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758" r:id="rId3"/>
    <p:sldId id="744" r:id="rId4"/>
    <p:sldId id="749" r:id="rId5"/>
    <p:sldId id="762" r:id="rId6"/>
    <p:sldId id="768" r:id="rId7"/>
    <p:sldId id="750" r:id="rId8"/>
    <p:sldId id="760" r:id="rId9"/>
    <p:sldId id="764" r:id="rId10"/>
    <p:sldId id="831" r:id="rId11"/>
    <p:sldId id="832" r:id="rId12"/>
    <p:sldId id="833" r:id="rId13"/>
    <p:sldId id="834" r:id="rId14"/>
    <p:sldId id="835" r:id="rId15"/>
    <p:sldId id="836" r:id="rId16"/>
    <p:sldId id="837" r:id="rId17"/>
    <p:sldId id="838" r:id="rId18"/>
    <p:sldId id="839" r:id="rId19"/>
    <p:sldId id="840" r:id="rId20"/>
    <p:sldId id="841" r:id="rId21"/>
    <p:sldId id="842" r:id="rId22"/>
    <p:sldId id="843" r:id="rId23"/>
    <p:sldId id="844" r:id="rId24"/>
    <p:sldId id="845" r:id="rId25"/>
    <p:sldId id="846" r:id="rId26"/>
    <p:sldId id="847" r:id="rId27"/>
    <p:sldId id="848" r:id="rId28"/>
    <p:sldId id="849" r:id="rId29"/>
    <p:sldId id="850" r:id="rId30"/>
    <p:sldId id="851" r:id="rId31"/>
    <p:sldId id="852" r:id="rId32"/>
    <p:sldId id="853" r:id="rId33"/>
    <p:sldId id="854" r:id="rId34"/>
    <p:sldId id="855" r:id="rId35"/>
    <p:sldId id="856" r:id="rId36"/>
    <p:sldId id="857" r:id="rId37"/>
    <p:sldId id="858" r:id="rId38"/>
    <p:sldId id="859" r:id="rId39"/>
    <p:sldId id="860" r:id="rId40"/>
    <p:sldId id="861" r:id="rId41"/>
    <p:sldId id="759" r:id="rId42"/>
    <p:sldId id="789" r:id="rId43"/>
    <p:sldId id="864" r:id="rId44"/>
    <p:sldId id="865" r:id="rId45"/>
    <p:sldId id="866" r:id="rId46"/>
    <p:sldId id="867" r:id="rId47"/>
    <p:sldId id="868" r:id="rId48"/>
    <p:sldId id="869" r:id="rId49"/>
    <p:sldId id="870" r:id="rId50"/>
    <p:sldId id="871" r:id="rId51"/>
    <p:sldId id="872" r:id="rId52"/>
    <p:sldId id="873" r:id="rId53"/>
    <p:sldId id="890" r:id="rId54"/>
    <p:sldId id="761" r:id="rId55"/>
    <p:sldId id="805" r:id="rId56"/>
    <p:sldId id="874" r:id="rId57"/>
    <p:sldId id="875" r:id="rId58"/>
    <p:sldId id="876" r:id="rId59"/>
    <p:sldId id="877" r:id="rId60"/>
    <p:sldId id="878" r:id="rId61"/>
    <p:sldId id="879" r:id="rId62"/>
    <p:sldId id="880" r:id="rId63"/>
    <p:sldId id="881" r:id="rId64"/>
    <p:sldId id="882" r:id="rId65"/>
    <p:sldId id="883" r:id="rId66"/>
    <p:sldId id="884" r:id="rId67"/>
    <p:sldId id="885" r:id="rId68"/>
    <p:sldId id="886" r:id="rId69"/>
    <p:sldId id="887" r:id="rId70"/>
    <p:sldId id="888" r:id="rId71"/>
    <p:sldId id="889" r:id="rId72"/>
    <p:sldId id="891" r:id="rId73"/>
    <p:sldId id="892" r:id="rId74"/>
    <p:sldId id="893" r:id="rId75"/>
    <p:sldId id="894" r:id="rId76"/>
    <p:sldId id="895" r:id="rId77"/>
    <p:sldId id="896" r:id="rId78"/>
    <p:sldId id="897" r:id="rId79"/>
    <p:sldId id="898" r:id="rId80"/>
    <p:sldId id="899" r:id="rId81"/>
    <p:sldId id="900" r:id="rId82"/>
    <p:sldId id="901" r:id="rId83"/>
    <p:sldId id="902" r:id="rId84"/>
    <p:sldId id="903" r:id="rId85"/>
    <p:sldId id="904" r:id="rId86"/>
    <p:sldId id="905" r:id="rId87"/>
    <p:sldId id="906" r:id="rId88"/>
    <p:sldId id="907" r:id="rId89"/>
    <p:sldId id="908" r:id="rId90"/>
    <p:sldId id="909" r:id="rId91"/>
    <p:sldId id="910" r:id="rId92"/>
    <p:sldId id="911" r:id="rId93"/>
    <p:sldId id="912" r:id="rId94"/>
    <p:sldId id="913" r:id="rId95"/>
    <p:sldId id="914" r:id="rId96"/>
    <p:sldId id="915" r:id="rId97"/>
    <p:sldId id="916" r:id="rId98"/>
    <p:sldId id="917" r:id="rId99"/>
    <p:sldId id="918" r:id="rId100"/>
    <p:sldId id="919" r:id="rId101"/>
    <p:sldId id="920" r:id="rId102"/>
    <p:sldId id="921" r:id="rId103"/>
    <p:sldId id="922" r:id="rId104"/>
    <p:sldId id="923" r:id="rId105"/>
    <p:sldId id="735" r:id="rId106"/>
  </p:sldIdLst>
  <p:sldSz cx="11522075" cy="6480175"/>
  <p:notesSz cx="6858000" cy="9144000"/>
  <p:custDataLst>
    <p:tags r:id="rId107"/>
  </p:custDataLst>
  <p:defaultTextStyle>
    <a:defPPr>
      <a:defRPr lang="zh-CN"/>
    </a:defPPr>
    <a:lvl1pPr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726" userDrawn="1">
          <p15:clr>
            <a:srgbClr val="A4A3A4"/>
          </p15:clr>
        </p15:guide>
        <p15:guide id="2" pos="227" userDrawn="1">
          <p15:clr>
            <a:srgbClr val="A4A3A4"/>
          </p15:clr>
        </p15:guide>
        <p15:guide id="4" orient="horz" pos="27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91" autoAdjust="0"/>
  </p:normalViewPr>
  <p:slideViewPr>
    <p:cSldViewPr>
      <p:cViewPr varScale="1">
        <p:scale>
          <a:sx n="97" d="100"/>
          <a:sy n="97" d="100"/>
        </p:scale>
        <p:origin x="498" y="90"/>
      </p:cViewPr>
      <p:guideLst>
        <p:guide orient="horz" pos="726"/>
        <p:guide pos="227"/>
        <p:guide orient="horz" pos="272"/>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tags" Target="tags/tag1.xml" /><Relationship Id="rId108" Type="http://schemas.openxmlformats.org/officeDocument/2006/relationships/presProps" Target="presProps.xml" /><Relationship Id="rId109" Type="http://schemas.openxmlformats.org/officeDocument/2006/relationships/viewProps" Target="viewProps.xml" /><Relationship Id="rId11" Type="http://schemas.openxmlformats.org/officeDocument/2006/relationships/slide" Target="slides/slide9.xml" /><Relationship Id="rId110" Type="http://schemas.openxmlformats.org/officeDocument/2006/relationships/theme" Target="theme/theme1.xml" /><Relationship Id="rId111" Type="http://schemas.openxmlformats.org/officeDocument/2006/relationships/tableStyles" Target="tableStyles.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 Type="http://schemas.openxmlformats.org/officeDocument/2006/relationships/slide" Target="slides/slide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60.e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61.emf"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63.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7.emf" /><Relationship Id="rId2" Type="http://schemas.openxmlformats.org/officeDocument/2006/relationships/image" Target="../media/image8.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13.emf" /><Relationship Id="rId2" Type="http://schemas.openxmlformats.org/officeDocument/2006/relationships/image" Target="../media/image14.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22.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38.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55.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57.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0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104</a:t>
            </a:fld>
            <a:endParaRPr lang="zh-CN" altLang="en-US">
              <a:ea typeface="黑体" panose="02010609060101010101" pitchFamily="49" charset="-122"/>
            </a:endParaRPr>
          </a:p>
        </p:txBody>
      </p:sp>
    </p:spTree>
    <p:extLst>
      <p:ext uri="{BB962C8B-B14F-4D97-AF65-F5344CB8AC3E}">
        <p14:creationId xmlns:p14="http://schemas.microsoft.com/office/powerpoint/2010/main" val="85814764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xfrm>
      </p:grpSpPr>
    </p:spTree>
    <p:extLst>
      <p:ext uri="{BB962C8B-B14F-4D97-AF65-F5344CB8AC3E}">
        <p14:creationId xmlns:p14="http://schemas.microsoft.com/office/powerpoint/2010/main" val="1475108201"/>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xmlns:p14="http://schemas.microsoft.com/office/powerpoint/2010/main" val="3752469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val="38410370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xmlns:p14="http://schemas.microsoft.com/office/powerpoint/2010/main" val="1712894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bg>
      <p:bgPr>
        <a:gradFill>
          <a:gsLst>
            <a:gs pos="61000">
              <a:schemeClr val="bg2">
                <a:lumMod val="90000"/>
              </a:schemeClr>
            </a:gs>
            <a:gs pos="100000">
              <a:schemeClr val="bg2">
                <a:lumMod val="50000"/>
              </a:schemeClr>
            </a:gs>
            <a:gs pos="0">
              <a:schemeClr val="bg2">
                <a:lumMod val="50000"/>
              </a:schemeClr>
            </a:gs>
            <a:gs pos="40000">
              <a:schemeClr val="bg2">
                <a:lumMod val="90000"/>
              </a:schemeClr>
            </a:gs>
          </a:gsLst>
          <a:lin ang="5400000" scaled="1"/>
        </a:gradFill>
        <a:effectLst/>
      </p:bgPr>
    </p:bg>
    <p:spTree>
      <p:nvGrpSpPr>
        <p:cNvPr id="1" name=""/>
        <p:cNvGrpSpPr/>
        <p:nvPr/>
      </p:nvGrpSpPr>
      <p:grpSpPr>
        <a:xfrm>
          <a:off x="0" y="0"/>
          <a:ext cx="0" cy="0"/>
        </a:xfrm>
      </p:grpSpPr>
      <p:sp>
        <p:nvSpPr>
          <p:cNvPr id="2" name="矩形 1"/>
          <p:cNvSpPr/>
          <p:nvPr userDrawn="1"/>
        </p:nvSpPr>
        <p:spPr>
          <a:xfrm>
            <a:off x="3201636" y="1583903"/>
            <a:ext cx="5128327" cy="3046988"/>
          </a:xfrm>
          <a:prstGeom prst="rect">
            <a:avLst/>
          </a:prstGeom>
          <a:noFill/>
        </p:spPr>
        <p:txBody>
          <a:bodyPr wrap="none" lIns="91440" tIns="45720" rIns="91440" bIns="45720">
            <a:spAutoFit/>
          </a:bodyPr>
          <a:lstStyle/>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本课结束</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谢谢观看</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章节">
    <p:bg>
      <p:bgPr>
        <a:solidFill>
          <a:schemeClr val="bg1"/>
        </a:solidFill>
        <a:effectLst/>
      </p:bgPr>
    </p:bg>
    <p:spTree>
      <p:nvGrpSpPr>
        <p:cNvPr id="1" name=""/>
        <p:cNvGrpSpPr/>
        <p:nvPr/>
      </p:nvGrpSpPr>
      <p:grpSpPr>
        <a:xfrm>
          <a:off x="0" y="0"/>
          <a:ext cx="0" cy="0"/>
        </a:xfrm>
      </p:grpSpPr>
      <p:sp>
        <p:nvSpPr>
          <p:cNvPr id="53" name="矩形 52">
            <a:extLst>
              <a:ext uri="{FF2B5EF4-FFF2-40B4-BE49-F238E27FC236}">
                <a16:creationId xmlns="" xmlns:a16="http://schemas.microsoft.com/office/drawing/2014/main" id="{BA1ED049-C14D-4A1F-97F9-8FC803A6313A}"/>
              </a:ext>
            </a:extLst>
          </p:cNvPr>
          <p:cNvSpPr/>
          <p:nvPr userDrawn="1"/>
        </p:nvSpPr>
        <p:spPr>
          <a:xfrm>
            <a:off x="0" y="2256061"/>
            <a:ext cx="11522075" cy="1740047"/>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24"/>
          </a:p>
        </p:txBody>
      </p:sp>
      <p:sp>
        <p:nvSpPr>
          <p:cNvPr id="54" name="标题 1">
            <a:extLst>
              <a:ext uri="{FF2B5EF4-FFF2-40B4-BE49-F238E27FC236}">
                <a16:creationId xmlns="" xmlns:a16="http://schemas.microsoft.com/office/drawing/2014/main" id="{AA99C4E3-901A-413A-864D-39738AA96B93}"/>
              </a:ext>
            </a:extLst>
          </p:cNvPr>
          <p:cNvSpPr>
            <a:spLocks noGrp="1"/>
          </p:cNvSpPr>
          <p:nvPr>
            <p:ph type="ctrTitle"/>
          </p:nvPr>
        </p:nvSpPr>
        <p:spPr>
          <a:xfrm>
            <a:off x="0" y="2256061"/>
            <a:ext cx="11522075" cy="1740047"/>
          </a:xfrm>
          <a:prstGeom prst="rect">
            <a:avLst/>
          </a:prstGeom>
        </p:spPr>
        <p:txBody>
          <a:bodyPr anchor="ctr"/>
          <a:lstStyle>
            <a:lvl1pPr algn="ctr">
              <a:defRPr sz="4158">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41666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 Target="../slides/slide2.xml" TargetMode="Internal"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 name="矩形 6"/>
          <p:cNvSpPr/>
          <p:nvPr userDrawn="1"/>
        </p:nvSpPr>
        <p:spPr>
          <a:xfrm>
            <a:off x="-1" y="172927"/>
            <a:ext cx="11522075" cy="288032"/>
          </a:xfrm>
          <a:prstGeom prst="rect">
            <a:avLst/>
          </a:prstGeom>
          <a:gradFill flip="none" rotWithShape="1">
            <a:gsLst>
              <a:gs pos="65000">
                <a:schemeClr val="bg2">
                  <a:lumMod val="90000"/>
                </a:schemeClr>
              </a:gs>
              <a:gs pos="38000">
                <a:schemeClr val="bg2">
                  <a:lumMod val="75000"/>
                </a:schemeClr>
              </a:gs>
              <a:gs pos="1000">
                <a:srgbClr val="0070C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728" y="6404527"/>
            <a:ext cx="11522074"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
        <p:nvSpPr>
          <p:cNvPr id="10" name="云形标注 9">
            <a:hlinkClick r:id="rId7" action="ppaction://hlinksldjump"/>
          </p:cNvPr>
          <p:cNvSpPr/>
          <p:nvPr userDrawn="1"/>
        </p:nvSpPr>
        <p:spPr>
          <a:xfrm>
            <a:off x="10441557" y="42551"/>
            <a:ext cx="864096" cy="432048"/>
          </a:xfrm>
          <a:prstGeom prst="cloudCallou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smtClean="0"/>
              <a:t> 导航</a:t>
            </a:r>
            <a:endParaRPr lang="zh-CN" altLang="en-US" sz="1200">
              <a:solidFill>
                <a:srgbClr val="FF0000"/>
              </a:solidFill>
            </a:endParaRPr>
          </a:p>
        </p:txBody>
      </p:sp>
    </p:spTree>
    <p:extLst>
      <p:ext uri="{BB962C8B-B14F-4D97-AF65-F5344CB8AC3E}">
        <p14:creationId xmlns:p14="http://schemas.microsoft.com/office/powerpoint/2010/main" val="1345586147"/>
      </p:ext>
    </p:extLst>
  </p:cSld>
  <p:clrMap bg1="lt1" tx1="dk1" bg2="lt2" tx2="dk2" accent1="accent1" accent2="accent2" accent3="accent3" accent4="accent4" accent5="accent5" accent6="accent6" hlink="hlink" folHlink="folHlink"/>
  <p:sldLayoutIdLst>
    <p:sldLayoutId id="2147483697" r:id="rId1"/>
    <p:sldLayoutId id="2147483690" r:id="rId2"/>
    <p:sldLayoutId id="2147483691" r:id="rId3"/>
    <p:sldLayoutId id="2147483692" r:id="rId4"/>
    <p:sldLayoutId id="2147483694" r:id="rId5"/>
    <p:sldLayoutId id="2147483698" r:id="rId6"/>
  </p:sldLayoutIdLst>
  <p:transition/>
  <p:timing/>
  <p:txStyles>
    <p:titleStyle>
      <a:lvl1pPr algn="ctr" rtl="0" eaLnBrk="1" fontAlgn="base" hangingPunct="1">
        <a:spcBef>
          <a:spcPct val="0"/>
        </a:spcBef>
        <a:spcAft>
          <a:spcPct val="0"/>
        </a:spcAft>
        <a:defRPr sz="4158" kern="1200">
          <a:solidFill>
            <a:schemeClr val="tx1"/>
          </a:solidFill>
          <a:latin typeface="+mj-lt"/>
          <a:ea typeface="+mj-ea"/>
          <a:cs typeface="+mj-cs"/>
        </a:defRPr>
      </a:lvl1pPr>
      <a:lvl2pPr algn="ctr" rtl="0" eaLnBrk="1" fontAlgn="base" hangingPunct="1">
        <a:spcBef>
          <a:spcPct val="0"/>
        </a:spcBef>
        <a:spcAft>
          <a:spcPct val="0"/>
        </a:spcAft>
        <a:defRPr sz="4158">
          <a:solidFill>
            <a:schemeClr val="tx1"/>
          </a:solidFill>
          <a:latin typeface="Arial"/>
          <a:ea typeface="黑体" pitchFamily="2" charset="-122"/>
        </a:defRPr>
      </a:lvl2pPr>
      <a:lvl3pPr algn="ctr" rtl="0" eaLnBrk="1" fontAlgn="base" hangingPunct="1">
        <a:spcBef>
          <a:spcPct val="0"/>
        </a:spcBef>
        <a:spcAft>
          <a:spcPct val="0"/>
        </a:spcAft>
        <a:defRPr sz="4158">
          <a:solidFill>
            <a:schemeClr val="tx1"/>
          </a:solidFill>
          <a:latin typeface="Arial"/>
          <a:ea typeface="黑体" pitchFamily="2" charset="-122"/>
        </a:defRPr>
      </a:lvl3pPr>
      <a:lvl4pPr algn="ctr" rtl="0" eaLnBrk="1" fontAlgn="base" hangingPunct="1">
        <a:spcBef>
          <a:spcPct val="0"/>
        </a:spcBef>
        <a:spcAft>
          <a:spcPct val="0"/>
        </a:spcAft>
        <a:defRPr sz="4158">
          <a:solidFill>
            <a:schemeClr val="tx1"/>
          </a:solidFill>
          <a:latin typeface="Arial"/>
          <a:ea typeface="黑体" pitchFamily="2" charset="-122"/>
        </a:defRPr>
      </a:lvl4pPr>
      <a:lvl5pPr algn="ctr" rtl="0" eaLnBrk="1" fontAlgn="base" hangingPunct="1">
        <a:spcBef>
          <a:spcPct val="0"/>
        </a:spcBef>
        <a:spcAft>
          <a:spcPct val="0"/>
        </a:spcAft>
        <a:defRPr sz="4158">
          <a:solidFill>
            <a:schemeClr val="tx1"/>
          </a:solidFill>
          <a:latin typeface="Arial"/>
          <a:ea typeface="黑体" pitchFamily="2" charset="-122"/>
        </a:defRPr>
      </a:lvl5pPr>
      <a:lvl6pPr marL="432008" algn="ctr" rtl="0" eaLnBrk="1" fontAlgn="base" hangingPunct="1">
        <a:spcBef>
          <a:spcPct val="0"/>
        </a:spcBef>
        <a:spcAft>
          <a:spcPct val="0"/>
        </a:spcAft>
        <a:defRPr sz="4158">
          <a:solidFill>
            <a:schemeClr val="tx1"/>
          </a:solidFill>
          <a:latin typeface="Arial"/>
          <a:ea typeface="黑体" pitchFamily="2" charset="-122"/>
        </a:defRPr>
      </a:lvl6pPr>
      <a:lvl7pPr marL="864017" algn="ctr" rtl="0" eaLnBrk="1" fontAlgn="base" hangingPunct="1">
        <a:spcBef>
          <a:spcPct val="0"/>
        </a:spcBef>
        <a:spcAft>
          <a:spcPct val="0"/>
        </a:spcAft>
        <a:defRPr sz="4158">
          <a:solidFill>
            <a:schemeClr val="tx1"/>
          </a:solidFill>
          <a:latin typeface="Arial"/>
          <a:ea typeface="黑体" pitchFamily="2" charset="-122"/>
        </a:defRPr>
      </a:lvl7pPr>
      <a:lvl8pPr marL="1296025" algn="ctr" rtl="0" eaLnBrk="1" fontAlgn="base" hangingPunct="1">
        <a:spcBef>
          <a:spcPct val="0"/>
        </a:spcBef>
        <a:spcAft>
          <a:spcPct val="0"/>
        </a:spcAft>
        <a:defRPr sz="4158">
          <a:solidFill>
            <a:schemeClr val="tx1"/>
          </a:solidFill>
          <a:latin typeface="Arial"/>
          <a:ea typeface="黑体" pitchFamily="2" charset="-122"/>
        </a:defRPr>
      </a:lvl8pPr>
      <a:lvl9pPr marL="1728033" algn="ctr" rtl="0" eaLnBrk="1" fontAlgn="base" hangingPunct="1">
        <a:spcBef>
          <a:spcPct val="0"/>
        </a:spcBef>
        <a:spcAft>
          <a:spcPct val="0"/>
        </a:spcAft>
        <a:defRPr sz="4158">
          <a:solidFill>
            <a:schemeClr val="tx1"/>
          </a:solidFill>
          <a:latin typeface="Arial"/>
          <a:ea typeface="黑体" pitchFamily="2" charset="-122"/>
        </a:defRPr>
      </a:lvl9pPr>
    </p:titleStyle>
    <p:bodyStyle>
      <a:lvl1pPr marL="324006" indent="-324006" algn="l" rtl="0" eaLnBrk="1" fontAlgn="base" hangingPunct="1">
        <a:spcBef>
          <a:spcPct val="20000"/>
        </a:spcBef>
        <a:spcAft>
          <a:spcPct val="0"/>
        </a:spcAft>
        <a:buFont typeface="Arial"/>
        <a:buChar char="•"/>
        <a:defRPr sz="3024" kern="1200">
          <a:solidFill>
            <a:schemeClr val="tx1"/>
          </a:solidFill>
          <a:latin typeface="+mn-lt"/>
          <a:ea typeface="+mn-ea"/>
          <a:cs typeface="+mn-cs"/>
        </a:defRPr>
      </a:lvl1pPr>
      <a:lvl2pPr marL="702013" indent="-270005" algn="l" rtl="0" eaLnBrk="1" fontAlgn="base" hangingPunct="1">
        <a:spcBef>
          <a:spcPct val="20000"/>
        </a:spcBef>
        <a:spcAft>
          <a:spcPct val="0"/>
        </a:spcAft>
        <a:buFont typeface="Arial"/>
        <a:buChar char="–"/>
        <a:defRPr sz="2646" kern="1200">
          <a:solidFill>
            <a:schemeClr val="tx1"/>
          </a:solidFill>
          <a:latin typeface="+mn-lt"/>
          <a:ea typeface="+mn-ea"/>
          <a:cs typeface="+mn-cs"/>
        </a:defRPr>
      </a:lvl2pPr>
      <a:lvl3pPr marL="1080021" indent="-216004" algn="l" rtl="0" eaLnBrk="1" fontAlgn="base" hangingPunct="1">
        <a:spcBef>
          <a:spcPct val="20000"/>
        </a:spcBef>
        <a:spcAft>
          <a:spcPct val="0"/>
        </a:spcAft>
        <a:buFont typeface="Arial"/>
        <a:buChar char="•"/>
        <a:defRPr sz="2268" kern="1200">
          <a:solidFill>
            <a:schemeClr val="tx1"/>
          </a:solidFill>
          <a:latin typeface="+mn-lt"/>
          <a:ea typeface="+mn-ea"/>
          <a:cs typeface="+mn-cs"/>
        </a:defRPr>
      </a:lvl3pPr>
      <a:lvl4pPr marL="1512029"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4pPr>
      <a:lvl5pPr marL="1944037"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3.docx" TargetMode="Internal" /><Relationship Id="rId3" Type="http://schemas.openxmlformats.org/officeDocument/2006/relationships/image" Target="../media/image61.emf" /><Relationship Id="rId4" Type="http://schemas.openxmlformats.org/officeDocument/2006/relationships/vmlDrawing" Target="../drawings/vmlDrawing11.v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2.jpeg"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4.docx" TargetMode="Internal" /><Relationship Id="rId3" Type="http://schemas.openxmlformats.org/officeDocument/2006/relationships/image" Target="../media/image63.emf" /><Relationship Id="rId4" Type="http://schemas.openxmlformats.org/officeDocument/2006/relationships/vmlDrawing" Target="../drawings/vmlDrawing12.vml"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64.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docx" TargetMode="Internal" /><Relationship Id="rId3" Type="http://schemas.openxmlformats.org/officeDocument/2006/relationships/image" Target="../media/image7.emf" /><Relationship Id="rId4" Type="http://schemas.openxmlformats.org/officeDocument/2006/relationships/package" Target="../embeddings/Microsoft_Word___5.docx" TargetMode="Internal" /><Relationship Id="rId5" Type="http://schemas.openxmlformats.org/officeDocument/2006/relationships/image" Target="../media/image8.emf" /><Relationship Id="rId6" Type="http://schemas.openxmlformats.org/officeDocument/2006/relationships/vmlDrawing" Target="../drawings/vmlDrawing4.v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3.xml" TargetMode="Internal" /><Relationship Id="rId3" Type="http://schemas.openxmlformats.org/officeDocument/2006/relationships/slide" Target="slide6.xml" TargetMode="Internal" /><Relationship Id="rId4" Type="http://schemas.openxmlformats.org/officeDocument/2006/relationships/slide" Target="slide7.xml" TargetMode="Internal" /><Relationship Id="rId5" Type="http://schemas.openxmlformats.org/officeDocument/2006/relationships/slide" Target="slide40.xml" TargetMode="Internal" /><Relationship Id="rId6" Type="http://schemas.openxmlformats.org/officeDocument/2006/relationships/slide" Target="slide53.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6.docx" TargetMode="Internal" /><Relationship Id="rId3" Type="http://schemas.openxmlformats.org/officeDocument/2006/relationships/image" Target="../media/image13.emf" /><Relationship Id="rId4" Type="http://schemas.openxmlformats.org/officeDocument/2006/relationships/package" Target="../embeddings/Microsoft_Word___7.docx" TargetMode="Internal" /><Relationship Id="rId5" Type="http://schemas.openxmlformats.org/officeDocument/2006/relationships/image" Target="../media/image14.emf" /><Relationship Id="rId6" Type="http://schemas.openxmlformats.org/officeDocument/2006/relationships/vmlDrawing" Target="../drawings/vmlDrawing5.v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docx" TargetMode="Internal" /><Relationship Id="rId3" Type="http://schemas.openxmlformats.org/officeDocument/2006/relationships/image" Target="../media/image1.emf" /><Relationship Id="rId4" Type="http://schemas.openxmlformats.org/officeDocument/2006/relationships/vmlDrawing" Target="../drawings/vmlDrawing1.v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8.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docx" TargetMode="Internal" /><Relationship Id="rId3" Type="http://schemas.openxmlformats.org/officeDocument/2006/relationships/image" Target="../media/image2.emf" /><Relationship Id="rId4" Type="http://schemas.openxmlformats.org/officeDocument/2006/relationships/vmlDrawing" Target="../drawings/vmlDrawing2.v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1.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8.docx" TargetMode="Internal" /><Relationship Id="rId3" Type="http://schemas.openxmlformats.org/officeDocument/2006/relationships/image" Target="../media/image22.emf" /><Relationship Id="rId4" Type="http://schemas.openxmlformats.org/officeDocument/2006/relationships/vmlDrawing" Target="../drawings/vmlDrawing6.v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docx" TargetMode="Internal" /><Relationship Id="rId3" Type="http://schemas.openxmlformats.org/officeDocument/2006/relationships/image" Target="../media/image3.emf" /><Relationship Id="rId4" Type="http://schemas.openxmlformats.org/officeDocument/2006/relationships/vmlDrawing" Target="../drawings/vmlDrawing3.v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3.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5.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6.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8.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9.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0.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1.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2.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3.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4.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5.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6.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7.jpeg" /><Relationship Id="rId3" Type="http://schemas.openxmlformats.org/officeDocument/2006/relationships/package" Target="../embeddings/Microsoft_Word___9.docx" TargetMode="Internal" /><Relationship Id="rId4" Type="http://schemas.openxmlformats.org/officeDocument/2006/relationships/image" Target="../media/image38.emf" /><Relationship Id="rId5" Type="http://schemas.openxmlformats.org/officeDocument/2006/relationships/vmlDrawing" Target="../drawings/vmlDrawing7.v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9.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0.jpeg" /><Relationship Id="rId3" Type="http://schemas.openxmlformats.org/officeDocument/2006/relationships/image" Target="../media/image41.jpe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2.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3.jpe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4.jpe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5.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6.jpe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7.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8.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9.jpe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0.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1.jpeg" /><Relationship Id="rId3" Type="http://schemas.openxmlformats.org/officeDocument/2006/relationships/image" Target="../media/image52.jpe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3.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jpeg"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0.docx" TargetMode="Internal" /><Relationship Id="rId3" Type="http://schemas.openxmlformats.org/officeDocument/2006/relationships/image" Target="../media/image55.emf" /><Relationship Id="rId4" Type="http://schemas.openxmlformats.org/officeDocument/2006/relationships/vmlDrawing" Target="../drawings/vmlDrawing8.v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6.jpeg"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1.docx" TargetMode="Internal" /><Relationship Id="rId3" Type="http://schemas.openxmlformats.org/officeDocument/2006/relationships/image" Target="../media/image57.emf" /><Relationship Id="rId4" Type="http://schemas.openxmlformats.org/officeDocument/2006/relationships/vmlDrawing" Target="../drawings/vmlDrawing9.v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8.jpeg"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9.jpeg"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2.docx" TargetMode="Internal" /><Relationship Id="rId3" Type="http://schemas.openxmlformats.org/officeDocument/2006/relationships/image" Target="../media/image60.emf" /><Relationship Id="rId4" Type="http://schemas.openxmlformats.org/officeDocument/2006/relationships/vmlDrawing" Target="../drawings/vmlDrawing10.v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prstGeom prst="rect">
            <a:avLst/>
          </a:prstGeom>
        </p:spPr>
        <p:txBody>
          <a:bodyPr/>
          <a:lstStyle/>
          <a:p>
            <a:r>
              <a:rPr lang="zh-CN" altLang="en-US" b="1"/>
              <a:t>第十章　浮　力</a:t>
            </a:r>
            <a:endParaRPr lang="zh-CN" altLang="zh-CN"/>
          </a:p>
        </p:txBody>
      </p:sp>
      <p:sp>
        <p:nvSpPr>
          <p:cNvPr id="4" name="矩形 3"/>
          <p:cNvSpPr>
            <a:spLocks noChangeAspect="1"/>
          </p:cNvSpPr>
          <p:nvPr/>
        </p:nvSpPr>
        <p:spPr>
          <a:xfrm>
            <a:off x="236022" y="1440390"/>
            <a:ext cx="3690434" cy="614720"/>
          </a:xfrm>
          <a:prstGeom prst="rect">
            <a:avLst/>
          </a:prstGeom>
        </p:spPr>
        <p:txBody>
          <a:bodyPr wrap="none">
            <a:spAutoFit/>
          </a:bodyPr>
          <a:lstStyle/>
          <a:p>
            <a:pPr>
              <a:lnSpc>
                <a:spcPct val="120000"/>
              </a:lnSpc>
              <a:spcAft>
                <a:spcPct val="0"/>
              </a:spcAft>
              <a:tabLst>
                <a:tab pos="1122622"/>
                <a:tab pos="2044239"/>
                <a:tab pos="2969457"/>
                <a:tab pos="3959476"/>
              </a:tabLst>
            </a:pPr>
            <a:r>
              <a:rPr lang="zh-CN" altLang="en-US"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rPr>
              <a:t>第一阶段　章节复习</a:t>
            </a:r>
            <a:endParaRPr lang="zh-CN" altLang="zh-CN"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1964320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303"/>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下列物体中不受浮力的情况</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水中的气泡</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水中的桥墩</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漂浮在水面的树叶</a:t>
            </a:r>
            <a:r>
              <a:rPr lang="en-US" altLang="zh-CN">
                <a:solidFill>
                  <a:srgbClr val="000000"/>
                </a:solidFill>
                <a:ea typeface="宋体" panose="02010600030101010101" pitchFamily="2" charset="-122"/>
                <a:cs typeface="Times New Roman" panose="02020603050405020304" pitchFamily="18" charset="0"/>
              </a:rPr>
              <a:t>	D.</a:t>
            </a:r>
            <a:r>
              <a:rPr lang="zh-CN" altLang="zh-CN">
                <a:solidFill>
                  <a:srgbClr val="000000"/>
                </a:solidFill>
                <a:ea typeface="宋体" panose="02010600030101010101" pitchFamily="2" charset="-122"/>
                <a:cs typeface="Times New Roman" panose="02020603050405020304" pitchFamily="18" charset="0"/>
              </a:rPr>
              <a:t>水中正在下沉的</a:t>
            </a:r>
            <a:r>
              <a:rPr lang="zh-CN" altLang="zh-CN" smtClean="0">
                <a:solidFill>
                  <a:srgbClr val="000000"/>
                </a:solidFill>
                <a:ea typeface="宋体" panose="02010600030101010101" pitchFamily="2" charset="-122"/>
                <a:cs typeface="Times New Roman" panose="02020603050405020304" pitchFamily="18" charset="0"/>
              </a:rPr>
              <a:t>石块</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ACD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水中的气泡、漂浮在水面的树叶、水中正在下沉的石块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都受到液体向上的压力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由浮力的产生原因可知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都受到浮力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选项</a:t>
            </a:r>
            <a:r>
              <a:rPr lang="en-US" altLang="zh-CN">
                <a:solidFill>
                  <a:srgbClr val="000000"/>
                </a:solidFill>
                <a:ea typeface="宋体" panose="02010600030101010101" pitchFamily="2" charset="-122"/>
                <a:cs typeface="Times New Roman" panose="02020603050405020304" pitchFamily="18" charset="0"/>
              </a:rPr>
              <a:t>ACD</a:t>
            </a:r>
            <a:r>
              <a:rPr lang="zh-CN" altLang="zh-CN">
                <a:solidFill>
                  <a:srgbClr val="000000"/>
                </a:solidFill>
                <a:ea typeface="楷体" panose="02010609060101010101" pitchFamily="49" charset="-122"/>
                <a:cs typeface="Times New Roman" panose="02020603050405020304" pitchFamily="18" charset="0"/>
              </a:rPr>
              <a:t>不符合题意</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桥墩由于底面埋在地下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其底面不与水接触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因此桥墩没有受到水对其向上的压力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故桥墩不受浮力作用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选项</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符合题意</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499061" y="1276207"/>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879808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将挂在弹簧测力计下的石块浸没到某种液体中</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弹簧测力计的示数为</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8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所以</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浮</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G</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示</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 N-1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8 N=2</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N;</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265755771"/>
              </p:ext>
            </p:extLst>
          </p:nvPr>
        </p:nvGraphicFramePr>
        <p:xfrm>
          <a:off x="451361" y="2691907"/>
          <a:ext cx="10412412" cy="1106487"/>
        </p:xfrm>
        <a:graphic>
          <a:graphicData uri="http://schemas.openxmlformats.org/presentationml/2006/ole">
            <mc:AlternateContent>
              <mc:Choice xmlns:v="urn:schemas-microsoft-com:vml" Requires="v">
                <p:oleObj spid="_x0000_s1050" name="文档" r:id="rId2" imgW="3429059" imgH="362791" progId="Word.Document.12">
                  <p:embed/>
                </p:oleObj>
              </mc:Choice>
              <mc:Fallback>
                <p:oleObj name="文档" r:id="rId2" imgW="3429059" imgH="362791" progId="Word.Document.12">
                  <p:embed/>
                  <p:pic>
                    <p:nvPicPr>
                      <p:cNvPr id="0" name="OLE substitute image"/>
                      <p:cNvPicPr/>
                      <p:nvPr/>
                    </p:nvPicPr>
                    <p:blipFill>
                      <a:blip r:embed="rId3"/>
                      <a:stretch>
                        <a:fillRect/>
                      </a:stretch>
                    </p:blipFill>
                    <p:spPr>
                      <a:xfrm>
                        <a:off x="451361" y="2691907"/>
                        <a:ext cx="10412412" cy="1106487"/>
                      </a:xfrm>
                      <a:prstGeom prst="rect">
                        <a:avLst/>
                      </a:prstGeom>
                    </p:spPr>
                  </p:pic>
                </p:oleObj>
              </mc:Fallback>
            </mc:AlternateContent>
          </a:graphicData>
        </a:graphic>
      </p:graphicFrame>
      <p:sp>
        <p:nvSpPr>
          <p:cNvPr id="4" name="矩形 3"/>
          <p:cNvSpPr>
            <a:spLocks noChangeAspect="1"/>
          </p:cNvSpPr>
          <p:nvPr/>
        </p:nvSpPr>
        <p:spPr>
          <a:xfrm>
            <a:off x="361950" y="3677614"/>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石块浸没在水中时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受到水的浮力为</a:t>
            </a:r>
            <a:r>
              <a:rPr lang="en-US" altLang="zh-CN">
                <a:ea typeface="宋体" panose="02010600030101010101" pitchFamily="2" charset="-122"/>
                <a:cs typeface="Times New Roman" panose="02020603050405020304" pitchFamily="18" charset="0"/>
              </a:rPr>
              <a:t>2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石块的密度为</a:t>
            </a:r>
            <a:r>
              <a:rPr lang="en-US" altLang="zh-CN">
                <a:ea typeface="宋体" panose="02010600030101010101" pitchFamily="2" charset="-122"/>
                <a:cs typeface="Times New Roman" panose="02020603050405020304" pitchFamily="18" charset="0"/>
              </a:rPr>
              <a:t>2×10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kg/m</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另一种液体的密度为</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kg/m</a:t>
            </a:r>
            <a:r>
              <a:rPr lang="en-US" altLang="zh-CN" baseline="30000">
                <a:ea typeface="宋体" panose="02010600030101010101" pitchFamily="2" charset="-122"/>
                <a:cs typeface="Times New Roman" panose="02020603050405020304" pitchFamily="18" charset="0"/>
              </a:rPr>
              <a:t>3</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544828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鄂州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用弹簧测力计悬挂一实心物块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物块下表面与水面刚好接触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由此处匀速下放物块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直至浸没于水中并继续匀速下放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物块始终未与容器接触</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物块下放过程中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弹簧测力计示数</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与物块下表面浸入水中的深度</a:t>
            </a:r>
            <a:r>
              <a:rPr lang="en-US" altLang="zh-CN" i="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的关系如图乙所示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物块完全浸没在水中受到的浮力</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物块的密度</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从物块刚好浸没水中到</a:t>
            </a:r>
            <a:r>
              <a:rPr lang="en-US" altLang="zh-CN" i="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=10 </a:t>
            </a:r>
            <a:r>
              <a:rPr lang="en-US" altLang="zh-CN" smtClean="0">
                <a:solidFill>
                  <a:srgbClr val="000000"/>
                </a:solidFill>
                <a:ea typeface="宋体" panose="02010600030101010101" pitchFamily="2" charset="-122"/>
                <a:cs typeface="Times New Roman" panose="02020603050405020304" pitchFamily="18" charset="0"/>
              </a:rPr>
              <a:t>cm</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过程</a:t>
            </a:r>
            <a:r>
              <a:rPr lang="zh-CN" altLang="zh-CN">
                <a:solidFill>
                  <a:srgbClr val="000000"/>
                </a:solidFill>
                <a:ea typeface="宋体" panose="02010600030101010101" pitchFamily="2"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水对物块下表面的压强</a:t>
            </a:r>
            <a:r>
              <a:rPr lang="zh-CN" altLang="zh-CN" smtClean="0">
                <a:solidFill>
                  <a:srgbClr val="000000"/>
                </a:solidFill>
                <a:ea typeface="宋体" panose="02010600030101010101" pitchFamily="2" charset="-122"/>
                <a:cs typeface="Times New Roman" panose="02020603050405020304" pitchFamily="18" charset="0"/>
              </a:rPr>
              <a:t>变化</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了</a:t>
            </a:r>
            <a:r>
              <a:rPr lang="zh-CN" altLang="zh-CN">
                <a:solidFill>
                  <a:srgbClr val="000000"/>
                </a:solidFill>
                <a:ea typeface="宋体" panose="02010600030101010101" pitchFamily="2" charset="-122"/>
                <a:cs typeface="Times New Roman" panose="02020603050405020304" pitchFamily="18" charset="0"/>
              </a:rPr>
              <a:t>多少</a:t>
            </a:r>
            <a:r>
              <a:rPr lang="en-US" altLang="zh-CN">
                <a:solidFill>
                  <a:srgbClr val="000000"/>
                </a:solidFill>
                <a:ea typeface="宋体" panose="02010600030101010101" pitchFamily="2" charset="-122"/>
                <a:cs typeface="Times New Roman" panose="02020603050405020304" pitchFamily="18" charset="0"/>
              </a:rPr>
              <a:t>Pa?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29.jpeg"/>
          <p:cNvPicPr/>
          <p:nvPr/>
        </p:nvPicPr>
        <p:blipFill>
          <a:blip r:embed="rId2"/>
          <a:stretch>
            <a:fillRect/>
          </a:stretch>
        </p:blipFill>
        <p:spPr>
          <a:xfrm>
            <a:off x="6913165" y="2932391"/>
            <a:ext cx="4270482" cy="3024336"/>
          </a:xfrm>
          <a:prstGeom prst="rect">
            <a:avLst/>
          </a:prstGeom>
        </p:spPr>
      </p:pic>
    </p:spTree>
    <p:extLst>
      <p:ext uri="{BB962C8B-B14F-4D97-AF65-F5344CB8AC3E}">
        <p14:creationId xmlns:p14="http://schemas.microsoft.com/office/powerpoint/2010/main" val="34380436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由图象可知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弹簧测力计的最大示数</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最大</a:t>
            </a:r>
            <a:r>
              <a:rPr lang="en-US" altLang="zh-CN">
                <a:ea typeface="宋体" panose="02010600030101010101" pitchFamily="2" charset="-122"/>
                <a:cs typeface="Times New Roman" panose="02020603050405020304" pitchFamily="18" charset="0"/>
              </a:rPr>
              <a:t>=8 N,</a:t>
            </a:r>
            <a:r>
              <a:rPr lang="zh-CN" altLang="zh-CN">
                <a:ea typeface="宋体" panose="02010600030101010101" pitchFamily="2" charset="-122"/>
                <a:cs typeface="Times New Roman" panose="02020603050405020304" pitchFamily="18" charset="0"/>
              </a:rPr>
              <a:t>此时物块未浸入水中</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则物块重力</a:t>
            </a:r>
            <a:r>
              <a:rPr lang="en-US" altLang="zh-CN" i="1">
                <a:ea typeface="宋体" panose="02010600030101010101" pitchFamily="2" charset="-122"/>
                <a:cs typeface="Times New Roman" panose="02020603050405020304" pitchFamily="18" charset="0"/>
              </a:rPr>
              <a:t>G</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最大</a:t>
            </a:r>
            <a:r>
              <a:rPr lang="en-US" altLang="zh-CN">
                <a:ea typeface="宋体" panose="02010600030101010101" pitchFamily="2" charset="-122"/>
                <a:cs typeface="Times New Roman" panose="02020603050405020304" pitchFamily="18" charset="0"/>
              </a:rPr>
              <a:t>=8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物块全浸入时弹簧测力计的示数</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示</a:t>
            </a:r>
            <a:r>
              <a:rPr lang="en-US" altLang="zh-CN">
                <a:ea typeface="宋体" panose="02010600030101010101" pitchFamily="2" charset="-122"/>
                <a:cs typeface="Times New Roman" panose="02020603050405020304" pitchFamily="18" charset="0"/>
              </a:rPr>
              <a:t>=4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受到的浮力</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浮</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G</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示</a:t>
            </a:r>
            <a:r>
              <a:rPr lang="en-US" altLang="zh-CN">
                <a:ea typeface="宋体" panose="02010600030101010101" pitchFamily="2" charset="-122"/>
                <a:cs typeface="Times New Roman" panose="02020603050405020304" pitchFamily="18" charset="0"/>
              </a:rPr>
              <a:t>=8 N-4 N=4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由</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浮</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G</a:t>
            </a:r>
            <a:r>
              <a:rPr lang="zh-CN" altLang="zh-CN" baseline="-25000">
                <a:ea typeface="宋体" panose="02010600030101010101" pitchFamily="2" charset="-122"/>
                <a:cs typeface="Times New Roman" panose="02020603050405020304" pitchFamily="18" charset="0"/>
              </a:rPr>
              <a:t>排</a:t>
            </a:r>
            <a:r>
              <a:rPr lang="en-US" altLang="zh-CN">
                <a:ea typeface="宋体" panose="02010600030101010101" pitchFamily="2" charset="-122"/>
                <a:cs typeface="Times New Roman" panose="02020603050405020304" pitchFamily="18" charset="0"/>
              </a:rPr>
              <a:t>=</a:t>
            </a:r>
            <a:r>
              <a:rPr lang="en-US" altLang="zh-CN" i="1">
                <a:ea typeface="Microsoft Yi Baiti" panose="03000500000000000000" pitchFamily="66" charset="0"/>
                <a:cs typeface="Times New Roman" panose="02020603050405020304" pitchFamily="18" charset="0"/>
              </a:rPr>
              <a:t>ρ</a:t>
            </a:r>
            <a:r>
              <a:rPr lang="zh-CN" altLang="zh-CN" baseline="-25000">
                <a:ea typeface="宋体" panose="02010600030101010101" pitchFamily="2" charset="-122"/>
                <a:cs typeface="Times New Roman" panose="02020603050405020304" pitchFamily="18" charset="0"/>
              </a:rPr>
              <a:t>液</a:t>
            </a:r>
            <a:r>
              <a:rPr lang="en-US" altLang="zh-CN" i="1" err="1">
                <a:ea typeface="宋体" panose="02010600030101010101" pitchFamily="2" charset="-122"/>
                <a:cs typeface="Times New Roman" panose="02020603050405020304" pitchFamily="18" charset="0"/>
              </a:rPr>
              <a:t>gV</a:t>
            </a:r>
            <a:r>
              <a:rPr lang="zh-CN" altLang="zh-CN" baseline="-25000">
                <a:ea typeface="宋体" panose="02010600030101010101" pitchFamily="2" charset="-122"/>
                <a:cs typeface="Times New Roman" panose="02020603050405020304" pitchFamily="18" charset="0"/>
              </a:rPr>
              <a:t>排</a:t>
            </a:r>
            <a:r>
              <a:rPr lang="zh-CN" altLang="zh-CN">
                <a:ea typeface="宋体" panose="02010600030101010101" pitchFamily="2" charset="-122"/>
                <a:cs typeface="Times New Roman" panose="02020603050405020304" pitchFamily="18" charset="0"/>
              </a:rPr>
              <a:t>得物块的体积</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952146401"/>
              </p:ext>
            </p:extLst>
          </p:nvPr>
        </p:nvGraphicFramePr>
        <p:xfrm>
          <a:off x="455441" y="3485425"/>
          <a:ext cx="10807700" cy="2726654"/>
        </p:xfrm>
        <a:graphic>
          <a:graphicData uri="http://schemas.openxmlformats.org/presentationml/2006/ole">
            <mc:AlternateContent>
              <mc:Choice xmlns:v="urn:schemas-microsoft-com:vml" Requires="v">
                <p:oleObj spid="_x0000_s1051" name="文档" r:id="rId2" imgW="3826154" imgH="965293" progId="Word.Document.12">
                  <p:embed/>
                </p:oleObj>
              </mc:Choice>
              <mc:Fallback>
                <p:oleObj name="文档" r:id="rId2" imgW="3826154" imgH="965293" progId="Word.Document.12">
                  <p:embed/>
                  <p:pic>
                    <p:nvPicPr>
                      <p:cNvPr id="0" name="OLE substitute image"/>
                      <p:cNvPicPr/>
                      <p:nvPr/>
                    </p:nvPicPr>
                    <p:blipFill>
                      <a:blip r:embed="rId3"/>
                      <a:stretch>
                        <a:fillRect/>
                      </a:stretch>
                    </p:blipFill>
                    <p:spPr>
                      <a:xfrm>
                        <a:off x="455441" y="3485425"/>
                        <a:ext cx="10807700" cy="2726654"/>
                      </a:xfrm>
                      <a:prstGeom prst="rect">
                        <a:avLst/>
                      </a:prstGeom>
                    </p:spPr>
                  </p:pic>
                </p:oleObj>
              </mc:Fallback>
            </mc:AlternateContent>
          </a:graphicData>
        </a:graphic>
      </p:graphicFrame>
    </p:spTree>
    <p:extLst>
      <p:ext uri="{BB962C8B-B14F-4D97-AF65-F5344CB8AC3E}">
        <p14:creationId xmlns:p14="http://schemas.microsoft.com/office/powerpoint/2010/main" val="321135214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由图乙可知</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h</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=4 cm</a:t>
            </a:r>
            <a:r>
              <a:rPr lang="zh-CN" altLang="zh-CN">
                <a:ea typeface="宋体" panose="02010600030101010101" pitchFamily="2" charset="-122"/>
                <a:cs typeface="Times New Roman" panose="02020603050405020304" pitchFamily="18" charset="0"/>
              </a:rPr>
              <a:t>时物块刚好浸没水中</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从物块刚好浸没水中到</a:t>
            </a:r>
            <a:r>
              <a:rPr lang="en-US" altLang="zh-CN" i="1">
                <a:ea typeface="宋体" panose="02010600030101010101" pitchFamily="2" charset="-122"/>
                <a:cs typeface="Times New Roman" panose="02020603050405020304" pitchFamily="18" charset="0"/>
              </a:rPr>
              <a:t>h</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=10 cm</a:t>
            </a:r>
            <a:r>
              <a:rPr lang="zh-CN" altLang="zh-CN">
                <a:ea typeface="宋体" panose="02010600030101010101" pitchFamily="2" charset="-122"/>
                <a:cs typeface="Times New Roman" panose="02020603050405020304" pitchFamily="18" charset="0"/>
              </a:rPr>
              <a:t>过程中</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物块下表面变化的深度</a:t>
            </a:r>
            <a:r>
              <a:rPr lang="en-US" altLang="zh-CN" err="1">
                <a:ea typeface="宋体" panose="02010600030101010101" pitchFamily="2" charset="-122"/>
                <a:cs typeface="Times New Roman" panose="02020603050405020304" pitchFamily="18" charset="0"/>
              </a:rPr>
              <a:t>Δ</a:t>
            </a:r>
            <a:r>
              <a:rPr lang="en-US" altLang="zh-CN" i="1" err="1">
                <a:ea typeface="宋体" panose="02010600030101010101" pitchFamily="2" charset="-122"/>
                <a:cs typeface="Times New Roman" panose="02020603050405020304" pitchFamily="18" charset="0"/>
              </a:rPr>
              <a:t>h</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h</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h</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=10 cm-4 cm=6 cm=0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06 m,</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水对物块下表面的压强变化</a:t>
            </a:r>
            <a:r>
              <a:rPr lang="en-US" altLang="zh-CN" smtClean="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ea typeface="宋体" panose="02010600030101010101" pitchFamily="2" charset="-122"/>
                <a:cs typeface="Times New Roman" panose="02020603050405020304" pitchFamily="18" charset="0"/>
              </a:rPr>
              <a:t>Δ</a:t>
            </a:r>
            <a:r>
              <a:rPr lang="en-US" altLang="zh-CN" i="1" smtClean="0">
                <a:ea typeface="宋体" panose="02010600030101010101" pitchFamily="2" charset="-122"/>
                <a:cs typeface="Times New Roman" panose="02020603050405020304" pitchFamily="18" charset="0"/>
              </a:rPr>
              <a:t>p</a:t>
            </a:r>
            <a:r>
              <a:rPr lang="en-US" altLang="zh-CN" smtClean="0">
                <a:ea typeface="宋体" panose="02010600030101010101" pitchFamily="2" charset="-122"/>
                <a:cs typeface="Times New Roman" panose="02020603050405020304" pitchFamily="18" charset="0"/>
              </a:rPr>
              <a:t>=</a:t>
            </a:r>
            <a:r>
              <a:rPr lang="en-US" altLang="zh-CN" i="1" smtClean="0">
                <a:ea typeface="Microsoft Yi Baiti" panose="03000500000000000000" pitchFamily="66" charset="0"/>
                <a:cs typeface="Times New Roman" panose="02020603050405020304" pitchFamily="18" charset="0"/>
              </a:rPr>
              <a:t>ρ</a:t>
            </a:r>
            <a:r>
              <a:rPr lang="zh-CN" altLang="zh-CN" baseline="-25000">
                <a:ea typeface="宋体" panose="02010600030101010101" pitchFamily="2" charset="-122"/>
                <a:cs typeface="Times New Roman" panose="02020603050405020304" pitchFamily="18" charset="0"/>
              </a:rPr>
              <a:t>水</a:t>
            </a:r>
            <a:r>
              <a:rPr lang="en-US" altLang="zh-CN" i="1" err="1">
                <a:ea typeface="宋体" panose="02010600030101010101" pitchFamily="2" charset="-122"/>
                <a:cs typeface="Times New Roman" panose="02020603050405020304" pitchFamily="18" charset="0"/>
              </a:rPr>
              <a:t>g</a:t>
            </a:r>
            <a:r>
              <a:rPr lang="en-US" altLang="zh-CN" err="1">
                <a:ea typeface="宋体" panose="02010600030101010101" pitchFamily="2" charset="-122"/>
                <a:cs typeface="Times New Roman" panose="02020603050405020304" pitchFamily="18" charset="0"/>
              </a:rPr>
              <a:t>Δ</a:t>
            </a:r>
            <a:r>
              <a:rPr lang="en-US" altLang="zh-CN" i="1" err="1">
                <a:ea typeface="宋体" panose="02010600030101010101" pitchFamily="2" charset="-122"/>
                <a:cs typeface="Times New Roman" panose="02020603050405020304" pitchFamily="18" charset="0"/>
              </a:rPr>
              <a:t>h</a:t>
            </a:r>
            <a:r>
              <a:rPr lang="en-US" altLang="zh-CN">
                <a:ea typeface="宋体" panose="02010600030101010101" pitchFamily="2" charset="-122"/>
                <a:cs typeface="Times New Roman" panose="02020603050405020304" pitchFamily="18" charset="0"/>
              </a:rPr>
              <a:t>=1×10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kg/m</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×10 N/kg×0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06 m=600 Pa</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物块完全浸没在水中受到的浮力为</a:t>
            </a:r>
            <a:r>
              <a:rPr lang="en-US" altLang="zh-CN">
                <a:ea typeface="宋体" panose="02010600030101010101" pitchFamily="2" charset="-122"/>
                <a:cs typeface="Times New Roman" panose="02020603050405020304" pitchFamily="18" charset="0"/>
              </a:rPr>
              <a:t>4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物块的密度</a:t>
            </a:r>
            <a:r>
              <a:rPr lang="en-US" altLang="zh-CN">
                <a:ea typeface="宋体" panose="02010600030101010101" pitchFamily="2" charset="-122"/>
                <a:cs typeface="Times New Roman" panose="02020603050405020304" pitchFamily="18" charset="0"/>
              </a:rPr>
              <a:t>2×10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kg/m</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从物块刚好浸没水中到</a:t>
            </a:r>
            <a:r>
              <a:rPr lang="en-US" altLang="zh-CN" i="1">
                <a:ea typeface="宋体" panose="02010600030101010101" pitchFamily="2" charset="-122"/>
                <a:cs typeface="Times New Roman" panose="02020603050405020304" pitchFamily="18" charset="0"/>
              </a:rPr>
              <a:t>h</a:t>
            </a:r>
            <a:r>
              <a:rPr lang="en-US" altLang="zh-CN">
                <a:ea typeface="宋体" panose="02010600030101010101" pitchFamily="2" charset="-122"/>
                <a:cs typeface="Times New Roman" panose="02020603050405020304" pitchFamily="18" charset="0"/>
              </a:rPr>
              <a:t>=10 cm</a:t>
            </a:r>
            <a:r>
              <a:rPr lang="zh-CN" altLang="zh-CN">
                <a:ea typeface="宋体" panose="02010600030101010101" pitchFamily="2" charset="-122"/>
                <a:cs typeface="Times New Roman" panose="02020603050405020304" pitchFamily="18" charset="0"/>
              </a:rPr>
              <a:t>过程中</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水对物块下表面的压强变化了</a:t>
            </a:r>
            <a:r>
              <a:rPr lang="en-US" altLang="zh-CN">
                <a:ea typeface="宋体" panose="02010600030101010101" pitchFamily="2" charset="-122"/>
                <a:cs typeface="Times New Roman" panose="02020603050405020304" pitchFamily="18" charset="0"/>
              </a:rPr>
              <a:t>600 Pa</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9443679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New picture"/>
          <p:cNvPicPr/>
          <p:nvPr/>
        </p:nvPicPr>
        <p:blipFill>
          <a:blip r:embed="rId3"/>
          <a:stretch>
            <a:fillRect/>
          </a:stretch>
        </p:blipFill>
        <p:spPr>
          <a:xfrm>
            <a:off x="10528300" y="10401300"/>
            <a:ext cx="330200" cy="254000"/>
          </a:xfrm>
          <a:prstGeom prst="cube">
            <a:avLst/>
          </a:prstGeom>
        </p:spPr>
      </p:pic>
    </p:spTree>
    <p:extLst>
      <p:ext uri="{BB962C8B-B14F-4D97-AF65-F5344CB8AC3E}">
        <p14:creationId xmlns:p14="http://schemas.microsoft.com/office/powerpoint/2010/main" val="979081906"/>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5996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浸没在液体中的物体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液体对物体向上的压强大于向下的压强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向上的压力大于向下的压力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物体受到向上和向下的压力差的作用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这个压力差是物体受到的浮力</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83285428"/>
      </p:ext>
    </p:extLst>
  </p:cSld>
  <p:clrMapOvr>
    <a:masterClrMapping/>
  </p:clrMapOvr>
  <p:transition spd="med">
    <p:pull/>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梯形物体重为</a:t>
            </a:r>
            <a:r>
              <a:rPr lang="en-US" altLang="zh-CN">
                <a:solidFill>
                  <a:srgbClr val="000000"/>
                </a:solidFill>
                <a:ea typeface="宋体" panose="02010600030101010101" pitchFamily="2" charset="-122"/>
                <a:cs typeface="Times New Roman" panose="02020603050405020304" pitchFamily="18" charset="0"/>
              </a:rPr>
              <a:t>12 N,</a:t>
            </a:r>
            <a:r>
              <a:rPr lang="zh-CN" altLang="zh-CN">
                <a:solidFill>
                  <a:srgbClr val="000000"/>
                </a:solidFill>
                <a:ea typeface="宋体" panose="02010600030101010101" pitchFamily="2" charset="-122"/>
                <a:cs typeface="Times New Roman" panose="02020603050405020304" pitchFamily="18" charset="0"/>
              </a:rPr>
              <a:t>浸没在液体中时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弹簧测力计的示数为</a:t>
            </a:r>
            <a:r>
              <a:rPr lang="en-US" altLang="zh-CN">
                <a:solidFill>
                  <a:srgbClr val="000000"/>
                </a:solidFill>
                <a:ea typeface="宋体" panose="02010600030101010101" pitchFamily="2" charset="-122"/>
                <a:cs typeface="Times New Roman" panose="02020603050405020304" pitchFamily="18" charset="0"/>
              </a:rPr>
              <a:t>9 N,</a:t>
            </a:r>
            <a:r>
              <a:rPr lang="zh-CN" altLang="zh-CN">
                <a:solidFill>
                  <a:srgbClr val="000000"/>
                </a:solidFill>
                <a:ea typeface="宋体" panose="02010600030101010101" pitchFamily="2" charset="-122"/>
                <a:cs typeface="Times New Roman" panose="02020603050405020304" pitchFamily="18" charset="0"/>
              </a:rPr>
              <a:t>梯形物体受到的浮力为</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方向</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若上表面受到液体的压力为</a:t>
            </a:r>
            <a:r>
              <a:rPr lang="en-US" altLang="zh-CN">
                <a:solidFill>
                  <a:srgbClr val="000000"/>
                </a:solidFill>
                <a:ea typeface="宋体" panose="02010600030101010101" pitchFamily="2" charset="-122"/>
                <a:cs typeface="Times New Roman" panose="02020603050405020304" pitchFamily="18" charset="0"/>
              </a:rPr>
              <a:t>4 N,</a:t>
            </a:r>
            <a:r>
              <a:rPr lang="zh-CN" altLang="zh-CN">
                <a:solidFill>
                  <a:srgbClr val="000000"/>
                </a:solidFill>
                <a:ea typeface="宋体" panose="02010600030101010101" pitchFamily="2" charset="-122"/>
                <a:cs typeface="Times New Roman" panose="02020603050405020304" pitchFamily="18" charset="0"/>
              </a:rPr>
              <a:t>则下表面受到的液体向上的压力为</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60.jpeg"/>
          <p:cNvPicPr/>
          <p:nvPr/>
        </p:nvPicPr>
        <p:blipFill>
          <a:blip r:embed="rId2"/>
          <a:stretch>
            <a:fillRect/>
          </a:stretch>
        </p:blipFill>
        <p:spPr>
          <a:xfrm>
            <a:off x="4217720" y="3014231"/>
            <a:ext cx="3096160" cy="3096160"/>
          </a:xfrm>
          <a:prstGeom prst="rect">
            <a:avLst/>
          </a:prstGeom>
        </p:spPr>
      </p:pic>
      <p:sp>
        <p:nvSpPr>
          <p:cNvPr id="4" name="矩形 3"/>
          <p:cNvSpPr/>
          <p:nvPr/>
        </p:nvSpPr>
        <p:spPr>
          <a:xfrm>
            <a:off x="9544781" y="1152871"/>
            <a:ext cx="389850" cy="584775"/>
          </a:xfrm>
          <a:prstGeom prst="rect">
            <a:avLst/>
          </a:prstGeom>
        </p:spPr>
        <p:txBody>
          <a:bodyPr wrap="none">
            <a:spAutoFit/>
          </a:bodyPr>
          <a:lstStyle/>
          <a:p>
            <a:r>
              <a:rPr lang="en-US" altLang="zh-CN">
                <a:ea typeface="宋体" panose="02010600030101010101" pitchFamily="2" charset="-122"/>
              </a:rPr>
              <a:t>3</a:t>
            </a:r>
            <a:endParaRPr lang="zh-CN" altLang="en-US"/>
          </a:p>
        </p:txBody>
      </p:sp>
      <p:sp>
        <p:nvSpPr>
          <p:cNvPr id="5" name="矩形 4"/>
          <p:cNvSpPr/>
          <p:nvPr/>
        </p:nvSpPr>
        <p:spPr>
          <a:xfrm>
            <a:off x="1535413" y="172781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竖直向上</a:t>
            </a:r>
            <a:endParaRPr lang="zh-CN" altLang="en-US"/>
          </a:p>
        </p:txBody>
      </p:sp>
      <p:sp>
        <p:nvSpPr>
          <p:cNvPr id="6" name="矩形 5"/>
          <p:cNvSpPr/>
          <p:nvPr/>
        </p:nvSpPr>
        <p:spPr>
          <a:xfrm>
            <a:off x="5814960" y="2323647"/>
            <a:ext cx="389850" cy="584775"/>
          </a:xfrm>
          <a:prstGeom prst="rect">
            <a:avLst/>
          </a:prstGeom>
        </p:spPr>
        <p:txBody>
          <a:bodyPr wrap="none">
            <a:spAutoFit/>
          </a:bodyPr>
          <a:lstStyle/>
          <a:p>
            <a:r>
              <a:rPr lang="en-US" altLang="zh-CN">
                <a:ea typeface="宋体" panose="02010600030101010101" pitchFamily="2" charset="-122"/>
              </a:rPr>
              <a:t>7</a:t>
            </a:r>
            <a:endParaRPr lang="zh-CN" altLang="en-US"/>
          </a:p>
        </p:txBody>
      </p:sp>
    </p:spTree>
    <p:extLst>
      <p:ext uri="{BB962C8B-B14F-4D97-AF65-F5344CB8AC3E}">
        <p14:creationId xmlns:p14="http://schemas.microsoft.com/office/powerpoint/2010/main" val="628446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31775"/>
            <a:ext cx="10807700" cy="6001643"/>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阿基米德原理</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影响浮力大小的因素</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a:t>
            </a:r>
            <a:r>
              <a:rPr lang="en-US" altLang="zh-CN" i="1">
                <a:solidFill>
                  <a:srgbClr val="000000"/>
                </a:solidFill>
                <a:ea typeface="宋体" panose="02010600030101010101" pitchFamily="2" charset="-122"/>
                <a:cs typeface="Times New Roman" panose="02020603050405020304" pitchFamily="18" charset="0"/>
              </a:rPr>
              <a:t>____</a:t>
            </a:r>
            <a:r>
              <a:rPr lang="en-US" altLang="zh-CN" i="1" smtClean="0">
                <a:solidFill>
                  <a:srgbClr val="000000"/>
                </a:solidFill>
                <a:ea typeface="宋体" panose="02010600030101010101" pitchFamily="2" charset="-122"/>
                <a:cs typeface="Times New Roman" panose="02020603050405020304" pitchFamily="18" charset="0"/>
              </a:rPr>
              <a:t>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浮力的大小只与上述两个因素有关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而与物体的形状、物体的重力、物体浸没后在液体中所处的深度等因素无关</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在实际应用中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可以通过比较</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i="1">
                <a:solidFill>
                  <a:srgbClr val="000000"/>
                </a:solidFill>
                <a:ea typeface="宋体" panose="02010600030101010101" pitchFamily="2" charset="-122"/>
                <a:cs typeface="Times New Roman" panose="02020603050405020304" pitchFamily="18" charset="0"/>
              </a:rPr>
              <a:t>_________</a:t>
            </a:r>
            <a:r>
              <a:rPr lang="en-US" altLang="zh-CN" i="1" smtClean="0">
                <a:solidFill>
                  <a:srgbClr val="000000"/>
                </a:solidFill>
                <a:ea typeface="宋体" panose="02010600030101010101" pitchFamily="2" charset="-122"/>
                <a:cs typeface="Times New Roman" panose="02020603050405020304" pitchFamily="18" charset="0"/>
              </a:rPr>
              <a:t>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就可以比较浮力的大小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也可以根据这两个因素的变化情况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来判断浮力大小的变化</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887109" y="1647200"/>
            <a:ext cx="389241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物体排开液体的体积</a:t>
            </a:r>
            <a:endParaRPr lang="zh-CN" altLang="en-US"/>
          </a:p>
        </p:txBody>
      </p:sp>
      <p:sp>
        <p:nvSpPr>
          <p:cNvPr id="4" name="矩形 3"/>
          <p:cNvSpPr/>
          <p:nvPr/>
        </p:nvSpPr>
        <p:spPr>
          <a:xfrm>
            <a:off x="504453" y="2222143"/>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液体的密度</a:t>
            </a:r>
            <a:endParaRPr lang="zh-CN" altLang="en-US"/>
          </a:p>
        </p:txBody>
      </p:sp>
      <p:sp>
        <p:nvSpPr>
          <p:cNvPr id="5" name="矩形 4"/>
          <p:cNvSpPr/>
          <p:nvPr/>
        </p:nvSpPr>
        <p:spPr>
          <a:xfrm>
            <a:off x="6297773" y="4575559"/>
            <a:ext cx="389241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物体排开液体的体积</a:t>
            </a:r>
            <a:endParaRPr lang="zh-CN" altLang="en-US"/>
          </a:p>
        </p:txBody>
      </p:sp>
      <p:sp>
        <p:nvSpPr>
          <p:cNvPr id="6" name="矩形 5"/>
          <p:cNvSpPr/>
          <p:nvPr/>
        </p:nvSpPr>
        <p:spPr>
          <a:xfrm>
            <a:off x="494621" y="5160334"/>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液体的密度</a:t>
            </a:r>
            <a:endParaRPr lang="zh-CN" altLang="en-US"/>
          </a:p>
        </p:txBody>
      </p:sp>
    </p:spTree>
    <p:extLst>
      <p:ext uri="{BB962C8B-B14F-4D97-AF65-F5344CB8AC3E}">
        <p14:creationId xmlns:p14="http://schemas.microsoft.com/office/powerpoint/2010/main" val="19650218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阿基米德原理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浸在液体中的物体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所受到的浮力大小等于</a:t>
            </a:r>
            <a:r>
              <a:rPr lang="en-US" altLang="zh-CN" i="1" smtClean="0">
                <a:solidFill>
                  <a:srgbClr val="000000"/>
                </a:solidFill>
                <a:ea typeface="宋体" panose="02010600030101010101" pitchFamily="2" charset="-122"/>
                <a:cs typeface="Times New Roman" panose="02020603050405020304" pitchFamily="18" charset="0"/>
              </a:rPr>
              <a:t>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浮</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推导公式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浮</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无论物体在液体中处于哪种状态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均可用阿基米德原理来计算浮力的大小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也可以用阿基米德原理来计算物体浸在气体中所受浮力的大小</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实际应用中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还可以将公式变形后计算物体排开液体</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体积</a:t>
            </a:r>
            <a:r>
              <a:rPr lang="en-US" altLang="zh-CN" i="1">
                <a:solidFill>
                  <a:srgbClr val="000000"/>
                </a:solidFill>
                <a:ea typeface="宋体" panose="02010600030101010101" pitchFamily="2" charset="-122"/>
                <a:cs typeface="Times New Roman" panose="02020603050405020304" pitchFamily="18" charset="0"/>
              </a:rPr>
              <a:t>V</a:t>
            </a:r>
            <a:r>
              <a:rPr lang="zh-CN" altLang="zh-CN" baseline="-25000">
                <a:solidFill>
                  <a:srgbClr val="000000"/>
                </a:solidFill>
                <a:ea typeface="宋体" panose="02010600030101010101" pitchFamily="2" charset="-122"/>
                <a:cs typeface="Times New Roman" panose="02020603050405020304" pitchFamily="18" charset="0"/>
              </a:rPr>
              <a:t>排</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或计算液体的密度</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液</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85922" y="1065260"/>
            <a:ext cx="554029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被物体排开的液体受到的重力</a:t>
            </a:r>
            <a:endParaRPr lang="zh-CN" altLang="en-US"/>
          </a:p>
        </p:txBody>
      </p:sp>
      <p:sp>
        <p:nvSpPr>
          <p:cNvPr id="4" name="矩形 3"/>
          <p:cNvSpPr/>
          <p:nvPr/>
        </p:nvSpPr>
        <p:spPr>
          <a:xfrm>
            <a:off x="8497341" y="1031808"/>
            <a:ext cx="755335" cy="584775"/>
          </a:xfrm>
          <a:prstGeom prst="rect">
            <a:avLst/>
          </a:prstGeom>
        </p:spPr>
        <p:txBody>
          <a:bodyPr wrap="none">
            <a:spAutoFit/>
          </a:bodyPr>
          <a:lstStyle/>
          <a:p>
            <a:r>
              <a:rPr lang="en-US" altLang="zh-CN" i="1">
                <a:ea typeface="宋体" panose="02010600030101010101" pitchFamily="2" charset="-122"/>
              </a:rPr>
              <a:t>G</a:t>
            </a:r>
            <a:r>
              <a:rPr lang="zh-CN" altLang="zh-CN" baseline="-25000">
                <a:ea typeface="宋体" panose="02010600030101010101" pitchFamily="2" charset="-122"/>
                <a:cs typeface="Times New Roman" panose="02020603050405020304" pitchFamily="18" charset="0"/>
              </a:rPr>
              <a:t>排</a:t>
            </a:r>
            <a:endParaRPr lang="zh-CN" altLang="en-US"/>
          </a:p>
        </p:txBody>
      </p:sp>
      <p:sp>
        <p:nvSpPr>
          <p:cNvPr id="5" name="矩形 4"/>
          <p:cNvSpPr/>
          <p:nvPr/>
        </p:nvSpPr>
        <p:spPr>
          <a:xfrm>
            <a:off x="2356997" y="1617355"/>
            <a:ext cx="1423788" cy="584775"/>
          </a:xfrm>
          <a:prstGeom prst="rect">
            <a:avLst/>
          </a:prstGeom>
        </p:spPr>
        <p:txBody>
          <a:bodyPr wrap="none">
            <a:spAutoFit/>
          </a:bodyPr>
          <a:lstStyle/>
          <a:p>
            <a:r>
              <a:rPr lang="en-US" altLang="zh-CN" i="1">
                <a:ea typeface="Microsoft Yi Baiti" panose="03000500000000000000" pitchFamily="66" charset="0"/>
              </a:rPr>
              <a:t>ρ</a:t>
            </a:r>
            <a:r>
              <a:rPr lang="zh-CN" altLang="zh-CN" baseline="-25000">
                <a:ea typeface="宋体" panose="02010600030101010101" pitchFamily="2" charset="-122"/>
                <a:cs typeface="Times New Roman" panose="02020603050405020304" pitchFamily="18" charset="0"/>
              </a:rPr>
              <a:t>液</a:t>
            </a:r>
            <a:r>
              <a:rPr lang="en-US" altLang="zh-CN" i="1" err="1">
                <a:ea typeface="宋体" panose="02010600030101010101" pitchFamily="2" charset="-122"/>
              </a:rPr>
              <a:t>gV</a:t>
            </a:r>
            <a:r>
              <a:rPr lang="zh-CN" altLang="zh-CN" baseline="-25000" smtClean="0">
                <a:ea typeface="宋体" panose="02010600030101010101" pitchFamily="2" charset="-122"/>
                <a:cs typeface="Times New Roman" panose="02020603050405020304" pitchFamily="18" charset="0"/>
              </a:rPr>
              <a:t>排</a:t>
            </a:r>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547464072"/>
              </p:ext>
            </p:extLst>
          </p:nvPr>
        </p:nvGraphicFramePr>
        <p:xfrm>
          <a:off x="2581943" y="5390495"/>
          <a:ext cx="1205713" cy="942005"/>
        </p:xfrm>
        <a:graphic>
          <a:graphicData uri="http://schemas.openxmlformats.org/presentationml/2006/ole">
            <mc:AlternateContent>
              <mc:Choice xmlns:v="urn:schemas-microsoft-com:vml" Requires="v">
                <p:oleObj spid="_x0000_s1041" name="文档" r:id="rId2" imgW="526925" imgH="405440" progId="Word.Document.12">
                  <p:embed/>
                </p:oleObj>
              </mc:Choice>
              <mc:Fallback>
                <p:oleObj name="文档" r:id="rId2" imgW="526925" imgH="405440" progId="Word.Document.12">
                  <p:embed/>
                  <p:pic>
                    <p:nvPicPr>
                      <p:cNvPr id="0" name="OLE substitute image"/>
                      <p:cNvPicPr/>
                      <p:nvPr/>
                    </p:nvPicPr>
                    <p:blipFill>
                      <a:blip r:embed="rId3"/>
                      <a:stretch>
                        <a:fillRect/>
                      </a:stretch>
                    </p:blipFill>
                    <p:spPr>
                      <a:xfrm>
                        <a:off x="2581943" y="5390495"/>
                        <a:ext cx="1205713" cy="94200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622451684"/>
              </p:ext>
            </p:extLst>
          </p:nvPr>
        </p:nvGraphicFramePr>
        <p:xfrm>
          <a:off x="9194525" y="5396094"/>
          <a:ext cx="1007604" cy="942005"/>
        </p:xfrm>
        <a:graphic>
          <a:graphicData uri="http://schemas.openxmlformats.org/presentationml/2006/ole">
            <mc:AlternateContent>
              <mc:Choice xmlns:v="urn:schemas-microsoft-com:vml" Requires="v">
                <p:oleObj spid="_x0000_s1042" name="文档" r:id="rId4" imgW="438924" imgH="405440" progId="Word.Document.12">
                  <p:embed/>
                </p:oleObj>
              </mc:Choice>
              <mc:Fallback>
                <p:oleObj name="文档" r:id="rId4" imgW="438924" imgH="405440" progId="Word.Document.12">
                  <p:embed/>
                  <p:pic>
                    <p:nvPicPr>
                      <p:cNvPr id="0" name="OLE substitute image"/>
                      <p:cNvPicPr/>
                      <p:nvPr/>
                    </p:nvPicPr>
                    <p:blipFill>
                      <a:blip r:embed="rId5"/>
                      <a:stretch>
                        <a:fillRect/>
                      </a:stretch>
                    </p:blipFill>
                    <p:spPr>
                      <a:xfrm>
                        <a:off x="9194525" y="5396094"/>
                        <a:ext cx="1007604" cy="942005"/>
                      </a:xfrm>
                      <a:prstGeom prst="rect">
                        <a:avLst/>
                      </a:prstGeom>
                    </p:spPr>
                  </p:pic>
                </p:oleObj>
              </mc:Fallback>
            </mc:AlternateContent>
          </a:graphicData>
        </a:graphic>
      </p:graphicFrame>
    </p:spTree>
    <p:extLst>
      <p:ext uri="{BB962C8B-B14F-4D97-AF65-F5344CB8AC3E}">
        <p14:creationId xmlns:p14="http://schemas.microsoft.com/office/powerpoint/2010/main" val="29728413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53991"/>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将金属块挂在弹簧测力计下端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先后浸没在水和酒精中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金属块静止时弹簧测力计的示数如图所示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则下列关于金属块的几个物理量计算正确的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在水中受到的浮力为</a:t>
            </a:r>
            <a:r>
              <a:rPr lang="en-US" altLang="zh-CN">
                <a:solidFill>
                  <a:srgbClr val="000000"/>
                </a:solidFill>
                <a:ea typeface="宋体" panose="02010600030101010101" pitchFamily="2" charset="-122"/>
                <a:cs typeface="Times New Roman" panose="02020603050405020304" pitchFamily="18" charset="0"/>
              </a:rPr>
              <a:t>2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质量为</a:t>
            </a:r>
            <a:r>
              <a:rPr lang="en-US" altLang="zh-CN">
                <a:solidFill>
                  <a:srgbClr val="000000"/>
                </a:solidFill>
                <a:ea typeface="宋体" panose="02010600030101010101" pitchFamily="2" charset="-122"/>
                <a:cs typeface="Times New Roman" panose="02020603050405020304" pitchFamily="18" charset="0"/>
              </a:rPr>
              <a:t>3 kg</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体积为</a:t>
            </a:r>
            <a:r>
              <a:rPr lang="en-US" altLang="zh-CN">
                <a:solidFill>
                  <a:srgbClr val="000000"/>
                </a:solidFill>
                <a:ea typeface="宋体" panose="02010600030101010101" pitchFamily="2" charset="-122"/>
                <a:cs typeface="Times New Roman" panose="02020603050405020304" pitchFamily="18" charset="0"/>
              </a:rPr>
              <a:t>10 cm</a:t>
            </a:r>
            <a:r>
              <a:rPr lang="en-US" altLang="zh-CN" baseline="30000">
                <a:solidFill>
                  <a:srgbClr val="000000"/>
                </a:solidFill>
                <a:ea typeface="宋体" panose="02010600030101010101" pitchFamily="2" charset="-122"/>
                <a:cs typeface="Times New Roman" panose="02020603050405020304" pitchFamily="18" charset="0"/>
              </a:rPr>
              <a:t>3</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密度为</a:t>
            </a: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66.jpeg"/>
          <p:cNvPicPr/>
          <p:nvPr/>
        </p:nvPicPr>
        <p:blipFill>
          <a:blip r:embed="rId2"/>
          <a:stretch>
            <a:fillRect/>
          </a:stretch>
        </p:blipFill>
        <p:spPr>
          <a:xfrm>
            <a:off x="7345213" y="2683687"/>
            <a:ext cx="3744416" cy="2893140"/>
          </a:xfrm>
          <a:prstGeom prst="rect">
            <a:avLst/>
          </a:prstGeom>
        </p:spPr>
      </p:pic>
      <p:sp>
        <p:nvSpPr>
          <p:cNvPr id="4" name="矩形 3"/>
          <p:cNvSpPr/>
          <p:nvPr/>
        </p:nvSpPr>
        <p:spPr>
          <a:xfrm>
            <a:off x="6481117" y="2688938"/>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4243447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4154"/>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物体浸没在液体中受到浮力、重力、拉力的作用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其关系为</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浸没在水中</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浮</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拉</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浸没在酒精中</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G</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浮</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拉</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又由阿基米德原理</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楷体" panose="02010609060101010101" pitchFamily="49" charset="-122"/>
                <a:cs typeface="Times New Roman" panose="02020603050405020304" pitchFamily="18" charset="0"/>
              </a:rPr>
              <a:t>液</a:t>
            </a:r>
            <a:r>
              <a:rPr lang="en-US" altLang="zh-CN" i="1" err="1">
                <a:solidFill>
                  <a:srgbClr val="000000"/>
                </a:solidFill>
                <a:ea typeface="宋体" panose="02010600030101010101" pitchFamily="2" charset="-122"/>
                <a:cs typeface="Times New Roman" panose="02020603050405020304" pitchFamily="18" charset="0"/>
              </a:rPr>
              <a:t>gV</a:t>
            </a:r>
            <a:r>
              <a:rPr lang="zh-CN" altLang="zh-CN" baseline="-25000">
                <a:solidFill>
                  <a:srgbClr val="000000"/>
                </a:solidFill>
                <a:ea typeface="楷体" panose="02010609060101010101" pitchFamily="49" charset="-122"/>
                <a:cs typeface="Times New Roman" panose="02020603050405020304" pitchFamily="18" charset="0"/>
              </a:rPr>
              <a:t>排</a:t>
            </a:r>
            <a:r>
              <a:rPr lang="zh-CN" altLang="zh-CN">
                <a:solidFill>
                  <a:srgbClr val="000000"/>
                </a:solidFill>
                <a:ea typeface="楷体" panose="02010609060101010101" pitchFamily="49" charset="-122"/>
                <a:cs typeface="Times New Roman" panose="02020603050405020304" pitchFamily="18" charset="0"/>
              </a:rPr>
              <a:t>得</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楷体" panose="02010609060101010101" pitchFamily="49" charset="-122"/>
                <a:cs typeface="Times New Roman" panose="02020603050405020304" pitchFamily="18" charset="0"/>
              </a:rPr>
              <a:t>水</a:t>
            </a:r>
            <a:r>
              <a:rPr lang="en-US" altLang="zh-CN" i="1" err="1">
                <a:solidFill>
                  <a:srgbClr val="000000"/>
                </a:solidFill>
                <a:ea typeface="宋体" panose="02010600030101010101" pitchFamily="2" charset="-122"/>
                <a:cs typeface="Times New Roman" panose="02020603050405020304" pitchFamily="18" charset="0"/>
              </a:rPr>
              <a:t>gV</a:t>
            </a:r>
            <a:r>
              <a:rPr lang="zh-CN" altLang="zh-CN" baseline="-25000">
                <a:solidFill>
                  <a:srgbClr val="000000"/>
                </a:solidFill>
                <a:ea typeface="楷体" panose="02010609060101010101" pitchFamily="49" charset="-122"/>
                <a:cs typeface="Times New Roman" panose="02020603050405020304" pitchFamily="18" charset="0"/>
              </a:rPr>
              <a:t>排</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拉</a:t>
            </a:r>
            <a:r>
              <a:rPr lang="en-US" altLang="zh-CN" baseline="-25000" smtClean="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楷体" panose="02010609060101010101" pitchFamily="49" charset="-122"/>
                <a:cs typeface="Times New Roman" panose="02020603050405020304" pitchFamily="18" charset="0"/>
              </a:rPr>
              <a:t>酒精</a:t>
            </a:r>
            <a:r>
              <a:rPr lang="en-US" altLang="zh-CN" i="1" err="1">
                <a:solidFill>
                  <a:srgbClr val="000000"/>
                </a:solidFill>
                <a:ea typeface="宋体" panose="02010600030101010101" pitchFamily="2" charset="-122"/>
                <a:cs typeface="Times New Roman" panose="02020603050405020304" pitchFamily="18" charset="0"/>
              </a:rPr>
              <a:t>gV</a:t>
            </a:r>
            <a:r>
              <a:rPr lang="zh-CN" altLang="zh-CN" baseline="-25000">
                <a:solidFill>
                  <a:srgbClr val="000000"/>
                </a:solidFill>
                <a:ea typeface="楷体" panose="02010609060101010101" pitchFamily="49" charset="-122"/>
                <a:cs typeface="Times New Roman" panose="02020603050405020304" pitchFamily="18" charset="0"/>
              </a:rPr>
              <a:t>排</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拉</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楷体" panose="02010609060101010101" pitchFamily="49" charset="-122"/>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解得</a:t>
            </a:r>
            <a:r>
              <a:rPr lang="en-US" altLang="zh-CN" i="1">
                <a:solidFill>
                  <a:srgbClr val="000000"/>
                </a:solidFill>
                <a:ea typeface="宋体" panose="02010600030101010101" pitchFamily="2" charset="-122"/>
                <a:cs typeface="Times New Roman" panose="02020603050405020304" pitchFamily="18" charset="0"/>
              </a:rPr>
              <a:t>V</a:t>
            </a:r>
            <a:r>
              <a:rPr lang="zh-CN" altLang="zh-CN" baseline="-25000">
                <a:solidFill>
                  <a:srgbClr val="000000"/>
                </a:solidFill>
                <a:ea typeface="楷体" panose="02010609060101010101" pitchFamily="49" charset="-122"/>
                <a:cs typeface="Times New Roman" panose="02020603050405020304" pitchFamily="18" charset="0"/>
              </a:rPr>
              <a:t>排</a:t>
            </a:r>
            <a:r>
              <a:rPr lang="en-US" altLang="zh-CN">
                <a:solidFill>
                  <a:srgbClr val="000000"/>
                </a:solidFill>
                <a:ea typeface="宋体" panose="02010600030101010101" pitchFamily="2" charset="-122"/>
                <a:cs typeface="Times New Roman" panose="02020603050405020304" pitchFamily="18" charset="0"/>
              </a:rPr>
              <a:t>=1×10</a:t>
            </a:r>
            <a:r>
              <a:rPr lang="en-US" altLang="zh-CN" baseline="30000">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又物体完全浸没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a:t>
            </a:r>
            <a:r>
              <a:rPr lang="en-US" altLang="zh-CN" i="1">
                <a:solidFill>
                  <a:srgbClr val="000000"/>
                </a:solidFill>
                <a:ea typeface="宋体" panose="02010600030101010101" pitchFamily="2" charset="-122"/>
                <a:cs typeface="Times New Roman" panose="02020603050405020304" pitchFamily="18" charset="0"/>
              </a:rPr>
              <a:t>V</a:t>
            </a:r>
            <a:r>
              <a:rPr lang="zh-CN" altLang="zh-CN" baseline="-25000">
                <a:solidFill>
                  <a:srgbClr val="000000"/>
                </a:solidFill>
                <a:ea typeface="楷体" panose="02010609060101010101" pitchFamily="49" charset="-122"/>
                <a:cs typeface="Times New Roman" panose="02020603050405020304" pitchFamily="18" charset="0"/>
              </a:rPr>
              <a:t>物</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V</a:t>
            </a:r>
            <a:r>
              <a:rPr lang="zh-CN" altLang="zh-CN" baseline="-25000">
                <a:solidFill>
                  <a:srgbClr val="000000"/>
                </a:solidFill>
                <a:ea typeface="楷体" panose="02010609060101010101" pitchFamily="49" charset="-122"/>
                <a:cs typeface="Times New Roman" panose="02020603050405020304" pitchFamily="18" charset="0"/>
              </a:rPr>
              <a:t>排</a:t>
            </a:r>
            <a:r>
              <a:rPr lang="en-US" altLang="zh-CN">
                <a:solidFill>
                  <a:srgbClr val="000000"/>
                </a:solidFill>
                <a:ea typeface="宋体" panose="02010600030101010101" pitchFamily="2" charset="-122"/>
                <a:cs typeface="Times New Roman" panose="02020603050405020304" pitchFamily="18" charset="0"/>
              </a:rPr>
              <a:t>=1×10</a:t>
            </a:r>
            <a:r>
              <a:rPr lang="en-US" altLang="zh-CN" baseline="30000">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故选项</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在水中受到的浮力</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浮</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楷体" panose="02010609060101010101" pitchFamily="49" charset="-122"/>
                <a:cs typeface="Times New Roman" panose="02020603050405020304" pitchFamily="18" charset="0"/>
              </a:rPr>
              <a:t>水</a:t>
            </a:r>
            <a:r>
              <a:rPr lang="en-US" altLang="zh-CN" i="1" err="1">
                <a:solidFill>
                  <a:srgbClr val="000000"/>
                </a:solidFill>
                <a:ea typeface="宋体" panose="02010600030101010101" pitchFamily="2" charset="-122"/>
                <a:cs typeface="Times New Roman" panose="02020603050405020304" pitchFamily="18" charset="0"/>
              </a:rPr>
              <a:t>gV</a:t>
            </a:r>
            <a:r>
              <a:rPr lang="zh-CN" altLang="zh-CN" baseline="-25000">
                <a:solidFill>
                  <a:srgbClr val="000000"/>
                </a:solidFill>
                <a:ea typeface="楷体" panose="02010609060101010101" pitchFamily="49" charset="-122"/>
                <a:cs typeface="Times New Roman" panose="02020603050405020304" pitchFamily="18" charset="0"/>
              </a:rPr>
              <a:t>排</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×10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N/kg×1×10</a:t>
            </a:r>
            <a:r>
              <a:rPr lang="en-US" altLang="zh-CN" baseline="30000">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故选项</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浸没在水中时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重力</a:t>
            </a:r>
            <a:r>
              <a:rPr lang="en-US" altLang="zh-CN" i="1" smtClean="0">
                <a:solidFill>
                  <a:srgbClr val="000000"/>
                </a:solidFill>
                <a:ea typeface="宋体" panose="02010600030101010101" pitchFamily="2" charset="-122"/>
                <a:cs typeface="Times New Roman" panose="02020603050405020304" pitchFamily="18" charset="0"/>
              </a:rPr>
              <a:t>G</a:t>
            </a:r>
            <a:r>
              <a:rPr lang="en-US" altLang="zh-CN" smtClean="0">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浮</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N=1</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N+2</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质量</a:t>
            </a:r>
            <a:r>
              <a:rPr lang="en-US" altLang="zh-CN" i="1">
                <a:solidFill>
                  <a:srgbClr val="000000"/>
                </a:solidFill>
                <a:ea typeface="宋体" panose="02010600030101010101" pitchFamily="2" charset="-122"/>
                <a:cs typeface="Times New Roman" panose="02020603050405020304" pitchFamily="18" charset="0"/>
              </a:rPr>
              <a:t>m</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kg,</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物体的密度</a:t>
            </a:r>
            <a:r>
              <a:rPr lang="en-US" altLang="zh-CN" i="1">
                <a:solidFill>
                  <a:srgbClr val="000000"/>
                </a:solidFill>
                <a:ea typeface="Microsoft Yi Baiti" panose="03000500000000000000" pitchFamily="66" charset="0"/>
                <a:cs typeface="Times New Roman" panose="02020603050405020304" pitchFamily="18" charset="0"/>
              </a:rPr>
              <a:t>ρ</a:t>
            </a:r>
            <a:r>
              <a:rPr lang="en-US" altLang="zh-CN">
                <a:solidFill>
                  <a:srgbClr val="000000"/>
                </a:solidFill>
                <a:ea typeface="宋体" panose="02010600030101010101" pitchFamily="2" charset="-122"/>
                <a:cs typeface="Times New Roman" panose="02020603050405020304" pitchFamily="18" charset="0"/>
              </a:rPr>
              <a:t>=3×10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故选项</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正确</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25223244"/>
      </p:ext>
    </p:extLst>
  </p:cSld>
  <p:clrMapOvr>
    <a:masterClrMapping/>
  </p:clrMapOvr>
  <p:transition spd="med">
    <p:pull/>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663"/>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水平桌面上有两个完全相同的鱼缸甲和乙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盛有适量的水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把一个橡皮泥做的小船放入乙后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小船处于漂浮状态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此时两鱼缸内的水面刚好相平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然后把它们分别放在台秤上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则台秤的示</a:t>
            </a:r>
            <a:r>
              <a:rPr lang="zh-CN" altLang="zh-CN" smtClean="0">
                <a:solidFill>
                  <a:srgbClr val="000000"/>
                </a:solidFill>
                <a:ea typeface="宋体" panose="02010600030101010101" pitchFamily="2" charset="-122"/>
                <a:cs typeface="Times New Roman" panose="02020603050405020304" pitchFamily="18" charset="0"/>
              </a:rPr>
              <a:t>数</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67.jpeg"/>
          <p:cNvPicPr>
            <a:picLocks noChangeAspect="1"/>
          </p:cNvPicPr>
          <p:nvPr/>
        </p:nvPicPr>
        <p:blipFill>
          <a:blip r:embed="rId2"/>
          <a:stretch>
            <a:fillRect/>
          </a:stretch>
        </p:blipFill>
        <p:spPr>
          <a:xfrm>
            <a:off x="1705808" y="3024063"/>
            <a:ext cx="8119985" cy="1661965"/>
          </a:xfrm>
          <a:prstGeom prst="rect">
            <a:avLst/>
          </a:prstGeom>
        </p:spPr>
      </p:pic>
      <p:sp>
        <p:nvSpPr>
          <p:cNvPr id="4" name="矩形 3"/>
          <p:cNvSpPr>
            <a:spLocks noChangeAspect="1"/>
          </p:cNvSpPr>
          <p:nvPr/>
        </p:nvSpPr>
        <p:spPr>
          <a:xfrm>
            <a:off x="361950" y="4827306"/>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甲放上时大</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乙放上时大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甲和乙放上一样大</a:t>
            </a:r>
            <a:r>
              <a:rPr lang="en-US" altLang="zh-CN">
                <a:solidFill>
                  <a:srgbClr val="000000"/>
                </a:solidFill>
                <a:ea typeface="宋体" panose="02010600030101010101" pitchFamily="2" charset="-122"/>
                <a:cs typeface="Times New Roman" panose="02020603050405020304" pitchFamily="18" charset="0"/>
              </a:rPr>
              <a:t>	D.</a:t>
            </a:r>
            <a:r>
              <a:rPr lang="zh-CN" altLang="zh-CN">
                <a:solidFill>
                  <a:srgbClr val="000000"/>
                </a:solidFill>
                <a:ea typeface="宋体" panose="02010600030101010101" pitchFamily="2" charset="-122"/>
                <a:cs typeface="Times New Roman" panose="02020603050405020304" pitchFamily="18" charset="0"/>
              </a:rPr>
              <a:t>无法判断</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5765800" y="2426471"/>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390060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1983"/>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物体浮沉的条件</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浮沉状态判断方法一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物体的浮沉取决于它所受到的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物体上浮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静止时物体最终的状态是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物体悬浮</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物体下沉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最终</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08509" y="257683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浮力</a:t>
            </a:r>
            <a:endParaRPr lang="zh-CN" altLang="en-US"/>
          </a:p>
        </p:txBody>
      </p:sp>
      <p:sp>
        <p:nvSpPr>
          <p:cNvPr id="4" name="矩形 3"/>
          <p:cNvSpPr/>
          <p:nvPr/>
        </p:nvSpPr>
        <p:spPr>
          <a:xfrm>
            <a:off x="3960837" y="257683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重力</a:t>
            </a:r>
            <a:endParaRPr lang="zh-CN" altLang="en-US"/>
          </a:p>
        </p:txBody>
      </p:sp>
      <p:sp>
        <p:nvSpPr>
          <p:cNvPr id="5" name="矩形 4"/>
          <p:cNvSpPr/>
          <p:nvPr/>
        </p:nvSpPr>
        <p:spPr>
          <a:xfrm>
            <a:off x="1503721" y="3110208"/>
            <a:ext cx="1537600" cy="584775"/>
          </a:xfrm>
          <a:prstGeom prst="rect">
            <a:avLst/>
          </a:prstGeom>
        </p:spPr>
        <p:txBody>
          <a:bodyPr wrap="none">
            <a:spAutoFit/>
          </a:bodyPr>
          <a:lstStyle/>
          <a:p>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浮</a:t>
            </a:r>
            <a:r>
              <a:rPr lang="en-US" altLang="zh-CN">
                <a:ea typeface="宋体" panose="02010600030101010101" pitchFamily="2" charset="-122"/>
              </a:rPr>
              <a:t>&gt;</a:t>
            </a:r>
            <a:r>
              <a:rPr lang="en-US" altLang="zh-CN" i="1">
                <a:ea typeface="宋体" panose="02010600030101010101" pitchFamily="2" charset="-122"/>
              </a:rPr>
              <a:t>G</a:t>
            </a:r>
            <a:r>
              <a:rPr lang="zh-CN" altLang="zh-CN" baseline="-25000">
                <a:ea typeface="宋体" panose="02010600030101010101" pitchFamily="2" charset="-122"/>
                <a:cs typeface="Times New Roman" panose="02020603050405020304" pitchFamily="18" charset="0"/>
              </a:rPr>
              <a:t>物</a:t>
            </a:r>
            <a:endParaRPr lang="zh-CN" altLang="en-US"/>
          </a:p>
        </p:txBody>
      </p:sp>
      <p:sp>
        <p:nvSpPr>
          <p:cNvPr id="6" name="矩形 5"/>
          <p:cNvSpPr/>
          <p:nvPr/>
        </p:nvSpPr>
        <p:spPr>
          <a:xfrm>
            <a:off x="936501" y="3751959"/>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漂浮</a:t>
            </a:r>
            <a:endParaRPr lang="zh-CN" altLang="en-US"/>
          </a:p>
        </p:txBody>
      </p:sp>
      <p:sp>
        <p:nvSpPr>
          <p:cNvPr id="7" name="矩形 6"/>
          <p:cNvSpPr/>
          <p:nvPr/>
        </p:nvSpPr>
        <p:spPr>
          <a:xfrm>
            <a:off x="1515966" y="4279530"/>
            <a:ext cx="1537600" cy="584775"/>
          </a:xfrm>
          <a:prstGeom prst="rect">
            <a:avLst/>
          </a:prstGeom>
        </p:spPr>
        <p:txBody>
          <a:bodyPr wrap="none">
            <a:spAutoFit/>
          </a:bodyPr>
          <a:lstStyle/>
          <a:p>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浮</a:t>
            </a:r>
            <a:r>
              <a:rPr lang="en-US" altLang="zh-CN">
                <a:ea typeface="宋体" panose="02010600030101010101" pitchFamily="2" charset="-122"/>
              </a:rPr>
              <a:t>=</a:t>
            </a:r>
            <a:r>
              <a:rPr lang="en-US" altLang="zh-CN" i="1">
                <a:ea typeface="宋体" panose="02010600030101010101" pitchFamily="2" charset="-122"/>
              </a:rPr>
              <a:t>G</a:t>
            </a:r>
            <a:r>
              <a:rPr lang="zh-CN" altLang="zh-CN" baseline="-25000" smtClean="0">
                <a:ea typeface="宋体" panose="02010600030101010101" pitchFamily="2" charset="-122"/>
                <a:cs typeface="Times New Roman" panose="02020603050405020304" pitchFamily="18" charset="0"/>
              </a:rPr>
              <a:t>物</a:t>
            </a:r>
            <a:endParaRPr lang="zh-CN" altLang="en-US"/>
          </a:p>
        </p:txBody>
      </p:sp>
      <p:sp>
        <p:nvSpPr>
          <p:cNvPr id="8" name="矩形 7"/>
          <p:cNvSpPr/>
          <p:nvPr/>
        </p:nvSpPr>
        <p:spPr>
          <a:xfrm>
            <a:off x="1512813" y="4863066"/>
            <a:ext cx="1537600" cy="584775"/>
          </a:xfrm>
          <a:prstGeom prst="rect">
            <a:avLst/>
          </a:prstGeom>
        </p:spPr>
        <p:txBody>
          <a:bodyPr wrap="none">
            <a:spAutoFit/>
          </a:bodyPr>
          <a:lstStyle/>
          <a:p>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浮</a:t>
            </a:r>
            <a:r>
              <a:rPr lang="en-US" altLang="zh-CN">
                <a:ea typeface="宋体" panose="02010600030101010101" pitchFamily="2" charset="-122"/>
              </a:rPr>
              <a:t>&lt;</a:t>
            </a:r>
            <a:r>
              <a:rPr lang="en-US" altLang="zh-CN" i="1">
                <a:ea typeface="宋体" panose="02010600030101010101" pitchFamily="2" charset="-122"/>
              </a:rPr>
              <a:t>G</a:t>
            </a:r>
            <a:r>
              <a:rPr lang="zh-CN" altLang="zh-CN" baseline="-25000">
                <a:ea typeface="宋体" panose="02010600030101010101" pitchFamily="2" charset="-122"/>
                <a:cs typeface="Times New Roman" panose="02020603050405020304" pitchFamily="18" charset="0"/>
              </a:rPr>
              <a:t>物</a:t>
            </a:r>
            <a:endParaRPr lang="zh-CN" altLang="en-US"/>
          </a:p>
        </p:txBody>
      </p:sp>
      <p:sp>
        <p:nvSpPr>
          <p:cNvPr id="9" name="矩形 8"/>
          <p:cNvSpPr/>
          <p:nvPr/>
        </p:nvSpPr>
        <p:spPr>
          <a:xfrm>
            <a:off x="7211029" y="490928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沉底</a:t>
            </a:r>
            <a:endParaRPr lang="zh-CN" altLang="en-US"/>
          </a:p>
        </p:txBody>
      </p:sp>
    </p:spTree>
    <p:extLst>
      <p:ext uri="{BB962C8B-B14F-4D97-AF65-F5344CB8AC3E}">
        <p14:creationId xmlns:p14="http://schemas.microsoft.com/office/powerpoint/2010/main" val="2869030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12606"/>
            <a:ext cx="10807700" cy="4181529"/>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通过比较浮力和重力的大小来判断物体的浮沉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适用于所有物体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实心物体或空心物体</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根据浮沉条件可知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如果要改变物体的浮沉状态有两种方法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改变</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的大小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或者改变</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的大小</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反过来也可以根据物体在液体中的浮沉状态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来比较</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的大小</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808709" y="339393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浮力</a:t>
            </a:r>
            <a:endParaRPr lang="zh-CN" altLang="en-US"/>
          </a:p>
        </p:txBody>
      </p:sp>
      <p:sp>
        <p:nvSpPr>
          <p:cNvPr id="4" name="矩形 3"/>
          <p:cNvSpPr/>
          <p:nvPr/>
        </p:nvSpPr>
        <p:spPr>
          <a:xfrm>
            <a:off x="8015636" y="339393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重力</a:t>
            </a:r>
            <a:endParaRPr lang="zh-CN" altLang="en-US"/>
          </a:p>
        </p:txBody>
      </p:sp>
      <p:sp>
        <p:nvSpPr>
          <p:cNvPr id="5" name="矩形 4"/>
          <p:cNvSpPr/>
          <p:nvPr/>
        </p:nvSpPr>
        <p:spPr>
          <a:xfrm>
            <a:off x="988845" y="457003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浮力</a:t>
            </a:r>
            <a:endParaRPr lang="zh-CN" altLang="en-US"/>
          </a:p>
        </p:txBody>
      </p:sp>
    </p:spTree>
    <p:extLst>
      <p:ext uri="{BB962C8B-B14F-4D97-AF65-F5344CB8AC3E}">
        <p14:creationId xmlns:p14="http://schemas.microsoft.com/office/powerpoint/2010/main" val="107664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图文框 2">
            <a:hlinkClick r:id="rId2" action="ppaction://hlinksldjump"/>
          </p:cNvPr>
          <p:cNvSpPr/>
          <p:nvPr/>
        </p:nvSpPr>
        <p:spPr>
          <a:xfrm>
            <a:off x="1728589" y="598922"/>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考  情  分  析</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4" name="图文框 3">
            <a:hlinkClick r:id="rId3" action="ppaction://hlinksldjump"/>
          </p:cNvPr>
          <p:cNvSpPr/>
          <p:nvPr/>
        </p:nvSpPr>
        <p:spPr>
          <a:xfrm>
            <a:off x="1728589" y="16119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知  识  网  络</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7" name="图文框 6">
            <a:hlinkClick r:id="rId4" action="ppaction://hlinksldjump"/>
          </p:cNvPr>
          <p:cNvSpPr/>
          <p:nvPr/>
        </p:nvSpPr>
        <p:spPr>
          <a:xfrm>
            <a:off x="1728589" y="26250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突  破  知  识  点</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8" name="图文框 7">
            <a:hlinkClick r:id="rId5" action="ppaction://hlinksldjump"/>
          </p:cNvPr>
          <p:cNvSpPr/>
          <p:nvPr/>
        </p:nvSpPr>
        <p:spPr>
          <a:xfrm>
            <a:off x="1728589" y="36381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实  验  突  破</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6" name="图文框 5">
            <a:hlinkClick r:id="rId6" action="ppaction://hlinksldjump"/>
          </p:cNvPr>
          <p:cNvSpPr/>
          <p:nvPr/>
        </p:nvSpPr>
        <p:spPr>
          <a:xfrm>
            <a:off x="1728589" y="46512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冲  刺  演  练</a:t>
            </a:r>
            <a:endParaRPr lang="zh-CN" altLang="zh-CN" sz="40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21409961"/>
      </p:ext>
    </p:extLst>
  </p:cSld>
  <p:clrMapOvr>
    <a:masterClrMapping/>
  </p:clrMapOvr>
  <p:transition spd="med">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359059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浮沉状态判断方法二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可以通过比较物体的密度和液体密度的大小来判断浮沉</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物体上浮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静止时物体最终的状态是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物体悬浮</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物体下沉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最终</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232413" y="121515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实心</a:t>
            </a:r>
            <a:endParaRPr lang="zh-CN" altLang="en-US"/>
          </a:p>
        </p:txBody>
      </p:sp>
      <p:sp>
        <p:nvSpPr>
          <p:cNvPr id="4" name="矩形 3"/>
          <p:cNvSpPr/>
          <p:nvPr/>
        </p:nvSpPr>
        <p:spPr>
          <a:xfrm>
            <a:off x="1656581" y="2314936"/>
            <a:ext cx="1390124" cy="584775"/>
          </a:xfrm>
          <a:prstGeom prst="rect">
            <a:avLst/>
          </a:prstGeom>
        </p:spPr>
        <p:txBody>
          <a:bodyPr wrap="none">
            <a:spAutoFit/>
          </a:bodyPr>
          <a:lstStyle/>
          <a:p>
            <a:r>
              <a:rPr lang="en-US" altLang="zh-CN" i="1">
                <a:ea typeface="Microsoft Yi Baiti" panose="03000500000000000000" pitchFamily="66" charset="0"/>
              </a:rPr>
              <a:t>ρ</a:t>
            </a:r>
            <a:r>
              <a:rPr lang="zh-CN" altLang="zh-CN" baseline="-25000">
                <a:ea typeface="宋体" panose="02010600030101010101" pitchFamily="2" charset="-122"/>
                <a:cs typeface="Times New Roman" panose="02020603050405020304" pitchFamily="18" charset="0"/>
              </a:rPr>
              <a:t>物</a:t>
            </a:r>
            <a:r>
              <a:rPr lang="en-US" altLang="zh-CN">
                <a:ea typeface="宋体" panose="02010600030101010101" pitchFamily="2" charset="-122"/>
              </a:rPr>
              <a:t>&lt;</a:t>
            </a:r>
            <a:r>
              <a:rPr lang="en-US" altLang="zh-CN" i="1">
                <a:ea typeface="Microsoft Yi Baiti" panose="03000500000000000000" pitchFamily="66" charset="0"/>
              </a:rPr>
              <a:t>ρ</a:t>
            </a:r>
            <a:r>
              <a:rPr lang="zh-CN" altLang="zh-CN" baseline="-25000">
                <a:ea typeface="宋体" panose="02010600030101010101" pitchFamily="2" charset="-122"/>
                <a:cs typeface="Times New Roman" panose="02020603050405020304" pitchFamily="18" charset="0"/>
              </a:rPr>
              <a:t>液</a:t>
            </a:r>
            <a:endParaRPr lang="zh-CN" altLang="en-US"/>
          </a:p>
        </p:txBody>
      </p:sp>
      <p:sp>
        <p:nvSpPr>
          <p:cNvPr id="5" name="矩形 4"/>
          <p:cNvSpPr/>
          <p:nvPr/>
        </p:nvSpPr>
        <p:spPr>
          <a:xfrm>
            <a:off x="936501" y="295652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漂浮</a:t>
            </a:r>
            <a:endParaRPr lang="zh-CN" altLang="en-US"/>
          </a:p>
        </p:txBody>
      </p:sp>
      <p:sp>
        <p:nvSpPr>
          <p:cNvPr id="6" name="矩形 5"/>
          <p:cNvSpPr/>
          <p:nvPr/>
        </p:nvSpPr>
        <p:spPr>
          <a:xfrm>
            <a:off x="1656581" y="3485409"/>
            <a:ext cx="1390124" cy="584775"/>
          </a:xfrm>
          <a:prstGeom prst="rect">
            <a:avLst/>
          </a:prstGeom>
        </p:spPr>
        <p:txBody>
          <a:bodyPr wrap="none">
            <a:spAutoFit/>
          </a:bodyPr>
          <a:lstStyle/>
          <a:p>
            <a:r>
              <a:rPr lang="en-US" altLang="zh-CN" i="1">
                <a:ea typeface="Microsoft Yi Baiti" panose="03000500000000000000" pitchFamily="66" charset="0"/>
              </a:rPr>
              <a:t>ρ</a:t>
            </a:r>
            <a:r>
              <a:rPr lang="zh-CN" altLang="zh-CN" baseline="-25000">
                <a:ea typeface="宋体" panose="02010600030101010101" pitchFamily="2" charset="-122"/>
                <a:cs typeface="Times New Roman" panose="02020603050405020304" pitchFamily="18" charset="0"/>
              </a:rPr>
              <a:t>物</a:t>
            </a:r>
            <a:r>
              <a:rPr lang="en-US" altLang="zh-CN">
                <a:ea typeface="宋体" panose="02010600030101010101" pitchFamily="2" charset="-122"/>
              </a:rPr>
              <a:t>=</a:t>
            </a:r>
            <a:r>
              <a:rPr lang="en-US" altLang="zh-CN" i="1">
                <a:ea typeface="Microsoft Yi Baiti" panose="03000500000000000000" pitchFamily="66" charset="0"/>
              </a:rPr>
              <a:t>ρ</a:t>
            </a:r>
            <a:r>
              <a:rPr lang="zh-CN" altLang="zh-CN" baseline="-25000">
                <a:ea typeface="宋体" panose="02010600030101010101" pitchFamily="2" charset="-122"/>
                <a:cs typeface="Times New Roman" panose="02020603050405020304" pitchFamily="18" charset="0"/>
              </a:rPr>
              <a:t>液</a:t>
            </a:r>
            <a:endParaRPr lang="zh-CN" altLang="en-US"/>
          </a:p>
        </p:txBody>
      </p:sp>
      <p:sp>
        <p:nvSpPr>
          <p:cNvPr id="7" name="矩形 6"/>
          <p:cNvSpPr/>
          <p:nvPr/>
        </p:nvSpPr>
        <p:spPr>
          <a:xfrm>
            <a:off x="1656581" y="4062421"/>
            <a:ext cx="1390124" cy="584775"/>
          </a:xfrm>
          <a:prstGeom prst="rect">
            <a:avLst/>
          </a:prstGeom>
        </p:spPr>
        <p:txBody>
          <a:bodyPr wrap="none">
            <a:spAutoFit/>
          </a:bodyPr>
          <a:lstStyle/>
          <a:p>
            <a:r>
              <a:rPr lang="en-US" altLang="zh-CN" i="1">
                <a:ea typeface="Microsoft Yi Baiti" panose="03000500000000000000" pitchFamily="66" charset="0"/>
              </a:rPr>
              <a:t>ρ</a:t>
            </a:r>
            <a:r>
              <a:rPr lang="zh-CN" altLang="zh-CN" baseline="-25000">
                <a:ea typeface="宋体" panose="02010600030101010101" pitchFamily="2" charset="-122"/>
                <a:cs typeface="Times New Roman" panose="02020603050405020304" pitchFamily="18" charset="0"/>
              </a:rPr>
              <a:t>物</a:t>
            </a:r>
            <a:r>
              <a:rPr lang="en-US" altLang="zh-CN">
                <a:ea typeface="宋体" panose="02010600030101010101" pitchFamily="2" charset="-122"/>
              </a:rPr>
              <a:t>&gt;</a:t>
            </a:r>
            <a:r>
              <a:rPr lang="en-US" altLang="zh-CN" i="1">
                <a:ea typeface="Microsoft Yi Baiti" panose="03000500000000000000" pitchFamily="66" charset="0"/>
              </a:rPr>
              <a:t>ρ</a:t>
            </a:r>
            <a:r>
              <a:rPr lang="zh-CN" altLang="zh-CN" baseline="-25000">
                <a:ea typeface="宋体" panose="02010600030101010101" pitchFamily="2" charset="-122"/>
                <a:cs typeface="Times New Roman" panose="02020603050405020304" pitchFamily="18" charset="0"/>
              </a:rPr>
              <a:t>液</a:t>
            </a:r>
            <a:endParaRPr lang="zh-CN" altLang="en-US"/>
          </a:p>
        </p:txBody>
      </p:sp>
      <p:sp>
        <p:nvSpPr>
          <p:cNvPr id="8" name="矩形 7"/>
          <p:cNvSpPr/>
          <p:nvPr/>
        </p:nvSpPr>
        <p:spPr>
          <a:xfrm>
            <a:off x="7129189" y="412781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沉底</a:t>
            </a:r>
            <a:endParaRPr lang="zh-CN" altLang="en-US"/>
          </a:p>
        </p:txBody>
      </p:sp>
    </p:spTree>
    <p:extLst>
      <p:ext uri="{BB962C8B-B14F-4D97-AF65-F5344CB8AC3E}">
        <p14:creationId xmlns:p14="http://schemas.microsoft.com/office/powerpoint/2010/main" val="33825766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3903"/>
            <a:ext cx="10807700" cy="2999667"/>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通过比较浮力和重力的大小来判断物体的浮沉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只适用于实心物体</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反过来也可以根据物体在液体中的浮沉状态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来比较</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的大小</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17469" y="3968530"/>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物体的密度</a:t>
            </a:r>
            <a:endParaRPr lang="zh-CN" altLang="en-US"/>
          </a:p>
        </p:txBody>
      </p:sp>
      <p:sp>
        <p:nvSpPr>
          <p:cNvPr id="4" name="矩形 3"/>
          <p:cNvSpPr/>
          <p:nvPr/>
        </p:nvSpPr>
        <p:spPr>
          <a:xfrm>
            <a:off x="3528789" y="3968529"/>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液体密度</a:t>
            </a:r>
            <a:endParaRPr lang="zh-CN" altLang="en-US"/>
          </a:p>
        </p:txBody>
      </p:sp>
    </p:spTree>
    <p:extLst>
      <p:ext uri="{BB962C8B-B14F-4D97-AF65-F5344CB8AC3E}">
        <p14:creationId xmlns:p14="http://schemas.microsoft.com/office/powerpoint/2010/main" val="42003501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361950" y="773722"/>
            <a:ext cx="10787015" cy="4819781"/>
            <a:chOff x="361950" y="773722"/>
            <a:chExt cx="10787015" cy="4819781"/>
          </a:xfrm>
        </p:grpSpPr>
        <p:sp>
          <p:nvSpPr>
            <p:cNvPr id="2" name="矩形 1"/>
            <p:cNvSpPr>
              <a:spLocks noChangeAspect="1"/>
            </p:cNvSpPr>
            <p:nvPr/>
          </p:nvSpPr>
          <p:spPr>
            <a:xfrm>
              <a:off x="361950" y="773722"/>
              <a:ext cx="8639447" cy="4819781"/>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小华用牙膏探究物体的沉与浮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牙膏悬浮在水中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牙膏所受浮力</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向水中加入食盐并使其溶解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牙膏将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下沉</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如果不加食盐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将牙膏内部分空气排出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再次放入水中后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牙膏将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下沉</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73.jpeg"/>
            <p:cNvPicPr/>
            <p:nvPr/>
          </p:nvPicPr>
          <p:blipFill>
            <a:blip r:embed="rId2"/>
            <a:stretch>
              <a:fillRect/>
            </a:stretch>
          </p:blipFill>
          <p:spPr>
            <a:xfrm>
              <a:off x="9073405" y="2033919"/>
              <a:ext cx="2075560" cy="2700243"/>
            </a:xfrm>
            <a:prstGeom prst="rect">
              <a:avLst/>
            </a:prstGeom>
          </p:spPr>
        </p:pic>
      </p:grpSp>
      <p:sp>
        <p:nvSpPr>
          <p:cNvPr id="5" name="矩形 4"/>
          <p:cNvSpPr/>
          <p:nvPr/>
        </p:nvSpPr>
        <p:spPr>
          <a:xfrm>
            <a:off x="6697141" y="197774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等于</a:t>
            </a:r>
            <a:endParaRPr lang="zh-CN" altLang="en-US"/>
          </a:p>
        </p:txBody>
      </p:sp>
      <p:sp>
        <p:nvSpPr>
          <p:cNvPr id="6" name="矩形 5"/>
          <p:cNvSpPr/>
          <p:nvPr/>
        </p:nvSpPr>
        <p:spPr>
          <a:xfrm>
            <a:off x="4392885" y="314836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上浮</a:t>
            </a:r>
            <a:endParaRPr lang="zh-CN" altLang="en-US"/>
          </a:p>
        </p:txBody>
      </p:sp>
      <p:sp>
        <p:nvSpPr>
          <p:cNvPr id="7" name="矩形 6"/>
          <p:cNvSpPr/>
          <p:nvPr/>
        </p:nvSpPr>
        <p:spPr>
          <a:xfrm>
            <a:off x="5256981" y="433226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下沉</a:t>
            </a:r>
            <a:endParaRPr lang="zh-CN" altLang="en-US"/>
          </a:p>
        </p:txBody>
      </p:sp>
    </p:spTree>
    <p:extLst>
      <p:ext uri="{BB962C8B-B14F-4D97-AF65-F5344CB8AC3E}">
        <p14:creationId xmlns:p14="http://schemas.microsoft.com/office/powerpoint/2010/main" val="897579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4563"/>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牙膏悬浮在水中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此时牙膏受力平衡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故浮力等于重力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向水中加入食盐并使其溶解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液体密度增大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牙膏浸入体积不变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牙膏所受浮力增大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浮力大于重力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所以牙膏会上浮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如果不加食盐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将牙膏内部分空气排出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再次放入水中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水密度不变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牙膏排开水的体积减小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牙膏所受浮力减小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浮力小于重力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所以牙膏会下沉</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浸在液体里的物体所受到的浮力与液体密度以及它所排开的液体的体积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即浸入液体的体积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41402685"/>
      </p:ext>
    </p:extLst>
  </p:cSld>
  <p:clrMapOvr>
    <a:masterClrMapping/>
  </p:clrMapOvr>
  <p:transition spd="med">
    <p:pull/>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6634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有一质量分布均匀的物体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漂浮在水面上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有的体积露出水面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将露出水面部分切去后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剩余浸在水中的部分</a:t>
            </a:r>
            <a:r>
              <a:rPr lang="zh-CN" altLang="zh-CN" smtClean="0">
                <a:solidFill>
                  <a:srgbClr val="000000"/>
                </a:solidFill>
                <a:ea typeface="宋体" panose="02010600030101010101" pitchFamily="2" charset="-122"/>
                <a:cs typeface="Times New Roman" panose="02020603050405020304" pitchFamily="18" charset="0"/>
              </a:rPr>
              <a:t>将</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上浮</a:t>
            </a:r>
            <a:r>
              <a:rPr lang="en-US" altLang="zh-CN">
                <a:solidFill>
                  <a:srgbClr val="000000"/>
                </a:solidFill>
                <a:ea typeface="宋体" panose="02010600030101010101" pitchFamily="2" charset="-122"/>
                <a:cs typeface="Times New Roman" panose="02020603050405020304" pitchFamily="18" charset="0"/>
              </a:rPr>
              <a:t>	B.</a:t>
            </a:r>
            <a:r>
              <a:rPr lang="zh-CN" altLang="zh-CN">
                <a:solidFill>
                  <a:srgbClr val="000000"/>
                </a:solidFill>
                <a:ea typeface="宋体" panose="02010600030101010101" pitchFamily="2" charset="-122"/>
                <a:cs typeface="Times New Roman" panose="02020603050405020304" pitchFamily="18" charset="0"/>
              </a:rPr>
              <a:t>悬浮</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下沉</a:t>
            </a:r>
            <a:r>
              <a:rPr lang="en-US" altLang="zh-CN">
                <a:solidFill>
                  <a:srgbClr val="000000"/>
                </a:solidFill>
                <a:ea typeface="宋体" panose="02010600030101010101" pitchFamily="2" charset="-122"/>
                <a:cs typeface="Times New Roman" panose="02020603050405020304" pitchFamily="18" charset="0"/>
              </a:rPr>
              <a:t>	D.</a:t>
            </a:r>
            <a:r>
              <a:rPr lang="zh-CN" altLang="zh-CN">
                <a:solidFill>
                  <a:srgbClr val="000000"/>
                </a:solidFill>
                <a:ea typeface="宋体" panose="02010600030101010101" pitchFamily="2" charset="-122"/>
                <a:cs typeface="Times New Roman" panose="02020603050405020304" pitchFamily="18" charset="0"/>
              </a:rPr>
              <a:t>无法确定</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74.jpeg"/>
          <p:cNvPicPr/>
          <p:nvPr/>
        </p:nvPicPr>
        <p:blipFill>
          <a:blip r:embed="rId2"/>
          <a:stretch>
            <a:fillRect/>
          </a:stretch>
        </p:blipFill>
        <p:spPr>
          <a:xfrm>
            <a:off x="6083450" y="2688115"/>
            <a:ext cx="4214091" cy="2105952"/>
          </a:xfrm>
          <a:prstGeom prst="rect">
            <a:avLst/>
          </a:prstGeom>
        </p:spPr>
      </p:pic>
      <p:sp>
        <p:nvSpPr>
          <p:cNvPr id="4" name="矩形 3"/>
          <p:cNvSpPr/>
          <p:nvPr/>
        </p:nvSpPr>
        <p:spPr>
          <a:xfrm>
            <a:off x="2790638" y="2496533"/>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25396037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88175"/>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浮力的计算方法归纳</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压力差法</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适用于形状规则的物体</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称重法</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阿基米德原理</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推导</a:t>
            </a:r>
            <a:r>
              <a:rPr lang="zh-CN" altLang="zh-CN">
                <a:solidFill>
                  <a:srgbClr val="000000"/>
                </a:solidFill>
                <a:ea typeface="宋体" panose="02010600030101010101" pitchFamily="2" charset="-122"/>
                <a:cs typeface="Times New Roman" panose="02020603050405020304" pitchFamily="18" charset="0"/>
              </a:rPr>
              <a:t>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V</a:t>
            </a:r>
            <a:r>
              <a:rPr lang="zh-CN" altLang="zh-CN" baseline="-25000">
                <a:solidFill>
                  <a:srgbClr val="000000"/>
                </a:solidFill>
                <a:ea typeface="宋体" panose="02010600030101010101" pitchFamily="2" charset="-122"/>
                <a:cs typeface="Times New Roman" panose="02020603050405020304" pitchFamily="18" charset="0"/>
              </a:rPr>
              <a:t>排</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推导公式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741205" y="2169111"/>
            <a:ext cx="1965603" cy="584775"/>
          </a:xfrm>
          <a:prstGeom prst="rect">
            <a:avLst/>
          </a:prstGeom>
        </p:spPr>
        <p:txBody>
          <a:bodyPr wrap="none">
            <a:spAutoFit/>
          </a:bodyPr>
          <a:lstStyle/>
          <a:p>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向上</a:t>
            </a:r>
            <a:r>
              <a:rPr lang="en-US" altLang="zh-CN">
                <a:ea typeface="宋体" panose="02010600030101010101" pitchFamily="2" charset="-122"/>
              </a:rPr>
              <a:t>-</a:t>
            </a:r>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向下</a:t>
            </a:r>
            <a:endParaRPr lang="zh-CN" altLang="en-US"/>
          </a:p>
        </p:txBody>
      </p:sp>
      <p:sp>
        <p:nvSpPr>
          <p:cNvPr id="4" name="矩形 3"/>
          <p:cNvSpPr/>
          <p:nvPr/>
        </p:nvSpPr>
        <p:spPr>
          <a:xfrm>
            <a:off x="3617294" y="2756213"/>
            <a:ext cx="1165704" cy="584775"/>
          </a:xfrm>
          <a:prstGeom prst="rect">
            <a:avLst/>
          </a:prstGeom>
        </p:spPr>
        <p:txBody>
          <a:bodyPr wrap="none">
            <a:spAutoFit/>
          </a:bodyPr>
          <a:lstStyle/>
          <a:p>
            <a:r>
              <a:rPr lang="en-US" altLang="zh-CN" i="1">
                <a:ea typeface="宋体" panose="02010600030101010101" pitchFamily="2" charset="-122"/>
              </a:rPr>
              <a:t>G</a:t>
            </a:r>
            <a:r>
              <a:rPr lang="en-US" altLang="zh-CN">
                <a:ea typeface="宋体" panose="02010600030101010101" pitchFamily="2" charset="-122"/>
              </a:rPr>
              <a:t>-</a:t>
            </a:r>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拉</a:t>
            </a:r>
            <a:endParaRPr lang="zh-CN" altLang="en-US"/>
          </a:p>
        </p:txBody>
      </p:sp>
      <p:sp>
        <p:nvSpPr>
          <p:cNvPr id="5" name="矩形 4"/>
          <p:cNvSpPr/>
          <p:nvPr/>
        </p:nvSpPr>
        <p:spPr>
          <a:xfrm>
            <a:off x="4968949" y="3331156"/>
            <a:ext cx="755335" cy="584775"/>
          </a:xfrm>
          <a:prstGeom prst="rect">
            <a:avLst/>
          </a:prstGeom>
        </p:spPr>
        <p:txBody>
          <a:bodyPr wrap="none">
            <a:spAutoFit/>
          </a:bodyPr>
          <a:lstStyle/>
          <a:p>
            <a:r>
              <a:rPr lang="en-US" altLang="zh-CN" i="1">
                <a:ea typeface="宋体" panose="02010600030101010101" pitchFamily="2" charset="-122"/>
              </a:rPr>
              <a:t>G</a:t>
            </a:r>
            <a:r>
              <a:rPr lang="zh-CN" altLang="zh-CN" baseline="-25000">
                <a:ea typeface="宋体" panose="02010600030101010101" pitchFamily="2" charset="-122"/>
                <a:cs typeface="Times New Roman" panose="02020603050405020304" pitchFamily="18" charset="0"/>
              </a:rPr>
              <a:t>排</a:t>
            </a:r>
            <a:endParaRPr lang="zh-CN" altLang="en-US"/>
          </a:p>
        </p:txBody>
      </p:sp>
      <p:sp>
        <p:nvSpPr>
          <p:cNvPr id="6" name="矩形 5"/>
          <p:cNvSpPr/>
          <p:nvPr/>
        </p:nvSpPr>
        <p:spPr>
          <a:xfrm>
            <a:off x="7489229" y="3336248"/>
            <a:ext cx="1423788" cy="584775"/>
          </a:xfrm>
          <a:prstGeom prst="rect">
            <a:avLst/>
          </a:prstGeom>
        </p:spPr>
        <p:txBody>
          <a:bodyPr wrap="none">
            <a:spAutoFit/>
          </a:bodyPr>
          <a:lstStyle/>
          <a:p>
            <a:r>
              <a:rPr lang="en-US" altLang="zh-CN" i="1" smtClean="0">
                <a:ea typeface="Microsoft Yi Baiti" panose="03000500000000000000" pitchFamily="66" charset="0"/>
              </a:rPr>
              <a:t>ρ</a:t>
            </a:r>
            <a:r>
              <a:rPr lang="zh-CN" altLang="zh-CN" baseline="-25000">
                <a:ea typeface="宋体" panose="02010600030101010101" pitchFamily="2" charset="-122"/>
                <a:cs typeface="Times New Roman" panose="02020603050405020304" pitchFamily="18" charset="0"/>
              </a:rPr>
              <a:t>液</a:t>
            </a:r>
            <a:r>
              <a:rPr lang="en-US" altLang="zh-CN" i="1" err="1">
                <a:ea typeface="宋体" panose="02010600030101010101" pitchFamily="2" charset="-122"/>
              </a:rPr>
              <a:t>gV</a:t>
            </a:r>
            <a:r>
              <a:rPr lang="zh-CN" altLang="zh-CN" baseline="-25000">
                <a:ea typeface="宋体" panose="02010600030101010101" pitchFamily="2" charset="-122"/>
                <a:cs typeface="Times New Roman" panose="02020603050405020304" pitchFamily="18" charset="0"/>
              </a:rPr>
              <a:t>排</a:t>
            </a:r>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564719580"/>
              </p:ext>
            </p:extLst>
          </p:nvPr>
        </p:nvGraphicFramePr>
        <p:xfrm>
          <a:off x="3660853" y="4041431"/>
          <a:ext cx="1419225" cy="1139825"/>
        </p:xfrm>
        <a:graphic>
          <a:graphicData uri="http://schemas.openxmlformats.org/presentationml/2006/ole">
            <mc:AlternateContent>
              <mc:Choice xmlns:v="urn:schemas-microsoft-com:vml" Requires="v">
                <p:oleObj spid="_x0000_s1043" name="文档" r:id="rId2" imgW="512888" imgH="405440" progId="Word.Document.12">
                  <p:embed/>
                </p:oleObj>
              </mc:Choice>
              <mc:Fallback>
                <p:oleObj name="文档" r:id="rId2" imgW="512888" imgH="405440" progId="Word.Document.12">
                  <p:embed/>
                  <p:pic>
                    <p:nvPicPr>
                      <p:cNvPr id="0" name="OLE substitute image"/>
                      <p:cNvPicPr/>
                      <p:nvPr/>
                    </p:nvPicPr>
                    <p:blipFill>
                      <a:blip r:embed="rId3"/>
                      <a:stretch>
                        <a:fillRect/>
                      </a:stretch>
                    </p:blipFill>
                    <p:spPr>
                      <a:xfrm>
                        <a:off x="3660853" y="4041431"/>
                        <a:ext cx="1419225" cy="11398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718920820"/>
              </p:ext>
            </p:extLst>
          </p:nvPr>
        </p:nvGraphicFramePr>
        <p:xfrm>
          <a:off x="8569349" y="4031598"/>
          <a:ext cx="1352550" cy="1139825"/>
        </p:xfrm>
        <a:graphic>
          <a:graphicData uri="http://schemas.openxmlformats.org/presentationml/2006/ole">
            <mc:AlternateContent>
              <mc:Choice xmlns:v="urn:schemas-microsoft-com:vml" Requires="v">
                <p:oleObj spid="_x0000_s1044" name="文档" r:id="rId4" imgW="489673" imgH="405440" progId="Word.Document.12">
                  <p:embed/>
                </p:oleObj>
              </mc:Choice>
              <mc:Fallback>
                <p:oleObj name="文档" r:id="rId4" imgW="489673" imgH="405440" progId="Word.Document.12">
                  <p:embed/>
                  <p:pic>
                    <p:nvPicPr>
                      <p:cNvPr id="0" name="OLE substitute image"/>
                      <p:cNvPicPr/>
                      <p:nvPr/>
                    </p:nvPicPr>
                    <p:blipFill>
                      <a:blip r:embed="rId5"/>
                      <a:stretch>
                        <a:fillRect/>
                      </a:stretch>
                    </p:blipFill>
                    <p:spPr>
                      <a:xfrm>
                        <a:off x="8569349" y="4031598"/>
                        <a:ext cx="1352550" cy="1139825"/>
                      </a:xfrm>
                      <a:prstGeom prst="rect">
                        <a:avLst/>
                      </a:prstGeom>
                    </p:spPr>
                  </p:pic>
                </p:oleObj>
              </mc:Fallback>
            </mc:AlternateContent>
          </a:graphicData>
        </a:graphic>
      </p:graphicFrame>
    </p:spTree>
    <p:extLst>
      <p:ext uri="{BB962C8B-B14F-4D97-AF65-F5344CB8AC3E}">
        <p14:creationId xmlns:p14="http://schemas.microsoft.com/office/powerpoint/2010/main" val="14049230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471"/>
            <a:ext cx="10807700" cy="2408736"/>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平衡法</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处于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处于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77.jpeg"/>
          <p:cNvPicPr>
            <a:picLocks noChangeAspect="1"/>
          </p:cNvPicPr>
          <p:nvPr/>
        </p:nvPicPr>
        <p:blipFill>
          <a:blip r:embed="rId2"/>
          <a:stretch>
            <a:fillRect/>
          </a:stretch>
        </p:blipFill>
        <p:spPr>
          <a:xfrm>
            <a:off x="361950" y="3114304"/>
            <a:ext cx="10807700" cy="2812927"/>
          </a:xfrm>
          <a:prstGeom prst="rect">
            <a:avLst/>
          </a:prstGeom>
        </p:spPr>
      </p:pic>
      <p:sp>
        <p:nvSpPr>
          <p:cNvPr id="4" name="矩形 3"/>
          <p:cNvSpPr/>
          <p:nvPr/>
        </p:nvSpPr>
        <p:spPr>
          <a:xfrm>
            <a:off x="7263373" y="64892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漂浮</a:t>
            </a:r>
            <a:endParaRPr lang="zh-CN" altLang="en-US"/>
          </a:p>
        </p:txBody>
      </p:sp>
      <p:sp>
        <p:nvSpPr>
          <p:cNvPr id="5" name="矩形 4"/>
          <p:cNvSpPr/>
          <p:nvPr/>
        </p:nvSpPr>
        <p:spPr>
          <a:xfrm>
            <a:off x="1860801" y="1190887"/>
            <a:ext cx="755335" cy="584775"/>
          </a:xfrm>
          <a:prstGeom prst="rect">
            <a:avLst/>
          </a:prstGeom>
        </p:spPr>
        <p:txBody>
          <a:bodyPr wrap="none">
            <a:spAutoFit/>
          </a:bodyPr>
          <a:lstStyle/>
          <a:p>
            <a:r>
              <a:rPr lang="en-US" altLang="zh-CN" i="1">
                <a:ea typeface="宋体" panose="02010600030101010101" pitchFamily="2" charset="-122"/>
              </a:rPr>
              <a:t>G</a:t>
            </a:r>
            <a:r>
              <a:rPr lang="zh-CN" altLang="zh-CN" baseline="-25000">
                <a:ea typeface="宋体" panose="02010600030101010101" pitchFamily="2" charset="-122"/>
                <a:cs typeface="Times New Roman" panose="02020603050405020304" pitchFamily="18" charset="0"/>
              </a:rPr>
              <a:t>物</a:t>
            </a:r>
            <a:endParaRPr lang="zh-CN" altLang="en-US"/>
          </a:p>
        </p:txBody>
      </p:sp>
      <p:sp>
        <p:nvSpPr>
          <p:cNvPr id="6" name="矩形 5"/>
          <p:cNvSpPr/>
          <p:nvPr/>
        </p:nvSpPr>
        <p:spPr>
          <a:xfrm>
            <a:off x="5607189" y="182084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悬浮</a:t>
            </a:r>
            <a:endParaRPr lang="zh-CN" altLang="en-US"/>
          </a:p>
        </p:txBody>
      </p:sp>
      <p:sp>
        <p:nvSpPr>
          <p:cNvPr id="7" name="矩形 6"/>
          <p:cNvSpPr/>
          <p:nvPr/>
        </p:nvSpPr>
        <p:spPr>
          <a:xfrm>
            <a:off x="1296541" y="2356415"/>
            <a:ext cx="755335" cy="584775"/>
          </a:xfrm>
          <a:prstGeom prst="rect">
            <a:avLst/>
          </a:prstGeom>
        </p:spPr>
        <p:txBody>
          <a:bodyPr wrap="none">
            <a:spAutoFit/>
          </a:bodyPr>
          <a:lstStyle/>
          <a:p>
            <a:r>
              <a:rPr lang="en-US" altLang="zh-CN" i="1">
                <a:ea typeface="宋体" panose="02010600030101010101" pitchFamily="2" charset="-122"/>
              </a:rPr>
              <a:t>G</a:t>
            </a:r>
            <a:r>
              <a:rPr lang="zh-CN" altLang="zh-CN" baseline="-25000">
                <a:ea typeface="宋体" panose="02010600030101010101" pitchFamily="2" charset="-122"/>
                <a:cs typeface="Times New Roman" panose="02020603050405020304" pitchFamily="18" charset="0"/>
              </a:rPr>
              <a:t>物</a:t>
            </a:r>
            <a:endParaRPr lang="zh-CN" altLang="en-US"/>
          </a:p>
        </p:txBody>
      </p:sp>
    </p:spTree>
    <p:extLst>
      <p:ext uri="{BB962C8B-B14F-4D97-AF65-F5344CB8AC3E}">
        <p14:creationId xmlns:p14="http://schemas.microsoft.com/office/powerpoint/2010/main" val="185743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86009"/>
            <a:ext cx="10807700" cy="359059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物体在绳子拉力的作用下处于静止状态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则此时物体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一共受到</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个力的作用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这些力的大小关系是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物体在绳子拉力的作用下处于静止状态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则此时物体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一共受到</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个力的作用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这些力的大小关系是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579413" y="1934111"/>
            <a:ext cx="389850" cy="584775"/>
          </a:xfrm>
          <a:prstGeom prst="rect">
            <a:avLst/>
          </a:prstGeom>
        </p:spPr>
        <p:txBody>
          <a:bodyPr wrap="none">
            <a:spAutoFit/>
          </a:bodyPr>
          <a:lstStyle/>
          <a:p>
            <a:r>
              <a:rPr lang="en-US" altLang="zh-CN">
                <a:ea typeface="宋体" panose="02010600030101010101" pitchFamily="2" charset="-122"/>
              </a:rPr>
              <a:t>3</a:t>
            </a:r>
            <a:endParaRPr lang="zh-CN" altLang="en-US"/>
          </a:p>
        </p:txBody>
      </p:sp>
      <p:sp>
        <p:nvSpPr>
          <p:cNvPr id="4" name="矩形 3"/>
          <p:cNvSpPr/>
          <p:nvPr/>
        </p:nvSpPr>
        <p:spPr>
          <a:xfrm>
            <a:off x="1296541" y="2447999"/>
            <a:ext cx="2319866" cy="584775"/>
          </a:xfrm>
          <a:prstGeom prst="rect">
            <a:avLst/>
          </a:prstGeom>
        </p:spPr>
        <p:txBody>
          <a:bodyPr wrap="none">
            <a:spAutoFit/>
          </a:bodyPr>
          <a:lstStyle/>
          <a:p>
            <a:r>
              <a:rPr lang="en-US" altLang="zh-CN" i="1">
                <a:ea typeface="宋体" panose="02010600030101010101" pitchFamily="2" charset="-122"/>
              </a:rPr>
              <a:t>G</a:t>
            </a:r>
            <a:r>
              <a:rPr lang="zh-CN" altLang="zh-CN" baseline="-25000">
                <a:ea typeface="宋体" panose="02010600030101010101" pitchFamily="2" charset="-122"/>
                <a:cs typeface="Times New Roman" panose="02020603050405020304" pitchFamily="18" charset="0"/>
              </a:rPr>
              <a:t>物</a:t>
            </a:r>
            <a:r>
              <a:rPr lang="en-US" altLang="zh-CN">
                <a:ea typeface="宋体" panose="02010600030101010101" pitchFamily="2" charset="-122"/>
              </a:rPr>
              <a:t>=</a:t>
            </a:r>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浮</a:t>
            </a:r>
            <a:r>
              <a:rPr lang="en-US" altLang="zh-CN">
                <a:ea typeface="宋体" panose="02010600030101010101" pitchFamily="2" charset="-122"/>
              </a:rPr>
              <a:t>+</a:t>
            </a:r>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拉</a:t>
            </a:r>
            <a:endParaRPr lang="zh-CN" altLang="en-US"/>
          </a:p>
        </p:txBody>
      </p:sp>
      <p:sp>
        <p:nvSpPr>
          <p:cNvPr id="5" name="矩形 4"/>
          <p:cNvSpPr/>
          <p:nvPr/>
        </p:nvSpPr>
        <p:spPr>
          <a:xfrm>
            <a:off x="4620185" y="3681967"/>
            <a:ext cx="389850" cy="584775"/>
          </a:xfrm>
          <a:prstGeom prst="rect">
            <a:avLst/>
          </a:prstGeom>
        </p:spPr>
        <p:txBody>
          <a:bodyPr wrap="none">
            <a:spAutoFit/>
          </a:bodyPr>
          <a:lstStyle/>
          <a:p>
            <a:r>
              <a:rPr lang="en-US" altLang="zh-CN">
                <a:ea typeface="宋体" panose="02010600030101010101" pitchFamily="2" charset="-122"/>
              </a:rPr>
              <a:t>3</a:t>
            </a:r>
            <a:endParaRPr lang="zh-CN" altLang="en-US"/>
          </a:p>
        </p:txBody>
      </p:sp>
      <p:sp>
        <p:nvSpPr>
          <p:cNvPr id="6" name="矩形 5"/>
          <p:cNvSpPr>
            <a:spLocks noChangeAspect="1"/>
          </p:cNvSpPr>
          <p:nvPr/>
        </p:nvSpPr>
        <p:spPr>
          <a:xfrm>
            <a:off x="1296541" y="4155436"/>
            <a:ext cx="2388795" cy="641266"/>
          </a:xfrm>
          <a:prstGeom prst="rect">
            <a:avLst/>
          </a:prstGeom>
        </p:spPr>
        <p:txBody>
          <a:bodyPr wrap="none">
            <a:spAutoFit/>
          </a:bodyPr>
          <a:lstStyle/>
          <a:p>
            <a:pPr>
              <a:lnSpc>
                <a:spcPct val="120000"/>
              </a:lnSpc>
              <a:spcAft>
                <a:spcPct val="0"/>
              </a:spcAft>
              <a:tabLst>
                <a:tab pos="1029335"/>
                <a:tab pos="1850390"/>
                <a:tab pos="2538095"/>
                <a:tab pos="3221990"/>
              </a:tabLst>
            </a:pP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浮</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G</a:t>
            </a:r>
            <a:r>
              <a:rPr lang="zh-CN" altLang="zh-CN" baseline="-25000">
                <a:ea typeface="宋体" panose="02010600030101010101" pitchFamily="2" charset="-122"/>
                <a:cs typeface="Times New Roman" panose="02020603050405020304" pitchFamily="18" charset="0"/>
              </a:rPr>
              <a:t>物</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zh-CN" altLang="zh-CN" baseline="-25000" smtClean="0">
                <a:ea typeface="宋体" panose="02010600030101010101" pitchFamily="2" charset="-122"/>
                <a:cs typeface="Times New Roman" panose="02020603050405020304" pitchFamily="18" charset="0"/>
              </a:rPr>
              <a:t>拉</a:t>
            </a:r>
            <a:r>
              <a:rPr lang="en-US" altLang="zh-CN" baseline="-25000"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832618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47799"/>
            <a:ext cx="10807700" cy="5368714"/>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一个物体所受的重力为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N,</a:t>
            </a:r>
            <a:r>
              <a:rPr lang="zh-CN" altLang="zh-CN">
                <a:solidFill>
                  <a:srgbClr val="000000"/>
                </a:solidFill>
                <a:ea typeface="宋体" panose="02010600030101010101" pitchFamily="2" charset="-122"/>
                <a:cs typeface="Times New Roman" panose="02020603050405020304" pitchFamily="18" charset="0"/>
              </a:rPr>
              <a:t>将它轻轻放入装满水的容器中时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从容器里溢出的水的重为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N,</a:t>
            </a:r>
            <a:r>
              <a:rPr lang="zh-CN" altLang="zh-CN">
                <a:solidFill>
                  <a:srgbClr val="000000"/>
                </a:solidFill>
                <a:ea typeface="宋体" panose="02010600030101010101" pitchFamily="2" charset="-122"/>
                <a:cs typeface="Times New Roman" panose="02020603050405020304" pitchFamily="18" charset="0"/>
              </a:rPr>
              <a:t>则该物体所受的</a:t>
            </a:r>
            <a:r>
              <a:rPr lang="zh-CN" altLang="zh-CN" smtClean="0">
                <a:solidFill>
                  <a:srgbClr val="000000"/>
                </a:solidFill>
                <a:ea typeface="宋体" panose="02010600030101010101" pitchFamily="2" charset="-122"/>
                <a:cs typeface="Times New Roman" panose="02020603050405020304" pitchFamily="18" charset="0"/>
              </a:rPr>
              <a:t>浮力</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一定是</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N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可能是</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N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一定是</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N	</a:t>
            </a:r>
            <a:r>
              <a:rPr lang="en-US" altLang="zh-CN" smtClean="0">
                <a:solidFill>
                  <a:srgbClr val="000000"/>
                </a:solidFill>
                <a:ea typeface="宋体" panose="02010600030101010101" pitchFamily="2" charset="-122"/>
                <a:cs typeface="Times New Roman" panose="02020603050405020304" pitchFamily="18" charset="0"/>
              </a:rPr>
              <a:t>	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可能是</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将一个重为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的物体轻轻放入装满水的容器中时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溢出烧杯的水重为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根据阿基米德定律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浮力等于</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152525" y="2487327"/>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2438629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214370"/>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由阿基米德原理知道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浸在液体中的物体受的浮力等于物体排开的液体的重力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解题时注意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烧杯内的水是否装满</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92108266"/>
      </p:ext>
    </p:extLst>
  </p:cSld>
  <p:clrMapOvr>
    <a:masterClrMapping/>
  </p:clrMapOvr>
  <p:transition spd="med">
    <p:pull/>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考  情  分  析</a:t>
            </a:r>
            <a:endParaRPr lang="zh-CN" altLang="zh-CN">
              <a:solidFill>
                <a:schemeClr val="tx1"/>
              </a:solidFill>
              <a:latin typeface="华文新魏" panose="02010800040101010101" pitchFamily="2" charset="-122"/>
              <a:ea typeface="华文新魏" panose="0201080004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628808622"/>
              </p:ext>
            </p:extLst>
          </p:nvPr>
        </p:nvGraphicFramePr>
        <p:xfrm>
          <a:off x="361950" y="2166625"/>
          <a:ext cx="10807700" cy="2397750"/>
        </p:xfrm>
        <a:graphic>
          <a:graphicData uri="http://schemas.openxmlformats.org/presentationml/2006/ole">
            <mc:AlternateContent>
              <mc:Choice xmlns:v="urn:schemas-microsoft-com:vml" Requires="v">
                <p:oleObj spid="_x0000_s1038" name="文档" r:id="rId2" imgW="3826154" imgH="848854" progId="Word.Document.12">
                  <p:embed/>
                </p:oleObj>
              </mc:Choice>
              <mc:Fallback>
                <p:oleObj name="文档" r:id="rId2" imgW="3826154" imgH="848854" progId="Word.Document.12">
                  <p:embed/>
                  <p:pic>
                    <p:nvPicPr>
                      <p:cNvPr id="0" name="OLE substitute image"/>
                      <p:cNvPicPr/>
                      <p:nvPr/>
                    </p:nvPicPr>
                    <p:blipFill>
                      <a:blip r:embed="rId3"/>
                      <a:stretch>
                        <a:fillRect/>
                      </a:stretch>
                    </p:blipFill>
                    <p:spPr>
                      <a:xfrm>
                        <a:off x="361950" y="2166625"/>
                        <a:ext cx="10807700" cy="2397750"/>
                      </a:xfrm>
                      <a:prstGeom prst="rect">
                        <a:avLst/>
                      </a:prstGeom>
                    </p:spPr>
                  </p:pic>
                </p:oleObj>
              </mc:Fallback>
            </mc:AlternateContent>
          </a:graphicData>
        </a:graphic>
      </p:graphicFrame>
    </p:spTree>
    <p:extLst>
      <p:ext uri="{BB962C8B-B14F-4D97-AF65-F5344CB8AC3E}">
        <p14:creationId xmlns:p14="http://schemas.microsoft.com/office/powerpoint/2010/main" val="1864289175"/>
      </p:ext>
    </p:extLst>
  </p:cSld>
  <p:clrMapOvr>
    <a:masterClrMapping/>
  </p:clrMapOvr>
  <p:transition spd="slow">
    <p:wheel spokes="1"/>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23863"/>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黄金周期间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小明与家人到大英县的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死海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游玩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死海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其实就是咸水湖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当人完全浸没水中时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人受到的浮力</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人受到的重力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所以人就会自然向上浮起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当人漂浮在水面上静止不动时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人受到的浮力</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人受到的重力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558285" y="242897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大于</a:t>
            </a:r>
            <a:endParaRPr lang="zh-CN" altLang="en-US"/>
          </a:p>
        </p:txBody>
      </p:sp>
      <p:sp>
        <p:nvSpPr>
          <p:cNvPr id="5" name="矩形 4"/>
          <p:cNvSpPr/>
          <p:nvPr/>
        </p:nvSpPr>
        <p:spPr>
          <a:xfrm>
            <a:off x="4887109" y="360012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等于</a:t>
            </a:r>
            <a:endParaRPr lang="zh-CN" altLang="en-US"/>
          </a:p>
        </p:txBody>
      </p:sp>
    </p:spTree>
    <p:extLst>
      <p:ext uri="{BB962C8B-B14F-4D97-AF65-F5344CB8AC3E}">
        <p14:creationId xmlns:p14="http://schemas.microsoft.com/office/powerpoint/2010/main" val="23546660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8295"/>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5</a:t>
            </a:r>
            <a:r>
              <a:rPr lang="zh-CN" altLang="zh-CN" smtClean="0">
                <a:solidFill>
                  <a:srgbClr val="000000"/>
                </a:solidFill>
                <a:ea typeface="宋体" panose="02010600030101010101" pitchFamily="2" charset="-122"/>
                <a:cs typeface="Times New Roman" panose="02020603050405020304" pitchFamily="18" charset="0"/>
              </a:rPr>
              <a:t>浮力的应用</a:t>
            </a:r>
            <a:endParaRPr lang="zh-CN" altLang="zh-CN" smtClean="0">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轮船是通过增大</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的方法来增大浮力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船一般都是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填浮沉状态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在液体中的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所受到的浮力</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船的重力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轮船的承载能力一般用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排水量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来表示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排水量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是指轮船满载货物时的质量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潜水艇是通过改变</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来实现浮沉的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536901" y="201595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空心</a:t>
            </a:r>
            <a:endParaRPr lang="zh-CN" altLang="en-US"/>
          </a:p>
        </p:txBody>
      </p:sp>
      <p:sp>
        <p:nvSpPr>
          <p:cNvPr id="4" name="矩形 3"/>
          <p:cNvSpPr/>
          <p:nvPr/>
        </p:nvSpPr>
        <p:spPr>
          <a:xfrm>
            <a:off x="1872605" y="260296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漂浮</a:t>
            </a:r>
            <a:endParaRPr lang="zh-CN" altLang="en-US"/>
          </a:p>
        </p:txBody>
      </p:sp>
      <p:sp>
        <p:nvSpPr>
          <p:cNvPr id="5" name="矩形 4"/>
          <p:cNvSpPr/>
          <p:nvPr/>
        </p:nvSpPr>
        <p:spPr>
          <a:xfrm>
            <a:off x="979013" y="319852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等于</a:t>
            </a:r>
            <a:endParaRPr lang="zh-CN" altLang="en-US"/>
          </a:p>
        </p:txBody>
      </p:sp>
      <p:sp>
        <p:nvSpPr>
          <p:cNvPr id="6" name="矩形 5"/>
          <p:cNvSpPr/>
          <p:nvPr/>
        </p:nvSpPr>
        <p:spPr>
          <a:xfrm>
            <a:off x="4497573" y="4925767"/>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自身重力</a:t>
            </a:r>
            <a:endParaRPr lang="zh-CN" altLang="en-US"/>
          </a:p>
        </p:txBody>
      </p:sp>
    </p:spTree>
    <p:extLst>
      <p:ext uri="{BB962C8B-B14F-4D97-AF65-F5344CB8AC3E}">
        <p14:creationId xmlns:p14="http://schemas.microsoft.com/office/powerpoint/2010/main" val="22758123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59967"/>
            <a:ext cx="10807700" cy="1817805"/>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热气球是通过改变</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来实现升降的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密度计是利用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时浮力</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重力的性质工作的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517237" y="219929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自身体积</a:t>
            </a:r>
            <a:endParaRPr lang="zh-CN" altLang="en-US"/>
          </a:p>
        </p:txBody>
      </p:sp>
      <p:sp>
        <p:nvSpPr>
          <p:cNvPr id="4" name="矩形 3"/>
          <p:cNvSpPr/>
          <p:nvPr/>
        </p:nvSpPr>
        <p:spPr>
          <a:xfrm>
            <a:off x="4032596" y="278407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漂浮</a:t>
            </a:r>
            <a:endParaRPr lang="zh-CN" altLang="en-US"/>
          </a:p>
        </p:txBody>
      </p:sp>
      <p:sp>
        <p:nvSpPr>
          <p:cNvPr id="5" name="矩形 4"/>
          <p:cNvSpPr/>
          <p:nvPr/>
        </p:nvSpPr>
        <p:spPr>
          <a:xfrm>
            <a:off x="7800109" y="278407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等于</a:t>
            </a:r>
            <a:endParaRPr lang="zh-CN" altLang="en-US"/>
          </a:p>
        </p:txBody>
      </p:sp>
    </p:spTree>
    <p:extLst>
      <p:ext uri="{BB962C8B-B14F-4D97-AF65-F5344CB8AC3E}">
        <p14:creationId xmlns:p14="http://schemas.microsoft.com/office/powerpoint/2010/main" val="4785746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密度计是用来测量液体密度的仪器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测量时漂浮在被测液体中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用同一支密度计分别测量甲、乙两种液体的密度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则密度计在两种液体里受到的浮力</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i="1">
                <a:solidFill>
                  <a:srgbClr val="000000"/>
                </a:solidFill>
                <a:ea typeface="宋体" panose="02010600030101010101" pitchFamily="2" charset="-122"/>
                <a:cs typeface="Times New Roman" panose="02020603050405020304" pitchFamily="18" charset="0"/>
              </a:rPr>
              <a:t>____________F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两种液体的密度</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均选填</a:t>
            </a:r>
            <a:r>
              <a:rPr lang="en-US" altLang="zh-CN">
                <a:solidFill>
                  <a:srgbClr val="000000"/>
                </a:solidFill>
                <a:ea typeface="宋体" panose="02010600030101010101" pitchFamily="2" charset="-122"/>
                <a:cs typeface="Times New Roman" panose="02020603050405020304" pitchFamily="18" charset="0"/>
              </a:rPr>
              <a:t>“&gt;”“=”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82.jpeg"/>
          <p:cNvPicPr/>
          <p:nvPr/>
        </p:nvPicPr>
        <p:blipFill>
          <a:blip r:embed="rId2"/>
          <a:stretch>
            <a:fillRect/>
          </a:stretch>
        </p:blipFill>
        <p:spPr>
          <a:xfrm>
            <a:off x="4910682" y="3609763"/>
            <a:ext cx="1710235" cy="2520096"/>
          </a:xfrm>
          <a:prstGeom prst="rect">
            <a:avLst/>
          </a:prstGeom>
        </p:spPr>
      </p:pic>
      <p:sp>
        <p:nvSpPr>
          <p:cNvPr id="4" name="矩形 3"/>
          <p:cNvSpPr/>
          <p:nvPr/>
        </p:nvSpPr>
        <p:spPr>
          <a:xfrm>
            <a:off x="8929389" y="2333479"/>
            <a:ext cx="418704" cy="584775"/>
          </a:xfrm>
          <a:prstGeom prst="rect">
            <a:avLst/>
          </a:prstGeom>
        </p:spPr>
        <p:txBody>
          <a:bodyPr wrap="none">
            <a:spAutoFit/>
          </a:bodyPr>
          <a:lstStyle/>
          <a:p>
            <a:r>
              <a:rPr lang="en-US" altLang="zh-CN">
                <a:ea typeface="宋体" panose="02010600030101010101" pitchFamily="2" charset="-122"/>
              </a:rPr>
              <a:t>=</a:t>
            </a:r>
            <a:endParaRPr lang="zh-CN" altLang="en-US"/>
          </a:p>
        </p:txBody>
      </p:sp>
      <p:sp>
        <p:nvSpPr>
          <p:cNvPr id="5" name="矩形 4"/>
          <p:cNvSpPr/>
          <p:nvPr/>
        </p:nvSpPr>
        <p:spPr>
          <a:xfrm>
            <a:off x="4701330" y="2908422"/>
            <a:ext cx="418704" cy="584775"/>
          </a:xfrm>
          <a:prstGeom prst="rect">
            <a:avLst/>
          </a:prstGeom>
        </p:spPr>
        <p:txBody>
          <a:bodyPr wrap="none">
            <a:spAutoFit/>
          </a:bodyPr>
          <a:lstStyle/>
          <a:p>
            <a:r>
              <a:rPr lang="en-US" altLang="zh-CN">
                <a:ea typeface="宋体" panose="02010600030101010101" pitchFamily="2" charset="-122"/>
              </a:rPr>
              <a:t>&lt;</a:t>
            </a:r>
            <a:endParaRPr lang="zh-CN" altLang="en-US"/>
          </a:p>
        </p:txBody>
      </p:sp>
    </p:spTree>
    <p:extLst>
      <p:ext uri="{BB962C8B-B14F-4D97-AF65-F5344CB8AC3E}">
        <p14:creationId xmlns:p14="http://schemas.microsoft.com/office/powerpoint/2010/main" val="2122540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55118"/>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因密度计在两种液体中都处于漂浮状态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故由物体的浮沉条件可知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密度计在两种液体中所受浮力均等于重力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即</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因密度计在甲液体中浸入液体的体积大于在乙液体中时浸入体积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则由浮力公式</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Microsoft Yi Baiti" panose="03000500000000000000" pitchFamily="66" charset="0"/>
                <a:cs typeface="Times New Roman" panose="02020603050405020304" pitchFamily="18" charset="0"/>
              </a:rPr>
              <a:t>ρ</a:t>
            </a:r>
            <a:r>
              <a:rPr lang="en-US" altLang="zh-CN" i="1" err="1">
                <a:solidFill>
                  <a:srgbClr val="000000"/>
                </a:solidFill>
                <a:ea typeface="宋体" panose="02010600030101010101" pitchFamily="2" charset="-122"/>
                <a:cs typeface="Times New Roman" panose="02020603050405020304" pitchFamily="18" charset="0"/>
              </a:rPr>
              <a:t>gV</a:t>
            </a:r>
            <a:r>
              <a:rPr lang="zh-CN" altLang="zh-CN">
                <a:solidFill>
                  <a:srgbClr val="000000"/>
                </a:solidFill>
                <a:ea typeface="楷体" panose="02010609060101010101" pitchFamily="49" charset="-122"/>
                <a:cs typeface="Times New Roman" panose="02020603050405020304" pitchFamily="18" charset="0"/>
              </a:rPr>
              <a:t>可得</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楷体" panose="02010609060101010101" pitchFamily="49"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楷体" panose="02010609060101010101" pitchFamily="49" charset="-122"/>
                <a:cs typeface="Times New Roman" panose="02020603050405020304" pitchFamily="18" charset="0"/>
              </a:rPr>
              <a:t>乙</a:t>
            </a:r>
            <a:r>
              <a:rPr lang="en-US" altLang="zh-CN" i="1"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由物体的浮沉条件可知密度计在两种液体中的浮力大小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由密度计浸入液体中的体积可得出两种液体的密度关系</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01363170"/>
      </p:ext>
    </p:extLst>
  </p:cSld>
  <p:clrMapOvr>
    <a:masterClrMapping/>
  </p:clrMapOvr>
  <p:transition spd="med">
    <p:pull/>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用塑料瓶、透明胶带、螺母、麦管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或塑料管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、容器和水等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按图制作了一只潜水艇模型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为使潜水艇下沉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则必须从进排气管处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吹气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潜水艇在下沉的过程中所受到水的压强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83.jpeg"/>
          <p:cNvPicPr>
            <a:picLocks noChangeAspect="1"/>
          </p:cNvPicPr>
          <p:nvPr/>
        </p:nvPicPr>
        <p:blipFill>
          <a:blip r:embed="rId2"/>
          <a:stretch>
            <a:fillRect/>
          </a:stretch>
        </p:blipFill>
        <p:spPr>
          <a:xfrm>
            <a:off x="2992771" y="3417365"/>
            <a:ext cx="5546059" cy="2897560"/>
          </a:xfrm>
          <a:prstGeom prst="rect">
            <a:avLst/>
          </a:prstGeom>
        </p:spPr>
      </p:pic>
      <p:sp>
        <p:nvSpPr>
          <p:cNvPr id="4" name="矩形 3"/>
          <p:cNvSpPr/>
          <p:nvPr/>
        </p:nvSpPr>
        <p:spPr>
          <a:xfrm>
            <a:off x="5231999" y="164720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吸气</a:t>
            </a:r>
            <a:endParaRPr lang="zh-CN" altLang="en-US"/>
          </a:p>
        </p:txBody>
      </p:sp>
      <p:sp>
        <p:nvSpPr>
          <p:cNvPr id="5" name="矩形 4"/>
          <p:cNvSpPr/>
          <p:nvPr/>
        </p:nvSpPr>
        <p:spPr>
          <a:xfrm>
            <a:off x="8034525" y="223309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Tree>
    <p:extLst>
      <p:ext uri="{BB962C8B-B14F-4D97-AF65-F5344CB8AC3E}">
        <p14:creationId xmlns:p14="http://schemas.microsoft.com/office/powerpoint/2010/main" val="33181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8359"/>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流体压强与流速的关系</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流体压强与流速的关系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流速大的地方压强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流速小的地方压强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飞机的升力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由于机翼横截面的形状上下不对称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迎面吹来的风被机翼分成上下两部分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在相同时间内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机翼上方气流通过的路程较长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速度较</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对机翼的压强较</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下方气流通过的路程较短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速度较</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对机翼的压强较</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就产生了</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的升力</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361437" y="180975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
        <p:nvSpPr>
          <p:cNvPr id="4" name="矩形 3"/>
          <p:cNvSpPr/>
          <p:nvPr/>
        </p:nvSpPr>
        <p:spPr>
          <a:xfrm>
            <a:off x="4537252" y="239453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a:t>
            </a:r>
            <a:endParaRPr lang="zh-CN" altLang="en-US"/>
          </a:p>
        </p:txBody>
      </p:sp>
      <p:sp>
        <p:nvSpPr>
          <p:cNvPr id="5" name="矩形 4"/>
          <p:cNvSpPr/>
          <p:nvPr/>
        </p:nvSpPr>
        <p:spPr>
          <a:xfrm>
            <a:off x="4861505" y="416132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a:t>
            </a:r>
            <a:endParaRPr lang="zh-CN" altLang="en-US"/>
          </a:p>
        </p:txBody>
      </p:sp>
      <p:sp>
        <p:nvSpPr>
          <p:cNvPr id="6" name="矩形 5"/>
          <p:cNvSpPr/>
          <p:nvPr/>
        </p:nvSpPr>
        <p:spPr>
          <a:xfrm>
            <a:off x="9793485" y="416132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
        <p:nvSpPr>
          <p:cNvPr id="7" name="矩形 6"/>
          <p:cNvSpPr/>
          <p:nvPr/>
        </p:nvSpPr>
        <p:spPr>
          <a:xfrm>
            <a:off x="7136151" y="4720380"/>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
        <p:nvSpPr>
          <p:cNvPr id="8" name="矩形 7"/>
          <p:cNvSpPr/>
          <p:nvPr/>
        </p:nvSpPr>
        <p:spPr>
          <a:xfrm>
            <a:off x="2088629" y="532831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a:t>
            </a:r>
            <a:endParaRPr lang="zh-CN" altLang="en-US"/>
          </a:p>
        </p:txBody>
      </p:sp>
      <p:sp>
        <p:nvSpPr>
          <p:cNvPr id="9" name="矩形 8"/>
          <p:cNvSpPr/>
          <p:nvPr/>
        </p:nvSpPr>
        <p:spPr>
          <a:xfrm>
            <a:off x="6049069" y="533815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向上</a:t>
            </a:r>
            <a:endParaRPr lang="zh-CN" altLang="en-US"/>
          </a:p>
        </p:txBody>
      </p:sp>
    </p:spTree>
    <p:extLst>
      <p:ext uri="{BB962C8B-B14F-4D97-AF65-F5344CB8AC3E}">
        <p14:creationId xmlns:p14="http://schemas.microsoft.com/office/powerpoint/2010/main" val="26321253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75159"/>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2013</a:t>
            </a:r>
            <a:r>
              <a:rPr lang="zh-CN" altLang="zh-CN">
                <a:solidFill>
                  <a:srgbClr val="000000"/>
                </a:solidFill>
                <a:ea typeface="宋体" panose="02010600030101010101" pitchFamily="2" charset="-122"/>
                <a:cs typeface="Times New Roman" panose="02020603050405020304" pitchFamily="18" charset="0"/>
              </a:rPr>
              <a:t>年</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月</a:t>
            </a:r>
            <a:r>
              <a:rPr lang="en-US" altLang="zh-CN">
                <a:solidFill>
                  <a:srgbClr val="000000"/>
                </a:solidFill>
                <a:ea typeface="宋体" panose="02010600030101010101" pitchFamily="2" charset="-122"/>
                <a:cs typeface="Times New Roman" panose="02020603050405020304" pitchFamily="18" charset="0"/>
              </a:rPr>
              <a:t>20</a:t>
            </a:r>
            <a:r>
              <a:rPr lang="zh-CN" altLang="zh-CN">
                <a:solidFill>
                  <a:srgbClr val="000000"/>
                </a:solidFill>
                <a:ea typeface="宋体" panose="02010600030101010101" pitchFamily="2" charset="-122"/>
                <a:cs typeface="Times New Roman" panose="02020603050405020304" pitchFamily="18" charset="0"/>
              </a:rPr>
              <a:t>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美国南部地区遭遇巨型龙卷风侵袭</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龙卷风的实质是高速旋转的气流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物体是由于龙卷风内部空气流速大于外部空气流速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所以龙卷风内部的压强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外部压强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卷向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空中是由于受到一个向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的合力</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p>
        </p:txBody>
      </p:sp>
      <p:sp>
        <p:nvSpPr>
          <p:cNvPr id="3" name="矩形 2"/>
          <p:cNvSpPr/>
          <p:nvPr/>
        </p:nvSpPr>
        <p:spPr>
          <a:xfrm>
            <a:off x="1450389" y="336556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小于</a:t>
            </a:r>
            <a:endParaRPr lang="zh-CN" altLang="en-US"/>
          </a:p>
        </p:txBody>
      </p:sp>
      <p:sp>
        <p:nvSpPr>
          <p:cNvPr id="4" name="矩形 3"/>
          <p:cNvSpPr/>
          <p:nvPr/>
        </p:nvSpPr>
        <p:spPr>
          <a:xfrm>
            <a:off x="5937299" y="394162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上</a:t>
            </a:r>
            <a:endParaRPr lang="zh-CN" altLang="en-US"/>
          </a:p>
        </p:txBody>
      </p:sp>
    </p:spTree>
    <p:extLst>
      <p:ext uri="{BB962C8B-B14F-4D97-AF65-F5344CB8AC3E}">
        <p14:creationId xmlns:p14="http://schemas.microsoft.com/office/powerpoint/2010/main" val="67375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05673"/>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龙卷风内部空气流速大于外部空气流速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所以龙卷风内部的压强小于外部压强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物体靠近龙卷风的方向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空气流速大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压强小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远离龙卷风的方向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空气流速小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压强大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物体在压强差的作用下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被吸入龙卷风</a:t>
            </a:r>
            <a:r>
              <a:rPr lang="en-US" altLang="zh-CN" i="1"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解此类题目的关键是知道流体中流速快的地方压强小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流速慢的地方压强大</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75045770"/>
      </p:ext>
    </p:extLst>
  </p:cSld>
  <p:clrMapOvr>
    <a:masterClrMapping/>
  </p:clrMapOvr>
  <p:transition spd="med">
    <p:pull/>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4783"/>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是两个上端开口的容器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它们构成的是一个</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当用一个管子沿</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容器口吹气时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容器中的液面会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87.jpeg"/>
          <p:cNvPicPr>
            <a:picLocks noChangeAspect="1"/>
          </p:cNvPicPr>
          <p:nvPr/>
        </p:nvPicPr>
        <p:blipFill>
          <a:blip r:embed="rId2"/>
          <a:stretch>
            <a:fillRect/>
          </a:stretch>
        </p:blipFill>
        <p:spPr>
          <a:xfrm>
            <a:off x="3244864" y="2723339"/>
            <a:ext cx="5041872" cy="3220372"/>
          </a:xfrm>
          <a:prstGeom prst="rect">
            <a:avLst/>
          </a:prstGeom>
        </p:spPr>
      </p:pic>
      <p:sp>
        <p:nvSpPr>
          <p:cNvPr id="4" name="矩形 3"/>
          <p:cNvSpPr/>
          <p:nvPr/>
        </p:nvSpPr>
        <p:spPr>
          <a:xfrm>
            <a:off x="3345445" y="1254376"/>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连通器</a:t>
            </a:r>
            <a:endParaRPr lang="zh-CN" altLang="en-US"/>
          </a:p>
        </p:txBody>
      </p:sp>
      <p:sp>
        <p:nvSpPr>
          <p:cNvPr id="5" name="矩形 4"/>
          <p:cNvSpPr/>
          <p:nvPr/>
        </p:nvSpPr>
        <p:spPr>
          <a:xfrm>
            <a:off x="4651421" y="183915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下降</a:t>
            </a:r>
            <a:endParaRPr lang="zh-CN" altLang="en-US"/>
          </a:p>
        </p:txBody>
      </p:sp>
    </p:spTree>
    <p:extLst>
      <p:ext uri="{BB962C8B-B14F-4D97-AF65-F5344CB8AC3E}">
        <p14:creationId xmlns:p14="http://schemas.microsoft.com/office/powerpoint/2010/main" val="1821974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466155771"/>
              </p:ext>
            </p:extLst>
          </p:nvPr>
        </p:nvGraphicFramePr>
        <p:xfrm>
          <a:off x="361950" y="552817"/>
          <a:ext cx="10807700" cy="6114158"/>
        </p:xfrm>
        <a:graphic>
          <a:graphicData uri="http://schemas.openxmlformats.org/presentationml/2006/ole">
            <mc:AlternateContent>
              <mc:Choice xmlns:v="urn:schemas-microsoft-com:vml" Requires="v">
                <p:oleObj spid="_x0000_s1039" name="文档" r:id="rId2" imgW="3826154" imgH="2164541" progId="Word.Document.12">
                  <p:embed/>
                </p:oleObj>
              </mc:Choice>
              <mc:Fallback>
                <p:oleObj name="文档" r:id="rId2" imgW="3826154" imgH="2164541" progId="Word.Document.12">
                  <p:embed/>
                  <p:pic>
                    <p:nvPicPr>
                      <p:cNvPr id="0" name="OLE substitute image"/>
                      <p:cNvPicPr/>
                      <p:nvPr/>
                    </p:nvPicPr>
                    <p:blipFill>
                      <a:blip r:embed="rId3"/>
                      <a:stretch>
                        <a:fillRect/>
                      </a:stretch>
                    </p:blipFill>
                    <p:spPr>
                      <a:xfrm>
                        <a:off x="361950" y="552817"/>
                        <a:ext cx="10807700" cy="6114158"/>
                      </a:xfrm>
                      <a:prstGeom prst="rect">
                        <a:avLst/>
                      </a:prstGeom>
                    </p:spPr>
                  </p:pic>
                </p:oleObj>
              </mc:Fallback>
            </mc:AlternateContent>
          </a:graphicData>
        </a:graphic>
      </p:graphicFrame>
    </p:spTree>
    <p:extLst>
      <p:ext uri="{BB962C8B-B14F-4D97-AF65-F5344CB8AC3E}">
        <p14:creationId xmlns:p14="http://schemas.microsoft.com/office/powerpoint/2010/main" val="2657185730"/>
      </p:ext>
    </p:extLst>
  </p:cSld>
  <p:clrMapOvr>
    <a:masterClrMapping/>
  </p:clrMapOvr>
  <p:transition spd="slow">
    <p:wheel spokes="1"/>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实  验  突  破</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影响浮力大小的因素</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浮力的大小与什么因素有关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班级的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物理小博土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为同学们做了如图所示的一系列实验</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实验中的铜块与铝块体积相同</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590.jpeg"/>
          <p:cNvPicPr>
            <a:picLocks noChangeAspect="1"/>
          </p:cNvPicPr>
          <p:nvPr/>
        </p:nvPicPr>
        <p:blipFill>
          <a:blip r:embed="rId2"/>
          <a:stretch>
            <a:fillRect/>
          </a:stretch>
        </p:blipFill>
        <p:spPr>
          <a:xfrm>
            <a:off x="1705807" y="3515988"/>
            <a:ext cx="8119986" cy="2824477"/>
          </a:xfrm>
          <a:prstGeom prst="rect">
            <a:avLst/>
          </a:prstGeom>
        </p:spPr>
      </p:pic>
    </p:spTree>
    <p:extLst>
      <p:ext uri="{BB962C8B-B14F-4D97-AF65-F5344CB8AC3E}">
        <p14:creationId xmlns:p14="http://schemas.microsoft.com/office/powerpoint/2010/main" val="1740986315"/>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测量浮力的原理是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用公式表示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铜块浸没水中后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所受的浮力大小为</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方向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做</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①③④</a:t>
            </a:r>
            <a:r>
              <a:rPr lang="zh-CN" altLang="zh-CN">
                <a:solidFill>
                  <a:srgbClr val="000000"/>
                </a:solidFill>
                <a:ea typeface="宋体" panose="02010600030101010101" pitchFamily="2" charset="-122"/>
                <a:cs typeface="Times New Roman" panose="02020603050405020304" pitchFamily="18" charset="0"/>
              </a:rPr>
              <a:t>三次实验是为了探究浮力的大小与</a:t>
            </a:r>
            <a:r>
              <a:rPr lang="en-US" altLang="zh-CN" i="1" smtClean="0">
                <a:solidFill>
                  <a:srgbClr val="000000"/>
                </a:solidFill>
                <a:ea typeface="宋体" panose="02010600030101010101" pitchFamily="2" charset="-122"/>
                <a:cs typeface="Times New Roman" panose="02020603050405020304" pitchFamily="18" charset="0"/>
              </a:rPr>
              <a:t>_________________</a:t>
            </a: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得出的结论是</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_________________________________________________________________</a:t>
            </a:r>
            <a:r>
              <a:rPr lang="en-US" altLang="zh-CN" i="1">
                <a:solidFill>
                  <a:srgbClr val="000000"/>
                </a:solidFill>
                <a:ea typeface="宋体" panose="02010600030101010101" pitchFamily="2" charset="-122"/>
                <a:cs typeface="Times New Roman" panose="02020603050405020304" pitchFamily="18" charset="0"/>
              </a:rPr>
              <a:t>________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分析</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三次的实验数据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可知浮力的大小与物体浸没于液体内的深度</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做</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①②④⑥</a:t>
            </a:r>
            <a:r>
              <a:rPr lang="zh-CN" altLang="zh-CN">
                <a:solidFill>
                  <a:srgbClr val="000000"/>
                </a:solidFill>
                <a:ea typeface="宋体" panose="02010600030101010101" pitchFamily="2" charset="-122"/>
                <a:cs typeface="Times New Roman" panose="02020603050405020304" pitchFamily="18" charset="0"/>
              </a:rPr>
              <a:t>四次实验是为了探究浮力的大小与</a:t>
            </a:r>
            <a:r>
              <a:rPr lang="en-US" altLang="zh-CN" i="1" smtClean="0">
                <a:solidFill>
                  <a:srgbClr val="000000"/>
                </a:solidFill>
                <a:ea typeface="宋体" panose="02010600030101010101" pitchFamily="2" charset="-122"/>
                <a:cs typeface="Times New Roman" panose="02020603050405020304" pitchFamily="18" charset="0"/>
              </a:rPr>
              <a:t>________</a:t>
            </a:r>
            <a:r>
              <a:rPr lang="zh-CN" altLang="zh-CN">
                <a:solidFill>
                  <a:srgbClr val="000000"/>
                </a:solidFill>
                <a:ea typeface="宋体" panose="02010600030101010101" pitchFamily="2" charset="-122"/>
                <a:cs typeface="Times New Roman" panose="02020603050405020304" pitchFamily="18" charset="0"/>
              </a:rPr>
              <a:t>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得出的结论是</a:t>
            </a:r>
            <a:r>
              <a:rPr lang="en-US" altLang="zh-CN" i="1" smtClean="0">
                <a:solidFill>
                  <a:srgbClr val="000000"/>
                </a:solidFill>
                <a:ea typeface="宋体" panose="02010600030101010101" pitchFamily="2" charset="-122"/>
                <a:cs typeface="Times New Roman" panose="02020603050405020304" pitchFamily="18" charset="0"/>
              </a:rPr>
              <a:t>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379869" y="451439"/>
            <a:ext cx="1947969" cy="584775"/>
          </a:xfrm>
          <a:prstGeom prst="rect">
            <a:avLst/>
          </a:prstGeom>
        </p:spPr>
        <p:txBody>
          <a:bodyPr wrap="none">
            <a:spAutoFit/>
          </a:bodyPr>
          <a:lstStyle/>
          <a:p>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浮</a:t>
            </a:r>
            <a:r>
              <a:rPr lang="en-US" altLang="zh-CN">
                <a:ea typeface="宋体" panose="02010600030101010101" pitchFamily="2" charset="-122"/>
              </a:rPr>
              <a:t>=</a:t>
            </a:r>
            <a:r>
              <a:rPr lang="en-US" altLang="zh-CN" i="1">
                <a:ea typeface="宋体" panose="02010600030101010101" pitchFamily="2" charset="-122"/>
              </a:rPr>
              <a:t>G</a:t>
            </a:r>
            <a:r>
              <a:rPr lang="en-US" altLang="zh-CN">
                <a:ea typeface="宋体" panose="02010600030101010101" pitchFamily="2" charset="-122"/>
              </a:rPr>
              <a:t>-</a:t>
            </a:r>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拉</a:t>
            </a:r>
            <a:endParaRPr lang="zh-CN" altLang="en-US"/>
          </a:p>
        </p:txBody>
      </p:sp>
      <p:sp>
        <p:nvSpPr>
          <p:cNvPr id="4" name="矩形 3"/>
          <p:cNvSpPr/>
          <p:nvPr/>
        </p:nvSpPr>
        <p:spPr>
          <a:xfrm>
            <a:off x="5765800" y="1075092"/>
            <a:ext cx="492443" cy="584775"/>
          </a:xfrm>
          <a:prstGeom prst="rect">
            <a:avLst/>
          </a:prstGeom>
        </p:spPr>
        <p:txBody>
          <a:bodyPr wrap="none">
            <a:spAutoFit/>
          </a:bodyPr>
          <a:lstStyle/>
          <a:p>
            <a:r>
              <a:rPr lang="en-US" altLang="zh-CN">
                <a:ea typeface="宋体" panose="02010600030101010101" pitchFamily="2" charset="-122"/>
              </a:rPr>
              <a:t>1 </a:t>
            </a:r>
            <a:endParaRPr lang="zh-CN" altLang="en-US"/>
          </a:p>
        </p:txBody>
      </p:sp>
      <p:sp>
        <p:nvSpPr>
          <p:cNvPr id="5" name="矩形 4"/>
          <p:cNvSpPr/>
          <p:nvPr/>
        </p:nvSpPr>
        <p:spPr>
          <a:xfrm>
            <a:off x="8579181" y="106526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竖直向上</a:t>
            </a:r>
            <a:endParaRPr lang="zh-CN" altLang="en-US"/>
          </a:p>
        </p:txBody>
      </p:sp>
      <p:sp>
        <p:nvSpPr>
          <p:cNvPr id="6" name="矩形 5"/>
          <p:cNvSpPr/>
          <p:nvPr/>
        </p:nvSpPr>
        <p:spPr>
          <a:xfrm>
            <a:off x="586293" y="2240493"/>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排开液体的体积</a:t>
            </a:r>
            <a:endParaRPr lang="zh-CN" altLang="en-US"/>
          </a:p>
        </p:txBody>
      </p:sp>
      <p:sp>
        <p:nvSpPr>
          <p:cNvPr id="7" name="矩形 6"/>
          <p:cNvSpPr>
            <a:spLocks noChangeAspect="1"/>
          </p:cNvSpPr>
          <p:nvPr/>
        </p:nvSpPr>
        <p:spPr>
          <a:xfrm>
            <a:off x="380027" y="2775375"/>
            <a:ext cx="10807700" cy="1217641"/>
          </a:xfrm>
          <a:prstGeom prst="rect">
            <a:avLst/>
          </a:prstGeom>
        </p:spPr>
        <p:txBody>
          <a:bodyPr>
            <a:spAutoFit/>
          </a:bodyPr>
          <a:lstStyle/>
          <a:p>
            <a:pPr>
              <a:lnSpc>
                <a:spcPct val="120000"/>
              </a:lnSpc>
            </a:pPr>
            <a:r>
              <a:rPr lang="zh-CN" altLang="zh-CN">
                <a:ea typeface="宋体" panose="02010600030101010101" pitchFamily="2" charset="-122"/>
                <a:cs typeface="Times New Roman" panose="02020603050405020304" pitchFamily="18" charset="0"/>
              </a:rPr>
              <a:t>在液体的密度相同时</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物体排开液体的体积越大</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物体所受的浮力越大</a:t>
            </a:r>
            <a:r>
              <a:rPr lang="zh-CN" altLang="zh-CN" i="1">
                <a:ea typeface="宋体" panose="02010600030101010101" pitchFamily="2" charset="-122"/>
                <a:cs typeface="Times New Roman" panose="02020603050405020304" pitchFamily="18" charset="0"/>
              </a:rPr>
              <a:t>　</a:t>
            </a:r>
            <a:endParaRPr lang="zh-CN" altLang="en-US"/>
          </a:p>
        </p:txBody>
      </p:sp>
      <p:sp>
        <p:nvSpPr>
          <p:cNvPr id="8" name="矩形 7"/>
          <p:cNvSpPr/>
          <p:nvPr/>
        </p:nvSpPr>
        <p:spPr>
          <a:xfrm>
            <a:off x="2085445" y="3976435"/>
            <a:ext cx="1420582" cy="584775"/>
          </a:xfrm>
          <a:prstGeom prst="rect">
            <a:avLst/>
          </a:prstGeom>
        </p:spPr>
        <p:txBody>
          <a:bodyPr wrap="none">
            <a:spAutoFit/>
          </a:bodyPr>
          <a:lstStyle/>
          <a:p>
            <a:r>
              <a:rPr lang="zh-CN" altLang="zh-CN">
                <a:ea typeface="宋体" panose="02010600030101010101" pitchFamily="2" charset="-122"/>
                <a:cs typeface="宋体" panose="02010600030101010101" pitchFamily="2" charset="-122"/>
              </a:rPr>
              <a:t>①④⑤</a:t>
            </a:r>
            <a:endParaRPr lang="zh-CN" altLang="en-US"/>
          </a:p>
        </p:txBody>
      </p:sp>
      <p:sp>
        <p:nvSpPr>
          <p:cNvPr id="9" name="矩形 8"/>
          <p:cNvSpPr/>
          <p:nvPr/>
        </p:nvSpPr>
        <p:spPr>
          <a:xfrm>
            <a:off x="5011461" y="457104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无关</a:t>
            </a:r>
            <a:endParaRPr lang="zh-CN" altLang="en-US"/>
          </a:p>
        </p:txBody>
      </p:sp>
      <p:sp>
        <p:nvSpPr>
          <p:cNvPr id="10" name="矩形 9"/>
          <p:cNvSpPr/>
          <p:nvPr/>
        </p:nvSpPr>
        <p:spPr>
          <a:xfrm>
            <a:off x="9323030" y="515723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物重</a:t>
            </a:r>
            <a:endParaRPr lang="zh-CN" altLang="en-US"/>
          </a:p>
        </p:txBody>
      </p:sp>
      <p:sp>
        <p:nvSpPr>
          <p:cNvPr id="11" name="矩形 10"/>
          <p:cNvSpPr/>
          <p:nvPr/>
        </p:nvSpPr>
        <p:spPr>
          <a:xfrm>
            <a:off x="4248869" y="5742008"/>
            <a:ext cx="430438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浮力的大小与物重无关</a:t>
            </a:r>
            <a:endParaRPr lang="zh-CN" altLang="en-US"/>
          </a:p>
        </p:txBody>
      </p:sp>
    </p:spTree>
    <p:extLst>
      <p:ext uri="{BB962C8B-B14F-4D97-AF65-F5344CB8AC3E}">
        <p14:creationId xmlns:p14="http://schemas.microsoft.com/office/powerpoint/2010/main" val="117629689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4495"/>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做</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三次实验可探究浮力的大小与液体密度的关系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可得出的结论是</a:t>
            </a:r>
            <a:r>
              <a:rPr lang="en-US" altLang="zh-CN" i="1" smtClean="0">
                <a:solidFill>
                  <a:srgbClr val="000000"/>
                </a:solidFill>
                <a:ea typeface="宋体" panose="02010600030101010101" pitchFamily="2" charset="-122"/>
                <a:cs typeface="Times New Roman" panose="02020603050405020304" pitchFamily="18" charset="0"/>
              </a:rPr>
              <a:t>_______________________________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班里有同学认为此实验结论不可靠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a:t>
            </a:r>
            <a:r>
              <a:rPr lang="en-US" altLang="zh-CN" i="1" smtClean="0">
                <a:solidFill>
                  <a:srgbClr val="000000"/>
                </a:solidFill>
                <a:ea typeface="宋体" panose="02010600030101010101" pitchFamily="2" charset="-122"/>
                <a:cs typeface="Times New Roman" panose="02020603050405020304" pitchFamily="18" charset="0"/>
              </a:rPr>
              <a:t>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若先将物体放入水中测拉力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再测物体的重力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则会使浮力的测量结果</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偏大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偏小</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由图中提供的数据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可以求出铜块的体积是</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铜块的密度为</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a:solidFill>
                  <a:srgbClr val="000000"/>
                </a:solidFill>
                <a:ea typeface="宋体" panose="02010600030101010101" pitchFamily="2" charset="-122"/>
                <a:cs typeface="Times New Roman" panose="02020603050405020304" pitchFamily="18" charset="0"/>
              </a:rPr>
              <a:t>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盐水的密度为</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a:solidFill>
                  <a:srgbClr val="000000"/>
                </a:solidFill>
                <a:ea typeface="宋体" panose="02010600030101010101" pitchFamily="2" charset="-122"/>
                <a:cs typeface="Times New Roman" panose="02020603050405020304" pitchFamily="18" charset="0"/>
              </a:rPr>
              <a:t>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728589" y="857942"/>
            <a:ext cx="1420582" cy="584775"/>
          </a:xfrm>
          <a:prstGeom prst="rect">
            <a:avLst/>
          </a:prstGeom>
        </p:spPr>
        <p:txBody>
          <a:bodyPr wrap="none">
            <a:spAutoFit/>
          </a:bodyPr>
          <a:lstStyle/>
          <a:p>
            <a:r>
              <a:rPr lang="zh-CN" altLang="zh-CN">
                <a:ea typeface="宋体" panose="02010600030101010101" pitchFamily="2" charset="-122"/>
                <a:cs typeface="宋体" panose="02010600030101010101" pitchFamily="2" charset="-122"/>
              </a:rPr>
              <a:t>①④⑦</a:t>
            </a:r>
            <a:endParaRPr lang="zh-CN" altLang="en-US"/>
          </a:p>
        </p:txBody>
      </p:sp>
      <p:sp>
        <p:nvSpPr>
          <p:cNvPr id="4" name="矩形 3"/>
          <p:cNvSpPr>
            <a:spLocks noChangeAspect="1"/>
          </p:cNvSpPr>
          <p:nvPr/>
        </p:nvSpPr>
        <p:spPr>
          <a:xfrm>
            <a:off x="360363" y="1410391"/>
            <a:ext cx="10807700" cy="1217641"/>
          </a:xfrm>
          <a:prstGeom prst="rect">
            <a:avLst/>
          </a:prstGeom>
        </p:spPr>
        <p:txBody>
          <a:bodyPr>
            <a:spAutoFit/>
          </a:bodyPr>
          <a:lstStyle/>
          <a:p>
            <a:pPr>
              <a:lnSpc>
                <a:spcPct val="120000"/>
              </a:lnSpc>
            </a:pPr>
            <a:r>
              <a:rPr lang="en-US" altLang="zh-CN" smtClean="0">
                <a:ea typeface="宋体" panose="02010600030101010101" pitchFamily="2" charset="-122"/>
                <a:cs typeface="Times New Roman" panose="02020603050405020304" pitchFamily="18" charset="0"/>
              </a:rPr>
              <a:t>				     </a:t>
            </a:r>
            <a:r>
              <a:rPr lang="zh-CN" altLang="zh-CN" smtClean="0">
                <a:ea typeface="宋体" panose="02010600030101010101" pitchFamily="2" charset="-122"/>
                <a:cs typeface="Times New Roman" panose="02020603050405020304" pitchFamily="18" charset="0"/>
              </a:rPr>
              <a:t>在</a:t>
            </a:r>
            <a:r>
              <a:rPr lang="zh-CN" altLang="zh-CN">
                <a:ea typeface="宋体" panose="02010600030101010101" pitchFamily="2" charset="-122"/>
                <a:cs typeface="Times New Roman" panose="02020603050405020304" pitchFamily="18" charset="0"/>
              </a:rPr>
              <a:t>物体排开液体的体积一定时</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液体的密度越大</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所受浮力越大</a:t>
            </a:r>
            <a:endParaRPr lang="zh-CN" altLang="en-US"/>
          </a:p>
        </p:txBody>
      </p:sp>
      <p:sp>
        <p:nvSpPr>
          <p:cNvPr id="5" name="矩形 4"/>
          <p:cNvSpPr/>
          <p:nvPr/>
        </p:nvSpPr>
        <p:spPr>
          <a:xfrm>
            <a:off x="2245661" y="2624071"/>
            <a:ext cx="471635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物体浸入液体内深度不同</a:t>
            </a:r>
            <a:endParaRPr lang="zh-CN" altLang="en-US"/>
          </a:p>
        </p:txBody>
      </p:sp>
      <p:sp>
        <p:nvSpPr>
          <p:cNvPr id="6" name="矩形 5"/>
          <p:cNvSpPr/>
          <p:nvPr/>
        </p:nvSpPr>
        <p:spPr>
          <a:xfrm>
            <a:off x="4320877" y="378723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偏大</a:t>
            </a:r>
            <a:endParaRPr lang="zh-CN" altLang="en-US"/>
          </a:p>
        </p:txBody>
      </p:sp>
      <p:sp>
        <p:nvSpPr>
          <p:cNvPr id="7" name="矩形 6"/>
          <p:cNvSpPr/>
          <p:nvPr/>
        </p:nvSpPr>
        <p:spPr>
          <a:xfrm>
            <a:off x="8618509" y="4385575"/>
            <a:ext cx="1439818" cy="584775"/>
          </a:xfrm>
          <a:prstGeom prst="rect">
            <a:avLst/>
          </a:prstGeom>
        </p:spPr>
        <p:txBody>
          <a:bodyPr wrap="none">
            <a:spAutoFit/>
          </a:bodyPr>
          <a:lstStyle/>
          <a:p>
            <a:r>
              <a:rPr lang="en-US" altLang="zh-CN">
                <a:ea typeface="宋体" panose="02010600030101010101" pitchFamily="2" charset="-122"/>
              </a:rPr>
              <a:t>1×10</a:t>
            </a:r>
            <a:r>
              <a:rPr lang="en-US" altLang="zh-CN" baseline="30000">
                <a:ea typeface="宋体" panose="02010600030101010101" pitchFamily="2" charset="-122"/>
              </a:rPr>
              <a:t>-4</a:t>
            </a:r>
            <a:endParaRPr lang="zh-CN" altLang="en-US"/>
          </a:p>
        </p:txBody>
      </p:sp>
      <p:sp>
        <p:nvSpPr>
          <p:cNvPr id="8" name="矩形 7"/>
          <p:cNvSpPr/>
          <p:nvPr/>
        </p:nvSpPr>
        <p:spPr>
          <a:xfrm>
            <a:off x="3034607" y="4973949"/>
            <a:ext cx="1348446" cy="584775"/>
          </a:xfrm>
          <a:prstGeom prst="rect">
            <a:avLst/>
          </a:prstGeom>
        </p:spPr>
        <p:txBody>
          <a:bodyPr wrap="none">
            <a:spAutoFit/>
          </a:bodyPr>
          <a:lstStyle/>
          <a:p>
            <a:r>
              <a:rPr lang="en-US" altLang="zh-CN">
                <a:ea typeface="宋体" panose="02010600030101010101" pitchFamily="2" charset="-122"/>
              </a:rPr>
              <a:t>9×10</a:t>
            </a:r>
            <a:r>
              <a:rPr lang="en-US" altLang="zh-CN" baseline="30000">
                <a:ea typeface="宋体" panose="02010600030101010101" pitchFamily="2" charset="-122"/>
              </a:rPr>
              <a:t>3</a:t>
            </a:r>
            <a:endParaRPr lang="zh-CN" altLang="en-US"/>
          </a:p>
        </p:txBody>
      </p:sp>
      <p:sp>
        <p:nvSpPr>
          <p:cNvPr id="9" name="矩形 8"/>
          <p:cNvSpPr/>
          <p:nvPr/>
        </p:nvSpPr>
        <p:spPr>
          <a:xfrm>
            <a:off x="8065293" y="4973949"/>
            <a:ext cx="1656223"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2×10</a:t>
            </a:r>
            <a:r>
              <a:rPr lang="en-US" altLang="zh-CN" baseline="30000">
                <a:ea typeface="宋体" panose="02010600030101010101" pitchFamily="2" charset="-122"/>
              </a:rPr>
              <a:t>3</a:t>
            </a:r>
            <a:endParaRPr lang="zh-CN" altLang="en-US"/>
          </a:p>
        </p:txBody>
      </p:sp>
    </p:spTree>
    <p:extLst>
      <p:ext uri="{BB962C8B-B14F-4D97-AF65-F5344CB8AC3E}">
        <p14:creationId xmlns:p14="http://schemas.microsoft.com/office/powerpoint/2010/main" val="399124981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78196"/>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实验中将铜块从空气慢慢浸入水中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横坐标表示铜块浸入水中的深度</a:t>
            </a:r>
            <a:r>
              <a:rPr lang="en-US" altLang="zh-CN" i="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则能正确反映弹簧测力计示数</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的关系的是</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表示铜块所受浮力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的关系的是</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91.jpeg"/>
          <p:cNvPicPr>
            <a:picLocks noChangeAspect="1"/>
          </p:cNvPicPr>
          <p:nvPr/>
        </p:nvPicPr>
        <p:blipFill>
          <a:blip r:embed="rId2"/>
          <a:stretch>
            <a:fillRect/>
          </a:stretch>
        </p:blipFill>
        <p:spPr>
          <a:xfrm>
            <a:off x="361950" y="3058100"/>
            <a:ext cx="10807700" cy="2302899"/>
          </a:xfrm>
          <a:prstGeom prst="rect">
            <a:avLst/>
          </a:prstGeom>
        </p:spPr>
      </p:pic>
      <p:sp>
        <p:nvSpPr>
          <p:cNvPr id="4" name="矩形 3"/>
          <p:cNvSpPr/>
          <p:nvPr/>
        </p:nvSpPr>
        <p:spPr>
          <a:xfrm>
            <a:off x="1584573" y="2092396"/>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
        <p:nvSpPr>
          <p:cNvPr id="5" name="矩形 4"/>
          <p:cNvSpPr/>
          <p:nvPr/>
        </p:nvSpPr>
        <p:spPr>
          <a:xfrm>
            <a:off x="9597125" y="2092395"/>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22575740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49088"/>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小明想验证浮力与物体的形状是否有关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将同一块橡皮泥做成不同形状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先后放入水中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发现有的漂浮在水面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有的下沉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由此得出结论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浮力的大小与物体的形状有关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请指出他的实验方法的错误是</a:t>
            </a:r>
            <a:r>
              <a:rPr lang="en-US" altLang="zh-CN" i="1" smtClean="0">
                <a:solidFill>
                  <a:srgbClr val="000000"/>
                </a:solidFill>
                <a:ea typeface="宋体" panose="02010600030101010101" pitchFamily="2" charset="-122"/>
                <a:cs typeface="Times New Roman" panose="02020603050405020304" pitchFamily="18" charset="0"/>
              </a:rPr>
              <a:t>______________________</a:t>
            </a:r>
            <a:r>
              <a:rPr lang="en-US" altLang="zh-CN" i="1">
                <a:solidFill>
                  <a:srgbClr val="000000"/>
                </a:solidFill>
                <a:ea typeface="宋体" panose="02010600030101010101" pitchFamily="2" charset="-122"/>
                <a:cs typeface="Times New Roman" panose="02020603050405020304" pitchFamily="18" charset="0"/>
              </a:rPr>
              <a:t>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533106" y="3590400"/>
            <a:ext cx="5540299"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没有控制排开液体的体积相等</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36888060"/>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070"/>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浮力大小等于什么</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浮力大小等于什么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明辉同学的实验操作步骤如图所示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实验过程如下</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93.jpeg"/>
          <p:cNvPicPr>
            <a:picLocks noChangeAspect="1"/>
          </p:cNvPicPr>
          <p:nvPr/>
        </p:nvPicPr>
        <p:blipFill>
          <a:blip r:embed="rId2"/>
          <a:stretch>
            <a:fillRect/>
          </a:stretch>
        </p:blipFill>
        <p:spPr>
          <a:xfrm>
            <a:off x="2183447" y="2326319"/>
            <a:ext cx="7164707" cy="3980616"/>
          </a:xfrm>
          <a:prstGeom prst="rect">
            <a:avLst/>
          </a:prstGeom>
        </p:spPr>
      </p:pic>
    </p:spTree>
    <p:extLst>
      <p:ext uri="{BB962C8B-B14F-4D97-AF65-F5344CB8AC3E}">
        <p14:creationId xmlns:p14="http://schemas.microsoft.com/office/powerpoint/2010/main" val="4545250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303"/>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用细线将橡皮挂在弹簧测力计下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测出橡皮所受的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记为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将水倒入溢水杯中</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将挂在弹簧测力计下的橡皮浸没水中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让溢出的水全部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流入小桶中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a:t>
            </a:r>
            <a:r>
              <a:rPr lang="en-US" altLang="zh-CN" i="1" smtClean="0">
                <a:solidFill>
                  <a:srgbClr val="000000"/>
                </a:solidFill>
                <a:ea typeface="宋体" panose="02010600030101010101" pitchFamily="2" charset="-122"/>
                <a:cs typeface="Times New Roman" panose="02020603050405020304" pitchFamily="18" charset="0"/>
              </a:rPr>
              <a:t>______________________</a:t>
            </a:r>
            <a:r>
              <a:rPr lang="zh-CN" altLang="zh-CN">
                <a:solidFill>
                  <a:srgbClr val="000000"/>
                </a:solidFill>
                <a:ea typeface="宋体" panose="02010600030101010101" pitchFamily="2" charset="-122"/>
                <a:cs typeface="Times New Roman" panose="02020603050405020304" pitchFamily="18" charset="0"/>
              </a:rPr>
              <a:t>记为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将盛有溢出水的小桶挂在弹簧测力计下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读出此时弹簧测力计的示数为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E</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记录分析数据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归纳总结实验结论</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F</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整理器材</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28173" y="1243527"/>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重力</a:t>
            </a:r>
            <a:endParaRPr lang="zh-CN" altLang="en-US"/>
          </a:p>
        </p:txBody>
      </p:sp>
      <p:sp>
        <p:nvSpPr>
          <p:cNvPr id="4" name="矩形 3"/>
          <p:cNvSpPr/>
          <p:nvPr/>
        </p:nvSpPr>
        <p:spPr>
          <a:xfrm>
            <a:off x="3446949" y="3005520"/>
            <a:ext cx="430438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读出弹簧测力计的示数</a:t>
            </a:r>
            <a:endParaRPr lang="zh-CN" altLang="en-US"/>
          </a:p>
        </p:txBody>
      </p:sp>
    </p:spTree>
    <p:extLst>
      <p:ext uri="{BB962C8B-B14F-4D97-AF65-F5344CB8AC3E}">
        <p14:creationId xmlns:p14="http://schemas.microsoft.com/office/powerpoint/2010/main" val="3734132157"/>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31775"/>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请你根据小明的实验过程回答下面问题</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指出小明在实验操作过程中漏掉的一个步骤</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指出上面实验操作中的一处错误</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改正实验操作后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若空小桶所受的重力为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则实验中测得石块所受的浮力为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排出水的重力为</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根据该实验的测量数据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可得出物体所受浮力大小与排开水的重力的定量关系是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均用实验过程中给出的物理量表示</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76461" y="1657032"/>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测量空小桶的重力</a:t>
            </a:r>
            <a:endParaRPr lang="zh-CN" altLang="en-US"/>
          </a:p>
        </p:txBody>
      </p:sp>
      <p:sp>
        <p:nvSpPr>
          <p:cNvPr id="4" name="矩形 3"/>
          <p:cNvSpPr/>
          <p:nvPr/>
        </p:nvSpPr>
        <p:spPr>
          <a:xfrm>
            <a:off x="576461" y="2814338"/>
            <a:ext cx="6336108"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在</a:t>
            </a:r>
            <a:r>
              <a:rPr lang="en-US" altLang="zh-CN">
                <a:ea typeface="宋体" panose="02010600030101010101" pitchFamily="2" charset="-122"/>
              </a:rPr>
              <a:t>B</a:t>
            </a:r>
            <a:r>
              <a:rPr lang="zh-CN" altLang="zh-CN">
                <a:ea typeface="宋体" panose="02010600030101010101" pitchFamily="2" charset="-122"/>
                <a:cs typeface="Times New Roman" panose="02020603050405020304" pitchFamily="18" charset="0"/>
              </a:rPr>
              <a:t>步骤中</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水面没有达到溢水口</a:t>
            </a:r>
            <a:endParaRPr lang="zh-CN" altLang="en-US"/>
          </a:p>
        </p:txBody>
      </p:sp>
      <p:sp>
        <p:nvSpPr>
          <p:cNvPr id="5" name="矩形 4"/>
          <p:cNvSpPr/>
          <p:nvPr/>
        </p:nvSpPr>
        <p:spPr>
          <a:xfrm>
            <a:off x="4248571" y="3971120"/>
            <a:ext cx="1141659" cy="584775"/>
          </a:xfrm>
          <a:prstGeom prst="rect">
            <a:avLst/>
          </a:prstGeom>
        </p:spPr>
        <p:txBody>
          <a:bodyPr wrap="none">
            <a:spAutoFit/>
          </a:bodyPr>
          <a:lstStyle/>
          <a:p>
            <a:r>
              <a:rPr lang="en-US" altLang="zh-CN" i="1">
                <a:ea typeface="宋体" panose="02010600030101010101" pitchFamily="2" charset="-122"/>
              </a:rPr>
              <a:t>F</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F</a:t>
            </a:r>
            <a:r>
              <a:rPr lang="en-US" altLang="zh-CN" baseline="-25000">
                <a:ea typeface="宋体" panose="02010600030101010101" pitchFamily="2" charset="-122"/>
              </a:rPr>
              <a:t>2</a:t>
            </a:r>
            <a:endParaRPr lang="zh-CN" altLang="en-US"/>
          </a:p>
        </p:txBody>
      </p:sp>
      <p:sp>
        <p:nvSpPr>
          <p:cNvPr id="6" name="矩形 5"/>
          <p:cNvSpPr/>
          <p:nvPr/>
        </p:nvSpPr>
        <p:spPr>
          <a:xfrm>
            <a:off x="772821" y="4542038"/>
            <a:ext cx="1141659" cy="584775"/>
          </a:xfrm>
          <a:prstGeom prst="rect">
            <a:avLst/>
          </a:prstGeom>
        </p:spPr>
        <p:txBody>
          <a:bodyPr wrap="none">
            <a:spAutoFit/>
          </a:bodyPr>
          <a:lstStyle/>
          <a:p>
            <a:r>
              <a:rPr lang="en-US" altLang="zh-CN" i="1">
                <a:ea typeface="宋体" panose="02010600030101010101" pitchFamily="2" charset="-122"/>
              </a:rPr>
              <a:t>F</a:t>
            </a:r>
            <a:r>
              <a:rPr lang="en-US" altLang="zh-CN" baseline="-25000">
                <a:ea typeface="宋体" panose="02010600030101010101" pitchFamily="2" charset="-122"/>
              </a:rPr>
              <a:t>3</a:t>
            </a:r>
            <a:r>
              <a:rPr lang="en-US" altLang="zh-CN">
                <a:ea typeface="宋体" panose="02010600030101010101" pitchFamily="2" charset="-122"/>
              </a:rPr>
              <a:t>-</a:t>
            </a:r>
            <a:r>
              <a:rPr lang="en-US" altLang="zh-CN" i="1">
                <a:ea typeface="宋体" panose="02010600030101010101" pitchFamily="2" charset="-122"/>
              </a:rPr>
              <a:t>F</a:t>
            </a:r>
            <a:r>
              <a:rPr lang="en-US" altLang="zh-CN" baseline="-25000">
                <a:ea typeface="宋体" panose="02010600030101010101" pitchFamily="2" charset="-122"/>
              </a:rPr>
              <a:t>4</a:t>
            </a:r>
            <a:endParaRPr lang="zh-CN" altLang="en-US"/>
          </a:p>
        </p:txBody>
      </p:sp>
      <p:sp>
        <p:nvSpPr>
          <p:cNvPr id="7" name="矩形 6"/>
          <p:cNvSpPr/>
          <p:nvPr/>
        </p:nvSpPr>
        <p:spPr>
          <a:xfrm>
            <a:off x="6193085" y="5141791"/>
            <a:ext cx="2332690" cy="584775"/>
          </a:xfrm>
          <a:prstGeom prst="rect">
            <a:avLst/>
          </a:prstGeom>
        </p:spPr>
        <p:txBody>
          <a:bodyPr wrap="none">
            <a:spAutoFit/>
          </a:bodyPr>
          <a:lstStyle/>
          <a:p>
            <a:r>
              <a:rPr lang="en-US" altLang="zh-CN" i="1">
                <a:ea typeface="宋体" panose="02010600030101010101" pitchFamily="2" charset="-122"/>
              </a:rPr>
              <a:t>F</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F</a:t>
            </a:r>
            <a:r>
              <a:rPr lang="en-US" altLang="zh-CN" baseline="-25000">
                <a:ea typeface="宋体" panose="02010600030101010101" pitchFamily="2" charset="-122"/>
              </a:rPr>
              <a:t>2</a:t>
            </a:r>
            <a:r>
              <a:rPr lang="en-US" altLang="zh-CN">
                <a:ea typeface="宋体" panose="02010600030101010101" pitchFamily="2" charset="-122"/>
              </a:rPr>
              <a:t>=</a:t>
            </a:r>
            <a:r>
              <a:rPr lang="en-US" altLang="zh-CN" i="1">
                <a:ea typeface="宋体" panose="02010600030101010101" pitchFamily="2" charset="-122"/>
              </a:rPr>
              <a:t>F</a:t>
            </a:r>
            <a:r>
              <a:rPr lang="en-US" altLang="zh-CN" baseline="-25000">
                <a:ea typeface="宋体" panose="02010600030101010101" pitchFamily="2" charset="-122"/>
              </a:rPr>
              <a:t>3</a:t>
            </a:r>
            <a:r>
              <a:rPr lang="en-US" altLang="zh-CN">
                <a:ea typeface="宋体" panose="02010600030101010101" pitchFamily="2" charset="-122"/>
              </a:rPr>
              <a:t>-</a:t>
            </a:r>
            <a:r>
              <a:rPr lang="en-US" altLang="zh-CN" i="1">
                <a:ea typeface="宋体" panose="02010600030101010101" pitchFamily="2" charset="-122"/>
              </a:rPr>
              <a:t>F</a:t>
            </a:r>
            <a:r>
              <a:rPr lang="en-US" altLang="zh-CN" baseline="-25000">
                <a:ea typeface="宋体" panose="02010600030101010101" pitchFamily="2" charset="-122"/>
              </a:rPr>
              <a:t>4</a:t>
            </a:r>
            <a:endParaRPr lang="zh-CN" altLang="en-US"/>
          </a:p>
        </p:txBody>
      </p:sp>
    </p:spTree>
    <p:extLst>
      <p:ext uri="{BB962C8B-B14F-4D97-AF65-F5344CB8AC3E}">
        <p14:creationId xmlns:p14="http://schemas.microsoft.com/office/powerpoint/2010/main" val="236550426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小王同学设计了一个记录本次实验数据的表格如下表所示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请将表格中的序号</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中的内容补充完整</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817240341"/>
              </p:ext>
            </p:extLst>
          </p:nvPr>
        </p:nvGraphicFramePr>
        <p:xfrm>
          <a:off x="361950" y="1757400"/>
          <a:ext cx="10807700" cy="4742711"/>
        </p:xfrm>
        <a:graphic>
          <a:graphicData uri="http://schemas.openxmlformats.org/presentationml/2006/ole">
            <mc:AlternateContent>
              <mc:Choice xmlns:v="urn:schemas-microsoft-com:vml" Requires="v">
                <p:oleObj spid="_x0000_s1045" name="文档" r:id="rId2" imgW="3826154" imgH="1679020" progId="Word.Document.12">
                  <p:embed/>
                </p:oleObj>
              </mc:Choice>
              <mc:Fallback>
                <p:oleObj name="文档" r:id="rId2" imgW="3826154" imgH="1679020" progId="Word.Document.12">
                  <p:embed/>
                  <p:pic>
                    <p:nvPicPr>
                      <p:cNvPr id="0" name="OLE substitute image"/>
                      <p:cNvPicPr/>
                      <p:nvPr/>
                    </p:nvPicPr>
                    <p:blipFill>
                      <a:blip r:embed="rId3"/>
                      <a:stretch>
                        <a:fillRect/>
                      </a:stretch>
                    </p:blipFill>
                    <p:spPr>
                      <a:xfrm>
                        <a:off x="361950" y="1757400"/>
                        <a:ext cx="10807700" cy="4742711"/>
                      </a:xfrm>
                      <a:prstGeom prst="rect">
                        <a:avLst/>
                      </a:prstGeom>
                    </p:spPr>
                  </p:pic>
                </p:oleObj>
              </mc:Fallback>
            </mc:AlternateContent>
          </a:graphicData>
        </a:graphic>
      </p:graphicFrame>
      <p:sp>
        <p:nvSpPr>
          <p:cNvPr id="12" name="矩形 11"/>
          <p:cNvSpPr/>
          <p:nvPr/>
        </p:nvSpPr>
        <p:spPr>
          <a:xfrm>
            <a:off x="1313021" y="2205264"/>
            <a:ext cx="1296144" cy="2062103"/>
          </a:xfrm>
          <a:prstGeom prst="rect">
            <a:avLst/>
          </a:prstGeom>
        </p:spPr>
        <p:txBody>
          <a:bodyPr wrap="square">
            <a:spAutoFit/>
          </a:bodyPr>
          <a:lstStyle/>
          <a:p>
            <a:pPr>
              <a:spcAft>
                <a:spcPct val="0"/>
              </a:spcAft>
            </a:pPr>
            <a:r>
              <a:rPr lang="zh-CN" altLang="zh-CN" smtClean="0">
                <a:ea typeface="宋体" panose="02010600030101010101" pitchFamily="2" charset="-122"/>
                <a:cs typeface="Times New Roman" panose="02020603050405020304" pitchFamily="18" charset="0"/>
              </a:rPr>
              <a:t>空桶的重力</a:t>
            </a:r>
            <a:endParaRPr lang="zh-CN" altLang="zh-CN" smtClean="0">
              <a:latin typeface="Calibri" panose="020f0502020204030204" pitchFamily="34" charset="0"/>
              <a:ea typeface="宋体" panose="02010600030101010101" pitchFamily="2" charset="-122"/>
              <a:cs typeface="Times New Roman" panose="02020603050405020304" pitchFamily="18" charset="0"/>
            </a:endParaRPr>
          </a:p>
          <a:p>
            <a:r>
              <a:rPr lang="en-US" altLang="zh-CN" i="1" smtClean="0">
                <a:ea typeface="宋体" panose="02010600030101010101" pitchFamily="2" charset="-122"/>
              </a:rPr>
              <a:t>G</a:t>
            </a:r>
            <a:r>
              <a:rPr lang="zh-CN" altLang="zh-CN" baseline="-25000" smtClean="0">
                <a:ea typeface="宋体" panose="02010600030101010101" pitchFamily="2" charset="-122"/>
                <a:cs typeface="Times New Roman" panose="02020603050405020304" pitchFamily="18" charset="0"/>
              </a:rPr>
              <a:t>桶</a:t>
            </a:r>
            <a:r>
              <a:rPr lang="en-US" altLang="zh-CN" i="1" smtClean="0">
                <a:ea typeface="宋体" panose="02010600030101010101" pitchFamily="2" charset="-122"/>
              </a:rPr>
              <a:t>/</a:t>
            </a:r>
            <a:r>
              <a:rPr lang="en-US" altLang="zh-CN" smtClean="0">
                <a:ea typeface="宋体" panose="02010600030101010101" pitchFamily="2" charset="-122"/>
              </a:rPr>
              <a:t>N</a:t>
            </a:r>
            <a:endParaRPr lang="zh-CN" altLang="en-US"/>
          </a:p>
        </p:txBody>
      </p:sp>
      <p:sp>
        <p:nvSpPr>
          <p:cNvPr id="13" name="矩形 12"/>
          <p:cNvSpPr/>
          <p:nvPr/>
        </p:nvSpPr>
        <p:spPr>
          <a:xfrm>
            <a:off x="6265093" y="1986455"/>
            <a:ext cx="1499437" cy="2062103"/>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橡皮的所受的</a:t>
            </a:r>
            <a:r>
              <a:rPr lang="zh-CN" altLang="zh-CN" smtClean="0">
                <a:ea typeface="宋体" panose="02010600030101010101" pitchFamily="2" charset="-122"/>
                <a:cs typeface="Times New Roman" panose="02020603050405020304" pitchFamily="18" charset="0"/>
              </a:rPr>
              <a:t>浮力</a:t>
            </a:r>
            <a:endParaRPr lang="en-US" altLang="zh-CN" smtClean="0">
              <a:ea typeface="宋体" panose="02010600030101010101" pitchFamily="2" charset="-122"/>
              <a:cs typeface="Times New Roman" panose="02020603050405020304" pitchFamily="18" charset="0"/>
            </a:endParaRPr>
          </a:p>
          <a:p>
            <a:r>
              <a:rPr lang="en-US" altLang="zh-CN" i="1" smtClean="0">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浮</a:t>
            </a:r>
            <a:r>
              <a:rPr lang="en-US" altLang="zh-CN" i="1">
                <a:ea typeface="宋体" panose="02010600030101010101" pitchFamily="2" charset="-122"/>
              </a:rPr>
              <a:t>/</a:t>
            </a:r>
            <a:r>
              <a:rPr lang="en-US" altLang="zh-CN">
                <a:ea typeface="宋体" panose="02010600030101010101" pitchFamily="2" charset="-122"/>
              </a:rPr>
              <a:t>N</a:t>
            </a:r>
            <a:endParaRPr lang="zh-CN" altLang="en-US"/>
          </a:p>
        </p:txBody>
      </p:sp>
      <p:sp>
        <p:nvSpPr>
          <p:cNvPr id="14" name="矩形 13"/>
          <p:cNvSpPr/>
          <p:nvPr/>
        </p:nvSpPr>
        <p:spPr>
          <a:xfrm>
            <a:off x="9544781" y="1954384"/>
            <a:ext cx="1550954" cy="2062103"/>
          </a:xfrm>
          <a:prstGeom prst="rect">
            <a:avLst/>
          </a:prstGeom>
        </p:spPr>
        <p:txBody>
          <a:bodyPr wrap="square">
            <a:spAutoFit/>
          </a:bodyPr>
          <a:lstStyle/>
          <a:p>
            <a:r>
              <a:rPr lang="zh-CN" altLang="zh-CN" smtClean="0">
                <a:ea typeface="宋体" panose="02010600030101010101" pitchFamily="2" charset="-122"/>
                <a:cs typeface="Times New Roman" panose="02020603050405020304" pitchFamily="18" charset="0"/>
              </a:rPr>
              <a:t>橡皮排开水</a:t>
            </a:r>
            <a:r>
              <a:rPr lang="zh-CN" altLang="zh-CN">
                <a:ea typeface="宋体" panose="02010600030101010101" pitchFamily="2" charset="-122"/>
                <a:cs typeface="Times New Roman" panose="02020603050405020304" pitchFamily="18" charset="0"/>
              </a:rPr>
              <a:t>的</a:t>
            </a:r>
            <a:r>
              <a:rPr lang="zh-CN" altLang="zh-CN" smtClean="0">
                <a:ea typeface="宋体" panose="02010600030101010101" pitchFamily="2" charset="-122"/>
                <a:cs typeface="Times New Roman" panose="02020603050405020304" pitchFamily="18" charset="0"/>
              </a:rPr>
              <a:t>重力</a:t>
            </a:r>
            <a:endParaRPr lang="en-US" altLang="zh-CN" smtClean="0">
              <a:ea typeface="宋体" panose="02010600030101010101" pitchFamily="2" charset="-122"/>
              <a:cs typeface="Times New Roman" panose="02020603050405020304" pitchFamily="18" charset="0"/>
            </a:endParaRPr>
          </a:p>
          <a:p>
            <a:r>
              <a:rPr lang="en-US" altLang="zh-CN" i="1" smtClean="0">
                <a:ea typeface="宋体" panose="02010600030101010101" pitchFamily="2" charset="-122"/>
              </a:rPr>
              <a:t>G</a:t>
            </a:r>
            <a:r>
              <a:rPr lang="zh-CN" altLang="zh-CN" baseline="-25000">
                <a:ea typeface="宋体" panose="02010600030101010101" pitchFamily="2" charset="-122"/>
                <a:cs typeface="Times New Roman" panose="02020603050405020304" pitchFamily="18" charset="0"/>
              </a:rPr>
              <a:t>排</a:t>
            </a:r>
            <a:r>
              <a:rPr lang="en-US" altLang="zh-CN" i="1">
                <a:ea typeface="宋体" panose="02010600030101010101" pitchFamily="2" charset="-122"/>
              </a:rPr>
              <a:t>/</a:t>
            </a:r>
            <a:r>
              <a:rPr lang="en-US" altLang="zh-CN">
                <a:ea typeface="宋体" panose="02010600030101010101" pitchFamily="2" charset="-122"/>
              </a:rPr>
              <a:t>N</a:t>
            </a:r>
            <a:endParaRPr lang="zh-CN" altLang="en-US"/>
          </a:p>
        </p:txBody>
      </p:sp>
    </p:spTree>
    <p:extLst>
      <p:ext uri="{BB962C8B-B14F-4D97-AF65-F5344CB8AC3E}">
        <p14:creationId xmlns:p14="http://schemas.microsoft.com/office/powerpoint/2010/main" val="193142441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222143"/>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为了使实验结论更具有普遍性和代表性</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应该</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多次测量取平均值</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换用其他液体多次实验</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093069" y="2303983"/>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411722743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391680380"/>
              </p:ext>
            </p:extLst>
          </p:nvPr>
        </p:nvGraphicFramePr>
        <p:xfrm>
          <a:off x="361950" y="1874267"/>
          <a:ext cx="10807700" cy="2982466"/>
        </p:xfrm>
        <a:graphic>
          <a:graphicData uri="http://schemas.openxmlformats.org/presentationml/2006/ole">
            <mc:AlternateContent>
              <mc:Choice xmlns:v="urn:schemas-microsoft-com:vml" Requires="v">
                <p:oleObj spid="_x0000_s1040" name="文档" r:id="rId2" imgW="3826154" imgH="1055856" progId="Word.Document.12">
                  <p:embed/>
                </p:oleObj>
              </mc:Choice>
              <mc:Fallback>
                <p:oleObj name="文档" r:id="rId2" imgW="3826154" imgH="1055856" progId="Word.Document.12">
                  <p:embed/>
                  <p:pic>
                    <p:nvPicPr>
                      <p:cNvPr id="0" name="OLE substitute image"/>
                      <p:cNvPicPr/>
                      <p:nvPr/>
                    </p:nvPicPr>
                    <p:blipFill>
                      <a:blip r:embed="rId3"/>
                      <a:stretch>
                        <a:fillRect/>
                      </a:stretch>
                    </p:blipFill>
                    <p:spPr>
                      <a:xfrm>
                        <a:off x="361950" y="1874267"/>
                        <a:ext cx="10807700" cy="2982466"/>
                      </a:xfrm>
                      <a:prstGeom prst="rect">
                        <a:avLst/>
                      </a:prstGeom>
                    </p:spPr>
                  </p:pic>
                </p:oleObj>
              </mc:Fallback>
            </mc:AlternateContent>
          </a:graphicData>
        </a:graphic>
      </p:graphicFrame>
    </p:spTree>
    <p:extLst>
      <p:ext uri="{BB962C8B-B14F-4D97-AF65-F5344CB8AC3E}">
        <p14:creationId xmlns:p14="http://schemas.microsoft.com/office/powerpoint/2010/main" val="246286480"/>
      </p:ext>
    </p:extLst>
  </p:cSld>
  <p:clrMapOvr>
    <a:masterClrMapping/>
  </p:clrMapOvr>
  <p:transition spd="slow">
    <p:wheel spokes="1"/>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73278"/>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另一组同学的实验中也进行了以上的实验操作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但却得出了</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浮</a:t>
            </a:r>
            <a:r>
              <a:rPr lang="zh-CN" altLang="zh-CN">
                <a:solidFill>
                  <a:srgbClr val="000000"/>
                </a:solidFill>
                <a:ea typeface="宋体" panose="02010600030101010101" pitchFamily="2" charset="-122"/>
                <a:cs typeface="Times New Roman" panose="02020603050405020304" pitchFamily="18" charset="0"/>
              </a:rPr>
              <a:t>大于</a:t>
            </a:r>
            <a:r>
              <a:rPr lang="en-US" altLang="zh-CN" i="1">
                <a:solidFill>
                  <a:srgbClr val="000000"/>
                </a:solidFill>
                <a:ea typeface="宋体" panose="02010600030101010101" pitchFamily="2" charset="-122"/>
                <a:cs typeface="Times New Roman" panose="02020603050405020304" pitchFamily="18" charset="0"/>
              </a:rPr>
              <a:t>G</a:t>
            </a:r>
            <a:r>
              <a:rPr lang="zh-CN" altLang="zh-CN" baseline="-25000">
                <a:solidFill>
                  <a:srgbClr val="000000"/>
                </a:solidFill>
                <a:ea typeface="宋体" panose="02010600030101010101" pitchFamily="2" charset="-122"/>
                <a:cs typeface="Times New Roman" panose="02020603050405020304" pitchFamily="18" charset="0"/>
              </a:rPr>
              <a:t>排</a:t>
            </a:r>
            <a:r>
              <a:rPr lang="zh-CN" altLang="zh-CN">
                <a:solidFill>
                  <a:srgbClr val="000000"/>
                </a:solidFill>
                <a:ea typeface="宋体" panose="02010600030101010101" pitchFamily="2" charset="-122"/>
                <a:cs typeface="Times New Roman" panose="02020603050405020304" pitchFamily="18" charset="0"/>
              </a:rPr>
              <a:t>的结论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关于得出此结论的原因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下列分析不合理的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在步骤</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的操作中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橡皮泥没有完全浸没在水中</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放入橡皮前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溢水杯中未装满水</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在步骤</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的操作中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橡皮碰到了容器底且对底部产生了压力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实验中先进行步骤</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后进行步骤</a:t>
            </a:r>
            <a:r>
              <a:rPr lang="en-US" altLang="zh-CN" i="1">
                <a:solidFill>
                  <a:srgbClr val="000000"/>
                </a:solidFill>
                <a:ea typeface="宋体" panose="02010600030101010101" pitchFamily="2" charset="-122"/>
                <a:cs typeface="Times New Roman" panose="02020603050405020304" pitchFamily="18" charset="0"/>
              </a:rPr>
              <a:t>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977293" y="2212311"/>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343685237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72151"/>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某实验小组的同学在探究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浮力的大小跟哪些因素有关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将圆柱体挂在弹簧测力计下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当圆柱体下表面与水面相平时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圆柱体开始缓慢下降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整个过程水未溢出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根据实验数据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绘制出如图所</a:t>
            </a:r>
            <a:r>
              <a:rPr lang="zh-CN" altLang="zh-CN" smtClean="0">
                <a:solidFill>
                  <a:srgbClr val="000000"/>
                </a:solidFill>
                <a:ea typeface="宋体" panose="02010600030101010101" pitchFamily="2" charset="-122"/>
                <a:cs typeface="Times New Roman" panose="02020603050405020304" pitchFamily="18" charset="0"/>
              </a:rPr>
              <a:t>示</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弹簧测力计的示数</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与</a:t>
            </a:r>
            <a:r>
              <a:rPr lang="zh-CN" altLang="zh-CN" smtClean="0">
                <a:solidFill>
                  <a:srgbClr val="000000"/>
                </a:solidFill>
                <a:ea typeface="宋体" panose="02010600030101010101" pitchFamily="2" charset="-122"/>
                <a:cs typeface="Times New Roman" panose="02020603050405020304" pitchFamily="18" charset="0"/>
              </a:rPr>
              <a:t>圆柱</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体</a:t>
            </a:r>
            <a:r>
              <a:rPr lang="zh-CN" altLang="zh-CN">
                <a:solidFill>
                  <a:srgbClr val="000000"/>
                </a:solidFill>
                <a:ea typeface="宋体" panose="02010600030101010101" pitchFamily="2" charset="-122"/>
                <a:cs typeface="Times New Roman" panose="02020603050405020304" pitchFamily="18" charset="0"/>
              </a:rPr>
              <a:t>下表面浸入水中的深度</a:t>
            </a:r>
            <a:r>
              <a:rPr lang="en-US" altLang="zh-CN" i="1">
                <a:solidFill>
                  <a:srgbClr val="000000"/>
                </a:solidFill>
                <a:ea typeface="宋体" panose="02010600030101010101" pitchFamily="2" charset="-122"/>
                <a:cs typeface="Times New Roman" panose="02020603050405020304" pitchFamily="18" charset="0"/>
              </a:rPr>
              <a:t>h</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关系</a:t>
            </a:r>
            <a:r>
              <a:rPr lang="zh-CN" altLang="zh-CN">
                <a:solidFill>
                  <a:srgbClr val="000000"/>
                </a:solidFill>
                <a:ea typeface="宋体" panose="02010600030101010101" pitchFamily="2" charset="-122"/>
                <a:cs typeface="Times New Roman" panose="02020603050405020304" pitchFamily="18" charset="0"/>
              </a:rPr>
              <a:t>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如图乙所示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94.jpeg"/>
          <p:cNvPicPr/>
          <p:nvPr/>
        </p:nvPicPr>
        <p:blipFill>
          <a:blip r:embed="rId2"/>
          <a:stretch>
            <a:fillRect/>
          </a:stretch>
        </p:blipFill>
        <p:spPr>
          <a:xfrm>
            <a:off x="6121077" y="2597510"/>
            <a:ext cx="4797134" cy="2988151"/>
          </a:xfrm>
          <a:prstGeom prst="rect">
            <a:avLst/>
          </a:prstGeom>
        </p:spPr>
      </p:pic>
    </p:spTree>
    <p:extLst>
      <p:ext uri="{BB962C8B-B14F-4D97-AF65-F5344CB8AC3E}">
        <p14:creationId xmlns:p14="http://schemas.microsoft.com/office/powerpoint/2010/main" val="205255294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圆柱体的重力为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圆柱体浸没在水中时所受浮力为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图象中</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AB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段表明物体所受浮力的大小随其排开液体的体积的改变而改变</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r>
              <a:rPr lang="zh-CN" altLang="zh-CN">
                <a:solidFill>
                  <a:srgbClr val="000000"/>
                </a:solidFill>
                <a:ea typeface="宋体" panose="02010600030101010101" pitchFamily="2" charset="-122"/>
                <a:cs typeface="Times New Roman" panose="02020603050405020304" pitchFamily="18" charset="0"/>
              </a:rPr>
              <a:t>圆柱体由</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到</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所受浮力</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其下表面所受水的压强</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⑤</a:t>
            </a:r>
            <a:r>
              <a:rPr lang="zh-CN" altLang="zh-CN">
                <a:solidFill>
                  <a:srgbClr val="000000"/>
                </a:solidFill>
                <a:ea typeface="宋体" panose="02010600030101010101" pitchFamily="2" charset="-122"/>
                <a:cs typeface="Times New Roman" panose="02020603050405020304" pitchFamily="18" charset="0"/>
              </a:rPr>
              <a:t>圆柱体的密度为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⑥</a:t>
            </a:r>
            <a:r>
              <a:rPr lang="zh-CN" altLang="zh-CN">
                <a:solidFill>
                  <a:srgbClr val="000000"/>
                </a:solidFill>
                <a:ea typeface="宋体" panose="02010600030101010101" pitchFamily="2" charset="-122"/>
                <a:cs typeface="Times New Roman" panose="02020603050405020304" pitchFamily="18" charset="0"/>
              </a:rPr>
              <a:t>实验小组又选用其它液体进一步探究</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发现圆柱体浸没时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弹簧测力计的示数与在水中浸没时不同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说明浮力的大小还与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4661253" y="501397"/>
            <a:ext cx="389850" cy="584775"/>
          </a:xfrm>
          <a:prstGeom prst="rect">
            <a:avLst/>
          </a:prstGeom>
        </p:spPr>
        <p:txBody>
          <a:bodyPr wrap="none">
            <a:spAutoFit/>
          </a:bodyPr>
          <a:lstStyle/>
          <a:p>
            <a:r>
              <a:rPr lang="en-US" altLang="zh-CN" smtClean="0">
                <a:ea typeface="宋体" panose="02010600030101010101" pitchFamily="2" charset="-122"/>
              </a:rPr>
              <a:t>6</a:t>
            </a:r>
            <a:endParaRPr lang="zh-CN" altLang="en-US"/>
          </a:p>
        </p:txBody>
      </p:sp>
      <p:sp>
        <p:nvSpPr>
          <p:cNvPr id="3" name="矩形 2"/>
          <p:cNvSpPr/>
          <p:nvPr/>
        </p:nvSpPr>
        <p:spPr>
          <a:xfrm>
            <a:off x="7616451" y="1074499"/>
            <a:ext cx="389850" cy="584775"/>
          </a:xfrm>
          <a:prstGeom prst="rect">
            <a:avLst/>
          </a:prstGeom>
        </p:spPr>
        <p:txBody>
          <a:bodyPr wrap="none">
            <a:spAutoFit/>
          </a:bodyPr>
          <a:lstStyle/>
          <a:p>
            <a:r>
              <a:rPr lang="en-US" altLang="zh-CN">
                <a:ea typeface="宋体" panose="02010600030101010101" pitchFamily="2" charset="-122"/>
              </a:rPr>
              <a:t>4</a:t>
            </a:r>
            <a:endParaRPr lang="zh-CN" altLang="en-US"/>
          </a:p>
        </p:txBody>
      </p:sp>
      <p:sp>
        <p:nvSpPr>
          <p:cNvPr id="5" name="矩形 4"/>
          <p:cNvSpPr/>
          <p:nvPr/>
        </p:nvSpPr>
        <p:spPr>
          <a:xfrm>
            <a:off x="2897400" y="1669106"/>
            <a:ext cx="732893" cy="584775"/>
          </a:xfrm>
          <a:prstGeom prst="rect">
            <a:avLst/>
          </a:prstGeom>
        </p:spPr>
        <p:txBody>
          <a:bodyPr wrap="none">
            <a:spAutoFit/>
          </a:bodyPr>
          <a:lstStyle/>
          <a:p>
            <a:r>
              <a:rPr lang="en-US" altLang="zh-CN" i="1">
                <a:ea typeface="宋体" panose="02010600030101010101" pitchFamily="2" charset="-122"/>
              </a:rPr>
              <a:t>AB</a:t>
            </a:r>
            <a:endParaRPr lang="zh-CN" altLang="en-US"/>
          </a:p>
        </p:txBody>
      </p:sp>
      <p:sp>
        <p:nvSpPr>
          <p:cNvPr id="6" name="矩形 5"/>
          <p:cNvSpPr/>
          <p:nvPr/>
        </p:nvSpPr>
        <p:spPr>
          <a:xfrm>
            <a:off x="7561237" y="282575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
        <p:nvSpPr>
          <p:cNvPr id="7" name="矩形 6"/>
          <p:cNvSpPr/>
          <p:nvPr/>
        </p:nvSpPr>
        <p:spPr>
          <a:xfrm>
            <a:off x="3380790" y="341799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
        <p:nvSpPr>
          <p:cNvPr id="8" name="矩形 7"/>
          <p:cNvSpPr/>
          <p:nvPr/>
        </p:nvSpPr>
        <p:spPr>
          <a:xfrm>
            <a:off x="4072173" y="4002774"/>
            <a:ext cx="1656223"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5×10</a:t>
            </a:r>
            <a:r>
              <a:rPr lang="en-US" altLang="zh-CN" baseline="30000">
                <a:ea typeface="宋体" panose="02010600030101010101" pitchFamily="2" charset="-122"/>
              </a:rPr>
              <a:t>3</a:t>
            </a:r>
            <a:endParaRPr lang="zh-CN" altLang="en-US"/>
          </a:p>
        </p:txBody>
      </p:sp>
      <p:sp>
        <p:nvSpPr>
          <p:cNvPr id="9" name="矩形 8"/>
          <p:cNvSpPr/>
          <p:nvPr/>
        </p:nvSpPr>
        <p:spPr>
          <a:xfrm>
            <a:off x="1084948" y="574070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液体密度</a:t>
            </a:r>
            <a:endParaRPr lang="zh-CN" altLang="en-US"/>
          </a:p>
        </p:txBody>
      </p:sp>
    </p:spTree>
    <p:extLst>
      <p:ext uri="{BB962C8B-B14F-4D97-AF65-F5344CB8AC3E}">
        <p14:creationId xmlns:p14="http://schemas.microsoft.com/office/powerpoint/2010/main" val="2698937127"/>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冲  刺  演  练</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305703"/>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突破基础</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西宁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将一个普通的乒乓球轻轻放入漏斗中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用电吹风从细管吹向漏斗的大口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以下分析正确的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球不会被向上吹起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因为其下方气体流速大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球不会被向上吹起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因为其下方气体流速大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球会被向上吹起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因为其下方气体流速大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球会被向上吹起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因为其下方气体流速大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597.jpeg"/>
          <p:cNvPicPr/>
          <p:nvPr/>
        </p:nvPicPr>
        <p:blipFill>
          <a:blip r:embed="rId2"/>
          <a:stretch>
            <a:fillRect/>
          </a:stretch>
        </p:blipFill>
        <p:spPr>
          <a:xfrm>
            <a:off x="9937501" y="3158247"/>
            <a:ext cx="1117250" cy="2124056"/>
          </a:xfrm>
          <a:prstGeom prst="rect">
            <a:avLst/>
          </a:prstGeom>
        </p:spPr>
      </p:pic>
      <p:sp>
        <p:nvSpPr>
          <p:cNvPr id="6" name="矩形 5"/>
          <p:cNvSpPr/>
          <p:nvPr/>
        </p:nvSpPr>
        <p:spPr>
          <a:xfrm>
            <a:off x="9842266" y="2543976"/>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26727614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89679"/>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潍坊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一圆形水管左粗右细</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为粗管和细管中同一水平面上的点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水管中有一气泡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随水向右快速运动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气泡经过</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两点时体积大小的比较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以下分析正确的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点时大</a:t>
            </a:r>
            <a:r>
              <a:rPr lang="en-US" altLang="zh-CN">
                <a:solidFill>
                  <a:srgbClr val="000000"/>
                </a:solidFill>
                <a:ea typeface="宋体" panose="02010600030101010101" pitchFamily="2" charset="-122"/>
                <a:cs typeface="Times New Roman" panose="02020603050405020304" pitchFamily="18" charset="0"/>
              </a:rPr>
              <a:t>	B</a:t>
            </a:r>
            <a:r>
              <a:rPr lang="en-US" altLang="zh-CN" i="1" err="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点时大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一样大</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均有可能</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98.jpeg"/>
          <p:cNvPicPr/>
          <p:nvPr/>
        </p:nvPicPr>
        <p:blipFill>
          <a:blip r:embed="rId2"/>
          <a:stretch>
            <a:fillRect/>
          </a:stretch>
        </p:blipFill>
        <p:spPr>
          <a:xfrm>
            <a:off x="6265093" y="2939747"/>
            <a:ext cx="4140659" cy="2213902"/>
          </a:xfrm>
          <a:prstGeom prst="rect">
            <a:avLst/>
          </a:prstGeom>
        </p:spPr>
      </p:pic>
      <p:sp>
        <p:nvSpPr>
          <p:cNvPr id="4" name="矩形 3"/>
          <p:cNvSpPr/>
          <p:nvPr/>
        </p:nvSpPr>
        <p:spPr>
          <a:xfrm>
            <a:off x="762989" y="2917170"/>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02696392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023"/>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东营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近期交警部门加大对电动车安装遮阳伞的检查拆除力度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遮阳伞虽能遮挡用光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但存在安全隐患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当电动车快速行驶时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遮阳伞上边空气流速小</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压强</a:t>
            </a:r>
            <a:r>
              <a:rPr lang="zh-CN" altLang="zh-CN">
                <a:solidFill>
                  <a:srgbClr val="000000"/>
                </a:solidFill>
                <a:ea typeface="宋体" panose="02010600030101010101" pitchFamily="2" charset="-122"/>
                <a:cs typeface="Times New Roman" panose="02020603050405020304" pitchFamily="18" charset="0"/>
              </a:rPr>
              <a:t>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伞面被向下压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遮阳伞下边空气流速大</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压强</a:t>
            </a:r>
            <a:r>
              <a:rPr lang="zh-CN" altLang="zh-CN">
                <a:solidFill>
                  <a:srgbClr val="000000"/>
                </a:solidFill>
                <a:ea typeface="宋体" panose="02010600030101010101" pitchFamily="2" charset="-122"/>
                <a:cs typeface="Times New Roman" panose="02020603050405020304" pitchFamily="18" charset="0"/>
              </a:rPr>
              <a:t>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伞面被向上吸</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遮阳伞上边空气流速大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伞面被向下压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遮阳伞下边空气流速小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伞面被向上吸</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99.jpeg"/>
          <p:cNvPicPr/>
          <p:nvPr/>
        </p:nvPicPr>
        <p:blipFill>
          <a:blip r:embed="rId2"/>
          <a:stretch>
            <a:fillRect/>
          </a:stretch>
        </p:blipFill>
        <p:spPr>
          <a:xfrm>
            <a:off x="5473005" y="2462656"/>
            <a:ext cx="5064204" cy="2232248"/>
          </a:xfrm>
          <a:prstGeom prst="rect">
            <a:avLst/>
          </a:prstGeom>
        </p:spPr>
      </p:pic>
      <p:sp>
        <p:nvSpPr>
          <p:cNvPr id="4" name="矩形 3"/>
          <p:cNvSpPr/>
          <p:nvPr/>
        </p:nvSpPr>
        <p:spPr>
          <a:xfrm>
            <a:off x="7494389" y="1868049"/>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102471558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55911"/>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恩施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下列几种情况中能使受到浮力变大的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潜水艇浸没在水中后继续下潜</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轮船由长江驶入大海</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从水银中取出铁球放入水中</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人由浅水区走向深水</a:t>
            </a:r>
            <a:r>
              <a:rPr lang="zh-CN" altLang="zh-CN" smtClean="0">
                <a:solidFill>
                  <a:srgbClr val="000000"/>
                </a:solidFill>
                <a:ea typeface="宋体" panose="02010600030101010101" pitchFamily="2" charset="-122"/>
                <a:cs typeface="Times New Roman" panose="02020603050405020304" pitchFamily="18" charset="0"/>
              </a:rPr>
              <a:t>区</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042189" y="1727919"/>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28061222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4663"/>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邵阳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潜入海底观光是人们现代旅游休闲方式之一</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某潜水爱好者从水下</a:t>
            </a:r>
            <a:r>
              <a:rPr lang="en-US" altLang="zh-CN">
                <a:solidFill>
                  <a:srgbClr val="000000"/>
                </a:solidFill>
                <a:ea typeface="宋体" panose="02010600030101010101" pitchFamily="2" charset="-122"/>
                <a:cs typeface="Times New Roman" panose="02020603050405020304" pitchFamily="18" charset="0"/>
              </a:rPr>
              <a:t>2 m</a:t>
            </a:r>
            <a:r>
              <a:rPr lang="zh-CN" altLang="zh-CN">
                <a:solidFill>
                  <a:srgbClr val="000000"/>
                </a:solidFill>
                <a:ea typeface="宋体" panose="02010600030101010101" pitchFamily="2" charset="-122"/>
                <a:cs typeface="Times New Roman" panose="02020603050405020304" pitchFamily="18" charset="0"/>
              </a:rPr>
              <a:t>深继续下潜的过程中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他受到的浮力和海水对他的压强变化的情况分别是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不考虑海水的密度变化</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浮力逐渐变大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压强不变</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浮力逐渐变大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压强逐渐变大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压强逐渐变大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浮力逐渐变小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压强逐渐变大</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53157" y="2644989"/>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35581579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33695"/>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菏泽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人们常用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生沉熟浮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来判断饺子是否煮熟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煮熟后的饺子会漂起来的原因</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饺子的重力减小了</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饺子的重力和浮力都增大了</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饺子的重力不变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浮力增大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饺子的重力和浮力都减小了</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646517" y="1891599"/>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41885409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2664"/>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山西</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宋体" panose="02010600030101010101" pitchFamily="2" charset="-122"/>
                <a:cs typeface="Times New Roman" panose="02020603050405020304" pitchFamily="18" charset="0"/>
              </a:rPr>
              <a:t>年</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月</a:t>
            </a:r>
            <a:r>
              <a:rPr lang="en-US" altLang="zh-CN">
                <a:solidFill>
                  <a:srgbClr val="000000"/>
                </a:solidFill>
                <a:ea typeface="宋体" panose="02010600030101010101" pitchFamily="2" charset="-122"/>
                <a:cs typeface="Times New Roman" panose="02020603050405020304" pitchFamily="18" charset="0"/>
              </a:rPr>
              <a:t>27</a:t>
            </a:r>
            <a:r>
              <a:rPr lang="zh-CN" altLang="zh-CN">
                <a:solidFill>
                  <a:srgbClr val="000000"/>
                </a:solidFill>
                <a:ea typeface="宋体" panose="02010600030101010101" pitchFamily="2" charset="-122"/>
                <a:cs typeface="Times New Roman" panose="02020603050405020304" pitchFamily="18" charset="0"/>
              </a:rPr>
              <a:t>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我国</a:t>
            </a: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名登山队员成功登峰测极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成功登顶离不开准确的天气预报</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是气象探测保障服务团队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在珠峰大本营准备释放甲、乙两个探空气球采集气象信息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甲的体积小于乙的体积</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在探空气球释放前后的过程中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下列分析正确的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释放前甲受到的浮力一定等于它自身的重力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释放前甲受到的浮力一定大于乙受到的浮力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释放后探空气球受到的浮力等于它排开空气所受的重力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释放后探空气球上浮过程中受到的浮力一定小于自身重力</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00.jpeg"/>
          <p:cNvPicPr/>
          <p:nvPr/>
        </p:nvPicPr>
        <p:blipFill>
          <a:blip r:embed="rId2"/>
          <a:stretch>
            <a:fillRect/>
          </a:stretch>
        </p:blipFill>
        <p:spPr>
          <a:xfrm>
            <a:off x="8785373" y="3033895"/>
            <a:ext cx="2279376" cy="1710035"/>
          </a:xfrm>
          <a:prstGeom prst="rect">
            <a:avLst/>
          </a:prstGeom>
        </p:spPr>
      </p:pic>
      <p:sp>
        <p:nvSpPr>
          <p:cNvPr id="4" name="矩形 3"/>
          <p:cNvSpPr/>
          <p:nvPr/>
        </p:nvSpPr>
        <p:spPr>
          <a:xfrm>
            <a:off x="4926437" y="3053559"/>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8574441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知  识  网  络</a:t>
            </a:r>
            <a:endParaRPr lang="zh-CN" altLang="zh-CN">
              <a:solidFill>
                <a:schemeClr val="tx1"/>
              </a:solidFill>
              <a:latin typeface="华文新魏" panose="02010800040101010101" pitchFamily="2" charset="-122"/>
              <a:ea typeface="华文新魏" panose="02010800040101010101" pitchFamily="2" charset="-122"/>
            </a:endParaRPr>
          </a:p>
        </p:txBody>
      </p:sp>
      <p:pic>
        <p:nvPicPr>
          <p:cNvPr id="2" name="图片 1"/>
          <p:cNvPicPr>
            <a:picLocks noChangeAspect="1"/>
          </p:cNvPicPr>
          <p:nvPr/>
        </p:nvPicPr>
        <p:blipFill>
          <a:blip r:embed="rId2"/>
          <a:stretch>
            <a:fillRect/>
          </a:stretch>
        </p:blipFill>
        <p:spPr>
          <a:xfrm>
            <a:off x="1979894" y="1164565"/>
            <a:ext cx="7562285" cy="5125231"/>
          </a:xfrm>
          <a:prstGeom prst="rect">
            <a:avLst/>
          </a:prstGeom>
        </p:spPr>
      </p:pic>
    </p:spTree>
    <p:extLst>
      <p:ext uri="{BB962C8B-B14F-4D97-AF65-F5344CB8AC3E}">
        <p14:creationId xmlns:p14="http://schemas.microsoft.com/office/powerpoint/2010/main" val="2026412995"/>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9418"/>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游泳时佩戴游泳圈是防止溺水的有效方法</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质量为</a:t>
            </a:r>
            <a:r>
              <a:rPr lang="en-US" altLang="zh-CN">
                <a:solidFill>
                  <a:srgbClr val="000000"/>
                </a:solidFill>
                <a:ea typeface="宋体" panose="02010600030101010101" pitchFamily="2" charset="-122"/>
                <a:cs typeface="Times New Roman" panose="02020603050405020304" pitchFamily="18" charset="0"/>
              </a:rPr>
              <a:t>50 kg</a:t>
            </a:r>
            <a:r>
              <a:rPr lang="zh-CN" altLang="zh-CN">
                <a:solidFill>
                  <a:srgbClr val="000000"/>
                </a:solidFill>
                <a:ea typeface="宋体" panose="02010600030101010101" pitchFamily="2" charset="-122"/>
                <a:cs typeface="Times New Roman" panose="02020603050405020304" pitchFamily="18" charset="0"/>
              </a:rPr>
              <a:t>的小蓉佩戴游泳圈后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能静静地漂浮在水面上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游泳圈对她的作用力大小最符合实际的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5 </a:t>
            </a:r>
            <a:r>
              <a:rPr lang="en-US" altLang="zh-CN">
                <a:solidFill>
                  <a:srgbClr val="000000"/>
                </a:solidFill>
                <a:ea typeface="宋体" panose="02010600030101010101" pitchFamily="2" charset="-122"/>
                <a:cs typeface="Times New Roman" panose="02020603050405020304" pitchFamily="18" charset="0"/>
              </a:rPr>
              <a:t>000 N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500 </a:t>
            </a:r>
            <a:r>
              <a:rPr lang="en-US" altLang="zh-CN">
                <a:solidFill>
                  <a:srgbClr val="000000"/>
                </a:solidFill>
                <a:ea typeface="宋体" panose="02010600030101010101" pitchFamily="2" charset="-122"/>
                <a:cs typeface="Times New Roman" panose="02020603050405020304" pitchFamily="18" charset="0"/>
              </a:rPr>
              <a:t>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50 N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5 </a:t>
            </a:r>
            <a:r>
              <a:rPr lang="en-US" altLang="zh-CN">
                <a:solidFill>
                  <a:srgbClr val="000000"/>
                </a:solidFill>
                <a:ea typeface="宋体" panose="02010600030101010101" pitchFamily="2" charset="-122"/>
                <a:cs typeface="Times New Roman" panose="02020603050405020304" pitchFamily="18" charset="0"/>
              </a:rPr>
              <a:t>N</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01.jpeg"/>
          <p:cNvPicPr/>
          <p:nvPr/>
        </p:nvPicPr>
        <p:blipFill>
          <a:blip r:embed="rId2"/>
          <a:stretch>
            <a:fillRect/>
          </a:stretch>
        </p:blipFill>
        <p:spPr>
          <a:xfrm>
            <a:off x="6121077" y="2835147"/>
            <a:ext cx="3672692" cy="2592040"/>
          </a:xfrm>
          <a:prstGeom prst="rect">
            <a:avLst/>
          </a:prstGeom>
        </p:spPr>
      </p:pic>
      <p:sp>
        <p:nvSpPr>
          <p:cNvPr id="4" name="矩形 3"/>
          <p:cNvSpPr/>
          <p:nvPr/>
        </p:nvSpPr>
        <p:spPr>
          <a:xfrm>
            <a:off x="8611861" y="2058024"/>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5459528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35454"/>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鄂尔多斯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体积相同</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质量相等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将他们放入水中静止后</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漂浮</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悬浮</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沉底</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所受浮力可能大于</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所受浮力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所受浮力一定小于</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所受浮力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物体所受浮力一定是最大的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下表面所受压力可能大于</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下表面所受的压力</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02.jpeg"/>
          <p:cNvPicPr/>
          <p:nvPr/>
        </p:nvPicPr>
        <p:blipFill>
          <a:blip r:embed="rId2"/>
          <a:stretch>
            <a:fillRect/>
          </a:stretch>
        </p:blipFill>
        <p:spPr>
          <a:xfrm>
            <a:off x="6913165" y="2408686"/>
            <a:ext cx="3768480" cy="2092984"/>
          </a:xfrm>
          <a:prstGeom prst="rect">
            <a:avLst/>
          </a:prstGeom>
        </p:spPr>
      </p:pic>
      <p:sp>
        <p:nvSpPr>
          <p:cNvPr id="4" name="矩形 3"/>
          <p:cNvSpPr/>
          <p:nvPr/>
        </p:nvSpPr>
        <p:spPr>
          <a:xfrm>
            <a:off x="733493" y="2271303"/>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68460900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75335"/>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河池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水平桌面上两个相同的烧杯中分别装有甲、乙两种不同液体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将两个不同材料制成的正方体</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V</a:t>
            </a:r>
            <a:r>
              <a:rPr lang="en-US" altLang="zh-CN" baseline="-25000">
                <a:solidFill>
                  <a:srgbClr val="000000"/>
                </a:solidFill>
                <a:ea typeface="宋体" panose="02010600030101010101" pitchFamily="2" charset="-122"/>
                <a:cs typeface="Times New Roman" panose="02020603050405020304" pitchFamily="18" charset="0"/>
              </a:rPr>
              <a:t> A</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V</a:t>
            </a:r>
            <a:r>
              <a:rPr lang="en-US" altLang="zh-CN" baseline="-2500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分别放入两种液体中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静止后如图所示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甲液体的密度较大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甲液体对容器底的压力较小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甲液体中的物体所受的浮力较大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两种液体对容器底的压强相等</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03.jpeg"/>
          <p:cNvPicPr/>
          <p:nvPr/>
        </p:nvPicPr>
        <p:blipFill>
          <a:blip r:embed="rId2"/>
          <a:stretch>
            <a:fillRect/>
          </a:stretch>
        </p:blipFill>
        <p:spPr>
          <a:xfrm>
            <a:off x="6769149" y="2880047"/>
            <a:ext cx="4130951" cy="2231935"/>
          </a:xfrm>
          <a:prstGeom prst="rect">
            <a:avLst/>
          </a:prstGeom>
        </p:spPr>
      </p:pic>
      <p:sp>
        <p:nvSpPr>
          <p:cNvPr id="4" name="矩形 3"/>
          <p:cNvSpPr/>
          <p:nvPr/>
        </p:nvSpPr>
        <p:spPr>
          <a:xfrm>
            <a:off x="753157" y="2610282"/>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0531196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1143"/>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大连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两个完全相同的柱形容器放在水平桌面上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分别装有甲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乙两种不同的液体</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是体积相等的两个小球</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球漂浮在液面上</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球沉没在容器底</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甲液面高于乙液面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且两种液体对容器底的压强相等</a:t>
            </a:r>
            <a:r>
              <a:rPr lang="en-US" altLang="zh-CN" i="1">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两种液体的密度</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两种液体的质量</a:t>
            </a:r>
            <a:r>
              <a:rPr lang="en-US" altLang="zh-CN" i="1">
                <a:solidFill>
                  <a:srgbClr val="000000"/>
                </a:solidFill>
                <a:ea typeface="宋体" panose="02010600030101010101" pitchFamily="2" charset="-122"/>
                <a:cs typeface="Times New Roman" panose="02020603050405020304" pitchFamily="18" charset="0"/>
              </a:rPr>
              <a:t>m</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m</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两个小球所受的重力</a:t>
            </a:r>
            <a:r>
              <a:rPr lang="en-US" altLang="zh-CN" i="1" err="1">
                <a:solidFill>
                  <a:srgbClr val="000000"/>
                </a:solidFill>
                <a:ea typeface="宋体" panose="02010600030101010101" pitchFamily="2" charset="-122"/>
                <a:cs typeface="Times New Roman" panose="02020603050405020304" pitchFamily="18" charset="0"/>
              </a:rPr>
              <a:t>G</a:t>
            </a:r>
            <a:r>
              <a:rPr lang="en-US" altLang="zh-CN" baseline="-25000" err="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G</a:t>
            </a:r>
            <a:r>
              <a:rPr lang="en-US" altLang="zh-CN" baseline="-2500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两个小球所受的浮力</a:t>
            </a:r>
            <a:r>
              <a:rPr lang="en-US" altLang="zh-CN" i="1" err="1">
                <a:solidFill>
                  <a:srgbClr val="000000"/>
                </a:solidFill>
                <a:ea typeface="宋体" panose="02010600030101010101" pitchFamily="2" charset="-122"/>
                <a:cs typeface="Times New Roman" panose="02020603050405020304" pitchFamily="18" charset="0"/>
              </a:rPr>
              <a:t>F</a:t>
            </a:r>
            <a:r>
              <a:rPr lang="en-US" altLang="zh-CN" baseline="-25000" err="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&lt;</a:t>
            </a:r>
            <a:r>
              <a:rPr lang="en-US" altLang="zh-CN" i="1" err="1">
                <a:solidFill>
                  <a:srgbClr val="000000"/>
                </a:solidFill>
                <a:ea typeface="宋体" panose="02010600030101010101" pitchFamily="2" charset="-122"/>
                <a:cs typeface="Times New Roman" panose="02020603050405020304" pitchFamily="18" charset="0"/>
              </a:rPr>
              <a:t>F</a:t>
            </a:r>
            <a:r>
              <a:rPr lang="en-US" altLang="zh-CN" baseline="-25000" err="1">
                <a:solidFill>
                  <a:srgbClr val="000000"/>
                </a:solidFill>
                <a:ea typeface="宋体" panose="02010600030101010101" pitchFamily="2" charset="-122"/>
                <a:cs typeface="Times New Roman" panose="02020603050405020304" pitchFamily="18" charset="0"/>
              </a:rPr>
              <a:t>b</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04.jpeg"/>
          <p:cNvPicPr/>
          <p:nvPr/>
        </p:nvPicPr>
        <p:blipFill>
          <a:blip r:embed="rId2"/>
          <a:stretch>
            <a:fillRect/>
          </a:stretch>
        </p:blipFill>
        <p:spPr>
          <a:xfrm>
            <a:off x="6265093" y="3341591"/>
            <a:ext cx="4622423" cy="2142147"/>
          </a:xfrm>
          <a:prstGeom prst="rect">
            <a:avLst/>
          </a:prstGeom>
        </p:spPr>
      </p:pic>
      <p:sp>
        <p:nvSpPr>
          <p:cNvPr id="4" name="矩形 3"/>
          <p:cNvSpPr/>
          <p:nvPr/>
        </p:nvSpPr>
        <p:spPr>
          <a:xfrm>
            <a:off x="7492412" y="2648160"/>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2709245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4951"/>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鄂州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水平桌面上两个底面积相同的容器中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分别盛有甲、乙两种液体</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将两个完全相同的小球</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分别放入两个容器中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静止时两球位置如图所示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两容器内液面相平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下列分析正确的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两小球所受浮力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两种液体的密度</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两种液体对容器底部的压强</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两种液体对容器底部的压力</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05.jpeg"/>
          <p:cNvPicPr/>
          <p:nvPr/>
        </p:nvPicPr>
        <p:blipFill>
          <a:blip r:embed="rId2"/>
          <a:stretch>
            <a:fillRect/>
          </a:stretch>
        </p:blipFill>
        <p:spPr>
          <a:xfrm>
            <a:off x="5112965" y="2703351"/>
            <a:ext cx="5832648" cy="1944216"/>
          </a:xfrm>
          <a:prstGeom prst="rect">
            <a:avLst/>
          </a:prstGeom>
        </p:spPr>
      </p:pic>
      <p:sp>
        <p:nvSpPr>
          <p:cNvPr id="4" name="矩形 3"/>
          <p:cNvSpPr/>
          <p:nvPr/>
        </p:nvSpPr>
        <p:spPr>
          <a:xfrm>
            <a:off x="3211261" y="2440459"/>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170500465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宿迁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小明在饮料吸管中塞入一些细铁丝作为配重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并将一端封闭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制作了一只简易密度计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将其先后放入甲、乙两杯液体中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当密度计静止时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两杯中液体深度相同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密度计在甲杯液体中受到的浮力更大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密度计的刻度线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越往上标注的密度值越大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密度计放入后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乙杯中液体对容器底</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压强</a:t>
            </a:r>
            <a:r>
              <a:rPr lang="zh-CN" altLang="zh-CN">
                <a:solidFill>
                  <a:srgbClr val="000000"/>
                </a:solidFill>
                <a:ea typeface="宋体" panose="02010600030101010101" pitchFamily="2" charset="-122"/>
                <a:cs typeface="Times New Roman" panose="02020603050405020304" pitchFamily="18" charset="0"/>
              </a:rPr>
              <a:t>更大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适当减小配重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可以增大该密度计两条刻度线之间的距离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使测量结果更精确</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06.jpeg"/>
          <p:cNvPicPr/>
          <p:nvPr/>
        </p:nvPicPr>
        <p:blipFill>
          <a:blip r:embed="rId2"/>
          <a:stretch>
            <a:fillRect/>
          </a:stretch>
        </p:blipFill>
        <p:spPr>
          <a:xfrm>
            <a:off x="8416688" y="2562519"/>
            <a:ext cx="2879133" cy="2285975"/>
          </a:xfrm>
          <a:prstGeom prst="rect">
            <a:avLst/>
          </a:prstGeom>
        </p:spPr>
      </p:pic>
      <p:sp>
        <p:nvSpPr>
          <p:cNvPr id="4" name="矩形 3"/>
          <p:cNvSpPr/>
          <p:nvPr/>
        </p:nvSpPr>
        <p:spPr>
          <a:xfrm>
            <a:off x="4003349" y="2270131"/>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35816437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964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衢州</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宋体" panose="02010600030101010101" pitchFamily="2" charset="-122"/>
                <a:cs typeface="Times New Roman" panose="02020603050405020304" pitchFamily="18" charset="0"/>
              </a:rPr>
              <a:t>年</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月</a:t>
            </a:r>
            <a:r>
              <a:rPr lang="en-US" altLang="zh-CN">
                <a:solidFill>
                  <a:srgbClr val="000000"/>
                </a:solidFill>
                <a:ea typeface="宋体" panose="02010600030101010101" pitchFamily="2" charset="-122"/>
                <a:cs typeface="Times New Roman" panose="02020603050405020304" pitchFamily="18" charset="0"/>
              </a:rPr>
              <a:t>23</a:t>
            </a:r>
            <a:r>
              <a:rPr lang="zh-CN" altLang="zh-CN">
                <a:solidFill>
                  <a:srgbClr val="000000"/>
                </a:solidFill>
                <a:ea typeface="宋体" panose="02010600030101010101" pitchFamily="2" charset="-122"/>
                <a:cs typeface="Times New Roman" panose="02020603050405020304" pitchFamily="18" charset="0"/>
              </a:rPr>
              <a:t>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雪龙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号考察船圆满完成历时</a:t>
            </a:r>
            <a:r>
              <a:rPr lang="en-US" altLang="zh-CN">
                <a:solidFill>
                  <a:srgbClr val="000000"/>
                </a:solidFill>
                <a:ea typeface="宋体" panose="02010600030101010101" pitchFamily="2" charset="-122"/>
                <a:cs typeface="Times New Roman" panose="02020603050405020304" pitchFamily="18" charset="0"/>
              </a:rPr>
              <a:t>198</a:t>
            </a:r>
            <a:r>
              <a:rPr lang="zh-CN" altLang="zh-CN">
                <a:solidFill>
                  <a:srgbClr val="000000"/>
                </a:solidFill>
                <a:ea typeface="宋体" panose="02010600030101010101" pitchFamily="2" charset="-122"/>
                <a:cs typeface="Times New Roman" panose="02020603050405020304" pitchFamily="18" charset="0"/>
              </a:rPr>
              <a:t>天的南极考察任务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返回上海码头落锚</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在铁链拉着铁锚缓慢放入水中时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经历了如图所示三种情况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图甲中铁锚部分浸入水中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图乙中铁锚完全浸没水中但未触底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图丙中铁锚沉底</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三种情况下船身受到的浮力大小分别为</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它们的大小关系正确的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	</a:t>
            </a: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	</a:t>
            </a: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C.F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	</a:t>
            </a: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smtClean="0">
                <a:solidFill>
                  <a:srgbClr val="000000"/>
                </a:solidFill>
                <a:ea typeface="宋体" panose="02010600030101010101" pitchFamily="2" charset="-122"/>
                <a:cs typeface="Times New Roman" panose="02020603050405020304" pitchFamily="18" charset="0"/>
              </a:rPr>
              <a:t>丙</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607.jpeg"/>
          <p:cNvPicPr/>
          <p:nvPr/>
        </p:nvPicPr>
        <p:blipFill>
          <a:blip r:embed="rId2"/>
          <a:stretch>
            <a:fillRect/>
          </a:stretch>
        </p:blipFill>
        <p:spPr>
          <a:xfrm>
            <a:off x="3285753" y="4320207"/>
            <a:ext cx="7883897" cy="1296144"/>
          </a:xfrm>
          <a:prstGeom prst="rect">
            <a:avLst/>
          </a:prstGeom>
        </p:spPr>
      </p:pic>
      <p:sp>
        <p:nvSpPr>
          <p:cNvPr id="5" name="矩形 4"/>
          <p:cNvSpPr/>
          <p:nvPr/>
        </p:nvSpPr>
        <p:spPr>
          <a:xfrm>
            <a:off x="4425564" y="3450926"/>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36194919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63823"/>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自贡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一枚重量为</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的鸡蛋悬浮在盐水中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往盐水中继续均匀缓慢加盐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盐水未到饱和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鸡蛋所受浮力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随时间</a:t>
            </a:r>
            <a:r>
              <a:rPr lang="en-US" altLang="zh-CN" i="1">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变化的图象可能</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08.jpeg"/>
          <p:cNvPicPr>
            <a:picLocks noChangeAspect="1"/>
          </p:cNvPicPr>
          <p:nvPr/>
        </p:nvPicPr>
        <p:blipFill>
          <a:blip r:embed="rId2"/>
          <a:stretch>
            <a:fillRect/>
          </a:stretch>
        </p:blipFill>
        <p:spPr>
          <a:xfrm>
            <a:off x="142532" y="2942236"/>
            <a:ext cx="11246536" cy="2359166"/>
          </a:xfrm>
          <a:prstGeom prst="rect">
            <a:avLst/>
          </a:prstGeom>
        </p:spPr>
      </p:pic>
      <p:sp>
        <p:nvSpPr>
          <p:cNvPr id="4" name="矩形 3"/>
          <p:cNvSpPr/>
          <p:nvPr/>
        </p:nvSpPr>
        <p:spPr>
          <a:xfrm>
            <a:off x="5361669" y="2116517"/>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36443515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06791"/>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将一个重为</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的鸡蛋放进盛有浓盐水的杯中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鸡蛋漂浮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然后逐渐向杯中加入清水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当鸡蛋下沉至杯底静止时停止加水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如图中的图象能粗略描述这个过程中浮力随时间变化关系的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09.jpeg"/>
          <p:cNvPicPr>
            <a:picLocks noChangeAspect="1"/>
          </p:cNvPicPr>
          <p:nvPr/>
        </p:nvPicPr>
        <p:blipFill>
          <a:blip r:embed="rId2"/>
          <a:stretch>
            <a:fillRect/>
          </a:stretch>
        </p:blipFill>
        <p:spPr>
          <a:xfrm>
            <a:off x="142532" y="3281410"/>
            <a:ext cx="11246536" cy="2321925"/>
          </a:xfrm>
          <a:prstGeom prst="rect">
            <a:avLst/>
          </a:prstGeom>
        </p:spPr>
      </p:pic>
      <p:sp>
        <p:nvSpPr>
          <p:cNvPr id="4" name="矩形 3"/>
          <p:cNvSpPr/>
          <p:nvPr/>
        </p:nvSpPr>
        <p:spPr>
          <a:xfrm>
            <a:off x="3610629" y="2535311"/>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74720945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大庆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一个底部横截面积为</a:t>
            </a:r>
            <a:r>
              <a:rPr lang="en-US" altLang="zh-CN">
                <a:solidFill>
                  <a:srgbClr val="000000"/>
                </a:solidFill>
                <a:ea typeface="宋体" panose="02010600030101010101" pitchFamily="2" charset="-122"/>
                <a:cs typeface="Times New Roman" panose="02020603050405020304" pitchFamily="18" charset="0"/>
              </a:rPr>
              <a:t>200 cm</a:t>
            </a:r>
            <a:r>
              <a:rPr lang="en-US" altLang="zh-CN" baseline="30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的圆柱形薄壁玻璃容器静止于水平桌面上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一个物体悬挂于弹簧秤下端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开始完全浸没在水中处于静止状态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此时弹簧秤的读数为</a:t>
            </a: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 N;</a:t>
            </a:r>
            <a:r>
              <a:rPr lang="zh-CN" altLang="zh-CN">
                <a:solidFill>
                  <a:srgbClr val="000000"/>
                </a:solidFill>
                <a:ea typeface="宋体" panose="02010600030101010101" pitchFamily="2" charset="-122"/>
                <a:cs typeface="Times New Roman" panose="02020603050405020304" pitchFamily="18" charset="0"/>
              </a:rPr>
              <a:t>后来缓慢提起物体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直到物体</a:t>
            </a:r>
            <a:r>
              <a:rPr lang="zh-CN" altLang="zh-CN" smtClean="0">
                <a:solidFill>
                  <a:srgbClr val="000000"/>
                </a:solidFill>
                <a:ea typeface="宋体" panose="02010600030101010101" pitchFamily="2" charset="-122"/>
                <a:cs typeface="Times New Roman" panose="02020603050405020304" pitchFamily="18" charset="0"/>
              </a:rPr>
              <a:t>的</a:t>
            </a:r>
            <a:r>
              <a:rPr lang="en-US" altLang="zh-CN" smtClean="0">
                <a:solidFill>
                  <a:srgbClr val="000000"/>
                </a:solidFill>
                <a:ea typeface="宋体" panose="02010600030101010101" pitchFamily="2" charset="-122"/>
                <a:cs typeface="Times New Roman" panose="02020603050405020304" pitchFamily="18" charset="0"/>
              </a:rPr>
              <a:t>   </a:t>
            </a:r>
            <a:r>
              <a:rPr lang="zh-CN" altLang="zh-CN" smtClean="0">
                <a:solidFill>
                  <a:srgbClr val="000000"/>
                </a:solidFill>
                <a:ea typeface="宋体" panose="02010600030101010101" pitchFamily="2" charset="-122"/>
                <a:cs typeface="Times New Roman" panose="02020603050405020304" pitchFamily="18" charset="0"/>
              </a:rPr>
              <a:t>体积</a:t>
            </a:r>
            <a:r>
              <a:rPr lang="zh-CN" altLang="zh-CN">
                <a:solidFill>
                  <a:srgbClr val="000000"/>
                </a:solidFill>
                <a:ea typeface="宋体" panose="02010600030101010101" pitchFamily="2" charset="-122"/>
                <a:cs typeface="Times New Roman" panose="02020603050405020304" pitchFamily="18" charset="0"/>
              </a:rPr>
              <a:t>露出水面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发现容器底部水的压强减少了</a:t>
            </a:r>
            <a:r>
              <a:rPr lang="en-US" altLang="zh-CN">
                <a:solidFill>
                  <a:srgbClr val="000000"/>
                </a:solidFill>
                <a:ea typeface="宋体" panose="02010600030101010101" pitchFamily="2" charset="-122"/>
                <a:cs typeface="Times New Roman" panose="02020603050405020304" pitchFamily="18" charset="0"/>
              </a:rPr>
              <a:t>100 Pa,</a:t>
            </a:r>
            <a:r>
              <a:rPr lang="zh-CN" altLang="zh-CN">
                <a:solidFill>
                  <a:srgbClr val="000000"/>
                </a:solidFill>
                <a:ea typeface="宋体" panose="02010600030101010101" pitchFamily="2" charset="-122"/>
                <a:cs typeface="Times New Roman" panose="02020603050405020304" pitchFamily="18" charset="0"/>
              </a:rPr>
              <a:t>已知</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=10 N/kg</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则下列说法不正确的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物体的质量为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kg</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物体的密度为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625×10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容器底部对桌面的压力减小</a:t>
            </a:r>
            <a:r>
              <a:rPr lang="en-US" altLang="zh-CN">
                <a:solidFill>
                  <a:srgbClr val="000000"/>
                </a:solidFill>
                <a:ea typeface="宋体" panose="02010600030101010101" pitchFamily="2" charset="-122"/>
                <a:cs typeface="Times New Roman" panose="02020603050405020304" pitchFamily="18" charset="0"/>
              </a:rPr>
              <a:t>2 N</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弹簧秤的读数变为</a:t>
            </a:r>
            <a:r>
              <a:rPr lang="en-US" altLang="zh-CN">
                <a:solidFill>
                  <a:srgbClr val="000000"/>
                </a:solidFill>
                <a:ea typeface="宋体" panose="02010600030101010101" pitchFamily="2" charset="-122"/>
                <a:cs typeface="Times New Roman" panose="02020603050405020304" pitchFamily="18" charset="0"/>
              </a:rPr>
              <a:t>8 N</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10.jpeg"/>
          <p:cNvPicPr/>
          <p:nvPr/>
        </p:nvPicPr>
        <p:blipFill>
          <a:blip r:embed="rId2"/>
          <a:stretch>
            <a:fillRect/>
          </a:stretch>
        </p:blipFill>
        <p:spPr>
          <a:xfrm>
            <a:off x="8785373" y="3376994"/>
            <a:ext cx="2232248" cy="2949605"/>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2182849855"/>
              </p:ext>
            </p:extLst>
          </p:nvPr>
        </p:nvGraphicFramePr>
        <p:xfrm>
          <a:off x="6841157" y="2212311"/>
          <a:ext cx="392403" cy="633330"/>
        </p:xfrm>
        <a:graphic>
          <a:graphicData uri="http://schemas.openxmlformats.org/presentationml/2006/ole">
            <mc:AlternateContent>
              <mc:Choice xmlns:v="urn:schemas-microsoft-com:vml" Requires="v">
                <p:oleObj spid="_x0000_s1046" name="文档" r:id="rId3" imgW="196177" imgH="299004" progId="Word.Document.12">
                  <p:embed/>
                </p:oleObj>
              </mc:Choice>
              <mc:Fallback>
                <p:oleObj name="文档" r:id="rId3" imgW="196177" imgH="299004" progId="Word.Document.12">
                  <p:embed/>
                  <p:pic>
                    <p:nvPicPr>
                      <p:cNvPr id="0" name="OLE substitute image"/>
                      <p:cNvPicPr/>
                      <p:nvPr/>
                    </p:nvPicPr>
                    <p:blipFill>
                      <a:blip r:embed="rId4"/>
                      <a:stretch>
                        <a:fillRect/>
                      </a:stretch>
                    </p:blipFill>
                    <p:spPr>
                      <a:xfrm>
                        <a:off x="6841157" y="2212311"/>
                        <a:ext cx="392403" cy="633330"/>
                      </a:xfrm>
                      <a:prstGeom prst="rect">
                        <a:avLst/>
                      </a:prstGeom>
                    </p:spPr>
                  </p:pic>
                </p:oleObj>
              </mc:Fallback>
            </mc:AlternateContent>
          </a:graphicData>
        </a:graphic>
      </p:graphicFrame>
      <p:sp>
        <p:nvSpPr>
          <p:cNvPr id="5" name="矩形 4"/>
          <p:cNvSpPr/>
          <p:nvPr/>
        </p:nvSpPr>
        <p:spPr>
          <a:xfrm>
            <a:off x="7839437" y="3438432"/>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325623088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突  破  知  识  点</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871935"/>
            <a:ext cx="10807700" cy="2456057"/>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浮力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浮力的产生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浸在液体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或气体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中的物体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受到液体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或气体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对它</a:t>
            </a:r>
            <a:r>
              <a:rPr lang="en-US" altLang="zh-CN" i="1" smtClean="0">
                <a:solidFill>
                  <a:srgbClr val="000000"/>
                </a:solidFill>
                <a:ea typeface="宋体" panose="02010600030101010101" pitchFamily="2" charset="-122"/>
                <a:cs typeface="Times New Roman" panose="02020603050405020304" pitchFamily="18" charset="0"/>
              </a:rPr>
              <a:t>______________</a:t>
            </a:r>
            <a:r>
              <a:rPr lang="zh-CN" altLang="zh-CN">
                <a:solidFill>
                  <a:srgbClr val="000000"/>
                </a:solidFill>
                <a:ea typeface="宋体" panose="02010600030101010101" pitchFamily="2" charset="-122"/>
                <a:cs typeface="Times New Roman" panose="02020603050405020304" pitchFamily="18" charset="0"/>
              </a:rPr>
              <a:t>的力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叫作浮力</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314173" y="3662303"/>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竖直向上的托</a:t>
            </a:r>
            <a:endParaRPr lang="zh-CN" altLang="en-US"/>
          </a:p>
        </p:txBody>
      </p:sp>
    </p:spTree>
    <p:extLst>
      <p:ext uri="{BB962C8B-B14F-4D97-AF65-F5344CB8AC3E}">
        <p14:creationId xmlns:p14="http://schemas.microsoft.com/office/powerpoint/2010/main" val="1379249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39471"/>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雅安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预计</a:t>
            </a:r>
            <a:r>
              <a:rPr lang="en-US" altLang="zh-CN">
                <a:solidFill>
                  <a:srgbClr val="000000"/>
                </a:solidFill>
                <a:ea typeface="宋体" panose="02010600030101010101" pitchFamily="2" charset="-122"/>
                <a:cs typeface="Times New Roman" panose="02020603050405020304" pitchFamily="18" charset="0"/>
              </a:rPr>
              <a:t>2020</a:t>
            </a:r>
            <a:r>
              <a:rPr lang="zh-CN" altLang="zh-CN" smtClean="0">
                <a:solidFill>
                  <a:srgbClr val="000000"/>
                </a:solidFill>
                <a:ea typeface="宋体" panose="02010600030101010101" pitchFamily="2" charset="-122"/>
                <a:cs typeface="Times New Roman" panose="02020603050405020304" pitchFamily="18" charset="0"/>
              </a:rPr>
              <a:t>年</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通车</a:t>
            </a:r>
            <a:r>
              <a:rPr lang="zh-CN" altLang="zh-CN">
                <a:solidFill>
                  <a:srgbClr val="000000"/>
                </a:solidFill>
                <a:ea typeface="宋体" panose="02010600030101010101" pitchFamily="2" charset="-122"/>
                <a:cs typeface="Times New Roman" panose="02020603050405020304" pitchFamily="18" charset="0"/>
              </a:rPr>
              <a:t>的雨城区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大兴二桥</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在</a:t>
            </a:r>
            <a:r>
              <a:rPr lang="zh-CN" altLang="zh-CN">
                <a:solidFill>
                  <a:srgbClr val="000000"/>
                </a:solidFill>
                <a:ea typeface="宋体" panose="02010600030101010101" pitchFamily="2" charset="-122"/>
                <a:cs typeface="Times New Roman" panose="02020603050405020304" pitchFamily="18" charset="0"/>
              </a:rPr>
              <a:t>施工时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要向江中沉</a:t>
            </a:r>
            <a:r>
              <a:rPr lang="zh-CN" altLang="zh-CN" smtClean="0">
                <a:solidFill>
                  <a:srgbClr val="000000"/>
                </a:solidFill>
                <a:ea typeface="宋体" panose="02010600030101010101" pitchFamily="2" charset="-122"/>
                <a:cs typeface="Times New Roman" panose="02020603050405020304" pitchFamily="18" charset="0"/>
              </a:rPr>
              <a:t>放大</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量</a:t>
            </a:r>
            <a:r>
              <a:rPr lang="zh-CN" altLang="zh-CN">
                <a:solidFill>
                  <a:srgbClr val="000000"/>
                </a:solidFill>
                <a:ea typeface="宋体" panose="02010600030101010101" pitchFamily="2" charset="-122"/>
                <a:cs typeface="Times New Roman" panose="02020603050405020304" pitchFamily="18" charset="0"/>
              </a:rPr>
              <a:t>的施工构件</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假设</a:t>
            </a:r>
            <a:r>
              <a:rPr lang="zh-CN" altLang="zh-CN">
                <a:solidFill>
                  <a:srgbClr val="000000"/>
                </a:solidFill>
                <a:ea typeface="宋体" panose="02010600030101010101" pitchFamily="2" charset="-122"/>
                <a:cs typeface="Times New Roman" panose="02020603050405020304" pitchFamily="18" charset="0"/>
              </a:rPr>
              <a:t>一正方体构件从</a:t>
            </a:r>
            <a:r>
              <a:rPr lang="zh-CN" altLang="zh-CN" smtClean="0">
                <a:solidFill>
                  <a:srgbClr val="000000"/>
                </a:solidFill>
                <a:ea typeface="宋体" panose="02010600030101010101" pitchFamily="2" charset="-122"/>
                <a:cs typeface="Times New Roman" panose="02020603050405020304" pitchFamily="18" charset="0"/>
              </a:rPr>
              <a:t>江面</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被</a:t>
            </a:r>
            <a:r>
              <a:rPr lang="zh-CN" altLang="zh-CN">
                <a:solidFill>
                  <a:srgbClr val="000000"/>
                </a:solidFill>
                <a:ea typeface="宋体" panose="02010600030101010101" pitchFamily="2" charset="-122"/>
                <a:cs typeface="Times New Roman" panose="02020603050405020304" pitchFamily="18" charset="0"/>
              </a:rPr>
              <a:t>匀速吊入江水中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zh-CN" altLang="zh-CN" smtClean="0">
                <a:solidFill>
                  <a:srgbClr val="000000"/>
                </a:solidFill>
                <a:ea typeface="宋体" panose="02010600030101010101" pitchFamily="2" charset="-122"/>
                <a:cs typeface="Times New Roman" panose="02020603050405020304" pitchFamily="18" charset="0"/>
              </a:rPr>
              <a:t>沉入</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过程</a:t>
            </a:r>
            <a:r>
              <a:rPr lang="zh-CN" altLang="zh-CN">
                <a:solidFill>
                  <a:srgbClr val="000000"/>
                </a:solidFill>
                <a:ea typeface="宋体" panose="02010600030101010101" pitchFamily="2"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其下表面到水面的距离</a:t>
            </a:r>
            <a:r>
              <a:rPr lang="en-US" altLang="zh-CN" i="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逐渐增大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构件所受浮力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、钢绳拉力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随</a:t>
            </a:r>
            <a:r>
              <a:rPr lang="en-US" altLang="zh-CN" i="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的变化如图乙所示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取</a:t>
            </a:r>
            <a:r>
              <a:rPr lang="en-US" altLang="zh-CN">
                <a:solidFill>
                  <a:srgbClr val="000000"/>
                </a:solidFill>
                <a:ea typeface="宋体" panose="02010600030101010101" pitchFamily="2" charset="-122"/>
                <a:cs typeface="Times New Roman" panose="02020603050405020304" pitchFamily="18" charset="0"/>
              </a:rPr>
              <a:t>10 N/kg</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11.jpeg"/>
          <p:cNvPicPr>
            <a:picLocks noChangeAspect="1"/>
          </p:cNvPicPr>
          <p:nvPr/>
        </p:nvPicPr>
        <p:blipFill>
          <a:blip r:embed="rId2"/>
          <a:stretch>
            <a:fillRect/>
          </a:stretch>
        </p:blipFill>
        <p:spPr>
          <a:xfrm>
            <a:off x="5328989" y="894790"/>
            <a:ext cx="5546059" cy="3363241"/>
          </a:xfrm>
          <a:prstGeom prst="rect">
            <a:avLst/>
          </a:prstGeom>
        </p:spPr>
      </p:pic>
    </p:spTree>
    <p:extLst>
      <p:ext uri="{BB962C8B-B14F-4D97-AF65-F5344CB8AC3E}">
        <p14:creationId xmlns:p14="http://schemas.microsoft.com/office/powerpoint/2010/main" val="212499690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5801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下列判断正确的是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构件的边长为</a:t>
            </a:r>
            <a:r>
              <a:rPr lang="en-US" altLang="zh-CN">
                <a:solidFill>
                  <a:srgbClr val="000000"/>
                </a:solidFill>
                <a:ea typeface="宋体" panose="02010600030101010101" pitchFamily="2" charset="-122"/>
                <a:cs typeface="Times New Roman" panose="02020603050405020304" pitchFamily="18" charset="0"/>
              </a:rPr>
              <a:t>4 m</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构件的密度为</a:t>
            </a:r>
            <a:r>
              <a:rPr lang="en-US" altLang="zh-CN">
                <a:solidFill>
                  <a:srgbClr val="000000"/>
                </a:solidFill>
                <a:ea typeface="宋体" panose="02010600030101010101" pitchFamily="2" charset="-122"/>
                <a:cs typeface="Times New Roman" panose="02020603050405020304" pitchFamily="18" charset="0"/>
              </a:rPr>
              <a:t>3×10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随</a:t>
            </a:r>
            <a:r>
              <a:rPr lang="en-US" altLang="zh-CN" i="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变化的图线是图乙中的</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图线</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当构件的下表面距江面</a:t>
            </a:r>
            <a:r>
              <a:rPr lang="en-US" altLang="zh-CN">
                <a:solidFill>
                  <a:srgbClr val="000000"/>
                </a:solidFill>
                <a:ea typeface="宋体" panose="02010600030101010101" pitchFamily="2" charset="-122"/>
                <a:cs typeface="Times New Roman" panose="02020603050405020304" pitchFamily="18" charset="0"/>
              </a:rPr>
              <a:t>4 m</a:t>
            </a:r>
            <a:r>
              <a:rPr lang="zh-CN" altLang="zh-CN">
                <a:solidFill>
                  <a:srgbClr val="000000"/>
                </a:solidFill>
                <a:ea typeface="宋体" panose="02010600030101010101" pitchFamily="2" charset="-122"/>
                <a:cs typeface="Times New Roman" panose="02020603050405020304" pitchFamily="18" charset="0"/>
              </a:rPr>
              <a:t>深时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构件上表面受到江水的压强为</a:t>
            </a:r>
            <a:r>
              <a:rPr lang="en-US" altLang="zh-CN">
                <a:solidFill>
                  <a:srgbClr val="000000"/>
                </a:solidFill>
                <a:ea typeface="宋体" panose="02010600030101010101" pitchFamily="2" charset="-122"/>
                <a:cs typeface="Times New Roman" panose="02020603050405020304" pitchFamily="18" charset="0"/>
              </a:rPr>
              <a:t>4×10</a:t>
            </a:r>
            <a:r>
              <a:rPr lang="en-US" altLang="zh-CN" baseline="30000">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宋体" panose="02010600030101010101" pitchFamily="2" charset="-122"/>
                <a:cs typeface="Times New Roman" panose="02020603050405020304" pitchFamily="18" charset="0"/>
              </a:rPr>
              <a:t> Pa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032845" y="1439857"/>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391361969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77295"/>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无锡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鸡蛋悬浮在盐水中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请画出鸡蛋受到的重力</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和浮力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的示意图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12.jpeg"/>
          <p:cNvPicPr/>
          <p:nvPr/>
        </p:nvPicPr>
        <p:blipFill>
          <a:blip r:embed="rId2"/>
          <a:stretch>
            <a:fillRect/>
          </a:stretch>
        </p:blipFill>
        <p:spPr>
          <a:xfrm>
            <a:off x="1800597" y="2592015"/>
            <a:ext cx="2201503" cy="2394113"/>
          </a:xfrm>
          <a:prstGeom prst="rect">
            <a:avLst/>
          </a:prstGeom>
        </p:spPr>
      </p:pic>
      <p:pic>
        <p:nvPicPr>
          <p:cNvPr id="4" name="image51.jpeg"/>
          <p:cNvPicPr/>
          <p:nvPr/>
        </p:nvPicPr>
        <p:blipFill>
          <a:blip r:embed="rId3"/>
          <a:stretch>
            <a:fillRect/>
          </a:stretch>
        </p:blipFill>
        <p:spPr>
          <a:xfrm>
            <a:off x="6476091" y="2592015"/>
            <a:ext cx="2349665" cy="3168352"/>
          </a:xfrm>
          <a:prstGeom prst="rect">
            <a:avLst/>
          </a:prstGeom>
        </p:spPr>
      </p:pic>
      <p:sp>
        <p:nvSpPr>
          <p:cNvPr id="5" name="矩形 4"/>
          <p:cNvSpPr/>
          <p:nvPr/>
        </p:nvSpPr>
        <p:spPr>
          <a:xfrm>
            <a:off x="5055509" y="1904169"/>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224224232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徐州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用一个矿泉水瓶和两根吸管制成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口吹喷雾器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它的原理是流体的流速越大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压强越</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吸管和瓶口间的空隙是否需要密封</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不需要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随着瓶内水面降低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吸管内水柱的压强变</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要想吹出水雾会更费力</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13.jpeg"/>
          <p:cNvPicPr/>
          <p:nvPr/>
        </p:nvPicPr>
        <p:blipFill>
          <a:blip r:embed="rId2"/>
          <a:stretch>
            <a:fillRect/>
          </a:stretch>
        </p:blipFill>
        <p:spPr>
          <a:xfrm>
            <a:off x="4887229" y="3537951"/>
            <a:ext cx="1757141" cy="2682210"/>
          </a:xfrm>
          <a:prstGeom prst="rect">
            <a:avLst/>
          </a:prstGeom>
        </p:spPr>
      </p:pic>
      <p:sp>
        <p:nvSpPr>
          <p:cNvPr id="4" name="矩形 3"/>
          <p:cNvSpPr/>
          <p:nvPr/>
        </p:nvSpPr>
        <p:spPr>
          <a:xfrm>
            <a:off x="9423613" y="113286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
        <p:nvSpPr>
          <p:cNvPr id="5" name="矩形 4"/>
          <p:cNvSpPr/>
          <p:nvPr/>
        </p:nvSpPr>
        <p:spPr>
          <a:xfrm>
            <a:off x="7158685" y="1727468"/>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不需要</a:t>
            </a:r>
            <a:endParaRPr lang="zh-CN" altLang="en-US"/>
          </a:p>
        </p:txBody>
      </p:sp>
      <p:sp>
        <p:nvSpPr>
          <p:cNvPr id="6" name="矩形 5"/>
          <p:cNvSpPr/>
          <p:nvPr/>
        </p:nvSpPr>
        <p:spPr>
          <a:xfrm>
            <a:off x="1267045" y="2898242"/>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a:t>
            </a:r>
            <a:endParaRPr lang="zh-CN" altLang="en-US"/>
          </a:p>
        </p:txBody>
      </p:sp>
    </p:spTree>
    <p:extLst>
      <p:ext uri="{BB962C8B-B14F-4D97-AF65-F5344CB8AC3E}">
        <p14:creationId xmlns:p14="http://schemas.microsoft.com/office/powerpoint/2010/main" val="353648277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沈阳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在赛车比赛中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有时尽管赛车手紧急刹车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但赛车由于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要保持原来的运动状态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会继续向前一距离才能下来</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通常赛车在快速行驶时车体会向上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为避免此现象发生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在赛车的尾部安装上尾翼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又叫气流偏导器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形状如图所示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它运用了在气体中流速越大的位置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压强越</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的原理</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14.jpeg"/>
          <p:cNvPicPr/>
          <p:nvPr/>
        </p:nvPicPr>
        <p:blipFill>
          <a:blip r:embed="rId2"/>
          <a:stretch>
            <a:fillRect/>
          </a:stretch>
        </p:blipFill>
        <p:spPr>
          <a:xfrm>
            <a:off x="4111324" y="4104213"/>
            <a:ext cx="3308951" cy="2232218"/>
          </a:xfrm>
          <a:prstGeom prst="rect">
            <a:avLst/>
          </a:prstGeom>
        </p:spPr>
      </p:pic>
      <p:sp>
        <p:nvSpPr>
          <p:cNvPr id="4" name="矩形 3"/>
          <p:cNvSpPr/>
          <p:nvPr/>
        </p:nvSpPr>
        <p:spPr>
          <a:xfrm>
            <a:off x="2327501" y="113681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惯性</a:t>
            </a:r>
            <a:endParaRPr lang="zh-CN" altLang="en-US"/>
          </a:p>
        </p:txBody>
      </p:sp>
      <p:sp>
        <p:nvSpPr>
          <p:cNvPr id="5" name="矩形 4"/>
          <p:cNvSpPr/>
          <p:nvPr/>
        </p:nvSpPr>
        <p:spPr>
          <a:xfrm>
            <a:off x="1224533" y="348672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Tree>
    <p:extLst>
      <p:ext uri="{BB962C8B-B14F-4D97-AF65-F5344CB8AC3E}">
        <p14:creationId xmlns:p14="http://schemas.microsoft.com/office/powerpoint/2010/main" val="337739142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44159"/>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江西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是河水中的漩涡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漩涡边沿水的流速相对中心处的流速较</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压强较</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从而形成压力差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导致周边物体易被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漩涡</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温馨提示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严禁学生私自下河游泳</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15.jpeg"/>
          <p:cNvPicPr/>
          <p:nvPr/>
        </p:nvPicPr>
        <p:blipFill>
          <a:blip r:embed="rId2"/>
          <a:stretch>
            <a:fillRect/>
          </a:stretch>
        </p:blipFill>
        <p:spPr>
          <a:xfrm>
            <a:off x="4141924" y="3282391"/>
            <a:ext cx="3247752" cy="2286163"/>
          </a:xfrm>
          <a:prstGeom prst="rect">
            <a:avLst/>
          </a:prstGeom>
        </p:spPr>
      </p:pic>
      <p:sp>
        <p:nvSpPr>
          <p:cNvPr id="4" name="矩形 3"/>
          <p:cNvSpPr/>
          <p:nvPr/>
        </p:nvSpPr>
        <p:spPr>
          <a:xfrm>
            <a:off x="4949285" y="1465343"/>
            <a:ext cx="596638"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慢</a:t>
            </a:r>
            <a:endParaRPr lang="zh-CN" altLang="en-US"/>
          </a:p>
        </p:txBody>
      </p:sp>
      <p:sp>
        <p:nvSpPr>
          <p:cNvPr id="5" name="矩形 4"/>
          <p:cNvSpPr/>
          <p:nvPr/>
        </p:nvSpPr>
        <p:spPr>
          <a:xfrm>
            <a:off x="8736213" y="146534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a:t>
            </a:r>
            <a:endParaRPr lang="zh-CN" altLang="en-US"/>
          </a:p>
        </p:txBody>
      </p:sp>
    </p:spTree>
    <p:extLst>
      <p:ext uri="{BB962C8B-B14F-4D97-AF65-F5344CB8AC3E}">
        <p14:creationId xmlns:p14="http://schemas.microsoft.com/office/powerpoint/2010/main" val="256166445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61892"/>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南充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某次军事演习中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执行深海作业的潜水艇悬浮在海水中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要使潜水艇下潜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应对水舱</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注水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排水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在下潜过程中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海水对潜水艇上下表面的压力差</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16.jpeg"/>
          <p:cNvPicPr/>
          <p:nvPr/>
        </p:nvPicPr>
        <p:blipFill>
          <a:blip r:embed="rId2"/>
          <a:stretch>
            <a:fillRect/>
          </a:stretch>
        </p:blipFill>
        <p:spPr>
          <a:xfrm>
            <a:off x="4091125" y="3533247"/>
            <a:ext cx="3349349" cy="1961936"/>
          </a:xfrm>
          <a:prstGeom prst="rect">
            <a:avLst/>
          </a:prstGeom>
        </p:spPr>
      </p:pic>
      <p:sp>
        <p:nvSpPr>
          <p:cNvPr id="4" name="矩形 3"/>
          <p:cNvSpPr/>
          <p:nvPr/>
        </p:nvSpPr>
        <p:spPr>
          <a:xfrm>
            <a:off x="8477677" y="158148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注水</a:t>
            </a:r>
            <a:endParaRPr lang="zh-CN" altLang="en-US"/>
          </a:p>
        </p:txBody>
      </p:sp>
      <p:sp>
        <p:nvSpPr>
          <p:cNvPr id="5" name="矩形 4"/>
          <p:cNvSpPr/>
          <p:nvPr/>
        </p:nvSpPr>
        <p:spPr>
          <a:xfrm>
            <a:off x="2203149" y="275635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Tree>
    <p:extLst>
      <p:ext uri="{BB962C8B-B14F-4D97-AF65-F5344CB8AC3E}">
        <p14:creationId xmlns:p14="http://schemas.microsoft.com/office/powerpoint/2010/main" val="374075204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盐城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在透明薄塑料袋中装入大半袋水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用弹簧测力计钩住塑料袋缓慢放入水中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水袋受到的浮力不断</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当塑料袋中的水面与容器中水面</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水袋中水的重力和排开水的重力相等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用塑料袋进行实验的好处是</a:t>
            </a:r>
            <a:r>
              <a:rPr lang="en-US" altLang="zh-CN" i="1" smtClean="0">
                <a:solidFill>
                  <a:srgbClr val="000000"/>
                </a:solidFill>
                <a:ea typeface="宋体" panose="02010600030101010101" pitchFamily="2" charset="-122"/>
                <a:cs typeface="Times New Roman" panose="02020603050405020304" pitchFamily="18" charset="0"/>
              </a:rPr>
              <a:t>________________</a:t>
            </a:r>
            <a:r>
              <a:rPr lang="en-US" altLang="zh-CN" i="1">
                <a:solidFill>
                  <a:srgbClr val="000000"/>
                </a:solidFill>
                <a:ea typeface="宋体" panose="02010600030101010101" pitchFamily="2" charset="-122"/>
                <a:cs typeface="Times New Roman" panose="02020603050405020304" pitchFamily="18" charset="0"/>
              </a:rPr>
              <a:t>_____</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说出一点即可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17.jpeg"/>
          <p:cNvPicPr/>
          <p:nvPr/>
        </p:nvPicPr>
        <p:blipFill>
          <a:blip r:embed="rId2"/>
          <a:stretch>
            <a:fillRect/>
          </a:stretch>
        </p:blipFill>
        <p:spPr>
          <a:xfrm>
            <a:off x="4775789" y="3443095"/>
            <a:ext cx="1980022" cy="2880320"/>
          </a:xfrm>
          <a:prstGeom prst="rect">
            <a:avLst/>
          </a:prstGeom>
        </p:spPr>
      </p:pic>
      <p:sp>
        <p:nvSpPr>
          <p:cNvPr id="4" name="矩形 3"/>
          <p:cNvSpPr/>
          <p:nvPr/>
        </p:nvSpPr>
        <p:spPr>
          <a:xfrm>
            <a:off x="9165077" y="107984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
        <p:nvSpPr>
          <p:cNvPr id="5" name="矩形 4"/>
          <p:cNvSpPr/>
          <p:nvPr/>
        </p:nvSpPr>
        <p:spPr>
          <a:xfrm>
            <a:off x="8343493" y="166462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相平</a:t>
            </a:r>
            <a:endParaRPr lang="zh-CN" altLang="en-US"/>
          </a:p>
        </p:txBody>
      </p:sp>
      <p:sp>
        <p:nvSpPr>
          <p:cNvPr id="6" name="矩形 5"/>
          <p:cNvSpPr/>
          <p:nvPr/>
        </p:nvSpPr>
        <p:spPr>
          <a:xfrm>
            <a:off x="1872605" y="2818992"/>
            <a:ext cx="5128327"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塑料袋的重力可以忽略不计</a:t>
            </a:r>
            <a:endParaRPr lang="zh-CN" altLang="en-US"/>
          </a:p>
        </p:txBody>
      </p:sp>
    </p:spTree>
    <p:extLst>
      <p:ext uri="{BB962C8B-B14F-4D97-AF65-F5344CB8AC3E}">
        <p14:creationId xmlns:p14="http://schemas.microsoft.com/office/powerpoint/2010/main" val="107134629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淮安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将一盛满水的烧杯置于水平桌面上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缓慢放入一质量为</a:t>
            </a:r>
            <a:r>
              <a:rPr lang="en-US" altLang="zh-CN">
                <a:solidFill>
                  <a:srgbClr val="000000"/>
                </a:solidFill>
                <a:ea typeface="宋体" panose="02010600030101010101" pitchFamily="2" charset="-122"/>
                <a:cs typeface="Times New Roman" panose="02020603050405020304" pitchFamily="18" charset="0"/>
              </a:rPr>
              <a:t>200 g</a:t>
            </a:r>
            <a:r>
              <a:rPr lang="zh-CN" altLang="zh-CN">
                <a:solidFill>
                  <a:srgbClr val="000000"/>
                </a:solidFill>
                <a:ea typeface="宋体" panose="02010600030101010101" pitchFamily="2" charset="-122"/>
                <a:cs typeface="Times New Roman" panose="02020603050405020304" pitchFamily="18" charset="0"/>
              </a:rPr>
              <a:t>的木块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木块最终在杯中处于漂浮状态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此时木块所受浮力大小是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从杯中排出水的体积是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cm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上述过程中水对杯底的压强</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水的密度</a:t>
            </a:r>
            <a:r>
              <a:rPr lang="en-US" altLang="zh-CN" i="1" smtClean="0">
                <a:solidFill>
                  <a:srgbClr val="000000"/>
                </a:solidFill>
                <a:ea typeface="Microsoft Yi Baiti" panose="03000500000000000000" pitchFamily="66" charset="0"/>
                <a:cs typeface="Times New Roman" panose="02020603050405020304" pitchFamily="18" charset="0"/>
              </a:rPr>
              <a:t>ρ</a:t>
            </a:r>
            <a:r>
              <a:rPr lang="en-US" altLang="zh-CN" smtClean="0">
                <a:solidFill>
                  <a:srgbClr val="000000"/>
                </a:solidFill>
                <a:ea typeface="宋体" panose="02010600030101010101" pitchFamily="2" charset="-122"/>
                <a:cs typeface="Times New Roman" panose="02020603050405020304" pitchFamily="18" charset="0"/>
              </a:rPr>
              <a:t>=1</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0×10</a:t>
            </a:r>
            <a:r>
              <a:rPr lang="en-US" altLang="zh-CN" baseline="30000" smtClean="0">
                <a:solidFill>
                  <a:srgbClr val="000000"/>
                </a:solidFill>
                <a:ea typeface="宋体" panose="02010600030101010101" pitchFamily="2" charset="-122"/>
                <a:cs typeface="Times New Roman" panose="02020603050405020304" pitchFamily="18" charset="0"/>
              </a:rPr>
              <a:t>3</a:t>
            </a:r>
            <a:r>
              <a:rPr lang="en-US" altLang="zh-CN" smtClean="0">
                <a:solidFill>
                  <a:srgbClr val="000000"/>
                </a:solidFill>
                <a:ea typeface="宋体" panose="02010600030101010101" pitchFamily="2" charset="-122"/>
                <a:cs typeface="Times New Roman" panose="02020603050405020304" pitchFamily="18" charset="0"/>
              </a:rPr>
              <a:t>kg/m</a:t>
            </a:r>
            <a:r>
              <a:rPr lang="en-US" altLang="zh-CN" baseline="30000" smtClean="0">
                <a:solidFill>
                  <a:srgbClr val="000000"/>
                </a:solidFill>
                <a:ea typeface="宋体" panose="02010600030101010101" pitchFamily="2" charset="-122"/>
                <a:cs typeface="Times New Roman" panose="02020603050405020304" pitchFamily="18" charset="0"/>
              </a:rPr>
              <a:t>3</a:t>
            </a:r>
            <a:r>
              <a:rPr lang="en-US" altLang="zh-CN" i="1" smtClean="0">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取</a:t>
            </a:r>
            <a:r>
              <a:rPr lang="en-US" altLang="zh-CN">
                <a:solidFill>
                  <a:srgbClr val="000000"/>
                </a:solidFill>
                <a:ea typeface="宋体" panose="02010600030101010101" pitchFamily="2" charset="-122"/>
                <a:cs typeface="Times New Roman" panose="02020603050405020304" pitchFamily="18" charset="0"/>
              </a:rPr>
              <a:t>10 N/kg)</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733261" y="2378986"/>
            <a:ext cx="389850" cy="584775"/>
          </a:xfrm>
          <a:prstGeom prst="rect">
            <a:avLst/>
          </a:prstGeom>
        </p:spPr>
        <p:txBody>
          <a:bodyPr wrap="none">
            <a:spAutoFit/>
          </a:bodyPr>
          <a:lstStyle/>
          <a:p>
            <a:r>
              <a:rPr lang="en-US" altLang="zh-CN">
                <a:ea typeface="宋体" panose="02010600030101010101" pitchFamily="2" charset="-122"/>
              </a:rPr>
              <a:t>2</a:t>
            </a:r>
            <a:endParaRPr lang="zh-CN" altLang="en-US"/>
          </a:p>
        </p:txBody>
      </p:sp>
      <p:sp>
        <p:nvSpPr>
          <p:cNvPr id="4" name="矩形 3"/>
          <p:cNvSpPr/>
          <p:nvPr/>
        </p:nvSpPr>
        <p:spPr>
          <a:xfrm>
            <a:off x="1216402" y="2972840"/>
            <a:ext cx="800219" cy="584775"/>
          </a:xfrm>
          <a:prstGeom prst="rect">
            <a:avLst/>
          </a:prstGeom>
        </p:spPr>
        <p:txBody>
          <a:bodyPr wrap="none">
            <a:spAutoFit/>
          </a:bodyPr>
          <a:lstStyle/>
          <a:p>
            <a:r>
              <a:rPr lang="en-US" altLang="zh-CN">
                <a:ea typeface="宋体" panose="02010600030101010101" pitchFamily="2" charset="-122"/>
              </a:rPr>
              <a:t>200</a:t>
            </a:r>
            <a:endParaRPr lang="zh-CN" altLang="en-US"/>
          </a:p>
        </p:txBody>
      </p:sp>
      <p:sp>
        <p:nvSpPr>
          <p:cNvPr id="5" name="矩形 4"/>
          <p:cNvSpPr/>
          <p:nvPr/>
        </p:nvSpPr>
        <p:spPr>
          <a:xfrm>
            <a:off x="8765709" y="296300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Tree>
    <p:extLst>
      <p:ext uri="{BB962C8B-B14F-4D97-AF65-F5344CB8AC3E}">
        <p14:creationId xmlns:p14="http://schemas.microsoft.com/office/powerpoint/2010/main" val="313962518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沈阳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人们在端午节会吃粽子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康康把粽子放入盛有适量水的锅中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发现粽子完全浸没水中且沉在锅底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这说明粽子的密度</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水的密度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此时粽子对锅底的压力</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粽子受到的重力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以上均选填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若粽子的体积为</a:t>
            </a:r>
            <a:r>
              <a:rPr lang="en-US" altLang="zh-CN">
                <a:solidFill>
                  <a:srgbClr val="000000"/>
                </a:solidFill>
                <a:ea typeface="宋体" panose="02010600030101010101" pitchFamily="2" charset="-122"/>
                <a:cs typeface="Times New Roman" panose="02020603050405020304" pitchFamily="18" charset="0"/>
              </a:rPr>
              <a:t>150 cm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则它受到的浮力为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=10 N/kg)</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736701" y="237221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大于</a:t>
            </a:r>
            <a:endParaRPr lang="zh-CN" altLang="en-US"/>
          </a:p>
        </p:txBody>
      </p:sp>
      <p:sp>
        <p:nvSpPr>
          <p:cNvPr id="4" name="矩形 3"/>
          <p:cNvSpPr/>
          <p:nvPr/>
        </p:nvSpPr>
        <p:spPr>
          <a:xfrm>
            <a:off x="998677" y="295698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小于</a:t>
            </a:r>
            <a:endParaRPr lang="zh-CN" altLang="en-US"/>
          </a:p>
        </p:txBody>
      </p:sp>
      <p:sp>
        <p:nvSpPr>
          <p:cNvPr id="5" name="矩形 4"/>
          <p:cNvSpPr/>
          <p:nvPr/>
        </p:nvSpPr>
        <p:spPr>
          <a:xfrm>
            <a:off x="1154167" y="4138014"/>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Tree>
    <p:extLst>
      <p:ext uri="{BB962C8B-B14F-4D97-AF65-F5344CB8AC3E}">
        <p14:creationId xmlns:p14="http://schemas.microsoft.com/office/powerpoint/2010/main" val="360496604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78343"/>
            <a:ext cx="10807700" cy="4181529"/>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根据浮力产生的原因也可以计算形状规则的物体在液体中受到的浮力</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气体对浸在其中的物体也会产生浮力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如热气球、汽艇等</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浸在液体中的物体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如果其下表面与容器底部连在一起形成一个整体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其下表面没有液体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不能产生向上的压力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此时的物体将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不受到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011458" y="2151256"/>
            <a:ext cx="1965603" cy="584775"/>
          </a:xfrm>
          <a:prstGeom prst="rect">
            <a:avLst/>
          </a:prstGeom>
        </p:spPr>
        <p:txBody>
          <a:bodyPr wrap="none">
            <a:spAutoFit/>
          </a:bodyPr>
          <a:lstStyle/>
          <a:p>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向上</a:t>
            </a:r>
            <a:r>
              <a:rPr lang="en-US" altLang="zh-CN">
                <a:ea typeface="宋体" panose="02010600030101010101" pitchFamily="2" charset="-122"/>
              </a:rPr>
              <a:t>-</a:t>
            </a:r>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向下</a:t>
            </a:r>
            <a:endParaRPr lang="zh-CN" altLang="en-US"/>
          </a:p>
        </p:txBody>
      </p:sp>
      <p:sp>
        <p:nvSpPr>
          <p:cNvPr id="4" name="矩形 3"/>
          <p:cNvSpPr/>
          <p:nvPr/>
        </p:nvSpPr>
        <p:spPr>
          <a:xfrm>
            <a:off x="2458501" y="4527520"/>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不受到</a:t>
            </a:r>
            <a:endParaRPr lang="zh-CN" altLang="en-US"/>
          </a:p>
        </p:txBody>
      </p:sp>
    </p:spTree>
    <p:extLst>
      <p:ext uri="{BB962C8B-B14F-4D97-AF65-F5344CB8AC3E}">
        <p14:creationId xmlns:p14="http://schemas.microsoft.com/office/powerpoint/2010/main" val="1193813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大连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弹簧测力计通过细线吊着一个金属块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静止时弹簧测力计的示数如图甲所示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则金属块的重力是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将金属块浸没在水中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静止时弹簧测力计的示数是</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N</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则金属块在水中受到的浮力是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18.jpeg"/>
          <p:cNvPicPr/>
          <p:nvPr/>
        </p:nvPicPr>
        <p:blipFill>
          <a:blip r:embed="rId2"/>
          <a:stretch>
            <a:fillRect/>
          </a:stretch>
        </p:blipFill>
        <p:spPr>
          <a:xfrm>
            <a:off x="4031684" y="2981551"/>
            <a:ext cx="3468231" cy="3276118"/>
          </a:xfrm>
          <a:prstGeom prst="rect">
            <a:avLst/>
          </a:prstGeom>
        </p:spPr>
      </p:pic>
      <p:sp>
        <p:nvSpPr>
          <p:cNvPr id="4" name="矩形 3"/>
          <p:cNvSpPr/>
          <p:nvPr/>
        </p:nvSpPr>
        <p:spPr>
          <a:xfrm>
            <a:off x="1152525" y="1730892"/>
            <a:ext cx="697627"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8</a:t>
            </a:r>
            <a:endParaRPr lang="zh-CN" altLang="en-US"/>
          </a:p>
        </p:txBody>
      </p:sp>
      <p:sp>
        <p:nvSpPr>
          <p:cNvPr id="5" name="矩形 4"/>
          <p:cNvSpPr/>
          <p:nvPr/>
        </p:nvSpPr>
        <p:spPr>
          <a:xfrm>
            <a:off x="1152525" y="2918675"/>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2</a:t>
            </a:r>
            <a:endParaRPr lang="zh-CN" altLang="en-US"/>
          </a:p>
        </p:txBody>
      </p:sp>
    </p:spTree>
    <p:extLst>
      <p:ext uri="{BB962C8B-B14F-4D97-AF65-F5344CB8AC3E}">
        <p14:creationId xmlns:p14="http://schemas.microsoft.com/office/powerpoint/2010/main" val="108425858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34394"/>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益阳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某体积为</a:t>
            </a:r>
            <a:r>
              <a:rPr lang="en-US" altLang="zh-CN">
                <a:solidFill>
                  <a:srgbClr val="000000"/>
                </a:solidFill>
                <a:ea typeface="宋体" panose="02010600030101010101" pitchFamily="2" charset="-122"/>
                <a:cs typeface="Times New Roman" panose="02020603050405020304" pitchFamily="18" charset="0"/>
              </a:rPr>
              <a:t>200 cm</a:t>
            </a:r>
            <a:r>
              <a:rPr lang="en-US" altLang="zh-CN" baseline="30000">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、重为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N</a:t>
            </a:r>
            <a:r>
              <a:rPr lang="zh-CN" altLang="zh-CN">
                <a:solidFill>
                  <a:srgbClr val="000000"/>
                </a:solidFill>
                <a:ea typeface="宋体" panose="02010600030101010101" pitchFamily="2" charset="-122"/>
                <a:cs typeface="Times New Roman" panose="02020603050405020304" pitchFamily="18" charset="0"/>
              </a:rPr>
              <a:t>的物体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把它浸没在水中后放手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悬浮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当该物体静止时排开水的体积</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a:solidFill>
                  <a:srgbClr val="000000"/>
                </a:solidFill>
                <a:ea typeface="宋体" panose="02010600030101010101" pitchFamily="2" charset="-122"/>
                <a:cs typeface="Times New Roman" panose="02020603050405020304" pitchFamily="18" charset="0"/>
              </a:rPr>
              <a:t>cm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=10 N/kg)</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威海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用密度为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的泡沫制作长</a:t>
            </a:r>
            <a:r>
              <a:rPr lang="en-US" altLang="zh-CN">
                <a:solidFill>
                  <a:srgbClr val="000000"/>
                </a:solidFill>
                <a:ea typeface="宋体" panose="02010600030101010101" pitchFamily="2" charset="-122"/>
                <a:cs typeface="Times New Roman" panose="02020603050405020304" pitchFamily="18" charset="0"/>
              </a:rPr>
              <a:t>5 m</a:t>
            </a:r>
            <a:r>
              <a:rPr lang="zh-CN" altLang="zh-CN">
                <a:solidFill>
                  <a:srgbClr val="000000"/>
                </a:solidFill>
                <a:ea typeface="宋体" panose="02010600030101010101" pitchFamily="2" charset="-122"/>
                <a:cs typeface="Times New Roman" panose="02020603050405020304" pitchFamily="18" charset="0"/>
              </a:rPr>
              <a:t>、宽</a:t>
            </a:r>
            <a:r>
              <a:rPr lang="en-US" altLang="zh-CN">
                <a:solidFill>
                  <a:srgbClr val="000000"/>
                </a:solidFill>
                <a:ea typeface="宋体" panose="02010600030101010101" pitchFamily="2" charset="-122"/>
                <a:cs typeface="Times New Roman" panose="02020603050405020304" pitchFamily="18" charset="0"/>
              </a:rPr>
              <a:t>1.5 m</a:t>
            </a:r>
            <a:r>
              <a:rPr lang="zh-CN" altLang="zh-CN">
                <a:solidFill>
                  <a:srgbClr val="000000"/>
                </a:solidFill>
                <a:ea typeface="宋体" panose="02010600030101010101" pitchFamily="2" charset="-122"/>
                <a:cs typeface="Times New Roman" panose="02020603050405020304" pitchFamily="18" charset="0"/>
              </a:rPr>
              <a:t>、厚</a:t>
            </a:r>
            <a:r>
              <a:rPr lang="en-US" altLang="zh-CN">
                <a:solidFill>
                  <a:srgbClr val="000000"/>
                </a:solidFill>
                <a:ea typeface="宋体" panose="02010600030101010101" pitchFamily="2" charset="-122"/>
                <a:cs typeface="Times New Roman" panose="02020603050405020304" pitchFamily="18" charset="0"/>
              </a:rPr>
              <a:t>20 cm</a:t>
            </a:r>
            <a:r>
              <a:rPr lang="zh-CN" altLang="zh-CN">
                <a:solidFill>
                  <a:srgbClr val="000000"/>
                </a:solidFill>
                <a:ea typeface="宋体" panose="02010600030101010101" pitchFamily="2" charset="-122"/>
                <a:cs typeface="Times New Roman" panose="02020603050405020304" pitchFamily="18" charset="0"/>
              </a:rPr>
              <a:t>的长方体简易浮桥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浮桥在河水中的最大承重为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kg(</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河</a:t>
            </a:r>
            <a:r>
              <a:rPr lang="en-US" altLang="zh-CN">
                <a:solidFill>
                  <a:srgbClr val="000000"/>
                </a:solidFill>
                <a:ea typeface="宋体" panose="02010600030101010101" pitchFamily="2" charset="-122"/>
                <a:cs typeface="Times New Roman" panose="02020603050405020304" pitchFamily="18" charset="0"/>
              </a:rPr>
              <a:t>=1×10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=10 N/kg);</a:t>
            </a:r>
            <a:r>
              <a:rPr lang="zh-CN" altLang="zh-CN">
                <a:solidFill>
                  <a:srgbClr val="000000"/>
                </a:solidFill>
                <a:ea typeface="宋体" panose="02010600030101010101" pitchFamily="2" charset="-122"/>
                <a:cs typeface="Times New Roman" panose="02020603050405020304" pitchFamily="18" charset="0"/>
              </a:rPr>
              <a:t>此浮桥空载时分别平放到海水和河水中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下表面受到的压强分别</a:t>
            </a:r>
            <a:r>
              <a:rPr lang="zh-CN" altLang="zh-CN" smtClean="0">
                <a:solidFill>
                  <a:srgbClr val="000000"/>
                </a:solidFill>
                <a:ea typeface="宋体" panose="02010600030101010101" pitchFamily="2" charset="-122"/>
                <a:cs typeface="Times New Roman" panose="02020603050405020304" pitchFamily="18" charset="0"/>
              </a:rPr>
              <a:t>为</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海</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海</a:t>
            </a:r>
            <a:r>
              <a:rPr lang="en-US" altLang="zh-CN" i="1">
                <a:solidFill>
                  <a:srgbClr val="000000"/>
                </a:solidFill>
                <a:ea typeface="宋体" panose="02010600030101010101" pitchFamily="2" charset="-122"/>
                <a:cs typeface="Times New Roman" panose="02020603050405020304" pitchFamily="18" charset="0"/>
              </a:rPr>
              <a:t>____________p</a:t>
            </a:r>
            <a:r>
              <a:rPr lang="zh-CN" altLang="zh-CN" baseline="-25000">
                <a:solidFill>
                  <a:srgbClr val="000000"/>
                </a:solidFill>
                <a:ea typeface="宋体" panose="02010600030101010101" pitchFamily="2" charset="-122"/>
                <a:cs typeface="Times New Roman" panose="02020603050405020304" pitchFamily="18" charset="0"/>
              </a:rPr>
              <a:t>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“&gt;”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405901" y="134821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上浮</a:t>
            </a:r>
            <a:endParaRPr lang="zh-CN" altLang="en-US"/>
          </a:p>
        </p:txBody>
      </p:sp>
      <p:sp>
        <p:nvSpPr>
          <p:cNvPr id="4" name="矩形 3"/>
          <p:cNvSpPr/>
          <p:nvPr/>
        </p:nvSpPr>
        <p:spPr>
          <a:xfrm>
            <a:off x="6409109" y="1962486"/>
            <a:ext cx="800219" cy="584775"/>
          </a:xfrm>
          <a:prstGeom prst="rect">
            <a:avLst/>
          </a:prstGeom>
        </p:spPr>
        <p:txBody>
          <a:bodyPr wrap="none">
            <a:spAutoFit/>
          </a:bodyPr>
          <a:lstStyle/>
          <a:p>
            <a:r>
              <a:rPr lang="en-US" altLang="zh-CN">
                <a:ea typeface="宋体" panose="02010600030101010101" pitchFamily="2" charset="-122"/>
              </a:rPr>
              <a:t>160</a:t>
            </a:r>
            <a:endParaRPr lang="zh-CN" altLang="en-US"/>
          </a:p>
        </p:txBody>
      </p:sp>
      <p:sp>
        <p:nvSpPr>
          <p:cNvPr id="5" name="矩形 4"/>
          <p:cNvSpPr/>
          <p:nvPr/>
        </p:nvSpPr>
        <p:spPr>
          <a:xfrm>
            <a:off x="2440538" y="3715768"/>
            <a:ext cx="800219" cy="584775"/>
          </a:xfrm>
          <a:prstGeom prst="rect">
            <a:avLst/>
          </a:prstGeom>
        </p:spPr>
        <p:txBody>
          <a:bodyPr wrap="none">
            <a:spAutoFit/>
          </a:bodyPr>
          <a:lstStyle/>
          <a:p>
            <a:r>
              <a:rPr lang="en-US" altLang="zh-CN" smtClean="0">
                <a:ea typeface="宋体" panose="02010600030101010101" pitchFamily="2" charset="-122"/>
              </a:rPr>
              <a:t>900</a:t>
            </a:r>
            <a:endParaRPr lang="zh-CN" altLang="en-US"/>
          </a:p>
        </p:txBody>
      </p:sp>
      <p:sp>
        <p:nvSpPr>
          <p:cNvPr id="6" name="矩形 5"/>
          <p:cNvSpPr/>
          <p:nvPr/>
        </p:nvSpPr>
        <p:spPr>
          <a:xfrm>
            <a:off x="3672805" y="4939904"/>
            <a:ext cx="418704" cy="584775"/>
          </a:xfrm>
          <a:prstGeom prst="rect">
            <a:avLst/>
          </a:prstGeom>
        </p:spPr>
        <p:txBody>
          <a:bodyPr wrap="none">
            <a:spAutoFit/>
          </a:bodyPr>
          <a:lstStyle/>
          <a:p>
            <a:r>
              <a:rPr lang="en-US" altLang="zh-CN">
                <a:ea typeface="宋体" panose="02010600030101010101" pitchFamily="2" charset="-122"/>
              </a:rPr>
              <a:t>=</a:t>
            </a:r>
            <a:endParaRPr lang="zh-CN" altLang="en-US"/>
          </a:p>
        </p:txBody>
      </p:sp>
    </p:spTree>
    <p:extLst>
      <p:ext uri="{BB962C8B-B14F-4D97-AF65-F5344CB8AC3E}">
        <p14:creationId xmlns:p14="http://schemas.microsoft.com/office/powerpoint/2010/main" val="323022259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甘孜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小聪课余时间用弹簧测力计做浮力实验</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他用弹簧测力计挂着实心圆柱体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圆柱体浸没在水中且不与容器壁接触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然后将其缓慢拉出水面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弹簧测力计示数随圆柱体上升距离的变化情况如图乙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取</a:t>
            </a:r>
            <a:r>
              <a:rPr lang="en-US" altLang="zh-CN">
                <a:solidFill>
                  <a:srgbClr val="000000"/>
                </a:solidFill>
                <a:ea typeface="宋体" panose="02010600030101010101" pitchFamily="2" charset="-122"/>
                <a:cs typeface="Times New Roman" panose="02020603050405020304" pitchFamily="18" charset="0"/>
              </a:rPr>
              <a:t>10 N/kg,</a:t>
            </a:r>
            <a:r>
              <a:rPr lang="zh-CN" altLang="zh-CN">
                <a:solidFill>
                  <a:srgbClr val="000000"/>
                </a:solidFill>
                <a:ea typeface="宋体" panose="02010600030101010101" pitchFamily="2" charset="-122"/>
                <a:cs typeface="Times New Roman" panose="02020603050405020304" pitchFamily="18" charset="0"/>
              </a:rPr>
              <a:t>则圆柱体的重力为</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圆柱体受到的最大浮力是</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19.jpeg"/>
          <p:cNvPicPr/>
          <p:nvPr/>
        </p:nvPicPr>
        <p:blipFill>
          <a:blip r:embed="rId2"/>
          <a:stretch>
            <a:fillRect/>
          </a:stretch>
        </p:blipFill>
        <p:spPr>
          <a:xfrm>
            <a:off x="3397966" y="3490730"/>
            <a:ext cx="4735667" cy="2826037"/>
          </a:xfrm>
          <a:prstGeom prst="rect">
            <a:avLst/>
          </a:prstGeom>
        </p:spPr>
      </p:pic>
      <p:sp>
        <p:nvSpPr>
          <p:cNvPr id="4" name="矩形 3"/>
          <p:cNvSpPr/>
          <p:nvPr/>
        </p:nvSpPr>
        <p:spPr>
          <a:xfrm>
            <a:off x="2664379" y="2836138"/>
            <a:ext cx="389850" cy="584775"/>
          </a:xfrm>
          <a:prstGeom prst="rect">
            <a:avLst/>
          </a:prstGeom>
        </p:spPr>
        <p:txBody>
          <a:bodyPr wrap="none">
            <a:spAutoFit/>
          </a:bodyPr>
          <a:lstStyle/>
          <a:p>
            <a:r>
              <a:rPr lang="en-US" altLang="zh-CN">
                <a:ea typeface="宋体" panose="02010600030101010101" pitchFamily="2" charset="-122"/>
              </a:rPr>
              <a:t>2</a:t>
            </a:r>
            <a:endParaRPr lang="zh-CN" altLang="en-US"/>
          </a:p>
        </p:txBody>
      </p:sp>
      <p:sp>
        <p:nvSpPr>
          <p:cNvPr id="5" name="矩形 4"/>
          <p:cNvSpPr/>
          <p:nvPr/>
        </p:nvSpPr>
        <p:spPr>
          <a:xfrm>
            <a:off x="9083237" y="2836137"/>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4</a:t>
            </a:r>
            <a:endParaRPr lang="zh-CN" altLang="en-US"/>
          </a:p>
        </p:txBody>
      </p:sp>
    </p:spTree>
    <p:extLst>
      <p:ext uri="{BB962C8B-B14F-4D97-AF65-F5344CB8AC3E}">
        <p14:creationId xmlns:p14="http://schemas.microsoft.com/office/powerpoint/2010/main" val="706769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葫芦岛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表示满载的轮船在海水或江水中静止时液面的位置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图示中的轮船是在</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江水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海水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中停泊</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轮船的排水量为</a:t>
            </a:r>
            <a:r>
              <a:rPr lang="en-US" altLang="zh-CN">
                <a:solidFill>
                  <a:srgbClr val="000000"/>
                </a:solidFill>
                <a:ea typeface="宋体" panose="02010600030101010101" pitchFamily="2" charset="-122"/>
                <a:cs typeface="Times New Roman" panose="02020603050405020304" pitchFamily="18" charset="0"/>
              </a:rPr>
              <a:t>6 000 t,</a:t>
            </a:r>
            <a:r>
              <a:rPr lang="zh-CN" altLang="zh-CN">
                <a:solidFill>
                  <a:srgbClr val="000000"/>
                </a:solidFill>
                <a:ea typeface="宋体" panose="02010600030101010101" pitchFamily="2" charset="-122"/>
                <a:cs typeface="Times New Roman" panose="02020603050405020304" pitchFamily="18" charset="0"/>
              </a:rPr>
              <a:t>在海水中满载时受到的浮力是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轮船在江水中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船底处的压强是</a:t>
            </a:r>
            <a:r>
              <a:rPr lang="en-US" altLang="zh-CN">
                <a:solidFill>
                  <a:srgbClr val="000000"/>
                </a:solidFill>
                <a:ea typeface="宋体" panose="02010600030101010101" pitchFamily="2" charset="-122"/>
                <a:cs typeface="Times New Roman" panose="02020603050405020304" pitchFamily="18" charset="0"/>
              </a:rPr>
              <a:t>6×10</a:t>
            </a:r>
            <a:r>
              <a:rPr lang="en-US" altLang="zh-CN" baseline="30000">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宋体" panose="02010600030101010101" pitchFamily="2" charset="-122"/>
                <a:cs typeface="Times New Roman" panose="02020603050405020304" pitchFamily="18" charset="0"/>
              </a:rPr>
              <a:t> Pa,</a:t>
            </a:r>
            <a:r>
              <a:rPr lang="zh-CN" altLang="zh-CN">
                <a:solidFill>
                  <a:srgbClr val="000000"/>
                </a:solidFill>
                <a:ea typeface="宋体" panose="02010600030101010101" pitchFamily="2" charset="-122"/>
                <a:cs typeface="Times New Roman" panose="02020603050405020304" pitchFamily="18" charset="0"/>
              </a:rPr>
              <a:t>船底浸入水中的深度是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取</a:t>
            </a:r>
            <a:r>
              <a:rPr lang="en-US" altLang="zh-CN">
                <a:solidFill>
                  <a:srgbClr val="000000"/>
                </a:solidFill>
                <a:ea typeface="宋体" panose="02010600030101010101" pitchFamily="2" charset="-122"/>
                <a:cs typeface="Times New Roman" panose="02020603050405020304" pitchFamily="18" charset="0"/>
              </a:rPr>
              <a:t>10 N/kg,</a:t>
            </a:r>
            <a:r>
              <a:rPr lang="en-US" altLang="zh-CN" i="1" err="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江水</a:t>
            </a:r>
            <a:r>
              <a:rPr lang="en-US" altLang="zh-CN">
                <a:solidFill>
                  <a:srgbClr val="000000"/>
                </a:solidFill>
                <a:ea typeface="宋体" panose="02010600030101010101" pitchFamily="2" charset="-122"/>
                <a:cs typeface="Times New Roman" panose="02020603050405020304" pitchFamily="18" charset="0"/>
              </a:rPr>
              <a:t>=1×10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海水</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03×10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20.jpeg"/>
          <p:cNvPicPr/>
          <p:nvPr/>
        </p:nvPicPr>
        <p:blipFill>
          <a:blip r:embed="rId2"/>
          <a:stretch>
            <a:fillRect/>
          </a:stretch>
        </p:blipFill>
        <p:spPr>
          <a:xfrm>
            <a:off x="3893592" y="4152579"/>
            <a:ext cx="3744416" cy="2111844"/>
          </a:xfrm>
          <a:prstGeom prst="rect">
            <a:avLst/>
          </a:prstGeom>
        </p:spPr>
      </p:pic>
      <p:sp>
        <p:nvSpPr>
          <p:cNvPr id="4" name="矩形 3"/>
          <p:cNvSpPr/>
          <p:nvPr/>
        </p:nvSpPr>
        <p:spPr>
          <a:xfrm>
            <a:off x="8991068" y="106130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海水</a:t>
            </a:r>
            <a:endParaRPr lang="zh-CN" altLang="en-US"/>
          </a:p>
        </p:txBody>
      </p:sp>
      <p:sp>
        <p:nvSpPr>
          <p:cNvPr id="5" name="矩形 4"/>
          <p:cNvSpPr/>
          <p:nvPr/>
        </p:nvSpPr>
        <p:spPr>
          <a:xfrm>
            <a:off x="4157197" y="2266455"/>
            <a:ext cx="1348446" cy="584775"/>
          </a:xfrm>
          <a:prstGeom prst="rect">
            <a:avLst/>
          </a:prstGeom>
        </p:spPr>
        <p:txBody>
          <a:bodyPr wrap="none">
            <a:spAutoFit/>
          </a:bodyPr>
          <a:lstStyle/>
          <a:p>
            <a:r>
              <a:rPr lang="en-US" altLang="zh-CN">
                <a:ea typeface="宋体" panose="02010600030101010101" pitchFamily="2" charset="-122"/>
              </a:rPr>
              <a:t>6×10</a:t>
            </a:r>
            <a:r>
              <a:rPr lang="en-US" altLang="zh-CN" baseline="30000">
                <a:ea typeface="宋体" panose="02010600030101010101" pitchFamily="2" charset="-122"/>
              </a:rPr>
              <a:t>7</a:t>
            </a:r>
            <a:endParaRPr lang="zh-CN" altLang="en-US"/>
          </a:p>
        </p:txBody>
      </p:sp>
      <p:sp>
        <p:nvSpPr>
          <p:cNvPr id="6" name="矩形 5"/>
          <p:cNvSpPr/>
          <p:nvPr/>
        </p:nvSpPr>
        <p:spPr>
          <a:xfrm>
            <a:off x="8281317" y="2841398"/>
            <a:ext cx="833883" cy="584775"/>
          </a:xfrm>
          <a:prstGeom prst="rect">
            <a:avLst/>
          </a:prstGeom>
        </p:spPr>
        <p:txBody>
          <a:bodyPr wrap="none">
            <a:spAutoFit/>
          </a:bodyPr>
          <a:lstStyle/>
          <a:p>
            <a:r>
              <a:rPr lang="en-US" altLang="zh-CN">
                <a:ea typeface="宋体" panose="02010600030101010101" pitchFamily="2" charset="-122"/>
              </a:rPr>
              <a:t>6 m</a:t>
            </a:r>
            <a:endParaRPr lang="zh-CN" altLang="en-US"/>
          </a:p>
        </p:txBody>
      </p:sp>
    </p:spTree>
    <p:extLst>
      <p:ext uri="{BB962C8B-B14F-4D97-AF65-F5344CB8AC3E}">
        <p14:creationId xmlns:p14="http://schemas.microsoft.com/office/powerpoint/2010/main" val="367232293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361950" y="1238688"/>
            <a:ext cx="10730598" cy="3637919"/>
            <a:chOff x="361950" y="1238688"/>
            <a:chExt cx="10730598" cy="3637919"/>
          </a:xfrm>
        </p:grpSpPr>
        <p:sp>
          <p:nvSpPr>
            <p:cNvPr id="2" name="矩形 1"/>
            <p:cNvSpPr>
              <a:spLocks noChangeAspect="1"/>
            </p:cNvSpPr>
            <p:nvPr/>
          </p:nvSpPr>
          <p:spPr>
            <a:xfrm>
              <a:off x="361950" y="1238688"/>
              <a:ext cx="8495431" cy="3637919"/>
            </a:xfrm>
            <a:prstGeom prst="rect">
              <a:avLst/>
            </a:prstGeom>
          </p:spPr>
          <p:txBody>
            <a:bodyPr wrap="square">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百色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将悬挂在弹簧测力计上的实心铝球</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浸没在装满水的溢水杯中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铝球</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静止时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弹簧测力计的示数为</a:t>
              </a: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 N,</a:t>
              </a:r>
              <a:r>
                <a:rPr lang="zh-CN" altLang="zh-CN">
                  <a:solidFill>
                    <a:srgbClr val="000000"/>
                  </a:solidFill>
                  <a:ea typeface="宋体" panose="02010600030101010101" pitchFamily="2" charset="-122"/>
                  <a:cs typeface="Times New Roman" panose="02020603050405020304" pitchFamily="18" charset="0"/>
                </a:rPr>
                <a:t>已知水的密度</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铝的密度</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铝</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7×10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则铝球</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的体积为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铝球浸没在水中时所受到的浮力为</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21.jpeg"/>
            <p:cNvPicPr/>
            <p:nvPr/>
          </p:nvPicPr>
          <p:blipFill>
            <a:blip r:embed="rId2"/>
            <a:stretch>
              <a:fillRect/>
            </a:stretch>
          </p:blipFill>
          <p:spPr>
            <a:xfrm>
              <a:off x="8651189" y="1500612"/>
              <a:ext cx="2441359" cy="3114069"/>
            </a:xfrm>
            <a:prstGeom prst="rect">
              <a:avLst/>
            </a:prstGeom>
          </p:spPr>
        </p:pic>
      </p:grpSp>
      <p:sp>
        <p:nvSpPr>
          <p:cNvPr id="5" name="矩形 4"/>
          <p:cNvSpPr/>
          <p:nvPr/>
        </p:nvSpPr>
        <p:spPr>
          <a:xfrm>
            <a:off x="5144749" y="3643989"/>
            <a:ext cx="1439818" cy="584775"/>
          </a:xfrm>
          <a:prstGeom prst="rect">
            <a:avLst/>
          </a:prstGeom>
        </p:spPr>
        <p:txBody>
          <a:bodyPr wrap="none">
            <a:spAutoFit/>
          </a:bodyPr>
          <a:lstStyle/>
          <a:p>
            <a:r>
              <a:rPr lang="en-US" altLang="zh-CN">
                <a:ea typeface="宋体" panose="02010600030101010101" pitchFamily="2" charset="-122"/>
              </a:rPr>
              <a:t>2×10</a:t>
            </a:r>
            <a:r>
              <a:rPr lang="en-US" altLang="zh-CN" baseline="30000">
                <a:ea typeface="宋体" panose="02010600030101010101" pitchFamily="2" charset="-122"/>
              </a:rPr>
              <a:t>-4</a:t>
            </a:r>
            <a:endParaRPr lang="zh-CN" altLang="en-US"/>
          </a:p>
        </p:txBody>
      </p:sp>
      <p:sp>
        <p:nvSpPr>
          <p:cNvPr id="6" name="矩形 5"/>
          <p:cNvSpPr/>
          <p:nvPr/>
        </p:nvSpPr>
        <p:spPr>
          <a:xfrm>
            <a:off x="6605469" y="4218932"/>
            <a:ext cx="389850" cy="584775"/>
          </a:xfrm>
          <a:prstGeom prst="rect">
            <a:avLst/>
          </a:prstGeom>
        </p:spPr>
        <p:txBody>
          <a:bodyPr wrap="none">
            <a:spAutoFit/>
          </a:bodyPr>
          <a:lstStyle/>
          <a:p>
            <a:r>
              <a:rPr lang="en-US" altLang="zh-CN">
                <a:ea typeface="宋体" panose="02010600030101010101" pitchFamily="2" charset="-122"/>
              </a:rPr>
              <a:t>2</a:t>
            </a:r>
            <a:endParaRPr lang="zh-CN" altLang="en-US"/>
          </a:p>
        </p:txBody>
      </p:sp>
    </p:spTree>
    <p:extLst>
      <p:ext uri="{BB962C8B-B14F-4D97-AF65-F5344CB8AC3E}">
        <p14:creationId xmlns:p14="http://schemas.microsoft.com/office/powerpoint/2010/main" val="49343429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突破能力</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有一个圆柱体</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悬挂在弹簧测力计下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若小东用弹簧测力计悬挂圆柱体渐渐地放入水中直至完全浸没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不接触容器底部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请在图乙中画出弹簧测力计示数</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大致图象</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23.jpeg"/>
          <p:cNvPicPr/>
          <p:nvPr/>
        </p:nvPicPr>
        <p:blipFill>
          <a:blip r:embed="rId2"/>
          <a:stretch>
            <a:fillRect/>
          </a:stretch>
        </p:blipFill>
        <p:spPr>
          <a:xfrm>
            <a:off x="792485" y="2907496"/>
            <a:ext cx="5180112" cy="3312096"/>
          </a:xfrm>
          <a:prstGeom prst="rect">
            <a:avLst/>
          </a:prstGeom>
        </p:spPr>
      </p:pic>
      <p:pic>
        <p:nvPicPr>
          <p:cNvPr id="4" name="image52.jpeg"/>
          <p:cNvPicPr/>
          <p:nvPr/>
        </p:nvPicPr>
        <p:blipFill>
          <a:blip r:embed="rId3"/>
          <a:stretch>
            <a:fillRect/>
          </a:stretch>
        </p:blipFill>
        <p:spPr>
          <a:xfrm>
            <a:off x="7201197" y="3412284"/>
            <a:ext cx="3384376" cy="2707501"/>
          </a:xfrm>
          <a:prstGeom prst="rect">
            <a:avLst/>
          </a:prstGeom>
        </p:spPr>
      </p:pic>
      <p:sp>
        <p:nvSpPr>
          <p:cNvPr id="5" name="矩形 4"/>
          <p:cNvSpPr/>
          <p:nvPr/>
        </p:nvSpPr>
        <p:spPr>
          <a:xfrm>
            <a:off x="5964709" y="2827703"/>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53516275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303"/>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(2018·</a:t>
            </a:r>
            <a:r>
              <a:rPr lang="zh-CN" altLang="zh-CN">
                <a:solidFill>
                  <a:srgbClr val="000000"/>
                </a:solidFill>
                <a:ea typeface="楷体" panose="02010609060101010101" pitchFamily="49" charset="-122"/>
                <a:cs typeface="Times New Roman" panose="02020603050405020304" pitchFamily="18" charset="0"/>
              </a:rPr>
              <a:t>张家界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小华同学在学习阿基米德原理后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发现用弹簧测力计也能测量金属块的密度</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于是和同学一起按以下操作进行实验</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24.jpeg"/>
          <p:cNvPicPr/>
          <p:nvPr/>
        </p:nvPicPr>
        <p:blipFill>
          <a:blip r:embed="rId2"/>
          <a:stretch>
            <a:fillRect/>
          </a:stretch>
        </p:blipFill>
        <p:spPr>
          <a:xfrm>
            <a:off x="4446143" y="2122850"/>
            <a:ext cx="2639313" cy="3905885"/>
          </a:xfrm>
          <a:prstGeom prst="rect">
            <a:avLst/>
          </a:prstGeom>
        </p:spPr>
      </p:pic>
    </p:spTree>
    <p:extLst>
      <p:ext uri="{BB962C8B-B14F-4D97-AF65-F5344CB8AC3E}">
        <p14:creationId xmlns:p14="http://schemas.microsoft.com/office/powerpoint/2010/main" val="153655079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23863"/>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先用弹簧测力计挂着金属块静止在空中如图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弹簧测力计的示数为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然后将金属块缓慢地完全浸没在水中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示数如图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则金属块所受的浮力为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可求出金属块的体积为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通过计算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金属块的密度为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527069" y="1871935"/>
            <a:ext cx="697627" cy="584775"/>
          </a:xfrm>
          <a:prstGeom prst="rect">
            <a:avLst/>
          </a:prstGeom>
        </p:spPr>
        <p:txBody>
          <a:bodyPr wrap="none">
            <a:spAutoFit/>
          </a:bodyPr>
          <a:lstStyle/>
          <a:p>
            <a:r>
              <a:rPr lang="en-US" altLang="zh-CN">
                <a:ea typeface="宋体" panose="02010600030101010101" pitchFamily="2" charset="-122"/>
              </a:rPr>
              <a:t>3</a:t>
            </a:r>
            <a:r>
              <a:rPr lang="en-US" altLang="zh-CN" i="1">
                <a:ea typeface="宋体" panose="02010600030101010101" pitchFamily="2" charset="-122"/>
              </a:rPr>
              <a:t>.</a:t>
            </a:r>
            <a:r>
              <a:rPr lang="en-US" altLang="zh-CN">
                <a:ea typeface="宋体" panose="02010600030101010101" pitchFamily="2" charset="-122"/>
              </a:rPr>
              <a:t>6</a:t>
            </a:r>
            <a:endParaRPr lang="zh-CN" altLang="en-US"/>
          </a:p>
        </p:txBody>
      </p:sp>
      <p:sp>
        <p:nvSpPr>
          <p:cNvPr id="4" name="矩形 3"/>
          <p:cNvSpPr/>
          <p:nvPr/>
        </p:nvSpPr>
        <p:spPr>
          <a:xfrm>
            <a:off x="5328989" y="3031372"/>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8</a:t>
            </a:r>
            <a:endParaRPr lang="zh-CN" altLang="en-US"/>
          </a:p>
        </p:txBody>
      </p:sp>
      <p:sp>
        <p:nvSpPr>
          <p:cNvPr id="5" name="矩形 4"/>
          <p:cNvSpPr/>
          <p:nvPr/>
        </p:nvSpPr>
        <p:spPr>
          <a:xfrm>
            <a:off x="1296541" y="3611080"/>
            <a:ext cx="1439818" cy="584775"/>
          </a:xfrm>
          <a:prstGeom prst="rect">
            <a:avLst/>
          </a:prstGeom>
        </p:spPr>
        <p:txBody>
          <a:bodyPr wrap="none">
            <a:spAutoFit/>
          </a:bodyPr>
          <a:lstStyle/>
          <a:p>
            <a:r>
              <a:rPr lang="en-US" altLang="zh-CN">
                <a:ea typeface="宋体" panose="02010600030101010101" pitchFamily="2" charset="-122"/>
              </a:rPr>
              <a:t>8×10</a:t>
            </a:r>
            <a:r>
              <a:rPr lang="en-US" altLang="zh-CN" baseline="30000">
                <a:ea typeface="宋体" panose="02010600030101010101" pitchFamily="2" charset="-122"/>
              </a:rPr>
              <a:t>-5</a:t>
            </a:r>
            <a:endParaRPr lang="zh-CN" altLang="en-US"/>
          </a:p>
        </p:txBody>
      </p:sp>
      <p:sp>
        <p:nvSpPr>
          <p:cNvPr id="6" name="矩形 5"/>
          <p:cNvSpPr/>
          <p:nvPr/>
        </p:nvSpPr>
        <p:spPr>
          <a:xfrm>
            <a:off x="5862541" y="4200190"/>
            <a:ext cx="1656223" cy="584775"/>
          </a:xfrm>
          <a:prstGeom prst="rect">
            <a:avLst/>
          </a:prstGeom>
        </p:spPr>
        <p:txBody>
          <a:bodyPr wrap="none">
            <a:spAutoFit/>
          </a:bodyPr>
          <a:lstStyle/>
          <a:p>
            <a:r>
              <a:rPr lang="en-US" altLang="zh-CN">
                <a:ea typeface="宋体" panose="02010600030101010101" pitchFamily="2" charset="-122"/>
              </a:rPr>
              <a:t>4</a:t>
            </a:r>
            <a:r>
              <a:rPr lang="en-US" altLang="zh-CN" i="1">
                <a:ea typeface="宋体" panose="02010600030101010101" pitchFamily="2" charset="-122"/>
              </a:rPr>
              <a:t>.</a:t>
            </a:r>
            <a:r>
              <a:rPr lang="en-US" altLang="zh-CN">
                <a:ea typeface="宋体" panose="02010600030101010101" pitchFamily="2" charset="-122"/>
              </a:rPr>
              <a:t>5×10</a:t>
            </a:r>
            <a:r>
              <a:rPr lang="en-US" altLang="zh-CN" baseline="30000">
                <a:ea typeface="宋体" panose="02010600030101010101" pitchFamily="2" charset="-122"/>
              </a:rPr>
              <a:t>3</a:t>
            </a:r>
            <a:endParaRPr lang="zh-CN" altLang="en-US"/>
          </a:p>
        </p:txBody>
      </p:sp>
    </p:spTree>
    <p:extLst>
      <p:ext uri="{BB962C8B-B14F-4D97-AF65-F5344CB8AC3E}">
        <p14:creationId xmlns:p14="http://schemas.microsoft.com/office/powerpoint/2010/main" val="198192817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44892"/>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实验中让金属块在水中的深度继续下降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不接触杯底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金属块受到的浮力将如何变化</a:t>
            </a:r>
            <a:r>
              <a:rPr lang="en-US" altLang="zh-CN">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在交流讨论中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小李同学认为一次测量就得出实验结论不科学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你认同他的观点吗</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你认为怎样才能减小实验误差</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a:t>
            </a:r>
            <a:r>
              <a:rPr lang="en-US" altLang="zh-CN" i="1">
                <a:solidFill>
                  <a:srgbClr val="000000"/>
                </a:solidFill>
                <a:ea typeface="宋体" panose="02010600030101010101" pitchFamily="2" charset="-122"/>
                <a:cs typeface="Times New Roman" panose="02020603050405020304" pitchFamily="18" charset="0"/>
              </a:rPr>
              <a:t>_____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752013" y="206941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
        <p:nvSpPr>
          <p:cNvPr id="4" name="矩形 3"/>
          <p:cNvSpPr/>
          <p:nvPr/>
        </p:nvSpPr>
        <p:spPr>
          <a:xfrm>
            <a:off x="5453341" y="324008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认同</a:t>
            </a:r>
            <a:endParaRPr lang="zh-CN" altLang="en-US"/>
          </a:p>
        </p:txBody>
      </p:sp>
      <p:sp>
        <p:nvSpPr>
          <p:cNvPr id="5" name="矩形 4"/>
          <p:cNvSpPr>
            <a:spLocks noChangeAspect="1"/>
          </p:cNvSpPr>
          <p:nvPr/>
        </p:nvSpPr>
        <p:spPr>
          <a:xfrm>
            <a:off x="2610053" y="3780829"/>
            <a:ext cx="3583032"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多次测量取平</a:t>
            </a:r>
            <a:r>
              <a:rPr lang="zh-CN" altLang="zh-CN" smtClean="0">
                <a:ea typeface="宋体" panose="02010600030101010101" pitchFamily="2" charset="-122"/>
                <a:cs typeface="Times New Roman" panose="02020603050405020304" pitchFamily="18" charset="0"/>
              </a:rPr>
              <a:t>均值</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1537769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吉林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探究浮力的大小跟哪些因素有关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实验过程如图所示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其中弹簧测力计示数的大小关系是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水的密度用</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水</a:t>
            </a:r>
            <a:r>
              <a:rPr lang="zh-CN" altLang="zh-CN">
                <a:solidFill>
                  <a:srgbClr val="000000"/>
                </a:solidFill>
                <a:ea typeface="宋体" panose="02010600030101010101" pitchFamily="2" charset="-122"/>
                <a:cs typeface="Times New Roman" panose="02020603050405020304" pitchFamily="18" charset="0"/>
              </a:rPr>
              <a:t>表示</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25.jpeg"/>
          <p:cNvPicPr>
            <a:picLocks noChangeAspect="1"/>
          </p:cNvPicPr>
          <p:nvPr/>
        </p:nvPicPr>
        <p:blipFill>
          <a:blip r:embed="rId2"/>
          <a:stretch>
            <a:fillRect/>
          </a:stretch>
        </p:blipFill>
        <p:spPr>
          <a:xfrm>
            <a:off x="1925032" y="2376857"/>
            <a:ext cx="7681536" cy="3897398"/>
          </a:xfrm>
          <a:prstGeom prst="rect">
            <a:avLst/>
          </a:prstGeom>
        </p:spPr>
      </p:pic>
    </p:spTree>
    <p:extLst>
      <p:ext uri="{BB962C8B-B14F-4D97-AF65-F5344CB8AC3E}">
        <p14:creationId xmlns:p14="http://schemas.microsoft.com/office/powerpoint/2010/main" val="30545513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27503"/>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浮力的方向</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浮力的测量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称重法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步骤</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用弹簧测力计测出物体</a:t>
            </a:r>
            <a:r>
              <a:rPr lang="zh-CN" altLang="zh-CN" smtClean="0">
                <a:solidFill>
                  <a:srgbClr val="000000"/>
                </a:solidFill>
                <a:ea typeface="宋体" panose="02010600030101010101" pitchFamily="2" charset="-122"/>
                <a:cs typeface="Times New Roman" panose="02020603050405020304" pitchFamily="18" charset="0"/>
              </a:rPr>
              <a:t>在</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记</a:t>
            </a:r>
            <a:r>
              <a:rPr lang="zh-CN" altLang="zh-CN">
                <a:solidFill>
                  <a:srgbClr val="000000"/>
                </a:solidFill>
                <a:ea typeface="宋体" panose="02010600030101010101" pitchFamily="2" charset="-122"/>
                <a:cs typeface="Times New Roman" panose="02020603050405020304" pitchFamily="18" charset="0"/>
              </a:rPr>
              <a:t>作</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将物体浸在液体中</a:t>
            </a:r>
            <a:r>
              <a:rPr lang="en-US" altLang="zh-CN" smtClean="0">
                <a:solidFill>
                  <a:srgbClr val="000000"/>
                </a:solidFill>
                <a:ea typeface="宋体" panose="02010600030101010101" pitchFamily="2" charset="-122"/>
                <a:cs typeface="Times New Roman" panose="02020603050405020304" pitchFamily="18" charset="0"/>
              </a:rPr>
              <a:t>,</a:t>
            </a:r>
          </a:p>
          <a:p>
            <a:pPr indent="267970">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记下</a:t>
            </a:r>
            <a:r>
              <a:rPr lang="en-US" altLang="zh-CN" i="1" smtClean="0">
                <a:solidFill>
                  <a:srgbClr val="000000"/>
                </a:solidFill>
                <a:ea typeface="宋体" panose="02010600030101010101" pitchFamily="2" charset="-122"/>
                <a:cs typeface="Times New Roman" panose="02020603050405020304" pitchFamily="18" charset="0"/>
              </a:rPr>
              <a:t>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记</a:t>
            </a:r>
            <a:r>
              <a:rPr lang="zh-CN" altLang="zh-CN">
                <a:solidFill>
                  <a:srgbClr val="000000"/>
                </a:solidFill>
                <a:ea typeface="宋体" panose="02010600030101010101" pitchFamily="2" charset="-122"/>
                <a:cs typeface="Times New Roman" panose="02020603050405020304" pitchFamily="18" charset="0"/>
              </a:rPr>
              <a:t>作</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拉</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物体受到的浮力</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58.jpeg"/>
          <p:cNvPicPr/>
          <p:nvPr/>
        </p:nvPicPr>
        <p:blipFill>
          <a:blip r:embed="rId2"/>
          <a:stretch>
            <a:fillRect/>
          </a:stretch>
        </p:blipFill>
        <p:spPr>
          <a:xfrm>
            <a:off x="8425333" y="1757415"/>
            <a:ext cx="2023811" cy="3240241"/>
          </a:xfrm>
          <a:prstGeom prst="rect">
            <a:avLst/>
          </a:prstGeom>
        </p:spPr>
      </p:pic>
      <p:sp>
        <p:nvSpPr>
          <p:cNvPr id="4" name="矩形 3"/>
          <p:cNvSpPr/>
          <p:nvPr/>
        </p:nvSpPr>
        <p:spPr>
          <a:xfrm>
            <a:off x="3476445" y="106130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竖直向上</a:t>
            </a:r>
            <a:endParaRPr lang="zh-CN" altLang="en-US"/>
          </a:p>
        </p:txBody>
      </p:sp>
      <p:sp>
        <p:nvSpPr>
          <p:cNvPr id="5" name="矩形 4"/>
          <p:cNvSpPr/>
          <p:nvPr/>
        </p:nvSpPr>
        <p:spPr>
          <a:xfrm>
            <a:off x="353584" y="2822256"/>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空气中的重力</a:t>
            </a:r>
            <a:endParaRPr lang="zh-CN" altLang="en-US"/>
          </a:p>
        </p:txBody>
      </p:sp>
      <p:sp>
        <p:nvSpPr>
          <p:cNvPr id="6" name="矩形 5"/>
          <p:cNvSpPr/>
          <p:nvPr/>
        </p:nvSpPr>
        <p:spPr>
          <a:xfrm>
            <a:off x="1512565" y="3994301"/>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弹簧测力计的示数</a:t>
            </a:r>
            <a:endParaRPr lang="zh-CN" altLang="en-US"/>
          </a:p>
        </p:txBody>
      </p:sp>
      <p:sp>
        <p:nvSpPr>
          <p:cNvPr id="8" name="矩形 7"/>
          <p:cNvSpPr/>
          <p:nvPr/>
        </p:nvSpPr>
        <p:spPr>
          <a:xfrm>
            <a:off x="5523801" y="4555895"/>
            <a:ext cx="1165704" cy="584775"/>
          </a:xfrm>
          <a:prstGeom prst="rect">
            <a:avLst/>
          </a:prstGeom>
        </p:spPr>
        <p:txBody>
          <a:bodyPr wrap="none">
            <a:spAutoFit/>
          </a:bodyPr>
          <a:lstStyle/>
          <a:p>
            <a:r>
              <a:rPr lang="en-US" altLang="zh-CN" i="1">
                <a:ea typeface="宋体" panose="02010600030101010101" pitchFamily="2" charset="-122"/>
              </a:rPr>
              <a:t>G</a:t>
            </a:r>
            <a:r>
              <a:rPr lang="en-US" altLang="zh-CN">
                <a:ea typeface="宋体" panose="02010600030101010101" pitchFamily="2" charset="-122"/>
              </a:rPr>
              <a:t>-</a:t>
            </a:r>
            <a:r>
              <a:rPr lang="en-US" altLang="zh-CN" i="1">
                <a:ea typeface="宋体" panose="02010600030101010101" pitchFamily="2" charset="-122"/>
              </a:rPr>
              <a:t>F</a:t>
            </a:r>
            <a:r>
              <a:rPr lang="zh-CN" altLang="zh-CN" baseline="-25000">
                <a:ea typeface="宋体" panose="02010600030101010101" pitchFamily="2" charset="-122"/>
                <a:cs typeface="Times New Roman" panose="02020603050405020304" pitchFamily="18" charset="0"/>
              </a:rPr>
              <a:t>拉</a:t>
            </a:r>
            <a:endParaRPr lang="zh-CN" altLang="en-US"/>
          </a:p>
        </p:txBody>
      </p:sp>
    </p:spTree>
    <p:extLst>
      <p:ext uri="{BB962C8B-B14F-4D97-AF65-F5344CB8AC3E}">
        <p14:creationId xmlns:p14="http://schemas.microsoft.com/office/powerpoint/2010/main" val="3280157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47799"/>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比较</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两图可知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浮力的大小跟物体排开液体的体积有关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比较丙、丁两图可知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浮力的大小跟</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分析甲、丙两图可得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物体浸没在水中时受到的浮力</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物体的密度</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物</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用已知量或测量量表示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深入分析丙、丁两图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比较水对烧杯底的压强</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和某液体对烧杯底的压强</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液</a:t>
            </a:r>
            <a:r>
              <a:rPr lang="zh-CN" altLang="zh-CN">
                <a:solidFill>
                  <a:srgbClr val="000000"/>
                </a:solidFill>
                <a:ea typeface="宋体" panose="02010600030101010101" pitchFamily="2" charset="-122"/>
                <a:cs typeface="Times New Roman" panose="02020603050405020304" pitchFamily="18" charset="0"/>
              </a:rPr>
              <a:t>的大小关系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i="1">
                <a:solidFill>
                  <a:srgbClr val="000000"/>
                </a:solidFill>
                <a:ea typeface="宋体" panose="02010600030101010101" pitchFamily="2" charset="-122"/>
                <a:cs typeface="Times New Roman" panose="02020603050405020304" pitchFamily="18" charset="0"/>
              </a:rPr>
              <a:t>____________p</a:t>
            </a:r>
            <a:r>
              <a:rPr lang="zh-CN" altLang="zh-CN" baseline="-25000">
                <a:solidFill>
                  <a:srgbClr val="000000"/>
                </a:solidFill>
                <a:ea typeface="宋体" panose="02010600030101010101" pitchFamily="2" charset="-122"/>
                <a:cs typeface="Times New Roman" panose="02020603050405020304" pitchFamily="18" charset="0"/>
              </a:rPr>
              <a:t>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“&gt;”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327501" y="68871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乙丙</a:t>
            </a:r>
            <a:endParaRPr lang="zh-CN" altLang="en-US"/>
          </a:p>
        </p:txBody>
      </p:sp>
      <p:sp>
        <p:nvSpPr>
          <p:cNvPr id="4" name="矩形 3"/>
          <p:cNvSpPr/>
          <p:nvPr/>
        </p:nvSpPr>
        <p:spPr>
          <a:xfrm>
            <a:off x="7201197" y="1863224"/>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液体的密度</a:t>
            </a:r>
            <a:endParaRPr lang="zh-CN" altLang="en-US"/>
          </a:p>
        </p:txBody>
      </p:sp>
      <p:sp>
        <p:nvSpPr>
          <p:cNvPr id="5" name="矩形 4"/>
          <p:cNvSpPr/>
          <p:nvPr/>
        </p:nvSpPr>
        <p:spPr>
          <a:xfrm>
            <a:off x="1214701" y="3015352"/>
            <a:ext cx="1141659" cy="584775"/>
          </a:xfrm>
          <a:prstGeom prst="rect">
            <a:avLst/>
          </a:prstGeom>
        </p:spPr>
        <p:txBody>
          <a:bodyPr wrap="none">
            <a:spAutoFit/>
          </a:bodyPr>
          <a:lstStyle/>
          <a:p>
            <a:r>
              <a:rPr lang="en-US" altLang="zh-CN" i="1">
                <a:ea typeface="宋体" panose="02010600030101010101" pitchFamily="2" charset="-122"/>
              </a:rPr>
              <a:t>F</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F</a:t>
            </a:r>
            <a:r>
              <a:rPr lang="en-US" altLang="zh-CN" baseline="-25000">
                <a:ea typeface="宋体" panose="02010600030101010101" pitchFamily="2" charset="-122"/>
              </a:rPr>
              <a:t>3</a:t>
            </a:r>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2837098035"/>
              </p:ext>
            </p:extLst>
          </p:nvPr>
        </p:nvGraphicFramePr>
        <p:xfrm>
          <a:off x="6556846" y="2922559"/>
          <a:ext cx="1868487" cy="701675"/>
        </p:xfrm>
        <a:graphic>
          <a:graphicData uri="http://schemas.openxmlformats.org/presentationml/2006/ole">
            <mc:AlternateContent>
              <mc:Choice xmlns:v="urn:schemas-microsoft-com:vml" Requires="v">
                <p:oleObj spid="_x0000_s1047" name="文档" r:id="rId2" imgW="673502" imgH="249958" progId="Word.Document.12">
                  <p:embed/>
                </p:oleObj>
              </mc:Choice>
              <mc:Fallback>
                <p:oleObj name="文档" r:id="rId2" imgW="673502" imgH="249958" progId="Word.Document.12">
                  <p:embed/>
                  <p:pic>
                    <p:nvPicPr>
                      <p:cNvPr id="0" name="OLE substitute image"/>
                      <p:cNvPicPr/>
                      <p:nvPr/>
                    </p:nvPicPr>
                    <p:blipFill>
                      <a:blip r:embed="rId3"/>
                      <a:stretch>
                        <a:fillRect/>
                      </a:stretch>
                    </p:blipFill>
                    <p:spPr>
                      <a:xfrm>
                        <a:off x="6556846" y="2922559"/>
                        <a:ext cx="1868487" cy="701675"/>
                      </a:xfrm>
                      <a:prstGeom prst="rect">
                        <a:avLst/>
                      </a:prstGeom>
                    </p:spPr>
                  </p:pic>
                </p:oleObj>
              </mc:Fallback>
            </mc:AlternateContent>
          </a:graphicData>
        </a:graphic>
      </p:graphicFrame>
      <p:sp>
        <p:nvSpPr>
          <p:cNvPr id="7" name="矩形 6"/>
          <p:cNvSpPr/>
          <p:nvPr/>
        </p:nvSpPr>
        <p:spPr>
          <a:xfrm>
            <a:off x="7646589" y="4824263"/>
            <a:ext cx="418704" cy="584775"/>
          </a:xfrm>
          <a:prstGeom prst="rect">
            <a:avLst/>
          </a:prstGeom>
        </p:spPr>
        <p:txBody>
          <a:bodyPr wrap="none">
            <a:spAutoFit/>
          </a:bodyPr>
          <a:lstStyle/>
          <a:p>
            <a:r>
              <a:rPr lang="en-US" altLang="zh-CN">
                <a:ea typeface="宋体" panose="02010600030101010101" pitchFamily="2" charset="-122"/>
              </a:rPr>
              <a:t>&gt;</a:t>
            </a:r>
            <a:endParaRPr lang="zh-CN" altLang="en-US"/>
          </a:p>
        </p:txBody>
      </p:sp>
    </p:spTree>
    <p:extLst>
      <p:ext uri="{BB962C8B-B14F-4D97-AF65-F5344CB8AC3E}">
        <p14:creationId xmlns:p14="http://schemas.microsoft.com/office/powerpoint/2010/main" val="426424999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(2018·</a:t>
            </a:r>
            <a:r>
              <a:rPr lang="zh-CN" altLang="zh-CN">
                <a:solidFill>
                  <a:srgbClr val="000000"/>
                </a:solidFill>
                <a:ea typeface="楷体" panose="02010609060101010101" pitchFamily="49" charset="-122"/>
                <a:cs typeface="Times New Roman" panose="02020603050405020304" pitchFamily="18" charset="0"/>
              </a:rPr>
              <a:t>淄博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小明利用弹簧测力计、烧杯、小桶、石块、细线等器材探究浮力大小与排开液体的重力的关系</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26.jpeg"/>
          <p:cNvPicPr>
            <a:picLocks noChangeAspect="1"/>
          </p:cNvPicPr>
          <p:nvPr/>
        </p:nvPicPr>
        <p:blipFill>
          <a:blip r:embed="rId2"/>
          <a:stretch>
            <a:fillRect/>
          </a:stretch>
        </p:blipFill>
        <p:spPr>
          <a:xfrm>
            <a:off x="2992771" y="1974491"/>
            <a:ext cx="5546059" cy="4011732"/>
          </a:xfrm>
          <a:prstGeom prst="rect">
            <a:avLst/>
          </a:prstGeom>
        </p:spPr>
      </p:pic>
    </p:spTree>
    <p:extLst>
      <p:ext uri="{BB962C8B-B14F-4D97-AF65-F5344CB8AC3E}">
        <p14:creationId xmlns:p14="http://schemas.microsoft.com/office/powerpoint/2010/main" val="312484687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57217"/>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部分实验操作步骤如图所示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遗漏的主要步骤是</a:t>
            </a:r>
            <a:r>
              <a:rPr lang="en-US" altLang="zh-CN" i="1" smtClean="0">
                <a:solidFill>
                  <a:srgbClr val="000000"/>
                </a:solidFill>
                <a:ea typeface="宋体" panose="02010600030101010101" pitchFamily="2" charset="-122"/>
                <a:cs typeface="Times New Roman" panose="02020603050405020304" pitchFamily="18" charset="0"/>
              </a:rPr>
              <a:t>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若将遗漏的步骤标注为</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最合理的实验步骤顺序是</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用实验步骤对应的字母表示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20992" y="2777728"/>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测量空桶的重力</a:t>
            </a:r>
            <a:endParaRPr lang="zh-CN" altLang="en-US"/>
          </a:p>
        </p:txBody>
      </p:sp>
      <p:sp>
        <p:nvSpPr>
          <p:cNvPr id="4" name="矩形 3"/>
          <p:cNvSpPr>
            <a:spLocks noChangeAspect="1"/>
          </p:cNvSpPr>
          <p:nvPr/>
        </p:nvSpPr>
        <p:spPr>
          <a:xfrm>
            <a:off x="2426011" y="3328766"/>
            <a:ext cx="2686954" cy="626710"/>
          </a:xfrm>
          <a:prstGeom prst="rect">
            <a:avLst/>
          </a:prstGeom>
        </p:spPr>
        <p:txBody>
          <a:bodyPr wrap="none">
            <a:spAutoFit/>
          </a:bodyPr>
          <a:lstStyle/>
          <a:p>
            <a:pPr>
              <a:lnSpc>
                <a:spcPct val="120000"/>
              </a:lnSpc>
            </a:pPr>
            <a:r>
              <a:rPr lang="en-US" altLang="zh-CN">
                <a:ea typeface="宋体" panose="02010600030101010101" pitchFamily="2" charset="-122"/>
              </a:rPr>
              <a:t>D</a:t>
            </a:r>
            <a:r>
              <a:rPr lang="zh-CN" altLang="zh-CN">
                <a:ea typeface="宋体" panose="02010600030101010101" pitchFamily="2" charset="-122"/>
                <a:cs typeface="Times New Roman" panose="02020603050405020304" pitchFamily="18" charset="0"/>
              </a:rPr>
              <a:t>、</a:t>
            </a:r>
            <a:r>
              <a:rPr lang="en-US" altLang="zh-CN">
                <a:ea typeface="宋体" panose="02010600030101010101" pitchFamily="2" charset="-122"/>
              </a:rPr>
              <a:t>B</a:t>
            </a:r>
            <a:r>
              <a:rPr lang="zh-CN" altLang="zh-CN">
                <a:ea typeface="宋体" panose="02010600030101010101" pitchFamily="2" charset="-122"/>
                <a:cs typeface="Times New Roman" panose="02020603050405020304" pitchFamily="18" charset="0"/>
              </a:rPr>
              <a:t>、</a:t>
            </a:r>
            <a:r>
              <a:rPr lang="en-US" altLang="zh-CN">
                <a:ea typeface="宋体" panose="02010600030101010101" pitchFamily="2" charset="-122"/>
              </a:rPr>
              <a:t>A</a:t>
            </a:r>
            <a:r>
              <a:rPr lang="zh-CN" altLang="zh-CN">
                <a:ea typeface="宋体" panose="02010600030101010101" pitchFamily="2" charset="-122"/>
                <a:cs typeface="Times New Roman" panose="02020603050405020304" pitchFamily="18" charset="0"/>
              </a:rPr>
              <a:t>、</a:t>
            </a:r>
            <a:r>
              <a:rPr lang="en-US" altLang="zh-CN" smtClean="0">
                <a:ea typeface="宋体" panose="02010600030101010101" pitchFamily="2" charset="-122"/>
              </a:rPr>
              <a:t>C </a:t>
            </a:r>
            <a:endParaRPr lang="zh-CN" altLang="en-US"/>
          </a:p>
        </p:txBody>
      </p:sp>
    </p:spTree>
    <p:extLst>
      <p:ext uri="{BB962C8B-B14F-4D97-AF65-F5344CB8AC3E}">
        <p14:creationId xmlns:p14="http://schemas.microsoft.com/office/powerpoint/2010/main" val="119243319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8135"/>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小明进行实验并把数据记录在下表中</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从表中数据可知石块受到的浮力是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排开液体的重力是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小明根据它们的大小关系归纳出了实验结论并准备结束实验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同组的小丽认为实验还没有结束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理由是</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a:t>
            </a:r>
            <a:r>
              <a:rPr lang="en-US" altLang="zh-CN" i="1">
                <a:solidFill>
                  <a:srgbClr val="000000"/>
                </a:solidFill>
                <a:ea typeface="宋体" panose="02010600030101010101" pitchFamily="2" charset="-122"/>
                <a:cs typeface="Times New Roman" panose="02020603050405020304" pitchFamily="18" charset="0"/>
              </a:rPr>
              <a:t>_________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接下来的实验操作应该是</a:t>
            </a:r>
            <a:r>
              <a:rPr lang="en-US" altLang="zh-CN" i="1" smtClean="0">
                <a:solidFill>
                  <a:srgbClr val="000000"/>
                </a:solidFill>
                <a:ea typeface="宋体" panose="02010600030101010101" pitchFamily="2" charset="-122"/>
                <a:cs typeface="Times New Roman" panose="02020603050405020304" pitchFamily="18" charset="0"/>
              </a:rPr>
              <a:t>_______________</a:t>
            </a:r>
            <a:r>
              <a:rPr lang="en-US" altLang="zh-CN" i="1">
                <a:solidFill>
                  <a:srgbClr val="000000"/>
                </a:solidFill>
                <a:ea typeface="宋体" panose="02010600030101010101" pitchFamily="2" charset="-122"/>
                <a:cs typeface="Times New Roman" panose="02020603050405020304" pitchFamily="18" charset="0"/>
              </a:rPr>
              <a:t>_______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240303634"/>
              </p:ext>
            </p:extLst>
          </p:nvPr>
        </p:nvGraphicFramePr>
        <p:xfrm>
          <a:off x="361950" y="4277909"/>
          <a:ext cx="10807700" cy="1848562"/>
        </p:xfrm>
        <a:graphic>
          <a:graphicData uri="http://schemas.openxmlformats.org/presentationml/2006/ole">
            <mc:AlternateContent>
              <mc:Choice xmlns:v="urn:schemas-microsoft-com:vml" Requires="v">
                <p:oleObj spid="_x0000_s1048" name="文档" r:id="rId2" imgW="3826154" imgH="654430" progId="Word.Document.12">
                  <p:embed/>
                </p:oleObj>
              </mc:Choice>
              <mc:Fallback>
                <p:oleObj name="文档" r:id="rId2" imgW="3826154" imgH="654430" progId="Word.Document.12">
                  <p:embed/>
                  <p:pic>
                    <p:nvPicPr>
                      <p:cNvPr id="0" name="OLE substitute image"/>
                      <p:cNvPicPr/>
                      <p:nvPr/>
                    </p:nvPicPr>
                    <p:blipFill>
                      <a:blip r:embed="rId3"/>
                      <a:stretch>
                        <a:fillRect/>
                      </a:stretch>
                    </p:blipFill>
                    <p:spPr>
                      <a:xfrm>
                        <a:off x="361950" y="4277909"/>
                        <a:ext cx="10807700" cy="1848562"/>
                      </a:xfrm>
                      <a:prstGeom prst="rect">
                        <a:avLst/>
                      </a:prstGeom>
                    </p:spPr>
                  </p:pic>
                </p:oleObj>
              </mc:Fallback>
            </mc:AlternateContent>
          </a:graphicData>
        </a:graphic>
      </p:graphicFrame>
      <p:sp>
        <p:nvSpPr>
          <p:cNvPr id="4" name="矩形 3"/>
          <p:cNvSpPr/>
          <p:nvPr/>
        </p:nvSpPr>
        <p:spPr>
          <a:xfrm>
            <a:off x="4075357" y="1273023"/>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2</a:t>
            </a:r>
            <a:endParaRPr lang="zh-CN" altLang="en-US"/>
          </a:p>
        </p:txBody>
      </p:sp>
      <p:sp>
        <p:nvSpPr>
          <p:cNvPr id="5" name="矩形 4"/>
          <p:cNvSpPr/>
          <p:nvPr/>
        </p:nvSpPr>
        <p:spPr>
          <a:xfrm>
            <a:off x="1152525" y="1855244"/>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2</a:t>
            </a:r>
            <a:endParaRPr lang="zh-CN" altLang="en-US"/>
          </a:p>
        </p:txBody>
      </p:sp>
      <p:sp>
        <p:nvSpPr>
          <p:cNvPr id="6" name="矩形 5"/>
          <p:cNvSpPr>
            <a:spLocks noChangeAspect="1"/>
          </p:cNvSpPr>
          <p:nvPr/>
        </p:nvSpPr>
        <p:spPr>
          <a:xfrm>
            <a:off x="504453" y="2954368"/>
            <a:ext cx="9359527"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通过一组数据得出的结论会具有片面性或偶然性</a:t>
            </a:r>
            <a:endParaRPr lang="zh-CN" altLang="en-US"/>
          </a:p>
        </p:txBody>
      </p:sp>
      <p:sp>
        <p:nvSpPr>
          <p:cNvPr id="7" name="矩形 6"/>
          <p:cNvSpPr/>
          <p:nvPr/>
        </p:nvSpPr>
        <p:spPr>
          <a:xfrm>
            <a:off x="4680917" y="3589727"/>
            <a:ext cx="430438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换用不同液体重新实验</a:t>
            </a:r>
            <a:endParaRPr lang="zh-CN" altLang="en-US"/>
          </a:p>
        </p:txBody>
      </p:sp>
    </p:spTree>
    <p:extLst>
      <p:ext uri="{BB962C8B-B14F-4D97-AF65-F5344CB8AC3E}">
        <p14:creationId xmlns:p14="http://schemas.microsoft.com/office/powerpoint/2010/main" val="167124714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5996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实验结束后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小明还想进一步探究浮力大小是否与物体的密度有关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可取</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相同的铁块和铝块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使其浸没在同种液体中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比较浮力的大小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643309" y="277648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体积</a:t>
            </a:r>
            <a:endParaRPr lang="zh-CN" altLang="en-US"/>
          </a:p>
        </p:txBody>
      </p:sp>
    </p:spTree>
    <p:extLst>
      <p:ext uri="{BB962C8B-B14F-4D97-AF65-F5344CB8AC3E}">
        <p14:creationId xmlns:p14="http://schemas.microsoft.com/office/powerpoint/2010/main" val="339797372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小明帮爷爷浇菜园、他从井中提水时发现盛满水的桶露出水面越多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提桶的力就越大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由此他猜想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浮力大小可能与物体排开液体的体积有关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于是他找来一个金属圆柱体、弹簧测力计和烧杯等器材进行了如图所示的实验</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27.jpeg"/>
          <p:cNvPicPr>
            <a:picLocks noChangeAspect="1"/>
          </p:cNvPicPr>
          <p:nvPr/>
        </p:nvPicPr>
        <p:blipFill>
          <a:blip r:embed="rId2"/>
          <a:stretch>
            <a:fillRect/>
          </a:stretch>
        </p:blipFill>
        <p:spPr>
          <a:xfrm>
            <a:off x="853209" y="2840511"/>
            <a:ext cx="9825182" cy="3494472"/>
          </a:xfrm>
          <a:prstGeom prst="rect">
            <a:avLst/>
          </a:prstGeom>
        </p:spPr>
      </p:pic>
    </p:spTree>
    <p:extLst>
      <p:ext uri="{BB962C8B-B14F-4D97-AF65-F5344CB8AC3E}">
        <p14:creationId xmlns:p14="http://schemas.microsoft.com/office/powerpoint/2010/main" val="53739644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53359"/>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分析图中弹簧测力计示数的变化可知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物体排开液体的体积越大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其所受的浮力</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实验结束后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小明绘制了弹簧测力计对金属圆柱体的拉力和金属圆柱体所受浮力随浸入液体深度变化的曲线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如图戊所示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分析图象可知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图线</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描述的是金属圆柱体所受浮力随深度的变化情况</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824933" y="187193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越大</a:t>
            </a:r>
            <a:endParaRPr lang="zh-CN" altLang="en-US"/>
          </a:p>
        </p:txBody>
      </p:sp>
      <p:sp>
        <p:nvSpPr>
          <p:cNvPr id="4" name="矩形 3"/>
          <p:cNvSpPr/>
          <p:nvPr/>
        </p:nvSpPr>
        <p:spPr>
          <a:xfrm>
            <a:off x="5659219" y="3652471"/>
            <a:ext cx="389850" cy="584775"/>
          </a:xfrm>
          <a:prstGeom prst="rect">
            <a:avLst/>
          </a:prstGeom>
        </p:spPr>
        <p:txBody>
          <a:bodyPr wrap="none">
            <a:spAutoFit/>
          </a:bodyPr>
          <a:lstStyle/>
          <a:p>
            <a:r>
              <a:rPr lang="en-US" altLang="zh-CN" i="1">
                <a:ea typeface="宋体" panose="02010600030101010101" pitchFamily="2" charset="-122"/>
              </a:rPr>
              <a:t>a</a:t>
            </a:r>
            <a:endParaRPr lang="zh-CN" altLang="en-US"/>
          </a:p>
        </p:txBody>
      </p:sp>
    </p:spTree>
    <p:extLst>
      <p:ext uri="{BB962C8B-B14F-4D97-AF65-F5344CB8AC3E}">
        <p14:creationId xmlns:p14="http://schemas.microsoft.com/office/powerpoint/2010/main" val="29051533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8908"/>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根据弹簧测力计对金属圆柱体的拉力和金属圆柱体所受浮力随浸入液体深度变化的曲线图可知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金属圆柱体所受的最大浮力是</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金属圆柱体的重力是</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它的体积是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它的密度是</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a:solidFill>
                  <a:srgbClr val="000000"/>
                </a:solidFill>
                <a:ea typeface="宋体" panose="02010600030101010101" pitchFamily="2" charset="-122"/>
                <a:cs typeface="Times New Roman" panose="02020603050405020304" pitchFamily="18" charset="0"/>
              </a:rPr>
              <a:t>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i="1"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=10 N/kg)</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230925" y="2806185"/>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0</a:t>
            </a:r>
            <a:endParaRPr lang="zh-CN" altLang="en-US"/>
          </a:p>
        </p:txBody>
      </p:sp>
      <p:sp>
        <p:nvSpPr>
          <p:cNvPr id="4" name="矩形 3"/>
          <p:cNvSpPr/>
          <p:nvPr/>
        </p:nvSpPr>
        <p:spPr>
          <a:xfrm>
            <a:off x="9291130" y="2806185"/>
            <a:ext cx="697627"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7</a:t>
            </a:r>
            <a:endParaRPr lang="zh-CN" altLang="en-US"/>
          </a:p>
        </p:txBody>
      </p:sp>
      <p:sp>
        <p:nvSpPr>
          <p:cNvPr id="5" name="矩形 4"/>
          <p:cNvSpPr/>
          <p:nvPr/>
        </p:nvSpPr>
        <p:spPr>
          <a:xfrm>
            <a:off x="2955909" y="3389966"/>
            <a:ext cx="1439818" cy="584775"/>
          </a:xfrm>
          <a:prstGeom prst="rect">
            <a:avLst/>
          </a:prstGeom>
        </p:spPr>
        <p:txBody>
          <a:bodyPr wrap="none">
            <a:spAutoFit/>
          </a:bodyPr>
          <a:lstStyle/>
          <a:p>
            <a:r>
              <a:rPr lang="en-US" altLang="zh-CN">
                <a:ea typeface="宋体" panose="02010600030101010101" pitchFamily="2" charset="-122"/>
              </a:rPr>
              <a:t>1×10</a:t>
            </a:r>
            <a:r>
              <a:rPr lang="en-US" altLang="zh-CN" baseline="30000">
                <a:ea typeface="宋体" panose="02010600030101010101" pitchFamily="2" charset="-122"/>
              </a:rPr>
              <a:t>-4</a:t>
            </a:r>
            <a:endParaRPr lang="zh-CN" altLang="en-US"/>
          </a:p>
        </p:txBody>
      </p:sp>
      <p:sp>
        <p:nvSpPr>
          <p:cNvPr id="6" name="矩形 5"/>
          <p:cNvSpPr/>
          <p:nvPr/>
        </p:nvSpPr>
        <p:spPr>
          <a:xfrm>
            <a:off x="7796925" y="3389966"/>
            <a:ext cx="1656223"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7×10</a:t>
            </a:r>
            <a:r>
              <a:rPr lang="en-US" altLang="zh-CN" baseline="30000">
                <a:ea typeface="宋体" panose="02010600030101010101" pitchFamily="2" charset="-122"/>
              </a:rPr>
              <a:t>3</a:t>
            </a:r>
            <a:endParaRPr lang="zh-CN" altLang="en-US"/>
          </a:p>
        </p:txBody>
      </p:sp>
    </p:spTree>
    <p:extLst>
      <p:ext uri="{BB962C8B-B14F-4D97-AF65-F5344CB8AC3E}">
        <p14:creationId xmlns:p14="http://schemas.microsoft.com/office/powerpoint/2010/main" val="318506554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将一个石块挂在弹簧测力计下端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称得石块的重为</a:t>
            </a:r>
            <a:r>
              <a:rPr lang="en-US" altLang="zh-CN">
                <a:solidFill>
                  <a:srgbClr val="000000"/>
                </a:solidFill>
                <a:ea typeface="宋体" panose="02010600030101010101" pitchFamily="2" charset="-122"/>
                <a:cs typeface="Times New Roman" panose="02020603050405020304" pitchFamily="18" charset="0"/>
              </a:rPr>
              <a:t>4 N,</a:t>
            </a:r>
            <a:r>
              <a:rPr lang="zh-CN" altLang="zh-CN">
                <a:solidFill>
                  <a:srgbClr val="000000"/>
                </a:solidFill>
                <a:ea typeface="宋体" panose="02010600030101010101" pitchFamily="2" charset="-122"/>
                <a:cs typeface="Times New Roman" panose="02020603050405020304" pitchFamily="18" charset="0"/>
              </a:rPr>
              <a:t>如图乙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将石块浸没在水中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弹簧测力计的示数为</a:t>
            </a:r>
            <a:r>
              <a:rPr lang="en-US" altLang="zh-CN">
                <a:solidFill>
                  <a:srgbClr val="000000"/>
                </a:solidFill>
                <a:ea typeface="宋体" panose="02010600030101010101" pitchFamily="2" charset="-122"/>
                <a:cs typeface="Times New Roman" panose="02020603050405020304" pitchFamily="18" charset="0"/>
              </a:rPr>
              <a:t>2 N,</a:t>
            </a:r>
            <a:r>
              <a:rPr lang="zh-CN" altLang="zh-CN">
                <a:solidFill>
                  <a:srgbClr val="000000"/>
                </a:solidFill>
                <a:ea typeface="宋体" panose="02010600030101010101" pitchFamily="2" charset="-122"/>
                <a:cs typeface="Times New Roman" panose="02020603050405020304" pitchFamily="18" charset="0"/>
              </a:rPr>
              <a:t>将石块浸没到另一种液体中时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弹簧测力计的示数为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8 N,</a:t>
            </a:r>
            <a:r>
              <a:rPr lang="zh-CN" altLang="zh-CN">
                <a:solidFill>
                  <a:srgbClr val="000000"/>
                </a:solidFill>
                <a:ea typeface="宋体" panose="02010600030101010101" pitchFamily="2" charset="-122"/>
                <a:cs typeface="Times New Roman" panose="02020603050405020304" pitchFamily="18" charset="0"/>
              </a:rPr>
              <a:t>计算</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=10 N/kg</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石块浸没在水中时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受到水的浮力</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石块的密度</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另一种液体的密度</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28.jpeg"/>
          <p:cNvPicPr/>
          <p:nvPr/>
        </p:nvPicPr>
        <p:blipFill>
          <a:blip r:embed="rId2"/>
          <a:stretch>
            <a:fillRect/>
          </a:stretch>
        </p:blipFill>
        <p:spPr>
          <a:xfrm>
            <a:off x="7705253" y="2539671"/>
            <a:ext cx="2208772" cy="3222208"/>
          </a:xfrm>
          <a:prstGeom prst="rect">
            <a:avLst/>
          </a:prstGeom>
        </p:spPr>
      </p:pic>
    </p:spTree>
    <p:extLst>
      <p:ext uri="{BB962C8B-B14F-4D97-AF65-F5344CB8AC3E}">
        <p14:creationId xmlns:p14="http://schemas.microsoft.com/office/powerpoint/2010/main" val="288603433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6277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石块的重力为</a:t>
            </a:r>
            <a:r>
              <a:rPr lang="en-US" altLang="zh-CN">
                <a:ea typeface="宋体" panose="02010600030101010101" pitchFamily="2" charset="-122"/>
                <a:cs typeface="Times New Roman" panose="02020603050405020304" pitchFamily="18" charset="0"/>
              </a:rPr>
              <a:t>4 N,</a:t>
            </a:r>
            <a:r>
              <a:rPr lang="zh-CN" altLang="zh-CN">
                <a:ea typeface="宋体" panose="02010600030101010101" pitchFamily="2" charset="-122"/>
                <a:cs typeface="Times New Roman" panose="02020603050405020304" pitchFamily="18" charset="0"/>
              </a:rPr>
              <a:t>浸没在水中</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弹簧测力计的示数是</a:t>
            </a:r>
            <a:r>
              <a:rPr lang="en-US" altLang="zh-CN">
                <a:ea typeface="宋体" panose="02010600030101010101" pitchFamily="2" charset="-122"/>
                <a:cs typeface="Times New Roman" panose="02020603050405020304" pitchFamily="18" charset="0"/>
              </a:rPr>
              <a:t>2 N,</a:t>
            </a:r>
            <a:r>
              <a:rPr lang="zh-CN" altLang="zh-CN">
                <a:ea typeface="宋体" panose="02010600030101010101" pitchFamily="2" charset="-122"/>
                <a:cs typeface="Times New Roman" panose="02020603050405020304" pitchFamily="18" charset="0"/>
              </a:rPr>
              <a:t>所以石块受到的浮力</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浮</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G</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示</a:t>
            </a:r>
            <a:r>
              <a:rPr lang="en-US" altLang="zh-CN">
                <a:ea typeface="宋体" panose="02010600030101010101" pitchFamily="2" charset="-122"/>
                <a:cs typeface="Times New Roman" panose="02020603050405020304" pitchFamily="18" charset="0"/>
              </a:rPr>
              <a:t>=4 N-2 N=2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由</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浮</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G</a:t>
            </a:r>
            <a:r>
              <a:rPr lang="zh-CN" altLang="zh-CN" baseline="-25000">
                <a:ea typeface="宋体" panose="02010600030101010101" pitchFamily="2" charset="-122"/>
                <a:cs typeface="Times New Roman" panose="02020603050405020304" pitchFamily="18" charset="0"/>
              </a:rPr>
              <a:t>排</a:t>
            </a:r>
            <a:r>
              <a:rPr lang="en-US" altLang="zh-CN">
                <a:ea typeface="宋体" panose="02010600030101010101" pitchFamily="2" charset="-122"/>
                <a:cs typeface="Times New Roman" panose="02020603050405020304" pitchFamily="18" charset="0"/>
              </a:rPr>
              <a:t>=</a:t>
            </a:r>
            <a:r>
              <a:rPr lang="en-US" altLang="zh-CN" i="1" err="1">
                <a:ea typeface="Microsoft Yi Baiti" panose="03000500000000000000" pitchFamily="66" charset="0"/>
                <a:cs typeface="Times New Roman" panose="02020603050405020304" pitchFamily="18" charset="0"/>
              </a:rPr>
              <a:t>ρ</a:t>
            </a:r>
            <a:r>
              <a:rPr lang="en-US" altLang="zh-CN" i="1" err="1">
                <a:ea typeface="宋体" panose="02010600030101010101" pitchFamily="2" charset="-122"/>
                <a:cs typeface="Times New Roman" panose="02020603050405020304" pitchFamily="18" charset="0"/>
              </a:rPr>
              <a:t>g</a:t>
            </a:r>
            <a:r>
              <a:rPr lang="en-US" altLang="zh-CN" err="1">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V</a:t>
            </a:r>
            <a:r>
              <a:rPr lang="zh-CN" altLang="zh-CN" baseline="-25000">
                <a:ea typeface="宋体" panose="02010600030101010101" pitchFamily="2" charset="-122"/>
                <a:cs typeface="Times New Roman" panose="02020603050405020304" pitchFamily="18" charset="0"/>
              </a:rPr>
              <a:t>排</a:t>
            </a:r>
            <a:r>
              <a:rPr lang="zh-CN" altLang="zh-CN">
                <a:ea typeface="宋体" panose="02010600030101010101" pitchFamily="2" charset="-122"/>
                <a:cs typeface="Times New Roman" panose="02020603050405020304" pitchFamily="18" charset="0"/>
              </a:rPr>
              <a:t>得</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石块的体积</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859456788"/>
              </p:ext>
            </p:extLst>
          </p:nvPr>
        </p:nvGraphicFramePr>
        <p:xfrm>
          <a:off x="465273" y="3047074"/>
          <a:ext cx="10807700" cy="3020989"/>
        </p:xfrm>
        <a:graphic>
          <a:graphicData uri="http://schemas.openxmlformats.org/presentationml/2006/ole">
            <mc:AlternateContent>
              <mc:Choice xmlns:v="urn:schemas-microsoft-com:vml" Requires="v">
                <p:oleObj spid="_x0000_s1049" name="文档" r:id="rId2" imgW="3281131" imgH="913725" progId="Word.Document.12">
                  <p:embed/>
                </p:oleObj>
              </mc:Choice>
              <mc:Fallback>
                <p:oleObj name="文档" r:id="rId2" imgW="3281131" imgH="913725" progId="Word.Document.12">
                  <p:embed/>
                  <p:pic>
                    <p:nvPicPr>
                      <p:cNvPr id="0" name="OLE substitute image"/>
                      <p:cNvPicPr/>
                      <p:nvPr/>
                    </p:nvPicPr>
                    <p:blipFill>
                      <a:blip r:embed="rId3"/>
                      <a:stretch>
                        <a:fillRect/>
                      </a:stretch>
                    </p:blipFill>
                    <p:spPr>
                      <a:xfrm>
                        <a:off x="465273" y="3047074"/>
                        <a:ext cx="10807700" cy="3020989"/>
                      </a:xfrm>
                      <a:prstGeom prst="rect">
                        <a:avLst/>
                      </a:prstGeom>
                    </p:spPr>
                  </p:pic>
                </p:oleObj>
              </mc:Fallback>
            </mc:AlternateContent>
          </a:graphicData>
        </a:graphic>
      </p:graphicFrame>
    </p:spTree>
    <p:extLst>
      <p:ext uri="{BB962C8B-B14F-4D97-AF65-F5344CB8AC3E}">
        <p14:creationId xmlns:p14="http://schemas.microsoft.com/office/powerpoint/2010/main" val="213645523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专业教辅课件Q:251490010">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经典">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演示文稿3" id="{7F1B58FA-3D69-4926-A2BA-EEBABBAD5E6B}" vid="{76CC91B4-AC1E-4E21-9BDB-923C2B156DCE}"/>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518</Paragraphs>
  <Slides>104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104</vt:i4>
      </vt:variant>
    </vt:vector>
  </HeadingPairs>
  <TitlesOfParts>
    <vt:vector size="118" baseType="lpstr">
      <vt:lpstr>Arial</vt:lpstr>
      <vt:lpstr>Times New Roman</vt:lpstr>
      <vt:lpstr>黑体</vt:lpstr>
      <vt:lpstr>隶书</vt:lpstr>
      <vt:lpstr>微软雅黑</vt:lpstr>
      <vt:lpstr>Calibri</vt:lpstr>
      <vt:lpstr>NEU-BZ-S92</vt:lpstr>
      <vt:lpstr>方正大黑_GBK</vt:lpstr>
      <vt:lpstr>华文新魏</vt:lpstr>
      <vt:lpstr>宋体</vt:lpstr>
      <vt:lpstr>楷体</vt:lpstr>
      <vt:lpstr>仿宋</vt:lpstr>
      <vt:lpstr>Microsoft Yi Baiti</vt:lpstr>
      <vt:lpstr>专业教辅课件Q:251490010</vt:lpstr>
      <vt:lpstr>第十章　浮　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2021-03-06T18:16:36Z</cp:lastPrinted>
  <dcterms:created xsi:type="dcterms:W3CDTF">2021-03-06T18:16:36Z</dcterms:created>
  <dcterms:modified xsi:type="dcterms:W3CDTF">2021-03-06T10:16:46Z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