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wmv" ContentType="video/x-ms-wmv"/>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3.3-->
<p:presentation xmlns:r="http://schemas.openxmlformats.org/officeDocument/2006/relationships" xmlns:a="http://schemas.openxmlformats.org/drawingml/2006/main" xmlns:p="http://schemas.openxmlformats.org/presentationml/2006/main">
  <p:sldMasterIdLst>
    <p:sldMasterId id="2147483648" r:id="rId1"/>
  </p:sldMasterIdLst>
  <p:sldIdLst>
    <p:sldId id="298" r:id="rId2"/>
    <p:sldId id="256" r:id="rId3"/>
    <p:sldId id="286" r:id="rId4"/>
    <p:sldId id="271" r:id="rId5"/>
    <p:sldId id="265" r:id="rId6"/>
    <p:sldId id="318" r:id="rId7"/>
    <p:sldId id="266" r:id="rId8"/>
    <p:sldId id="263" r:id="rId9"/>
    <p:sldId id="324" r:id="rId10"/>
    <p:sldId id="328" r:id="rId11"/>
    <p:sldId id="261" r:id="rId12"/>
    <p:sldId id="270" r:id="rId13"/>
    <p:sldId id="274" r:id="rId14"/>
    <p:sldId id="333" r:id="rId15"/>
    <p:sldId id="334" r:id="rId16"/>
    <p:sldId id="336" r:id="rId17"/>
    <p:sldId id="335" r:id="rId18"/>
  </p:sldIdLst>
  <p:sldSz cx="12241530" cy="6858000"/>
  <p:notesSz cx="6858000" cy="9144000"/>
  <p:custDataLst>
    <p:tags r:id="rId19"/>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36" userDrawn="1">
          <p15:clr>
            <a:srgbClr val="A4A3A4"/>
          </p15:clr>
        </p15:guide>
        <p15:guide id="2" pos="3807" userDrawn="1">
          <p15:clr>
            <a:srgbClr val="A4A3A4"/>
          </p15:clr>
        </p15:guide>
      </p15:sldGuideLst>
    </p:ext>
  </p:extLst>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493"/>
    <p:restoredTop sz="92223"/>
  </p:normalViewPr>
  <p:slideViewPr>
    <p:cSldViewPr showGuides="1">
      <p:cViewPr>
        <p:scale>
          <a:sx n="66" d="100"/>
          <a:sy n="66" d="100"/>
        </p:scale>
        <p:origin x="-1152" y="-360"/>
      </p:cViewPr>
      <p:guideLst>
        <p:guide orient="horz" pos="2136"/>
        <p:guide pos="3807"/>
      </p:guideLst>
    </p:cSldViewPr>
  </p:slideViewPr>
  <p:notesTextViewPr>
    <p:cViewPr>
      <p:scale>
        <a:sx n="100" d="100"/>
        <a:sy n="100" d="100"/>
      </p:scale>
      <p:origin x="0" y="0"/>
    </p:cViewPr>
  </p:notesTextViewPr>
  <p:notesViewPr>
    <p:cSldViewPr>
      <p:cViewPr>
        <p:scale>
          <a:sx n="1" d="100"/>
          <a:sy n="1" d="100"/>
        </p:scale>
        <p:origin x="0" y="0"/>
      </p:cViewPr>
    </p:cSldViewPr>
  </p:notesViewPr>
  <p:gridSpacing cx="76199" cy="76199"/>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tags" Target="tags/tag6.xml" /><Relationship Id="rId2" Type="http://schemas.openxmlformats.org/officeDocument/2006/relationships/slide" Target="slides/slide1.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heme" Target="theme/theme1.xml" /><Relationship Id="rId23" Type="http://schemas.openxmlformats.org/officeDocument/2006/relationships/tableStyles" Target="tableStyles.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917575" y="2130425"/>
            <a:ext cx="10406063" cy="1470025"/>
          </a:xfrm>
        </p:spPr>
        <p:txBody>
          <a:body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836738" y="3886200"/>
            <a:ext cx="8567737"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buNone/>
            </a:pPr>
            <a:fld id="{9A0DB2DC-4C9A-4742-B13C-FB6460FD3503}" type="slidenum">
              <a:rPr lang="en-US" altLang="zh-CN" strike="noStrike" noProof="1">
                <a:latin typeface="Arial" panose="020b0604020202020204" pitchFamily="34" charset="0"/>
                <a:ea typeface="宋体" panose="02010600030101010101" pitchFamily="2" charset="-122"/>
                <a:cs typeface="+mn-cs"/>
              </a:rPr>
              <a:t/>
            </a:fld>
            <a:endParaRPr lang="en-US" altLang="zh-CN" strike="noStrike" noProof="1">
              <a:latin typeface="Arial" panose="020b0604020202020204" pitchFamily="34" charset="0"/>
            </a:endParaRPr>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buNone/>
            </a:pPr>
            <a:fld id="{9A0DB2DC-4C9A-4742-B13C-FB6460FD3503}" type="slidenum">
              <a:rPr lang="en-US" altLang="zh-CN" strike="noStrike" noProof="1">
                <a:latin typeface="Arial" panose="020b0604020202020204" pitchFamily="34" charset="0"/>
                <a:ea typeface="宋体" panose="02010600030101010101" pitchFamily="2" charset="-122"/>
                <a:cs typeface="+mn-cs"/>
              </a:rPr>
              <a:t/>
            </a:fld>
            <a:endParaRPr lang="en-US" altLang="zh-CN" strike="noStrike" noProof="1">
              <a:latin typeface="Arial" panose="020b0604020202020204" pitchFamily="34" charset="0"/>
            </a:endParaRP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966788" y="4406900"/>
            <a:ext cx="10404475" cy="1362075"/>
          </a:xfrm>
        </p:spPr>
        <p:txBody>
          <a:bodyPr anchor="t"/>
          <a:lstStyle>
            <a:lvl1pPr algn="l">
              <a:defRPr sz="4000" b="1" cap="all"/>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966788" y="2906713"/>
            <a:ext cx="104044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buNone/>
            </a:pPr>
            <a:fld id="{9A0DB2DC-4C9A-4742-B13C-FB6460FD3503}" type="slidenum">
              <a:rPr lang="en-US" altLang="zh-CN" strike="noStrike" noProof="1">
                <a:latin typeface="Arial" panose="020b0604020202020204" pitchFamily="34" charset="0"/>
                <a:ea typeface="宋体" panose="02010600030101010101" pitchFamily="2" charset="-122"/>
                <a:cs typeface="+mn-cs"/>
              </a:rPr>
              <a:t/>
            </a:fld>
            <a:endParaRPr lang="en-US" altLang="zh-CN" strike="noStrike" noProof="1">
              <a:latin typeface="Arial" panose="020b0604020202020204" pitchFamily="34" charset="0"/>
            </a:endParaRP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12775" y="1600200"/>
            <a:ext cx="543083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196013" y="1600200"/>
            <a:ext cx="543242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buNone/>
            </a:pPr>
            <a:fld id="{9A0DB2DC-4C9A-4742-B13C-FB6460FD3503}" type="slidenum">
              <a:rPr lang="en-US" altLang="zh-CN" strike="noStrike" noProof="1">
                <a:latin typeface="Arial" panose="020b0604020202020204" pitchFamily="34" charset="0"/>
                <a:ea typeface="宋体" panose="02010600030101010101" pitchFamily="2" charset="-122"/>
                <a:cs typeface="+mn-cs"/>
              </a:rPr>
              <a:t/>
            </a:fld>
            <a:endParaRPr lang="en-US" altLang="zh-CN" strike="noStrike" noProof="1">
              <a:latin typeface="Arial" panose="020b0604020202020204" pitchFamily="34" charset="0"/>
            </a:endParaRP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12775" y="1535113"/>
            <a:ext cx="54086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612775" y="2174875"/>
            <a:ext cx="54086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218238" y="1535113"/>
            <a:ext cx="5410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6218238" y="2174875"/>
            <a:ext cx="54102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lvl="0" eaLnBrk="1" fontAlgn="base" hangingPunct="1">
              <a:buNone/>
            </a:pPr>
            <a:fld id="{9A0DB2DC-4C9A-4742-B13C-FB6460FD3503}" type="slidenum">
              <a:rPr lang="en-US" altLang="zh-CN" strike="noStrike" noProof="1">
                <a:latin typeface="Arial" panose="020b0604020202020204" pitchFamily="34" charset="0"/>
                <a:ea typeface="宋体" panose="02010600030101010101" pitchFamily="2" charset="-122"/>
                <a:cs typeface="+mn-cs"/>
              </a:rPr>
              <a:t/>
            </a:fld>
            <a:endParaRPr lang="en-US" altLang="zh-CN" strike="noStrike" noProof="1">
              <a:latin typeface="Arial" panose="020b0604020202020204" pitchFamily="34" charset="0"/>
            </a:endParaRP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lvl="0" eaLnBrk="1" fontAlgn="base" hangingPunct="1">
              <a:buNone/>
            </a:pPr>
            <a:fld id="{9A0DB2DC-4C9A-4742-B13C-FB6460FD3503}" type="slidenum">
              <a:rPr lang="en-US" altLang="zh-CN" strike="noStrike" noProof="1">
                <a:latin typeface="Arial" panose="020b0604020202020204" pitchFamily="34" charset="0"/>
                <a:ea typeface="宋体" panose="02010600030101010101" pitchFamily="2" charset="-122"/>
                <a:cs typeface="+mn-cs"/>
              </a:rPr>
              <a:t/>
            </a:fld>
            <a:endParaRPr lang="en-US" altLang="zh-CN" strike="noStrike" noProof="1">
              <a:latin typeface="Arial" panose="020b0604020202020204" pitchFamily="34" charset="0"/>
            </a:endParaRP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lvl="0" eaLnBrk="1" fontAlgn="base" hangingPunct="1">
              <a:buNone/>
            </a:pPr>
            <a:fld id="{9A0DB2DC-4C9A-4742-B13C-FB6460FD3503}" type="slidenum">
              <a:rPr lang="en-US" altLang="zh-CN" strike="noStrike" noProof="1">
                <a:latin typeface="Arial" panose="020b0604020202020204" pitchFamily="34" charset="0"/>
                <a:ea typeface="宋体" panose="02010600030101010101" pitchFamily="2" charset="-122"/>
                <a:cs typeface="+mn-cs"/>
              </a:rPr>
              <a:t/>
            </a:fld>
            <a:endParaRPr lang="en-US" altLang="zh-CN" strike="noStrike" noProof="1">
              <a:latin typeface="Arial" panose="020b0604020202020204" pitchFamily="34" charset="0"/>
            </a:endParaRP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612775" y="273050"/>
            <a:ext cx="4025900"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786313" y="273050"/>
            <a:ext cx="68421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12775" y="1435100"/>
            <a:ext cx="40259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buNone/>
            </a:pPr>
            <a:fld id="{9A0DB2DC-4C9A-4742-B13C-FB6460FD3503}" type="slidenum">
              <a:rPr lang="en-US" altLang="zh-CN" strike="noStrike" noProof="1">
                <a:latin typeface="Arial" panose="020b0604020202020204" pitchFamily="34" charset="0"/>
                <a:ea typeface="宋体" panose="02010600030101010101" pitchFamily="2" charset="-122"/>
                <a:cs typeface="+mn-cs"/>
              </a:rPr>
              <a:t/>
            </a:fld>
            <a:endParaRPr lang="en-US" altLang="zh-CN" strike="noStrike" noProof="1">
              <a:latin typeface="Arial" panose="020b0604020202020204" pitchFamily="34" charset="0"/>
            </a:endParaRP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2398713" y="4800600"/>
            <a:ext cx="7345362"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2398713" y="612775"/>
            <a:ext cx="7345362"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98713" y="5367338"/>
            <a:ext cx="7345362"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lvl="0" eaLnBrk="1" fontAlgn="base" hangingPunct="1">
              <a:buNone/>
            </a:pPr>
            <a:fld id="{9A0DB2DC-4C9A-4742-B13C-FB6460FD3503}" type="slidenum">
              <a:rPr lang="en-US" altLang="zh-CN" strike="noStrike" noProof="1">
                <a:latin typeface="Arial" panose="020b0604020202020204" pitchFamily="34" charset="0"/>
                <a:ea typeface="宋体" panose="02010600030101010101" pitchFamily="2" charset="-122"/>
                <a:cs typeface="+mn-cs"/>
              </a:rPr>
              <a:t/>
            </a:fld>
            <a:endParaRPr lang="en-US" altLang="zh-CN" strike="noStrike" noProof="1">
              <a:latin typeface="Arial" panose="020b0604020202020204" pitchFamily="34" charset="0"/>
            </a:endParaRP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buNone/>
            </a:pPr>
            <a:fld id="{9A0DB2DC-4C9A-4742-B13C-FB6460FD3503}" type="slidenum">
              <a:rPr lang="en-US" altLang="zh-CN" strike="noStrike" noProof="1">
                <a:latin typeface="Arial" panose="020b0604020202020204" pitchFamily="34" charset="0"/>
                <a:ea typeface="宋体" panose="02010600030101010101" pitchFamily="2" charset="-122"/>
                <a:cs typeface="+mn-cs"/>
              </a:rPr>
              <a:t/>
            </a:fld>
            <a:endParaRPr lang="en-US" altLang="zh-CN" strike="noStrike" noProof="1">
              <a:latin typeface="Arial" panose="020b0604020202020204" pitchFamily="34" charset="0"/>
            </a:endParaRP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文本">
    <p:spTree>
      <p:nvGrpSpPr>
        <p:cNvPr id="1" name=""/>
        <p:cNvGrpSpPr/>
        <p:nvPr/>
      </p:nvGrpSpPr>
      <p:grpSpPr>
        <a:xfrm>
          <a:off x="0" y="0"/>
          <a:ext cx="0" cy="0"/>
        </a:xfrm>
      </p:grpSpPr>
      <p:sp>
        <p:nvSpPr>
          <p:cNvPr id="2" name="竖排标题 1"/>
          <p:cNvSpPr>
            <a:spLocks noGrp="1"/>
          </p:cNvSpPr>
          <p:nvPr>
            <p:ph type="title" orient="vert"/>
          </p:nvPr>
        </p:nvSpPr>
        <p:spPr>
          <a:xfrm>
            <a:off x="8875713" y="274638"/>
            <a:ext cx="2752725"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12775" y="274638"/>
            <a:ext cx="8110538"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lvl="0" eaLnBrk="1" fontAlgn="base" hangingPunct="1">
              <a:buNone/>
            </a:pPr>
            <a:fld id="{9A0DB2DC-4C9A-4742-B13C-FB6460FD3503}" type="slidenum">
              <a:rPr lang="en-US" altLang="zh-CN" strike="noStrike" noProof="1">
                <a:latin typeface="Arial" panose="020b0604020202020204" pitchFamily="34" charset="0"/>
                <a:ea typeface="宋体" panose="02010600030101010101" pitchFamily="2" charset="-122"/>
                <a:cs typeface="+mn-cs"/>
              </a:rPr>
              <a:t/>
            </a:fld>
            <a:endParaRPr lang="en-US" altLang="zh-CN" strike="noStrike" noProof="1">
              <a:latin typeface="Arial" panose="020b0604020202020204" pitchFamily="34" charset="0"/>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image" Target="file:///D:\qq&#25991;&#20214;\712321467\Image\C2C\Image2\%7b75232B38-A165-1FB7-499C-2E1C792CACB5%7d.png" TargetMode="External" /><Relationship Id="rId13" Type="http://schemas.openxmlformats.org/officeDocument/2006/relationships/image" Target="../media/image1.png" /><Relationship Id="rId14"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bg1"/>
        </a:solidFill>
        <a:effectLst/>
      </p:bgPr>
    </p:bg>
    <p:spTree>
      <p:nvGrpSpPr>
        <p:cNvPr id="1" name=""/>
        <p:cNvGrpSpPr/>
        <p:nvPr/>
      </p:nvGrpSpPr>
      <p:grpSpPr/>
      <p:sp>
        <p:nvSpPr>
          <p:cNvPr id="1026" name="Rectangle 2"/>
          <p:cNvSpPr>
            <a:spLocks noGrp="1"/>
          </p:cNvSpPr>
          <p:nvPr>
            <p:ph type="title"/>
          </p:nvPr>
        </p:nvSpPr>
        <p:spPr>
          <a:xfrm>
            <a:off x="612775" y="274638"/>
            <a:ext cx="11015663" cy="1143000"/>
          </a:xfrm>
          <a:prstGeom prst="rect">
            <a:avLst/>
          </a:prstGeom>
          <a:noFill/>
          <a:ln w="9525">
            <a:noFill/>
          </a:ln>
        </p:spPr>
        <p:txBody>
          <a:bodyPr anchor="ctr" anchorCtr="0"/>
          <a:lstStyle/>
          <a:p>
            <a:pPr lvl="0"/>
            <a:r>
              <a:rPr lang="zh-CN" altLang="en-US"/>
              <a:t>单击此处编辑母版标题样式</a:t>
            </a:r>
            <a:endParaRPr lang="zh-CN" altLang="en-US"/>
          </a:p>
        </p:txBody>
      </p:sp>
      <p:sp>
        <p:nvSpPr>
          <p:cNvPr id="1027" name="Rectangle 3"/>
          <p:cNvSpPr>
            <a:spLocks noGrp="1"/>
          </p:cNvSpPr>
          <p:nvPr>
            <p:ph type="body" idx="5"/>
          </p:nvPr>
        </p:nvSpPr>
        <p:spPr>
          <a:xfrm>
            <a:off x="612775" y="1600200"/>
            <a:ext cx="11015663" cy="4525963"/>
          </a:xfrm>
          <a:prstGeom prst="rect">
            <a:avLst/>
          </a:prstGeom>
          <a:noFill/>
          <a:ln w="9525">
            <a:noFill/>
          </a:ln>
        </p:spPr>
        <p:txBody>
          <a:bodyPr anchor="t" anchorCtr="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noChangeArrowheads="1"/>
          </p:cNvSpPr>
          <p:nvPr>
            <p:ph type="dt" sz="half" idx="2"/>
          </p:nvPr>
        </p:nvSpPr>
        <p:spPr bwMode="auto">
          <a:xfrm>
            <a:off x="612775" y="6245225"/>
            <a:ext cx="2855913" cy="476250"/>
          </a:xfrm>
          <a:prstGeom prst="rect">
            <a:avLst/>
          </a:prstGeom>
          <a:noFill/>
          <a:ln>
            <a:noFill/>
          </a:ln>
          <a:effectLst/>
        </p:spPr>
        <p:txBody>
          <a:bodyPr vert="horz" wrap="square" lIns="91440" tIns="45720" rIns="91440" bIns="45720" numCol="1" anchor="t" anchorCtr="0" compatLnSpc="1"/>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9" name="Rectangle 5"/>
          <p:cNvSpPr>
            <a:spLocks noGrp="1" noChangeArrowheads="1"/>
          </p:cNvSpPr>
          <p:nvPr>
            <p:ph type="ftr" sz="quarter" idx="3"/>
          </p:nvPr>
        </p:nvSpPr>
        <p:spPr bwMode="auto">
          <a:xfrm>
            <a:off x="4183063" y="6245225"/>
            <a:ext cx="3875088" cy="476250"/>
          </a:xfrm>
          <a:prstGeom prst="rect">
            <a:avLst/>
          </a:prstGeom>
          <a:noFill/>
          <a:ln>
            <a:noFill/>
          </a:ln>
          <a:effectLst/>
        </p:spPr>
        <p:txBody>
          <a:bodyPr vert="horz" wrap="square" lIns="91440" tIns="45720" rIns="91440" bIns="45720" numCol="1" anchor="t" anchorCtr="0" compatLnSpc="1"/>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0" name="Rectangle 6"/>
          <p:cNvSpPr>
            <a:spLocks noGrp="1" noChangeArrowheads="1"/>
          </p:cNvSpPr>
          <p:nvPr>
            <p:ph type="sldNum" sz="quarter" idx="4"/>
          </p:nvPr>
        </p:nvSpPr>
        <p:spPr bwMode="auto">
          <a:xfrm>
            <a:off x="8772525" y="6245225"/>
            <a:ext cx="2855913" cy="476250"/>
          </a:xfrm>
          <a:prstGeom prst="rect">
            <a:avLst/>
          </a:prstGeom>
          <a:noFill/>
          <a:ln>
            <a:noFill/>
          </a:ln>
          <a:effectLst/>
        </p:spPr>
        <p:txBody>
          <a:bodyPr vert="horz" wrap="square" lIns="91440" tIns="45720" rIns="91440" bIns="45720" numCol="1" anchor="t" anchorCtr="0" compatLnSpc="1"/>
          <a:lstStyle>
            <a:lvl1pPr algn="r">
              <a:defRPr sz="1400"/>
            </a:lvl1pPr>
          </a:lstStyle>
          <a:p>
            <a:pPr lvl="0" eaLnBrk="1" fontAlgn="base" hangingPunct="1">
              <a:buNone/>
            </a:pPr>
            <a:fld id="{9A0DB2DC-4C9A-4742-B13C-FB6460FD3503}" type="slidenum">
              <a:rPr lang="en-US" altLang="zh-CN" strike="noStrike" noProof="1">
                <a:latin typeface="Arial" panose="020b0604020202020204" pitchFamily="34" charset="0"/>
                <a:ea typeface="宋体" panose="02010600030101010101" pitchFamily="2" charset="-122"/>
                <a:cs typeface="+mn-cs"/>
              </a:rPr>
              <a:t/>
            </a:fld>
            <a:endParaRPr lang="en-US" altLang="zh-CN" strike="noStrike" noProof="1">
              <a:latin typeface="Arial" panose="020b0604020202020204" pitchFamily="34" charset="0"/>
            </a:endParaRPr>
          </a:p>
        </p:txBody>
      </p:sp>
      <p:pic>
        <p:nvPicPr>
          <p:cNvPr id="1031" name="图片 1073743875" descr="学科网 zxxk.com" title=""/>
          <p:cNvPicPr>
            <a:picLocks noChangeAspect="1"/>
          </p:cNvPicPr>
          <p:nvPr/>
        </p:nvPicPr>
        <p:blipFill>
          <a:blip r:embed="rId13" r:link="rId12"/>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jpe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3.png" /><Relationship Id="rId3" Type="http://schemas.openxmlformats.org/officeDocument/2006/relationships/tags" Target="../tags/tag1.xml" /><Relationship Id="rId4" Type="http://schemas.openxmlformats.org/officeDocument/2006/relationships/video" Target="../media/media1.wmv" /><Relationship Id="rId5" Type="http://schemas.microsoft.com/office/2007/relationships/media" Target="../media/media1.wmv"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2.xml" /><Relationship Id="rId3" Type="http://schemas.openxmlformats.org/officeDocument/2006/relationships/image" Target="../media/image4.png" /><Relationship Id="rId4" Type="http://schemas.openxmlformats.org/officeDocument/2006/relationships/tags" Target="../tags/tag3.xml" /><Relationship Id="rId5" Type="http://schemas.openxmlformats.org/officeDocument/2006/relationships/video" Target="../media/media2.wmv" /><Relationship Id="rId6" Type="http://schemas.microsoft.com/office/2007/relationships/media" Target="../media/media2.wmv" /><Relationship Id="rId7" Type="http://schemas.openxmlformats.org/officeDocument/2006/relationships/tags" Target="../tags/tag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7.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5.png" /><Relationship Id="rId3" Type="http://schemas.openxmlformats.org/officeDocument/2006/relationships/image" Target="../media/image6.png" /><Relationship Id="rId4" Type="http://schemas.openxmlformats.org/officeDocument/2006/relationships/image" Target="../media/image7.png" /><Relationship Id="rId5" Type="http://schemas.openxmlformats.org/officeDocument/2006/relationships/image" Target="../media/image8.png" /><Relationship Id="rId6" Type="http://schemas.openxmlformats.org/officeDocument/2006/relationships/image" Target="../media/image9.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0.png" /><Relationship Id="rId3" Type="http://schemas.openxmlformats.org/officeDocument/2006/relationships/image" Target="../media/image11.png"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2.jpeg" /><Relationship Id="rId3" Type="http://schemas.openxmlformats.org/officeDocument/2006/relationships/image" Target="../media/image13.png" /><Relationship Id="rId4" Type="http://schemas.openxmlformats.org/officeDocument/2006/relationships/image" Target="../media/image14.jpe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5.png" /><Relationship Id="rId3" Type="http://schemas.openxmlformats.org/officeDocument/2006/relationships/image" Target="../media/image16.png" /><Relationship Id="rId4" Type="http://schemas.openxmlformats.org/officeDocument/2006/relationships/image" Target="../media/image17.pn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8.pn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19.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0.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1.png" /><Relationship Id="rId3" Type="http://schemas.openxmlformats.org/officeDocument/2006/relationships/image" Target="../media/image22.png" /><Relationship Id="rId4" Type="http://schemas.openxmlformats.org/officeDocument/2006/relationships/image" Target="../media/image23.png" /><Relationship Id="rId5" Type="http://schemas.openxmlformats.org/officeDocument/2006/relationships/image" Target="../media/image24.png" /><Relationship Id="rId6" Type="http://schemas.openxmlformats.org/officeDocument/2006/relationships/image" Target="../media/image25.png" /><Relationship Id="rId7" Type="http://schemas.openxmlformats.org/officeDocument/2006/relationships/image" Target="../media/image26.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tags" Target="../tags/tag5.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73" name="Text Box 2" title=""/>
          <p:cNvSpPr txBox="1"/>
          <p:nvPr/>
        </p:nvSpPr>
        <p:spPr>
          <a:xfrm>
            <a:off x="238125" y="22225"/>
            <a:ext cx="3141663" cy="583565"/>
          </a:xfrm>
          <a:prstGeom prst="rect">
            <a:avLst/>
          </a:prstGeom>
          <a:solidFill>
            <a:srgbClr val="FF0000"/>
          </a:solidFill>
          <a:ln w="9525">
            <a:noFill/>
          </a:ln>
        </p:spPr>
        <p:txBody>
          <a:bodyPr anchor="t" anchorCtr="0">
            <a:spAutoFit/>
          </a:bodyPr>
          <a:lstStyle/>
          <a:p>
            <a:pPr algn="ctr"/>
            <a:r>
              <a:rPr lang="zh-CN" altLang="en-US" sz="3200" b="1">
                <a:solidFill>
                  <a:schemeClr val="bg1"/>
                </a:solidFill>
                <a:latin typeface="Arial" panose="020b0604020202020204" pitchFamily="34" charset="0"/>
                <a:ea typeface="黑体" panose="02010609060101010101" pitchFamily="49" charset="-122"/>
              </a:rPr>
              <a:t>情景引入</a:t>
            </a:r>
            <a:endParaRPr lang="zh-CN" altLang="en-US" sz="3200" b="1">
              <a:solidFill>
                <a:schemeClr val="bg1"/>
              </a:solidFill>
              <a:latin typeface="Arial" panose="020b0604020202020204" pitchFamily="34" charset="0"/>
              <a:ea typeface="黑体" panose="02010609060101010101" pitchFamily="49" charset="-122"/>
            </a:endParaRPr>
          </a:p>
        </p:txBody>
      </p:sp>
      <p:sp>
        <p:nvSpPr>
          <p:cNvPr id="4099" name="Text Box 3" title=""/>
          <p:cNvSpPr txBox="1">
            <a:spLocks noChangeArrowheads="1"/>
          </p:cNvSpPr>
          <p:nvPr/>
        </p:nvSpPr>
        <p:spPr bwMode="auto">
          <a:xfrm>
            <a:off x="329565" y="685800"/>
            <a:ext cx="6947535" cy="737235"/>
          </a:xfrm>
          <a:prstGeom prst="rect">
            <a:avLst/>
          </a:prstGeom>
          <a:noFill/>
          <a:ln w="9525">
            <a:noFill/>
            <a:miter lim="800000"/>
          </a:ln>
          <a:effectLst/>
        </p:spPr>
        <p:txBody>
          <a:bodyPr wrap="square">
            <a:spAutoFit/>
          </a:bodyPr>
          <a:lstStyle/>
          <a:p>
            <a:pPr marL="274955" marR="0" indent="-274955" defTabSz="914400">
              <a:lnSpc>
                <a:spcPct val="150000"/>
              </a:lnSpc>
              <a:buClrTx/>
              <a:buSzTx/>
              <a:buFontTx/>
              <a:buNone/>
              <a:defRPr/>
            </a:pPr>
            <a:r>
              <a:rPr kumimoji="0" lang="zh-CN" sz="28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问题：</a:t>
            </a:r>
            <a:r>
              <a:rPr lang="zh-CN" sz="28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sym typeface="+mn-ea"/>
              </a:rPr>
              <a:t>铁变化</a:t>
            </a:r>
            <a:r>
              <a:rPr kumimoji="0" 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铁水经历了怎样的物态变化？</a:t>
            </a:r>
            <a:endParaRPr kumimoji="0" 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p:txBody>
      </p:sp>
      <p:sp>
        <p:nvSpPr>
          <p:cNvPr id="2" name="Text Box 3" title=""/>
          <p:cNvSpPr txBox="1">
            <a:spLocks noChangeArrowheads="1"/>
          </p:cNvSpPr>
          <p:nvPr/>
        </p:nvSpPr>
        <p:spPr bwMode="auto">
          <a:xfrm>
            <a:off x="4295140" y="2667000"/>
            <a:ext cx="739140" cy="1245235"/>
          </a:xfrm>
          <a:prstGeom prst="rect">
            <a:avLst/>
          </a:prstGeom>
          <a:noFill/>
          <a:ln w="9525">
            <a:noFill/>
            <a:miter lim="800000"/>
          </a:ln>
          <a:effectLst/>
        </p:spPr>
        <p:txBody>
          <a:bodyPr wrap="square">
            <a:spAutoFit/>
          </a:bodyPr>
          <a:lstStyle/>
          <a:p>
            <a:pPr marL="274955" marR="0" indent="-274955" defTabSz="914400">
              <a:lnSpc>
                <a:spcPct val="150000"/>
              </a:lnSpc>
              <a:buClrTx/>
              <a:buSzTx/>
              <a:buFontTx/>
              <a:buNone/>
              <a:defRPr/>
            </a:pPr>
            <a:r>
              <a:rPr kumimoji="0" lang="zh-CN" sz="50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固</a:t>
            </a:r>
            <a:endParaRPr kumimoji="0" lang="zh-CN" sz="50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p:txBody>
      </p:sp>
      <p:sp>
        <p:nvSpPr>
          <p:cNvPr id="3" name="Text Box 3" title=""/>
          <p:cNvSpPr txBox="1">
            <a:spLocks noChangeArrowheads="1"/>
          </p:cNvSpPr>
          <p:nvPr/>
        </p:nvSpPr>
        <p:spPr bwMode="auto">
          <a:xfrm>
            <a:off x="8333740" y="2667000"/>
            <a:ext cx="739140" cy="1245235"/>
          </a:xfrm>
          <a:prstGeom prst="rect">
            <a:avLst/>
          </a:prstGeom>
          <a:noFill/>
          <a:ln w="9525">
            <a:noFill/>
            <a:miter lim="800000"/>
          </a:ln>
          <a:effectLst/>
        </p:spPr>
        <p:txBody>
          <a:bodyPr wrap="square">
            <a:spAutoFit/>
          </a:bodyPr>
          <a:lstStyle/>
          <a:p>
            <a:pPr marL="274955" marR="0" indent="-274955" defTabSz="914400">
              <a:lnSpc>
                <a:spcPct val="150000"/>
              </a:lnSpc>
              <a:buClrTx/>
              <a:buSzTx/>
              <a:buFontTx/>
              <a:buNone/>
              <a:defRPr/>
            </a:pPr>
            <a:r>
              <a:rPr kumimoji="0" lang="zh-CN" sz="50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液</a:t>
            </a:r>
            <a:endParaRPr kumimoji="0" lang="zh-CN" sz="50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p:txBody>
      </p:sp>
      <p:cxnSp>
        <p:nvCxnSpPr>
          <p:cNvPr id="5" name="直接箭头连接符 4" title=""/>
          <p:cNvCxnSpPr>
            <a:stCxn id="2" idx="3"/>
            <a:endCxn id="3" idx="1"/>
          </p:cNvCxnSpPr>
          <p:nvPr/>
        </p:nvCxnSpPr>
        <p:spPr>
          <a:xfrm>
            <a:off x="5034280" y="3289935"/>
            <a:ext cx="3299460" cy="0"/>
          </a:xfrm>
          <a:prstGeom prst="straightConnector1">
            <a:avLst/>
          </a:prstGeom>
          <a:ln w="57150">
            <a:solidFill>
              <a:srgbClr val="3333FF"/>
            </a:solidFill>
            <a:tailEnd type="stealth" w="lg" len="lg"/>
          </a:ln>
        </p:spPr>
        <p:style>
          <a:lnRef idx="2">
            <a:schemeClr val="accent1"/>
          </a:lnRef>
          <a:fillRef idx="0">
            <a:srgbClr val="FFFFFF"/>
          </a:fillRef>
          <a:effectRef idx="0">
            <a:srgbClr val="FFFFFF"/>
          </a:effectRef>
          <a:fontRef idx="minor">
            <a:schemeClr val="tx1"/>
          </a:fontRef>
        </p:style>
      </p:cxnSp>
      <p:sp>
        <p:nvSpPr>
          <p:cNvPr id="6" name="Text Box 3" title=""/>
          <p:cNvSpPr txBox="1">
            <a:spLocks noChangeArrowheads="1"/>
          </p:cNvSpPr>
          <p:nvPr/>
        </p:nvSpPr>
        <p:spPr bwMode="auto">
          <a:xfrm>
            <a:off x="5374640" y="2588895"/>
            <a:ext cx="1365250" cy="737235"/>
          </a:xfrm>
          <a:prstGeom prst="rect">
            <a:avLst/>
          </a:prstGeom>
          <a:noFill/>
          <a:ln w="9525">
            <a:noFill/>
            <a:miter lim="800000"/>
          </a:ln>
          <a:effectLst/>
        </p:spPr>
        <p:txBody>
          <a:bodyPr wrap="square">
            <a:spAutoFit/>
          </a:bodyPr>
          <a:lstStyle/>
          <a:p>
            <a:pPr marL="274955" marR="0" indent="-274955" defTabSz="914400">
              <a:lnSpc>
                <a:spcPct val="150000"/>
              </a:lnSpc>
              <a:buClrTx/>
              <a:buSzTx/>
              <a:buFontTx/>
              <a:buNone/>
              <a:defRPr/>
            </a:pPr>
            <a:r>
              <a:rPr kumimoji="0" lang="zh-CN" altLang="en-US" sz="28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熔化</a:t>
            </a:r>
            <a:endParaRPr kumimoji="0" lang="zh-CN" altLang="en-US" sz="28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p:txBody>
      </p:sp>
      <p:cxnSp>
        <p:nvCxnSpPr>
          <p:cNvPr id="7" name="直接箭头连接符 6" title=""/>
          <p:cNvCxnSpPr/>
          <p:nvPr/>
        </p:nvCxnSpPr>
        <p:spPr>
          <a:xfrm flipH="1" flipV="1">
            <a:off x="4981575" y="3463925"/>
            <a:ext cx="3352800" cy="1270"/>
          </a:xfrm>
          <a:prstGeom prst="straightConnector1">
            <a:avLst/>
          </a:prstGeom>
          <a:ln w="57150">
            <a:solidFill>
              <a:srgbClr val="3333FF"/>
            </a:solidFill>
            <a:tailEnd type="stealth" w="lg" len="lg"/>
          </a:ln>
        </p:spPr>
        <p:style>
          <a:lnRef idx="2">
            <a:schemeClr val="accent1"/>
          </a:lnRef>
          <a:fillRef idx="0">
            <a:srgbClr val="FFFFFF"/>
          </a:fillRef>
          <a:effectRef idx="0">
            <a:srgbClr val="FFFFFF"/>
          </a:effectRef>
          <a:fontRef idx="minor">
            <a:schemeClr val="tx1"/>
          </a:fontRef>
        </p:style>
      </p:cxnSp>
      <p:sp>
        <p:nvSpPr>
          <p:cNvPr id="8" name="Text Box 3" title=""/>
          <p:cNvSpPr txBox="1">
            <a:spLocks noChangeArrowheads="1"/>
          </p:cNvSpPr>
          <p:nvPr/>
        </p:nvSpPr>
        <p:spPr bwMode="auto">
          <a:xfrm>
            <a:off x="6123305" y="3087370"/>
            <a:ext cx="1365250" cy="1245235"/>
          </a:xfrm>
          <a:prstGeom prst="rect">
            <a:avLst/>
          </a:prstGeom>
          <a:noFill/>
          <a:ln w="9525">
            <a:noFill/>
            <a:miter lim="800000"/>
          </a:ln>
          <a:effectLst/>
        </p:spPr>
        <p:txBody>
          <a:bodyPr wrap="square">
            <a:spAutoFit/>
          </a:bodyPr>
          <a:lstStyle/>
          <a:p>
            <a:pPr marL="274955" marR="0" indent="-274955" defTabSz="914400">
              <a:lnSpc>
                <a:spcPct val="150000"/>
              </a:lnSpc>
              <a:buClrTx/>
              <a:buSzTx/>
              <a:buFontTx/>
              <a:buNone/>
              <a:defRPr/>
            </a:pPr>
            <a:r>
              <a:rPr kumimoji="0" lang="zh-CN" altLang="en-US" sz="5000" b="1" kern="1200" cap="none" spc="0" normalizeH="0" baseline="0" noProof="0">
                <a:solidFill>
                  <a:srgbClr val="3333FF"/>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a:t>
            </a:r>
            <a:endParaRPr kumimoji="0" lang="zh-CN" altLang="en-US" sz="5000" b="1" kern="1200" cap="none" spc="0" normalizeH="0" baseline="0" noProof="0">
              <a:solidFill>
                <a:srgbClr val="3333FF"/>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p:txBody>
      </p:sp>
      <p:sp>
        <p:nvSpPr>
          <p:cNvPr id="9" name="Text Box 3" title=""/>
          <p:cNvSpPr txBox="1">
            <a:spLocks noChangeArrowheads="1"/>
          </p:cNvSpPr>
          <p:nvPr/>
        </p:nvSpPr>
        <p:spPr bwMode="auto">
          <a:xfrm>
            <a:off x="6212840" y="2588895"/>
            <a:ext cx="1365250" cy="737235"/>
          </a:xfrm>
          <a:prstGeom prst="rect">
            <a:avLst/>
          </a:prstGeom>
          <a:noFill/>
          <a:ln w="9525">
            <a:noFill/>
            <a:miter lim="800000"/>
          </a:ln>
          <a:effectLst/>
        </p:spPr>
        <p:txBody>
          <a:bodyPr wrap="square">
            <a:spAutoFit/>
          </a:bodyPr>
          <a:lstStyle/>
          <a:p>
            <a:pPr marL="274955" marR="0" indent="-274955" defTabSz="914400">
              <a:lnSpc>
                <a:spcPct val="150000"/>
              </a:lnSpc>
              <a:buClrTx/>
              <a:buSzTx/>
              <a:buFontTx/>
              <a:buNone/>
              <a:defRPr/>
            </a:pPr>
            <a:r>
              <a:rPr kumimoji="0" lang="zh-CN" altLang="en-US" sz="28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（吸热）</a:t>
            </a:r>
            <a:endParaRPr kumimoji="0" lang="en-US" altLang="zh-CN" sz="28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p:txBody>
      </p:sp>
      <p:pic>
        <p:nvPicPr>
          <p:cNvPr id="100" name="图片 99" title=""/>
          <p:cNvPicPr/>
          <p:nvPr/>
        </p:nvPicPr>
        <p:blipFill>
          <a:blip r:embed="rId2"/>
          <a:srcRect t="7222" r="3138" b="12778"/>
          <a:stretch>
            <a:fillRect/>
          </a:stretch>
        </p:blipFill>
        <p:spPr>
          <a:xfrm>
            <a:off x="442595" y="2133600"/>
            <a:ext cx="3141345" cy="4084320"/>
          </a:xfrm>
          <a:prstGeom prst="rect">
            <a:avLst/>
          </a:prstGeom>
          <a:noFill/>
          <a:ln w="9525">
            <a:noFill/>
          </a:ln>
        </p:spPr>
      </p:pic>
      <p:sp>
        <p:nvSpPr>
          <p:cNvPr id="12" name="Text Box 3" title=""/>
          <p:cNvSpPr txBox="1">
            <a:spLocks noChangeArrowheads="1"/>
          </p:cNvSpPr>
          <p:nvPr/>
        </p:nvSpPr>
        <p:spPr bwMode="auto">
          <a:xfrm>
            <a:off x="1396365" y="1231265"/>
            <a:ext cx="6884035" cy="737235"/>
          </a:xfrm>
          <a:prstGeom prst="rect">
            <a:avLst/>
          </a:prstGeom>
          <a:noFill/>
          <a:ln w="9525">
            <a:noFill/>
            <a:miter lim="800000"/>
          </a:ln>
          <a:effectLst/>
        </p:spPr>
        <p:txBody>
          <a:bodyPr wrap="square">
            <a:spAutoFit/>
          </a:bodyPr>
          <a:lstStyle/>
          <a:p>
            <a:pPr marL="274955" marR="0" indent="-274955" defTabSz="914400">
              <a:lnSpc>
                <a:spcPct val="150000"/>
              </a:lnSpc>
              <a:buClrTx/>
              <a:buSzTx/>
              <a:buFontTx/>
              <a:buNone/>
              <a:defRPr/>
            </a:pPr>
            <a:r>
              <a:rPr lang="zh-CN" sz="28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sym typeface="+mn-ea"/>
              </a:rPr>
              <a:t>铁水倒入磨具中又会经历怎样的物态变化</a:t>
            </a:r>
            <a:r>
              <a:rPr kumimoji="0" 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a:t>
            </a:r>
            <a:endParaRPr kumimoji="0" 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right)">
                                      <p:cBhvr>
                                        <p:cTn id="32" dur="500"/>
                                        <p:tgtEl>
                                          <p:spTgt spid="7"/>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2" grpId="0" animBg="1"/>
      <p:bldP spid="3" grpId="0" animBg="1"/>
      <p:bldP spid="12" grpId="0" animBg="1"/>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049" name="WordArt 2" title=""/>
          <p:cNvSpPr>
            <a:spLocks noTextEdit="1"/>
          </p:cNvSpPr>
          <p:nvPr/>
        </p:nvSpPr>
        <p:spPr>
          <a:xfrm>
            <a:off x="2692400" y="1447800"/>
            <a:ext cx="7086600" cy="1905000"/>
          </a:xfrm>
          <a:prstGeom prst="rect">
            <a:avLst/>
          </a:prstGeom>
        </p:spPr>
        <p:txBody>
          <a:bodyPr wrap="none" fromWordArt="1">
            <a:prstTxWarp prst="textPlain">
              <a:avLst>
                <a:gd name="adj" fmla="val 50000"/>
              </a:avLst>
            </a:prstTxWarp>
            <a:normAutofit/>
          </a:bodyPr>
          <a:lstStyle/>
          <a:p>
            <a:pPr algn="ctr"/>
            <a:r>
              <a:rPr lang="zh-CN" altLang="en-US" sz="3600" b="1">
                <a:ln w="12700" cap="flat" cmpd="sng">
                  <a:solidFill>
                    <a:srgbClr val="EAEAEA"/>
                  </a:solidFill>
                  <a:prstDash val="solid"/>
                  <a:round/>
                  <a:headEnd type="none" w="med" len="med"/>
                  <a:tailEnd type="none" w="med" len="med"/>
                </a:ln>
                <a:gradFill rotWithShape="1">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gradFill>
                <a:effectLst>
                  <a:outerShdw dist="35921" dir="2699999" sy="50000" kx="2115830" algn="bl" rotWithShape="0">
                    <a:srgbClr val="C0C0C0">
                      <a:alpha val="79999"/>
                    </a:srgbClr>
                  </a:outerShdw>
                </a:effectLst>
                <a:latin typeface="黑体" panose="02010609060101010101" pitchFamily="49" charset="-122"/>
                <a:ea typeface="黑体" panose="02010609060101010101" pitchFamily="49" charset="-122"/>
              </a:rPr>
              <a:t>三、熔化和凝固</a:t>
            </a:r>
            <a:endParaRPr lang="zh-CN" altLang="en-US" sz="3600" b="1">
              <a:ln w="12700" cap="flat" cmpd="sng">
                <a:solidFill>
                  <a:srgbClr val="EAEAEA"/>
                </a:solidFill>
                <a:prstDash val="solid"/>
                <a:round/>
                <a:headEnd type="none" w="med" len="med"/>
                <a:tailEnd type="none" w="med" len="med"/>
              </a:ln>
              <a:gradFill rotWithShape="1">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gradFill>
              <a:effectLst>
                <a:outerShdw dist="35921" dir="2699999" sy="50000" kx="2115830" algn="bl" rotWithShape="0">
                  <a:srgbClr val="C0C0C0">
                    <a:alpha val="79999"/>
                  </a:srgbClr>
                </a:outerShdw>
              </a:effectLst>
              <a:latin typeface="黑体" panose="02010609060101010101" pitchFamily="49" charset="-122"/>
              <a:ea typeface="黑体" panose="02010609060101010101" pitchFamily="49" charset="-122"/>
            </a:endParaRPr>
          </a:p>
        </p:txBody>
      </p:sp>
      <p:sp>
        <p:nvSpPr>
          <p:cNvPr id="12" name="Text Box 3" title=""/>
          <p:cNvSpPr txBox="1">
            <a:spLocks noChangeArrowheads="1"/>
          </p:cNvSpPr>
          <p:nvPr/>
        </p:nvSpPr>
        <p:spPr bwMode="auto">
          <a:xfrm>
            <a:off x="4879340" y="3352800"/>
            <a:ext cx="3197225" cy="691515"/>
          </a:xfrm>
          <a:prstGeom prst="rect">
            <a:avLst/>
          </a:prstGeom>
          <a:noFill/>
          <a:ln w="9525">
            <a:noFill/>
            <a:miter lim="800000"/>
          </a:ln>
          <a:effectLst/>
        </p:spPr>
        <p:txBody>
          <a:bodyPr wrap="square">
            <a:spAutoFit/>
          </a:bodyPr>
          <a:lstStyle/>
          <a:p>
            <a:pPr marL="274955" marR="0" indent="-274955" algn="ctr" defTabSz="914400">
              <a:lnSpc>
                <a:spcPct val="150000"/>
              </a:lnSpc>
              <a:buClrTx/>
              <a:buSzTx/>
              <a:buFontTx/>
              <a:buNone/>
              <a:defRPr/>
            </a:pPr>
            <a:r>
              <a:rPr kumimoji="0" lang="zh-CN" altLang="en-US" sz="2600" b="1" kern="1200" cap="none" spc="0" normalizeH="0" baseline="0" noProof="0">
                <a:effectLst>
                  <a:outerShdw blurRad="38100" dist="38100" dir="2700000" algn="tl">
                    <a:srgbClr val="000000">
                      <a:alpha val="43137"/>
                    </a:srgbClr>
                  </a:outerShdw>
                </a:effectLst>
                <a:latin typeface="楷体" panose="02010609060101010101" charset="-122"/>
                <a:ea typeface="楷体" panose="02010609060101010101" charset="-122"/>
                <a:cs typeface="+mn-cs"/>
              </a:rPr>
              <a:t>第二课时</a:t>
            </a:r>
            <a:endParaRPr kumimoji="0" lang="zh-CN" altLang="en-US" sz="2600" b="1" kern="1200" cap="none" spc="0" normalizeH="0" baseline="0" noProof="0">
              <a:effectLst>
                <a:outerShdw blurRad="38100" dist="38100" dir="2700000" algn="tl">
                  <a:srgbClr val="000000">
                    <a:alpha val="43137"/>
                  </a:srgbClr>
                </a:outerShdw>
              </a:effectLst>
              <a:latin typeface="楷体" panose="02010609060101010101" charset="-122"/>
              <a:ea typeface="楷体" panose="02010609060101010101" charset="-122"/>
              <a:cs typeface="+mn-cs"/>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3073" name="Text Box 2" title=""/>
          <p:cNvSpPr txBox="1"/>
          <p:nvPr/>
        </p:nvSpPr>
        <p:spPr>
          <a:xfrm>
            <a:off x="238125" y="22225"/>
            <a:ext cx="3141663" cy="579438"/>
          </a:xfrm>
          <a:prstGeom prst="rect">
            <a:avLst/>
          </a:prstGeom>
          <a:solidFill>
            <a:srgbClr val="FF0000"/>
          </a:solidFill>
          <a:ln w="9525">
            <a:noFill/>
          </a:ln>
        </p:spPr>
        <p:txBody>
          <a:bodyPr anchor="t" anchorCtr="0">
            <a:spAutoFit/>
          </a:bodyPr>
          <a:lstStyle/>
          <a:p>
            <a:pPr algn="ctr"/>
            <a:r>
              <a:rPr lang="zh-CN" altLang="en-US" sz="3200" b="1">
                <a:solidFill>
                  <a:schemeClr val="bg1"/>
                </a:solidFill>
                <a:latin typeface="Arial" panose="020b0604020202020204" pitchFamily="34" charset="0"/>
                <a:ea typeface="黑体" panose="02010609060101010101" pitchFamily="49" charset="-122"/>
              </a:rPr>
              <a:t>学习目标</a:t>
            </a:r>
            <a:endParaRPr lang="zh-CN" altLang="en-US" sz="3200" b="1">
              <a:solidFill>
                <a:schemeClr val="bg1"/>
              </a:solidFill>
              <a:latin typeface="Arial" panose="020b0604020202020204" pitchFamily="34" charset="0"/>
              <a:ea typeface="黑体" panose="02010609060101010101" pitchFamily="49" charset="-122"/>
            </a:endParaRPr>
          </a:p>
        </p:txBody>
      </p:sp>
      <p:sp>
        <p:nvSpPr>
          <p:cNvPr id="4099" name="Text Box 3" title=""/>
          <p:cNvSpPr txBox="1">
            <a:spLocks noChangeArrowheads="1"/>
          </p:cNvSpPr>
          <p:nvPr/>
        </p:nvSpPr>
        <p:spPr bwMode="auto">
          <a:xfrm>
            <a:off x="177800" y="685800"/>
            <a:ext cx="11902440" cy="2030095"/>
          </a:xfrm>
          <a:prstGeom prst="rect">
            <a:avLst/>
          </a:prstGeom>
          <a:noFill/>
          <a:ln w="9525">
            <a:noFill/>
            <a:miter lim="800000"/>
          </a:ln>
          <a:effectLst/>
        </p:spPr>
        <p:txBody>
          <a:bodyPr wrap="square">
            <a:spAutoFit/>
          </a:bodyPr>
          <a:lstStyle/>
          <a:p>
            <a:pPr marL="274955" marR="0" indent="-274955" defTabSz="914400">
              <a:lnSpc>
                <a:spcPct val="150000"/>
              </a:lnSpc>
              <a:buClrTx/>
              <a:buSzTx/>
              <a:buFontTx/>
              <a:buNone/>
              <a:defRPr/>
            </a:pP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1</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．通过观察和比较，能表述物质的凝</a:t>
            </a:r>
            <a:r>
              <a:rPr kumimoji="0" lang="zh-CN" altLang="en-US" sz="2800" b="1" kern="1200" cap="none" spc="0" normalizeH="0" baseline="0" noProof="0" smtClean="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固过程中的状态变化；</a:t>
            </a:r>
            <a:endPar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487680" marR="0" indent="-487680" defTabSz="914400">
              <a:lnSpc>
                <a:spcPct val="150000"/>
              </a:lnSpc>
              <a:buClrTx/>
              <a:buSzTx/>
              <a:buFontTx/>
              <a:buNone/>
              <a:defRPr/>
            </a:pP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2</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．根据实验数据，会画出物质凝固图像，得出不同物质的凝固特点；</a:t>
            </a:r>
            <a:endPar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50000"/>
              </a:lnSpc>
              <a:buClrTx/>
              <a:buSzTx/>
              <a:buFontTx/>
              <a:buNone/>
              <a:defRPr/>
            </a:pP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3</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．通过举例，运用熔化和凝固及其吸放热特点在生产生活中的应用。</a:t>
            </a:r>
            <a:endPar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1625" name="Rectangle 121" title=""/>
          <p:cNvSpPr>
            <a:spLocks noChangeArrowheads="1"/>
          </p:cNvSpPr>
          <p:nvPr/>
        </p:nvSpPr>
        <p:spPr bwMode="auto">
          <a:xfrm>
            <a:off x="558800" y="2998788"/>
            <a:ext cx="1371600" cy="519113"/>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思考：</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1626" name="Rectangle 122" title=""/>
          <p:cNvSpPr>
            <a:spLocks noChangeArrowheads="1"/>
          </p:cNvSpPr>
          <p:nvPr/>
        </p:nvSpPr>
        <p:spPr bwMode="auto">
          <a:xfrm>
            <a:off x="482600" y="3532188"/>
            <a:ext cx="3352800" cy="2563813"/>
          </a:xfrm>
          <a:prstGeom prst="rect">
            <a:avLst/>
          </a:prstGeom>
          <a:no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1.</a:t>
            </a:r>
            <a:r>
              <a:rPr kumimoji="0" lang="zh-CN" altLang="en-US"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水凝固的条件？</a:t>
            </a:r>
            <a:endParaRPr kumimoji="0" lang="zh-CN" altLang="en-US"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1628" name="Rectangle 124" title=""/>
          <p:cNvSpPr>
            <a:spLocks noChangeArrowheads="1"/>
          </p:cNvSpPr>
          <p:nvPr/>
        </p:nvSpPr>
        <p:spPr bwMode="auto">
          <a:xfrm>
            <a:off x="711200" y="3989388"/>
            <a:ext cx="3657600" cy="946150"/>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温度达到凝固点</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继续放热</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1629" name="Rectangle 125" title=""/>
          <p:cNvSpPr>
            <a:spLocks noChangeArrowheads="1"/>
          </p:cNvSpPr>
          <p:nvPr/>
        </p:nvSpPr>
        <p:spPr bwMode="auto">
          <a:xfrm>
            <a:off x="558800" y="5562600"/>
            <a:ext cx="5715000" cy="946150"/>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水不能凝固。水温度达到凝固点，但不能继续放热，所以水不能凝固。</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grpSp>
        <p:nvGrpSpPr>
          <p:cNvPr id="2" name="Group 126" title=""/>
          <p:cNvGrpSpPr/>
          <p:nvPr/>
        </p:nvGrpSpPr>
        <p:grpSpPr>
          <a:xfrm>
            <a:off x="3833813" y="228600"/>
            <a:ext cx="8459787" cy="3933825"/>
            <a:chOff x="-81" y="1794"/>
            <a:chExt cx="5329" cy="2478"/>
          </a:xfrm>
        </p:grpSpPr>
        <p:sp>
          <p:nvSpPr>
            <p:cNvPr id="21631" name="Rectangle 127"/>
            <p:cNvSpPr>
              <a:spLocks noChangeArrowheads="1"/>
            </p:cNvSpPr>
            <p:nvPr/>
          </p:nvSpPr>
          <p:spPr bwMode="auto">
            <a:xfrm>
              <a:off x="4482" y="3010"/>
              <a:ext cx="766" cy="288"/>
            </a:xfrm>
            <a:prstGeom prst="rect">
              <a:avLst/>
            </a:prstGeom>
            <a:no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时间</a:t>
              </a:r>
              <a:r>
                <a:rPr kumimoji="0" lang="en-US" altLang="zh-CN"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分</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1632" name="Rectangle 128"/>
            <p:cNvSpPr>
              <a:spLocks noChangeArrowheads="1"/>
            </p:cNvSpPr>
            <p:nvPr/>
          </p:nvSpPr>
          <p:spPr bwMode="auto">
            <a:xfrm>
              <a:off x="304" y="1794"/>
              <a:ext cx="808" cy="310"/>
            </a:xfrm>
            <a:prstGeom prst="rect">
              <a:avLst/>
            </a:prstGeom>
            <a:noFill/>
            <a:ln>
              <a:noFill/>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温度</a:t>
              </a:r>
              <a:r>
                <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宋体" panose="02010600030101010101" pitchFamily="2" charset="-122"/>
                </a:rPr>
                <a:t>℃</a:t>
              </a:r>
              <a:endPar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宋体" panose="02010600030101010101" pitchFamily="2" charset="-122"/>
              </a:endParaRPr>
            </a:p>
          </p:txBody>
        </p:sp>
        <p:sp>
          <p:nvSpPr>
            <p:cNvPr id="21633" name="Rectangle 129"/>
            <p:cNvSpPr>
              <a:spLocks noChangeArrowheads="1"/>
            </p:cNvSpPr>
            <p:nvPr/>
          </p:nvSpPr>
          <p:spPr bwMode="auto">
            <a:xfrm>
              <a:off x="-81" y="3576"/>
              <a:ext cx="408" cy="291"/>
            </a:xfrm>
            <a:prstGeom prst="rect">
              <a:avLst/>
            </a:prstGeom>
            <a:noFill/>
            <a:ln>
              <a:noFill/>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4</a:t>
              </a:r>
              <a:endParaRPr kumimoji="0" lang="en-US" altLang="zh-CN"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1634" name="Rectangle 130"/>
            <p:cNvSpPr>
              <a:spLocks noChangeArrowheads="1"/>
            </p:cNvSpPr>
            <p:nvPr/>
          </p:nvSpPr>
          <p:spPr bwMode="auto">
            <a:xfrm>
              <a:off x="-72" y="3234"/>
              <a:ext cx="408" cy="291"/>
            </a:xfrm>
            <a:prstGeom prst="rect">
              <a:avLst/>
            </a:prstGeom>
            <a:noFill/>
            <a:ln>
              <a:noFill/>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2</a:t>
              </a:r>
              <a:endParaRPr kumimoji="0" lang="en-US" altLang="zh-CN"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1635" name="Rectangle 131"/>
            <p:cNvSpPr>
              <a:spLocks noChangeArrowheads="1"/>
            </p:cNvSpPr>
            <p:nvPr/>
          </p:nvSpPr>
          <p:spPr bwMode="auto">
            <a:xfrm>
              <a:off x="123" y="2872"/>
              <a:ext cx="212" cy="288"/>
            </a:xfrm>
            <a:prstGeom prst="rect">
              <a:avLst/>
            </a:prstGeom>
            <a:noFill/>
            <a:ln>
              <a:noFill/>
            </a:ln>
            <a:effectLst/>
          </p:spPr>
          <p:txBody>
            <a:bodyPr wrap="none">
              <a:spAutoFit/>
            </a:bodyPr>
            <a:lstStyle/>
            <a:p>
              <a:pPr fontAlgn="base">
                <a:buNone/>
              </a:pPr>
              <a:r>
                <a:rPr lang="en-US" altLang="zh-CN" sz="24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cs typeface="+mn-cs"/>
                </a:rPr>
                <a:t>0</a:t>
              </a:r>
              <a:endParaRPr lang="en-US" altLang="zh-CN" sz="24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21636" name="Rectangle 132"/>
            <p:cNvSpPr>
              <a:spLocks noChangeArrowheads="1"/>
            </p:cNvSpPr>
            <p:nvPr/>
          </p:nvSpPr>
          <p:spPr bwMode="auto">
            <a:xfrm>
              <a:off x="112" y="2523"/>
              <a:ext cx="212" cy="288"/>
            </a:xfrm>
            <a:prstGeom prst="rect">
              <a:avLst/>
            </a:prstGeom>
            <a:noFill/>
            <a:ln>
              <a:noFill/>
            </a:ln>
            <a:effectLst/>
          </p:spPr>
          <p:txBody>
            <a:bodyPr wrap="none">
              <a:spAutoFit/>
            </a:bodyPr>
            <a:lstStyle/>
            <a:p>
              <a:pPr fontAlgn="base">
                <a:buNone/>
              </a:pPr>
              <a:r>
                <a:rPr lang="en-US" altLang="zh-CN" sz="24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cs typeface="+mn-cs"/>
                </a:rPr>
                <a:t>2</a:t>
              </a:r>
              <a:endParaRPr lang="en-US" altLang="zh-CN" sz="24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21637" name="Rectangle 133"/>
            <p:cNvSpPr>
              <a:spLocks noChangeArrowheads="1"/>
            </p:cNvSpPr>
            <p:nvPr/>
          </p:nvSpPr>
          <p:spPr bwMode="auto">
            <a:xfrm>
              <a:off x="123" y="2176"/>
              <a:ext cx="212" cy="288"/>
            </a:xfrm>
            <a:prstGeom prst="rect">
              <a:avLst/>
            </a:prstGeom>
            <a:noFill/>
            <a:ln>
              <a:noFill/>
            </a:ln>
            <a:effectLst/>
          </p:spPr>
          <p:txBody>
            <a:bodyPr wrap="none">
              <a:spAutoFit/>
            </a:bodyPr>
            <a:lstStyle/>
            <a:p>
              <a:pPr fontAlgn="base">
                <a:buNone/>
              </a:pPr>
              <a:r>
                <a:rPr lang="en-US" altLang="zh-CN" sz="24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cs typeface="+mn-cs"/>
                </a:rPr>
                <a:t>4</a:t>
              </a:r>
              <a:endParaRPr lang="en-US" altLang="zh-CN" sz="24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endParaRPr>
            </a:p>
          </p:txBody>
        </p:sp>
        <p:grpSp>
          <p:nvGrpSpPr>
            <p:cNvPr id="8206" name="Group 134"/>
            <p:cNvGrpSpPr/>
            <p:nvPr/>
          </p:nvGrpSpPr>
          <p:grpSpPr>
            <a:xfrm>
              <a:off x="304" y="1872"/>
              <a:ext cx="4455" cy="2400"/>
              <a:chOff x="400" y="1920"/>
              <a:chExt cx="4455" cy="2400"/>
            </a:xfrm>
          </p:grpSpPr>
          <p:sp>
            <p:nvSpPr>
              <p:cNvPr id="9269" name="Line 135"/>
              <p:cNvSpPr>
                <a:spLocks noChangeShapeType="1"/>
              </p:cNvSpPr>
              <p:nvPr/>
            </p:nvSpPr>
            <p:spPr bwMode="auto">
              <a:xfrm rot="-5400000">
                <a:off x="-545"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70" name="Line 136"/>
              <p:cNvSpPr>
                <a:spLocks noChangeShapeType="1"/>
              </p:cNvSpPr>
              <p:nvPr/>
            </p:nvSpPr>
            <p:spPr bwMode="auto">
              <a:xfrm rot="-5400000">
                <a:off x="-322"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71" name="Line 137"/>
              <p:cNvSpPr>
                <a:spLocks noChangeShapeType="1"/>
              </p:cNvSpPr>
              <p:nvPr/>
            </p:nvSpPr>
            <p:spPr bwMode="auto">
              <a:xfrm rot="-5400000">
                <a:off x="-100"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72" name="Line 138"/>
              <p:cNvSpPr>
                <a:spLocks noChangeShapeType="1"/>
              </p:cNvSpPr>
              <p:nvPr/>
            </p:nvSpPr>
            <p:spPr bwMode="auto">
              <a:xfrm rot="-5400000">
                <a:off x="123"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73" name="Line 139"/>
              <p:cNvSpPr>
                <a:spLocks noChangeShapeType="1"/>
              </p:cNvSpPr>
              <p:nvPr/>
            </p:nvSpPr>
            <p:spPr bwMode="auto">
              <a:xfrm rot="-5400000">
                <a:off x="345"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74" name="Line 140"/>
              <p:cNvSpPr>
                <a:spLocks noChangeShapeType="1"/>
              </p:cNvSpPr>
              <p:nvPr/>
            </p:nvSpPr>
            <p:spPr bwMode="auto">
              <a:xfrm rot="-5400000">
                <a:off x="568"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75" name="Line 141"/>
              <p:cNvSpPr>
                <a:spLocks noChangeShapeType="1"/>
              </p:cNvSpPr>
              <p:nvPr/>
            </p:nvSpPr>
            <p:spPr bwMode="auto">
              <a:xfrm rot="-5400000">
                <a:off x="791"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76" name="Line 142"/>
              <p:cNvSpPr>
                <a:spLocks noChangeShapeType="1"/>
              </p:cNvSpPr>
              <p:nvPr/>
            </p:nvSpPr>
            <p:spPr bwMode="auto">
              <a:xfrm rot="-5400000">
                <a:off x="1013"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77" name="Line 143"/>
              <p:cNvSpPr>
                <a:spLocks noChangeShapeType="1"/>
              </p:cNvSpPr>
              <p:nvPr/>
            </p:nvSpPr>
            <p:spPr bwMode="auto">
              <a:xfrm rot="-5400000">
                <a:off x="1236"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78" name="Line 144"/>
              <p:cNvSpPr>
                <a:spLocks noChangeShapeType="1"/>
              </p:cNvSpPr>
              <p:nvPr/>
            </p:nvSpPr>
            <p:spPr bwMode="auto">
              <a:xfrm rot="-5400000">
                <a:off x="1458"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79" name="Line 145"/>
              <p:cNvSpPr>
                <a:spLocks noChangeShapeType="1"/>
              </p:cNvSpPr>
              <p:nvPr/>
            </p:nvSpPr>
            <p:spPr bwMode="auto">
              <a:xfrm rot="-5400000">
                <a:off x="1681"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80" name="Line 146"/>
              <p:cNvSpPr>
                <a:spLocks noChangeShapeType="1"/>
              </p:cNvSpPr>
              <p:nvPr/>
            </p:nvSpPr>
            <p:spPr bwMode="auto">
              <a:xfrm rot="-5400000">
                <a:off x="1904"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81" name="Line 147"/>
              <p:cNvSpPr>
                <a:spLocks noChangeShapeType="1"/>
              </p:cNvSpPr>
              <p:nvPr/>
            </p:nvSpPr>
            <p:spPr bwMode="auto">
              <a:xfrm rot="-5400000">
                <a:off x="2126"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82" name="Line 148"/>
              <p:cNvSpPr>
                <a:spLocks noChangeShapeType="1"/>
              </p:cNvSpPr>
              <p:nvPr/>
            </p:nvSpPr>
            <p:spPr bwMode="auto">
              <a:xfrm rot="-5400000">
                <a:off x="2349"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83" name="Line 149"/>
              <p:cNvSpPr>
                <a:spLocks noChangeShapeType="1"/>
              </p:cNvSpPr>
              <p:nvPr/>
            </p:nvSpPr>
            <p:spPr bwMode="auto">
              <a:xfrm rot="-5400000">
                <a:off x="-791" y="3120"/>
                <a:ext cx="2400" cy="0"/>
              </a:xfrm>
              <a:prstGeom prst="line">
                <a:avLst/>
              </a:prstGeom>
              <a:noFill/>
              <a:ln w="28575">
                <a:solidFill>
                  <a:srgbClr val="000000"/>
                </a:solidFill>
                <a:rou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84" name="Line 150"/>
              <p:cNvSpPr>
                <a:spLocks noChangeShapeType="1"/>
              </p:cNvSpPr>
              <p:nvPr/>
            </p:nvSpPr>
            <p:spPr bwMode="auto">
              <a:xfrm>
                <a:off x="409" y="2208"/>
                <a:ext cx="4213"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85" name="Line 151"/>
              <p:cNvSpPr>
                <a:spLocks noChangeShapeType="1"/>
              </p:cNvSpPr>
              <p:nvPr/>
            </p:nvSpPr>
            <p:spPr bwMode="auto">
              <a:xfrm>
                <a:off x="400" y="3072"/>
                <a:ext cx="4455" cy="0"/>
              </a:xfrm>
              <a:prstGeom prst="line">
                <a:avLst/>
              </a:prstGeom>
              <a:noFill/>
              <a:ln w="28575">
                <a:solidFill>
                  <a:srgbClr val="3333FF"/>
                </a:solidFill>
                <a:rou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86" name="Line 152"/>
              <p:cNvSpPr>
                <a:spLocks noChangeShapeType="1"/>
              </p:cNvSpPr>
              <p:nvPr/>
            </p:nvSpPr>
            <p:spPr bwMode="auto">
              <a:xfrm rot="-5400000">
                <a:off x="2564"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87" name="Line 153"/>
              <p:cNvSpPr>
                <a:spLocks noChangeShapeType="1"/>
              </p:cNvSpPr>
              <p:nvPr/>
            </p:nvSpPr>
            <p:spPr bwMode="auto">
              <a:xfrm rot="-5400000">
                <a:off x="2787"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88" name="Line 154"/>
              <p:cNvSpPr>
                <a:spLocks noChangeShapeType="1"/>
              </p:cNvSpPr>
              <p:nvPr/>
            </p:nvSpPr>
            <p:spPr bwMode="auto">
              <a:xfrm rot="-5400000">
                <a:off x="3002"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89" name="Line 155"/>
              <p:cNvSpPr>
                <a:spLocks noChangeShapeType="1"/>
              </p:cNvSpPr>
              <p:nvPr/>
            </p:nvSpPr>
            <p:spPr bwMode="auto">
              <a:xfrm rot="-5400000">
                <a:off x="3225"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90" name="Line 156"/>
              <p:cNvSpPr>
                <a:spLocks noChangeShapeType="1"/>
              </p:cNvSpPr>
              <p:nvPr/>
            </p:nvSpPr>
            <p:spPr bwMode="auto">
              <a:xfrm rot="-5400000">
                <a:off x="3441"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91" name="Line 157"/>
              <p:cNvSpPr>
                <a:spLocks noChangeShapeType="1"/>
              </p:cNvSpPr>
              <p:nvPr/>
            </p:nvSpPr>
            <p:spPr bwMode="auto">
              <a:xfrm rot="-5400000">
                <a:off x="3664" y="3179"/>
                <a:ext cx="1908"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92" name="Line 158"/>
              <p:cNvSpPr>
                <a:spLocks noChangeShapeType="1"/>
              </p:cNvSpPr>
              <p:nvPr/>
            </p:nvSpPr>
            <p:spPr bwMode="auto">
              <a:xfrm>
                <a:off x="409" y="2381"/>
                <a:ext cx="4213"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93" name="Line 159"/>
              <p:cNvSpPr>
                <a:spLocks noChangeShapeType="1"/>
              </p:cNvSpPr>
              <p:nvPr/>
            </p:nvSpPr>
            <p:spPr bwMode="auto">
              <a:xfrm>
                <a:off x="409" y="2555"/>
                <a:ext cx="4213"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94" name="Line 160"/>
              <p:cNvSpPr>
                <a:spLocks noChangeShapeType="1"/>
              </p:cNvSpPr>
              <p:nvPr/>
            </p:nvSpPr>
            <p:spPr bwMode="auto">
              <a:xfrm>
                <a:off x="409" y="2720"/>
                <a:ext cx="4213"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95" name="Line 161"/>
              <p:cNvSpPr>
                <a:spLocks noChangeShapeType="1"/>
              </p:cNvSpPr>
              <p:nvPr/>
            </p:nvSpPr>
            <p:spPr bwMode="auto">
              <a:xfrm>
                <a:off x="409" y="2903"/>
                <a:ext cx="4213"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96" name="Line 162"/>
              <p:cNvSpPr>
                <a:spLocks noChangeShapeType="1"/>
              </p:cNvSpPr>
              <p:nvPr/>
            </p:nvSpPr>
            <p:spPr bwMode="auto">
              <a:xfrm>
                <a:off x="409" y="3259"/>
                <a:ext cx="4213"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97" name="Line 163"/>
              <p:cNvSpPr>
                <a:spLocks noChangeShapeType="1"/>
              </p:cNvSpPr>
              <p:nvPr/>
            </p:nvSpPr>
            <p:spPr bwMode="auto">
              <a:xfrm>
                <a:off x="409" y="3433"/>
                <a:ext cx="4213"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98" name="Line 164"/>
              <p:cNvSpPr>
                <a:spLocks noChangeShapeType="1"/>
              </p:cNvSpPr>
              <p:nvPr/>
            </p:nvSpPr>
            <p:spPr bwMode="auto">
              <a:xfrm>
                <a:off x="409" y="3597"/>
                <a:ext cx="4213"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99" name="Line 165"/>
              <p:cNvSpPr>
                <a:spLocks noChangeShapeType="1"/>
              </p:cNvSpPr>
              <p:nvPr/>
            </p:nvSpPr>
            <p:spPr bwMode="auto">
              <a:xfrm>
                <a:off x="409" y="3771"/>
                <a:ext cx="4213"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300" name="Line 166"/>
              <p:cNvSpPr>
                <a:spLocks noChangeShapeType="1"/>
              </p:cNvSpPr>
              <p:nvPr/>
            </p:nvSpPr>
            <p:spPr bwMode="auto">
              <a:xfrm>
                <a:off x="409" y="3954"/>
                <a:ext cx="4213"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301" name="Line 167"/>
              <p:cNvSpPr>
                <a:spLocks noChangeShapeType="1"/>
              </p:cNvSpPr>
              <p:nvPr/>
            </p:nvSpPr>
            <p:spPr bwMode="auto">
              <a:xfrm>
                <a:off x="409" y="4127"/>
                <a:ext cx="4213" cy="0"/>
              </a:xfrm>
              <a:prstGeom prst="line">
                <a:avLst/>
              </a:prstGeom>
              <a:noFill/>
              <a:ln w="28575">
                <a:solidFill>
                  <a:srgbClr val="000000"/>
                </a:solidFill>
                <a:roun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grpSp>
        <p:sp>
          <p:nvSpPr>
            <p:cNvPr id="21672" name="Rectangle 168"/>
            <p:cNvSpPr>
              <a:spLocks noChangeArrowheads="1"/>
            </p:cNvSpPr>
            <p:nvPr/>
          </p:nvSpPr>
          <p:spPr bwMode="auto">
            <a:xfrm>
              <a:off x="688" y="2976"/>
              <a:ext cx="220" cy="308"/>
            </a:xfrm>
            <a:prstGeom prst="rect">
              <a:avLst/>
            </a:prstGeom>
            <a:noFill/>
            <a:ln>
              <a:noFill/>
            </a:ln>
            <a:effectLst/>
          </p:spPr>
          <p:txBody>
            <a:bodyPr wrap="none">
              <a:spAutoFit/>
            </a:bodyPr>
            <a:lstStyle/>
            <a:p>
              <a:pPr fontAlgn="base">
                <a:buNone/>
              </a:pPr>
              <a:r>
                <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1</a:t>
              </a:r>
              <a:endPar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21673" name="Rectangle 169"/>
            <p:cNvSpPr>
              <a:spLocks noChangeArrowheads="1"/>
            </p:cNvSpPr>
            <p:nvPr/>
          </p:nvSpPr>
          <p:spPr bwMode="auto">
            <a:xfrm>
              <a:off x="1163" y="2967"/>
              <a:ext cx="220" cy="308"/>
            </a:xfrm>
            <a:prstGeom prst="rect">
              <a:avLst/>
            </a:prstGeom>
            <a:noFill/>
            <a:ln>
              <a:noFill/>
            </a:ln>
            <a:effectLst/>
          </p:spPr>
          <p:txBody>
            <a:bodyPr wrap="none">
              <a:spAutoFit/>
            </a:bodyPr>
            <a:lstStyle/>
            <a:p>
              <a:pPr fontAlgn="base">
                <a:buNone/>
              </a:pPr>
              <a:r>
                <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2</a:t>
              </a:r>
              <a:endPar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21674" name="Rectangle 170"/>
            <p:cNvSpPr>
              <a:spLocks noChangeArrowheads="1"/>
            </p:cNvSpPr>
            <p:nvPr/>
          </p:nvSpPr>
          <p:spPr bwMode="auto">
            <a:xfrm>
              <a:off x="1611" y="2967"/>
              <a:ext cx="220" cy="308"/>
            </a:xfrm>
            <a:prstGeom prst="rect">
              <a:avLst/>
            </a:prstGeom>
            <a:noFill/>
            <a:ln>
              <a:noFill/>
            </a:ln>
            <a:effectLst/>
          </p:spPr>
          <p:txBody>
            <a:bodyPr wrap="none">
              <a:spAutoFit/>
            </a:bodyPr>
            <a:lstStyle/>
            <a:p>
              <a:pPr fontAlgn="base">
                <a:buNone/>
              </a:pPr>
              <a:r>
                <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3</a:t>
              </a:r>
              <a:endPar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21675" name="Rectangle 171"/>
            <p:cNvSpPr>
              <a:spLocks noChangeArrowheads="1"/>
            </p:cNvSpPr>
            <p:nvPr/>
          </p:nvSpPr>
          <p:spPr bwMode="auto">
            <a:xfrm>
              <a:off x="2050" y="2967"/>
              <a:ext cx="220" cy="308"/>
            </a:xfrm>
            <a:prstGeom prst="rect">
              <a:avLst/>
            </a:prstGeom>
            <a:noFill/>
            <a:ln>
              <a:noFill/>
            </a:ln>
            <a:effectLst/>
          </p:spPr>
          <p:txBody>
            <a:bodyPr wrap="none">
              <a:spAutoFit/>
            </a:bodyPr>
            <a:lstStyle/>
            <a:p>
              <a:pPr fontAlgn="base">
                <a:buNone/>
              </a:pPr>
              <a:r>
                <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4</a:t>
              </a:r>
              <a:endPar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21676" name="Rectangle 172"/>
            <p:cNvSpPr>
              <a:spLocks noChangeArrowheads="1"/>
            </p:cNvSpPr>
            <p:nvPr/>
          </p:nvSpPr>
          <p:spPr bwMode="auto">
            <a:xfrm>
              <a:off x="2498" y="2958"/>
              <a:ext cx="220" cy="308"/>
            </a:xfrm>
            <a:prstGeom prst="rect">
              <a:avLst/>
            </a:prstGeom>
            <a:noFill/>
            <a:ln>
              <a:noFill/>
            </a:ln>
            <a:effectLst/>
          </p:spPr>
          <p:txBody>
            <a:bodyPr wrap="none">
              <a:spAutoFit/>
            </a:bodyPr>
            <a:lstStyle/>
            <a:p>
              <a:pPr fontAlgn="base">
                <a:buNone/>
              </a:pPr>
              <a:r>
                <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5</a:t>
              </a:r>
              <a:endPar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21677" name="Rectangle 173"/>
            <p:cNvSpPr>
              <a:spLocks noChangeArrowheads="1"/>
            </p:cNvSpPr>
            <p:nvPr/>
          </p:nvSpPr>
          <p:spPr bwMode="auto">
            <a:xfrm>
              <a:off x="2935" y="2967"/>
              <a:ext cx="220" cy="308"/>
            </a:xfrm>
            <a:prstGeom prst="rect">
              <a:avLst/>
            </a:prstGeom>
            <a:noFill/>
            <a:ln>
              <a:noFill/>
            </a:ln>
            <a:effectLst/>
          </p:spPr>
          <p:txBody>
            <a:bodyPr wrap="none">
              <a:spAutoFit/>
            </a:bodyPr>
            <a:lstStyle/>
            <a:p>
              <a:pPr fontAlgn="base">
                <a:buNone/>
              </a:pPr>
              <a:r>
                <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6</a:t>
              </a:r>
              <a:endPar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21678" name="Rectangle 174"/>
            <p:cNvSpPr>
              <a:spLocks noChangeArrowheads="1"/>
            </p:cNvSpPr>
            <p:nvPr/>
          </p:nvSpPr>
          <p:spPr bwMode="auto">
            <a:xfrm>
              <a:off x="3360" y="2967"/>
              <a:ext cx="220" cy="308"/>
            </a:xfrm>
            <a:prstGeom prst="rect">
              <a:avLst/>
            </a:prstGeom>
            <a:noFill/>
            <a:ln>
              <a:noFill/>
            </a:ln>
            <a:effectLst/>
          </p:spPr>
          <p:txBody>
            <a:bodyPr wrap="none">
              <a:spAutoFit/>
            </a:bodyPr>
            <a:lstStyle/>
            <a:p>
              <a:pPr fontAlgn="base">
                <a:buNone/>
              </a:pPr>
              <a:r>
                <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7</a:t>
              </a:r>
              <a:endPar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21679" name="Rectangle 175"/>
            <p:cNvSpPr>
              <a:spLocks noChangeArrowheads="1"/>
            </p:cNvSpPr>
            <p:nvPr/>
          </p:nvSpPr>
          <p:spPr bwMode="auto">
            <a:xfrm>
              <a:off x="3809" y="2958"/>
              <a:ext cx="220" cy="308"/>
            </a:xfrm>
            <a:prstGeom prst="rect">
              <a:avLst/>
            </a:prstGeom>
            <a:noFill/>
            <a:ln>
              <a:noFill/>
            </a:ln>
            <a:effectLst/>
          </p:spPr>
          <p:txBody>
            <a:bodyPr wrap="none">
              <a:spAutoFit/>
            </a:bodyPr>
            <a:lstStyle/>
            <a:p>
              <a:pPr fontAlgn="base">
                <a:buNone/>
              </a:pPr>
              <a:r>
                <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8</a:t>
              </a:r>
              <a:endPar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21680" name="Rectangle 176"/>
            <p:cNvSpPr>
              <a:spLocks noChangeArrowheads="1"/>
            </p:cNvSpPr>
            <p:nvPr/>
          </p:nvSpPr>
          <p:spPr bwMode="auto">
            <a:xfrm>
              <a:off x="4257" y="2949"/>
              <a:ext cx="220" cy="308"/>
            </a:xfrm>
            <a:prstGeom prst="rect">
              <a:avLst/>
            </a:prstGeom>
            <a:noFill/>
            <a:ln>
              <a:noFill/>
            </a:ln>
            <a:effectLst/>
          </p:spPr>
          <p:txBody>
            <a:bodyPr wrap="none">
              <a:spAutoFit/>
            </a:bodyPr>
            <a:lstStyle/>
            <a:p>
              <a:pPr fontAlgn="base">
                <a:buNone/>
              </a:pPr>
              <a:r>
                <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9</a:t>
              </a:r>
              <a:endParaRPr lang="en-US" altLang="zh-CN" sz="2600" b="1" strike="noStrike" noProof="1">
                <a:solidFill>
                  <a:srgbClr val="3333FF"/>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grpSp>
      <p:sp>
        <p:nvSpPr>
          <p:cNvPr id="21702" name="Rectangle 198" title=""/>
          <p:cNvSpPr>
            <a:spLocks noChangeArrowheads="1"/>
          </p:cNvSpPr>
          <p:nvPr/>
        </p:nvSpPr>
        <p:spPr bwMode="auto">
          <a:xfrm>
            <a:off x="4521200" y="762000"/>
            <a:ext cx="685800" cy="519113"/>
          </a:xfrm>
          <a:prstGeom prst="rect">
            <a:avLst/>
          </a:prstGeom>
          <a:noFill/>
          <a:ln w="9525">
            <a:noFill/>
            <a:miter lim="800000"/>
          </a:ln>
          <a:effectLst/>
        </p:spPr>
        <p:txBody>
          <a:bodyPr>
            <a:spAutoFit/>
          </a:bodyPr>
          <a:lstStyle/>
          <a:p>
            <a:pPr fontAlgn="base">
              <a:buNone/>
            </a:pPr>
            <a:r>
              <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E</a:t>
            </a:r>
            <a:endPar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21706" name="Rectangle 202" title=""/>
          <p:cNvSpPr>
            <a:spLocks noChangeArrowheads="1"/>
          </p:cNvSpPr>
          <p:nvPr/>
        </p:nvSpPr>
        <p:spPr bwMode="auto">
          <a:xfrm>
            <a:off x="4802188" y="2895600"/>
            <a:ext cx="1371600" cy="488950"/>
          </a:xfrm>
          <a:prstGeom prst="rect">
            <a:avLst/>
          </a:prstGeom>
          <a:solidFill>
            <a:schemeClr val="bg1"/>
          </a:solid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6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凝固点</a:t>
            </a:r>
            <a:endParaRPr kumimoji="0" lang="zh-CN" altLang="en-US" sz="26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1708" name="Line 204" title=""/>
          <p:cNvSpPr>
            <a:spLocks noChangeShapeType="1"/>
          </p:cNvSpPr>
          <p:nvPr/>
        </p:nvSpPr>
        <p:spPr bwMode="auto">
          <a:xfrm flipH="1" flipV="1">
            <a:off x="4954588" y="2209800"/>
            <a:ext cx="76200" cy="685800"/>
          </a:xfrm>
          <a:prstGeom prst="line">
            <a:avLst/>
          </a:prstGeom>
          <a:noFill/>
          <a:ln w="28575">
            <a:solidFill>
              <a:srgbClr val="FF0000"/>
            </a:solidFill>
            <a:round/>
            <a:tailEnd type="triangle" w="med" len="me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21709" name="Rectangle 205" title=""/>
          <p:cNvSpPr>
            <a:spLocks noChangeArrowheads="1"/>
          </p:cNvSpPr>
          <p:nvPr/>
        </p:nvSpPr>
        <p:spPr bwMode="auto">
          <a:xfrm>
            <a:off x="482600" y="5029200"/>
            <a:ext cx="6534150" cy="523875"/>
          </a:xfrm>
          <a:prstGeom prst="rect">
            <a:avLst/>
          </a:prstGeom>
          <a:noFill/>
          <a:ln>
            <a:noFill/>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2.</a:t>
            </a:r>
            <a:r>
              <a:rPr kumimoji="0" lang="zh-CN" altLang="en-US"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将</a:t>
            </a:r>
            <a:r>
              <a:rPr kumimoji="0" lang="en-US" altLang="zh-CN"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0</a:t>
            </a:r>
            <a:r>
              <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宋体" panose="02010600030101010101" pitchFamily="2" charset="-122"/>
              </a:rPr>
              <a:t>℃</a:t>
            </a:r>
            <a:r>
              <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宋体" panose="02010600030101010101" pitchFamily="2" charset="-122"/>
              </a:rPr>
              <a:t>的水放在</a:t>
            </a:r>
            <a:r>
              <a:rPr kumimoji="0" lang="en-US" altLang="zh-CN"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0</a:t>
            </a:r>
            <a:r>
              <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a:t>
            </a:r>
            <a:r>
              <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房间内，水能否凝固？</a:t>
            </a:r>
            <a:endPar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grpSp>
        <p:nvGrpSpPr>
          <p:cNvPr id="4" name="Group 223" title=""/>
          <p:cNvGrpSpPr/>
          <p:nvPr/>
        </p:nvGrpSpPr>
        <p:grpSpPr>
          <a:xfrm>
            <a:off x="4425950" y="1041400"/>
            <a:ext cx="5581650" cy="2540000"/>
            <a:chOff x="2788" y="656"/>
            <a:chExt cx="3516" cy="1600"/>
          </a:xfrm>
        </p:grpSpPr>
        <p:sp>
          <p:nvSpPr>
            <p:cNvPr id="9235" name="Oval 178"/>
            <p:cNvSpPr>
              <a:spLocks noChangeArrowheads="1"/>
            </p:cNvSpPr>
            <p:nvPr/>
          </p:nvSpPr>
          <p:spPr bwMode="auto">
            <a:xfrm>
              <a:off x="2788" y="656"/>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36" name="Line 203"/>
            <p:cNvSpPr>
              <a:spLocks noChangeShapeType="1"/>
            </p:cNvSpPr>
            <p:nvPr/>
          </p:nvSpPr>
          <p:spPr bwMode="auto">
            <a:xfrm>
              <a:off x="2800" y="1392"/>
              <a:ext cx="3504" cy="0"/>
            </a:xfrm>
            <a:prstGeom prst="line">
              <a:avLst/>
            </a:prstGeom>
            <a:noFill/>
            <a:ln w="38100">
              <a:solidFill>
                <a:schemeClr val="tx1"/>
              </a:solidFill>
              <a:prstDash val="dash"/>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37" name="Oval 206"/>
            <p:cNvSpPr>
              <a:spLocks noChangeArrowheads="1"/>
            </p:cNvSpPr>
            <p:nvPr/>
          </p:nvSpPr>
          <p:spPr bwMode="auto">
            <a:xfrm>
              <a:off x="3004" y="822"/>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38" name="Oval 207"/>
            <p:cNvSpPr>
              <a:spLocks noChangeArrowheads="1"/>
            </p:cNvSpPr>
            <p:nvPr/>
          </p:nvSpPr>
          <p:spPr bwMode="auto">
            <a:xfrm>
              <a:off x="3226" y="990"/>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39" name="Oval 208"/>
            <p:cNvSpPr>
              <a:spLocks noChangeArrowheads="1"/>
            </p:cNvSpPr>
            <p:nvPr/>
          </p:nvSpPr>
          <p:spPr bwMode="auto">
            <a:xfrm>
              <a:off x="3448" y="1170"/>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40" name="Oval 209"/>
            <p:cNvSpPr>
              <a:spLocks noChangeArrowheads="1"/>
            </p:cNvSpPr>
            <p:nvPr/>
          </p:nvSpPr>
          <p:spPr bwMode="auto">
            <a:xfrm>
              <a:off x="3670" y="1344"/>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41" name="Oval 210"/>
            <p:cNvSpPr>
              <a:spLocks noChangeArrowheads="1"/>
            </p:cNvSpPr>
            <p:nvPr/>
          </p:nvSpPr>
          <p:spPr bwMode="auto">
            <a:xfrm>
              <a:off x="3892" y="1344"/>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42" name="Oval 211"/>
            <p:cNvSpPr>
              <a:spLocks noChangeArrowheads="1"/>
            </p:cNvSpPr>
            <p:nvPr/>
          </p:nvSpPr>
          <p:spPr bwMode="auto">
            <a:xfrm>
              <a:off x="4114" y="1344"/>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43" name="Oval 212"/>
            <p:cNvSpPr>
              <a:spLocks noChangeArrowheads="1"/>
            </p:cNvSpPr>
            <p:nvPr/>
          </p:nvSpPr>
          <p:spPr bwMode="auto">
            <a:xfrm>
              <a:off x="4342" y="1346"/>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44" name="Oval 213"/>
            <p:cNvSpPr>
              <a:spLocks noChangeArrowheads="1"/>
            </p:cNvSpPr>
            <p:nvPr/>
          </p:nvSpPr>
          <p:spPr bwMode="auto">
            <a:xfrm>
              <a:off x="4564" y="1346"/>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45" name="Oval 214"/>
            <p:cNvSpPr>
              <a:spLocks noChangeArrowheads="1"/>
            </p:cNvSpPr>
            <p:nvPr/>
          </p:nvSpPr>
          <p:spPr bwMode="auto">
            <a:xfrm>
              <a:off x="4786" y="1346"/>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46" name="Oval 215"/>
            <p:cNvSpPr>
              <a:spLocks noChangeArrowheads="1"/>
            </p:cNvSpPr>
            <p:nvPr/>
          </p:nvSpPr>
          <p:spPr bwMode="auto">
            <a:xfrm>
              <a:off x="5002" y="1346"/>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47" name="Oval 216"/>
            <p:cNvSpPr>
              <a:spLocks noChangeArrowheads="1"/>
            </p:cNvSpPr>
            <p:nvPr/>
          </p:nvSpPr>
          <p:spPr bwMode="auto">
            <a:xfrm>
              <a:off x="5236" y="1346"/>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48" name="Oval 217"/>
            <p:cNvSpPr>
              <a:spLocks noChangeArrowheads="1"/>
            </p:cNvSpPr>
            <p:nvPr/>
          </p:nvSpPr>
          <p:spPr bwMode="auto">
            <a:xfrm>
              <a:off x="5452" y="1346"/>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49" name="Oval 218"/>
            <p:cNvSpPr>
              <a:spLocks noChangeArrowheads="1"/>
            </p:cNvSpPr>
            <p:nvPr/>
          </p:nvSpPr>
          <p:spPr bwMode="auto">
            <a:xfrm>
              <a:off x="5674" y="1622"/>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50" name="Oval 219"/>
            <p:cNvSpPr>
              <a:spLocks noChangeArrowheads="1"/>
            </p:cNvSpPr>
            <p:nvPr/>
          </p:nvSpPr>
          <p:spPr bwMode="auto">
            <a:xfrm>
              <a:off x="5884" y="1862"/>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9251" name="Oval 220"/>
            <p:cNvSpPr>
              <a:spLocks noChangeArrowheads="1"/>
            </p:cNvSpPr>
            <p:nvPr/>
          </p:nvSpPr>
          <p:spPr bwMode="auto">
            <a:xfrm>
              <a:off x="6112" y="2208"/>
              <a:ext cx="48" cy="48"/>
            </a:xfrm>
            <a:prstGeom prst="ellipse">
              <a:avLst/>
            </a:prstGeom>
            <a:solidFill>
              <a:srgbClr val="FF0000"/>
            </a:solidFill>
            <a:ln w="9525">
              <a:solidFill>
                <a:srgbClr val="FF0000"/>
              </a:solid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grpSp>
      <p:sp>
        <p:nvSpPr>
          <p:cNvPr id="21726" name="Freeform 222" title=""/>
          <p:cNvSpPr/>
          <p:nvPr/>
        </p:nvSpPr>
        <p:spPr bwMode="auto">
          <a:xfrm>
            <a:off x="4441825" y="1066800"/>
            <a:ext cx="5346700" cy="2524125"/>
          </a:xfrm>
          <a:custGeom>
            <a:gdLst>
              <a:gd name="T0" fmla="*/ 0 w 3368"/>
              <a:gd name="T1" fmla="*/ 0 h 1590"/>
              <a:gd name="T2" fmla="*/ 393700 w 3368"/>
              <a:gd name="T3" fmla="*/ 295275 h 1590"/>
              <a:gd name="T4" fmla="*/ 746125 w 3368"/>
              <a:gd name="T5" fmla="*/ 561975 h 1590"/>
              <a:gd name="T6" fmla="*/ 1089025 w 3368"/>
              <a:gd name="T7" fmla="*/ 838200 h 1590"/>
              <a:gd name="T8" fmla="*/ 1450975 w 3368"/>
              <a:gd name="T9" fmla="*/ 1114425 h 1590"/>
              <a:gd name="T10" fmla="*/ 1793875 w 3368"/>
              <a:gd name="T11" fmla="*/ 1114425 h 1590"/>
              <a:gd name="T12" fmla="*/ 3937000 w 3368"/>
              <a:gd name="T13" fmla="*/ 1114425 h 1590"/>
              <a:gd name="T14" fmla="*/ 4279900 w 3368"/>
              <a:gd name="T15" fmla="*/ 1123950 h 1590"/>
              <a:gd name="T16" fmla="*/ 4641850 w 3368"/>
              <a:gd name="T17" fmla="*/ 1552575 h 1590"/>
              <a:gd name="T18" fmla="*/ 4984750 w 3368"/>
              <a:gd name="T19" fmla="*/ 1971675 h 1590"/>
              <a:gd name="T20" fmla="*/ 5346700 w 3368"/>
              <a:gd name="T21" fmla="*/ 2524125 h 15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68" h="1590">
                <a:moveTo>
                  <a:pt x="0" y="0"/>
                </a:moveTo>
                <a:cubicBezTo>
                  <a:pt x="85" y="63"/>
                  <a:pt x="170" y="127"/>
                  <a:pt x="248" y="186"/>
                </a:cubicBezTo>
                <a:cubicBezTo>
                  <a:pt x="326" y="245"/>
                  <a:pt x="397" y="297"/>
                  <a:pt x="470" y="354"/>
                </a:cubicBezTo>
                <a:cubicBezTo>
                  <a:pt x="543" y="411"/>
                  <a:pt x="612" y="470"/>
                  <a:pt x="686" y="528"/>
                </a:cubicBezTo>
                <a:cubicBezTo>
                  <a:pt x="760" y="586"/>
                  <a:pt x="840" y="673"/>
                  <a:pt x="914" y="702"/>
                </a:cubicBezTo>
                <a:cubicBezTo>
                  <a:pt x="988" y="731"/>
                  <a:pt x="869" y="702"/>
                  <a:pt x="1130" y="702"/>
                </a:cubicBezTo>
                <a:cubicBezTo>
                  <a:pt x="1391" y="702"/>
                  <a:pt x="2219" y="701"/>
                  <a:pt x="2480" y="702"/>
                </a:cubicBezTo>
                <a:cubicBezTo>
                  <a:pt x="2741" y="703"/>
                  <a:pt x="2622" y="662"/>
                  <a:pt x="2696" y="708"/>
                </a:cubicBezTo>
                <a:cubicBezTo>
                  <a:pt x="2770" y="754"/>
                  <a:pt x="2850" y="889"/>
                  <a:pt x="2924" y="978"/>
                </a:cubicBezTo>
                <a:cubicBezTo>
                  <a:pt x="2998" y="1067"/>
                  <a:pt x="3066" y="1140"/>
                  <a:pt x="3140" y="1242"/>
                </a:cubicBezTo>
                <a:cubicBezTo>
                  <a:pt x="3214" y="1344"/>
                  <a:pt x="3331" y="1533"/>
                  <a:pt x="3368" y="1590"/>
                </a:cubicBezTo>
              </a:path>
            </a:pathLst>
          </a:custGeom>
          <a:noFill/>
          <a:ln w="38100" cmpd="sng">
            <a:solidFill>
              <a:srgbClr val="FFFF00"/>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21728" name="Rectangle 224" title=""/>
          <p:cNvSpPr>
            <a:spLocks noChangeArrowheads="1"/>
          </p:cNvSpPr>
          <p:nvPr/>
        </p:nvSpPr>
        <p:spPr bwMode="auto">
          <a:xfrm>
            <a:off x="5867400" y="1638300"/>
            <a:ext cx="685800" cy="519113"/>
          </a:xfrm>
          <a:prstGeom prst="rect">
            <a:avLst/>
          </a:prstGeom>
          <a:noFill/>
          <a:ln w="9525">
            <a:noFill/>
            <a:miter lim="800000"/>
          </a:ln>
          <a:effectLst/>
        </p:spPr>
        <p:txBody>
          <a:bodyPr>
            <a:spAutoFit/>
          </a:bodyPr>
          <a:lstStyle/>
          <a:p>
            <a:pPr fontAlgn="base">
              <a:buNone/>
            </a:pPr>
            <a:r>
              <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F</a:t>
            </a:r>
            <a:endPar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21729" name="Rectangle 225" title=""/>
          <p:cNvSpPr>
            <a:spLocks noChangeArrowheads="1"/>
          </p:cNvSpPr>
          <p:nvPr/>
        </p:nvSpPr>
        <p:spPr bwMode="auto">
          <a:xfrm>
            <a:off x="8610600" y="1638300"/>
            <a:ext cx="685800" cy="519113"/>
          </a:xfrm>
          <a:prstGeom prst="rect">
            <a:avLst/>
          </a:prstGeom>
          <a:noFill/>
          <a:ln w="9525">
            <a:noFill/>
            <a:miter lim="800000"/>
          </a:ln>
          <a:effectLst/>
        </p:spPr>
        <p:txBody>
          <a:bodyPr>
            <a:spAutoFit/>
          </a:bodyPr>
          <a:lstStyle/>
          <a:p>
            <a:pPr fontAlgn="base">
              <a:buNone/>
            </a:pPr>
            <a:r>
              <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G</a:t>
            </a:r>
            <a:endPar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21730" name="Rectangle 226" title=""/>
          <p:cNvSpPr>
            <a:spLocks noChangeArrowheads="1"/>
          </p:cNvSpPr>
          <p:nvPr/>
        </p:nvSpPr>
        <p:spPr bwMode="auto">
          <a:xfrm>
            <a:off x="9810750" y="3276600"/>
            <a:ext cx="685800" cy="519113"/>
          </a:xfrm>
          <a:prstGeom prst="rect">
            <a:avLst/>
          </a:prstGeom>
          <a:noFill/>
          <a:ln w="9525">
            <a:noFill/>
            <a:miter lim="800000"/>
          </a:ln>
          <a:effectLst/>
        </p:spPr>
        <p:txBody>
          <a:bodyPr>
            <a:spAutoFit/>
          </a:bodyPr>
          <a:lstStyle/>
          <a:p>
            <a:pPr fontAlgn="base">
              <a:buNone/>
            </a:pPr>
            <a:r>
              <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H</a:t>
            </a:r>
            <a:endPar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8275" name="Text Box 2" title=""/>
          <p:cNvSpPr txBox="1"/>
          <p:nvPr/>
        </p:nvSpPr>
        <p:spPr>
          <a:xfrm>
            <a:off x="238125" y="22225"/>
            <a:ext cx="3141663" cy="584200"/>
          </a:xfrm>
          <a:prstGeom prst="rect">
            <a:avLst/>
          </a:prstGeom>
          <a:solidFill>
            <a:srgbClr val="FF0000"/>
          </a:solidFill>
          <a:ln w="9525">
            <a:noFill/>
          </a:ln>
        </p:spPr>
        <p:txBody>
          <a:bodyPr anchor="t" anchorCtr="0">
            <a:spAutoFit/>
          </a:bodyPr>
          <a:lstStyle/>
          <a:p>
            <a:pPr algn="ctr"/>
            <a:r>
              <a:rPr lang="zh-CN" altLang="en-US" sz="3200" b="1">
                <a:solidFill>
                  <a:schemeClr val="bg1"/>
                </a:solidFill>
                <a:latin typeface="Arial" panose="020b0604020202020204" pitchFamily="34" charset="0"/>
                <a:ea typeface="黑体" panose="02010609060101010101" pitchFamily="49" charset="-122"/>
              </a:rPr>
              <a:t>冰的凝固</a:t>
            </a:r>
            <a:endParaRPr lang="zh-CN" altLang="en-US" sz="3200" b="1">
              <a:solidFill>
                <a:schemeClr val="bg1"/>
              </a:solidFill>
              <a:latin typeface="Arial" panose="020b0604020202020204" pitchFamily="34" charset="0"/>
              <a:ea typeface="黑体" panose="02010609060101010101" pitchFamily="49" charset="-122"/>
            </a:endParaRPr>
          </a:p>
        </p:txBody>
      </p:sp>
      <p:pic>
        <p:nvPicPr>
          <p:cNvPr id="3" name="水的凝固" title="">
            <a:hlinkClick action="ppaction://media"/>
          </p:cNvPr>
          <p:cNvPicPr/>
          <p:nvPr>
            <a:videoFile r:link="rId4"/>
            <p:custDataLst>
              <p:tags r:id="rId3"/>
            </p:custDataLst>
            <p:extLst>
              <p:ext uri="{DAA4B4D4-6D71-4841-9C94-3DE7FCFB9230}">
                <p14:media xmlns:p14="http://schemas.microsoft.com/office/powerpoint/2010/main" r:embed="rId5"/>
              </p:ext>
            </p:extLst>
          </p:nvPr>
        </p:nvPicPr>
        <p:blipFill>
          <a:blip r:embed="rId2"/>
          <a:stretch>
            <a:fillRect/>
          </a:stretch>
        </p:blipFill>
        <p:spPr>
          <a:xfrm>
            <a:off x="786765" y="1252855"/>
            <a:ext cx="1667510" cy="139827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1726"/>
                                        </p:tgtEl>
                                        <p:attrNameLst>
                                          <p:attrName>style.visibility</p:attrName>
                                        </p:attrNameLst>
                                      </p:cBhvr>
                                      <p:to>
                                        <p:strVal val="visible"/>
                                      </p:to>
                                    </p:set>
                                    <p:animEffect transition="in" filter="wipe(left)">
                                      <p:cBhvr>
                                        <p:cTn id="17" dur="5000"/>
                                        <p:tgtEl>
                                          <p:spTgt spid="21726"/>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702"/>
                                        </p:tgtEl>
                                        <p:attrNameLst>
                                          <p:attrName>style.visibility</p:attrName>
                                        </p:attrNameLst>
                                      </p:cBhvr>
                                      <p:to>
                                        <p:strVal val="visible"/>
                                      </p:to>
                                    </p:set>
                                    <p:animEffect transition="in" filter="wipe(left)">
                                      <p:cBhvr>
                                        <p:cTn id="22" dur="500"/>
                                        <p:tgtEl>
                                          <p:spTgt spid="21702"/>
                                        </p:tgtEl>
                                      </p:cBhvr>
                                    </p:animEffect>
                                  </p:childTnLst>
                                </p:cTn>
                              </p:par>
                            </p:childTnLst>
                          </p:cTn>
                        </p:par>
                        <p:par>
                          <p:cTn id="23" fill="hold" nodeType="afterGroup">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21728"/>
                                        </p:tgtEl>
                                        <p:attrNameLst>
                                          <p:attrName>style.visibility</p:attrName>
                                        </p:attrNameLst>
                                      </p:cBhvr>
                                      <p:to>
                                        <p:strVal val="visible"/>
                                      </p:to>
                                    </p:set>
                                    <p:animEffect transition="in" filter="wipe(left)">
                                      <p:cBhvr>
                                        <p:cTn id="26" dur="500"/>
                                        <p:tgtEl>
                                          <p:spTgt spid="21728"/>
                                        </p:tgtEl>
                                      </p:cBhvr>
                                    </p:animEffect>
                                  </p:childTnLst>
                                </p:cTn>
                              </p:par>
                            </p:childTnLst>
                          </p:cTn>
                        </p:par>
                        <p:par>
                          <p:cTn id="27" fill="hold" nodeType="afterGroup">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21729"/>
                                        </p:tgtEl>
                                        <p:attrNameLst>
                                          <p:attrName>style.visibility</p:attrName>
                                        </p:attrNameLst>
                                      </p:cBhvr>
                                      <p:to>
                                        <p:strVal val="visible"/>
                                      </p:to>
                                    </p:set>
                                    <p:animEffect transition="in" filter="wipe(left)">
                                      <p:cBhvr>
                                        <p:cTn id="30" dur="500"/>
                                        <p:tgtEl>
                                          <p:spTgt spid="21729"/>
                                        </p:tgtEl>
                                      </p:cBhvr>
                                    </p:animEffect>
                                  </p:childTnLst>
                                </p:cTn>
                              </p:par>
                            </p:childTnLst>
                          </p:cTn>
                        </p:par>
                        <p:par>
                          <p:cTn id="31" fill="hold" nodeType="afterGroup">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21730"/>
                                        </p:tgtEl>
                                        <p:attrNameLst>
                                          <p:attrName>style.visibility</p:attrName>
                                        </p:attrNameLst>
                                      </p:cBhvr>
                                      <p:to>
                                        <p:strVal val="visible"/>
                                      </p:to>
                                    </p:set>
                                    <p:animEffect transition="in" filter="wipe(left)">
                                      <p:cBhvr>
                                        <p:cTn id="34" dur="500"/>
                                        <p:tgtEl>
                                          <p:spTgt spid="21730"/>
                                        </p:tgtEl>
                                      </p:cBhvr>
                                    </p:animEffect>
                                  </p:childTnLst>
                                </p:cTn>
                              </p:par>
                            </p:childTnLst>
                          </p:cTn>
                        </p:par>
                      </p:childTnLst>
                    </p:cTn>
                  </p:par>
                  <p:par>
                    <p:cTn id="35" fill="hold" nodeType="clickPar">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21708"/>
                                        </p:tgtEl>
                                        <p:attrNameLst>
                                          <p:attrName>style.visibility</p:attrName>
                                        </p:attrNameLst>
                                      </p:cBhvr>
                                      <p:to>
                                        <p:strVal val="visible"/>
                                      </p:to>
                                    </p:set>
                                    <p:animEffect transition="in" filter="wipe(up)">
                                      <p:cBhvr>
                                        <p:cTn id="39" dur="500"/>
                                        <p:tgtEl>
                                          <p:spTgt spid="2170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1706"/>
                                        </p:tgtEl>
                                        <p:attrNameLst>
                                          <p:attrName>style.visibility</p:attrName>
                                        </p:attrNameLst>
                                      </p:cBhvr>
                                      <p:to>
                                        <p:strVal val="visible"/>
                                      </p:to>
                                    </p:set>
                                    <p:animEffect transition="in" filter="wipe(up)">
                                      <p:cBhvr>
                                        <p:cTn id="42" dur="500"/>
                                        <p:tgtEl>
                                          <p:spTgt spid="21706"/>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1625"/>
                                        </p:tgtEl>
                                        <p:attrNameLst>
                                          <p:attrName>style.visibility</p:attrName>
                                        </p:attrNameLst>
                                      </p:cBhvr>
                                      <p:to>
                                        <p:strVal val="visible"/>
                                      </p:to>
                                    </p:set>
                                    <p:animEffect transition="in" filter="wipe(left)">
                                      <p:cBhvr>
                                        <p:cTn id="47" dur="500"/>
                                        <p:tgtEl>
                                          <p:spTgt spid="21625"/>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1626"/>
                                        </p:tgtEl>
                                        <p:attrNameLst>
                                          <p:attrName>style.visibility</p:attrName>
                                        </p:attrNameLst>
                                      </p:cBhvr>
                                      <p:to>
                                        <p:strVal val="visible"/>
                                      </p:to>
                                    </p:set>
                                    <p:animEffect transition="in" filter="wipe(left)">
                                      <p:cBhvr>
                                        <p:cTn id="52" dur="500"/>
                                        <p:tgtEl>
                                          <p:spTgt spid="21626"/>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1628"/>
                                        </p:tgtEl>
                                        <p:attrNameLst>
                                          <p:attrName>style.visibility</p:attrName>
                                        </p:attrNameLst>
                                      </p:cBhvr>
                                      <p:to>
                                        <p:strVal val="visible"/>
                                      </p:to>
                                    </p:set>
                                    <p:animEffect transition="in" filter="wipe(left)">
                                      <p:cBhvr>
                                        <p:cTn id="57" dur="500"/>
                                        <p:tgtEl>
                                          <p:spTgt spid="21628"/>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21709"/>
                                        </p:tgtEl>
                                        <p:attrNameLst>
                                          <p:attrName>style.visibility</p:attrName>
                                        </p:attrNameLst>
                                      </p:cBhvr>
                                      <p:to>
                                        <p:strVal val="visible"/>
                                      </p:to>
                                    </p:set>
                                    <p:animEffect transition="in" filter="wipe(left)">
                                      <p:cBhvr>
                                        <p:cTn id="62" dur="500"/>
                                        <p:tgtEl>
                                          <p:spTgt spid="21709"/>
                                        </p:tgtEl>
                                      </p:cBhvr>
                                    </p:animEffect>
                                  </p:childTnLst>
                                </p:cTn>
                              </p:par>
                            </p:childTnLst>
                          </p:cTn>
                        </p:par>
                      </p:childTnLst>
                    </p:cTn>
                  </p:par>
                  <p:par>
                    <p:cTn id="63" fill="hold" nodeType="clickPar">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21629"/>
                                        </p:tgtEl>
                                        <p:attrNameLst>
                                          <p:attrName>style.visibility</p:attrName>
                                        </p:attrNameLst>
                                      </p:cBhvr>
                                      <p:to>
                                        <p:strVal val="visible"/>
                                      </p:to>
                                    </p:set>
                                    <p:animEffect transition="in" filter="wipe(left)">
                                      <p:cBhvr>
                                        <p:cTn id="67" dur="500"/>
                                        <p:tgtEl>
                                          <p:spTgt spid="2162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8" restart="whenNotActive" fill="hold" evtFilter="cancelBubble" nodeType="interactiveSeq">
                <p:stCondLst>
                  <p:cond evt="onClick" delay="0">
                    <p:tgtEl>
                      <p:spTgt spid="3"/>
                    </p:tgtEl>
                  </p:cond>
                </p:stCondLst>
                <p:endSync evt="end" delay="0">
                  <p:rtn val="all"/>
                </p:endSync>
                <p:childTnLst>
                  <p:par>
                    <p:cTn id="69" fill="hold" nodeType="clickPar">
                      <p:stCondLst>
                        <p:cond delay="0"/>
                      </p:stCondLst>
                      <p:childTnLst>
                        <p:par>
                          <p:cTn id="70" fill="hold">
                            <p:stCondLst>
                              <p:cond delay="0"/>
                            </p:stCondLst>
                            <p:childTnLst>
                              <p:par>
                                <p:cTn id="71" presetID="2" presetClass="mediacall" presetSubtype="0" fill="hold" nodeType="clickEffect">
                                  <p:stCondLst>
                                    <p:cond delay="0"/>
                                  </p:stCondLst>
                                  <p:childTnLst>
                                    <p:cmd type="call" cmd="togglePause">
                                      <p:cBhvr additive="base">
                                        <p:cTn id="72" dur="1" fill="hold"/>
                                        <p:tgtEl>
                                          <p:spTgt spid="3"/>
                                        </p:tgtEl>
                                      </p:cBhvr>
                                    </p:cmd>
                                  </p:childTnLst>
                                </p:cTn>
                              </p:par>
                            </p:childTnLst>
                          </p:cTn>
                        </p:par>
                      </p:childTnLst>
                    </p:cTn>
                  </p:par>
                </p:childTnLst>
              </p:cTn>
              <p:nextCondLst>
                <p:cond evt="onClick" delay="0">
                  <p:tgtEl>
                    <p:spTgt spid="3"/>
                  </p:tgtEl>
                </p:cond>
              </p:nextCondLst>
            </p:seq>
            <p:video fullScrn="1">
              <p:cMediaNode vol="80000">
                <p:cTn id="73" fill="hold" display="0">
                  <p:stCondLst>
                    <p:cond delay="indefinite"/>
                  </p:stCondLst>
                </p:cTn>
                <p:tgtEl>
                  <p:spTgt spid="3"/>
                </p:tgtEl>
              </p:cMediaNode>
            </p:video>
          </p:childTnLst>
        </p:cTn>
      </p:par>
    </p:tnLst>
    <p:bldLst>
      <p:bldP spid="21625" grpId="0"/>
      <p:bldP spid="21626" grpId="0"/>
      <p:bldP spid="21628" grpId="0"/>
      <p:bldP spid="21629" grpId="0"/>
      <p:bldP spid="21702" grpId="0"/>
      <p:bldP spid="21706" grpId="0" animBg="1"/>
      <p:bldP spid="21709" grpId="0"/>
      <p:bldP spid="21728" grpId="0"/>
      <p:bldP spid="21729" grpId="0"/>
      <p:bldP spid="21730"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grpSp>
        <p:nvGrpSpPr>
          <p:cNvPr id="9217" name="Group 2" title=""/>
          <p:cNvGrpSpPr/>
          <p:nvPr/>
        </p:nvGrpSpPr>
        <p:grpSpPr>
          <a:xfrm>
            <a:off x="101600" y="2819400"/>
            <a:ext cx="6705600" cy="4041775"/>
            <a:chOff x="64" y="1776"/>
            <a:chExt cx="4224" cy="2546"/>
          </a:xfrm>
        </p:grpSpPr>
        <p:sp>
          <p:nvSpPr>
            <p:cNvPr id="13315" name="Rectangle 3"/>
            <p:cNvSpPr>
              <a:spLocks noChangeArrowheads="1"/>
            </p:cNvSpPr>
            <p:nvPr/>
          </p:nvSpPr>
          <p:spPr bwMode="auto">
            <a:xfrm>
              <a:off x="64" y="3900"/>
              <a:ext cx="323" cy="310"/>
            </a:xfrm>
            <a:prstGeom prst="rect">
              <a:avLst/>
            </a:prstGeom>
            <a:noFill/>
            <a:ln>
              <a:noFill/>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35</a:t>
              </a:r>
              <a:endPar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3316" name="Rectangle 4"/>
            <p:cNvSpPr>
              <a:spLocks noChangeArrowheads="1"/>
            </p:cNvSpPr>
            <p:nvPr/>
          </p:nvSpPr>
          <p:spPr bwMode="auto">
            <a:xfrm>
              <a:off x="256" y="4012"/>
              <a:ext cx="219" cy="310"/>
            </a:xfrm>
            <a:prstGeom prst="rect">
              <a:avLst/>
            </a:prstGeom>
            <a:noFill/>
            <a:ln>
              <a:noFill/>
            </a:ln>
            <a:effectLst/>
          </p:spPr>
          <p:txBody>
            <a:bodyPr wrap="none">
              <a:spAutoFit/>
            </a:bodyPr>
            <a:lstStyle/>
            <a:p>
              <a:pPr fontAlgn="base">
                <a:buNone/>
              </a:pPr>
              <a:r>
                <a:rPr lang="en-US" altLang="zh-CN" sz="2600" b="1" strike="noStrike" noProof="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0</a:t>
              </a:r>
              <a:endParaRPr lang="en-US" altLang="zh-CN" sz="2600" b="1" strike="noStrike" noProof="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p:txBody>
        </p:sp>
        <p:sp>
          <p:nvSpPr>
            <p:cNvPr id="9220" name="Line 5"/>
            <p:cNvSpPr/>
            <p:nvPr/>
          </p:nvSpPr>
          <p:spPr>
            <a:xfrm rot="-5400000">
              <a:off x="-586" y="3083"/>
              <a:ext cx="1908" cy="0"/>
            </a:xfrm>
            <a:prstGeom prst="line">
              <a:avLst/>
            </a:prstGeom>
            <a:ln w="28575" cap="flat" cmpd="sng">
              <a:solidFill>
                <a:srgbClr val="000000"/>
              </a:solidFill>
              <a:prstDash val="solid"/>
              <a:round/>
              <a:headEnd type="none" w="med" len="med"/>
              <a:tailEnd type="none" w="med" len="med"/>
            </a:ln>
          </p:spPr>
          <p:txBody>
            <a:bodyPr/>
            <a:lstStyle/>
            <a:p/>
          </p:txBody>
        </p:sp>
        <p:sp>
          <p:nvSpPr>
            <p:cNvPr id="9221" name="Line 6"/>
            <p:cNvSpPr/>
            <p:nvPr/>
          </p:nvSpPr>
          <p:spPr>
            <a:xfrm rot="-5400000">
              <a:off x="-363" y="3083"/>
              <a:ext cx="1908" cy="0"/>
            </a:xfrm>
            <a:prstGeom prst="line">
              <a:avLst/>
            </a:prstGeom>
            <a:ln w="28575" cap="flat" cmpd="sng">
              <a:solidFill>
                <a:srgbClr val="000000"/>
              </a:solidFill>
              <a:prstDash val="solid"/>
              <a:round/>
              <a:headEnd type="none" w="med" len="med"/>
              <a:tailEnd type="none" w="med" len="med"/>
            </a:ln>
          </p:spPr>
          <p:txBody>
            <a:bodyPr/>
            <a:lstStyle/>
            <a:p/>
          </p:txBody>
        </p:sp>
        <p:sp>
          <p:nvSpPr>
            <p:cNvPr id="9222" name="Line 7"/>
            <p:cNvSpPr/>
            <p:nvPr/>
          </p:nvSpPr>
          <p:spPr>
            <a:xfrm rot="-5400000">
              <a:off x="-141" y="3083"/>
              <a:ext cx="1908" cy="0"/>
            </a:xfrm>
            <a:prstGeom prst="line">
              <a:avLst/>
            </a:prstGeom>
            <a:ln w="28575" cap="flat" cmpd="sng">
              <a:solidFill>
                <a:srgbClr val="000000"/>
              </a:solidFill>
              <a:prstDash val="solid"/>
              <a:round/>
              <a:headEnd type="none" w="med" len="med"/>
              <a:tailEnd type="none" w="med" len="med"/>
            </a:ln>
          </p:spPr>
          <p:txBody>
            <a:bodyPr/>
            <a:lstStyle/>
            <a:p/>
          </p:txBody>
        </p:sp>
        <p:sp>
          <p:nvSpPr>
            <p:cNvPr id="9223" name="Line 8"/>
            <p:cNvSpPr/>
            <p:nvPr/>
          </p:nvSpPr>
          <p:spPr>
            <a:xfrm rot="-5400000">
              <a:off x="82" y="3083"/>
              <a:ext cx="1908" cy="0"/>
            </a:xfrm>
            <a:prstGeom prst="line">
              <a:avLst/>
            </a:prstGeom>
            <a:ln w="28575" cap="flat" cmpd="sng">
              <a:solidFill>
                <a:srgbClr val="000000"/>
              </a:solidFill>
              <a:prstDash val="solid"/>
              <a:round/>
              <a:headEnd type="none" w="med" len="med"/>
              <a:tailEnd type="none" w="med" len="med"/>
            </a:ln>
          </p:spPr>
          <p:txBody>
            <a:bodyPr/>
            <a:lstStyle/>
            <a:p/>
          </p:txBody>
        </p:sp>
        <p:sp>
          <p:nvSpPr>
            <p:cNvPr id="9224" name="Line 9"/>
            <p:cNvSpPr/>
            <p:nvPr/>
          </p:nvSpPr>
          <p:spPr>
            <a:xfrm rot="-5400000">
              <a:off x="304" y="3083"/>
              <a:ext cx="1908" cy="0"/>
            </a:xfrm>
            <a:prstGeom prst="line">
              <a:avLst/>
            </a:prstGeom>
            <a:ln w="28575" cap="flat" cmpd="sng">
              <a:solidFill>
                <a:srgbClr val="000000"/>
              </a:solidFill>
              <a:prstDash val="solid"/>
              <a:round/>
              <a:headEnd type="none" w="med" len="med"/>
              <a:tailEnd type="none" w="med" len="med"/>
            </a:ln>
          </p:spPr>
          <p:txBody>
            <a:bodyPr/>
            <a:lstStyle/>
            <a:p/>
          </p:txBody>
        </p:sp>
        <p:sp>
          <p:nvSpPr>
            <p:cNvPr id="9225" name="Line 10"/>
            <p:cNvSpPr/>
            <p:nvPr/>
          </p:nvSpPr>
          <p:spPr>
            <a:xfrm rot="-5400000">
              <a:off x="527" y="3083"/>
              <a:ext cx="1908" cy="0"/>
            </a:xfrm>
            <a:prstGeom prst="line">
              <a:avLst/>
            </a:prstGeom>
            <a:ln w="28575" cap="flat" cmpd="sng">
              <a:solidFill>
                <a:srgbClr val="000000"/>
              </a:solidFill>
              <a:prstDash val="solid"/>
              <a:round/>
              <a:headEnd type="none" w="med" len="med"/>
              <a:tailEnd type="none" w="med" len="med"/>
            </a:ln>
          </p:spPr>
          <p:txBody>
            <a:bodyPr/>
            <a:lstStyle/>
            <a:p/>
          </p:txBody>
        </p:sp>
        <p:sp>
          <p:nvSpPr>
            <p:cNvPr id="9226" name="Line 11"/>
            <p:cNvSpPr/>
            <p:nvPr/>
          </p:nvSpPr>
          <p:spPr>
            <a:xfrm rot="-5400000">
              <a:off x="750" y="3083"/>
              <a:ext cx="1908" cy="0"/>
            </a:xfrm>
            <a:prstGeom prst="line">
              <a:avLst/>
            </a:prstGeom>
            <a:ln w="28575" cap="flat" cmpd="sng">
              <a:solidFill>
                <a:srgbClr val="000000"/>
              </a:solidFill>
              <a:prstDash val="solid"/>
              <a:round/>
              <a:headEnd type="none" w="med" len="med"/>
              <a:tailEnd type="none" w="med" len="med"/>
            </a:ln>
          </p:spPr>
          <p:txBody>
            <a:bodyPr/>
            <a:lstStyle/>
            <a:p/>
          </p:txBody>
        </p:sp>
        <p:sp>
          <p:nvSpPr>
            <p:cNvPr id="9227" name="Line 12"/>
            <p:cNvSpPr/>
            <p:nvPr/>
          </p:nvSpPr>
          <p:spPr>
            <a:xfrm rot="-5400000">
              <a:off x="972" y="3083"/>
              <a:ext cx="1908" cy="0"/>
            </a:xfrm>
            <a:prstGeom prst="line">
              <a:avLst/>
            </a:prstGeom>
            <a:ln w="28575" cap="flat" cmpd="sng">
              <a:solidFill>
                <a:srgbClr val="000000"/>
              </a:solidFill>
              <a:prstDash val="solid"/>
              <a:round/>
              <a:headEnd type="none" w="med" len="med"/>
              <a:tailEnd type="none" w="med" len="med"/>
            </a:ln>
          </p:spPr>
          <p:txBody>
            <a:bodyPr/>
            <a:lstStyle/>
            <a:p/>
          </p:txBody>
        </p:sp>
        <p:sp>
          <p:nvSpPr>
            <p:cNvPr id="9228" name="Line 13"/>
            <p:cNvSpPr/>
            <p:nvPr/>
          </p:nvSpPr>
          <p:spPr>
            <a:xfrm rot="-5400000">
              <a:off x="1195" y="3083"/>
              <a:ext cx="1908" cy="0"/>
            </a:xfrm>
            <a:prstGeom prst="line">
              <a:avLst/>
            </a:prstGeom>
            <a:ln w="28575" cap="flat" cmpd="sng">
              <a:solidFill>
                <a:srgbClr val="000000"/>
              </a:solidFill>
              <a:prstDash val="solid"/>
              <a:round/>
              <a:headEnd type="none" w="med" len="med"/>
              <a:tailEnd type="none" w="med" len="med"/>
            </a:ln>
          </p:spPr>
          <p:txBody>
            <a:bodyPr/>
            <a:lstStyle/>
            <a:p/>
          </p:txBody>
        </p:sp>
        <p:sp>
          <p:nvSpPr>
            <p:cNvPr id="9229" name="Line 14"/>
            <p:cNvSpPr/>
            <p:nvPr/>
          </p:nvSpPr>
          <p:spPr>
            <a:xfrm rot="-5400000">
              <a:off x="1417" y="3083"/>
              <a:ext cx="1908" cy="0"/>
            </a:xfrm>
            <a:prstGeom prst="line">
              <a:avLst/>
            </a:prstGeom>
            <a:ln w="28575" cap="flat" cmpd="sng">
              <a:solidFill>
                <a:srgbClr val="000000"/>
              </a:solidFill>
              <a:prstDash val="solid"/>
              <a:round/>
              <a:headEnd type="none" w="med" len="med"/>
              <a:tailEnd type="none" w="med" len="med"/>
            </a:ln>
          </p:spPr>
          <p:txBody>
            <a:bodyPr/>
            <a:lstStyle/>
            <a:p/>
          </p:txBody>
        </p:sp>
        <p:sp>
          <p:nvSpPr>
            <p:cNvPr id="9230" name="Line 15"/>
            <p:cNvSpPr/>
            <p:nvPr/>
          </p:nvSpPr>
          <p:spPr>
            <a:xfrm rot="-5400000">
              <a:off x="1640" y="3083"/>
              <a:ext cx="1908" cy="0"/>
            </a:xfrm>
            <a:prstGeom prst="line">
              <a:avLst/>
            </a:prstGeom>
            <a:ln w="28575" cap="flat" cmpd="sng">
              <a:solidFill>
                <a:srgbClr val="000000"/>
              </a:solidFill>
              <a:prstDash val="solid"/>
              <a:round/>
              <a:headEnd type="none" w="med" len="med"/>
              <a:tailEnd type="none" w="med" len="med"/>
            </a:ln>
          </p:spPr>
          <p:txBody>
            <a:bodyPr/>
            <a:lstStyle/>
            <a:p/>
          </p:txBody>
        </p:sp>
        <p:sp>
          <p:nvSpPr>
            <p:cNvPr id="9231" name="Line 16"/>
            <p:cNvSpPr/>
            <p:nvPr/>
          </p:nvSpPr>
          <p:spPr>
            <a:xfrm rot="-5400000">
              <a:off x="1863" y="3083"/>
              <a:ext cx="1908" cy="0"/>
            </a:xfrm>
            <a:prstGeom prst="line">
              <a:avLst/>
            </a:prstGeom>
            <a:ln w="28575" cap="flat" cmpd="sng">
              <a:solidFill>
                <a:srgbClr val="000000"/>
              </a:solidFill>
              <a:prstDash val="solid"/>
              <a:round/>
              <a:headEnd type="none" w="med" len="med"/>
              <a:tailEnd type="none" w="med" len="med"/>
            </a:ln>
          </p:spPr>
          <p:txBody>
            <a:bodyPr/>
            <a:lstStyle/>
            <a:p/>
          </p:txBody>
        </p:sp>
        <p:sp>
          <p:nvSpPr>
            <p:cNvPr id="9232" name="Line 17"/>
            <p:cNvSpPr/>
            <p:nvPr/>
          </p:nvSpPr>
          <p:spPr>
            <a:xfrm rot="-5400000">
              <a:off x="2085" y="3083"/>
              <a:ext cx="1908" cy="0"/>
            </a:xfrm>
            <a:prstGeom prst="line">
              <a:avLst/>
            </a:prstGeom>
            <a:ln w="28575" cap="flat" cmpd="sng">
              <a:solidFill>
                <a:srgbClr val="000000"/>
              </a:solidFill>
              <a:prstDash val="solid"/>
              <a:round/>
              <a:headEnd type="none" w="med" len="med"/>
              <a:tailEnd type="none" w="med" len="med"/>
            </a:ln>
          </p:spPr>
          <p:txBody>
            <a:bodyPr/>
            <a:lstStyle/>
            <a:p/>
          </p:txBody>
        </p:sp>
        <p:sp>
          <p:nvSpPr>
            <p:cNvPr id="9233" name="Line 18"/>
            <p:cNvSpPr/>
            <p:nvPr/>
          </p:nvSpPr>
          <p:spPr>
            <a:xfrm rot="-5400000">
              <a:off x="2308" y="3083"/>
              <a:ext cx="1908" cy="0"/>
            </a:xfrm>
            <a:prstGeom prst="line">
              <a:avLst/>
            </a:prstGeom>
            <a:ln w="28575" cap="flat" cmpd="sng">
              <a:solidFill>
                <a:srgbClr val="000000"/>
              </a:solidFill>
              <a:prstDash val="solid"/>
              <a:round/>
              <a:headEnd type="none" w="med" len="med"/>
              <a:tailEnd type="none" w="med" len="med"/>
            </a:ln>
          </p:spPr>
          <p:txBody>
            <a:bodyPr/>
            <a:lstStyle/>
            <a:p/>
          </p:txBody>
        </p:sp>
        <p:sp>
          <p:nvSpPr>
            <p:cNvPr id="9234" name="Line 19"/>
            <p:cNvSpPr/>
            <p:nvPr/>
          </p:nvSpPr>
          <p:spPr>
            <a:xfrm rot="-5400000">
              <a:off x="-694" y="2970"/>
              <a:ext cx="2124" cy="0"/>
            </a:xfrm>
            <a:prstGeom prst="line">
              <a:avLst/>
            </a:prstGeom>
            <a:ln w="28575" cap="flat" cmpd="sng">
              <a:solidFill>
                <a:srgbClr val="000000"/>
              </a:solidFill>
              <a:prstDash val="solid"/>
              <a:round/>
              <a:headEnd type="none" w="med" len="med"/>
              <a:tailEnd type="triangle" w="med" len="med"/>
            </a:ln>
          </p:spPr>
          <p:txBody>
            <a:bodyPr/>
            <a:lstStyle/>
            <a:p/>
          </p:txBody>
        </p:sp>
        <p:sp>
          <p:nvSpPr>
            <p:cNvPr id="9235" name="Line 20"/>
            <p:cNvSpPr/>
            <p:nvPr/>
          </p:nvSpPr>
          <p:spPr>
            <a:xfrm>
              <a:off x="359" y="2133"/>
              <a:ext cx="2897" cy="0"/>
            </a:xfrm>
            <a:prstGeom prst="line">
              <a:avLst/>
            </a:prstGeom>
            <a:ln w="28575" cap="flat" cmpd="sng">
              <a:solidFill>
                <a:srgbClr val="000000"/>
              </a:solidFill>
              <a:prstDash val="solid"/>
              <a:round/>
              <a:headEnd type="none" w="med" len="med"/>
              <a:tailEnd type="none" w="med" len="med"/>
            </a:ln>
          </p:spPr>
          <p:txBody>
            <a:bodyPr/>
            <a:lstStyle/>
            <a:p/>
          </p:txBody>
        </p:sp>
        <p:sp>
          <p:nvSpPr>
            <p:cNvPr id="9236" name="Line 21"/>
            <p:cNvSpPr/>
            <p:nvPr/>
          </p:nvSpPr>
          <p:spPr>
            <a:xfrm>
              <a:off x="359" y="2307"/>
              <a:ext cx="2897" cy="0"/>
            </a:xfrm>
            <a:prstGeom prst="line">
              <a:avLst/>
            </a:prstGeom>
            <a:ln w="28575" cap="flat" cmpd="sng">
              <a:solidFill>
                <a:srgbClr val="000000"/>
              </a:solidFill>
              <a:prstDash val="solid"/>
              <a:round/>
              <a:headEnd type="none" w="med" len="med"/>
              <a:tailEnd type="none" w="med" len="med"/>
            </a:ln>
          </p:spPr>
          <p:txBody>
            <a:bodyPr/>
            <a:lstStyle/>
            <a:p/>
          </p:txBody>
        </p:sp>
        <p:sp>
          <p:nvSpPr>
            <p:cNvPr id="9237" name="Line 22"/>
            <p:cNvSpPr/>
            <p:nvPr/>
          </p:nvSpPr>
          <p:spPr>
            <a:xfrm>
              <a:off x="359" y="2481"/>
              <a:ext cx="2897" cy="0"/>
            </a:xfrm>
            <a:prstGeom prst="line">
              <a:avLst/>
            </a:prstGeom>
            <a:ln w="28575" cap="flat" cmpd="sng">
              <a:solidFill>
                <a:srgbClr val="000000"/>
              </a:solidFill>
              <a:prstDash val="solid"/>
              <a:round/>
              <a:headEnd type="none" w="med" len="med"/>
              <a:tailEnd type="none" w="med" len="med"/>
            </a:ln>
          </p:spPr>
          <p:txBody>
            <a:bodyPr/>
            <a:lstStyle/>
            <a:p/>
          </p:txBody>
        </p:sp>
        <p:sp>
          <p:nvSpPr>
            <p:cNvPr id="9238" name="Line 23"/>
            <p:cNvSpPr/>
            <p:nvPr/>
          </p:nvSpPr>
          <p:spPr>
            <a:xfrm>
              <a:off x="359" y="2655"/>
              <a:ext cx="2897" cy="0"/>
            </a:xfrm>
            <a:prstGeom prst="line">
              <a:avLst/>
            </a:prstGeom>
            <a:ln w="28575" cap="flat" cmpd="sng">
              <a:solidFill>
                <a:srgbClr val="000000"/>
              </a:solidFill>
              <a:prstDash val="solid"/>
              <a:round/>
              <a:headEnd type="none" w="med" len="med"/>
              <a:tailEnd type="none" w="med" len="med"/>
            </a:ln>
          </p:spPr>
          <p:txBody>
            <a:bodyPr/>
            <a:lstStyle/>
            <a:p/>
          </p:txBody>
        </p:sp>
        <p:sp>
          <p:nvSpPr>
            <p:cNvPr id="9239" name="Line 24"/>
            <p:cNvSpPr/>
            <p:nvPr/>
          </p:nvSpPr>
          <p:spPr>
            <a:xfrm>
              <a:off x="359" y="2829"/>
              <a:ext cx="2897" cy="0"/>
            </a:xfrm>
            <a:prstGeom prst="line">
              <a:avLst/>
            </a:prstGeom>
            <a:ln w="28575" cap="flat" cmpd="sng">
              <a:solidFill>
                <a:srgbClr val="000000"/>
              </a:solidFill>
              <a:prstDash val="solid"/>
              <a:round/>
              <a:headEnd type="none" w="med" len="med"/>
              <a:tailEnd type="none" w="med" len="med"/>
            </a:ln>
          </p:spPr>
          <p:txBody>
            <a:bodyPr/>
            <a:lstStyle/>
            <a:p/>
          </p:txBody>
        </p:sp>
        <p:sp>
          <p:nvSpPr>
            <p:cNvPr id="9240" name="Line 25"/>
            <p:cNvSpPr/>
            <p:nvPr/>
          </p:nvSpPr>
          <p:spPr>
            <a:xfrm>
              <a:off x="359" y="3177"/>
              <a:ext cx="2897" cy="0"/>
            </a:xfrm>
            <a:prstGeom prst="line">
              <a:avLst/>
            </a:prstGeom>
            <a:ln w="28575" cap="flat" cmpd="sng">
              <a:solidFill>
                <a:srgbClr val="000000"/>
              </a:solidFill>
              <a:prstDash val="solid"/>
              <a:round/>
              <a:headEnd type="none" w="med" len="med"/>
              <a:tailEnd type="none" w="med" len="med"/>
            </a:ln>
          </p:spPr>
          <p:txBody>
            <a:bodyPr/>
            <a:lstStyle/>
            <a:p/>
          </p:txBody>
        </p:sp>
        <p:sp>
          <p:nvSpPr>
            <p:cNvPr id="9241" name="Line 26"/>
            <p:cNvSpPr/>
            <p:nvPr/>
          </p:nvSpPr>
          <p:spPr>
            <a:xfrm>
              <a:off x="359" y="3351"/>
              <a:ext cx="2897" cy="0"/>
            </a:xfrm>
            <a:prstGeom prst="line">
              <a:avLst/>
            </a:prstGeom>
            <a:ln w="28575" cap="flat" cmpd="sng">
              <a:solidFill>
                <a:srgbClr val="000000"/>
              </a:solidFill>
              <a:prstDash val="solid"/>
              <a:round/>
              <a:headEnd type="none" w="med" len="med"/>
              <a:tailEnd type="none" w="med" len="med"/>
            </a:ln>
          </p:spPr>
          <p:txBody>
            <a:bodyPr/>
            <a:lstStyle/>
            <a:p/>
          </p:txBody>
        </p:sp>
        <p:sp>
          <p:nvSpPr>
            <p:cNvPr id="9242" name="Line 27"/>
            <p:cNvSpPr/>
            <p:nvPr/>
          </p:nvSpPr>
          <p:spPr>
            <a:xfrm>
              <a:off x="359" y="3525"/>
              <a:ext cx="2897" cy="0"/>
            </a:xfrm>
            <a:prstGeom prst="line">
              <a:avLst/>
            </a:prstGeom>
            <a:ln w="28575" cap="flat" cmpd="sng">
              <a:solidFill>
                <a:srgbClr val="000000"/>
              </a:solidFill>
              <a:prstDash val="solid"/>
              <a:round/>
              <a:headEnd type="none" w="med" len="med"/>
              <a:tailEnd type="none" w="med" len="med"/>
            </a:ln>
          </p:spPr>
          <p:txBody>
            <a:bodyPr/>
            <a:lstStyle/>
            <a:p/>
          </p:txBody>
        </p:sp>
        <p:sp>
          <p:nvSpPr>
            <p:cNvPr id="9243" name="Line 28"/>
            <p:cNvSpPr/>
            <p:nvPr/>
          </p:nvSpPr>
          <p:spPr>
            <a:xfrm>
              <a:off x="359" y="3699"/>
              <a:ext cx="2897" cy="0"/>
            </a:xfrm>
            <a:prstGeom prst="line">
              <a:avLst/>
            </a:prstGeom>
            <a:ln w="28575" cap="flat" cmpd="sng">
              <a:solidFill>
                <a:srgbClr val="000000"/>
              </a:solidFill>
              <a:prstDash val="solid"/>
              <a:round/>
              <a:headEnd type="none" w="med" len="med"/>
              <a:tailEnd type="none" w="med" len="med"/>
            </a:ln>
          </p:spPr>
          <p:txBody>
            <a:bodyPr/>
            <a:lstStyle/>
            <a:p/>
          </p:txBody>
        </p:sp>
        <p:sp>
          <p:nvSpPr>
            <p:cNvPr id="9244" name="Line 29"/>
            <p:cNvSpPr/>
            <p:nvPr/>
          </p:nvSpPr>
          <p:spPr>
            <a:xfrm>
              <a:off x="359" y="3873"/>
              <a:ext cx="2897" cy="0"/>
            </a:xfrm>
            <a:prstGeom prst="line">
              <a:avLst/>
            </a:prstGeom>
            <a:ln w="28575" cap="flat" cmpd="sng">
              <a:solidFill>
                <a:srgbClr val="000000"/>
              </a:solidFill>
              <a:prstDash val="solid"/>
              <a:round/>
              <a:headEnd type="none" w="med" len="med"/>
              <a:tailEnd type="none" w="med" len="med"/>
            </a:ln>
          </p:spPr>
          <p:txBody>
            <a:bodyPr/>
            <a:lstStyle/>
            <a:p/>
          </p:txBody>
        </p:sp>
        <p:sp>
          <p:nvSpPr>
            <p:cNvPr id="9245" name="Line 30"/>
            <p:cNvSpPr/>
            <p:nvPr/>
          </p:nvSpPr>
          <p:spPr>
            <a:xfrm>
              <a:off x="359" y="4047"/>
              <a:ext cx="2897" cy="0"/>
            </a:xfrm>
            <a:prstGeom prst="line">
              <a:avLst/>
            </a:prstGeom>
            <a:ln w="28575" cap="flat" cmpd="sng">
              <a:solidFill>
                <a:srgbClr val="000000"/>
              </a:solidFill>
              <a:prstDash val="solid"/>
              <a:round/>
              <a:headEnd type="none" w="med" len="med"/>
              <a:tailEnd type="none" w="med" len="med"/>
            </a:ln>
          </p:spPr>
          <p:txBody>
            <a:bodyPr/>
            <a:lstStyle/>
            <a:p/>
          </p:txBody>
        </p:sp>
        <p:sp>
          <p:nvSpPr>
            <p:cNvPr id="9246" name="Line 31"/>
            <p:cNvSpPr/>
            <p:nvPr/>
          </p:nvSpPr>
          <p:spPr>
            <a:xfrm>
              <a:off x="352" y="4044"/>
              <a:ext cx="3075" cy="0"/>
            </a:xfrm>
            <a:prstGeom prst="line">
              <a:avLst/>
            </a:prstGeom>
            <a:ln w="28575" cap="flat" cmpd="sng">
              <a:solidFill>
                <a:schemeClr val="tx1"/>
              </a:solidFill>
              <a:prstDash val="solid"/>
              <a:round/>
              <a:headEnd type="none" w="med" len="med"/>
              <a:tailEnd type="triangle" w="med" len="med"/>
            </a:ln>
          </p:spPr>
          <p:txBody>
            <a:bodyPr/>
            <a:lstStyle/>
            <a:p/>
          </p:txBody>
        </p:sp>
        <p:sp>
          <p:nvSpPr>
            <p:cNvPr id="13344" name="Rectangle 32"/>
            <p:cNvSpPr>
              <a:spLocks noChangeArrowheads="1"/>
            </p:cNvSpPr>
            <p:nvPr/>
          </p:nvSpPr>
          <p:spPr bwMode="auto">
            <a:xfrm>
              <a:off x="3184" y="4012"/>
              <a:ext cx="1104" cy="310"/>
            </a:xfrm>
            <a:prstGeom prst="rect">
              <a:avLst/>
            </a:prstGeom>
            <a:no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时间</a:t>
              </a:r>
              <a:r>
                <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/min</a:t>
              </a:r>
              <a:endPar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3345" name="Rectangle 33"/>
            <p:cNvSpPr>
              <a:spLocks noChangeArrowheads="1"/>
            </p:cNvSpPr>
            <p:nvPr/>
          </p:nvSpPr>
          <p:spPr bwMode="auto">
            <a:xfrm>
              <a:off x="448" y="1776"/>
              <a:ext cx="816" cy="310"/>
            </a:xfrm>
            <a:prstGeom prst="rect">
              <a:avLst/>
            </a:prstGeom>
            <a:noFill/>
            <a:ln>
              <a:noFill/>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温度</a:t>
              </a:r>
              <a:r>
                <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a:t>
              </a:r>
              <a:r>
                <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宋体" panose="02010600030101010101" pitchFamily="2" charset="-122"/>
                </a:rPr>
                <a:t>℃</a:t>
              </a:r>
              <a:endPar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宋体" panose="02010600030101010101" pitchFamily="2" charset="-122"/>
              </a:endParaRPr>
            </a:p>
          </p:txBody>
        </p:sp>
        <p:sp>
          <p:nvSpPr>
            <p:cNvPr id="9249" name="Line 34"/>
            <p:cNvSpPr/>
            <p:nvPr/>
          </p:nvSpPr>
          <p:spPr>
            <a:xfrm>
              <a:off x="359" y="3003"/>
              <a:ext cx="2897" cy="0"/>
            </a:xfrm>
            <a:prstGeom prst="line">
              <a:avLst/>
            </a:prstGeom>
            <a:ln w="28575" cap="flat" cmpd="sng">
              <a:solidFill>
                <a:srgbClr val="000000"/>
              </a:solidFill>
              <a:prstDash val="solid"/>
              <a:round/>
              <a:headEnd type="none" w="med" len="med"/>
              <a:tailEnd type="none" w="med" len="med"/>
            </a:ln>
          </p:spPr>
          <p:txBody>
            <a:bodyPr/>
            <a:lstStyle/>
            <a:p/>
          </p:txBody>
        </p:sp>
        <p:sp>
          <p:nvSpPr>
            <p:cNvPr id="13347" name="Rectangle 35"/>
            <p:cNvSpPr>
              <a:spLocks noChangeArrowheads="1"/>
            </p:cNvSpPr>
            <p:nvPr/>
          </p:nvSpPr>
          <p:spPr bwMode="auto">
            <a:xfrm>
              <a:off x="64" y="2136"/>
              <a:ext cx="323" cy="310"/>
            </a:xfrm>
            <a:prstGeom prst="rect">
              <a:avLst/>
            </a:prstGeom>
            <a:noFill/>
            <a:ln>
              <a:noFill/>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55</a:t>
              </a:r>
              <a:endPar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3348" name="Rectangle 36"/>
            <p:cNvSpPr>
              <a:spLocks noChangeArrowheads="1"/>
            </p:cNvSpPr>
            <p:nvPr/>
          </p:nvSpPr>
          <p:spPr bwMode="auto">
            <a:xfrm>
              <a:off x="64" y="3004"/>
              <a:ext cx="323" cy="310"/>
            </a:xfrm>
            <a:prstGeom prst="rect">
              <a:avLst/>
            </a:prstGeom>
            <a:noFill/>
            <a:ln>
              <a:noFill/>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45</a:t>
              </a:r>
              <a:endPar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3349" name="Rectangle 37"/>
            <p:cNvSpPr>
              <a:spLocks noChangeArrowheads="1"/>
            </p:cNvSpPr>
            <p:nvPr/>
          </p:nvSpPr>
          <p:spPr bwMode="auto">
            <a:xfrm>
              <a:off x="2440" y="4012"/>
              <a:ext cx="323" cy="310"/>
            </a:xfrm>
            <a:prstGeom prst="rect">
              <a:avLst/>
            </a:prstGeom>
            <a:noFill/>
            <a:ln>
              <a:noFill/>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10</a:t>
              </a:r>
              <a:endPar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3350" name="Rectangle 38"/>
            <p:cNvSpPr>
              <a:spLocks noChangeArrowheads="1"/>
            </p:cNvSpPr>
            <p:nvPr/>
          </p:nvSpPr>
          <p:spPr bwMode="auto">
            <a:xfrm>
              <a:off x="1348" y="4012"/>
              <a:ext cx="219" cy="310"/>
            </a:xfrm>
            <a:prstGeom prst="rect">
              <a:avLst/>
            </a:prstGeom>
            <a:noFill/>
            <a:ln>
              <a:noFill/>
            </a:ln>
            <a:effectLst/>
          </p:spPr>
          <p:txBody>
            <a:bodyPr wrap="none">
              <a:spAutoFit/>
            </a:bodyPr>
            <a:lstStyle/>
            <a:p>
              <a:pPr fontAlgn="base">
                <a:buNone/>
              </a:pPr>
              <a:r>
                <a:rPr lang="en-US" altLang="zh-CN" sz="2600" b="1" strike="noStrike" noProof="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5</a:t>
              </a:r>
              <a:endParaRPr lang="en-US" altLang="zh-CN" sz="2600" b="1" strike="noStrike" noProof="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p:txBody>
        </p:sp>
      </p:grpSp>
      <p:graphicFrame>
        <p:nvGraphicFramePr>
          <p:cNvPr id="10245" name="表格 10244" title=""/>
          <p:cNvGraphicFramePr>
            <a:graphicFrameLocks noGrp="1"/>
          </p:cNvGraphicFramePr>
          <p:nvPr>
            <p:custDataLst>
              <p:tags r:id="rId2"/>
            </p:custDataLst>
          </p:nvPr>
        </p:nvGraphicFramePr>
        <p:xfrm>
          <a:off x="177165" y="977265"/>
          <a:ext cx="11582400" cy="1463675"/>
        </p:xfrm>
        <a:graphic>
          <a:graphicData uri="http://schemas.openxmlformats.org/drawingml/2006/table">
            <a:tbl>
              <a:tblPr/>
              <a:tblGrid>
                <a:gridCol w="2071688"/>
                <a:gridCol w="974725"/>
                <a:gridCol w="974725"/>
                <a:gridCol w="973137"/>
                <a:gridCol w="1098550"/>
                <a:gridCol w="1098550"/>
                <a:gridCol w="1096963"/>
                <a:gridCol w="1098550"/>
                <a:gridCol w="1233487"/>
                <a:gridCol w="962025"/>
              </a:tblGrid>
              <a:tr h="487363">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时间</a:t>
                      </a: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/min</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0</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1</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2</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3</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4</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5</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6</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7</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10</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87362">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温度</a:t>
                      </a: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88950">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状    态</a:t>
                      </a: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13399" name="Rectangle 87" title=""/>
          <p:cNvSpPr/>
          <p:nvPr/>
        </p:nvSpPr>
        <p:spPr>
          <a:xfrm>
            <a:off x="6578600" y="2819400"/>
            <a:ext cx="1371600" cy="521970"/>
          </a:xfrm>
          <a:prstGeom prst="rect">
            <a:avLst/>
          </a:prstGeom>
          <a:noFill/>
          <a:ln w="9525">
            <a:noFill/>
          </a:ln>
        </p:spPr>
        <p:txBody>
          <a:bodyPr anchor="t" anchorCtr="0">
            <a:spAutoFit/>
          </a:bodyPr>
          <a:lstStyle/>
          <a:p>
            <a:r>
              <a:rPr lang="zh-CN" altLang="en-US" sz="2800" b="1">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思考：</a:t>
            </a:r>
            <a:endParaRPr lang="zh-CN" altLang="en-US" sz="2800" b="1">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p:txBody>
      </p:sp>
      <p:sp>
        <p:nvSpPr>
          <p:cNvPr id="13400" name="Rectangle 88" title=""/>
          <p:cNvSpPr>
            <a:spLocks noChangeArrowheads="1"/>
          </p:cNvSpPr>
          <p:nvPr/>
        </p:nvSpPr>
        <p:spPr bwMode="auto">
          <a:xfrm>
            <a:off x="7073900" y="3429000"/>
            <a:ext cx="4457700" cy="3076575"/>
          </a:xfrm>
          <a:prstGeom prst="rect">
            <a:avLst/>
          </a:prstGeom>
          <a:no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1.</a:t>
            </a:r>
            <a:r>
              <a:rPr kumimoji="0" lang="zh-CN" altLang="en-US"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蜡凝固的过程温度具有什么特点？</a:t>
            </a:r>
            <a:endParaRPr kumimoji="0" lang="zh-CN" altLang="en-US"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2.</a:t>
            </a:r>
            <a:r>
              <a:rPr kumimoji="0" lang="zh-CN" altLang="en-US"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蜡在凝固过程中其状态经历哪些过程？</a:t>
            </a:r>
            <a:endParaRPr kumimoji="0" lang="zh-CN" altLang="en-US"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宋体" panose="02010600030101010101" pitchFamily="2" charset="-122"/>
            </a:endParaRPr>
          </a:p>
        </p:txBody>
      </p:sp>
      <p:grpSp>
        <p:nvGrpSpPr>
          <p:cNvPr id="3" name="Group 100" title=""/>
          <p:cNvGrpSpPr/>
          <p:nvPr/>
        </p:nvGrpSpPr>
        <p:grpSpPr>
          <a:xfrm>
            <a:off x="539750" y="3886200"/>
            <a:ext cx="3619500" cy="2400300"/>
            <a:chOff x="340" y="2448"/>
            <a:chExt cx="2280" cy="1512"/>
          </a:xfrm>
        </p:grpSpPr>
        <p:sp>
          <p:nvSpPr>
            <p:cNvPr id="9303" name="Oval 90"/>
            <p:cNvSpPr/>
            <p:nvPr/>
          </p:nvSpPr>
          <p:spPr>
            <a:xfrm>
              <a:off x="340" y="2448"/>
              <a:ext cx="48" cy="48"/>
            </a:xfrm>
            <a:prstGeom prst="ellipse">
              <a:avLst/>
            </a:prstGeom>
            <a:solidFill>
              <a:srgbClr val="FF0000"/>
            </a:solidFill>
            <a:ln w="9525" cap="flat" cmpd="sng">
              <a:solidFill>
                <a:srgbClr val="FF0000"/>
              </a:solidFill>
              <a:prstDash val="solid"/>
              <a:round/>
              <a:headEnd type="none" w="med" len="med"/>
              <a:tailEnd type="none" w="med" len="med"/>
            </a:ln>
          </p:spPr>
          <p:txBody>
            <a:bodyPr wrap="none" anchor="ctr" anchorCtr="0"/>
            <a:lstStyle/>
            <a:p>
              <a:endParaRPr lang="zh-CN" altLang="en-US" b="1">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9304" name="Oval 91"/>
            <p:cNvSpPr/>
            <p:nvPr/>
          </p:nvSpPr>
          <p:spPr>
            <a:xfrm>
              <a:off x="568" y="2544"/>
              <a:ext cx="48" cy="48"/>
            </a:xfrm>
            <a:prstGeom prst="ellipse">
              <a:avLst/>
            </a:prstGeom>
            <a:solidFill>
              <a:srgbClr val="FF0000"/>
            </a:solidFill>
            <a:ln w="9525" cap="flat" cmpd="sng">
              <a:solidFill>
                <a:srgbClr val="FF0000"/>
              </a:solidFill>
              <a:prstDash val="solid"/>
              <a:round/>
              <a:headEnd type="none" w="med" len="med"/>
              <a:tailEnd type="none" w="med" len="med"/>
            </a:ln>
          </p:spPr>
          <p:txBody>
            <a:bodyPr wrap="none" anchor="ctr" anchorCtr="0"/>
            <a:lstStyle/>
            <a:p>
              <a:endParaRPr lang="zh-CN" altLang="en-US" b="1">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9305" name="Oval 92"/>
            <p:cNvSpPr/>
            <p:nvPr/>
          </p:nvSpPr>
          <p:spPr>
            <a:xfrm>
              <a:off x="784" y="2796"/>
              <a:ext cx="48" cy="48"/>
            </a:xfrm>
            <a:prstGeom prst="ellipse">
              <a:avLst/>
            </a:prstGeom>
            <a:solidFill>
              <a:srgbClr val="FF0000"/>
            </a:solidFill>
            <a:ln w="9525" cap="flat" cmpd="sng">
              <a:solidFill>
                <a:srgbClr val="FF0000"/>
              </a:solidFill>
              <a:prstDash val="solid"/>
              <a:round/>
              <a:headEnd type="none" w="med" len="med"/>
              <a:tailEnd type="none" w="med" len="med"/>
            </a:ln>
          </p:spPr>
          <p:txBody>
            <a:bodyPr wrap="none" anchor="ctr" anchorCtr="0"/>
            <a:lstStyle/>
            <a:p>
              <a:endParaRPr lang="zh-CN" altLang="en-US" b="1">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9306" name="Oval 93"/>
            <p:cNvSpPr/>
            <p:nvPr/>
          </p:nvSpPr>
          <p:spPr>
            <a:xfrm>
              <a:off x="1012" y="2928"/>
              <a:ext cx="48" cy="48"/>
            </a:xfrm>
            <a:prstGeom prst="ellipse">
              <a:avLst/>
            </a:prstGeom>
            <a:solidFill>
              <a:srgbClr val="FF0000"/>
            </a:solidFill>
            <a:ln w="9525" cap="flat" cmpd="sng">
              <a:solidFill>
                <a:srgbClr val="FF0000"/>
              </a:solidFill>
              <a:prstDash val="solid"/>
              <a:round/>
              <a:headEnd type="none" w="med" len="med"/>
              <a:tailEnd type="none" w="med" len="med"/>
            </a:ln>
          </p:spPr>
          <p:txBody>
            <a:bodyPr wrap="none" anchor="ctr" anchorCtr="0"/>
            <a:lstStyle/>
            <a:p>
              <a:endParaRPr lang="zh-CN" altLang="en-US" b="1">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9307" name="Oval 94"/>
            <p:cNvSpPr/>
            <p:nvPr/>
          </p:nvSpPr>
          <p:spPr>
            <a:xfrm>
              <a:off x="1228" y="2988"/>
              <a:ext cx="48" cy="48"/>
            </a:xfrm>
            <a:prstGeom prst="ellipse">
              <a:avLst/>
            </a:prstGeom>
            <a:solidFill>
              <a:srgbClr val="FF0000"/>
            </a:solidFill>
            <a:ln w="9525" cap="flat" cmpd="sng">
              <a:solidFill>
                <a:srgbClr val="FF0000"/>
              </a:solidFill>
              <a:prstDash val="solid"/>
              <a:round/>
              <a:headEnd type="none" w="med" len="med"/>
              <a:tailEnd type="none" w="med" len="med"/>
            </a:ln>
          </p:spPr>
          <p:txBody>
            <a:bodyPr wrap="none" anchor="ctr" anchorCtr="0"/>
            <a:lstStyle/>
            <a:p>
              <a:endParaRPr lang="zh-CN" altLang="en-US" b="1">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9308" name="Oval 95"/>
            <p:cNvSpPr/>
            <p:nvPr/>
          </p:nvSpPr>
          <p:spPr>
            <a:xfrm>
              <a:off x="1456" y="3084"/>
              <a:ext cx="48" cy="48"/>
            </a:xfrm>
            <a:prstGeom prst="ellipse">
              <a:avLst/>
            </a:prstGeom>
            <a:solidFill>
              <a:srgbClr val="FF0000"/>
            </a:solidFill>
            <a:ln w="9525" cap="flat" cmpd="sng">
              <a:solidFill>
                <a:srgbClr val="FF0000"/>
              </a:solidFill>
              <a:prstDash val="solid"/>
              <a:round/>
              <a:headEnd type="none" w="med" len="med"/>
              <a:tailEnd type="none" w="med" len="med"/>
            </a:ln>
          </p:spPr>
          <p:txBody>
            <a:bodyPr wrap="none" anchor="ctr" anchorCtr="0"/>
            <a:lstStyle/>
            <a:p>
              <a:endParaRPr lang="zh-CN" altLang="en-US" b="1">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9309" name="Oval 96"/>
            <p:cNvSpPr/>
            <p:nvPr/>
          </p:nvSpPr>
          <p:spPr>
            <a:xfrm>
              <a:off x="1684" y="3144"/>
              <a:ext cx="48" cy="48"/>
            </a:xfrm>
            <a:prstGeom prst="ellipse">
              <a:avLst/>
            </a:prstGeom>
            <a:solidFill>
              <a:srgbClr val="FF0000"/>
            </a:solidFill>
            <a:ln w="9525" cap="flat" cmpd="sng">
              <a:solidFill>
                <a:srgbClr val="FF0000"/>
              </a:solidFill>
              <a:prstDash val="solid"/>
              <a:round/>
              <a:headEnd type="none" w="med" len="med"/>
              <a:tailEnd type="none" w="med" len="med"/>
            </a:ln>
          </p:spPr>
          <p:txBody>
            <a:bodyPr wrap="none" anchor="ctr" anchorCtr="0"/>
            <a:lstStyle/>
            <a:p>
              <a:endParaRPr lang="zh-CN" altLang="en-US" b="1">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9310" name="Oval 97"/>
            <p:cNvSpPr/>
            <p:nvPr/>
          </p:nvSpPr>
          <p:spPr>
            <a:xfrm>
              <a:off x="1903" y="3420"/>
              <a:ext cx="48" cy="48"/>
            </a:xfrm>
            <a:prstGeom prst="ellipse">
              <a:avLst/>
            </a:prstGeom>
            <a:solidFill>
              <a:srgbClr val="FF0000"/>
            </a:solidFill>
            <a:ln w="9525" cap="flat" cmpd="sng">
              <a:solidFill>
                <a:srgbClr val="FF0000"/>
              </a:solidFill>
              <a:prstDash val="solid"/>
              <a:round/>
              <a:headEnd type="none" w="med" len="med"/>
              <a:tailEnd type="none" w="med" len="med"/>
            </a:ln>
          </p:spPr>
          <p:txBody>
            <a:bodyPr wrap="none" anchor="ctr" anchorCtr="0"/>
            <a:lstStyle/>
            <a:p>
              <a:endParaRPr lang="zh-CN" altLang="en-US" b="1">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sp>
          <p:nvSpPr>
            <p:cNvPr id="9311" name="Oval 98"/>
            <p:cNvSpPr/>
            <p:nvPr/>
          </p:nvSpPr>
          <p:spPr>
            <a:xfrm>
              <a:off x="2572" y="3912"/>
              <a:ext cx="48" cy="48"/>
            </a:xfrm>
            <a:prstGeom prst="ellipse">
              <a:avLst/>
            </a:prstGeom>
            <a:solidFill>
              <a:srgbClr val="FF0000"/>
            </a:solidFill>
            <a:ln w="9525" cap="flat" cmpd="sng">
              <a:solidFill>
                <a:srgbClr val="FF0000"/>
              </a:solidFill>
              <a:prstDash val="solid"/>
              <a:round/>
              <a:headEnd type="none" w="med" len="med"/>
              <a:tailEnd type="none" w="med" len="med"/>
            </a:ln>
          </p:spPr>
          <p:txBody>
            <a:bodyPr wrap="none" anchor="ctr" anchorCtr="0"/>
            <a:lstStyle/>
            <a:p>
              <a:endParaRPr lang="zh-CN" altLang="en-US" b="1">
                <a:effectLst>
                  <a:outerShdw blurRad="38100" dist="38100" dir="2700000" algn="tl">
                    <a:srgbClr val="000000">
                      <a:alpha val="43137"/>
                    </a:srgbClr>
                  </a:outerShdw>
                </a:effectLst>
                <a:latin typeface="Arial" panose="020b0604020202020204" pitchFamily="34" charset="0"/>
                <a:ea typeface="宋体" panose="02010600030101010101" pitchFamily="2" charset="-122"/>
              </a:endParaRPr>
            </a:p>
          </p:txBody>
        </p:sp>
      </p:grpSp>
      <p:sp>
        <p:nvSpPr>
          <p:cNvPr id="13414" name="Freeform 102" title=""/>
          <p:cNvSpPr/>
          <p:nvPr/>
        </p:nvSpPr>
        <p:spPr>
          <a:xfrm>
            <a:off x="558800" y="3884613"/>
            <a:ext cx="3562350" cy="2368550"/>
          </a:xfrm>
          <a:custGeom>
            <a:cxnLst>
              <a:cxn ang="0">
                <a:pos x="0" y="0"/>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 ang="0">
                <a:pos x="2147483647" y="2147483647"/>
              </a:cxn>
            </a:cxnLst>
            <a:rect l="l" t="t" r="r" b="b"/>
            <a:pathLst>
              <a:path w="2244" h="1492">
                <a:moveTo>
                  <a:pt x="0" y="0"/>
                </a:moveTo>
                <a:cubicBezTo>
                  <a:pt x="81" y="27"/>
                  <a:pt x="163" y="54"/>
                  <a:pt x="240" y="116"/>
                </a:cubicBezTo>
                <a:cubicBezTo>
                  <a:pt x="317" y="178"/>
                  <a:pt x="386" y="307"/>
                  <a:pt x="460" y="372"/>
                </a:cubicBezTo>
                <a:cubicBezTo>
                  <a:pt x="534" y="437"/>
                  <a:pt x="611" y="477"/>
                  <a:pt x="684" y="508"/>
                </a:cubicBezTo>
                <a:cubicBezTo>
                  <a:pt x="757" y="539"/>
                  <a:pt x="826" y="534"/>
                  <a:pt x="900" y="560"/>
                </a:cubicBezTo>
                <a:cubicBezTo>
                  <a:pt x="974" y="586"/>
                  <a:pt x="1051" y="637"/>
                  <a:pt x="1128" y="664"/>
                </a:cubicBezTo>
                <a:cubicBezTo>
                  <a:pt x="1205" y="691"/>
                  <a:pt x="1286" y="669"/>
                  <a:pt x="1360" y="724"/>
                </a:cubicBezTo>
                <a:cubicBezTo>
                  <a:pt x="1434" y="779"/>
                  <a:pt x="1425" y="868"/>
                  <a:pt x="1572" y="996"/>
                </a:cubicBezTo>
                <a:cubicBezTo>
                  <a:pt x="1719" y="1124"/>
                  <a:pt x="2130" y="1410"/>
                  <a:pt x="2244" y="1492"/>
                </a:cubicBezTo>
              </a:path>
            </a:pathLst>
          </a:custGeom>
          <a:noFill/>
          <a:ln w="28575" cap="flat" cmpd="sng">
            <a:solidFill>
              <a:srgbClr val="3333FF"/>
            </a:solidFill>
            <a:prstDash val="solid"/>
            <a:round/>
            <a:headEnd type="none" w="med" len="med"/>
            <a:tailEnd type="none" w="med" len="med"/>
          </a:ln>
        </p:spPr>
        <p:txBody>
          <a:bodyPr/>
          <a:lstStyle/>
          <a:p>
            <a:endParaRPr lang="zh-CN" altLang="en-US" b="1">
              <a:effectLst>
                <a:outerShdw blurRad="38100" dist="38100" dir="2700000" algn="tl">
                  <a:srgbClr val="000000">
                    <a:alpha val="43137"/>
                  </a:srgbClr>
                </a:outerShdw>
              </a:effectLst>
            </a:endParaRPr>
          </a:p>
        </p:txBody>
      </p:sp>
      <p:sp>
        <p:nvSpPr>
          <p:cNvPr id="13416" name="Rectangle 104" title=""/>
          <p:cNvSpPr/>
          <p:nvPr/>
        </p:nvSpPr>
        <p:spPr>
          <a:xfrm>
            <a:off x="7264400" y="4495800"/>
            <a:ext cx="3352800" cy="491490"/>
          </a:xfrm>
          <a:prstGeom prst="rect">
            <a:avLst/>
          </a:prstGeom>
          <a:noFill/>
          <a:ln w="9525">
            <a:noFill/>
          </a:ln>
        </p:spPr>
        <p:txBody>
          <a:bodyPr anchor="t" anchorCtr="0">
            <a:spAutoFit/>
          </a:bodyPr>
          <a:lstStyle/>
          <a:p>
            <a:r>
              <a:rPr lang="zh-CN" altLang="en-US" sz="2600" b="1">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温度不断下降</a:t>
            </a:r>
            <a:endParaRPr lang="zh-CN" altLang="en-US" sz="2600" b="1">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p:txBody>
      </p:sp>
      <p:sp>
        <p:nvSpPr>
          <p:cNvPr id="9315" name="Text Box 2" title=""/>
          <p:cNvSpPr txBox="1"/>
          <p:nvPr/>
        </p:nvSpPr>
        <p:spPr>
          <a:xfrm>
            <a:off x="238125" y="22225"/>
            <a:ext cx="3141663" cy="584200"/>
          </a:xfrm>
          <a:prstGeom prst="rect">
            <a:avLst/>
          </a:prstGeom>
          <a:solidFill>
            <a:srgbClr val="FF0000"/>
          </a:solidFill>
          <a:ln w="9525">
            <a:noFill/>
          </a:ln>
        </p:spPr>
        <p:txBody>
          <a:bodyPr anchor="t" anchorCtr="0">
            <a:spAutoFit/>
          </a:bodyPr>
          <a:lstStyle/>
          <a:p>
            <a:pPr algn="ctr"/>
            <a:r>
              <a:rPr lang="zh-CN" altLang="en-US" sz="3200" b="1">
                <a:solidFill>
                  <a:schemeClr val="bg1"/>
                </a:solidFill>
                <a:latin typeface="Arial" panose="020b0604020202020204" pitchFamily="34" charset="0"/>
                <a:ea typeface="黑体" panose="02010609060101010101" pitchFamily="49" charset="-122"/>
              </a:rPr>
              <a:t>蜡的凝固</a:t>
            </a:r>
            <a:endParaRPr lang="zh-CN" altLang="en-US" sz="3200" b="1">
              <a:solidFill>
                <a:schemeClr val="bg1"/>
              </a:solidFill>
              <a:latin typeface="Arial" panose="020b0604020202020204" pitchFamily="34" charset="0"/>
              <a:ea typeface="黑体" panose="02010609060101010101" pitchFamily="49" charset="-122"/>
            </a:endParaRPr>
          </a:p>
        </p:txBody>
      </p:sp>
      <p:pic>
        <p:nvPicPr>
          <p:cNvPr id="2" name="蜡的凝固." title="">
            <a:hlinkClick action="ppaction://media"/>
          </p:cNvPr>
          <p:cNvPicPr/>
          <p:nvPr>
            <a:videoFile r:link="rId5"/>
            <p:custDataLst>
              <p:tags r:id="rId4"/>
            </p:custDataLst>
            <p:extLst>
              <p:ext uri="{DAA4B4D4-6D71-4841-9C94-3DE7FCFB9230}">
                <p14:media xmlns:p14="http://schemas.microsoft.com/office/powerpoint/2010/main" r:embed="rId6"/>
              </p:ext>
            </p:extLst>
          </p:nvPr>
        </p:nvPicPr>
        <p:blipFill>
          <a:blip r:embed="rId3"/>
          <a:stretch>
            <a:fillRect/>
          </a:stretch>
        </p:blipFill>
        <p:spPr>
          <a:xfrm>
            <a:off x="10616565" y="5715000"/>
            <a:ext cx="1250950" cy="817245"/>
          </a:xfrm>
          <a:prstGeom prst="rect">
            <a:avLst/>
          </a:prstGeom>
        </p:spPr>
      </p:pic>
      <p:graphicFrame>
        <p:nvGraphicFramePr>
          <p:cNvPr id="4" name="表格 3" title=""/>
          <p:cNvGraphicFramePr>
            <a:graphicFrameLocks noGrp="1"/>
          </p:cNvGraphicFramePr>
          <p:nvPr>
            <p:custDataLst>
              <p:tags r:id="rId7"/>
            </p:custDataLst>
          </p:nvPr>
        </p:nvGraphicFramePr>
        <p:xfrm>
          <a:off x="173355" y="993775"/>
          <a:ext cx="11582400" cy="1463675"/>
        </p:xfrm>
        <a:graphic>
          <a:graphicData uri="http://schemas.openxmlformats.org/drawingml/2006/table">
            <a:tbl>
              <a:tblPr/>
              <a:tblGrid>
                <a:gridCol w="2071688"/>
                <a:gridCol w="974725"/>
                <a:gridCol w="974725"/>
                <a:gridCol w="973137"/>
                <a:gridCol w="1098550"/>
                <a:gridCol w="1098550"/>
                <a:gridCol w="1096963"/>
                <a:gridCol w="1098550"/>
                <a:gridCol w="1233487"/>
                <a:gridCol w="962025"/>
              </a:tblGrid>
              <a:tr h="487363">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87362">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53</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52</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49</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47.5</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47</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46</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45</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42</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r>
                        <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36</a:t>
                      </a:r>
                      <a:endParaRPr lang="en-US" altLang="zh-CN"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88950">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buNone/>
                      </a:pP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r>
                        <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液态</a:t>
                      </a: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r>
                        <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液态</a:t>
                      </a: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r>
                        <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变稀</a:t>
                      </a: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r>
                        <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变稠</a:t>
                      </a: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r>
                        <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变稠</a:t>
                      </a: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r>
                        <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变软</a:t>
                      </a: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r>
                        <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变软</a:t>
                      </a: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r>
                        <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变硬</a:t>
                      </a: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spcBef>
                          <a:spcPct val="20000"/>
                        </a:spcBef>
                        <a:buNone/>
                      </a:pPr>
                      <a:r>
                        <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固态</a:t>
                      </a:r>
                      <a:endParaRPr lang="zh-CN"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a:txBody>
                  <a:tcPr>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additive="base">
                                        <p:cTn id="6" dur="1" fill="hold"/>
                                        <p:tgtEl>
                                          <p:spTgt spid="2"/>
                                        </p:tgtEl>
                                      </p:cBhvr>
                                    </p:cmd>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414"/>
                                        </p:tgtEl>
                                        <p:attrNameLst>
                                          <p:attrName>style.visibility</p:attrName>
                                        </p:attrNameLst>
                                      </p:cBhvr>
                                      <p:to>
                                        <p:strVal val="visible"/>
                                      </p:to>
                                    </p:set>
                                    <p:animEffect transition="in" filter="wipe(left)">
                                      <p:cBhvr>
                                        <p:cTn id="17" dur="500"/>
                                        <p:tgtEl>
                                          <p:spTgt spid="13414"/>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399"/>
                                        </p:tgtEl>
                                        <p:attrNameLst>
                                          <p:attrName>style.visibility</p:attrName>
                                        </p:attrNameLst>
                                      </p:cBhvr>
                                      <p:to>
                                        <p:strVal val="visible"/>
                                      </p:to>
                                    </p:set>
                                    <p:animEffect transition="in" filter="wipe(left)">
                                      <p:cBhvr>
                                        <p:cTn id="22" dur="500"/>
                                        <p:tgtEl>
                                          <p:spTgt spid="13399"/>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400"/>
                                        </p:tgtEl>
                                        <p:attrNameLst>
                                          <p:attrName>style.visibility</p:attrName>
                                        </p:attrNameLst>
                                      </p:cBhvr>
                                      <p:to>
                                        <p:strVal val="visible"/>
                                      </p:to>
                                    </p:set>
                                    <p:animEffect transition="in" filter="wipe(left)">
                                      <p:cBhvr>
                                        <p:cTn id="27" dur="500"/>
                                        <p:tgtEl>
                                          <p:spTgt spid="13400"/>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416"/>
                                        </p:tgtEl>
                                        <p:attrNameLst>
                                          <p:attrName>style.visibility</p:attrName>
                                        </p:attrNameLst>
                                      </p:cBhvr>
                                      <p:to>
                                        <p:strVal val="visible"/>
                                      </p:to>
                                    </p:set>
                                    <p:animEffect transition="in" filter="blinds(horizontal)">
                                      <p:cBhvr>
                                        <p:cTn id="32" dur="500"/>
                                        <p:tgtEl>
                                          <p:spTgt spid="13416"/>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vol="0" mute="1">
                <p:cTn id="7" fill="hold" display="0">
                  <p:stCondLst>
                    <p:cond delay="indefinite"/>
                  </p:stCondLst>
                </p:cTn>
                <p:tgtEl>
                  <p:spTgt spid="2"/>
                </p:tgtEl>
              </p:cMediaNode>
            </p:video>
          </p:childTnLst>
        </p:cTn>
      </p:par>
    </p:tnLst>
    <p:bldLst>
      <p:bldP spid="13399" grpId="0"/>
      <p:bldP spid="13400" grpId="0" animBg="1"/>
      <p:bldP spid="13416"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0272" name="Text Box 2" title=""/>
          <p:cNvSpPr txBox="1"/>
          <p:nvPr/>
        </p:nvSpPr>
        <p:spPr>
          <a:xfrm>
            <a:off x="238125" y="22225"/>
            <a:ext cx="3141663" cy="583565"/>
          </a:xfrm>
          <a:prstGeom prst="rect">
            <a:avLst/>
          </a:prstGeom>
          <a:solidFill>
            <a:srgbClr val="FF0000"/>
          </a:solidFill>
          <a:ln w="9525">
            <a:noFill/>
          </a:ln>
        </p:spPr>
        <p:txBody>
          <a:bodyPr anchor="t" anchorCtr="0">
            <a:spAutoFit/>
          </a:bodyPr>
          <a:lstStyle/>
          <a:p>
            <a:pPr algn="ctr"/>
            <a:r>
              <a:rPr lang="zh-CN" altLang="en-US" sz="3200" b="1">
                <a:solidFill>
                  <a:schemeClr val="bg1"/>
                </a:solidFill>
                <a:latin typeface="Arial" panose="020b0604020202020204" pitchFamily="34" charset="0"/>
                <a:ea typeface="黑体" panose="02010609060101010101" pitchFamily="49" charset="-122"/>
              </a:rPr>
              <a:t>晶体与非晶体</a:t>
            </a:r>
            <a:endParaRPr lang="zh-CN" altLang="en-US" sz="3200" b="1">
              <a:solidFill>
                <a:schemeClr val="bg1"/>
              </a:solidFill>
              <a:latin typeface="Arial" panose="020b0604020202020204" pitchFamily="34" charset="0"/>
              <a:ea typeface="黑体" panose="02010609060101010101" pitchFamily="49" charset="-122"/>
            </a:endParaRPr>
          </a:p>
        </p:txBody>
      </p:sp>
      <p:sp>
        <p:nvSpPr>
          <p:cNvPr id="8" name="Text Box 4" title=""/>
          <p:cNvSpPr txBox="1">
            <a:spLocks noChangeArrowheads="1"/>
          </p:cNvSpPr>
          <p:nvPr/>
        </p:nvSpPr>
        <p:spPr bwMode="auto">
          <a:xfrm>
            <a:off x="328930" y="2150745"/>
            <a:ext cx="1765935" cy="521970"/>
          </a:xfrm>
          <a:prstGeom prst="rect">
            <a:avLst/>
          </a:prstGeom>
          <a:noFill/>
          <a:ln w="9525">
            <a:noFill/>
            <a:miter lim="800000"/>
          </a:ln>
          <a:effectLst/>
        </p:spPr>
        <p:txBody>
          <a:bodyPr wrap="square">
            <a:spAutoFit/>
          </a:bodyPr>
          <a:lstStyle/>
          <a:p>
            <a:pPr marL="182880" marR="0" indent="-182880" defTabSz="914400">
              <a:buClrTx/>
              <a:buSzTx/>
              <a:buFontTx/>
              <a:buNone/>
              <a:defRPr/>
            </a:pPr>
            <a:r>
              <a:rPr sz="2800" b="1"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凝固点</a:t>
            </a:r>
            <a:r>
              <a:rPr lang="zh-CN" sz="2800" b="1"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a:t>
            </a:r>
            <a:endParaRPr sz="2800" b="1"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 name="Text Box 4" title=""/>
          <p:cNvSpPr txBox="1">
            <a:spLocks noChangeArrowheads="1"/>
          </p:cNvSpPr>
          <p:nvPr/>
        </p:nvSpPr>
        <p:spPr bwMode="auto">
          <a:xfrm>
            <a:off x="412750" y="2882900"/>
            <a:ext cx="6449060" cy="521970"/>
          </a:xfrm>
          <a:prstGeom prst="rect">
            <a:avLst/>
          </a:prstGeom>
          <a:noFill/>
          <a:ln w="9525">
            <a:noFill/>
            <a:miter lim="800000"/>
          </a:ln>
          <a:effectLst/>
        </p:spPr>
        <p:txBody>
          <a:bodyPr wrap="square">
            <a:spAutoFit/>
          </a:bodyPr>
          <a:lstStyle/>
          <a:p>
            <a:pPr marL="182880" marR="0" indent="-182880" defTabSz="914400">
              <a:buClrTx/>
              <a:buSzTx/>
              <a:buFontTx/>
              <a:buNone/>
              <a:defRPr/>
            </a:pPr>
            <a:r>
              <a:rPr sz="28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同种晶体的</a:t>
            </a:r>
            <a:r>
              <a:rPr sz="2800" b="1" noProof="0">
                <a:solidFill>
                  <a:schemeClr val="tx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凝固点与熔点</a:t>
            </a:r>
            <a:r>
              <a:rPr lang="en-US" sz="2800" b="1" noProof="0">
                <a:solidFill>
                  <a:schemeClr val="tx1"/>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_______</a:t>
            </a:r>
            <a:endParaRPr sz="28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4" name="Text Box 4" title=""/>
          <p:cNvSpPr txBox="1">
            <a:spLocks noChangeArrowheads="1"/>
          </p:cNvSpPr>
          <p:nvPr/>
        </p:nvSpPr>
        <p:spPr bwMode="auto">
          <a:xfrm>
            <a:off x="330200" y="1447165"/>
            <a:ext cx="8822055" cy="521970"/>
          </a:xfrm>
          <a:prstGeom prst="rect">
            <a:avLst/>
          </a:prstGeom>
          <a:noFill/>
          <a:ln w="9525">
            <a:noFill/>
            <a:miter lim="800000"/>
          </a:ln>
          <a:effectLst/>
        </p:spPr>
        <p:txBody>
          <a:bodyPr wrap="square">
            <a:spAutoFit/>
          </a:bodyPr>
          <a:lstStyle/>
          <a:p>
            <a:pPr marL="182880" marR="0" indent="-182880" defTabSz="914400">
              <a:buClrTx/>
              <a:buSzTx/>
              <a:buFontTx/>
              <a:buNone/>
              <a:defRPr/>
            </a:pPr>
            <a:r>
              <a:rPr sz="28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晶体熔化后再</a:t>
            </a:r>
            <a:r>
              <a:rPr sz="2800" b="1"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凝固时</a:t>
            </a:r>
            <a:r>
              <a:rPr lang="zh-CN" sz="2800" b="1"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a:t>
            </a:r>
            <a:r>
              <a:rPr sz="28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也有一定的</a:t>
            </a:r>
            <a:r>
              <a:rPr sz="2800" b="1"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凝固温度</a:t>
            </a:r>
            <a:endParaRPr lang="zh-CN" sz="2800" b="1"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5" name="Text Box 4" title=""/>
          <p:cNvSpPr txBox="1">
            <a:spLocks noChangeArrowheads="1"/>
          </p:cNvSpPr>
          <p:nvPr/>
        </p:nvSpPr>
        <p:spPr bwMode="auto">
          <a:xfrm>
            <a:off x="292735" y="763270"/>
            <a:ext cx="5814695" cy="521970"/>
          </a:xfrm>
          <a:prstGeom prst="rect">
            <a:avLst/>
          </a:prstGeom>
          <a:noFill/>
          <a:ln w="9525">
            <a:noFill/>
            <a:miter lim="800000"/>
          </a:ln>
          <a:effectLst/>
        </p:spPr>
        <p:txBody>
          <a:bodyPr wrap="square">
            <a:spAutoFit/>
          </a:bodyPr>
          <a:lstStyle/>
          <a:p>
            <a:pPr marL="182880" marR="0" indent="-182880" defTabSz="914400">
              <a:buClrTx/>
              <a:buSzTx/>
              <a:buFontTx/>
              <a:buNone/>
              <a:defRPr/>
            </a:pP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凝固：物质从</a:t>
            </a: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______</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变为</a:t>
            </a: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_______</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a:t>
            </a:r>
            <a:endPar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6" name="Text Box 4" title=""/>
          <p:cNvSpPr txBox="1">
            <a:spLocks noChangeArrowheads="1"/>
          </p:cNvSpPr>
          <p:nvPr/>
        </p:nvSpPr>
        <p:spPr bwMode="auto">
          <a:xfrm>
            <a:off x="6044565" y="724535"/>
            <a:ext cx="4849495" cy="521970"/>
          </a:xfrm>
          <a:prstGeom prst="rect">
            <a:avLst/>
          </a:prstGeom>
          <a:noFill/>
          <a:ln w="9525">
            <a:noFill/>
            <a:miter lim="800000"/>
          </a:ln>
          <a:effectLst/>
        </p:spPr>
        <p:txBody>
          <a:bodyPr wrap="square">
            <a:spAutoFit/>
          </a:bodyPr>
          <a:lstStyle/>
          <a:p>
            <a:pPr marL="182880" marR="0" indent="-182880" defTabSz="914400">
              <a:buClrTx/>
              <a:buSzTx/>
              <a:buFontTx/>
              <a:buNone/>
              <a:defRPr/>
            </a:pP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液体在凝固时需要</a:t>
            </a: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_____</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热。</a:t>
            </a:r>
            <a:endPar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7" name="Rectangle 121" title=""/>
          <p:cNvSpPr>
            <a:spLocks noChangeArrowheads="1"/>
          </p:cNvSpPr>
          <p:nvPr/>
        </p:nvSpPr>
        <p:spPr bwMode="auto">
          <a:xfrm>
            <a:off x="2540000" y="765493"/>
            <a:ext cx="1371600" cy="521970"/>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液态</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18" name="Rectangle 121" title=""/>
          <p:cNvSpPr>
            <a:spLocks noChangeArrowheads="1"/>
          </p:cNvSpPr>
          <p:nvPr/>
        </p:nvSpPr>
        <p:spPr bwMode="auto">
          <a:xfrm>
            <a:off x="4368800" y="764858"/>
            <a:ext cx="1371600" cy="521970"/>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固态</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19" name="Text Box 4" title=""/>
          <p:cNvSpPr txBox="1">
            <a:spLocks noChangeArrowheads="1"/>
          </p:cNvSpPr>
          <p:nvPr/>
        </p:nvSpPr>
        <p:spPr bwMode="auto">
          <a:xfrm>
            <a:off x="1614805" y="2157730"/>
            <a:ext cx="4968240" cy="521970"/>
          </a:xfrm>
          <a:prstGeom prst="rect">
            <a:avLst/>
          </a:prstGeom>
          <a:noFill/>
          <a:ln w="9525">
            <a:noFill/>
            <a:miter lim="800000"/>
          </a:ln>
          <a:effectLst/>
        </p:spPr>
        <p:txBody>
          <a:bodyPr wrap="square">
            <a:spAutoFit/>
          </a:bodyPr>
          <a:lstStyle/>
          <a:p>
            <a:pPr marL="182880" marR="0" indent="-182880" defTabSz="914400">
              <a:buClrTx/>
              <a:buSzTx/>
              <a:buFontTx/>
              <a:buNone/>
              <a:defRPr/>
            </a:pP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_________</a:t>
            </a:r>
            <a:r>
              <a:rPr lang="en-US" altLang="zh-CN" sz="28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________</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时的温度</a:t>
            </a:r>
            <a:endPar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0" name="Rectangle 121" title=""/>
          <p:cNvSpPr>
            <a:spLocks noChangeArrowheads="1"/>
          </p:cNvSpPr>
          <p:nvPr/>
        </p:nvSpPr>
        <p:spPr bwMode="auto">
          <a:xfrm>
            <a:off x="1978660" y="2132330"/>
            <a:ext cx="238950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晶体液体凝固</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1" name="Rectangle 121" title=""/>
          <p:cNvSpPr>
            <a:spLocks noChangeArrowheads="1"/>
          </p:cNvSpPr>
          <p:nvPr/>
        </p:nvSpPr>
        <p:spPr bwMode="auto">
          <a:xfrm>
            <a:off x="9131935" y="699770"/>
            <a:ext cx="731520"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放</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2" name="Rectangle 121" title=""/>
          <p:cNvSpPr>
            <a:spLocks noChangeArrowheads="1"/>
          </p:cNvSpPr>
          <p:nvPr/>
        </p:nvSpPr>
        <p:spPr bwMode="auto">
          <a:xfrm>
            <a:off x="4472305" y="2868295"/>
            <a:ext cx="102425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相同</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13400" name="Rectangle 88" title=""/>
          <p:cNvSpPr>
            <a:spLocks noChangeArrowheads="1"/>
          </p:cNvSpPr>
          <p:nvPr/>
        </p:nvSpPr>
        <p:spPr bwMode="auto">
          <a:xfrm>
            <a:off x="356235" y="3504565"/>
            <a:ext cx="6715125" cy="521970"/>
          </a:xfrm>
          <a:prstGeom prst="rect">
            <a:avLst/>
          </a:prstGeom>
          <a:noFill/>
          <a:ln>
            <a:noFill/>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非晶体</a:t>
            </a:r>
            <a:r>
              <a:rPr kumimoji="0" lang="zh-CN"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的凝固时</a:t>
            </a:r>
            <a:r>
              <a:rPr kumimoji="0" 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没有</a:t>
            </a:r>
            <a:r>
              <a:rPr kumimoji="0" lang="zh-CN"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一定的凝固温度</a:t>
            </a:r>
            <a:endParaRPr kumimoji="0" 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宋体" panose="02010600030101010101" pitchFamily="2" charset="-122"/>
            </a:endParaRPr>
          </a:p>
        </p:txBody>
      </p:sp>
      <p:sp>
        <p:nvSpPr>
          <p:cNvPr id="23" name="Rectangle 88" title=""/>
          <p:cNvSpPr>
            <a:spLocks noChangeArrowheads="1"/>
          </p:cNvSpPr>
          <p:nvPr/>
        </p:nvSpPr>
        <p:spPr bwMode="auto">
          <a:xfrm>
            <a:off x="356235" y="4114165"/>
            <a:ext cx="4091305" cy="521970"/>
          </a:xfrm>
          <a:prstGeom prst="rect">
            <a:avLst/>
          </a:prstGeom>
          <a:noFill/>
          <a:ln>
            <a:noFill/>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非晶体</a:t>
            </a:r>
            <a:r>
              <a:rPr kumimoji="0" 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凝固</a:t>
            </a:r>
            <a:r>
              <a:rPr kumimoji="0" lang="zh-CN"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经历</a:t>
            </a:r>
            <a:r>
              <a:rPr lang="zh-CN" sz="2800" b="1" noProof="0">
                <a:ln>
                  <a:noFill/>
                </a:ln>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sym typeface="+mn-ea"/>
              </a:rPr>
              <a:t>的过程</a:t>
            </a:r>
            <a:r>
              <a:rPr kumimoji="0" lang="zh-CN"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a:t>
            </a:r>
            <a:endParaRPr kumimoji="0" 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宋体" panose="02010600030101010101" pitchFamily="2" charset="-122"/>
            </a:endParaRPr>
          </a:p>
        </p:txBody>
      </p:sp>
      <p:sp>
        <p:nvSpPr>
          <p:cNvPr id="24" name="Rectangle 121" title=""/>
          <p:cNvSpPr>
            <a:spLocks noChangeArrowheads="1"/>
          </p:cNvSpPr>
          <p:nvPr/>
        </p:nvSpPr>
        <p:spPr bwMode="auto">
          <a:xfrm>
            <a:off x="1070610" y="5028565"/>
            <a:ext cx="102425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液态</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5" name="Rectangle 121" title=""/>
          <p:cNvSpPr>
            <a:spLocks noChangeArrowheads="1"/>
          </p:cNvSpPr>
          <p:nvPr/>
        </p:nvSpPr>
        <p:spPr bwMode="auto">
          <a:xfrm>
            <a:off x="2882265" y="5028565"/>
            <a:ext cx="102425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稀</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6" name="Rectangle 121" title=""/>
          <p:cNvSpPr>
            <a:spLocks noChangeArrowheads="1"/>
          </p:cNvSpPr>
          <p:nvPr/>
        </p:nvSpPr>
        <p:spPr bwMode="auto">
          <a:xfrm>
            <a:off x="4352290" y="5028565"/>
            <a:ext cx="102425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稠</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7" name="Rectangle 121" title=""/>
          <p:cNvSpPr>
            <a:spLocks noChangeArrowheads="1"/>
          </p:cNvSpPr>
          <p:nvPr/>
        </p:nvSpPr>
        <p:spPr bwMode="auto">
          <a:xfrm>
            <a:off x="5815965" y="5028565"/>
            <a:ext cx="102425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软</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8" name="Rectangle 121" title=""/>
          <p:cNvSpPr>
            <a:spLocks noChangeArrowheads="1"/>
          </p:cNvSpPr>
          <p:nvPr/>
        </p:nvSpPr>
        <p:spPr bwMode="auto">
          <a:xfrm>
            <a:off x="7343775" y="5028565"/>
            <a:ext cx="102425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硬</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9" name="Rectangle 121" title=""/>
          <p:cNvSpPr>
            <a:spLocks noChangeArrowheads="1"/>
          </p:cNvSpPr>
          <p:nvPr/>
        </p:nvSpPr>
        <p:spPr bwMode="auto">
          <a:xfrm>
            <a:off x="8794115" y="5028565"/>
            <a:ext cx="102425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固态</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cxnSp>
        <p:nvCxnSpPr>
          <p:cNvPr id="30" name="直接箭头连接符 29" title=""/>
          <p:cNvCxnSpPr/>
          <p:nvPr/>
        </p:nvCxnSpPr>
        <p:spPr>
          <a:xfrm>
            <a:off x="1929130" y="5204460"/>
            <a:ext cx="959485" cy="0"/>
          </a:xfrm>
          <a:prstGeom prst="straightConnector1">
            <a:avLst/>
          </a:prstGeom>
          <a:ln w="44450">
            <a:solidFill>
              <a:srgbClr val="3333FF"/>
            </a:solidFill>
            <a:tailEnd type="stealth" w="lg" len="lg"/>
          </a:ln>
        </p:spPr>
        <p:style>
          <a:lnRef idx="2">
            <a:schemeClr val="accent1"/>
          </a:lnRef>
          <a:fillRef idx="0">
            <a:srgbClr val="FFFFFF"/>
          </a:fillRef>
          <a:effectRef idx="0">
            <a:srgbClr val="FFFFFF"/>
          </a:effectRef>
          <a:fontRef idx="minor">
            <a:schemeClr val="tx1"/>
          </a:fontRef>
        </p:style>
      </p:cxnSp>
      <p:cxnSp>
        <p:nvCxnSpPr>
          <p:cNvPr id="32" name="直接箭头连接符 31" title=""/>
          <p:cNvCxnSpPr/>
          <p:nvPr/>
        </p:nvCxnSpPr>
        <p:spPr>
          <a:xfrm>
            <a:off x="3418205" y="5204460"/>
            <a:ext cx="959485" cy="0"/>
          </a:xfrm>
          <a:prstGeom prst="straightConnector1">
            <a:avLst/>
          </a:prstGeom>
          <a:ln w="44450">
            <a:solidFill>
              <a:srgbClr val="3333FF"/>
            </a:solidFill>
            <a:tailEnd type="stealth" w="lg" len="lg"/>
          </a:ln>
        </p:spPr>
        <p:style>
          <a:lnRef idx="2">
            <a:schemeClr val="accent1"/>
          </a:lnRef>
          <a:fillRef idx="0">
            <a:srgbClr val="FFFFFF"/>
          </a:fillRef>
          <a:effectRef idx="0">
            <a:srgbClr val="FFFFFF"/>
          </a:effectRef>
          <a:fontRef idx="minor">
            <a:schemeClr val="tx1"/>
          </a:fontRef>
        </p:style>
      </p:cxnSp>
      <p:cxnSp>
        <p:nvCxnSpPr>
          <p:cNvPr id="33" name="直接箭头连接符 32" title=""/>
          <p:cNvCxnSpPr/>
          <p:nvPr/>
        </p:nvCxnSpPr>
        <p:spPr>
          <a:xfrm>
            <a:off x="4885690" y="5204460"/>
            <a:ext cx="959485" cy="0"/>
          </a:xfrm>
          <a:prstGeom prst="straightConnector1">
            <a:avLst/>
          </a:prstGeom>
          <a:ln w="44450">
            <a:solidFill>
              <a:srgbClr val="3333FF"/>
            </a:solidFill>
            <a:tailEnd type="stealth" w="lg" len="lg"/>
          </a:ln>
        </p:spPr>
        <p:style>
          <a:lnRef idx="2">
            <a:schemeClr val="accent1"/>
          </a:lnRef>
          <a:fillRef idx="0">
            <a:srgbClr val="FFFFFF"/>
          </a:fillRef>
          <a:effectRef idx="0">
            <a:srgbClr val="FFFFFF"/>
          </a:effectRef>
          <a:fontRef idx="minor">
            <a:schemeClr val="tx1"/>
          </a:fontRef>
        </p:style>
      </p:cxnSp>
      <p:cxnSp>
        <p:nvCxnSpPr>
          <p:cNvPr id="34" name="直接箭头连接符 33" title=""/>
          <p:cNvCxnSpPr/>
          <p:nvPr/>
        </p:nvCxnSpPr>
        <p:spPr>
          <a:xfrm>
            <a:off x="6349365" y="5204460"/>
            <a:ext cx="959485" cy="0"/>
          </a:xfrm>
          <a:prstGeom prst="straightConnector1">
            <a:avLst/>
          </a:prstGeom>
          <a:ln w="44450">
            <a:solidFill>
              <a:srgbClr val="3333FF"/>
            </a:solidFill>
            <a:tailEnd type="stealth" w="lg" len="lg"/>
          </a:ln>
        </p:spPr>
        <p:style>
          <a:lnRef idx="2">
            <a:schemeClr val="accent1"/>
          </a:lnRef>
          <a:fillRef idx="0">
            <a:srgbClr val="FFFFFF"/>
          </a:fillRef>
          <a:effectRef idx="0">
            <a:srgbClr val="FFFFFF"/>
          </a:effectRef>
          <a:fontRef idx="minor">
            <a:schemeClr val="tx1"/>
          </a:fontRef>
        </p:style>
      </p:cxnSp>
      <p:cxnSp>
        <p:nvCxnSpPr>
          <p:cNvPr id="35" name="直接箭头连接符 34" title=""/>
          <p:cNvCxnSpPr/>
          <p:nvPr/>
        </p:nvCxnSpPr>
        <p:spPr>
          <a:xfrm>
            <a:off x="7895590" y="5204460"/>
            <a:ext cx="959485" cy="0"/>
          </a:xfrm>
          <a:prstGeom prst="straightConnector1">
            <a:avLst/>
          </a:prstGeom>
          <a:ln w="44450">
            <a:solidFill>
              <a:srgbClr val="3333FF"/>
            </a:solidFill>
            <a:tailEnd type="stealth" w="lg" len="lg"/>
          </a:ln>
        </p:spPr>
        <p:style>
          <a:lnRef idx="2">
            <a:schemeClr val="accent1"/>
          </a:lnRef>
          <a:fillRef idx="0">
            <a:srgbClr val="FFFFFF"/>
          </a:fillRef>
          <a:effectRef idx="0">
            <a:srgbClr val="FFFFFF"/>
          </a:effectRef>
          <a:fontRef idx="minor">
            <a:schemeClr val="tx1"/>
          </a:fontRef>
        </p:style>
      </p:cxnSp>
      <p:cxnSp>
        <p:nvCxnSpPr>
          <p:cNvPr id="36" name="直接箭头连接符 35" title=""/>
          <p:cNvCxnSpPr/>
          <p:nvPr/>
        </p:nvCxnSpPr>
        <p:spPr>
          <a:xfrm flipH="1">
            <a:off x="1929130" y="5420995"/>
            <a:ext cx="959485" cy="0"/>
          </a:xfrm>
          <a:prstGeom prst="straightConnector1">
            <a:avLst/>
          </a:prstGeom>
          <a:ln w="44450">
            <a:solidFill>
              <a:srgbClr val="3333FF"/>
            </a:solidFill>
            <a:tailEnd type="stealth" w="lg" len="lg"/>
          </a:ln>
        </p:spPr>
        <p:style>
          <a:lnRef idx="2">
            <a:schemeClr val="accent1"/>
          </a:lnRef>
          <a:fillRef idx="0">
            <a:srgbClr val="FFFFFF"/>
          </a:fillRef>
          <a:effectRef idx="0">
            <a:srgbClr val="FFFFFF"/>
          </a:effectRef>
          <a:fontRef idx="minor">
            <a:schemeClr val="tx1"/>
          </a:fontRef>
        </p:style>
      </p:cxnSp>
      <p:cxnSp>
        <p:nvCxnSpPr>
          <p:cNvPr id="37" name="直接箭头连接符 36" title=""/>
          <p:cNvCxnSpPr/>
          <p:nvPr/>
        </p:nvCxnSpPr>
        <p:spPr>
          <a:xfrm flipH="1">
            <a:off x="3418205" y="5420995"/>
            <a:ext cx="959485" cy="0"/>
          </a:xfrm>
          <a:prstGeom prst="straightConnector1">
            <a:avLst/>
          </a:prstGeom>
          <a:ln w="44450">
            <a:solidFill>
              <a:srgbClr val="3333FF"/>
            </a:solidFill>
            <a:tailEnd type="stealth" w="lg" len="lg"/>
          </a:ln>
        </p:spPr>
        <p:style>
          <a:lnRef idx="2">
            <a:schemeClr val="accent1"/>
          </a:lnRef>
          <a:fillRef idx="0">
            <a:srgbClr val="FFFFFF"/>
          </a:fillRef>
          <a:effectRef idx="0">
            <a:srgbClr val="FFFFFF"/>
          </a:effectRef>
          <a:fontRef idx="minor">
            <a:schemeClr val="tx1"/>
          </a:fontRef>
        </p:style>
      </p:cxnSp>
      <p:cxnSp>
        <p:nvCxnSpPr>
          <p:cNvPr id="38" name="直接箭头连接符 37" title=""/>
          <p:cNvCxnSpPr/>
          <p:nvPr/>
        </p:nvCxnSpPr>
        <p:spPr>
          <a:xfrm flipH="1">
            <a:off x="4885690" y="5420995"/>
            <a:ext cx="959485" cy="0"/>
          </a:xfrm>
          <a:prstGeom prst="straightConnector1">
            <a:avLst/>
          </a:prstGeom>
          <a:ln w="44450">
            <a:solidFill>
              <a:srgbClr val="3333FF"/>
            </a:solidFill>
            <a:tailEnd type="stealth" w="lg" len="lg"/>
          </a:ln>
        </p:spPr>
        <p:style>
          <a:lnRef idx="2">
            <a:schemeClr val="accent1"/>
          </a:lnRef>
          <a:fillRef idx="0">
            <a:srgbClr val="FFFFFF"/>
          </a:fillRef>
          <a:effectRef idx="0">
            <a:srgbClr val="FFFFFF"/>
          </a:effectRef>
          <a:fontRef idx="minor">
            <a:schemeClr val="tx1"/>
          </a:fontRef>
        </p:style>
      </p:cxnSp>
      <p:cxnSp>
        <p:nvCxnSpPr>
          <p:cNvPr id="39" name="直接箭头连接符 38" title=""/>
          <p:cNvCxnSpPr/>
          <p:nvPr/>
        </p:nvCxnSpPr>
        <p:spPr>
          <a:xfrm flipH="1">
            <a:off x="6349365" y="5420995"/>
            <a:ext cx="959485" cy="0"/>
          </a:xfrm>
          <a:prstGeom prst="straightConnector1">
            <a:avLst/>
          </a:prstGeom>
          <a:ln w="44450">
            <a:solidFill>
              <a:srgbClr val="3333FF"/>
            </a:solidFill>
            <a:tailEnd type="stealth" w="lg" len="lg"/>
          </a:ln>
        </p:spPr>
        <p:style>
          <a:lnRef idx="2">
            <a:schemeClr val="accent1"/>
          </a:lnRef>
          <a:fillRef idx="0">
            <a:srgbClr val="FFFFFF"/>
          </a:fillRef>
          <a:effectRef idx="0">
            <a:srgbClr val="FFFFFF"/>
          </a:effectRef>
          <a:fontRef idx="minor">
            <a:schemeClr val="tx1"/>
          </a:fontRef>
        </p:style>
      </p:cxnSp>
      <p:cxnSp>
        <p:nvCxnSpPr>
          <p:cNvPr id="40" name="直接箭头连接符 39" title=""/>
          <p:cNvCxnSpPr/>
          <p:nvPr/>
        </p:nvCxnSpPr>
        <p:spPr>
          <a:xfrm flipH="1">
            <a:off x="7895590" y="5420995"/>
            <a:ext cx="959485" cy="0"/>
          </a:xfrm>
          <a:prstGeom prst="straightConnector1">
            <a:avLst/>
          </a:prstGeom>
          <a:ln w="44450">
            <a:solidFill>
              <a:srgbClr val="3333FF"/>
            </a:solidFill>
            <a:tailEnd type="stealth" w="lg" len="lg"/>
          </a:ln>
        </p:spPr>
        <p:style>
          <a:lnRef idx="2">
            <a:schemeClr val="accent1"/>
          </a:lnRef>
          <a:fillRef idx="0">
            <a:srgbClr val="FFFFFF"/>
          </a:fillRef>
          <a:effectRef idx="0">
            <a:srgbClr val="FFFFFF"/>
          </a:effectRef>
          <a:fontRef idx="minor">
            <a:schemeClr val="tx1"/>
          </a:fontRef>
        </p:style>
      </p:cxnSp>
      <p:sp>
        <p:nvSpPr>
          <p:cNvPr id="41" name="Rectangle 88" title=""/>
          <p:cNvSpPr>
            <a:spLocks noChangeArrowheads="1"/>
          </p:cNvSpPr>
          <p:nvPr/>
        </p:nvSpPr>
        <p:spPr bwMode="auto">
          <a:xfrm>
            <a:off x="8101965" y="5715000"/>
            <a:ext cx="4091305" cy="521970"/>
          </a:xfrm>
          <a:prstGeom prst="rect">
            <a:avLst/>
          </a:prstGeom>
          <a:noFill/>
          <a:ln>
            <a:noFill/>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非晶体</a:t>
            </a:r>
            <a:r>
              <a:rPr kumimoji="0" 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熔化</a:t>
            </a:r>
            <a:r>
              <a:rPr kumimoji="0" lang="zh-CN"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经历</a:t>
            </a:r>
            <a:r>
              <a:rPr lang="zh-CN" sz="2800" b="1" noProof="0">
                <a:ln>
                  <a:noFill/>
                </a:ln>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sym typeface="+mn-ea"/>
              </a:rPr>
              <a:t>的过程</a:t>
            </a:r>
            <a:r>
              <a:rPr kumimoji="0" lang="zh-CN"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a:t>
            </a:r>
            <a:endParaRPr kumimoji="0" 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宋体" panose="02010600030101010101" pitchFamily="2" charset="-122"/>
            </a:endParaRPr>
          </a:p>
        </p:txBody>
      </p:sp>
      <p:sp>
        <p:nvSpPr>
          <p:cNvPr id="42" name="Rectangle 121" title=""/>
          <p:cNvSpPr>
            <a:spLocks noChangeArrowheads="1"/>
          </p:cNvSpPr>
          <p:nvPr/>
        </p:nvSpPr>
        <p:spPr bwMode="auto">
          <a:xfrm>
            <a:off x="2602230" y="4572000"/>
            <a:ext cx="5354955" cy="521970"/>
          </a:xfrm>
          <a:prstGeom prst="rect">
            <a:avLst/>
          </a:prstGeom>
          <a:noFill/>
          <a:ln w="9525">
            <a:noFill/>
            <a:miter lim="800000"/>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0000CC"/>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温度不断降低</a:t>
            </a:r>
            <a:endParaRPr kumimoji="0" lang="zh-CN" altLang="en-US" sz="2800" b="1" i="0" u="none" strike="noStrike" kern="1200" cap="none" spc="0" normalizeH="0" baseline="0" noProof="0">
              <a:ln>
                <a:noFill/>
              </a:ln>
              <a:solidFill>
                <a:srgbClr val="0000CC"/>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43" name="Rectangle 121" title=""/>
          <p:cNvSpPr>
            <a:spLocks noChangeArrowheads="1"/>
          </p:cNvSpPr>
          <p:nvPr/>
        </p:nvSpPr>
        <p:spPr bwMode="auto">
          <a:xfrm>
            <a:off x="2602230" y="5496560"/>
            <a:ext cx="5354955" cy="521970"/>
          </a:xfrm>
          <a:prstGeom prst="rect">
            <a:avLst/>
          </a:prstGeom>
          <a:noFill/>
          <a:ln w="9525">
            <a:noFill/>
            <a:miter lim="800000"/>
          </a:ln>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温度不断升高</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left)">
                                      <p:cBhvr>
                                        <p:cTn id="37" dur="500"/>
                                        <p:tgtEl>
                                          <p:spTgt spid="19"/>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left)">
                                      <p:cBhvr>
                                        <p:cTn id="52" dur="500"/>
                                        <p:tgtEl>
                                          <p:spTgt spid="22"/>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3400"/>
                                        </p:tgtEl>
                                        <p:attrNameLst>
                                          <p:attrName>style.visibility</p:attrName>
                                        </p:attrNameLst>
                                      </p:cBhvr>
                                      <p:to>
                                        <p:strVal val="visible"/>
                                      </p:to>
                                    </p:set>
                                    <p:animEffect transition="in" filter="wipe(left)">
                                      <p:cBhvr>
                                        <p:cTn id="57" dur="500"/>
                                        <p:tgtEl>
                                          <p:spTgt spid="13400"/>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left)">
                                      <p:cBhvr>
                                        <p:cTn id="62" dur="500"/>
                                        <p:tgtEl>
                                          <p:spTgt spid="23"/>
                                        </p:tgtEl>
                                      </p:cBhvr>
                                    </p:animEffect>
                                  </p:childTnLst>
                                </p:cTn>
                              </p:par>
                            </p:childTnLst>
                          </p:cTn>
                        </p:par>
                      </p:childTnLst>
                    </p:cTn>
                  </p:par>
                  <p:par>
                    <p:cTn id="63" fill="hold" nodeType="clickPar">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ipe(left)">
                                      <p:cBhvr>
                                        <p:cTn id="67" dur="500"/>
                                        <p:tgtEl>
                                          <p:spTgt spid="24"/>
                                        </p:tgtEl>
                                      </p:cBhvr>
                                    </p:animEffect>
                                  </p:childTnLst>
                                </p:cTn>
                              </p:par>
                            </p:childTnLst>
                          </p:cTn>
                        </p:par>
                      </p:childTnLst>
                    </p:cTn>
                  </p:par>
                  <p:par>
                    <p:cTn id="68" fill="hold" nodeType="clickPar">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wipe(left)">
                                      <p:cBhvr>
                                        <p:cTn id="72" dur="500"/>
                                        <p:tgtEl>
                                          <p:spTgt spid="30"/>
                                        </p:tgtEl>
                                      </p:cBhvr>
                                    </p:animEffect>
                                  </p:childTnLst>
                                </p:cTn>
                              </p:par>
                            </p:childTnLst>
                          </p:cTn>
                        </p:par>
                      </p:childTnLst>
                    </p:cTn>
                  </p:par>
                  <p:par>
                    <p:cTn id="73" fill="hold" nodeType="clickPar">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left)">
                                      <p:cBhvr>
                                        <p:cTn id="77" dur="500"/>
                                        <p:tgtEl>
                                          <p:spTgt spid="25"/>
                                        </p:tgtEl>
                                      </p:cBhvr>
                                    </p:animEffect>
                                  </p:childTnLst>
                                </p:cTn>
                              </p:par>
                            </p:childTnLst>
                          </p:cTn>
                        </p:par>
                      </p:childTnLst>
                    </p:cTn>
                  </p:par>
                  <p:par>
                    <p:cTn id="78" fill="hold" nodeType="clickPar">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left)">
                                      <p:cBhvr>
                                        <p:cTn id="82" dur="500"/>
                                        <p:tgtEl>
                                          <p:spTgt spid="32"/>
                                        </p:tgtEl>
                                      </p:cBhvr>
                                    </p:animEffect>
                                  </p:childTnLst>
                                </p:cTn>
                              </p:par>
                            </p:childTnLst>
                          </p:cTn>
                        </p:par>
                      </p:childTnLst>
                    </p:cTn>
                  </p:par>
                  <p:par>
                    <p:cTn id="83" fill="hold" nodeType="clickPar">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left)">
                                      <p:cBhvr>
                                        <p:cTn id="87" dur="500"/>
                                        <p:tgtEl>
                                          <p:spTgt spid="26"/>
                                        </p:tgtEl>
                                      </p:cBhvr>
                                    </p:animEffect>
                                  </p:childTnLst>
                                </p:cTn>
                              </p:par>
                            </p:childTnLst>
                          </p:cTn>
                        </p:par>
                      </p:childTnLst>
                    </p:cTn>
                  </p:par>
                  <p:par>
                    <p:cTn id="88" fill="hold" nodeType="clickPar">
                      <p:stCondLst>
                        <p:cond delay="indefinite"/>
                      </p:stCondLst>
                      <p:childTnLst>
                        <p:par>
                          <p:cTn id="89" fill="hold">
                            <p:stCondLst>
                              <p:cond delay="0"/>
                            </p:stCondLst>
                            <p:childTnLst>
                              <p:par>
                                <p:cTn id="90" presetID="22" presetClass="entr" presetSubtype="8" fill="hold" nodeType="click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wipe(left)">
                                      <p:cBhvr>
                                        <p:cTn id="92" dur="500"/>
                                        <p:tgtEl>
                                          <p:spTgt spid="33"/>
                                        </p:tgtEl>
                                      </p:cBhvr>
                                    </p:animEffect>
                                  </p:childTnLst>
                                </p:cTn>
                              </p:par>
                            </p:childTnLst>
                          </p:cTn>
                        </p:par>
                      </p:childTnLst>
                    </p:cTn>
                  </p:par>
                  <p:par>
                    <p:cTn id="93" fill="hold" nodeType="clickPar">
                      <p:stCondLst>
                        <p:cond delay="indefinite"/>
                      </p:stCondLst>
                      <p:childTnLst>
                        <p:par>
                          <p:cTn id="94" fill="hold">
                            <p:stCondLst>
                              <p:cond delay="0"/>
                            </p:stCondLst>
                            <p:childTnLst>
                              <p:par>
                                <p:cTn id="95" presetID="22" presetClass="entr" presetSubtype="8" fill="hold" grpId="0" nodeType="click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wipe(left)">
                                      <p:cBhvr>
                                        <p:cTn id="97" dur="500"/>
                                        <p:tgtEl>
                                          <p:spTgt spid="27"/>
                                        </p:tgtEl>
                                      </p:cBhvr>
                                    </p:animEffect>
                                  </p:childTnLst>
                                </p:cTn>
                              </p:par>
                            </p:childTnLst>
                          </p:cTn>
                        </p:par>
                      </p:childTnLst>
                    </p:cTn>
                  </p:par>
                  <p:par>
                    <p:cTn id="98" fill="hold" nodeType="clickPar">
                      <p:stCondLst>
                        <p:cond delay="indefinite"/>
                      </p:stCondLst>
                      <p:childTnLst>
                        <p:par>
                          <p:cTn id="99" fill="hold">
                            <p:stCondLst>
                              <p:cond delay="0"/>
                            </p:stCondLst>
                            <p:childTnLst>
                              <p:par>
                                <p:cTn id="100" presetID="22" presetClass="entr" presetSubtype="8" fill="hold" nodeType="click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wipe(left)">
                                      <p:cBhvr>
                                        <p:cTn id="102" dur="500"/>
                                        <p:tgtEl>
                                          <p:spTgt spid="34"/>
                                        </p:tgtEl>
                                      </p:cBhvr>
                                    </p:animEffect>
                                  </p:childTnLst>
                                </p:cTn>
                              </p:par>
                            </p:childTnLst>
                          </p:cTn>
                        </p:par>
                      </p:childTnLst>
                    </p:cTn>
                  </p:par>
                  <p:par>
                    <p:cTn id="103" fill="hold" nodeType="clickPar">
                      <p:stCondLst>
                        <p:cond delay="indefinite"/>
                      </p:stCondLst>
                      <p:childTnLst>
                        <p:par>
                          <p:cTn id="104" fill="hold">
                            <p:stCondLst>
                              <p:cond delay="0"/>
                            </p:stCondLst>
                            <p:childTnLst>
                              <p:par>
                                <p:cTn id="105" presetID="22" presetClass="entr" presetSubtype="8" fill="hold" grpId="0" nodeType="clickEffect">
                                  <p:stCondLst>
                                    <p:cond delay="0"/>
                                  </p:stCondLst>
                                  <p:childTnLst>
                                    <p:set>
                                      <p:cBhvr>
                                        <p:cTn id="106" dur="1" fill="hold">
                                          <p:stCondLst>
                                            <p:cond delay="0"/>
                                          </p:stCondLst>
                                        </p:cTn>
                                        <p:tgtEl>
                                          <p:spTgt spid="28"/>
                                        </p:tgtEl>
                                        <p:attrNameLst>
                                          <p:attrName>style.visibility</p:attrName>
                                        </p:attrNameLst>
                                      </p:cBhvr>
                                      <p:to>
                                        <p:strVal val="visible"/>
                                      </p:to>
                                    </p:set>
                                    <p:animEffect transition="in" filter="wipe(left)">
                                      <p:cBhvr>
                                        <p:cTn id="107" dur="500"/>
                                        <p:tgtEl>
                                          <p:spTgt spid="28"/>
                                        </p:tgtEl>
                                      </p:cBhvr>
                                    </p:animEffect>
                                  </p:childTnLst>
                                </p:cTn>
                              </p:par>
                            </p:childTnLst>
                          </p:cTn>
                        </p:par>
                      </p:childTnLst>
                    </p:cTn>
                  </p:par>
                  <p:par>
                    <p:cTn id="108" fill="hold" nodeType="clickPar">
                      <p:stCondLst>
                        <p:cond delay="indefinite"/>
                      </p:stCondLst>
                      <p:childTnLst>
                        <p:par>
                          <p:cTn id="109" fill="hold">
                            <p:stCondLst>
                              <p:cond delay="0"/>
                            </p:stCondLst>
                            <p:childTnLst>
                              <p:par>
                                <p:cTn id="110" presetID="22" presetClass="entr" presetSubtype="8" fill="hold" nodeType="clickEffect">
                                  <p:stCondLst>
                                    <p:cond delay="0"/>
                                  </p:stCondLst>
                                  <p:childTnLst>
                                    <p:set>
                                      <p:cBhvr>
                                        <p:cTn id="111" dur="1" fill="hold">
                                          <p:stCondLst>
                                            <p:cond delay="0"/>
                                          </p:stCondLst>
                                        </p:cTn>
                                        <p:tgtEl>
                                          <p:spTgt spid="35"/>
                                        </p:tgtEl>
                                        <p:attrNameLst>
                                          <p:attrName>style.visibility</p:attrName>
                                        </p:attrNameLst>
                                      </p:cBhvr>
                                      <p:to>
                                        <p:strVal val="visible"/>
                                      </p:to>
                                    </p:set>
                                    <p:animEffect transition="in" filter="wipe(left)">
                                      <p:cBhvr>
                                        <p:cTn id="112" dur="500"/>
                                        <p:tgtEl>
                                          <p:spTgt spid="35"/>
                                        </p:tgtEl>
                                      </p:cBhvr>
                                    </p:animEffect>
                                  </p:childTnLst>
                                </p:cTn>
                              </p:par>
                            </p:childTnLst>
                          </p:cTn>
                        </p:par>
                      </p:childTnLst>
                    </p:cTn>
                  </p:par>
                  <p:par>
                    <p:cTn id="113" fill="hold" nodeType="clickPar">
                      <p:stCondLst>
                        <p:cond delay="indefinite"/>
                      </p:stCondLst>
                      <p:childTnLst>
                        <p:par>
                          <p:cTn id="114" fill="hold">
                            <p:stCondLst>
                              <p:cond delay="0"/>
                            </p:stCondLst>
                            <p:childTnLst>
                              <p:par>
                                <p:cTn id="115" presetID="22" presetClass="entr" presetSubtype="8" fill="hold" grpId="0" nodeType="click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wipe(left)">
                                      <p:cBhvr>
                                        <p:cTn id="117" dur="500"/>
                                        <p:tgtEl>
                                          <p:spTgt spid="29"/>
                                        </p:tgtEl>
                                      </p:cBhvr>
                                    </p:animEffect>
                                  </p:childTnLst>
                                </p:cTn>
                              </p:par>
                            </p:childTnLst>
                          </p:cTn>
                        </p:par>
                      </p:childTnLst>
                    </p:cTn>
                  </p:par>
                  <p:par>
                    <p:cTn id="118" fill="hold" nodeType="clickPar">
                      <p:stCondLst>
                        <p:cond delay="indefinite"/>
                      </p:stCondLst>
                      <p:childTnLst>
                        <p:par>
                          <p:cTn id="119" fill="hold">
                            <p:stCondLst>
                              <p:cond delay="0"/>
                            </p:stCondLst>
                            <p:childTnLst>
                              <p:par>
                                <p:cTn id="120" presetID="22" presetClass="entr" presetSubtype="8" fill="hold" grpId="0" nodeType="clickEffect">
                                  <p:stCondLst>
                                    <p:cond delay="0"/>
                                  </p:stCondLst>
                                  <p:childTnLst>
                                    <p:set>
                                      <p:cBhvr>
                                        <p:cTn id="121" dur="1" fill="hold">
                                          <p:stCondLst>
                                            <p:cond delay="0"/>
                                          </p:stCondLst>
                                        </p:cTn>
                                        <p:tgtEl>
                                          <p:spTgt spid="42"/>
                                        </p:tgtEl>
                                        <p:attrNameLst>
                                          <p:attrName>style.visibility</p:attrName>
                                        </p:attrNameLst>
                                      </p:cBhvr>
                                      <p:to>
                                        <p:strVal val="visible"/>
                                      </p:to>
                                    </p:set>
                                    <p:animEffect transition="in" filter="wipe(left)">
                                      <p:cBhvr>
                                        <p:cTn id="122" dur="500"/>
                                        <p:tgtEl>
                                          <p:spTgt spid="42"/>
                                        </p:tgtEl>
                                      </p:cBhvr>
                                    </p:animEffect>
                                  </p:childTnLst>
                                </p:cTn>
                              </p:par>
                            </p:childTnLst>
                          </p:cTn>
                        </p:par>
                      </p:childTnLst>
                    </p:cTn>
                  </p:par>
                  <p:par>
                    <p:cTn id="123" fill="hold" nodeType="clickPar">
                      <p:stCondLst>
                        <p:cond delay="indefinite"/>
                      </p:stCondLst>
                      <p:childTnLst>
                        <p:par>
                          <p:cTn id="124" fill="hold">
                            <p:stCondLst>
                              <p:cond delay="0"/>
                            </p:stCondLst>
                            <p:childTnLst>
                              <p:par>
                                <p:cTn id="125" presetID="22" presetClass="entr" presetSubtype="8" fill="hold" grpId="0" nodeType="clickEffect">
                                  <p:stCondLst>
                                    <p:cond delay="0"/>
                                  </p:stCondLst>
                                  <p:childTnLst>
                                    <p:set>
                                      <p:cBhvr>
                                        <p:cTn id="126" dur="1" fill="hold">
                                          <p:stCondLst>
                                            <p:cond delay="0"/>
                                          </p:stCondLst>
                                        </p:cTn>
                                        <p:tgtEl>
                                          <p:spTgt spid="41"/>
                                        </p:tgtEl>
                                        <p:attrNameLst>
                                          <p:attrName>style.visibility</p:attrName>
                                        </p:attrNameLst>
                                      </p:cBhvr>
                                      <p:to>
                                        <p:strVal val="visible"/>
                                      </p:to>
                                    </p:set>
                                    <p:animEffect transition="in" filter="wipe(left)">
                                      <p:cBhvr>
                                        <p:cTn id="127" dur="500"/>
                                        <p:tgtEl>
                                          <p:spTgt spid="41"/>
                                        </p:tgtEl>
                                      </p:cBhvr>
                                    </p:animEffect>
                                  </p:childTnLst>
                                </p:cTn>
                              </p:par>
                            </p:childTnLst>
                          </p:cTn>
                        </p:par>
                      </p:childTnLst>
                    </p:cTn>
                  </p:par>
                  <p:par>
                    <p:cTn id="128" fill="hold" nodeType="clickPar">
                      <p:stCondLst>
                        <p:cond delay="indefinite"/>
                      </p:stCondLst>
                      <p:childTnLst>
                        <p:par>
                          <p:cTn id="129" fill="hold">
                            <p:stCondLst>
                              <p:cond delay="0"/>
                            </p:stCondLst>
                            <p:childTnLst>
                              <p:par>
                                <p:cTn id="130" presetID="22" presetClass="entr" presetSubtype="2" fill="hold" nodeType="clickEffect">
                                  <p:stCondLst>
                                    <p:cond delay="0"/>
                                  </p:stCondLst>
                                  <p:childTnLst>
                                    <p:set>
                                      <p:cBhvr>
                                        <p:cTn id="131" dur="1" fill="hold">
                                          <p:stCondLst>
                                            <p:cond delay="0"/>
                                          </p:stCondLst>
                                        </p:cTn>
                                        <p:tgtEl>
                                          <p:spTgt spid="40"/>
                                        </p:tgtEl>
                                        <p:attrNameLst>
                                          <p:attrName>style.visibility</p:attrName>
                                        </p:attrNameLst>
                                      </p:cBhvr>
                                      <p:to>
                                        <p:strVal val="visible"/>
                                      </p:to>
                                    </p:set>
                                    <p:animEffect transition="in" filter="wipe(right)">
                                      <p:cBhvr>
                                        <p:cTn id="132" dur="500"/>
                                        <p:tgtEl>
                                          <p:spTgt spid="40"/>
                                        </p:tgtEl>
                                      </p:cBhvr>
                                    </p:animEffect>
                                  </p:childTnLst>
                                </p:cTn>
                              </p:par>
                            </p:childTnLst>
                          </p:cTn>
                        </p:par>
                      </p:childTnLst>
                    </p:cTn>
                  </p:par>
                  <p:par>
                    <p:cTn id="133" fill="hold" nodeType="clickPar">
                      <p:stCondLst>
                        <p:cond delay="indefinite"/>
                      </p:stCondLst>
                      <p:childTnLst>
                        <p:par>
                          <p:cTn id="134" fill="hold">
                            <p:stCondLst>
                              <p:cond delay="0"/>
                            </p:stCondLst>
                            <p:childTnLst>
                              <p:par>
                                <p:cTn id="135" presetID="22" presetClass="entr" presetSubtype="2" fill="hold" nodeType="clickEffect">
                                  <p:stCondLst>
                                    <p:cond delay="0"/>
                                  </p:stCondLst>
                                  <p:childTnLst>
                                    <p:set>
                                      <p:cBhvr>
                                        <p:cTn id="136" dur="1" fill="hold">
                                          <p:stCondLst>
                                            <p:cond delay="0"/>
                                          </p:stCondLst>
                                        </p:cTn>
                                        <p:tgtEl>
                                          <p:spTgt spid="39"/>
                                        </p:tgtEl>
                                        <p:attrNameLst>
                                          <p:attrName>style.visibility</p:attrName>
                                        </p:attrNameLst>
                                      </p:cBhvr>
                                      <p:to>
                                        <p:strVal val="visible"/>
                                      </p:to>
                                    </p:set>
                                    <p:animEffect transition="in" filter="wipe(right)">
                                      <p:cBhvr>
                                        <p:cTn id="137" dur="500"/>
                                        <p:tgtEl>
                                          <p:spTgt spid="39"/>
                                        </p:tgtEl>
                                      </p:cBhvr>
                                    </p:animEffect>
                                  </p:childTnLst>
                                </p:cTn>
                              </p:par>
                            </p:childTnLst>
                          </p:cTn>
                        </p:par>
                      </p:childTnLst>
                    </p:cTn>
                  </p:par>
                  <p:par>
                    <p:cTn id="138" fill="hold" nodeType="clickPar">
                      <p:stCondLst>
                        <p:cond delay="indefinite"/>
                      </p:stCondLst>
                      <p:childTnLst>
                        <p:par>
                          <p:cTn id="139" fill="hold">
                            <p:stCondLst>
                              <p:cond delay="0"/>
                            </p:stCondLst>
                            <p:childTnLst>
                              <p:par>
                                <p:cTn id="140" presetID="22" presetClass="entr" presetSubtype="2" fill="hold" nodeType="clickEffect">
                                  <p:stCondLst>
                                    <p:cond delay="0"/>
                                  </p:stCondLst>
                                  <p:childTnLst>
                                    <p:set>
                                      <p:cBhvr>
                                        <p:cTn id="141" dur="1" fill="hold">
                                          <p:stCondLst>
                                            <p:cond delay="0"/>
                                          </p:stCondLst>
                                        </p:cTn>
                                        <p:tgtEl>
                                          <p:spTgt spid="38"/>
                                        </p:tgtEl>
                                        <p:attrNameLst>
                                          <p:attrName>style.visibility</p:attrName>
                                        </p:attrNameLst>
                                      </p:cBhvr>
                                      <p:to>
                                        <p:strVal val="visible"/>
                                      </p:to>
                                    </p:set>
                                    <p:animEffect transition="in" filter="wipe(right)">
                                      <p:cBhvr>
                                        <p:cTn id="142" dur="500"/>
                                        <p:tgtEl>
                                          <p:spTgt spid="38"/>
                                        </p:tgtEl>
                                      </p:cBhvr>
                                    </p:animEffect>
                                  </p:childTnLst>
                                </p:cTn>
                              </p:par>
                            </p:childTnLst>
                          </p:cTn>
                        </p:par>
                      </p:childTnLst>
                    </p:cTn>
                  </p:par>
                  <p:par>
                    <p:cTn id="143" fill="hold" nodeType="clickPar">
                      <p:stCondLst>
                        <p:cond delay="indefinite"/>
                      </p:stCondLst>
                      <p:childTnLst>
                        <p:par>
                          <p:cTn id="144" fill="hold">
                            <p:stCondLst>
                              <p:cond delay="0"/>
                            </p:stCondLst>
                            <p:childTnLst>
                              <p:par>
                                <p:cTn id="145" presetID="22" presetClass="entr" presetSubtype="2" fill="hold" nodeType="clickEffect">
                                  <p:stCondLst>
                                    <p:cond delay="0"/>
                                  </p:stCondLst>
                                  <p:childTnLst>
                                    <p:set>
                                      <p:cBhvr>
                                        <p:cTn id="146" dur="1" fill="hold">
                                          <p:stCondLst>
                                            <p:cond delay="0"/>
                                          </p:stCondLst>
                                        </p:cTn>
                                        <p:tgtEl>
                                          <p:spTgt spid="37"/>
                                        </p:tgtEl>
                                        <p:attrNameLst>
                                          <p:attrName>style.visibility</p:attrName>
                                        </p:attrNameLst>
                                      </p:cBhvr>
                                      <p:to>
                                        <p:strVal val="visible"/>
                                      </p:to>
                                    </p:set>
                                    <p:animEffect transition="in" filter="wipe(right)">
                                      <p:cBhvr>
                                        <p:cTn id="147" dur="500"/>
                                        <p:tgtEl>
                                          <p:spTgt spid="37"/>
                                        </p:tgtEl>
                                      </p:cBhvr>
                                    </p:animEffect>
                                  </p:childTnLst>
                                </p:cTn>
                              </p:par>
                            </p:childTnLst>
                          </p:cTn>
                        </p:par>
                      </p:childTnLst>
                    </p:cTn>
                  </p:par>
                  <p:par>
                    <p:cTn id="148" fill="hold" nodeType="clickPar">
                      <p:stCondLst>
                        <p:cond delay="indefinite"/>
                      </p:stCondLst>
                      <p:childTnLst>
                        <p:par>
                          <p:cTn id="149" fill="hold">
                            <p:stCondLst>
                              <p:cond delay="0"/>
                            </p:stCondLst>
                            <p:childTnLst>
                              <p:par>
                                <p:cTn id="150" presetID="22" presetClass="entr" presetSubtype="2" fill="hold" nodeType="clickEffect">
                                  <p:stCondLst>
                                    <p:cond delay="0"/>
                                  </p:stCondLst>
                                  <p:childTnLst>
                                    <p:set>
                                      <p:cBhvr>
                                        <p:cTn id="151" dur="1" fill="hold">
                                          <p:stCondLst>
                                            <p:cond delay="0"/>
                                          </p:stCondLst>
                                        </p:cTn>
                                        <p:tgtEl>
                                          <p:spTgt spid="36"/>
                                        </p:tgtEl>
                                        <p:attrNameLst>
                                          <p:attrName>style.visibility</p:attrName>
                                        </p:attrNameLst>
                                      </p:cBhvr>
                                      <p:to>
                                        <p:strVal val="visible"/>
                                      </p:to>
                                    </p:set>
                                    <p:animEffect transition="in" filter="wipe(right)">
                                      <p:cBhvr>
                                        <p:cTn id="152" dur="500"/>
                                        <p:tgtEl>
                                          <p:spTgt spid="36"/>
                                        </p:tgtEl>
                                      </p:cBhvr>
                                    </p:animEffect>
                                  </p:childTnLst>
                                </p:cTn>
                              </p:par>
                            </p:childTnLst>
                          </p:cTn>
                        </p:par>
                      </p:childTnLst>
                    </p:cTn>
                  </p:par>
                  <p:par>
                    <p:cTn id="153" fill="hold" nodeType="clickPar">
                      <p:stCondLst>
                        <p:cond delay="indefinite"/>
                      </p:stCondLst>
                      <p:childTnLst>
                        <p:par>
                          <p:cTn id="154" fill="hold">
                            <p:stCondLst>
                              <p:cond delay="0"/>
                            </p:stCondLst>
                            <p:childTnLst>
                              <p:par>
                                <p:cTn id="155" presetID="22" presetClass="entr" presetSubtype="8" fill="hold" grpId="0" nodeType="clickEffect">
                                  <p:stCondLst>
                                    <p:cond delay="0"/>
                                  </p:stCondLst>
                                  <p:childTnLst>
                                    <p:set>
                                      <p:cBhvr>
                                        <p:cTn id="156" dur="1" fill="hold">
                                          <p:stCondLst>
                                            <p:cond delay="0"/>
                                          </p:stCondLst>
                                        </p:cTn>
                                        <p:tgtEl>
                                          <p:spTgt spid="43"/>
                                        </p:tgtEl>
                                        <p:attrNameLst>
                                          <p:attrName>style.visibility</p:attrName>
                                        </p:attrNameLst>
                                      </p:cBhvr>
                                      <p:to>
                                        <p:strVal val="visible"/>
                                      </p:to>
                                    </p:set>
                                    <p:animEffect transition="in" filter="wipe(left)">
                                      <p:cBhvr>
                                        <p:cTn id="15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animBg="1"/>
      <p:bldP spid="17" grpId="0" animBg="1"/>
      <p:bldP spid="18" grpId="0" animBg="1"/>
      <p:bldP spid="20" grpId="0" animBg="1"/>
      <p:bldP spid="16" grpId="0" animBg="1"/>
      <p:bldP spid="19" grpId="0" animBg="1"/>
      <p:bldP spid="21" grpId="0" animBg="1"/>
      <p:bldP spid="22" grpId="0" animBg="1"/>
      <p:bldP spid="8" grpId="0" animBg="1"/>
      <p:bldP spid="13400" grpId="0" animBg="1"/>
      <p:bldP spid="23" grpId="0" animBg="1"/>
      <p:bldP spid="41" grpId="0" animBg="1"/>
      <p:bldP spid="42" grpId="0" animBg="1"/>
      <p:bldP spid="43" grpId="0" animBg="1"/>
      <p:bldP spid="24" grpId="0" animBg="1"/>
      <p:bldP spid="25" grpId="0" animBg="1"/>
      <p:bldP spid="26" grpId="0" animBg="1"/>
      <p:bldP spid="27" grpId="0" animBg="1"/>
      <p:bldP spid="28" grpId="0" animBg="1"/>
      <p:bldP spid="29" grpId="0" animBg="1"/>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292" name="Text Box 4" title=""/>
          <p:cNvSpPr txBox="1">
            <a:spLocks noChangeArrowheads="1"/>
          </p:cNvSpPr>
          <p:nvPr/>
        </p:nvSpPr>
        <p:spPr bwMode="auto">
          <a:xfrm>
            <a:off x="367983" y="914400"/>
            <a:ext cx="8915400" cy="519113"/>
          </a:xfrm>
          <a:prstGeom prst="rect">
            <a:avLst/>
          </a:prstGeom>
          <a:noFill/>
          <a:ln w="9525">
            <a:noFill/>
            <a:miter lim="800000"/>
          </a:ln>
          <a:effectLst/>
        </p:spPr>
        <p:txBody>
          <a:bodyPr>
            <a:spAutoFit/>
          </a:bodyPr>
          <a:lstStyle/>
          <a:p>
            <a:pPr marL="182880" marR="0" indent="-182880" defTabSz="914400">
              <a:buClrTx/>
              <a:buSzTx/>
              <a:buFontTx/>
              <a:buNone/>
              <a:defRPr/>
            </a:pP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请指出下面各图是晶体或非晶体的熔化或凝固图像。</a:t>
            </a:r>
            <a:endPar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11268" name="Group 56" title=""/>
          <p:cNvGrpSpPr/>
          <p:nvPr/>
        </p:nvGrpSpPr>
        <p:grpSpPr>
          <a:xfrm>
            <a:off x="406400" y="1985010"/>
            <a:ext cx="10988675" cy="2805113"/>
            <a:chOff x="256" y="1536"/>
            <a:chExt cx="6922" cy="1767"/>
          </a:xfrm>
        </p:grpSpPr>
        <p:grpSp>
          <p:nvGrpSpPr>
            <p:cNvPr id="11269" name="Group 54"/>
            <p:cNvGrpSpPr/>
            <p:nvPr/>
          </p:nvGrpSpPr>
          <p:grpSpPr>
            <a:xfrm>
              <a:off x="256" y="1536"/>
              <a:ext cx="6922" cy="1531"/>
              <a:chOff x="446" y="2160"/>
              <a:chExt cx="6922" cy="1531"/>
            </a:xfrm>
          </p:grpSpPr>
          <p:sp>
            <p:nvSpPr>
              <p:cNvPr id="12296" name="Freeform 20"/>
              <p:cNvSpPr/>
              <p:nvPr/>
            </p:nvSpPr>
            <p:spPr bwMode="auto">
              <a:xfrm>
                <a:off x="4336" y="2562"/>
                <a:ext cx="912" cy="607"/>
              </a:xfrm>
              <a:custGeom>
                <a:gdLst>
                  <a:gd name="T0" fmla="*/ 0 w 2252"/>
                  <a:gd name="T1" fmla="*/ 0 h 1500"/>
                  <a:gd name="T2" fmla="*/ 94 w 2252"/>
                  <a:gd name="T3" fmla="*/ 49 h 1500"/>
                  <a:gd name="T4" fmla="*/ 185 w 2252"/>
                  <a:gd name="T5" fmla="*/ 149 h 1500"/>
                  <a:gd name="T6" fmla="*/ 277 w 2252"/>
                  <a:gd name="T7" fmla="*/ 204 h 1500"/>
                  <a:gd name="T8" fmla="*/ 364 w 2252"/>
                  <a:gd name="T9" fmla="*/ 228 h 1500"/>
                  <a:gd name="T10" fmla="*/ 458 w 2252"/>
                  <a:gd name="T11" fmla="*/ 265 h 1500"/>
                  <a:gd name="T12" fmla="*/ 549 w 2252"/>
                  <a:gd name="T13" fmla="*/ 290 h 1500"/>
                  <a:gd name="T14" fmla="*/ 729 w 2252"/>
                  <a:gd name="T15" fmla="*/ 400 h 1500"/>
                  <a:gd name="T16" fmla="*/ 912 w 2252"/>
                  <a:gd name="T17" fmla="*/ 607 h 1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52" h="1500">
                    <a:moveTo>
                      <a:pt x="0" y="0"/>
                    </a:moveTo>
                    <a:cubicBezTo>
                      <a:pt x="78" y="29"/>
                      <a:pt x="156" y="59"/>
                      <a:pt x="232" y="120"/>
                    </a:cubicBezTo>
                    <a:cubicBezTo>
                      <a:pt x="308" y="181"/>
                      <a:pt x="381" y="304"/>
                      <a:pt x="456" y="368"/>
                    </a:cubicBezTo>
                    <a:cubicBezTo>
                      <a:pt x="531" y="432"/>
                      <a:pt x="610" y="471"/>
                      <a:pt x="684" y="504"/>
                    </a:cubicBezTo>
                    <a:cubicBezTo>
                      <a:pt x="758" y="537"/>
                      <a:pt x="825" y="539"/>
                      <a:pt x="900" y="564"/>
                    </a:cubicBezTo>
                    <a:cubicBezTo>
                      <a:pt x="975" y="589"/>
                      <a:pt x="1056" y="631"/>
                      <a:pt x="1132" y="656"/>
                    </a:cubicBezTo>
                    <a:cubicBezTo>
                      <a:pt x="1208" y="681"/>
                      <a:pt x="1245" y="661"/>
                      <a:pt x="1356" y="716"/>
                    </a:cubicBezTo>
                    <a:cubicBezTo>
                      <a:pt x="1467" y="771"/>
                      <a:pt x="1651" y="857"/>
                      <a:pt x="1800" y="988"/>
                    </a:cubicBezTo>
                    <a:cubicBezTo>
                      <a:pt x="1949" y="1119"/>
                      <a:pt x="2100" y="1309"/>
                      <a:pt x="2252" y="1500"/>
                    </a:cubicBezTo>
                  </a:path>
                </a:pathLst>
              </a:custGeom>
              <a:noFill/>
              <a:ln w="28575" cmpd="sng">
                <a:solidFill>
                  <a:srgbClr val="3333FF"/>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grpSp>
            <p:nvGrpSpPr>
              <p:cNvPr id="11271" name="Group 21"/>
              <p:cNvGrpSpPr/>
              <p:nvPr/>
            </p:nvGrpSpPr>
            <p:grpSpPr>
              <a:xfrm>
                <a:off x="446" y="2187"/>
                <a:ext cx="1686" cy="1483"/>
                <a:chOff x="4138" y="1152"/>
                <a:chExt cx="1686" cy="1483"/>
              </a:xfrm>
            </p:grpSpPr>
            <p:sp>
              <p:nvSpPr>
                <p:cNvPr id="14358" name="Rectangle 22"/>
                <p:cNvSpPr>
                  <a:spLocks noChangeArrowheads="1"/>
                </p:cNvSpPr>
                <p:nvPr/>
              </p:nvSpPr>
              <p:spPr bwMode="auto">
                <a:xfrm>
                  <a:off x="4282" y="2294"/>
                  <a:ext cx="212" cy="288"/>
                </a:xfrm>
                <a:prstGeom prst="rect">
                  <a:avLst/>
                </a:prstGeom>
                <a:noFill/>
                <a:ln>
                  <a:noFill/>
                </a:ln>
                <a:effectLst/>
              </p:spPr>
              <p:txBody>
                <a:bodyPr wrap="none">
                  <a:spAutoFit/>
                </a:bodyPr>
                <a:lstStyle/>
                <a:p>
                  <a:pPr fontAlgn="base">
                    <a:buNone/>
                  </a:pPr>
                  <a:r>
                    <a:rPr lang="en-US" altLang="zh-CN" sz="24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cs typeface="+mn-cs"/>
                    </a:rPr>
                    <a:t>0</a:t>
                  </a:r>
                  <a:endParaRPr lang="en-US" altLang="zh-CN" sz="24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12326" name="Line 23"/>
                <p:cNvSpPr>
                  <a:spLocks noChangeShapeType="1"/>
                </p:cNvSpPr>
                <p:nvPr/>
              </p:nvSpPr>
              <p:spPr bwMode="auto">
                <a:xfrm rot="-5400000">
                  <a:off x="3866" y="1787"/>
                  <a:ext cx="1141" cy="0"/>
                </a:xfrm>
                <a:prstGeom prst="line">
                  <a:avLst/>
                </a:prstGeom>
                <a:noFill/>
                <a:ln w="28575">
                  <a:solidFill>
                    <a:srgbClr val="000000"/>
                  </a:solidFill>
                  <a:rou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2327" name="Line 24"/>
                <p:cNvSpPr>
                  <a:spLocks noChangeShapeType="1"/>
                </p:cNvSpPr>
                <p:nvPr/>
              </p:nvSpPr>
              <p:spPr bwMode="auto">
                <a:xfrm>
                  <a:off x="4435" y="2359"/>
                  <a:ext cx="1197" cy="0"/>
                </a:xfrm>
                <a:prstGeom prst="line">
                  <a:avLst/>
                </a:prstGeom>
                <a:noFill/>
                <a:ln w="28575">
                  <a:solidFill>
                    <a:schemeClr val="tx1"/>
                  </a:solidFill>
                  <a:rou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4361" name="Rectangle 25"/>
                <p:cNvSpPr>
                  <a:spLocks noChangeArrowheads="1"/>
                </p:cNvSpPr>
                <p:nvPr/>
              </p:nvSpPr>
              <p:spPr bwMode="auto">
                <a:xfrm>
                  <a:off x="5248" y="2347"/>
                  <a:ext cx="576" cy="288"/>
                </a:xfrm>
                <a:prstGeom prst="rect">
                  <a:avLst/>
                </a:prstGeom>
                <a:no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时间</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4362" name="Rectangle 26"/>
                <p:cNvSpPr>
                  <a:spLocks noChangeArrowheads="1"/>
                </p:cNvSpPr>
                <p:nvPr/>
              </p:nvSpPr>
              <p:spPr bwMode="auto">
                <a:xfrm>
                  <a:off x="4138" y="1152"/>
                  <a:ext cx="636" cy="523"/>
                </a:xfrm>
                <a:prstGeom prst="rect">
                  <a:avLst/>
                </a:prstGeom>
                <a:no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温</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度</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宋体" panose="02010600030101010101" pitchFamily="2" charset="-122"/>
                  </a:endParaRPr>
                </a:p>
              </p:txBody>
            </p:sp>
          </p:grpSp>
          <p:grpSp>
            <p:nvGrpSpPr>
              <p:cNvPr id="11277" name="Group 27"/>
              <p:cNvGrpSpPr/>
              <p:nvPr/>
            </p:nvGrpSpPr>
            <p:grpSpPr>
              <a:xfrm flipH="1">
                <a:off x="784" y="2544"/>
                <a:ext cx="1056" cy="624"/>
                <a:chOff x="4996" y="2496"/>
                <a:chExt cx="1836" cy="912"/>
              </a:xfrm>
            </p:grpSpPr>
            <p:sp>
              <p:nvSpPr>
                <p:cNvPr id="12322" name="Line 28"/>
                <p:cNvSpPr>
                  <a:spLocks noChangeShapeType="1"/>
                </p:cNvSpPr>
                <p:nvPr/>
              </p:nvSpPr>
              <p:spPr bwMode="auto">
                <a:xfrm flipV="1">
                  <a:off x="4996" y="2880"/>
                  <a:ext cx="396" cy="528"/>
                </a:xfrm>
                <a:prstGeom prst="line">
                  <a:avLst/>
                </a:prstGeom>
                <a:noFill/>
                <a:ln w="38100">
                  <a:solidFill>
                    <a:schemeClr val="tx1"/>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2323" name="Line 29"/>
                <p:cNvSpPr>
                  <a:spLocks noChangeShapeType="1"/>
                </p:cNvSpPr>
                <p:nvPr/>
              </p:nvSpPr>
              <p:spPr bwMode="auto">
                <a:xfrm>
                  <a:off x="5392" y="2880"/>
                  <a:ext cx="911" cy="0"/>
                </a:xfrm>
                <a:prstGeom prst="line">
                  <a:avLst/>
                </a:prstGeom>
                <a:noFill/>
                <a:ln w="38100">
                  <a:solidFill>
                    <a:schemeClr val="tx1"/>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2324" name="Line 30"/>
                <p:cNvSpPr>
                  <a:spLocks noChangeShapeType="1"/>
                </p:cNvSpPr>
                <p:nvPr/>
              </p:nvSpPr>
              <p:spPr bwMode="auto">
                <a:xfrm flipV="1">
                  <a:off x="6303" y="2496"/>
                  <a:ext cx="529" cy="384"/>
                </a:xfrm>
                <a:prstGeom prst="line">
                  <a:avLst/>
                </a:prstGeom>
                <a:noFill/>
                <a:ln w="38100">
                  <a:solidFill>
                    <a:schemeClr val="tx1"/>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grpSp>
          <p:grpSp>
            <p:nvGrpSpPr>
              <p:cNvPr id="11281" name="Group 31"/>
              <p:cNvGrpSpPr/>
              <p:nvPr/>
            </p:nvGrpSpPr>
            <p:grpSpPr>
              <a:xfrm>
                <a:off x="4000" y="2208"/>
                <a:ext cx="1686" cy="1483"/>
                <a:chOff x="4138" y="1152"/>
                <a:chExt cx="1686" cy="1483"/>
              </a:xfrm>
            </p:grpSpPr>
            <p:sp>
              <p:nvSpPr>
                <p:cNvPr id="14368" name="Rectangle 32"/>
                <p:cNvSpPr>
                  <a:spLocks noChangeArrowheads="1"/>
                </p:cNvSpPr>
                <p:nvPr/>
              </p:nvSpPr>
              <p:spPr bwMode="auto">
                <a:xfrm>
                  <a:off x="4282" y="2294"/>
                  <a:ext cx="212" cy="288"/>
                </a:xfrm>
                <a:prstGeom prst="rect">
                  <a:avLst/>
                </a:prstGeom>
                <a:noFill/>
                <a:ln>
                  <a:noFill/>
                </a:ln>
                <a:effectLst/>
              </p:spPr>
              <p:txBody>
                <a:bodyPr wrap="none">
                  <a:spAutoFit/>
                </a:bodyPr>
                <a:lstStyle/>
                <a:p>
                  <a:pPr fontAlgn="base">
                    <a:buNone/>
                  </a:pPr>
                  <a:r>
                    <a:rPr lang="en-US" altLang="zh-CN" sz="24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cs typeface="+mn-cs"/>
                    </a:rPr>
                    <a:t>0</a:t>
                  </a:r>
                  <a:endParaRPr lang="en-US" altLang="zh-CN" sz="24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12318" name="Line 33"/>
                <p:cNvSpPr>
                  <a:spLocks noChangeShapeType="1"/>
                </p:cNvSpPr>
                <p:nvPr/>
              </p:nvSpPr>
              <p:spPr bwMode="auto">
                <a:xfrm rot="-5400000">
                  <a:off x="3866" y="1787"/>
                  <a:ext cx="1141" cy="0"/>
                </a:xfrm>
                <a:prstGeom prst="line">
                  <a:avLst/>
                </a:prstGeom>
                <a:noFill/>
                <a:ln w="28575">
                  <a:solidFill>
                    <a:srgbClr val="000000"/>
                  </a:solidFill>
                  <a:rou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2319" name="Line 34"/>
                <p:cNvSpPr>
                  <a:spLocks noChangeShapeType="1"/>
                </p:cNvSpPr>
                <p:nvPr/>
              </p:nvSpPr>
              <p:spPr bwMode="auto">
                <a:xfrm>
                  <a:off x="4435" y="2359"/>
                  <a:ext cx="1197" cy="0"/>
                </a:xfrm>
                <a:prstGeom prst="line">
                  <a:avLst/>
                </a:prstGeom>
                <a:noFill/>
                <a:ln w="28575">
                  <a:solidFill>
                    <a:schemeClr val="tx1"/>
                  </a:solidFill>
                  <a:rou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4371" name="Rectangle 35"/>
                <p:cNvSpPr>
                  <a:spLocks noChangeArrowheads="1"/>
                </p:cNvSpPr>
                <p:nvPr/>
              </p:nvSpPr>
              <p:spPr bwMode="auto">
                <a:xfrm>
                  <a:off x="5248" y="2347"/>
                  <a:ext cx="576" cy="288"/>
                </a:xfrm>
                <a:prstGeom prst="rect">
                  <a:avLst/>
                </a:prstGeom>
                <a:no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时间</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4372" name="Rectangle 36"/>
                <p:cNvSpPr>
                  <a:spLocks noChangeArrowheads="1"/>
                </p:cNvSpPr>
                <p:nvPr/>
              </p:nvSpPr>
              <p:spPr bwMode="auto">
                <a:xfrm>
                  <a:off x="4138" y="1152"/>
                  <a:ext cx="636" cy="523"/>
                </a:xfrm>
                <a:prstGeom prst="rect">
                  <a:avLst/>
                </a:prstGeom>
                <a:no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温</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度</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宋体" panose="02010600030101010101" pitchFamily="2" charset="-122"/>
                  </a:endParaRPr>
                </a:p>
              </p:txBody>
            </p:sp>
          </p:grpSp>
          <p:grpSp>
            <p:nvGrpSpPr>
              <p:cNvPr id="11287" name="Group 37"/>
              <p:cNvGrpSpPr/>
              <p:nvPr/>
            </p:nvGrpSpPr>
            <p:grpSpPr>
              <a:xfrm>
                <a:off x="5682" y="2208"/>
                <a:ext cx="1686" cy="1483"/>
                <a:chOff x="4138" y="1152"/>
                <a:chExt cx="1686" cy="1483"/>
              </a:xfrm>
            </p:grpSpPr>
            <p:sp>
              <p:nvSpPr>
                <p:cNvPr id="14374" name="Rectangle 38"/>
                <p:cNvSpPr>
                  <a:spLocks noChangeArrowheads="1"/>
                </p:cNvSpPr>
                <p:nvPr/>
              </p:nvSpPr>
              <p:spPr bwMode="auto">
                <a:xfrm>
                  <a:off x="4282" y="2294"/>
                  <a:ext cx="212" cy="288"/>
                </a:xfrm>
                <a:prstGeom prst="rect">
                  <a:avLst/>
                </a:prstGeom>
                <a:noFill/>
                <a:ln>
                  <a:noFill/>
                </a:ln>
                <a:effectLst/>
              </p:spPr>
              <p:txBody>
                <a:bodyPr wrap="none">
                  <a:spAutoFit/>
                </a:bodyPr>
                <a:lstStyle/>
                <a:p>
                  <a:pPr fontAlgn="base">
                    <a:buNone/>
                  </a:pPr>
                  <a:r>
                    <a:rPr lang="en-US" altLang="zh-CN" sz="24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cs typeface="+mn-cs"/>
                    </a:rPr>
                    <a:t>0</a:t>
                  </a:r>
                  <a:endParaRPr lang="en-US" altLang="zh-CN" sz="24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12313" name="Line 39"/>
                <p:cNvSpPr>
                  <a:spLocks noChangeShapeType="1"/>
                </p:cNvSpPr>
                <p:nvPr/>
              </p:nvSpPr>
              <p:spPr bwMode="auto">
                <a:xfrm rot="-5400000">
                  <a:off x="3866" y="1787"/>
                  <a:ext cx="1141" cy="0"/>
                </a:xfrm>
                <a:prstGeom prst="line">
                  <a:avLst/>
                </a:prstGeom>
                <a:noFill/>
                <a:ln w="28575">
                  <a:solidFill>
                    <a:srgbClr val="000000"/>
                  </a:solidFill>
                  <a:rou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2314" name="Line 40"/>
                <p:cNvSpPr>
                  <a:spLocks noChangeShapeType="1"/>
                </p:cNvSpPr>
                <p:nvPr/>
              </p:nvSpPr>
              <p:spPr bwMode="auto">
                <a:xfrm>
                  <a:off x="4435" y="2359"/>
                  <a:ext cx="1197" cy="0"/>
                </a:xfrm>
                <a:prstGeom prst="line">
                  <a:avLst/>
                </a:prstGeom>
                <a:noFill/>
                <a:ln w="28575">
                  <a:solidFill>
                    <a:schemeClr val="tx1"/>
                  </a:solidFill>
                  <a:rou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4377" name="Rectangle 41"/>
                <p:cNvSpPr>
                  <a:spLocks noChangeArrowheads="1"/>
                </p:cNvSpPr>
                <p:nvPr/>
              </p:nvSpPr>
              <p:spPr bwMode="auto">
                <a:xfrm>
                  <a:off x="5248" y="2347"/>
                  <a:ext cx="576" cy="288"/>
                </a:xfrm>
                <a:prstGeom prst="rect">
                  <a:avLst/>
                </a:prstGeom>
                <a:no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时间</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4378" name="Rectangle 42"/>
                <p:cNvSpPr>
                  <a:spLocks noChangeArrowheads="1"/>
                </p:cNvSpPr>
                <p:nvPr/>
              </p:nvSpPr>
              <p:spPr bwMode="auto">
                <a:xfrm>
                  <a:off x="4138" y="1152"/>
                  <a:ext cx="636" cy="523"/>
                </a:xfrm>
                <a:prstGeom prst="rect">
                  <a:avLst/>
                </a:prstGeom>
                <a:no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温</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度</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宋体" panose="02010600030101010101" pitchFamily="2" charset="-122"/>
                  </a:endParaRPr>
                </a:p>
              </p:txBody>
            </p:sp>
          </p:grpSp>
          <p:grpSp>
            <p:nvGrpSpPr>
              <p:cNvPr id="11293" name="Group 43"/>
              <p:cNvGrpSpPr/>
              <p:nvPr/>
            </p:nvGrpSpPr>
            <p:grpSpPr>
              <a:xfrm>
                <a:off x="2128" y="2160"/>
                <a:ext cx="1686" cy="1483"/>
                <a:chOff x="4138" y="1152"/>
                <a:chExt cx="1686" cy="1483"/>
              </a:xfrm>
            </p:grpSpPr>
            <p:sp>
              <p:nvSpPr>
                <p:cNvPr id="14380" name="Rectangle 44"/>
                <p:cNvSpPr>
                  <a:spLocks noChangeArrowheads="1"/>
                </p:cNvSpPr>
                <p:nvPr/>
              </p:nvSpPr>
              <p:spPr bwMode="auto">
                <a:xfrm>
                  <a:off x="4282" y="2294"/>
                  <a:ext cx="212" cy="288"/>
                </a:xfrm>
                <a:prstGeom prst="rect">
                  <a:avLst/>
                </a:prstGeom>
                <a:noFill/>
                <a:ln>
                  <a:noFill/>
                </a:ln>
                <a:effectLst/>
              </p:spPr>
              <p:txBody>
                <a:bodyPr wrap="none">
                  <a:spAutoFit/>
                </a:bodyPr>
                <a:lstStyle/>
                <a:p>
                  <a:pPr fontAlgn="base">
                    <a:buNone/>
                  </a:pPr>
                  <a:r>
                    <a:rPr lang="en-US" altLang="zh-CN" sz="24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cs typeface="+mn-cs"/>
                    </a:rPr>
                    <a:t>0</a:t>
                  </a:r>
                  <a:endParaRPr lang="en-US" altLang="zh-CN" sz="24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12308" name="Line 45"/>
                <p:cNvSpPr>
                  <a:spLocks noChangeShapeType="1"/>
                </p:cNvSpPr>
                <p:nvPr/>
              </p:nvSpPr>
              <p:spPr bwMode="auto">
                <a:xfrm rot="-5400000">
                  <a:off x="3866" y="1787"/>
                  <a:ext cx="1141" cy="0"/>
                </a:xfrm>
                <a:prstGeom prst="line">
                  <a:avLst/>
                </a:prstGeom>
                <a:noFill/>
                <a:ln w="28575">
                  <a:solidFill>
                    <a:srgbClr val="000000"/>
                  </a:solidFill>
                  <a:rou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2309" name="Line 46"/>
                <p:cNvSpPr>
                  <a:spLocks noChangeShapeType="1"/>
                </p:cNvSpPr>
                <p:nvPr/>
              </p:nvSpPr>
              <p:spPr bwMode="auto">
                <a:xfrm>
                  <a:off x="4435" y="2359"/>
                  <a:ext cx="1197" cy="0"/>
                </a:xfrm>
                <a:prstGeom prst="line">
                  <a:avLst/>
                </a:prstGeom>
                <a:noFill/>
                <a:ln w="28575">
                  <a:solidFill>
                    <a:schemeClr val="tx1"/>
                  </a:solidFill>
                  <a:rou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4383" name="Rectangle 47"/>
                <p:cNvSpPr>
                  <a:spLocks noChangeArrowheads="1"/>
                </p:cNvSpPr>
                <p:nvPr/>
              </p:nvSpPr>
              <p:spPr bwMode="auto">
                <a:xfrm>
                  <a:off x="5248" y="2347"/>
                  <a:ext cx="576" cy="288"/>
                </a:xfrm>
                <a:prstGeom prst="rect">
                  <a:avLst/>
                </a:prstGeom>
                <a:no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时间</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4384" name="Rectangle 48"/>
                <p:cNvSpPr>
                  <a:spLocks noChangeArrowheads="1"/>
                </p:cNvSpPr>
                <p:nvPr/>
              </p:nvSpPr>
              <p:spPr bwMode="auto">
                <a:xfrm>
                  <a:off x="4138" y="1152"/>
                  <a:ext cx="636" cy="523"/>
                </a:xfrm>
                <a:prstGeom prst="rect">
                  <a:avLst/>
                </a:prstGeom>
                <a:no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温</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度</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宋体" panose="02010600030101010101" pitchFamily="2" charset="-122"/>
                  </a:endParaRPr>
                </a:p>
              </p:txBody>
            </p:sp>
          </p:grpSp>
          <p:sp>
            <p:nvSpPr>
              <p:cNvPr id="12302" name="Freeform 49"/>
              <p:cNvSpPr/>
              <p:nvPr/>
            </p:nvSpPr>
            <p:spPr bwMode="auto">
              <a:xfrm flipH="1">
                <a:off x="2512" y="2496"/>
                <a:ext cx="816" cy="607"/>
              </a:xfrm>
              <a:custGeom>
                <a:gdLst>
                  <a:gd name="T0" fmla="*/ 0 w 2252"/>
                  <a:gd name="T1" fmla="*/ 0 h 1500"/>
                  <a:gd name="T2" fmla="*/ 84 w 2252"/>
                  <a:gd name="T3" fmla="*/ 49 h 1500"/>
                  <a:gd name="T4" fmla="*/ 165 w 2252"/>
                  <a:gd name="T5" fmla="*/ 149 h 1500"/>
                  <a:gd name="T6" fmla="*/ 248 w 2252"/>
                  <a:gd name="T7" fmla="*/ 204 h 1500"/>
                  <a:gd name="T8" fmla="*/ 326 w 2252"/>
                  <a:gd name="T9" fmla="*/ 228 h 1500"/>
                  <a:gd name="T10" fmla="*/ 410 w 2252"/>
                  <a:gd name="T11" fmla="*/ 265 h 1500"/>
                  <a:gd name="T12" fmla="*/ 491 w 2252"/>
                  <a:gd name="T13" fmla="*/ 290 h 1500"/>
                  <a:gd name="T14" fmla="*/ 652 w 2252"/>
                  <a:gd name="T15" fmla="*/ 400 h 1500"/>
                  <a:gd name="T16" fmla="*/ 816 w 2252"/>
                  <a:gd name="T17" fmla="*/ 607 h 15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52" h="1500">
                    <a:moveTo>
                      <a:pt x="0" y="0"/>
                    </a:moveTo>
                    <a:cubicBezTo>
                      <a:pt x="78" y="29"/>
                      <a:pt x="156" y="59"/>
                      <a:pt x="232" y="120"/>
                    </a:cubicBezTo>
                    <a:cubicBezTo>
                      <a:pt x="308" y="181"/>
                      <a:pt x="381" y="304"/>
                      <a:pt x="456" y="368"/>
                    </a:cubicBezTo>
                    <a:cubicBezTo>
                      <a:pt x="531" y="432"/>
                      <a:pt x="610" y="471"/>
                      <a:pt x="684" y="504"/>
                    </a:cubicBezTo>
                    <a:cubicBezTo>
                      <a:pt x="758" y="537"/>
                      <a:pt x="825" y="539"/>
                      <a:pt x="900" y="564"/>
                    </a:cubicBezTo>
                    <a:cubicBezTo>
                      <a:pt x="975" y="589"/>
                      <a:pt x="1056" y="631"/>
                      <a:pt x="1132" y="656"/>
                    </a:cubicBezTo>
                    <a:cubicBezTo>
                      <a:pt x="1208" y="681"/>
                      <a:pt x="1245" y="661"/>
                      <a:pt x="1356" y="716"/>
                    </a:cubicBezTo>
                    <a:cubicBezTo>
                      <a:pt x="1467" y="771"/>
                      <a:pt x="1651" y="857"/>
                      <a:pt x="1800" y="988"/>
                    </a:cubicBezTo>
                    <a:cubicBezTo>
                      <a:pt x="1949" y="1119"/>
                      <a:pt x="2100" y="1309"/>
                      <a:pt x="2252" y="1500"/>
                    </a:cubicBezTo>
                  </a:path>
                </a:pathLst>
              </a:custGeom>
              <a:noFill/>
              <a:ln w="28575" cmpd="sng">
                <a:solidFill>
                  <a:srgbClr val="3333FF"/>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grpSp>
            <p:nvGrpSpPr>
              <p:cNvPr id="11300" name="Group 50"/>
              <p:cNvGrpSpPr/>
              <p:nvPr/>
            </p:nvGrpSpPr>
            <p:grpSpPr>
              <a:xfrm>
                <a:off x="6016" y="2514"/>
                <a:ext cx="1008" cy="624"/>
                <a:chOff x="4996" y="2496"/>
                <a:chExt cx="1836" cy="912"/>
              </a:xfrm>
            </p:grpSpPr>
            <p:sp>
              <p:nvSpPr>
                <p:cNvPr id="12304" name="Line 51"/>
                <p:cNvSpPr>
                  <a:spLocks noChangeShapeType="1"/>
                </p:cNvSpPr>
                <p:nvPr/>
              </p:nvSpPr>
              <p:spPr bwMode="auto">
                <a:xfrm flipV="1">
                  <a:off x="4996" y="2880"/>
                  <a:ext cx="395" cy="528"/>
                </a:xfrm>
                <a:prstGeom prst="line">
                  <a:avLst/>
                </a:prstGeom>
                <a:noFill/>
                <a:ln w="38100">
                  <a:solidFill>
                    <a:schemeClr val="tx1"/>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2305" name="Line 52"/>
                <p:cNvSpPr>
                  <a:spLocks noChangeShapeType="1"/>
                </p:cNvSpPr>
                <p:nvPr/>
              </p:nvSpPr>
              <p:spPr bwMode="auto">
                <a:xfrm>
                  <a:off x="5391" y="2880"/>
                  <a:ext cx="913" cy="0"/>
                </a:xfrm>
                <a:prstGeom prst="line">
                  <a:avLst/>
                </a:prstGeom>
                <a:noFill/>
                <a:ln w="38100">
                  <a:solidFill>
                    <a:schemeClr val="tx1"/>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2306" name="Line 53"/>
                <p:cNvSpPr>
                  <a:spLocks noChangeShapeType="1"/>
                </p:cNvSpPr>
                <p:nvPr/>
              </p:nvSpPr>
              <p:spPr bwMode="auto">
                <a:xfrm flipV="1">
                  <a:off x="6304" y="2496"/>
                  <a:ext cx="528" cy="384"/>
                </a:xfrm>
                <a:prstGeom prst="line">
                  <a:avLst/>
                </a:prstGeom>
                <a:noFill/>
                <a:ln w="38100">
                  <a:solidFill>
                    <a:schemeClr val="tx1"/>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grpSp>
        </p:grpSp>
        <p:sp>
          <p:nvSpPr>
            <p:cNvPr id="12295" name="Rectangle 55"/>
            <p:cNvSpPr>
              <a:spLocks noChangeArrowheads="1"/>
            </p:cNvSpPr>
            <p:nvPr/>
          </p:nvSpPr>
          <p:spPr bwMode="auto">
            <a:xfrm>
              <a:off x="880" y="2976"/>
              <a:ext cx="6096" cy="327"/>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甲                          乙                               丙                           丁</a:t>
              </a:r>
              <a:endParaRPr kumimoji="0" lang="zh-CN" altLang="en-US" sz="2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10272" name="Text Box 2" title=""/>
          <p:cNvSpPr txBox="1"/>
          <p:nvPr/>
        </p:nvSpPr>
        <p:spPr>
          <a:xfrm>
            <a:off x="238125" y="22225"/>
            <a:ext cx="3141663" cy="583565"/>
          </a:xfrm>
          <a:prstGeom prst="rect">
            <a:avLst/>
          </a:prstGeom>
          <a:solidFill>
            <a:srgbClr val="FF0000"/>
          </a:solidFill>
          <a:ln w="9525">
            <a:noFill/>
          </a:ln>
        </p:spPr>
        <p:txBody>
          <a:bodyPr anchor="t" anchorCtr="0">
            <a:spAutoFit/>
          </a:bodyPr>
          <a:lstStyle/>
          <a:p>
            <a:pPr algn="ctr"/>
            <a:r>
              <a:rPr lang="zh-CN" altLang="en-US" sz="3200" b="1">
                <a:solidFill>
                  <a:schemeClr val="bg1"/>
                </a:solidFill>
                <a:latin typeface="Arial" panose="020b0604020202020204" pitchFamily="34" charset="0"/>
                <a:ea typeface="黑体" panose="02010609060101010101" pitchFamily="49" charset="-122"/>
              </a:rPr>
              <a:t>同步训练</a:t>
            </a:r>
            <a:endParaRPr lang="zh-CN" altLang="en-US" sz="3200" b="1">
              <a:solidFill>
                <a:schemeClr val="bg1"/>
              </a:solidFill>
              <a:latin typeface="Arial" panose="020b0604020202020204" pitchFamily="34" charset="0"/>
              <a:ea typeface="黑体" panose="02010609060101010101" pitchFamily="49" charset="-122"/>
            </a:endParaRPr>
          </a:p>
        </p:txBody>
      </p:sp>
    </p:spTree>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1268" name="Text Box 131" title=""/>
          <p:cNvSpPr txBox="1">
            <a:spLocks noChangeArrowheads="1"/>
          </p:cNvSpPr>
          <p:nvPr/>
        </p:nvSpPr>
        <p:spPr bwMode="auto">
          <a:xfrm>
            <a:off x="237490" y="685800"/>
            <a:ext cx="8688070" cy="521970"/>
          </a:xfrm>
          <a:prstGeom prst="rect">
            <a:avLst/>
          </a:prstGeom>
          <a:noFill/>
          <a:ln w="9525">
            <a:noFill/>
            <a:miter lim="800000"/>
          </a:ln>
          <a:effectLst/>
        </p:spPr>
        <p:txBody>
          <a:bodyPr wrap="square">
            <a:spAutoFit/>
          </a:bodyPr>
          <a:lstStyle/>
          <a:p>
            <a:pPr marL="182880" marR="0" indent="-182880" defTabSz="914400">
              <a:buClrTx/>
              <a:buSzTx/>
              <a:buFontTx/>
              <a:buNone/>
              <a:defRPr/>
            </a:pP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请说出下图中所标线段和各点物质所处的状态。</a:t>
            </a:r>
            <a:endPar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5" name="Group 193" title=""/>
          <p:cNvGrpSpPr/>
          <p:nvPr/>
        </p:nvGrpSpPr>
        <p:grpSpPr>
          <a:xfrm>
            <a:off x="558165" y="1447800"/>
            <a:ext cx="4813300" cy="3886200"/>
            <a:chOff x="4039" y="960"/>
            <a:chExt cx="3032" cy="2448"/>
          </a:xfrm>
        </p:grpSpPr>
        <p:sp>
          <p:nvSpPr>
            <p:cNvPr id="11444" name="Rectangle 180"/>
            <p:cNvSpPr>
              <a:spLocks noChangeArrowheads="1"/>
            </p:cNvSpPr>
            <p:nvPr/>
          </p:nvSpPr>
          <p:spPr bwMode="auto">
            <a:xfrm>
              <a:off x="4335" y="2976"/>
              <a:ext cx="220" cy="308"/>
            </a:xfrm>
            <a:prstGeom prst="rect">
              <a:avLst/>
            </a:prstGeom>
            <a:noFill/>
            <a:ln>
              <a:noFill/>
            </a:ln>
            <a:effectLst/>
          </p:spPr>
          <p:txBody>
            <a:bodyPr wrap="none">
              <a:spAutoFit/>
            </a:bodyPr>
            <a:lstStyle/>
            <a:p>
              <a:pPr fontAlgn="base">
                <a:buNone/>
              </a:pPr>
              <a:r>
                <a:rPr lang="en-US" altLang="zh-CN" sz="26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cs typeface="+mn-cs"/>
                </a:rPr>
                <a:t>0</a:t>
              </a:r>
              <a:endParaRPr lang="en-US" altLang="zh-CN" sz="2600" b="1" strike="noStrike" noProof="1">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11272" name="Line 181"/>
            <p:cNvSpPr>
              <a:spLocks noChangeShapeType="1"/>
            </p:cNvSpPr>
            <p:nvPr/>
          </p:nvSpPr>
          <p:spPr bwMode="auto">
            <a:xfrm rot="-5400000">
              <a:off x="3557" y="2099"/>
              <a:ext cx="2042" cy="0"/>
            </a:xfrm>
            <a:prstGeom prst="line">
              <a:avLst/>
            </a:prstGeom>
            <a:noFill/>
            <a:ln w="28575">
              <a:solidFill>
                <a:srgbClr val="000000"/>
              </a:solidFill>
              <a:rou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1273" name="Line 182"/>
            <p:cNvSpPr>
              <a:spLocks noChangeShapeType="1"/>
            </p:cNvSpPr>
            <p:nvPr/>
          </p:nvSpPr>
          <p:spPr bwMode="auto">
            <a:xfrm>
              <a:off x="4575" y="3120"/>
              <a:ext cx="2160" cy="0"/>
            </a:xfrm>
            <a:prstGeom prst="line">
              <a:avLst/>
            </a:prstGeom>
            <a:noFill/>
            <a:ln w="28575">
              <a:solidFill>
                <a:schemeClr val="tx1"/>
              </a:solidFill>
              <a:rou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1447" name="Rectangle 183"/>
            <p:cNvSpPr>
              <a:spLocks noChangeArrowheads="1"/>
            </p:cNvSpPr>
            <p:nvPr/>
          </p:nvSpPr>
          <p:spPr bwMode="auto">
            <a:xfrm>
              <a:off x="6366" y="3100"/>
              <a:ext cx="705" cy="308"/>
            </a:xfrm>
            <a:prstGeom prst="rect">
              <a:avLst/>
            </a:prstGeom>
            <a:no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时间</a:t>
              </a:r>
              <a:endPar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1448" name="Rectangle 184"/>
            <p:cNvSpPr>
              <a:spLocks noChangeArrowheads="1"/>
            </p:cNvSpPr>
            <p:nvPr/>
          </p:nvSpPr>
          <p:spPr bwMode="auto">
            <a:xfrm>
              <a:off x="4039" y="960"/>
              <a:ext cx="624" cy="308"/>
            </a:xfrm>
            <a:prstGeom prst="rect">
              <a:avLst/>
            </a:prstGeom>
            <a:no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温度</a:t>
              </a:r>
              <a:endPar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宋体" panose="02010600030101010101" pitchFamily="2" charset="-122"/>
              </a:endParaRPr>
            </a:p>
          </p:txBody>
        </p:sp>
        <p:grpSp>
          <p:nvGrpSpPr>
            <p:cNvPr id="10264" name="Group 185"/>
            <p:cNvGrpSpPr/>
            <p:nvPr/>
          </p:nvGrpSpPr>
          <p:grpSpPr>
            <a:xfrm flipH="1">
              <a:off x="4576" y="1824"/>
              <a:ext cx="1776" cy="912"/>
              <a:chOff x="4996" y="2496"/>
              <a:chExt cx="1836" cy="912"/>
            </a:xfrm>
          </p:grpSpPr>
          <p:sp>
            <p:nvSpPr>
              <p:cNvPr id="11281" name="Line 186"/>
              <p:cNvSpPr>
                <a:spLocks noChangeShapeType="1"/>
              </p:cNvSpPr>
              <p:nvPr/>
            </p:nvSpPr>
            <p:spPr bwMode="auto">
              <a:xfrm flipV="1">
                <a:off x="4996" y="2880"/>
                <a:ext cx="396" cy="528"/>
              </a:xfrm>
              <a:prstGeom prst="line">
                <a:avLst/>
              </a:prstGeom>
              <a:noFill/>
              <a:ln w="38100">
                <a:solidFill>
                  <a:schemeClr val="tx1"/>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1282" name="Line 187"/>
              <p:cNvSpPr>
                <a:spLocks noChangeShapeType="1"/>
              </p:cNvSpPr>
              <p:nvPr/>
            </p:nvSpPr>
            <p:spPr bwMode="auto">
              <a:xfrm>
                <a:off x="5392" y="2880"/>
                <a:ext cx="912" cy="0"/>
              </a:xfrm>
              <a:prstGeom prst="line">
                <a:avLst/>
              </a:prstGeom>
              <a:noFill/>
              <a:ln w="38100">
                <a:solidFill>
                  <a:schemeClr val="tx1"/>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sp>
            <p:nvSpPr>
              <p:cNvPr id="11283" name="Line 188"/>
              <p:cNvSpPr>
                <a:spLocks noChangeShapeType="1"/>
              </p:cNvSpPr>
              <p:nvPr/>
            </p:nvSpPr>
            <p:spPr bwMode="auto">
              <a:xfrm flipV="1">
                <a:off x="6304" y="2496"/>
                <a:ext cx="528" cy="384"/>
              </a:xfrm>
              <a:prstGeom prst="line">
                <a:avLst/>
              </a:prstGeom>
              <a:noFill/>
              <a:ln w="38100">
                <a:solidFill>
                  <a:schemeClr val="tx1"/>
                </a:solidFill>
                <a:round/>
              </a:ln>
              <a:effectLst/>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Arial" panose="020b0604020202020204" pitchFamily="34" charset="0"/>
                  <a:ea typeface="宋体" panose="02010600030101010101" pitchFamily="2" charset="-122"/>
                  <a:cs typeface="+mn-cs"/>
                </a:endParaRPr>
              </a:p>
            </p:txBody>
          </p:sp>
        </p:grpSp>
        <p:sp>
          <p:nvSpPr>
            <p:cNvPr id="11277" name="Rectangle 189"/>
            <p:cNvSpPr>
              <a:spLocks noChangeArrowheads="1"/>
            </p:cNvSpPr>
            <p:nvPr/>
          </p:nvSpPr>
          <p:spPr bwMode="auto">
            <a:xfrm>
              <a:off x="4528" y="1536"/>
              <a:ext cx="267" cy="330"/>
            </a:xfrm>
            <a:prstGeom prst="rect">
              <a:avLst/>
            </a:prstGeom>
            <a:noFill/>
            <a:ln w="9525">
              <a:noFill/>
              <a:miter lim="800000"/>
            </a:ln>
            <a:effectLst/>
          </p:spPr>
          <p:txBody>
            <a:bodyPr wrap="none">
              <a:spAutoFit/>
            </a:bodyPr>
            <a:lstStyle/>
            <a:p>
              <a:pPr fontAlgn="base">
                <a:buNone/>
              </a:pPr>
              <a:r>
                <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E</a:t>
              </a:r>
              <a:endPar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11278" name="Rectangle 190"/>
            <p:cNvSpPr>
              <a:spLocks noChangeArrowheads="1"/>
            </p:cNvSpPr>
            <p:nvPr/>
          </p:nvSpPr>
          <p:spPr bwMode="auto">
            <a:xfrm>
              <a:off x="4935" y="2169"/>
              <a:ext cx="255" cy="330"/>
            </a:xfrm>
            <a:prstGeom prst="rect">
              <a:avLst/>
            </a:prstGeom>
            <a:noFill/>
            <a:ln w="9525">
              <a:noFill/>
              <a:miter lim="800000"/>
            </a:ln>
            <a:effectLst/>
          </p:spPr>
          <p:txBody>
            <a:bodyPr wrap="none">
              <a:spAutoFit/>
            </a:bodyPr>
            <a:lstStyle/>
            <a:p>
              <a:pPr fontAlgn="base">
                <a:buNone/>
              </a:pPr>
              <a:r>
                <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F</a:t>
              </a:r>
              <a:endPar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11279" name="Rectangle 191"/>
            <p:cNvSpPr>
              <a:spLocks noChangeArrowheads="1"/>
            </p:cNvSpPr>
            <p:nvPr/>
          </p:nvSpPr>
          <p:spPr bwMode="auto">
            <a:xfrm>
              <a:off x="5776" y="2169"/>
              <a:ext cx="290" cy="327"/>
            </a:xfrm>
            <a:prstGeom prst="rect">
              <a:avLst/>
            </a:prstGeom>
            <a:noFill/>
            <a:ln w="9525">
              <a:noFill/>
              <a:miter lim="800000"/>
            </a:ln>
            <a:effectLst/>
          </p:spPr>
          <p:txBody>
            <a:bodyPr wrap="none">
              <a:spAutoFit/>
            </a:bodyPr>
            <a:lstStyle/>
            <a:p>
              <a:pPr fontAlgn="base">
                <a:buNone/>
              </a:pPr>
              <a:r>
                <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G</a:t>
              </a:r>
              <a:endPar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sp>
          <p:nvSpPr>
            <p:cNvPr id="11280" name="Rectangle 192"/>
            <p:cNvSpPr>
              <a:spLocks noChangeArrowheads="1"/>
            </p:cNvSpPr>
            <p:nvPr/>
          </p:nvSpPr>
          <p:spPr bwMode="auto">
            <a:xfrm>
              <a:off x="6256" y="2688"/>
              <a:ext cx="290" cy="327"/>
            </a:xfrm>
            <a:prstGeom prst="rect">
              <a:avLst/>
            </a:prstGeom>
            <a:noFill/>
            <a:ln w="9525">
              <a:noFill/>
              <a:miter lim="800000"/>
            </a:ln>
            <a:effectLst/>
          </p:spPr>
          <p:txBody>
            <a:bodyPr wrap="none">
              <a:spAutoFit/>
            </a:bodyPr>
            <a:lstStyle/>
            <a:p>
              <a:pPr fontAlgn="base">
                <a:buNone/>
              </a:pPr>
              <a:r>
                <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cs typeface="+mn-cs"/>
                </a:rPr>
                <a:t>H</a:t>
              </a:r>
              <a:endParaRPr lang="en-US" altLang="zh-CN" sz="2800" b="1" strike="noStrike" noProof="1">
                <a:solidFill>
                  <a:srgbClr val="FF0000"/>
                </a:solidFill>
                <a:effectLst>
                  <a:outerShdw blurRad="38100" dist="38100" dir="2700000">
                    <a:srgbClr val="C0C0C0"/>
                  </a:outerShdw>
                </a:effectLst>
                <a:latin typeface="Times New Roman" panose="02020603050405020304" pitchFamily="18" charset="0"/>
                <a:ea typeface="黑体" panose="02010609060101010101" pitchFamily="49" charset="-122"/>
              </a:endParaRPr>
            </a:p>
          </p:txBody>
        </p:sp>
      </p:grpSp>
      <p:sp>
        <p:nvSpPr>
          <p:cNvPr id="10272" name="Text Box 2" title=""/>
          <p:cNvSpPr txBox="1"/>
          <p:nvPr/>
        </p:nvSpPr>
        <p:spPr>
          <a:xfrm>
            <a:off x="238125" y="22225"/>
            <a:ext cx="3141663" cy="583565"/>
          </a:xfrm>
          <a:prstGeom prst="rect">
            <a:avLst/>
          </a:prstGeom>
          <a:solidFill>
            <a:srgbClr val="FF0000"/>
          </a:solidFill>
          <a:ln w="9525">
            <a:noFill/>
          </a:ln>
        </p:spPr>
        <p:txBody>
          <a:bodyPr anchor="t" anchorCtr="0">
            <a:spAutoFit/>
          </a:bodyPr>
          <a:lstStyle/>
          <a:p>
            <a:pPr algn="ctr"/>
            <a:r>
              <a:rPr lang="zh-CN" altLang="en-US" sz="3200" b="1">
                <a:solidFill>
                  <a:schemeClr val="bg1"/>
                </a:solidFill>
                <a:ea typeface="黑体" panose="02010609060101010101" pitchFamily="49" charset="-122"/>
                <a:sym typeface="+mn-ea"/>
              </a:rPr>
              <a:t>同步训练</a:t>
            </a:r>
            <a:endParaRPr lang="zh-CN" altLang="en-US" sz="3200" b="1">
              <a:solidFill>
                <a:schemeClr val="bg1"/>
              </a:solidFill>
              <a:latin typeface="Arial" panose="020b0604020202020204" pitchFamily="34" charset="0"/>
              <a:ea typeface="黑体" panose="02010609060101010101" pitchFamily="49" charset="-122"/>
            </a:endParaRPr>
          </a:p>
        </p:txBody>
      </p:sp>
    </p:spTree>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289" name="Text Box 2" title=""/>
          <p:cNvSpPr txBox="1"/>
          <p:nvPr/>
        </p:nvSpPr>
        <p:spPr>
          <a:xfrm>
            <a:off x="238125" y="22225"/>
            <a:ext cx="3141663" cy="583565"/>
          </a:xfrm>
          <a:prstGeom prst="rect">
            <a:avLst/>
          </a:prstGeom>
          <a:solidFill>
            <a:srgbClr val="FF0000"/>
          </a:solidFill>
          <a:ln w="9525">
            <a:noFill/>
          </a:ln>
        </p:spPr>
        <p:txBody>
          <a:bodyPr anchor="t" anchorCtr="0">
            <a:spAutoFit/>
          </a:bodyPr>
          <a:lstStyle/>
          <a:p>
            <a:pPr algn="ctr"/>
            <a:r>
              <a:rPr lang="zh-CN" altLang="en-US" sz="3200" b="1">
                <a:solidFill>
                  <a:schemeClr val="bg1"/>
                </a:solidFill>
                <a:latin typeface="Arial" panose="020b0604020202020204" pitchFamily="34" charset="0"/>
                <a:ea typeface="黑体" panose="02010609060101010101" pitchFamily="49" charset="-122"/>
              </a:rPr>
              <a:t>知识应用</a:t>
            </a:r>
            <a:endParaRPr lang="zh-CN" altLang="en-US" sz="3200" b="1">
              <a:solidFill>
                <a:schemeClr val="bg1"/>
              </a:solidFill>
              <a:latin typeface="Arial" panose="020b0604020202020204" pitchFamily="34" charset="0"/>
              <a:ea typeface="黑体" panose="02010609060101010101" pitchFamily="49" charset="-122"/>
            </a:endParaRPr>
          </a:p>
        </p:txBody>
      </p:sp>
      <p:sp>
        <p:nvSpPr>
          <p:cNvPr id="13315" name="Text Box 3" title=""/>
          <p:cNvSpPr txBox="1">
            <a:spLocks noChangeArrowheads="1"/>
          </p:cNvSpPr>
          <p:nvPr/>
        </p:nvSpPr>
        <p:spPr bwMode="auto">
          <a:xfrm>
            <a:off x="330200" y="670560"/>
            <a:ext cx="1377950" cy="521970"/>
          </a:xfrm>
          <a:prstGeom prst="rect">
            <a:avLst/>
          </a:prstGeom>
          <a:noFill/>
          <a:ln w="9525">
            <a:noFill/>
            <a:miter lim="800000"/>
          </a:ln>
          <a:effectLst/>
        </p:spPr>
        <p:txBody>
          <a:bodyPr wrap="square">
            <a:spAutoFit/>
          </a:bodyPr>
          <a:lstStyle/>
          <a:p>
            <a:pPr marL="182880" marR="0" indent="-182880" defTabSz="914400">
              <a:buClrTx/>
              <a:buSzTx/>
              <a:buFontTx/>
              <a:buNone/>
              <a:defRPr/>
            </a:pPr>
            <a:r>
              <a:rPr kumimoji="0" lang="zh-CN" altLang="en-US" sz="28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交流：</a:t>
            </a:r>
            <a:endParaRPr kumimoji="0" lang="zh-CN" altLang="en-US" sz="28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3316" name="Text Box 144" title=""/>
          <p:cNvSpPr txBox="1">
            <a:spLocks noChangeArrowheads="1"/>
          </p:cNvSpPr>
          <p:nvPr/>
        </p:nvSpPr>
        <p:spPr bwMode="auto">
          <a:xfrm>
            <a:off x="1396365" y="609600"/>
            <a:ext cx="7398385" cy="650875"/>
          </a:xfrm>
          <a:prstGeom prst="rect">
            <a:avLst/>
          </a:prstGeom>
          <a:noFill/>
          <a:ln w="9525">
            <a:noFill/>
            <a:miter lim="800000"/>
          </a:ln>
          <a:effectLst/>
        </p:spPr>
        <p:txBody>
          <a:bodyPr wrap="square">
            <a:spAutoFit/>
          </a:bodyPr>
          <a:lstStyle/>
          <a:p>
            <a:pPr marL="182880" marR="0" indent="-182880" defTabSz="914400">
              <a:lnSpc>
                <a:spcPct val="130000"/>
              </a:lnSpc>
              <a:spcBef>
                <a:spcPct val="0"/>
              </a:spcBef>
              <a:spcAft>
                <a:spcPct val="0"/>
              </a:spcAft>
              <a:buClrTx/>
              <a:buSzTx/>
              <a:buFontTx/>
              <a:buNone/>
              <a:defRPr/>
            </a:pP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在生产生活中利用熔化和凝固的事例。</a:t>
            </a:r>
            <a:endPar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6" name="组合 5" title=""/>
          <p:cNvGrpSpPr/>
          <p:nvPr/>
        </p:nvGrpSpPr>
        <p:grpSpPr>
          <a:xfrm>
            <a:off x="7439660" y="4114800"/>
            <a:ext cx="4400550" cy="2348230"/>
            <a:chOff x="9519" y="2557"/>
            <a:chExt cx="6930" cy="3698"/>
          </a:xfrm>
        </p:grpSpPr>
        <p:pic>
          <p:nvPicPr>
            <p:cNvPr id="12300" name="Picture 157"/>
            <p:cNvPicPr>
              <a:picLocks noChangeAspect="1"/>
            </p:cNvPicPr>
            <p:nvPr/>
          </p:nvPicPr>
          <p:blipFill>
            <a:blip r:embed="rId2"/>
            <a:stretch>
              <a:fillRect/>
            </a:stretch>
          </p:blipFill>
          <p:spPr>
            <a:xfrm>
              <a:off x="9519" y="2557"/>
              <a:ext cx="6931" cy="2774"/>
            </a:xfrm>
            <a:prstGeom prst="rect">
              <a:avLst/>
            </a:prstGeom>
            <a:noFill/>
            <a:ln w="9525">
              <a:noFill/>
            </a:ln>
          </p:spPr>
        </p:pic>
        <p:sp>
          <p:nvSpPr>
            <p:cNvPr id="13328" name="Rectangle 161"/>
            <p:cNvSpPr>
              <a:spLocks noChangeArrowheads="1"/>
            </p:cNvSpPr>
            <p:nvPr/>
          </p:nvSpPr>
          <p:spPr bwMode="auto">
            <a:xfrm>
              <a:off x="11679" y="5535"/>
              <a:ext cx="2400" cy="720"/>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盛水防冻</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4" name="组合 3" title=""/>
          <p:cNvGrpSpPr/>
          <p:nvPr/>
        </p:nvGrpSpPr>
        <p:grpSpPr>
          <a:xfrm>
            <a:off x="3225165" y="1321435"/>
            <a:ext cx="2550160" cy="2341245"/>
            <a:chOff x="5079" y="2557"/>
            <a:chExt cx="4016" cy="3687"/>
          </a:xfrm>
        </p:grpSpPr>
        <p:sp>
          <p:nvSpPr>
            <p:cNvPr id="13327" name="Rectangle 159"/>
            <p:cNvSpPr>
              <a:spLocks noChangeArrowheads="1"/>
            </p:cNvSpPr>
            <p:nvPr/>
          </p:nvSpPr>
          <p:spPr bwMode="auto">
            <a:xfrm>
              <a:off x="5536" y="5520"/>
              <a:ext cx="3426" cy="725"/>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冷敷受伤部位</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7" name="图片 6"/>
            <p:cNvPicPr>
              <a:picLocks noChangeAspect="1"/>
            </p:cNvPicPr>
            <p:nvPr/>
          </p:nvPicPr>
          <p:blipFill>
            <a:blip r:embed="rId3"/>
            <a:stretch>
              <a:fillRect/>
            </a:stretch>
          </p:blipFill>
          <p:spPr>
            <a:xfrm>
              <a:off x="5079" y="2557"/>
              <a:ext cx="4016" cy="2774"/>
            </a:xfrm>
            <a:prstGeom prst="rect">
              <a:avLst/>
            </a:prstGeom>
          </p:spPr>
        </p:pic>
      </p:grpSp>
      <p:grpSp>
        <p:nvGrpSpPr>
          <p:cNvPr id="5" name="组合 4" title=""/>
          <p:cNvGrpSpPr/>
          <p:nvPr/>
        </p:nvGrpSpPr>
        <p:grpSpPr>
          <a:xfrm>
            <a:off x="177165" y="1321435"/>
            <a:ext cx="2674620" cy="2341245"/>
            <a:chOff x="279" y="2557"/>
            <a:chExt cx="4212" cy="3687"/>
          </a:xfrm>
        </p:grpSpPr>
        <p:pic>
          <p:nvPicPr>
            <p:cNvPr id="3" name="图片 2"/>
            <p:cNvPicPr>
              <a:picLocks noChangeAspect="1"/>
            </p:cNvPicPr>
            <p:nvPr/>
          </p:nvPicPr>
          <p:blipFill>
            <a:blip r:embed="rId4"/>
            <a:stretch>
              <a:fillRect/>
            </a:stretch>
          </p:blipFill>
          <p:spPr>
            <a:xfrm>
              <a:off x="279" y="2557"/>
              <a:ext cx="4213" cy="2809"/>
            </a:xfrm>
            <a:prstGeom prst="rect">
              <a:avLst/>
            </a:prstGeom>
          </p:spPr>
        </p:pic>
        <p:sp>
          <p:nvSpPr>
            <p:cNvPr id="8" name="Rectangle 161"/>
            <p:cNvSpPr>
              <a:spLocks noChangeArrowheads="1"/>
            </p:cNvSpPr>
            <p:nvPr/>
          </p:nvSpPr>
          <p:spPr bwMode="auto">
            <a:xfrm>
              <a:off x="639" y="5520"/>
              <a:ext cx="3530" cy="725"/>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用冰保鲜食物</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9" name="Rectangle 161" title=""/>
          <p:cNvSpPr>
            <a:spLocks noChangeArrowheads="1"/>
          </p:cNvSpPr>
          <p:nvPr/>
        </p:nvSpPr>
        <p:spPr bwMode="auto">
          <a:xfrm>
            <a:off x="558165" y="4294505"/>
            <a:ext cx="2667000" cy="49149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1.</a:t>
            </a:r>
            <a:r>
              <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冰的温度低</a:t>
            </a:r>
            <a:endPar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 name="Rectangle 161" title=""/>
          <p:cNvSpPr>
            <a:spLocks noChangeArrowheads="1"/>
          </p:cNvSpPr>
          <p:nvPr/>
        </p:nvSpPr>
        <p:spPr bwMode="auto">
          <a:xfrm>
            <a:off x="558165" y="4692650"/>
            <a:ext cx="4834255" cy="49149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2.</a:t>
            </a:r>
            <a:r>
              <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冰的熔化吸热，冷却效果更好</a:t>
            </a:r>
            <a:endPar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1" name="Rectangle 161" title=""/>
          <p:cNvSpPr>
            <a:spLocks noChangeArrowheads="1"/>
          </p:cNvSpPr>
          <p:nvPr/>
        </p:nvSpPr>
        <p:spPr bwMode="auto">
          <a:xfrm>
            <a:off x="336550" y="3814445"/>
            <a:ext cx="6631305" cy="49149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6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思考：</a:t>
            </a:r>
            <a:r>
              <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利用冰保鲜和降温的效果好的理由？</a:t>
            </a:r>
            <a:endPar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16" name="组合 15" title=""/>
          <p:cNvGrpSpPr/>
          <p:nvPr/>
        </p:nvGrpSpPr>
        <p:grpSpPr>
          <a:xfrm>
            <a:off x="6271895" y="1322705"/>
            <a:ext cx="2609850" cy="2339975"/>
            <a:chOff x="9877" y="2559"/>
            <a:chExt cx="4110" cy="3685"/>
          </a:xfrm>
        </p:grpSpPr>
        <p:sp>
          <p:nvSpPr>
            <p:cNvPr id="13331" name="Text Box 150"/>
            <p:cNvSpPr txBox="1">
              <a:spLocks noChangeArrowheads="1"/>
            </p:cNvSpPr>
            <p:nvPr/>
          </p:nvSpPr>
          <p:spPr bwMode="auto">
            <a:xfrm>
              <a:off x="10570" y="5520"/>
              <a:ext cx="2524" cy="725"/>
            </a:xfrm>
            <a:prstGeom prst="rect">
              <a:avLst/>
            </a:prstGeom>
            <a:noFill/>
            <a:ln w="9525">
              <a:noFill/>
              <a:miter lim="800000"/>
            </a:ln>
            <a:effectLst/>
          </p:spPr>
          <p:txBody>
            <a:bodyPr wrap="square">
              <a:spAutoFit/>
            </a:bodyPr>
            <a:lstStyle/>
            <a:p>
              <a:pPr marR="0" algn="ctr" defTabSz="914400">
                <a:spcBef>
                  <a:spcPct val="50000"/>
                </a:spcBef>
                <a:buClrTx/>
                <a:buSzTx/>
                <a:buFontTx/>
                <a:buNone/>
                <a:defRPr/>
              </a:pPr>
              <a:r>
                <a:rPr kumimoji="0" lang="zh-CN" altLang="en-US" sz="2400" b="1" kern="1200" cap="none" spc="0" normalizeH="0" baseline="0" noProof="0">
                  <a:effectLst>
                    <a:outerShdw blurRad="38100" dist="38100" dir="2700000" algn="tl">
                      <a:srgbClr val="000000">
                        <a:alpha val="43137"/>
                      </a:srgbClr>
                    </a:outerShdw>
                  </a:effectLst>
                  <a:latin typeface="Arial" panose="020b0604020202020204" pitchFamily="34" charset="0"/>
                  <a:ea typeface="黑体" panose="02010609060101010101" pitchFamily="49" charset="-122"/>
                  <a:cs typeface="+mn-cs"/>
                </a:rPr>
                <a:t>糖塑</a:t>
              </a:r>
              <a:endParaRPr kumimoji="0" lang="zh-CN" altLang="en-US" sz="2400" b="1" kern="1200" cap="none" spc="0" normalizeH="0" baseline="0" noProof="0">
                <a:effectLst>
                  <a:outerShdw blurRad="38100" dist="38100" dir="2700000" algn="tl">
                    <a:srgbClr val="000000">
                      <a:alpha val="43137"/>
                    </a:srgbClr>
                  </a:outerShdw>
                </a:effectLst>
                <a:latin typeface="Arial" panose="020b0604020202020204" pitchFamily="34" charset="0"/>
                <a:ea typeface="黑体" panose="02010609060101010101" pitchFamily="49" charset="-122"/>
                <a:cs typeface="+mn-cs"/>
              </a:endParaRPr>
            </a:p>
          </p:txBody>
        </p:sp>
        <p:pic>
          <p:nvPicPr>
            <p:cNvPr id="12" name="图片 11"/>
            <p:cNvPicPr>
              <a:picLocks noChangeAspect="1"/>
            </p:cNvPicPr>
            <p:nvPr/>
          </p:nvPicPr>
          <p:blipFill>
            <a:blip r:embed="rId5"/>
            <a:stretch>
              <a:fillRect/>
            </a:stretch>
          </p:blipFill>
          <p:spPr>
            <a:xfrm>
              <a:off x="9877" y="2559"/>
              <a:ext cx="4111" cy="2806"/>
            </a:xfrm>
            <a:prstGeom prst="rect">
              <a:avLst/>
            </a:prstGeom>
          </p:spPr>
        </p:pic>
      </p:grpSp>
      <p:grpSp>
        <p:nvGrpSpPr>
          <p:cNvPr id="15" name="组合 14" title=""/>
          <p:cNvGrpSpPr/>
          <p:nvPr/>
        </p:nvGrpSpPr>
        <p:grpSpPr>
          <a:xfrm>
            <a:off x="9289415" y="1336040"/>
            <a:ext cx="2614930" cy="2696210"/>
            <a:chOff x="14629" y="2580"/>
            <a:chExt cx="4118" cy="4246"/>
          </a:xfrm>
        </p:grpSpPr>
        <p:pic>
          <p:nvPicPr>
            <p:cNvPr id="13" name="图片 12"/>
            <p:cNvPicPr>
              <a:picLocks noChangeAspect="1"/>
            </p:cNvPicPr>
            <p:nvPr/>
          </p:nvPicPr>
          <p:blipFill>
            <a:blip r:embed="rId6"/>
            <a:stretch>
              <a:fillRect/>
            </a:stretch>
          </p:blipFill>
          <p:spPr>
            <a:xfrm>
              <a:off x="14679" y="2580"/>
              <a:ext cx="3968" cy="2752"/>
            </a:xfrm>
            <a:prstGeom prst="rect">
              <a:avLst/>
            </a:prstGeom>
          </p:spPr>
        </p:pic>
        <p:sp>
          <p:nvSpPr>
            <p:cNvPr id="14" name="Text Box 150"/>
            <p:cNvSpPr txBox="1">
              <a:spLocks noChangeArrowheads="1"/>
            </p:cNvSpPr>
            <p:nvPr/>
          </p:nvSpPr>
          <p:spPr bwMode="auto">
            <a:xfrm>
              <a:off x="14629" y="5520"/>
              <a:ext cx="4119" cy="1307"/>
            </a:xfrm>
            <a:prstGeom prst="rect">
              <a:avLst/>
            </a:prstGeom>
            <a:noFill/>
            <a:ln w="9525">
              <a:noFill/>
              <a:miter lim="800000"/>
            </a:ln>
            <a:effectLst/>
          </p:spPr>
          <p:txBody>
            <a:bodyPr wrap="square">
              <a:spAutoFit/>
            </a:bodyPr>
            <a:lstStyle/>
            <a:p>
              <a:pPr marR="0" algn="ctr" defTabSz="914400">
                <a:spcBef>
                  <a:spcPct val="50000"/>
                </a:spcBef>
                <a:buClrTx/>
                <a:buSzTx/>
                <a:buFontTx/>
                <a:buNone/>
                <a:defRPr/>
              </a:pPr>
              <a:r>
                <a:rPr kumimoji="0" lang="zh-CN" altLang="en-US" sz="2400" b="1" kern="1200" cap="none" spc="0" normalizeH="0" baseline="0" noProof="0">
                  <a:effectLst>
                    <a:outerShdw blurRad="38100" dist="38100" dir="2700000" algn="tl">
                      <a:srgbClr val="000000">
                        <a:alpha val="43137"/>
                      </a:srgbClr>
                    </a:outerShdw>
                  </a:effectLst>
                  <a:latin typeface="Arial" panose="020b0604020202020204" pitchFamily="34" charset="0"/>
                  <a:ea typeface="黑体" panose="02010609060101010101" pitchFamily="49" charset="-122"/>
                  <a:cs typeface="+mn-cs"/>
                </a:rPr>
                <a:t>将熔融状态的玻璃制成玻璃制品</a:t>
              </a:r>
              <a:endParaRPr kumimoji="0" lang="zh-CN" altLang="en-US" sz="2400" b="1" kern="1200" cap="none" spc="0" normalizeH="0" baseline="0" noProof="0">
                <a:effectLst>
                  <a:outerShdw blurRad="38100" dist="38100" dir="2700000" algn="tl">
                    <a:srgbClr val="000000">
                      <a:alpha val="43137"/>
                    </a:srgbClr>
                  </a:outerShdw>
                </a:effectLst>
                <a:latin typeface="Arial" panose="020b0604020202020204" pitchFamily="34" charset="0"/>
                <a:ea typeface="黑体" panose="02010609060101010101" pitchFamily="49" charset="-122"/>
                <a:cs typeface="+mn-cs"/>
              </a:endParaRPr>
            </a:p>
          </p:txBody>
        </p:sp>
      </p:grpSp>
      <p:sp>
        <p:nvSpPr>
          <p:cNvPr id="17" name="Rectangle 161" title=""/>
          <p:cNvSpPr>
            <a:spLocks noChangeArrowheads="1"/>
          </p:cNvSpPr>
          <p:nvPr/>
        </p:nvSpPr>
        <p:spPr bwMode="auto">
          <a:xfrm>
            <a:off x="336550" y="5181600"/>
            <a:ext cx="6631305" cy="49149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6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思考：</a:t>
            </a:r>
            <a:r>
              <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菜窖中放几桶水可以防止菜冻坏？</a:t>
            </a:r>
            <a:endPar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8" name="Rectangle 161" title=""/>
          <p:cNvSpPr>
            <a:spLocks noChangeArrowheads="1"/>
          </p:cNvSpPr>
          <p:nvPr/>
        </p:nvSpPr>
        <p:spPr bwMode="auto">
          <a:xfrm>
            <a:off x="633730" y="5670550"/>
            <a:ext cx="6737985" cy="891540"/>
          </a:xfrm>
          <a:prstGeom prst="rect">
            <a:avLst/>
          </a:prstGeom>
          <a:noFill/>
          <a:ln w="9525">
            <a:noFill/>
            <a:miter lim="800000"/>
          </a:ln>
          <a:effectLst/>
        </p:spPr>
        <p:txBody>
          <a:bodyPr wrap="square">
            <a:spAutoFit/>
          </a:bodyPr>
          <a:lstStyle/>
          <a:p>
            <a:pPr marL="0" marR="0" lvl="0" indent="639445" algn="l" defTabSz="914400" rtl="0" eaLnBrk="1" fontAlgn="base" latinLnBrk="0" hangingPunct="1">
              <a:lnSpc>
                <a:spcPct val="100000"/>
              </a:lnSpc>
              <a:spcBef>
                <a:spcPct val="0"/>
              </a:spcBef>
              <a:spcAft>
                <a:spcPct val="0"/>
              </a:spcAft>
              <a:buClrTx/>
              <a:buSzTx/>
              <a:buFontTx/>
              <a:buNone/>
              <a:defRPr/>
            </a:pPr>
            <a:r>
              <a:rPr kumimoji="0" 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当菜窖温度降至水的凝固点，水会凝固放热，减缓菜窖温度</a:t>
            </a:r>
            <a:r>
              <a:rPr lang="zh-CN" sz="2600" b="1" noProof="0">
                <a:ln>
                  <a:noFill/>
                </a:ln>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sym typeface="+mn-ea"/>
              </a:rPr>
              <a:t>的</a:t>
            </a:r>
            <a:r>
              <a:rPr kumimoji="0" 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下降。</a:t>
            </a:r>
            <a:endParaRPr kumimoji="0" lang="en-US" altLang="zh-CN"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left)">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10"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289" name="Text Box 2" title=""/>
          <p:cNvSpPr txBox="1"/>
          <p:nvPr/>
        </p:nvSpPr>
        <p:spPr>
          <a:xfrm>
            <a:off x="238125" y="22225"/>
            <a:ext cx="3141663" cy="583565"/>
          </a:xfrm>
          <a:prstGeom prst="rect">
            <a:avLst/>
          </a:prstGeom>
          <a:solidFill>
            <a:srgbClr val="FF0000"/>
          </a:solidFill>
          <a:ln w="9525">
            <a:noFill/>
          </a:ln>
        </p:spPr>
        <p:txBody>
          <a:bodyPr anchor="t" anchorCtr="0">
            <a:spAutoFit/>
          </a:bodyPr>
          <a:lstStyle/>
          <a:p>
            <a:pPr algn="ctr"/>
            <a:r>
              <a:rPr lang="zh-CN" altLang="en-US" sz="3200" b="1">
                <a:solidFill>
                  <a:schemeClr val="bg1"/>
                </a:solidFill>
                <a:latin typeface="Arial" panose="020b0604020202020204" pitchFamily="34" charset="0"/>
                <a:ea typeface="黑体" panose="02010609060101010101" pitchFamily="49" charset="-122"/>
              </a:rPr>
              <a:t>知识应用</a:t>
            </a:r>
            <a:endParaRPr lang="zh-CN" altLang="en-US" sz="3200" b="1">
              <a:solidFill>
                <a:schemeClr val="bg1"/>
              </a:solidFill>
              <a:latin typeface="Arial" panose="020b0604020202020204" pitchFamily="34" charset="0"/>
              <a:ea typeface="黑体" panose="02010609060101010101" pitchFamily="49" charset="-122"/>
            </a:endParaRPr>
          </a:p>
        </p:txBody>
      </p:sp>
      <p:sp>
        <p:nvSpPr>
          <p:cNvPr id="13315" name="Text Box 3" title=""/>
          <p:cNvSpPr txBox="1">
            <a:spLocks noChangeArrowheads="1"/>
          </p:cNvSpPr>
          <p:nvPr/>
        </p:nvSpPr>
        <p:spPr bwMode="auto">
          <a:xfrm>
            <a:off x="330200" y="670560"/>
            <a:ext cx="1377950" cy="521970"/>
          </a:xfrm>
          <a:prstGeom prst="rect">
            <a:avLst/>
          </a:prstGeom>
          <a:noFill/>
          <a:ln w="9525">
            <a:noFill/>
            <a:miter lim="800000"/>
          </a:ln>
          <a:effectLst/>
        </p:spPr>
        <p:txBody>
          <a:bodyPr wrap="square">
            <a:spAutoFit/>
          </a:bodyPr>
          <a:lstStyle/>
          <a:p>
            <a:pPr marL="182880" marR="0" indent="-182880" defTabSz="914400">
              <a:buClrTx/>
              <a:buSzTx/>
              <a:buFontTx/>
              <a:buNone/>
              <a:defRPr/>
            </a:pPr>
            <a:r>
              <a:rPr kumimoji="0" lang="zh-CN" altLang="en-US" sz="28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阅读：</a:t>
            </a:r>
            <a:endParaRPr kumimoji="0" lang="zh-CN" altLang="en-US" sz="28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3316" name="Text Box 144" title=""/>
          <p:cNvSpPr txBox="1">
            <a:spLocks noChangeArrowheads="1"/>
          </p:cNvSpPr>
          <p:nvPr/>
        </p:nvSpPr>
        <p:spPr bwMode="auto">
          <a:xfrm>
            <a:off x="1396365" y="609600"/>
            <a:ext cx="10066655" cy="650875"/>
          </a:xfrm>
          <a:prstGeom prst="rect">
            <a:avLst/>
          </a:prstGeom>
          <a:noFill/>
          <a:ln w="9525">
            <a:noFill/>
            <a:miter lim="800000"/>
          </a:ln>
          <a:effectLst/>
        </p:spPr>
        <p:txBody>
          <a:bodyPr wrap="square">
            <a:spAutoFit/>
          </a:bodyPr>
          <a:lstStyle/>
          <a:p>
            <a:pPr marL="182880" marR="0" indent="-182880" defTabSz="914400">
              <a:lnSpc>
                <a:spcPct val="130000"/>
              </a:lnSpc>
              <a:spcBef>
                <a:spcPct val="0"/>
              </a:spcBef>
              <a:spcAft>
                <a:spcPct val="0"/>
              </a:spcAft>
              <a:buClrTx/>
              <a:buSzTx/>
              <a:buFontTx/>
              <a:buNone/>
              <a:defRPr/>
            </a:pP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课本</a:t>
            </a: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P.107                                   ——</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我国古代的冶炼技术</a:t>
            </a:r>
            <a:endPar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2" name="图片 1" title=""/>
          <p:cNvPicPr>
            <a:picLocks noChangeAspect="1"/>
          </p:cNvPicPr>
          <p:nvPr/>
        </p:nvPicPr>
        <p:blipFill>
          <a:blip r:embed="rId2"/>
          <a:stretch>
            <a:fillRect/>
          </a:stretch>
        </p:blipFill>
        <p:spPr>
          <a:xfrm>
            <a:off x="2996565" y="670560"/>
            <a:ext cx="3025140" cy="708660"/>
          </a:xfrm>
          <a:prstGeom prst="rect">
            <a:avLst/>
          </a:prstGeom>
        </p:spPr>
      </p:pic>
      <p:pic>
        <p:nvPicPr>
          <p:cNvPr id="19" name="图片 18" title=""/>
          <p:cNvPicPr>
            <a:picLocks noChangeAspect="1"/>
          </p:cNvPicPr>
          <p:nvPr/>
        </p:nvPicPr>
        <p:blipFill>
          <a:blip r:embed="rId3"/>
          <a:stretch>
            <a:fillRect/>
          </a:stretch>
        </p:blipFill>
        <p:spPr>
          <a:xfrm>
            <a:off x="7262495" y="1371600"/>
            <a:ext cx="4827270" cy="3669030"/>
          </a:xfrm>
          <a:prstGeom prst="rect">
            <a:avLst/>
          </a:prstGeom>
        </p:spPr>
      </p:pic>
      <p:sp>
        <p:nvSpPr>
          <p:cNvPr id="20" name="Text Box 144" title=""/>
          <p:cNvSpPr txBox="1">
            <a:spLocks noChangeArrowheads="1"/>
          </p:cNvSpPr>
          <p:nvPr/>
        </p:nvSpPr>
        <p:spPr bwMode="auto">
          <a:xfrm>
            <a:off x="323215" y="1524000"/>
            <a:ext cx="6821170" cy="3731260"/>
          </a:xfrm>
          <a:prstGeom prst="rect">
            <a:avLst/>
          </a:prstGeom>
          <a:noFill/>
          <a:ln w="9525">
            <a:noFill/>
            <a:miter lim="800000"/>
          </a:ln>
          <a:effectLst/>
        </p:spPr>
        <p:txBody>
          <a:bodyPr wrap="square">
            <a:spAutoFit/>
          </a:bodyPr>
          <a:lstStyle/>
          <a:p>
            <a:pPr marL="288925" marR="0" indent="-288925" defTabSz="914400">
              <a:lnSpc>
                <a:spcPct val="130000"/>
              </a:lnSpc>
              <a:spcBef>
                <a:spcPct val="0"/>
              </a:spcBef>
              <a:spcAft>
                <a:spcPct val="0"/>
              </a:spcAft>
              <a:buClrTx/>
              <a:buSzTx/>
              <a:buFontTx/>
              <a:buNone/>
              <a:defRPr/>
            </a:pP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1.</a:t>
            </a: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早在</a:t>
            </a:r>
            <a:r>
              <a:rPr kumimoji="0" sz="26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商周</a:t>
            </a: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时期，我们的祖先就已经熟练掌握了</a:t>
            </a: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__________</a:t>
            </a: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技术。</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a:p>
            <a:pPr marL="288925" marR="0" indent="-288925" defTabSz="914400">
              <a:lnSpc>
                <a:spcPct val="130000"/>
              </a:lnSpc>
              <a:spcBef>
                <a:spcPct val="0"/>
              </a:spcBef>
              <a:spcAft>
                <a:spcPct val="0"/>
              </a:spcAft>
              <a:buClrTx/>
              <a:buSzTx/>
              <a:buFontTx/>
              <a:buNone/>
              <a:defRPr/>
            </a:pP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a:t>
            </a:r>
            <a:r>
              <a:rPr kumimoji="0" lang="zh-CN" alt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古人将</a:t>
            </a: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铜、锡、铅等金属的比例，熔炼成各种性能的青铜合金，</a:t>
            </a:r>
            <a:r>
              <a:rPr kumimoji="0" lang="zh-CN" alt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此过程中</a:t>
            </a:r>
            <a:r>
              <a:rPr lang="en-US" sz="26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铜、锡、铅等</a:t>
            </a:r>
            <a:r>
              <a:rPr lang="zh-CN" altLang="en-US" sz="26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经历物态变化是：先</a:t>
            </a:r>
            <a:r>
              <a:rPr lang="en-US" altLang="zh-CN" sz="26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________ </a:t>
            </a:r>
            <a:r>
              <a:rPr lang="zh-CN" altLang="en-US" sz="26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后</a:t>
            </a:r>
            <a:r>
              <a:rPr lang="en-US" altLang="zh-CN" sz="26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________</a:t>
            </a:r>
            <a:r>
              <a:rPr lang="zh-CN" altLang="en-US" sz="26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a:t>
            </a:r>
            <a:endParaRPr lang="zh-CN" altLang="en-US" sz="26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endParaRPr>
          </a:p>
          <a:p>
            <a:pPr marL="288925" marR="0" indent="-288925" defTabSz="914400">
              <a:lnSpc>
                <a:spcPct val="130000"/>
              </a:lnSpc>
              <a:spcBef>
                <a:spcPct val="0"/>
              </a:spcBef>
              <a:spcAft>
                <a:spcPct val="0"/>
              </a:spcAft>
              <a:buClrTx/>
              <a:buSzTx/>
              <a:buFontTx/>
              <a:buNone/>
              <a:defRPr/>
            </a:pPr>
            <a:r>
              <a:rPr kumimoji="0" lang="en-US" altLang="zh-CN"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3.</a:t>
            </a:r>
            <a:r>
              <a:rPr kumimoji="0" lang="zh-CN" alt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春秋战国时期，我国发明了</a:t>
            </a:r>
            <a:r>
              <a:rPr kumimoji="0" lang="zh-CN" altLang="en-US" sz="26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生铁冶炼</a:t>
            </a:r>
            <a:r>
              <a:rPr kumimoji="0" lang="zh-CN" alt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技术，这比欧洲要早约</a:t>
            </a:r>
            <a:r>
              <a:rPr kumimoji="0" lang="en-US" altLang="zh-CN"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_________</a:t>
            </a:r>
            <a:r>
              <a:rPr kumimoji="0" lang="zh-CN" alt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年。</a:t>
            </a:r>
            <a:endParaRPr kumimoji="0" lang="zh-CN" alt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endParaRPr>
          </a:p>
        </p:txBody>
      </p:sp>
      <p:sp>
        <p:nvSpPr>
          <p:cNvPr id="21" name="Text Box 3" title=""/>
          <p:cNvSpPr txBox="1">
            <a:spLocks noChangeArrowheads="1"/>
          </p:cNvSpPr>
          <p:nvPr/>
        </p:nvSpPr>
        <p:spPr bwMode="auto">
          <a:xfrm>
            <a:off x="1118870" y="2132965"/>
            <a:ext cx="1726565" cy="491490"/>
          </a:xfrm>
          <a:prstGeom prst="rect">
            <a:avLst/>
          </a:prstGeom>
          <a:noFill/>
          <a:ln w="9525">
            <a:noFill/>
            <a:miter lim="800000"/>
          </a:ln>
          <a:effectLst/>
        </p:spPr>
        <p:txBody>
          <a:bodyPr wrap="square">
            <a:spAutoFit/>
          </a:bodyPr>
          <a:lstStyle/>
          <a:p>
            <a:pPr marL="182880" marR="0" indent="-182880" defTabSz="914400">
              <a:buClrTx/>
              <a:buSzTx/>
              <a:buFontTx/>
              <a:buNone/>
              <a:defRPr/>
            </a:pPr>
            <a:r>
              <a:rPr sz="2600" b="1"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青铜铸造</a:t>
            </a:r>
            <a:endParaRPr kumimoji="0" lang="zh-CN" altLang="en-US" sz="26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endParaRPr>
          </a:p>
        </p:txBody>
      </p:sp>
      <p:sp>
        <p:nvSpPr>
          <p:cNvPr id="22" name="Text Box 3" title=""/>
          <p:cNvSpPr txBox="1">
            <a:spLocks noChangeArrowheads="1"/>
          </p:cNvSpPr>
          <p:nvPr/>
        </p:nvSpPr>
        <p:spPr bwMode="auto">
          <a:xfrm>
            <a:off x="3954780" y="3677920"/>
            <a:ext cx="962660" cy="491490"/>
          </a:xfrm>
          <a:prstGeom prst="rect">
            <a:avLst/>
          </a:prstGeom>
          <a:noFill/>
          <a:ln w="9525">
            <a:noFill/>
            <a:miter lim="800000"/>
          </a:ln>
          <a:effectLst/>
        </p:spPr>
        <p:txBody>
          <a:bodyPr wrap="square">
            <a:spAutoFit/>
          </a:bodyPr>
          <a:lstStyle/>
          <a:p>
            <a:pPr marL="182880" marR="0" indent="-182880" defTabSz="914400">
              <a:buClrTx/>
              <a:buSzTx/>
              <a:buFontTx/>
              <a:buNone/>
              <a:defRPr/>
            </a:pPr>
            <a:r>
              <a:rPr lang="zh-CN" sz="2600" b="1"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熔化</a:t>
            </a:r>
            <a:endParaRPr kumimoji="0" lang="zh-CN" sz="26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endParaRPr>
          </a:p>
        </p:txBody>
      </p:sp>
      <p:sp>
        <p:nvSpPr>
          <p:cNvPr id="23" name="Text Box 3" title=""/>
          <p:cNvSpPr txBox="1">
            <a:spLocks noChangeArrowheads="1"/>
          </p:cNvSpPr>
          <p:nvPr/>
        </p:nvSpPr>
        <p:spPr bwMode="auto">
          <a:xfrm>
            <a:off x="5587365" y="3677920"/>
            <a:ext cx="962660" cy="491490"/>
          </a:xfrm>
          <a:prstGeom prst="rect">
            <a:avLst/>
          </a:prstGeom>
          <a:noFill/>
          <a:ln w="9525">
            <a:noFill/>
            <a:miter lim="800000"/>
          </a:ln>
          <a:effectLst/>
        </p:spPr>
        <p:txBody>
          <a:bodyPr wrap="square">
            <a:spAutoFit/>
          </a:bodyPr>
          <a:lstStyle/>
          <a:p>
            <a:pPr marL="182880" marR="0" indent="-182880" defTabSz="914400">
              <a:buClrTx/>
              <a:buSzTx/>
              <a:buFontTx/>
              <a:buNone/>
              <a:defRPr/>
            </a:pPr>
            <a:r>
              <a:rPr lang="zh-CN" sz="2600" b="1"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凝固</a:t>
            </a:r>
            <a:endParaRPr kumimoji="0" lang="zh-CN" sz="26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endParaRPr>
          </a:p>
        </p:txBody>
      </p:sp>
      <p:sp>
        <p:nvSpPr>
          <p:cNvPr id="24" name="Text Box 3" title=""/>
          <p:cNvSpPr txBox="1">
            <a:spLocks noChangeArrowheads="1"/>
          </p:cNvSpPr>
          <p:nvPr/>
        </p:nvSpPr>
        <p:spPr bwMode="auto">
          <a:xfrm>
            <a:off x="3300095" y="4724400"/>
            <a:ext cx="1094105" cy="491490"/>
          </a:xfrm>
          <a:prstGeom prst="rect">
            <a:avLst/>
          </a:prstGeom>
          <a:noFill/>
          <a:ln w="9525">
            <a:noFill/>
            <a:miter lim="800000"/>
          </a:ln>
          <a:effectLst/>
        </p:spPr>
        <p:txBody>
          <a:bodyPr wrap="square">
            <a:spAutoFit/>
          </a:bodyPr>
          <a:lstStyle/>
          <a:p>
            <a:pPr marL="182880" marR="0" indent="-182880" defTabSz="914400">
              <a:buClrTx/>
              <a:buSzTx/>
              <a:buFontTx/>
              <a:buNone/>
              <a:defRPr/>
            </a:pPr>
            <a:r>
              <a:rPr lang="en-US" altLang="zh-CN" sz="2600" b="1"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2000</a:t>
            </a:r>
            <a:endParaRPr kumimoji="0" lang="en-US" altLang="zh-CN" sz="26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endParaRPr>
          </a:p>
        </p:txBody>
      </p:sp>
      <p:sp>
        <p:nvSpPr>
          <p:cNvPr id="25" name="Text Box 3" title=""/>
          <p:cNvSpPr txBox="1">
            <a:spLocks noChangeArrowheads="1"/>
          </p:cNvSpPr>
          <p:nvPr/>
        </p:nvSpPr>
        <p:spPr bwMode="auto">
          <a:xfrm>
            <a:off x="330200" y="5182870"/>
            <a:ext cx="11897995" cy="1130935"/>
          </a:xfrm>
          <a:prstGeom prst="rect">
            <a:avLst/>
          </a:prstGeom>
          <a:noFill/>
          <a:ln w="9525">
            <a:noFill/>
            <a:miter lim="800000"/>
          </a:ln>
          <a:effectLst/>
        </p:spPr>
        <p:txBody>
          <a:bodyPr wrap="square">
            <a:spAutoFit/>
          </a:bodyPr>
          <a:lstStyle/>
          <a:p>
            <a:pPr marL="288925" marR="0" indent="-288925" defTabSz="914400">
              <a:lnSpc>
                <a:spcPct val="130000"/>
              </a:lnSpc>
              <a:spcBef>
                <a:spcPct val="0"/>
              </a:spcBef>
              <a:spcAft>
                <a:spcPct val="0"/>
              </a:spcAft>
              <a:buClrTx/>
              <a:buSzTx/>
              <a:buFontTx/>
              <a:buNone/>
              <a:defRPr/>
            </a:pPr>
            <a:r>
              <a:rPr lang="en-US" altLang="zh-CN" sz="26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4.在南北朝时期普遍使用的_______</a:t>
            </a:r>
            <a:r>
              <a:rPr lang="zh-CN" altLang="en-US" sz="26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，它利用“</a:t>
            </a:r>
            <a:r>
              <a:rPr lang="en-US" altLang="zh-CN" sz="26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_________</a:t>
            </a:r>
            <a:r>
              <a:rPr lang="zh-CN" altLang="en-US" sz="26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a:t>
            </a:r>
            <a:r>
              <a:rPr lang="en-US" altLang="zh-CN" sz="26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_________</a:t>
            </a:r>
            <a:r>
              <a:rPr lang="zh-CN" altLang="en-US" sz="26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”的特点。</a:t>
            </a:r>
            <a:endParaRPr kumimoji="0" lang="zh-CN" alt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endParaRPr>
          </a:p>
          <a:p>
            <a:pPr marL="288925" marR="0" indent="-288925" defTabSz="914400">
              <a:lnSpc>
                <a:spcPct val="130000"/>
              </a:lnSpc>
              <a:spcBef>
                <a:spcPct val="0"/>
              </a:spcBef>
              <a:spcAft>
                <a:spcPct val="0"/>
              </a:spcAft>
              <a:buClrTx/>
              <a:buSzTx/>
              <a:buFontTx/>
              <a:buNone/>
              <a:defRPr/>
            </a:pPr>
            <a:endParaRPr kumimoji="0" lang="en-US" altLang="zh-CN" sz="26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endParaRPr>
          </a:p>
        </p:txBody>
      </p:sp>
      <p:sp>
        <p:nvSpPr>
          <p:cNvPr id="26" name="Text Box 3" title=""/>
          <p:cNvSpPr txBox="1">
            <a:spLocks noChangeArrowheads="1"/>
          </p:cNvSpPr>
          <p:nvPr/>
        </p:nvSpPr>
        <p:spPr bwMode="auto">
          <a:xfrm>
            <a:off x="4291965" y="5278120"/>
            <a:ext cx="1216660" cy="491490"/>
          </a:xfrm>
          <a:prstGeom prst="rect">
            <a:avLst/>
          </a:prstGeom>
          <a:noFill/>
          <a:ln w="9525">
            <a:noFill/>
            <a:miter lim="800000"/>
          </a:ln>
          <a:effectLst/>
        </p:spPr>
        <p:txBody>
          <a:bodyPr wrap="square">
            <a:spAutoFit/>
          </a:bodyPr>
          <a:lstStyle/>
          <a:p>
            <a:pPr marL="182880" marR="0" indent="-182880" defTabSz="914400">
              <a:buClrTx/>
              <a:buSzTx/>
              <a:buFontTx/>
              <a:buNone/>
              <a:defRPr/>
            </a:pPr>
            <a:r>
              <a:rPr lang="zh-CN" altLang="en-US" sz="2600" b="1"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灌钢法</a:t>
            </a:r>
            <a:endParaRPr kumimoji="0" lang="zh-CN" altLang="en-US" sz="26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endParaRPr>
          </a:p>
        </p:txBody>
      </p:sp>
      <p:sp>
        <p:nvSpPr>
          <p:cNvPr id="27" name="Text Box 3" title=""/>
          <p:cNvSpPr txBox="1">
            <a:spLocks noChangeArrowheads="1"/>
          </p:cNvSpPr>
          <p:nvPr/>
        </p:nvSpPr>
        <p:spPr bwMode="auto">
          <a:xfrm>
            <a:off x="7113270" y="5278120"/>
            <a:ext cx="1624965" cy="491490"/>
          </a:xfrm>
          <a:prstGeom prst="rect">
            <a:avLst/>
          </a:prstGeom>
          <a:noFill/>
          <a:ln w="9525">
            <a:noFill/>
            <a:miter lim="800000"/>
          </a:ln>
          <a:effectLst/>
        </p:spPr>
        <p:txBody>
          <a:bodyPr wrap="square">
            <a:spAutoFit/>
          </a:bodyPr>
          <a:lstStyle/>
          <a:p>
            <a:pPr marL="182880" marR="0" indent="-182880" defTabSz="914400">
              <a:buClrTx/>
              <a:buSzTx/>
              <a:buFontTx/>
              <a:buNone/>
              <a:defRPr/>
            </a:pPr>
            <a:r>
              <a:rPr lang="zh-CN" altLang="en-US" sz="2600" b="1"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生铁碳高</a:t>
            </a:r>
            <a:endParaRPr kumimoji="0" lang="zh-CN" altLang="en-US" sz="26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endParaRPr>
          </a:p>
        </p:txBody>
      </p:sp>
      <p:sp>
        <p:nvSpPr>
          <p:cNvPr id="28" name="Text Box 3" title=""/>
          <p:cNvSpPr txBox="1">
            <a:spLocks noChangeArrowheads="1"/>
          </p:cNvSpPr>
          <p:nvPr/>
        </p:nvSpPr>
        <p:spPr bwMode="auto">
          <a:xfrm>
            <a:off x="8899525" y="5278120"/>
            <a:ext cx="1653540" cy="491490"/>
          </a:xfrm>
          <a:prstGeom prst="rect">
            <a:avLst/>
          </a:prstGeom>
          <a:noFill/>
          <a:ln w="9525">
            <a:noFill/>
            <a:miter lim="800000"/>
          </a:ln>
          <a:effectLst/>
        </p:spPr>
        <p:txBody>
          <a:bodyPr wrap="square">
            <a:spAutoFit/>
          </a:bodyPr>
          <a:lstStyle/>
          <a:p>
            <a:pPr marL="182880" marR="0" indent="-182880" defTabSz="914400">
              <a:buClrTx/>
              <a:buSzTx/>
              <a:buFontTx/>
              <a:buNone/>
              <a:defRPr/>
            </a:pPr>
            <a:r>
              <a:rPr lang="zh-CN" altLang="en-US" sz="2600" b="1"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rPr>
              <a:t>熟铁碳低</a:t>
            </a:r>
            <a:endParaRPr kumimoji="0" lang="zh-CN" altLang="en-US" sz="26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6"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2289" name="Text Box 2" title=""/>
          <p:cNvSpPr txBox="1"/>
          <p:nvPr/>
        </p:nvSpPr>
        <p:spPr>
          <a:xfrm>
            <a:off x="238125" y="22225"/>
            <a:ext cx="3141663" cy="583565"/>
          </a:xfrm>
          <a:prstGeom prst="rect">
            <a:avLst/>
          </a:prstGeom>
          <a:solidFill>
            <a:srgbClr val="FF0000"/>
          </a:solidFill>
          <a:ln w="9525">
            <a:noFill/>
          </a:ln>
        </p:spPr>
        <p:txBody>
          <a:bodyPr anchor="t" anchorCtr="0">
            <a:spAutoFit/>
          </a:bodyPr>
          <a:lstStyle/>
          <a:p>
            <a:pPr algn="ctr"/>
            <a:r>
              <a:rPr lang="zh-CN" altLang="en-US" sz="3200" b="1">
                <a:solidFill>
                  <a:schemeClr val="bg1"/>
                </a:solidFill>
                <a:latin typeface="Arial" panose="020b0604020202020204" pitchFamily="34" charset="0"/>
                <a:ea typeface="黑体" panose="02010609060101010101" pitchFamily="49" charset="-122"/>
              </a:rPr>
              <a:t>知识应用</a:t>
            </a:r>
            <a:endParaRPr lang="zh-CN" altLang="en-US" sz="3200" b="1">
              <a:solidFill>
                <a:schemeClr val="bg1"/>
              </a:solidFill>
              <a:latin typeface="Arial" panose="020b0604020202020204" pitchFamily="34" charset="0"/>
              <a:ea typeface="黑体" panose="02010609060101010101" pitchFamily="49" charset="-122"/>
            </a:endParaRPr>
          </a:p>
        </p:txBody>
      </p:sp>
      <p:sp>
        <p:nvSpPr>
          <p:cNvPr id="13315" name="Text Box 3" title=""/>
          <p:cNvSpPr txBox="1">
            <a:spLocks noChangeArrowheads="1"/>
          </p:cNvSpPr>
          <p:nvPr/>
        </p:nvSpPr>
        <p:spPr bwMode="auto">
          <a:xfrm>
            <a:off x="330200" y="686435"/>
            <a:ext cx="2362200" cy="521970"/>
          </a:xfrm>
          <a:prstGeom prst="rect">
            <a:avLst/>
          </a:prstGeom>
          <a:noFill/>
          <a:ln w="9525">
            <a:noFill/>
            <a:miter lim="800000"/>
          </a:ln>
          <a:effectLst/>
        </p:spPr>
        <p:txBody>
          <a:bodyPr>
            <a:spAutoFit/>
          </a:bodyPr>
          <a:lstStyle/>
          <a:p>
            <a:pPr marL="182880" marR="0" indent="-182880" defTabSz="914400">
              <a:buClrTx/>
              <a:buSzTx/>
              <a:buFontTx/>
              <a:buNone/>
              <a:defRPr/>
            </a:pPr>
            <a:r>
              <a:rPr kumimoji="0" lang="zh-CN" altLang="en-US" sz="28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交流：</a:t>
            </a:r>
            <a:endParaRPr kumimoji="0" lang="zh-CN" altLang="en-US" sz="2800" b="1" kern="1200" cap="none" spc="0" normalizeH="0" baseline="0" noProof="0">
              <a:solidFill>
                <a:srgbClr val="FF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3316" name="Text Box 144" title=""/>
          <p:cNvSpPr txBox="1">
            <a:spLocks noChangeArrowheads="1"/>
          </p:cNvSpPr>
          <p:nvPr/>
        </p:nvSpPr>
        <p:spPr bwMode="auto">
          <a:xfrm>
            <a:off x="1396365" y="609600"/>
            <a:ext cx="7398385" cy="650875"/>
          </a:xfrm>
          <a:prstGeom prst="rect">
            <a:avLst/>
          </a:prstGeom>
          <a:noFill/>
          <a:ln w="9525">
            <a:noFill/>
            <a:miter lim="800000"/>
          </a:ln>
          <a:effectLst/>
        </p:spPr>
        <p:txBody>
          <a:bodyPr wrap="square">
            <a:spAutoFit/>
          </a:bodyPr>
          <a:lstStyle/>
          <a:p>
            <a:pPr marL="182880" marR="0" indent="-182880" defTabSz="914400">
              <a:lnSpc>
                <a:spcPct val="130000"/>
              </a:lnSpc>
              <a:spcBef>
                <a:spcPct val="0"/>
              </a:spcBef>
              <a:spcAft>
                <a:spcPct val="0"/>
              </a:spcAft>
              <a:buClrTx/>
              <a:buSzTx/>
              <a:buFontTx/>
              <a:buNone/>
              <a:defRPr/>
            </a:pP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在生产生活中防止熔化和凝固的事例</a:t>
            </a:r>
            <a:endPar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5" name="Group 167" title=""/>
          <p:cNvGrpSpPr/>
          <p:nvPr/>
        </p:nvGrpSpPr>
        <p:grpSpPr>
          <a:xfrm>
            <a:off x="4749165" y="1449070"/>
            <a:ext cx="3048000" cy="2438400"/>
            <a:chOff x="5440" y="480"/>
            <a:chExt cx="1920" cy="1536"/>
          </a:xfrm>
        </p:grpSpPr>
        <p:pic>
          <p:nvPicPr>
            <p:cNvPr id="12304" name="Picture 165" descr="163950155"/>
            <p:cNvPicPr>
              <a:picLocks noChangeAspect="1"/>
            </p:cNvPicPr>
            <p:nvPr/>
          </p:nvPicPr>
          <p:blipFill>
            <a:blip r:embed="rId2"/>
            <a:srcRect l="13333" t="20056" r="20000" b="13092"/>
            <a:stretch>
              <a:fillRect/>
            </a:stretch>
          </p:blipFill>
          <p:spPr>
            <a:xfrm>
              <a:off x="5440" y="480"/>
              <a:ext cx="1824" cy="1216"/>
            </a:xfrm>
            <a:prstGeom prst="rect">
              <a:avLst/>
            </a:prstGeom>
            <a:noFill/>
            <a:ln w="9525">
              <a:noFill/>
            </a:ln>
          </p:spPr>
        </p:pic>
        <p:sp>
          <p:nvSpPr>
            <p:cNvPr id="13324" name="Rectangle 166"/>
            <p:cNvSpPr>
              <a:spLocks noChangeArrowheads="1"/>
            </p:cNvSpPr>
            <p:nvPr/>
          </p:nvSpPr>
          <p:spPr bwMode="auto">
            <a:xfrm>
              <a:off x="5488" y="1728"/>
              <a:ext cx="1872" cy="288"/>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公路积雪昼化夜冻</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6" name="Group 170" title=""/>
          <p:cNvGrpSpPr/>
          <p:nvPr/>
        </p:nvGrpSpPr>
        <p:grpSpPr>
          <a:xfrm>
            <a:off x="8559165" y="1418590"/>
            <a:ext cx="2971800" cy="2514600"/>
            <a:chOff x="5440" y="2160"/>
            <a:chExt cx="1872" cy="1584"/>
          </a:xfrm>
        </p:grpSpPr>
        <p:pic>
          <p:nvPicPr>
            <p:cNvPr id="12307" name="Picture 168"/>
            <p:cNvPicPr>
              <a:picLocks noChangeAspect="1"/>
            </p:cNvPicPr>
            <p:nvPr/>
          </p:nvPicPr>
          <p:blipFill>
            <a:blip r:embed="rId3"/>
            <a:srcRect l="27257"/>
            <a:stretch>
              <a:fillRect/>
            </a:stretch>
          </p:blipFill>
          <p:spPr>
            <a:xfrm>
              <a:off x="5440" y="2160"/>
              <a:ext cx="1842" cy="1235"/>
            </a:xfrm>
            <a:prstGeom prst="rect">
              <a:avLst/>
            </a:prstGeom>
            <a:noFill/>
            <a:ln w="9525">
              <a:noFill/>
            </a:ln>
          </p:spPr>
        </p:pic>
        <p:sp>
          <p:nvSpPr>
            <p:cNvPr id="13322" name="Rectangle 169"/>
            <p:cNvSpPr>
              <a:spLocks noChangeArrowheads="1"/>
            </p:cNvSpPr>
            <p:nvPr/>
          </p:nvSpPr>
          <p:spPr bwMode="auto">
            <a:xfrm>
              <a:off x="5488" y="3456"/>
              <a:ext cx="1824" cy="288"/>
            </a:xfrm>
            <a:prstGeom prst="rect">
              <a:avLst/>
            </a:prstGeom>
            <a:noFill/>
            <a:ln w="9525">
              <a:noFill/>
              <a:miter lim="800000"/>
            </a:ln>
            <a:effectLst/>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冬天水管冻裂</a:t>
              </a:r>
              <a:endParaRPr kumimoji="0" lang="zh-CN" altLang="en-US" sz="24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grpSp>
      <p:grpSp>
        <p:nvGrpSpPr>
          <p:cNvPr id="8" name="组合 7" title=""/>
          <p:cNvGrpSpPr/>
          <p:nvPr/>
        </p:nvGrpSpPr>
        <p:grpSpPr>
          <a:xfrm>
            <a:off x="485140" y="1418590"/>
            <a:ext cx="3384550" cy="2486660"/>
            <a:chOff x="764" y="2472"/>
            <a:chExt cx="5330" cy="3916"/>
          </a:xfrm>
        </p:grpSpPr>
        <p:pic>
          <p:nvPicPr>
            <p:cNvPr id="100" name="图片 99"/>
            <p:cNvPicPr/>
            <p:nvPr/>
          </p:nvPicPr>
          <p:blipFill>
            <a:blip r:embed="rId4"/>
            <a:srcRect t="25441" b="30028"/>
            <a:stretch>
              <a:fillRect/>
            </a:stretch>
          </p:blipFill>
          <p:spPr>
            <a:xfrm>
              <a:off x="764" y="2472"/>
              <a:ext cx="5331" cy="3088"/>
            </a:xfrm>
            <a:prstGeom prst="rect">
              <a:avLst/>
            </a:prstGeom>
            <a:noFill/>
            <a:ln w="9525">
              <a:noFill/>
            </a:ln>
          </p:spPr>
        </p:pic>
        <p:sp>
          <p:nvSpPr>
            <p:cNvPr id="7" name="Text Box 144"/>
            <p:cNvSpPr txBox="1">
              <a:spLocks noChangeArrowheads="1"/>
            </p:cNvSpPr>
            <p:nvPr/>
          </p:nvSpPr>
          <p:spPr bwMode="auto">
            <a:xfrm>
              <a:off x="1235" y="5490"/>
              <a:ext cx="4066" cy="899"/>
            </a:xfrm>
            <a:prstGeom prst="rect">
              <a:avLst/>
            </a:prstGeom>
            <a:noFill/>
            <a:ln w="9525">
              <a:noFill/>
              <a:miter lim="800000"/>
            </a:ln>
            <a:effectLst/>
          </p:spPr>
          <p:txBody>
            <a:bodyPr wrap="square">
              <a:spAutoFit/>
            </a:bodyPr>
            <a:lstStyle/>
            <a:p>
              <a:pPr marL="182880" marR="0" indent="-182880" defTabSz="914400">
                <a:lnSpc>
                  <a:spcPct val="130000"/>
                </a:lnSpc>
                <a:spcBef>
                  <a:spcPct val="0"/>
                </a:spcBef>
                <a:spcAft>
                  <a:spcPct val="0"/>
                </a:spcAft>
                <a:buClrTx/>
                <a:buSzTx/>
                <a:buFontTx/>
                <a:buNone/>
                <a:defRPr/>
              </a:pPr>
              <a:r>
                <a:rPr kumimoji="0" lang="zh-CN" altLang="en-US" sz="24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柏油马路被烤化</a:t>
              </a:r>
              <a:endParaRPr kumimoji="0" lang="zh-CN" altLang="en-US" sz="24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11" name="Rectangle 161" title=""/>
          <p:cNvSpPr>
            <a:spLocks noChangeArrowheads="1"/>
          </p:cNvSpPr>
          <p:nvPr/>
        </p:nvSpPr>
        <p:spPr bwMode="auto">
          <a:xfrm>
            <a:off x="336550" y="3890010"/>
            <a:ext cx="6631305" cy="49149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6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思考：</a:t>
            </a:r>
            <a:r>
              <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夏天如何防止柏油马路被烤化？</a:t>
            </a:r>
            <a:endPar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 name="Rectangle 161" title=""/>
          <p:cNvSpPr>
            <a:spLocks noChangeArrowheads="1"/>
          </p:cNvSpPr>
          <p:nvPr/>
        </p:nvSpPr>
        <p:spPr bwMode="auto">
          <a:xfrm>
            <a:off x="412115" y="4268470"/>
            <a:ext cx="5768975" cy="1130935"/>
          </a:xfrm>
          <a:prstGeom prst="rect">
            <a:avLst/>
          </a:prstGeom>
          <a:noFill/>
          <a:ln w="9525">
            <a:noFill/>
            <a:miter lim="800000"/>
          </a:ln>
          <a:effectLst/>
        </p:spPr>
        <p:txBody>
          <a:bodyPr wrap="square">
            <a:spAutoFit/>
          </a:bodyPr>
          <a:lstStyle/>
          <a:p>
            <a:pPr marR="0" lvl="0" indent="765810" algn="l" defTabSz="914400" rtl="0">
              <a:lnSpc>
                <a:spcPct val="130000"/>
              </a:lnSpc>
              <a:spcBef>
                <a:spcPct val="0"/>
              </a:spcBef>
              <a:spcAft>
                <a:spcPct val="0"/>
              </a:spcAft>
              <a:buClrTx/>
              <a:buSzTx/>
              <a:buFontTx/>
              <a:buNone/>
              <a:defRPr/>
            </a:pPr>
            <a:r>
              <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通过</a:t>
            </a:r>
            <a:r>
              <a:rPr kumimoji="0" lang="zh-CN" altLang="en-US" sz="26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洒水降低</a:t>
            </a:r>
            <a:r>
              <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马路表面的</a:t>
            </a:r>
            <a:r>
              <a:rPr kumimoji="0" lang="zh-CN" altLang="en-US" sz="26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温度</a:t>
            </a:r>
            <a:r>
              <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rPr>
              <a:t>，避免柏油因高温而软化或熔化。</a:t>
            </a:r>
            <a:endParaRPr kumimoji="0" lang="zh-CN" altLang="en-US" sz="2600" b="1" i="0" u="none" strike="noStrike" kern="1200" cap="none" spc="0" normalizeH="0" baseline="0" noProof="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3313" name="Text Box 5" title=""/>
          <p:cNvSpPr txBox="1"/>
          <p:nvPr/>
        </p:nvSpPr>
        <p:spPr>
          <a:xfrm>
            <a:off x="101600" y="3789363"/>
            <a:ext cx="11610975" cy="579437"/>
          </a:xfrm>
          <a:prstGeom prst="rect">
            <a:avLst/>
          </a:prstGeom>
          <a:noFill/>
          <a:ln w="9525">
            <a:noFill/>
          </a:ln>
        </p:spPr>
        <p:txBody>
          <a:bodyPr anchor="t" anchorCtr="0">
            <a:spAutoFit/>
          </a:bodyPr>
          <a:lstStyle/>
          <a:p>
            <a:endParaRPr lang="zh-CN" altLang="zh-CN" sz="3200" b="1">
              <a:solidFill>
                <a:srgbClr val="FF0000"/>
              </a:solidFill>
              <a:latin typeface="Arial" panose="020b0604020202020204" pitchFamily="34" charset="0"/>
              <a:ea typeface="黑体" panose="02010609060101010101" pitchFamily="49" charset="-122"/>
            </a:endParaRPr>
          </a:p>
        </p:txBody>
      </p:sp>
      <p:grpSp>
        <p:nvGrpSpPr>
          <p:cNvPr id="2" name="Group 17" title=""/>
          <p:cNvGrpSpPr/>
          <p:nvPr/>
        </p:nvGrpSpPr>
        <p:grpSpPr>
          <a:xfrm>
            <a:off x="201613" y="1143000"/>
            <a:ext cx="11777662" cy="3108325"/>
            <a:chOff x="127" y="799"/>
            <a:chExt cx="7419" cy="1958"/>
          </a:xfrm>
        </p:grpSpPr>
        <p:pic>
          <p:nvPicPr>
            <p:cNvPr id="13315" name="Picture 3"/>
            <p:cNvPicPr>
              <a:picLocks noChangeAspect="1"/>
            </p:cNvPicPr>
            <p:nvPr/>
          </p:nvPicPr>
          <p:blipFill>
            <a:blip r:embed="rId2"/>
            <a:stretch>
              <a:fillRect/>
            </a:stretch>
          </p:blipFill>
          <p:spPr>
            <a:xfrm>
              <a:off x="5103" y="912"/>
              <a:ext cx="2443" cy="1584"/>
            </a:xfrm>
            <a:prstGeom prst="rect">
              <a:avLst/>
            </a:prstGeom>
            <a:noFill/>
            <a:ln w="9525">
              <a:noFill/>
            </a:ln>
          </p:spPr>
        </p:pic>
        <p:sp>
          <p:nvSpPr>
            <p:cNvPr id="18438" name="Text Box 6"/>
            <p:cNvSpPr txBox="1">
              <a:spLocks noChangeArrowheads="1"/>
            </p:cNvSpPr>
            <p:nvPr/>
          </p:nvSpPr>
          <p:spPr bwMode="auto">
            <a:xfrm>
              <a:off x="127" y="799"/>
              <a:ext cx="5024" cy="1958"/>
            </a:xfrm>
            <a:prstGeom prst="rect">
              <a:avLst/>
            </a:prstGeom>
            <a:noFill/>
            <a:ln>
              <a:noFill/>
            </a:ln>
            <a:effectLst/>
          </p:spPr>
          <p:txBody>
            <a:bodyPr>
              <a:spAutoFit/>
            </a:bodyPr>
            <a:lstStyle/>
            <a:p>
              <a:pPr marR="0" defTabSz="914400">
                <a:spcBef>
                  <a:spcPct val="50000"/>
                </a:spcBef>
                <a:buClrTx/>
                <a:buSzTx/>
                <a:buFontTx/>
                <a:buNone/>
                <a:defRPr/>
              </a:pPr>
              <a:r>
                <a:rPr kumimoji="0" lang="en-US" altLang="zh-CN" sz="2800" b="1" kern="1200" cap="none" spc="0" normalizeH="0" baseline="0" noProof="0">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    </a:t>
              </a:r>
              <a:r>
                <a:rPr kumimoji="0" lang="zh-CN" altLang="en-US" sz="2800" b="1" kern="1200" cap="none" spc="0" normalizeH="0" baseline="0" noProof="0">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近日，亳州市再降风雪，气温下降，路面冰雪堆积，人车难行，亳州市交警二大队立即行动，购买工业用盐，</a:t>
              </a:r>
              <a:r>
                <a:rPr kumimoji="0" lang="en-US" altLang="zh-CN" sz="2800" b="1" kern="1200" cap="none" spc="0" normalizeH="0" baseline="0" noProof="0">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6</a:t>
              </a:r>
              <a:r>
                <a:rPr kumimoji="0" lang="zh-CN" altLang="en-US" sz="2800" b="1" kern="1200" cap="none" spc="0" normalizeH="0" baseline="0" noProof="0">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日下午全体民警带上铁锹、扫把等工具，把盐粒撒在市区转弯、桥头、上下坡处，防止晚上路面结冰。图为民警正在桥头</a:t>
              </a:r>
              <a:r>
                <a:rPr kumimoji="0" lang="zh-CN" altLang="en-US" sz="2800" b="1" kern="1200" cap="none" spc="0" normalizeH="0" baseline="0" noProof="0">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撒盐</a:t>
              </a:r>
              <a:r>
                <a:rPr kumimoji="0" lang="zh-CN" altLang="en-US" sz="2800" b="1" kern="1200" cap="none" spc="0" normalizeH="0" baseline="0" noProof="0">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。以</a:t>
              </a:r>
              <a:r>
                <a:rPr kumimoji="0" lang="zh-CN" altLang="en-US" sz="2800" b="1" kern="1200" cap="none" spc="0" normalizeH="0" baseline="0" noProof="0">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避免</a:t>
              </a:r>
              <a:r>
                <a:rPr kumimoji="0" lang="zh-CN" altLang="en-US" sz="2800" b="1" kern="1200" cap="none" spc="0" normalizeH="0" baseline="0" noProof="0">
                  <a:solidFill>
                    <a:srgbClr val="FF0000"/>
                  </a:solidFill>
                  <a:effectLst>
                    <a:outerShdw blurRad="38100" dist="38100" dir="2700000" algn="tl">
                      <a:srgbClr val="000000">
                        <a:alpha val="43137"/>
                      </a:srgbClr>
                    </a:outerShdw>
                  </a:effectLst>
                  <a:latin typeface="Arial"/>
                  <a:ea typeface="黑体" panose="02010609060101010101" pitchFamily="49" charset="-122"/>
                  <a:cs typeface="+mn-cs"/>
                </a:rPr>
                <a:t>“</a:t>
              </a:r>
              <a:r>
                <a:rPr kumimoji="0" lang="zh-CN" altLang="en-US" sz="2800" b="1" kern="1200" cap="none" spc="0" normalizeH="0" baseline="0" noProof="0">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夜冻昼化</a:t>
              </a:r>
              <a:r>
                <a:rPr kumimoji="0" lang="zh-CN" altLang="en-US" sz="2800" b="1" kern="1200" cap="none" spc="0" normalizeH="0" baseline="0" noProof="0">
                  <a:solidFill>
                    <a:srgbClr val="FF0000"/>
                  </a:solidFill>
                  <a:effectLst>
                    <a:outerShdw blurRad="38100" dist="38100" dir="2700000" algn="tl">
                      <a:srgbClr val="000000">
                        <a:alpha val="43137"/>
                      </a:srgbClr>
                    </a:outerShdw>
                  </a:effectLst>
                  <a:latin typeface="Arial"/>
                  <a:ea typeface="黑体" panose="02010609060101010101" pitchFamily="49" charset="-122"/>
                  <a:cs typeface="+mn-cs"/>
                </a:rPr>
                <a:t>”</a:t>
              </a:r>
              <a:r>
                <a:rPr kumimoji="0" lang="zh-CN" altLang="en-US" sz="2800" b="1" kern="1200" cap="none" spc="0" normalizeH="0" baseline="0" noProof="0">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现象</a:t>
              </a:r>
              <a:r>
                <a:rPr kumimoji="0" lang="en-US" altLang="zh-CN" sz="2800" b="1" kern="1200" cap="none" spc="0" normalizeH="0" baseline="0" noProof="0">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a:t>
              </a:r>
              <a:r>
                <a:rPr kumimoji="0" lang="zh-CN" altLang="en-US" sz="2800" b="1" kern="1200" cap="none" spc="0" normalizeH="0" baseline="0" noProof="0">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即在相同气温条件下</a:t>
              </a:r>
              <a:r>
                <a:rPr kumimoji="0" lang="en-US" altLang="zh-CN" sz="2800" b="1" kern="1200" cap="none" spc="0" normalizeH="0" baseline="0" noProof="0">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a:t>
              </a:r>
              <a:r>
                <a:rPr kumimoji="0" lang="zh-CN" altLang="en-US" sz="2800" b="1" kern="1200" cap="none" spc="0" normalizeH="0" baseline="0" noProof="0">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熔化了的冰雪不再结冰</a:t>
              </a:r>
              <a:r>
                <a:rPr kumimoji="0" lang="en-US" altLang="zh-CN" sz="2800" b="1" kern="1200" cap="none" spc="0" normalizeH="0" baseline="0" noProof="0">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a:t>
              </a:r>
              <a:r>
                <a:rPr kumimoji="0" lang="zh-CN" altLang="en-US" sz="2800" b="1" kern="1200" cap="none" spc="0" normalizeH="0" baseline="0" noProof="0">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从而减少交通事故</a:t>
              </a:r>
              <a:r>
                <a:rPr kumimoji="0" lang="en-US" altLang="zh-CN" sz="2800" b="1" kern="1200" cap="none" spc="0" normalizeH="0" baseline="0" noProof="0">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rPr>
                <a:t>.</a:t>
              </a:r>
              <a:endParaRPr kumimoji="0" lang="en-US" altLang="zh-CN" sz="2800" b="1" kern="1200" cap="none" spc="0" normalizeH="0" baseline="0" noProof="0">
                <a:effectLst>
                  <a:outerShdw blurRad="38100" dist="38100" dir="2700000" algn="tl">
                    <a:srgbClr val="000000">
                      <a:alpha val="43137"/>
                    </a:srgbClr>
                  </a:outerShdw>
                </a:effectLst>
                <a:latin typeface="黑体" panose="02010609060101010101" pitchFamily="49" charset="-122"/>
                <a:ea typeface="黑体" panose="02010609060101010101" pitchFamily="49" charset="-122"/>
                <a:cs typeface="+mn-cs"/>
              </a:endParaRPr>
            </a:p>
          </p:txBody>
        </p:sp>
      </p:grpSp>
      <p:grpSp>
        <p:nvGrpSpPr>
          <p:cNvPr id="3" name="Group 12" title=""/>
          <p:cNvGrpSpPr/>
          <p:nvPr/>
        </p:nvGrpSpPr>
        <p:grpSpPr>
          <a:xfrm>
            <a:off x="2005013" y="4630738"/>
            <a:ext cx="9686925" cy="2133600"/>
            <a:chOff x="208" y="2736"/>
            <a:chExt cx="6113" cy="1344"/>
          </a:xfrm>
        </p:grpSpPr>
        <p:pic>
          <p:nvPicPr>
            <p:cNvPr id="13318" name="Picture 8"/>
            <p:cNvPicPr>
              <a:picLocks noChangeAspect="1"/>
            </p:cNvPicPr>
            <p:nvPr/>
          </p:nvPicPr>
          <p:blipFill>
            <a:blip r:embed="rId3"/>
            <a:stretch>
              <a:fillRect/>
            </a:stretch>
          </p:blipFill>
          <p:spPr>
            <a:xfrm>
              <a:off x="208" y="2736"/>
              <a:ext cx="1457" cy="1339"/>
            </a:xfrm>
            <a:prstGeom prst="rect">
              <a:avLst/>
            </a:prstGeom>
            <a:noFill/>
            <a:ln w="9525">
              <a:noFill/>
            </a:ln>
          </p:spPr>
        </p:pic>
        <p:pic>
          <p:nvPicPr>
            <p:cNvPr id="13319" name="Picture 9"/>
            <p:cNvPicPr>
              <a:picLocks noChangeAspect="1"/>
            </p:cNvPicPr>
            <p:nvPr/>
          </p:nvPicPr>
          <p:blipFill>
            <a:blip r:embed="rId4"/>
            <a:stretch>
              <a:fillRect/>
            </a:stretch>
          </p:blipFill>
          <p:spPr>
            <a:xfrm>
              <a:off x="4728" y="2736"/>
              <a:ext cx="1593" cy="1344"/>
            </a:xfrm>
            <a:prstGeom prst="rect">
              <a:avLst/>
            </a:prstGeom>
            <a:noFill/>
            <a:ln w="9525">
              <a:noFill/>
            </a:ln>
          </p:spPr>
        </p:pic>
        <p:sp>
          <p:nvSpPr>
            <p:cNvPr id="13320" name="Text Box 10"/>
            <p:cNvSpPr txBox="1"/>
            <p:nvPr/>
          </p:nvSpPr>
          <p:spPr>
            <a:xfrm>
              <a:off x="1987" y="3024"/>
              <a:ext cx="2693" cy="601"/>
            </a:xfrm>
            <a:prstGeom prst="rect">
              <a:avLst/>
            </a:prstGeom>
            <a:noFill/>
            <a:ln w="9525">
              <a:noFill/>
            </a:ln>
          </p:spPr>
          <p:txBody>
            <a:bodyPr anchor="t" anchorCtr="0">
              <a:spAutoFit/>
            </a:bodyPr>
            <a:lstStyle/>
            <a:p>
              <a:pPr>
                <a:spcBef>
                  <a:spcPct val="50000"/>
                </a:spcBef>
              </a:pPr>
              <a:r>
                <a:rPr lang="en-US" altLang="zh-CN" sz="2800" b="1">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  </a:t>
              </a:r>
              <a:r>
                <a:rPr lang="zh-CN" altLang="en-US" sz="2800" b="1">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在水管外加上</a:t>
              </a:r>
              <a:r>
                <a:rPr lang="zh-CN" altLang="en-US" sz="2800" b="1">
                  <a:solidFill>
                    <a:srgbClr val="FF0000"/>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保温层</a:t>
              </a:r>
              <a:r>
                <a:rPr lang="en-US" altLang="zh-CN" sz="2800" b="1">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a:t>
              </a:r>
              <a:r>
                <a:rPr lang="zh-CN" altLang="en-US" sz="2800" b="1">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使水管中的水温不致过低</a:t>
              </a:r>
              <a:r>
                <a:rPr lang="en-US" altLang="zh-CN" sz="2800" b="1">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a:t>
              </a:r>
              <a:endParaRPr lang="en-US" altLang="zh-CN" sz="2800" b="1">
                <a:effectLst>
                  <a:outerShdw blurRad="38100" dist="38100" dir="2700000" algn="tl">
                    <a:srgbClr val="000000">
                      <a:alpha val="43137"/>
                    </a:srgbClr>
                  </a:outerShdw>
                </a:effectLst>
                <a:latin typeface="黑体" panose="02010609060101010101" pitchFamily="49" charset="-122"/>
                <a:ea typeface="黑体" panose="02010609060101010101" pitchFamily="49" charset="-122"/>
              </a:endParaRPr>
            </a:p>
          </p:txBody>
        </p:sp>
      </p:grpSp>
      <p:sp>
        <p:nvSpPr>
          <p:cNvPr id="13322" name="Text Box 14" title=""/>
          <p:cNvSpPr txBox="1"/>
          <p:nvPr/>
        </p:nvSpPr>
        <p:spPr>
          <a:xfrm>
            <a:off x="330200" y="685800"/>
            <a:ext cx="2362200" cy="519113"/>
          </a:xfrm>
          <a:prstGeom prst="rect">
            <a:avLst/>
          </a:prstGeom>
          <a:noFill/>
          <a:ln w="9525">
            <a:noFill/>
          </a:ln>
        </p:spPr>
        <p:txBody>
          <a:bodyPr anchor="t" anchorCtr="0">
            <a:spAutoFit/>
          </a:bodyPr>
          <a:lstStyle/>
          <a:p>
            <a:pPr marL="182880" indent="-182880"/>
            <a:r>
              <a:rPr lang="zh-CN" altLang="en-US" sz="2800" b="1">
                <a:solidFill>
                  <a:srgbClr val="3333FF"/>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rPr>
              <a:t>解决方法：</a:t>
            </a:r>
            <a:endParaRPr lang="zh-CN" altLang="en-US" sz="2800" b="1">
              <a:solidFill>
                <a:srgbClr val="3333FF"/>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endParaRPr>
          </a:p>
        </p:txBody>
      </p:sp>
      <p:sp>
        <p:nvSpPr>
          <p:cNvPr id="18447" name="Rectangle 15" title=""/>
          <p:cNvSpPr>
            <a:spLocks noChangeArrowheads="1"/>
          </p:cNvSpPr>
          <p:nvPr/>
        </p:nvSpPr>
        <p:spPr bwMode="auto">
          <a:xfrm>
            <a:off x="2311400" y="685800"/>
            <a:ext cx="1627188" cy="523875"/>
          </a:xfrm>
          <a:prstGeom prst="rect">
            <a:avLst/>
          </a:prstGeom>
          <a:noFill/>
          <a:ln>
            <a:noFill/>
          </a:ln>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夜冻昼化</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sp>
        <p:nvSpPr>
          <p:cNvPr id="18448" name="Rectangle 16" title=""/>
          <p:cNvSpPr>
            <a:spLocks noChangeArrowheads="1"/>
          </p:cNvSpPr>
          <p:nvPr/>
        </p:nvSpPr>
        <p:spPr bwMode="auto">
          <a:xfrm>
            <a:off x="254000" y="4416425"/>
            <a:ext cx="1676400" cy="522288"/>
          </a:xfrm>
          <a:prstGeom prst="rect">
            <a:avLst/>
          </a:prstGeom>
          <a:noFill/>
          <a:ln>
            <a:noFill/>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rPr>
              <a:t>水管冻裂</a:t>
            </a:r>
            <a:endParaRPr kumimoji="0" lang="zh-CN" altLang="en-US" sz="2800" b="1" i="0" u="none" strike="noStrike" kern="1200" cap="none" spc="0" normalizeH="0" baseline="0" noProof="0">
              <a:ln>
                <a:noFill/>
              </a:ln>
              <a:solidFill>
                <a:srgbClr val="FF0000"/>
              </a:solidFill>
              <a:effectLst>
                <a:outerShdw blurRad="38100" dist="38100" dir="2700000" algn="tl">
                  <a:srgbClr val="C0C0C0"/>
                </a:outerShdw>
              </a:effectLst>
              <a:uLnTx/>
              <a:uFillTx/>
              <a:latin typeface="黑体" panose="02010609060101010101" pitchFamily="49" charset="-122"/>
              <a:ea typeface="黑体" panose="02010609060101010101" pitchFamily="49" charset="-122"/>
              <a:cs typeface="+mn-cs"/>
            </a:endParaRPr>
          </a:p>
        </p:txBody>
      </p:sp>
      <p:sp>
        <p:nvSpPr>
          <p:cNvPr id="12289" name="Text Box 2" title=""/>
          <p:cNvSpPr txBox="1"/>
          <p:nvPr/>
        </p:nvSpPr>
        <p:spPr>
          <a:xfrm>
            <a:off x="238125" y="22225"/>
            <a:ext cx="3141663" cy="583565"/>
          </a:xfrm>
          <a:prstGeom prst="rect">
            <a:avLst/>
          </a:prstGeom>
          <a:solidFill>
            <a:srgbClr val="FF0000"/>
          </a:solidFill>
          <a:ln w="9525">
            <a:noFill/>
          </a:ln>
        </p:spPr>
        <p:txBody>
          <a:bodyPr anchor="t" anchorCtr="0">
            <a:spAutoFit/>
          </a:bodyPr>
          <a:lstStyle/>
          <a:p>
            <a:pPr algn="ctr"/>
            <a:r>
              <a:rPr lang="zh-CN" altLang="en-US" sz="3200" b="1">
                <a:solidFill>
                  <a:schemeClr val="bg1"/>
                </a:solidFill>
                <a:latin typeface="Arial" panose="020b0604020202020204" pitchFamily="34" charset="0"/>
                <a:ea typeface="黑体" panose="02010609060101010101" pitchFamily="49" charset="-122"/>
              </a:rPr>
              <a:t>知识应用</a:t>
            </a:r>
            <a:endParaRPr lang="zh-CN" altLang="en-US" sz="3200" b="1">
              <a:solidFill>
                <a:schemeClr val="bg1"/>
              </a:solidFill>
              <a:latin typeface="Arial" panose="020b0604020202020204" pitchFamily="34" charset="0"/>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337" name="Text Box 2" title=""/>
          <p:cNvSpPr txBox="1"/>
          <p:nvPr/>
        </p:nvSpPr>
        <p:spPr>
          <a:xfrm>
            <a:off x="238125" y="22225"/>
            <a:ext cx="3141663" cy="579438"/>
          </a:xfrm>
          <a:prstGeom prst="rect">
            <a:avLst/>
          </a:prstGeom>
          <a:solidFill>
            <a:srgbClr val="FF0000"/>
          </a:solidFill>
          <a:ln w="9525">
            <a:noFill/>
          </a:ln>
        </p:spPr>
        <p:txBody>
          <a:bodyPr anchor="t" anchorCtr="0">
            <a:spAutoFit/>
          </a:bodyPr>
          <a:lstStyle/>
          <a:p>
            <a:pPr algn="ctr"/>
            <a:r>
              <a:rPr lang="zh-CN" altLang="en-US" sz="3200" b="1">
                <a:solidFill>
                  <a:schemeClr val="bg1"/>
                </a:solidFill>
                <a:latin typeface="Arial" panose="020b0604020202020204" pitchFamily="34" charset="0"/>
                <a:ea typeface="黑体" panose="02010609060101010101" pitchFamily="49" charset="-122"/>
              </a:rPr>
              <a:t>课堂小结</a:t>
            </a:r>
            <a:endParaRPr lang="zh-CN" altLang="en-US" sz="3200" b="1">
              <a:solidFill>
                <a:schemeClr val="bg1"/>
              </a:solidFill>
              <a:latin typeface="Arial" panose="020b0604020202020204" pitchFamily="34" charset="0"/>
              <a:ea typeface="黑体" panose="02010609060101010101" pitchFamily="49" charset="-122"/>
            </a:endParaRPr>
          </a:p>
        </p:txBody>
      </p:sp>
      <p:sp>
        <p:nvSpPr>
          <p:cNvPr id="15363" name="Text Box 3" title=""/>
          <p:cNvSpPr txBox="1">
            <a:spLocks noChangeArrowheads="1"/>
          </p:cNvSpPr>
          <p:nvPr/>
        </p:nvSpPr>
        <p:spPr bwMode="auto">
          <a:xfrm>
            <a:off x="177800" y="685800"/>
            <a:ext cx="11885613" cy="3969385"/>
          </a:xfrm>
          <a:prstGeom prst="rect">
            <a:avLst/>
          </a:prstGeom>
          <a:noFill/>
          <a:ln w="9525">
            <a:noFill/>
            <a:miter lim="800000"/>
          </a:ln>
          <a:effectLst/>
        </p:spPr>
        <p:txBody>
          <a:bodyPr>
            <a:spAutoFit/>
          </a:bodyPr>
          <a:lstStyle/>
          <a:p>
            <a:pPr marL="274955" marR="0" indent="-274955" defTabSz="914400">
              <a:lnSpc>
                <a:spcPct val="150000"/>
              </a:lnSpc>
              <a:buClrTx/>
              <a:buSzTx/>
              <a:buFontTx/>
              <a:buNone/>
              <a:defRPr/>
            </a:pP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1</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．凝固：物质由</a:t>
            </a: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______</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态变为</a:t>
            </a: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______</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态。凝固需要</a:t>
            </a: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________</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热。</a:t>
            </a:r>
            <a:endPar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50000"/>
              </a:lnSpc>
              <a:buClrTx/>
              <a:buSzTx/>
              <a:buFontTx/>
              <a:buNone/>
              <a:defRPr/>
            </a:pP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2</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．凝固点是</a:t>
            </a: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______</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熔化后再</a:t>
            </a: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________</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时有一定的</a:t>
            </a: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__________</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温度。同种晶体物质的凝固点与熔点是</a:t>
            </a: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_________</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；非晶体物质</a:t>
            </a: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__________</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（“有”或“没有”）凝固点。</a:t>
            </a:r>
            <a:endPar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50000"/>
              </a:lnSpc>
              <a:buClrTx/>
              <a:buSzTx/>
              <a:buFontTx/>
              <a:buNone/>
              <a:defRPr/>
            </a:pP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3.</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晶体的熔化条件：</a:t>
            </a: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_______________</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a:t>
            </a: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_____________</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a:t>
            </a:r>
            <a:endPar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50000"/>
              </a:lnSpc>
              <a:buClrTx/>
              <a:buSzTx/>
              <a:buFontTx/>
              <a:buNone/>
              <a:defRPr/>
            </a:pPr>
            <a:r>
              <a:rPr kumimoji="0" lang="en-US" altLang="zh-CN"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r>
              <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晶体液体的凝固条件：</a:t>
            </a:r>
            <a:r>
              <a:rPr lang="en-US" altLang="zh-CN" sz="28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sym typeface="+mn-ea"/>
              </a:rPr>
              <a:t>_________________</a:t>
            </a:r>
            <a:r>
              <a:rPr lang="zh-CN" altLang="en-US" sz="28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sym typeface="+mn-ea"/>
              </a:rPr>
              <a:t>，</a:t>
            </a:r>
            <a:r>
              <a:rPr lang="en-US" altLang="zh-CN" sz="28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sym typeface="+mn-ea"/>
              </a:rPr>
              <a:t>__________</a:t>
            </a:r>
            <a:r>
              <a:rPr lang="zh-CN" altLang="en-US" sz="28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sym typeface="+mn-ea"/>
              </a:rPr>
              <a:t>。</a:t>
            </a:r>
            <a:endParaRPr kumimoji="0" lang="zh-CN" altLang="en-US" sz="28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p:txBody>
      </p:sp>
      <p:sp>
        <p:nvSpPr>
          <p:cNvPr id="24583" name="Rectangle 7" title=""/>
          <p:cNvSpPr>
            <a:spLocks noChangeArrowheads="1"/>
          </p:cNvSpPr>
          <p:nvPr/>
        </p:nvSpPr>
        <p:spPr bwMode="auto">
          <a:xfrm>
            <a:off x="3261678" y="853440"/>
            <a:ext cx="1120775" cy="519113"/>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液</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4584" name="Rectangle 8" title=""/>
          <p:cNvSpPr>
            <a:spLocks noChangeArrowheads="1"/>
          </p:cNvSpPr>
          <p:nvPr/>
        </p:nvSpPr>
        <p:spPr bwMode="auto">
          <a:xfrm>
            <a:off x="5357178" y="878840"/>
            <a:ext cx="1120775" cy="519113"/>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固</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4585" name="Rectangle 9" title=""/>
          <p:cNvSpPr>
            <a:spLocks noChangeArrowheads="1"/>
          </p:cNvSpPr>
          <p:nvPr/>
        </p:nvSpPr>
        <p:spPr bwMode="auto">
          <a:xfrm>
            <a:off x="8646478" y="878840"/>
            <a:ext cx="1120775" cy="519113"/>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放</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4591" name="Rectangle 15" title=""/>
          <p:cNvSpPr>
            <a:spLocks noChangeArrowheads="1"/>
          </p:cNvSpPr>
          <p:nvPr/>
        </p:nvSpPr>
        <p:spPr bwMode="auto">
          <a:xfrm>
            <a:off x="2398713" y="1492250"/>
            <a:ext cx="1143000" cy="519113"/>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晶体</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4592" name="Rectangle 16" title=""/>
          <p:cNvSpPr>
            <a:spLocks noChangeArrowheads="1"/>
          </p:cNvSpPr>
          <p:nvPr/>
        </p:nvSpPr>
        <p:spPr bwMode="auto">
          <a:xfrm>
            <a:off x="4970463" y="1492250"/>
            <a:ext cx="1143000" cy="519113"/>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凝固</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4593" name="Rectangle 17" title=""/>
          <p:cNvSpPr>
            <a:spLocks noChangeArrowheads="1"/>
          </p:cNvSpPr>
          <p:nvPr/>
        </p:nvSpPr>
        <p:spPr bwMode="auto">
          <a:xfrm>
            <a:off x="8323263" y="1492250"/>
            <a:ext cx="1143000" cy="519113"/>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凝固</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4594" name="Rectangle 18" title=""/>
          <p:cNvSpPr>
            <a:spLocks noChangeArrowheads="1"/>
          </p:cNvSpPr>
          <p:nvPr/>
        </p:nvSpPr>
        <p:spPr bwMode="auto">
          <a:xfrm>
            <a:off x="4748213" y="2111375"/>
            <a:ext cx="1600200" cy="519113"/>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相同的</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4595" name="Rectangle 19" title=""/>
          <p:cNvSpPr>
            <a:spLocks noChangeArrowheads="1"/>
          </p:cNvSpPr>
          <p:nvPr/>
        </p:nvSpPr>
        <p:spPr bwMode="auto">
          <a:xfrm>
            <a:off x="8405813" y="2111375"/>
            <a:ext cx="1600200" cy="519113"/>
          </a:xfrm>
          <a:prstGeom prst="rect">
            <a:avLst/>
          </a:prstGeom>
          <a:noFill/>
          <a:ln w="9525">
            <a:noFill/>
            <a:miter lim="800000"/>
          </a:ln>
          <a:effectLst/>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没有</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2" name="Rectangle 18" title=""/>
          <p:cNvSpPr>
            <a:spLocks noChangeArrowheads="1"/>
          </p:cNvSpPr>
          <p:nvPr/>
        </p:nvSpPr>
        <p:spPr bwMode="auto">
          <a:xfrm>
            <a:off x="3511550" y="3429635"/>
            <a:ext cx="256349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温度达到熔点</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3" name="Rectangle 18" title=""/>
          <p:cNvSpPr>
            <a:spLocks noChangeArrowheads="1"/>
          </p:cNvSpPr>
          <p:nvPr/>
        </p:nvSpPr>
        <p:spPr bwMode="auto">
          <a:xfrm>
            <a:off x="6654165" y="3429635"/>
            <a:ext cx="190055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继续吸热</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5" name="Rectangle 18" title=""/>
          <p:cNvSpPr>
            <a:spLocks noChangeArrowheads="1"/>
          </p:cNvSpPr>
          <p:nvPr/>
        </p:nvSpPr>
        <p:spPr bwMode="auto">
          <a:xfrm>
            <a:off x="4215765" y="4038600"/>
            <a:ext cx="291528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温度达到凝固点</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6" name="Rectangle 18" title=""/>
          <p:cNvSpPr>
            <a:spLocks noChangeArrowheads="1"/>
          </p:cNvSpPr>
          <p:nvPr/>
        </p:nvSpPr>
        <p:spPr bwMode="auto">
          <a:xfrm>
            <a:off x="7358380" y="4038600"/>
            <a:ext cx="190055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继续放热</a:t>
            </a:r>
            <a:endParaRPr kumimoji="0" lang="zh-CN" altLang="en-US"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pic>
        <p:nvPicPr>
          <p:cNvPr id="4" name="Picture 4"/>
          <p:cNvPicPr>
            <a:picLocks noChangeAspect="1"/>
          </p:cNvPicPr>
          <p:nvPr/>
        </p:nvPicPr>
        <p:blipFill>
          <a:blip r:embed="rId2"/>
          <a:stretch>
            <a:fillRect/>
          </a:stretch>
        </p:blipFill>
        <p:spPr>
          <a:xfrm flipH="1">
            <a:off x="12471400" y="10960100"/>
            <a:ext cx="0" cy="0"/>
          </a:xfrm>
          <a:prstGeom prst="rect">
            <a:avLst/>
          </a:prstGeom>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83"/>
                                        </p:tgtEl>
                                        <p:attrNameLst>
                                          <p:attrName>style.visibility</p:attrName>
                                        </p:attrNameLst>
                                      </p:cBhvr>
                                      <p:to>
                                        <p:strVal val="visible"/>
                                      </p:to>
                                    </p:set>
                                    <p:animEffect transition="in" filter="wipe(left)">
                                      <p:cBhvr>
                                        <p:cTn id="7" dur="500"/>
                                        <p:tgtEl>
                                          <p:spTgt spid="24583"/>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584"/>
                                        </p:tgtEl>
                                        <p:attrNameLst>
                                          <p:attrName>style.visibility</p:attrName>
                                        </p:attrNameLst>
                                      </p:cBhvr>
                                      <p:to>
                                        <p:strVal val="visible"/>
                                      </p:to>
                                    </p:set>
                                    <p:animEffect transition="in" filter="wipe(left)">
                                      <p:cBhvr>
                                        <p:cTn id="12" dur="500"/>
                                        <p:tgtEl>
                                          <p:spTgt spid="24584"/>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585"/>
                                        </p:tgtEl>
                                        <p:attrNameLst>
                                          <p:attrName>style.visibility</p:attrName>
                                        </p:attrNameLst>
                                      </p:cBhvr>
                                      <p:to>
                                        <p:strVal val="visible"/>
                                      </p:to>
                                    </p:set>
                                    <p:animEffect transition="in" filter="wipe(left)">
                                      <p:cBhvr>
                                        <p:cTn id="17" dur="500"/>
                                        <p:tgtEl>
                                          <p:spTgt spid="24585"/>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591"/>
                                        </p:tgtEl>
                                        <p:attrNameLst>
                                          <p:attrName>style.visibility</p:attrName>
                                        </p:attrNameLst>
                                      </p:cBhvr>
                                      <p:to>
                                        <p:strVal val="visible"/>
                                      </p:to>
                                    </p:set>
                                    <p:animEffect transition="in" filter="wipe(left)">
                                      <p:cBhvr>
                                        <p:cTn id="22" dur="500"/>
                                        <p:tgtEl>
                                          <p:spTgt spid="24591"/>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4592"/>
                                        </p:tgtEl>
                                        <p:attrNameLst>
                                          <p:attrName>style.visibility</p:attrName>
                                        </p:attrNameLst>
                                      </p:cBhvr>
                                      <p:to>
                                        <p:strVal val="visible"/>
                                      </p:to>
                                    </p:set>
                                    <p:animEffect transition="in" filter="wipe(left)">
                                      <p:cBhvr>
                                        <p:cTn id="27" dur="500"/>
                                        <p:tgtEl>
                                          <p:spTgt spid="24592"/>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4593"/>
                                        </p:tgtEl>
                                        <p:attrNameLst>
                                          <p:attrName>style.visibility</p:attrName>
                                        </p:attrNameLst>
                                      </p:cBhvr>
                                      <p:to>
                                        <p:strVal val="visible"/>
                                      </p:to>
                                    </p:set>
                                    <p:animEffect transition="in" filter="wipe(left)">
                                      <p:cBhvr>
                                        <p:cTn id="32" dur="500"/>
                                        <p:tgtEl>
                                          <p:spTgt spid="24593"/>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4594"/>
                                        </p:tgtEl>
                                        <p:attrNameLst>
                                          <p:attrName>style.visibility</p:attrName>
                                        </p:attrNameLst>
                                      </p:cBhvr>
                                      <p:to>
                                        <p:strVal val="visible"/>
                                      </p:to>
                                    </p:set>
                                    <p:animEffect transition="in" filter="wipe(left)">
                                      <p:cBhvr>
                                        <p:cTn id="37" dur="500"/>
                                        <p:tgtEl>
                                          <p:spTgt spid="24594"/>
                                        </p:tgtEl>
                                      </p:cBhvr>
                                    </p:animEffect>
                                  </p:childTnLst>
                                </p:cTn>
                              </p:par>
                            </p:childTnLst>
                          </p:cTn>
                        </p:par>
                      </p:childTnLst>
                    </p:cTn>
                  </p:par>
                  <p:par>
                    <p:cTn id="38" fill="hold" nodeType="clickPar">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4595"/>
                                        </p:tgtEl>
                                        <p:attrNameLst>
                                          <p:attrName>style.visibility</p:attrName>
                                        </p:attrNameLst>
                                      </p:cBhvr>
                                      <p:to>
                                        <p:strVal val="visible"/>
                                      </p:to>
                                    </p:set>
                                    <p:animEffect transition="in" filter="wipe(left)">
                                      <p:cBhvr>
                                        <p:cTn id="42" dur="500"/>
                                        <p:tgtEl>
                                          <p:spTgt spid="24595"/>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left)">
                                      <p:cBhvr>
                                        <p:cTn id="52" dur="500"/>
                                        <p:tgtEl>
                                          <p:spTgt spid="3"/>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500"/>
                                        <p:tgtEl>
                                          <p:spTgt spid="5"/>
                                        </p:tgtEl>
                                      </p:cBhvr>
                                    </p:animEffect>
                                  </p:childTnLst>
                                </p:cTn>
                              </p:par>
                            </p:childTnLst>
                          </p:cTn>
                        </p:par>
                      </p:childTnLst>
                    </p:cTn>
                  </p:par>
                  <p:par>
                    <p:cTn id="58" fill="hold" nodeType="clickPar">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wipe(left)">
                                      <p:cBhvr>
                                        <p:cTn id="6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3" grpId="0" animBg="1"/>
      <p:bldP spid="24584" grpId="0" animBg="1"/>
      <p:bldP spid="24585" grpId="0" animBg="1"/>
      <p:bldP spid="24591" grpId="0" animBg="1"/>
      <p:bldP spid="24592" grpId="0" animBg="1"/>
      <p:bldP spid="24593" grpId="0" animBg="1"/>
      <p:bldP spid="24594" grpId="0" animBg="1"/>
      <p:bldP spid="24595" grpId="0" animBg="1"/>
      <p:bldP spid="2" grpId="0" animBg="1"/>
      <p:bldP spid="3" grpId="0" animBg="1"/>
      <p:bldP spid="5" grpId="0" animBg="1"/>
      <p:bldP spid="6" grpId="0" animBg="1"/>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337" name="Text Box 2" title=""/>
          <p:cNvSpPr txBox="1"/>
          <p:nvPr/>
        </p:nvSpPr>
        <p:spPr>
          <a:xfrm>
            <a:off x="238125" y="22225"/>
            <a:ext cx="3141663" cy="579438"/>
          </a:xfrm>
          <a:prstGeom prst="rect">
            <a:avLst/>
          </a:prstGeom>
          <a:solidFill>
            <a:srgbClr val="FF0000"/>
          </a:solidFill>
          <a:ln w="9525">
            <a:noFill/>
          </a:ln>
        </p:spPr>
        <p:txBody>
          <a:bodyPr anchor="t" anchorCtr="0">
            <a:spAutoFit/>
          </a:bodyPr>
          <a:lstStyle/>
          <a:p>
            <a:pPr algn="ctr"/>
            <a:r>
              <a:rPr lang="zh-CN" altLang="en-US" sz="3200" b="1">
                <a:solidFill>
                  <a:schemeClr val="bg1"/>
                </a:solidFill>
                <a:latin typeface="Arial" panose="020b0604020202020204" pitchFamily="34" charset="0"/>
                <a:ea typeface="黑体" panose="02010609060101010101" pitchFamily="49" charset="-122"/>
              </a:rPr>
              <a:t>课堂小结</a:t>
            </a:r>
            <a:endParaRPr lang="zh-CN" altLang="en-US" sz="3200" b="1">
              <a:solidFill>
                <a:schemeClr val="bg1"/>
              </a:solidFill>
              <a:latin typeface="Arial" panose="020b0604020202020204" pitchFamily="34" charset="0"/>
              <a:ea typeface="黑体" panose="02010609060101010101" pitchFamily="49" charset="-122"/>
            </a:endParaRPr>
          </a:p>
        </p:txBody>
      </p:sp>
      <p:sp>
        <p:nvSpPr>
          <p:cNvPr id="15363" name="Text Box 3" title=""/>
          <p:cNvSpPr txBox="1">
            <a:spLocks noChangeArrowheads="1"/>
          </p:cNvSpPr>
          <p:nvPr/>
        </p:nvSpPr>
        <p:spPr bwMode="auto">
          <a:xfrm>
            <a:off x="109855" y="610235"/>
            <a:ext cx="12056110" cy="5846445"/>
          </a:xfrm>
          <a:prstGeom prst="rect">
            <a:avLst/>
          </a:prstGeom>
          <a:noFill/>
          <a:ln w="9525">
            <a:noFill/>
            <a:miter lim="800000"/>
          </a:ln>
          <a:effectLst/>
        </p:spPr>
        <p:txBody>
          <a:bodyPr wrap="square">
            <a:spAutoFit/>
          </a:bodyPr>
          <a:lstStyle/>
          <a:p>
            <a:pPr marL="274955" marR="0" indent="-274955" defTabSz="914400">
              <a:lnSpc>
                <a:spcPct val="120000"/>
              </a:lnSpc>
              <a:spcBef>
                <a:spcPct val="0"/>
              </a:spcBef>
              <a:spcAft>
                <a:spcPct val="0"/>
              </a:spcAft>
              <a:buClrTx/>
              <a:buSzTx/>
              <a:buFontTx/>
              <a:buNone/>
              <a:defRPr/>
            </a:pP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1．铸造青铜器时，工匠将铜料加热化为铜液注入模具，铜液冷却成形，青铜器铸造初步完成。下列说法正确的是（　　）</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A．铜料化为铜液需要放热	B．铜料化为铜液是熔化	</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C．铜液冷却成形需要吸热	D．铜液冷却成形是液化</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2．下列说法中错误的是（　　）</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A．一小块铜和一大块铜熔点相同	B．一小块铜和一小块铝的熔点相同	</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C．一小块铜的熔点和凝固点相同	D．一小块铝和一大块铝的凝固点相同</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3．如图，将一支盛水的试管插入足够多的冰水混合物中，那么试管中的水（　　）</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A．很快就会结成冰	</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B．只要经过足够长的时间，水肯定会结成冰	</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C．在短时间内水不会结成冰	</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D．时间再长水也不会结成冰</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p:txBody>
      </p:sp>
      <p:sp>
        <p:nvSpPr>
          <p:cNvPr id="24590" name="Rectangle 14" title=""/>
          <p:cNvSpPr>
            <a:spLocks noChangeArrowheads="1"/>
          </p:cNvSpPr>
          <p:nvPr/>
        </p:nvSpPr>
        <p:spPr bwMode="auto">
          <a:xfrm>
            <a:off x="5511165" y="1143000"/>
            <a:ext cx="60134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B</a:t>
            </a:r>
            <a:endParaRPr kumimoji="0" lang="en-US" alt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3" name="Rectangle 14" title=""/>
          <p:cNvSpPr>
            <a:spLocks noChangeArrowheads="1"/>
          </p:cNvSpPr>
          <p:nvPr/>
        </p:nvSpPr>
        <p:spPr bwMode="auto">
          <a:xfrm>
            <a:off x="4063365" y="2560320"/>
            <a:ext cx="60134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B</a:t>
            </a:r>
            <a:endParaRPr kumimoji="0" lang="en-US" alt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sp>
        <p:nvSpPr>
          <p:cNvPr id="4" name="Rectangle 14" title=""/>
          <p:cNvSpPr>
            <a:spLocks noChangeArrowheads="1"/>
          </p:cNvSpPr>
          <p:nvPr/>
        </p:nvSpPr>
        <p:spPr bwMode="auto">
          <a:xfrm>
            <a:off x="11419205" y="3977640"/>
            <a:ext cx="60134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D</a:t>
            </a:r>
            <a:endParaRPr kumimoji="0" lang="en-US" alt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pic>
        <p:nvPicPr>
          <p:cNvPr id="2147484689" name="图片 -2147482608" title=""/>
          <p:cNvPicPr>
            <a:picLocks noChangeAspect="1"/>
          </p:cNvPicPr>
          <p:nvPr/>
        </p:nvPicPr>
        <p:blipFill>
          <a:blip r:embed="rId2"/>
          <a:stretch>
            <a:fillRect/>
          </a:stretch>
        </p:blipFill>
        <p:spPr>
          <a:xfrm>
            <a:off x="8711565" y="4572000"/>
            <a:ext cx="1882775" cy="211201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90"/>
                                        </p:tgtEl>
                                        <p:attrNameLst>
                                          <p:attrName>style.visibility</p:attrName>
                                        </p:attrNameLst>
                                      </p:cBhvr>
                                      <p:to>
                                        <p:strVal val="visible"/>
                                      </p:to>
                                    </p:set>
                                    <p:animEffect transition="in" filter="wipe(left)">
                                      <p:cBhvr>
                                        <p:cTn id="7" dur="500"/>
                                        <p:tgtEl>
                                          <p:spTgt spid="24590"/>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0" grpId="0" animBg="1"/>
      <p:bldP spid="3" grpId="0" animBg="1"/>
      <p:bldP spid="4" grpId="0" animBg="1"/>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5" name="文本框 4" title=""/>
          <p:cNvSpPr txBox="1"/>
          <p:nvPr/>
        </p:nvSpPr>
        <p:spPr>
          <a:xfrm>
            <a:off x="199390" y="558165"/>
            <a:ext cx="8840470" cy="2489200"/>
          </a:xfrm>
          <a:prstGeom prst="rect">
            <a:avLst/>
          </a:prstGeom>
          <a:noFill/>
        </p:spPr>
        <p:txBody>
          <a:bodyPr wrap="square" rtlCol="0" anchor="t">
            <a:spAutoFit/>
          </a:bodyPr>
          <a:lstStyle/>
          <a:p>
            <a:pPr marL="274955" marR="0" indent="-274955" defTabSz="914400">
              <a:lnSpc>
                <a:spcPct val="120000"/>
              </a:lnSpc>
              <a:spcBef>
                <a:spcPct val="0"/>
              </a:spcBef>
              <a:spcAft>
                <a:spcPct val="0"/>
              </a:spcAft>
              <a:buClrTx/>
              <a:buSzTx/>
              <a:buFontTx/>
              <a:buNone/>
              <a:defRPr/>
            </a:pPr>
            <a:r>
              <a:rPr sz="26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sym typeface="+mn-ea"/>
              </a:rPr>
              <a:t>4．如图是一款新型水杯，在杯的夹层中封入适量的固态物质，实现了“快速降温”和“快速升温”的功能。使用时，将水杯上下晃动几分钟，可以将100℃的开水降温至55℃左右的温水，也可以将冷水升温至55℃左右的温水，这款水杯被广泛称为“55°杯”，“55°杯”的工作原理是（　　）</a:t>
            </a:r>
            <a:endParaRPr lang="zh-CN" altLang="en-US" sz="2600" b="1"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sym typeface="+mn-ea"/>
            </a:endParaRPr>
          </a:p>
        </p:txBody>
      </p:sp>
      <p:sp>
        <p:nvSpPr>
          <p:cNvPr id="14337" name="Text Box 2" title=""/>
          <p:cNvSpPr txBox="1"/>
          <p:nvPr/>
        </p:nvSpPr>
        <p:spPr>
          <a:xfrm>
            <a:off x="238125" y="22225"/>
            <a:ext cx="3141663" cy="579438"/>
          </a:xfrm>
          <a:prstGeom prst="rect">
            <a:avLst/>
          </a:prstGeom>
          <a:solidFill>
            <a:srgbClr val="FF0000"/>
          </a:solidFill>
          <a:ln w="9525">
            <a:noFill/>
          </a:ln>
        </p:spPr>
        <p:txBody>
          <a:bodyPr anchor="t" anchorCtr="0">
            <a:spAutoFit/>
          </a:bodyPr>
          <a:lstStyle/>
          <a:p>
            <a:pPr algn="ctr"/>
            <a:r>
              <a:rPr lang="zh-CN" altLang="en-US" sz="3200" b="1">
                <a:solidFill>
                  <a:schemeClr val="bg1"/>
                </a:solidFill>
                <a:latin typeface="Arial" panose="020b0604020202020204" pitchFamily="34" charset="0"/>
                <a:ea typeface="黑体" panose="02010609060101010101" pitchFamily="49" charset="-122"/>
              </a:rPr>
              <a:t>课堂小结</a:t>
            </a:r>
            <a:endParaRPr lang="zh-CN" altLang="en-US" sz="3200" b="1">
              <a:solidFill>
                <a:schemeClr val="bg1"/>
              </a:solidFill>
              <a:latin typeface="Arial" panose="020b0604020202020204" pitchFamily="34" charset="0"/>
              <a:ea typeface="黑体" panose="02010609060101010101" pitchFamily="49" charset="-122"/>
            </a:endParaRPr>
          </a:p>
        </p:txBody>
      </p:sp>
      <p:sp>
        <p:nvSpPr>
          <p:cNvPr id="15363" name="Text Box 3" title=""/>
          <p:cNvSpPr txBox="1">
            <a:spLocks noChangeArrowheads="1"/>
          </p:cNvSpPr>
          <p:nvPr/>
        </p:nvSpPr>
        <p:spPr bwMode="auto">
          <a:xfrm>
            <a:off x="109855" y="3103880"/>
            <a:ext cx="12056110" cy="2417445"/>
          </a:xfrm>
          <a:prstGeom prst="rect">
            <a:avLst/>
          </a:prstGeom>
          <a:noFill/>
          <a:ln w="9525">
            <a:noFill/>
            <a:miter lim="800000"/>
          </a:ln>
          <a:effectLst/>
        </p:spPr>
        <p:txBody>
          <a:bodyPr wrap="square">
            <a:spAutoFit/>
          </a:bodyPr>
          <a:lstStyle/>
          <a:p>
            <a:pPr marR="0" defTabSz="914400">
              <a:lnSpc>
                <a:spcPct val="120000"/>
              </a:lnSpc>
              <a:spcBef>
                <a:spcPct val="0"/>
              </a:spcBef>
              <a:spcAft>
                <a:spcPct val="0"/>
              </a:spcAft>
              <a:buClrTx/>
              <a:buSzTx/>
              <a:buFontTx/>
              <a:buNone/>
              <a:defRPr/>
            </a:pPr>
            <a:r>
              <a:rPr kumimoji="0" sz="25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A．首次使用时，必须加注冷水；降温时利用物质凝固放热；升温时利用熔化吸</a:t>
            </a:r>
            <a:endParaRPr kumimoji="0" sz="25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R="0" defTabSz="914400">
              <a:lnSpc>
                <a:spcPct val="120000"/>
              </a:lnSpc>
              <a:spcBef>
                <a:spcPct val="0"/>
              </a:spcBef>
              <a:spcAft>
                <a:spcPct val="0"/>
              </a:spcAft>
              <a:buClrTx/>
              <a:buSzTx/>
              <a:buFontTx/>
              <a:buNone/>
              <a:defRPr/>
            </a:pPr>
            <a:r>
              <a:rPr kumimoji="0" sz="25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B．首次使用时，必须加注热水；降温时利用物质熔化吸热；升温时利用凝固放热</a:t>
            </a:r>
            <a:endParaRPr kumimoji="0" sz="25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sz="25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C．首次使用时，加注冷热水均可；降温时利用物质熔化吸热；升温时利用凝固放热</a:t>
            </a:r>
            <a:endParaRPr kumimoji="0" sz="25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sz="25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D．首次使用时，加注冷热水均可；降温时利用物质凝固放热；升温时利用熔化吸热</a:t>
            </a:r>
            <a:endParaRPr kumimoji="0" sz="25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p:txBody>
      </p:sp>
      <p:sp>
        <p:nvSpPr>
          <p:cNvPr id="24590" name="Rectangle 14" title=""/>
          <p:cNvSpPr>
            <a:spLocks noChangeArrowheads="1"/>
          </p:cNvSpPr>
          <p:nvPr/>
        </p:nvSpPr>
        <p:spPr bwMode="auto">
          <a:xfrm>
            <a:off x="7873365" y="2525395"/>
            <a:ext cx="60134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B</a:t>
            </a:r>
            <a:endParaRPr kumimoji="0" lang="en-US" alt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pic>
        <p:nvPicPr>
          <p:cNvPr id="2147484690" name="图片 -2147482607" title=""/>
          <p:cNvPicPr>
            <a:picLocks noChangeAspect="1"/>
          </p:cNvPicPr>
          <p:nvPr/>
        </p:nvPicPr>
        <p:blipFill>
          <a:blip r:embed="rId2"/>
          <a:stretch>
            <a:fillRect/>
          </a:stretch>
        </p:blipFill>
        <p:spPr>
          <a:xfrm>
            <a:off x="9244965" y="762000"/>
            <a:ext cx="2329180" cy="222504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90"/>
                                        </p:tgtEl>
                                        <p:attrNameLst>
                                          <p:attrName>style.visibility</p:attrName>
                                        </p:attrNameLst>
                                      </p:cBhvr>
                                      <p:to>
                                        <p:strVal val="visible"/>
                                      </p:to>
                                    </p:set>
                                    <p:animEffect transition="in" filter="wipe(left)">
                                      <p:cBhvr>
                                        <p:cTn id="7" dur="500"/>
                                        <p:tgtEl>
                                          <p:spTgt spid="245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0" grpId="0" animBg="1"/>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337" name="Text Box 2" title=""/>
          <p:cNvSpPr txBox="1"/>
          <p:nvPr/>
        </p:nvSpPr>
        <p:spPr>
          <a:xfrm>
            <a:off x="238125" y="22225"/>
            <a:ext cx="3141663" cy="579438"/>
          </a:xfrm>
          <a:prstGeom prst="rect">
            <a:avLst/>
          </a:prstGeom>
          <a:solidFill>
            <a:srgbClr val="FF0000"/>
          </a:solidFill>
          <a:ln w="9525">
            <a:noFill/>
          </a:ln>
        </p:spPr>
        <p:txBody>
          <a:bodyPr anchor="t" anchorCtr="0">
            <a:spAutoFit/>
          </a:bodyPr>
          <a:lstStyle/>
          <a:p>
            <a:pPr algn="ctr"/>
            <a:r>
              <a:rPr lang="zh-CN" altLang="en-US" sz="3200" b="1">
                <a:solidFill>
                  <a:schemeClr val="bg1"/>
                </a:solidFill>
                <a:latin typeface="Arial" panose="020b0604020202020204" pitchFamily="34" charset="0"/>
                <a:ea typeface="黑体" panose="02010609060101010101" pitchFamily="49" charset="-122"/>
              </a:rPr>
              <a:t>课堂小结</a:t>
            </a:r>
            <a:endParaRPr lang="zh-CN" altLang="en-US" sz="3200" b="1">
              <a:solidFill>
                <a:schemeClr val="bg1"/>
              </a:solidFill>
              <a:latin typeface="Arial" panose="020b0604020202020204" pitchFamily="34" charset="0"/>
              <a:ea typeface="黑体" panose="02010609060101010101" pitchFamily="49" charset="-122"/>
            </a:endParaRPr>
          </a:p>
        </p:txBody>
      </p:sp>
      <p:sp>
        <p:nvSpPr>
          <p:cNvPr id="15363" name="Text Box 3" title=""/>
          <p:cNvSpPr txBox="1">
            <a:spLocks noChangeArrowheads="1"/>
          </p:cNvSpPr>
          <p:nvPr/>
        </p:nvSpPr>
        <p:spPr bwMode="auto">
          <a:xfrm>
            <a:off x="47625" y="610235"/>
            <a:ext cx="12118340" cy="5846445"/>
          </a:xfrm>
          <a:prstGeom prst="rect">
            <a:avLst/>
          </a:prstGeom>
          <a:noFill/>
          <a:ln w="9525">
            <a:noFill/>
            <a:miter lim="800000"/>
          </a:ln>
          <a:effectLst/>
        </p:spPr>
        <p:txBody>
          <a:bodyPr wrap="square">
            <a:spAutoFit/>
          </a:bodyPr>
          <a:lstStyle/>
          <a:p>
            <a:pPr marL="274955" marR="0" indent="-274955" defTabSz="914400">
              <a:lnSpc>
                <a:spcPct val="120000"/>
              </a:lnSpc>
              <a:spcBef>
                <a:spcPct val="0"/>
              </a:spcBef>
              <a:spcAft>
                <a:spcPct val="0"/>
              </a:spcAft>
              <a:buClrTx/>
              <a:buSzTx/>
              <a:buFontTx/>
              <a:buNone/>
              <a:defRPr/>
            </a:pP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5．如图是某物质发生物态变化过程中的图像，下列从</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图像中获得的信息正确的是（　　）</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A．这种物质是晶体	</a:t>
            </a: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B．在CD段物质处于液态	</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C．在0至5min物质处于固液共存状态	</a:t>
            </a: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endPar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D．在BC段物质不放热，温度保持不变</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6</a:t>
            </a: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a:t>
            </a: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天工开物》初刊于明朝，如图是其中篇章“生熟炼铁炉”：古人将铁料熔炼成铁水，炙热的铁水顺着高处管道流入几尺远的较低水塘并完成淬火，最终制成熟铁。在如图中能反映铁水进入水塘完成淬火过程的温度随时间变化图象是（　</a:t>
            </a: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a:t>
            </a: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endPar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endPar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endPar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A</a:t>
            </a: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B</a:t>
            </a: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C</a:t>
            </a: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D</a:t>
            </a: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endPar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p:txBody>
      </p:sp>
      <p:sp>
        <p:nvSpPr>
          <p:cNvPr id="24590" name="Rectangle 14" title=""/>
          <p:cNvSpPr>
            <a:spLocks noChangeArrowheads="1"/>
          </p:cNvSpPr>
          <p:nvPr/>
        </p:nvSpPr>
        <p:spPr bwMode="auto">
          <a:xfrm>
            <a:off x="4982210" y="1143000"/>
            <a:ext cx="60134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A</a:t>
            </a:r>
            <a:endParaRPr kumimoji="0" lang="en-US" alt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pic>
        <p:nvPicPr>
          <p:cNvPr id="2" name="图片24" title=""/>
          <p:cNvPicPr>
            <a:picLocks noChangeAspect="1"/>
          </p:cNvPicPr>
          <p:nvPr/>
        </p:nvPicPr>
        <p:blipFill>
          <a:blip r:embed="rId2"/>
          <a:stretch>
            <a:fillRect/>
          </a:stretch>
        </p:blipFill>
        <p:spPr>
          <a:xfrm>
            <a:off x="8330565" y="381000"/>
            <a:ext cx="3149600" cy="2546985"/>
          </a:xfrm>
          <a:prstGeom prst="rect">
            <a:avLst/>
          </a:prstGeom>
          <a:noFill/>
          <a:ln w="9525">
            <a:noFill/>
          </a:ln>
        </p:spPr>
      </p:pic>
      <p:sp>
        <p:nvSpPr>
          <p:cNvPr id="5" name="Rectangle 14" title=""/>
          <p:cNvSpPr>
            <a:spLocks noChangeArrowheads="1"/>
          </p:cNvSpPr>
          <p:nvPr/>
        </p:nvSpPr>
        <p:spPr bwMode="auto">
          <a:xfrm>
            <a:off x="10768965" y="3962400"/>
            <a:ext cx="60134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B</a:t>
            </a:r>
            <a:endParaRPr kumimoji="0" lang="en-US" alt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pic>
        <p:nvPicPr>
          <p:cNvPr id="3" name="图片24" title=""/>
          <p:cNvPicPr>
            <a:picLocks noChangeAspect="1"/>
          </p:cNvPicPr>
          <p:nvPr/>
        </p:nvPicPr>
        <p:blipFill>
          <a:blip r:embed="rId3"/>
          <a:stretch>
            <a:fillRect/>
          </a:stretch>
        </p:blipFill>
        <p:spPr>
          <a:xfrm>
            <a:off x="177165" y="4648200"/>
            <a:ext cx="2401570" cy="1686560"/>
          </a:xfrm>
          <a:prstGeom prst="rect">
            <a:avLst/>
          </a:prstGeom>
          <a:noFill/>
          <a:ln w="9525">
            <a:noFill/>
          </a:ln>
        </p:spPr>
      </p:pic>
      <p:pic>
        <p:nvPicPr>
          <p:cNvPr id="4" name="图片24" title=""/>
          <p:cNvPicPr>
            <a:picLocks noChangeAspect="1"/>
          </p:cNvPicPr>
          <p:nvPr/>
        </p:nvPicPr>
        <p:blipFill>
          <a:blip r:embed="rId4"/>
          <a:stretch>
            <a:fillRect/>
          </a:stretch>
        </p:blipFill>
        <p:spPr>
          <a:xfrm>
            <a:off x="2844165" y="4604385"/>
            <a:ext cx="1667510" cy="1373505"/>
          </a:xfrm>
          <a:prstGeom prst="rect">
            <a:avLst/>
          </a:prstGeom>
          <a:noFill/>
          <a:ln w="9525">
            <a:noFill/>
          </a:ln>
        </p:spPr>
      </p:pic>
      <p:pic>
        <p:nvPicPr>
          <p:cNvPr id="6" name="图片 -2147482606" title=""/>
          <p:cNvPicPr>
            <a:picLocks noChangeAspect="1"/>
          </p:cNvPicPr>
          <p:nvPr/>
        </p:nvPicPr>
        <p:blipFill>
          <a:blip r:embed="rId5"/>
          <a:stretch>
            <a:fillRect/>
          </a:stretch>
        </p:blipFill>
        <p:spPr>
          <a:xfrm>
            <a:off x="5128260" y="4648200"/>
            <a:ext cx="1657985" cy="1329690"/>
          </a:xfrm>
          <a:prstGeom prst="rect">
            <a:avLst/>
          </a:prstGeom>
          <a:noFill/>
          <a:ln w="9525">
            <a:noFill/>
          </a:ln>
        </p:spPr>
      </p:pic>
      <p:pic>
        <p:nvPicPr>
          <p:cNvPr id="7" name="图片 -2147482605" title=""/>
          <p:cNvPicPr>
            <a:picLocks noChangeAspect="1"/>
          </p:cNvPicPr>
          <p:nvPr/>
        </p:nvPicPr>
        <p:blipFill>
          <a:blip r:embed="rId6"/>
          <a:stretch>
            <a:fillRect/>
          </a:stretch>
        </p:blipFill>
        <p:spPr>
          <a:xfrm>
            <a:off x="7261860" y="4648200"/>
            <a:ext cx="1686560" cy="1338580"/>
          </a:xfrm>
          <a:prstGeom prst="rect">
            <a:avLst/>
          </a:prstGeom>
          <a:noFill/>
          <a:ln w="9525">
            <a:noFill/>
          </a:ln>
        </p:spPr>
      </p:pic>
      <p:pic>
        <p:nvPicPr>
          <p:cNvPr id="8" name="图片24" title=""/>
          <p:cNvPicPr>
            <a:picLocks noChangeAspect="1"/>
          </p:cNvPicPr>
          <p:nvPr/>
        </p:nvPicPr>
        <p:blipFill>
          <a:blip r:embed="rId7"/>
          <a:stretch>
            <a:fillRect/>
          </a:stretch>
        </p:blipFill>
        <p:spPr>
          <a:xfrm>
            <a:off x="9424035" y="4604385"/>
            <a:ext cx="1741805" cy="1382395"/>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90"/>
                                        </p:tgtEl>
                                        <p:attrNameLst>
                                          <p:attrName>style.visibility</p:attrName>
                                        </p:attrNameLst>
                                      </p:cBhvr>
                                      <p:to>
                                        <p:strVal val="visible"/>
                                      </p:to>
                                    </p:set>
                                    <p:animEffect transition="in" filter="wipe(left)">
                                      <p:cBhvr>
                                        <p:cTn id="7" dur="500"/>
                                        <p:tgtEl>
                                          <p:spTgt spid="24590"/>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0" grpId="0" animBg="1"/>
      <p:bldP spid="5" grpId="0" animBg="1"/>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14337" name="Text Box 2" title=""/>
          <p:cNvSpPr txBox="1"/>
          <p:nvPr/>
        </p:nvSpPr>
        <p:spPr>
          <a:xfrm>
            <a:off x="238125" y="22225"/>
            <a:ext cx="3141663" cy="579438"/>
          </a:xfrm>
          <a:prstGeom prst="rect">
            <a:avLst/>
          </a:prstGeom>
          <a:solidFill>
            <a:srgbClr val="FF0000"/>
          </a:solidFill>
          <a:ln w="9525">
            <a:noFill/>
          </a:ln>
        </p:spPr>
        <p:txBody>
          <a:bodyPr anchor="t" anchorCtr="0">
            <a:spAutoFit/>
          </a:bodyPr>
          <a:lstStyle/>
          <a:p>
            <a:pPr algn="ctr"/>
            <a:r>
              <a:rPr lang="zh-CN" altLang="en-US" sz="3200" b="1">
                <a:solidFill>
                  <a:schemeClr val="bg1"/>
                </a:solidFill>
                <a:latin typeface="Arial" panose="020b0604020202020204" pitchFamily="34" charset="0"/>
                <a:ea typeface="黑体" panose="02010609060101010101" pitchFamily="49" charset="-122"/>
              </a:rPr>
              <a:t>课堂小结</a:t>
            </a:r>
            <a:endParaRPr lang="zh-CN" altLang="en-US" sz="3200" b="1">
              <a:solidFill>
                <a:schemeClr val="bg1"/>
              </a:solidFill>
              <a:latin typeface="Arial" panose="020b0604020202020204" pitchFamily="34" charset="0"/>
              <a:ea typeface="黑体" panose="02010609060101010101" pitchFamily="49" charset="-122"/>
            </a:endParaRPr>
          </a:p>
        </p:txBody>
      </p:sp>
      <p:sp>
        <p:nvSpPr>
          <p:cNvPr id="15363" name="Text Box 3" title=""/>
          <p:cNvSpPr txBox="1">
            <a:spLocks noChangeArrowheads="1"/>
          </p:cNvSpPr>
          <p:nvPr/>
        </p:nvSpPr>
        <p:spPr bwMode="auto">
          <a:xfrm>
            <a:off x="47625" y="610235"/>
            <a:ext cx="12118340" cy="4407535"/>
          </a:xfrm>
          <a:prstGeom prst="rect">
            <a:avLst/>
          </a:prstGeom>
          <a:noFill/>
          <a:ln w="9525">
            <a:noFill/>
            <a:miter lim="800000"/>
          </a:ln>
          <a:effectLst/>
        </p:spPr>
        <p:txBody>
          <a:bodyPr wrap="square">
            <a:spAutoFit/>
          </a:bodyPr>
          <a:lstStyle/>
          <a:p>
            <a:pPr marL="274955" marR="0" indent="-274955" defTabSz="914400">
              <a:lnSpc>
                <a:spcPct val="120000"/>
              </a:lnSpc>
              <a:spcBef>
                <a:spcPct val="0"/>
              </a:spcBef>
              <a:spcAft>
                <a:spcPct val="0"/>
              </a:spcAft>
              <a:buClrTx/>
              <a:buSzTx/>
              <a:buFontTx/>
              <a:buNone/>
              <a:defRPr/>
            </a:pPr>
            <a:r>
              <a:rPr kumimoji="0"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7．工业上，制取合金常用的方法是将两种或多种金属（也可为金属和非金属）加热到某一温度，使其全部熔化，再冷却成为合金。根据如表数据判断（其他条件均满足），下列合金宜采用上述方法制取的有几组（　　）</a:t>
            </a: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t>
            </a:r>
            <a:endPar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endPar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endPar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endPar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endPar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①铁﹣铜合金      ②铜﹣铝合金     ③铝﹣镁合金     ④镁﹣铁合金</a:t>
            </a:r>
            <a:endPar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a:p>
            <a:pPr marL="274955" marR="0" indent="-274955" defTabSz="914400">
              <a:lnSpc>
                <a:spcPct val="120000"/>
              </a:lnSpc>
              <a:spcBef>
                <a:spcPct val="0"/>
              </a:spcBef>
              <a:spcAft>
                <a:spcPct val="0"/>
              </a:spcAft>
              <a:buClrTx/>
              <a:buSzTx/>
              <a:buFontTx/>
              <a:buNone/>
              <a:defRPr/>
            </a:pPr>
            <a:r>
              <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rPr>
              <a:t>    A．1组	    B．2组	     C．3组	      D．4组                                         </a:t>
            </a:r>
            <a:endParaRPr kumimoji="0" lang="en-US" sz="2600" b="1" kern="1200" cap="none" spc="0" normalizeH="0" baseline="0" noProof="0">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mn-cs"/>
            </a:endParaRPr>
          </a:p>
        </p:txBody>
      </p:sp>
      <p:sp>
        <p:nvSpPr>
          <p:cNvPr id="24590" name="Rectangle 14" title=""/>
          <p:cNvSpPr>
            <a:spLocks noChangeArrowheads="1"/>
          </p:cNvSpPr>
          <p:nvPr/>
        </p:nvSpPr>
        <p:spPr bwMode="auto">
          <a:xfrm>
            <a:off x="8101965" y="1600200"/>
            <a:ext cx="601345" cy="521970"/>
          </a:xfrm>
          <a:prstGeom prst="rect">
            <a:avLst/>
          </a:prstGeom>
          <a:noFill/>
          <a:ln w="9525">
            <a:noFill/>
            <a:miter lim="800000"/>
          </a:ln>
          <a:effec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rPr>
              <a:t>C</a:t>
            </a:r>
            <a:endParaRPr kumimoji="0" lang="en-US" altLang="zh-CN" sz="2800" b="1"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黑体" panose="02010609060101010101" pitchFamily="49" charset="-122"/>
              <a:cs typeface="+mn-cs"/>
            </a:endParaRPr>
          </a:p>
        </p:txBody>
      </p:sp>
      <p:graphicFrame>
        <p:nvGraphicFramePr>
          <p:cNvPr id="6" name="表格 5" title=""/>
          <p:cNvGraphicFramePr>
            <a:graphicFrameLocks noGrp="1"/>
          </p:cNvGraphicFramePr>
          <p:nvPr>
            <p:custDataLst>
              <p:tags r:id="rId2"/>
            </p:custDataLst>
          </p:nvPr>
        </p:nvGraphicFramePr>
        <p:xfrm>
          <a:off x="1396365" y="2209800"/>
          <a:ext cx="9020175" cy="1486535"/>
        </p:xfrm>
        <a:graphic>
          <a:graphicData uri="http://schemas.openxmlformats.org/drawingml/2006/table">
            <a:tbl>
              <a:tblPr/>
              <a:tblGrid>
                <a:gridCol w="1804035"/>
                <a:gridCol w="1804035"/>
                <a:gridCol w="1804035"/>
                <a:gridCol w="1804035"/>
                <a:gridCol w="1804035"/>
              </a:tblGrid>
              <a:tr h="434340">
                <a:tc>
                  <a:txBody>
                    <a:bodyPr vert="horz" wrap="square"/>
                    <a:lstStyle/>
                    <a:p>
                      <a:pPr indent="0" algn="ctr">
                        <a:buNone/>
                      </a:pPr>
                      <a:r>
                        <a:rPr 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新宋体" panose="02010609030101010101" charset="-122"/>
                        </a:rPr>
                        <a:t>金属</a:t>
                      </a:r>
                      <a:endParaRPr lang="en-US"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新宋体" panose="02010609030101010101" charset="-122"/>
                      </a:endParaRPr>
                    </a:p>
                  </a:txBody>
                  <a:tcPr marL="19050" marR="19050" marT="19050" marB="1905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新宋体" panose="02010609030101010101" charset="-122"/>
                        </a:rPr>
                        <a:t>铁</a:t>
                      </a:r>
                      <a:endParaRPr lang="en-US"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新宋体" panose="02010609030101010101" charset="-122"/>
                      </a:endParaRPr>
                    </a:p>
                  </a:txBody>
                  <a:tcPr marL="19050" marR="19050" marT="19050" marB="1905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新宋体" panose="02010609030101010101" charset="-122"/>
                        </a:rPr>
                        <a:t>铜</a:t>
                      </a:r>
                      <a:endParaRPr lang="en-US"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新宋体" panose="02010609030101010101" charset="-122"/>
                      </a:endParaRPr>
                    </a:p>
                  </a:txBody>
                  <a:tcPr marL="19050" marR="19050" marT="19050" marB="1905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新宋体" panose="02010609030101010101" charset="-122"/>
                        </a:rPr>
                        <a:t>铝</a:t>
                      </a:r>
                      <a:endParaRPr lang="en-US"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新宋体" panose="02010609030101010101" charset="-122"/>
                      </a:endParaRPr>
                    </a:p>
                  </a:txBody>
                  <a:tcPr marL="19050" marR="19050" marT="19050" marB="1905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新宋体" panose="02010609030101010101" charset="-122"/>
                        </a:rPr>
                        <a:t>镁</a:t>
                      </a:r>
                      <a:endParaRPr lang="en-US"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新宋体" panose="02010609030101010101" charset="-122"/>
                      </a:endParaRPr>
                    </a:p>
                  </a:txBody>
                  <a:tcPr marL="19050" marR="19050" marT="19050" marB="1905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25780">
                <a:tc>
                  <a:txBody>
                    <a:bodyPr vert="horz" wrap="square"/>
                    <a:lstStyle/>
                    <a:p>
                      <a:pPr indent="0" algn="ctr">
                        <a:buNone/>
                      </a:pPr>
                      <a:r>
                        <a:rPr 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熔点/℃</a:t>
                      </a:r>
                      <a:endParaRPr lang="en-US"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a:txBody>
                  <a:tcPr marL="19050" marR="19050" marT="19050" marB="1905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1535</a:t>
                      </a:r>
                      <a:endParaRPr lang="en-US"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a:txBody>
                  <a:tcPr marL="19050" marR="19050" marT="19050" marB="1905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1083</a:t>
                      </a:r>
                      <a:endParaRPr lang="en-US"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a:txBody>
                  <a:tcPr marL="19050" marR="19050" marT="19050" marB="1905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660</a:t>
                      </a:r>
                      <a:endParaRPr lang="en-US"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a:txBody>
                  <a:tcPr marL="19050" marR="19050" marT="19050" marB="1905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649</a:t>
                      </a:r>
                      <a:endParaRPr lang="en-US"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a:txBody>
                  <a:tcPr marL="19050" marR="19050" marT="19050" marB="1905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526415">
                <a:tc>
                  <a:txBody>
                    <a:bodyPr vert="horz" wrap="square"/>
                    <a:lstStyle/>
                    <a:p>
                      <a:pPr indent="0" algn="ctr">
                        <a:buNone/>
                      </a:pPr>
                      <a:r>
                        <a:rPr 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沸点/℃</a:t>
                      </a:r>
                      <a:endParaRPr lang="en-US"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a:txBody>
                  <a:tcPr marL="19050" marR="19050" marT="19050" marB="1905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2750</a:t>
                      </a:r>
                      <a:endParaRPr lang="en-US"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a:txBody>
                  <a:tcPr marL="19050" marR="19050" marT="19050" marB="1905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2567</a:t>
                      </a:r>
                      <a:endParaRPr lang="en-US"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a:txBody>
                  <a:tcPr marL="19050" marR="19050" marT="19050" marB="1905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2467</a:t>
                      </a:r>
                      <a:endParaRPr lang="en-US"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a:txBody>
                  <a:tcPr marL="19050" marR="19050" marT="19050" marB="1905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vert="horz" wrap="square"/>
                    <a:lstStyle/>
                    <a:p>
                      <a:pPr indent="0" algn="ctr">
                        <a:buNone/>
                      </a:pPr>
                      <a:r>
                        <a:rPr 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rPr>
                        <a:t>1090</a:t>
                      </a:r>
                      <a:endParaRPr lang="en-US" altLang="en-US" sz="2600" b="1">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endParaRPr>
                    </a:p>
                  </a:txBody>
                  <a:tcPr marL="19050" marR="19050" marT="19050" marB="19050">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90"/>
                                        </p:tgtEl>
                                        <p:attrNameLst>
                                          <p:attrName>style.visibility</p:attrName>
                                        </p:attrNameLst>
                                      </p:cBhvr>
                                      <p:to>
                                        <p:strVal val="visible"/>
                                      </p:to>
                                    </p:set>
                                    <p:animEffect transition="in" filter="wipe(left)">
                                      <p:cBhvr>
                                        <p:cTn id="7" dur="500"/>
                                        <p:tgtEl>
                                          <p:spTgt spid="245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0" grpId="0" animBg="1"/>
    </p:bldLst>
  </p:timing>
</p:sld>
</file>

<file path=ppt/tags/tag1.xml><?xml version="1.0" encoding="utf-8"?>
<p:tagLst xmlns:p="http://schemas.openxmlformats.org/presentationml/2006/main">
  <p:tag name="KSO_WM_MEDIACOVER_FLAG" val="1"/>
  <p:tag name="KSO_WM_UNIT_MEDIACOVER_BTN_STATE" val="1"/>
  <p:tag name="KSO_WM_UNIT_MEDIACOVER_BTNRECT" val="0*0*0*0"/>
</p:tagLst>
</file>

<file path=ppt/tags/tag2.xml><?xml version="1.0" encoding="utf-8"?>
<p:tagLst xmlns:p="http://schemas.openxmlformats.org/presentationml/2006/main">
  <p:tag name="KSO_WM_UNIT_TABLE_BEAUTIFY" val="smartTable{1411a1a7-cdba-49f1-b1dc-5e8b30bdf912}"/>
</p:tagLst>
</file>

<file path=ppt/tags/tag3.xml><?xml version="1.0" encoding="utf-8"?>
<p:tagLst xmlns:p="http://schemas.openxmlformats.org/presentationml/2006/main">
  <p:tag name="KSO_WM_MEDIACOVER_FLAG" val="1"/>
  <p:tag name="KSO_WM_UNIT_MEDIACOVER_BTN_STATE" val="1"/>
  <p:tag name="KSO_WM_UNIT_MEDIACOVER_BTNRECT" val="0*0*0*0"/>
</p:tagLst>
</file>

<file path=ppt/tags/tag4.xml><?xml version="1.0" encoding="utf-8"?>
<p:tagLst xmlns:p="http://schemas.openxmlformats.org/presentationml/2006/main">
  <p:tag name="KSO_WM_UNIT_TABLE_BEAUTIFY" val="smartTable{309f9435-e1de-4474-8903-cf55a30a4b2b}"/>
</p:tagLst>
</file>

<file path=ppt/tags/tag5.xml><?xml version="1.0" encoding="utf-8"?>
<p:tagLst xmlns:p="http://schemas.openxmlformats.org/presentationml/2006/main">
  <p:tag name="TABLE_ENDDRAG_ORIGIN_RECT" val="710*112"/>
  <p:tag name="TABLE_ENDDRAG_RECT" val="109*174*710*112"/>
</p:tagLst>
</file>

<file path=ppt/tags/tag6.xml><?xml version="1.0" encoding="utf-8"?>
<p:tagLst xmlns:p="http://schemas.openxmlformats.org/presentationml/2006/main">
  <p:tag name="AS_OS" val="Unix 3.10 unknown"/>
  <p:tag name="AS_RELEASE_DATE" val="2023.03.31"/>
  <p:tag name="AS_TITLE" val="Aspose.Slides for Java"/>
  <p:tag name="AS_VERSION" val="23.3"/>
  <p:tag name="COMMONDATA" val="eyJoZGlkIjoiNzVjYzk0ODMzYzY0MjdmZTZkZjU0OGM3ZTEwNTNkNTkifQ=="/>
  <p:tag name="KSO_WPP_MARK_KEY" val="2dea5486-28c8-40ff-bbcb-b104b075ab85"/>
  <p:tag name="RESOURCE_RECORD_KEY" val="{&quot;13&quot;:[4364974]}"/>
</p:tagLst>
</file>

<file path=ppt/theme/theme1.xml><?xml version="1.0" encoding="utf-8"?>
<a:theme xmlns:r="http://schemas.openxmlformats.org/officeDocument/2006/relationships"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Paragraphs>202</Paragraphs>
  <Slides>17</Slides>
  <Notes>0</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宋体</vt:lpstr>
      <vt:lpstr>黑体</vt:lpstr>
      <vt:lpstr>Times New Roman</vt:lpstr>
      <vt:lpstr>楷体</vt:lpstr>
      <vt:lpstr>新宋体</vt:lpstr>
      <vt:lpstr>默认设计模板</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23.0300</AppVersion>
  <TotalTime>0</TotalTim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2024-11-29T19:01:13Z</cp:lastPrinted>
  <dcterms:created xsi:type="dcterms:W3CDTF">2024-11-29T19:01:13Z</dcterms:created>
  <dcterms:modified xsi:type="dcterms:W3CDTF">2024-11-29T11:01:13Z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