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 id="2147483660" r:id="rId2"/>
  </p:sldMasterIdLst>
  <p:sldIdLst>
    <p:sldId id="257" r:id="rId3"/>
    <p:sldId id="256" r:id="rId4"/>
    <p:sldId id="266" r:id="rId5"/>
    <p:sldId id="271" r:id="rId6"/>
    <p:sldId id="267" r:id="rId7"/>
    <p:sldId id="262" r:id="rId8"/>
    <p:sldId id="264" r:id="rId9"/>
    <p:sldId id="263" r:id="rId10"/>
    <p:sldId id="276" r:id="rId11"/>
    <p:sldId id="277" r:id="rId12"/>
    <p:sldId id="278" r:id="rId13"/>
  </p:sldIdLst>
  <p:sldSz cx="12241530" cy="6858000"/>
  <p:notesSz cx="6858000" cy="9144000"/>
  <p:custDataLst>
    <p:tags r:id="rId14"/>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16" userDrawn="1">
          <p15:clr>
            <a:srgbClr val="A4A3A4"/>
          </p15:clr>
        </p15:guide>
        <p15:guide id="2" pos="3794"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71" d="100"/>
          <a:sy n="71" d="100"/>
        </p:scale>
        <p:origin x="-120" y="-288"/>
      </p:cViewPr>
      <p:guideLst>
        <p:guide orient="horz" pos="2116"/>
        <p:guide pos="3794"/>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6199" cy="76199"/>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tags" Target="tags/tag3.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heme" Target="theme/theme1.xml" /><Relationship Id="rId18" Type="http://schemas.openxmlformats.org/officeDocument/2006/relationships/tableStyles" Target="tableStyles.xml" /><Relationship Id="rId2" Type="http://schemas.openxmlformats.org/officeDocument/2006/relationships/slideMaster" Target="slideMasters/slideMaster2.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1031"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2051"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2052"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 Id="rId3" Type="http://schemas.openxmlformats.org/officeDocument/2006/relationships/image" Target="../media/image3.jpeg" /><Relationship Id="rId4" Type="http://schemas.openxmlformats.org/officeDocument/2006/relationships/image" Target="../media/image4.jpeg" /><Relationship Id="rId5" Type="http://schemas.openxmlformats.org/officeDocument/2006/relationships/image" Target="../media/image5.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9.png" /><Relationship Id="rId3" Type="http://schemas.openxmlformats.org/officeDocument/2006/relationships/image" Target="../media/image20.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1.png" /><Relationship Id="rId3" Type="http://schemas.openxmlformats.org/officeDocument/2006/relationships/image" Target="../media/image22.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6.png" /><Relationship Id="rId3" Type="http://schemas.openxmlformats.org/officeDocument/2006/relationships/image" Target="../media/image7.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png" /><Relationship Id="rId3" Type="http://schemas.openxmlformats.org/officeDocument/2006/relationships/image" Target="../media/image9.png" /><Relationship Id="rId4" Type="http://schemas.openxmlformats.org/officeDocument/2006/relationships/image" Target="../media/image10.png" /><Relationship Id="rId5" Type="http://schemas.openxmlformats.org/officeDocument/2006/relationships/tags" Target="../tags/tag1.xml" /><Relationship Id="rId6" Type="http://schemas.openxmlformats.org/officeDocument/2006/relationships/video" Target="../media/media1.mp4" /><Relationship Id="rId7" Type="http://schemas.microsoft.com/office/2007/relationships/media" Target="../media/media1.mp4" /><Relationship Id="rId8" Type="http://schemas.openxmlformats.org/officeDocument/2006/relationships/image" Target="../media/image11.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png" /><Relationship Id="rId3" Type="http://schemas.openxmlformats.org/officeDocument/2006/relationships/image" Target="../media/image12.png" /><Relationship Id="rId4" Type="http://schemas.openxmlformats.org/officeDocument/2006/relationships/tags" Target="../tags/tag2.xml" /><Relationship Id="rId5" Type="http://schemas.openxmlformats.org/officeDocument/2006/relationships/video" Target="../media/media2.mp4" /><Relationship Id="rId6" Type="http://schemas.microsoft.com/office/2007/relationships/media" Target="../media/media2.mp4"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3.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4.png" /><Relationship Id="rId3" Type="http://schemas.openxmlformats.org/officeDocument/2006/relationships/image" Target="../media/image15.png" /><Relationship Id="rId4" Type="http://schemas.openxmlformats.org/officeDocument/2006/relationships/image" Target="../media/image16.png" /><Relationship Id="rId5" Type="http://schemas.openxmlformats.org/officeDocument/2006/relationships/image" Target="../media/image17.png" /><Relationship Id="rId6" Type="http://schemas.openxmlformats.org/officeDocument/2006/relationships/image" Target="../media/image18.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073" name="Text Box 4"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复习回顾</a:t>
            </a:r>
            <a:endParaRPr lang="zh-CN" altLang="en-US" sz="3200" b="1">
              <a:solidFill>
                <a:schemeClr val="bg1"/>
              </a:solidFill>
              <a:latin typeface="Arial" panose="020b0604020202020204" pitchFamily="34" charset="0"/>
              <a:ea typeface="黑体" panose="02010609060101010101" pitchFamily="49" charset="-122"/>
            </a:endParaRPr>
          </a:p>
        </p:txBody>
      </p:sp>
      <p:sp>
        <p:nvSpPr>
          <p:cNvPr id="3075" name="Text Box 5" title=""/>
          <p:cNvSpPr txBox="1">
            <a:spLocks noChangeArrowheads="1"/>
          </p:cNvSpPr>
          <p:nvPr/>
        </p:nvSpPr>
        <p:spPr bwMode="auto">
          <a:xfrm>
            <a:off x="177800" y="695325"/>
            <a:ext cx="6934200" cy="492125"/>
          </a:xfrm>
          <a:prstGeom prst="rect">
            <a:avLst/>
          </a:prstGeom>
          <a:noFill/>
          <a:ln w="9525">
            <a:noFill/>
            <a:miter lim="800000"/>
          </a:ln>
        </p:spPr>
        <p:txBody>
          <a:bodyPr>
            <a:spAutoFit/>
          </a:bodyPr>
          <a:lstStyle/>
          <a:p>
            <a:pPr marL="274955" marR="0" indent="-274955" defTabSz="914400">
              <a:buClrTx/>
              <a:buSzTx/>
              <a:buFontTx/>
              <a:buNone/>
              <a:defRPr/>
            </a:pPr>
            <a:r>
              <a:rPr kumimoji="0"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1</a:t>
            </a:r>
            <a:r>
              <a:rPr kumimoji="0"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．汽化：物质由</a:t>
            </a:r>
            <a:r>
              <a:rPr kumimoji="0"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______</a:t>
            </a:r>
            <a:r>
              <a:rPr kumimoji="0"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态变为</a:t>
            </a:r>
            <a:r>
              <a:rPr kumimoji="0"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______</a:t>
            </a:r>
            <a:r>
              <a:rPr kumimoji="0"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态。</a:t>
            </a:r>
            <a:endParaRPr kumimoji="0"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5128" name="Rectangle 8" title=""/>
          <p:cNvSpPr>
            <a:spLocks noChangeArrowheads="1"/>
          </p:cNvSpPr>
          <p:nvPr/>
        </p:nvSpPr>
        <p:spPr bwMode="auto">
          <a:xfrm>
            <a:off x="3111500" y="660400"/>
            <a:ext cx="1119188"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29" name="Rectangle 9" title=""/>
          <p:cNvSpPr>
            <a:spLocks noChangeArrowheads="1"/>
          </p:cNvSpPr>
          <p:nvPr/>
        </p:nvSpPr>
        <p:spPr bwMode="auto">
          <a:xfrm>
            <a:off x="5130800" y="660400"/>
            <a:ext cx="1122363"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气</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3078" name="Text Box 29" title=""/>
          <p:cNvSpPr txBox="1">
            <a:spLocks noChangeArrowheads="1"/>
          </p:cNvSpPr>
          <p:nvPr/>
        </p:nvSpPr>
        <p:spPr bwMode="auto">
          <a:xfrm>
            <a:off x="177800" y="1219200"/>
            <a:ext cx="12063413" cy="4887595"/>
          </a:xfrm>
          <a:prstGeom prst="rect">
            <a:avLst/>
          </a:prstGeom>
          <a:noFill/>
          <a:ln w="9525">
            <a:noFill/>
            <a:miter lim="800000"/>
          </a:ln>
        </p:spPr>
        <p:txBody>
          <a:bodyPr>
            <a:spAutoFit/>
          </a:bodyPr>
          <a:lstStyle/>
          <a:p>
            <a:pPr marL="182880" marR="0" indent="-182880" defTabSz="914400">
              <a:lnSpc>
                <a:spcPct val="120000"/>
              </a:lnSpc>
              <a:buClrTx/>
              <a:buSzTx/>
              <a:buFontTx/>
              <a:buNone/>
              <a:defRPr/>
            </a:pP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蒸发现象具有的特点：</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）蒸发需要</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热；</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）蒸发只发生在液体</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）蒸发可以在</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温度下进行；</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4</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）蒸发过程比较</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影响液体蒸发快慢的因素有：</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________________________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_________________________.</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）液体的</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越高，液体的蒸发越快；</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）液体表面的</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越快，液体的蒸发越快；</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182880" marR="0" indent="-182880" defTabSz="914400">
              <a:lnSpc>
                <a:spcPct val="120000"/>
              </a:lnSpc>
              <a:buClrTx/>
              <a:buSzTx/>
              <a:buFontTx/>
              <a:buNone/>
              <a:defRPr/>
            </a:pP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）液体</a:t>
            </a:r>
            <a:r>
              <a:rPr kumimoji="0" lang="en-US" altLang="zh-CN"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____________________</a:t>
            </a:r>
            <a:r>
              <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越大，液体的蒸发越快；</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152" name="Rectangle 32" title=""/>
          <p:cNvSpPr>
            <a:spLocks noChangeArrowheads="1"/>
          </p:cNvSpPr>
          <p:nvPr/>
        </p:nvSpPr>
        <p:spPr bwMode="auto">
          <a:xfrm>
            <a:off x="2970213" y="1765300"/>
            <a:ext cx="1122363"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吸</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3" name="Rectangle 33" title=""/>
          <p:cNvSpPr>
            <a:spLocks noChangeArrowheads="1"/>
          </p:cNvSpPr>
          <p:nvPr/>
        </p:nvSpPr>
        <p:spPr bwMode="auto">
          <a:xfrm>
            <a:off x="4397375" y="2230438"/>
            <a:ext cx="1120775"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表面</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4" name="Rectangle 34" title=""/>
          <p:cNvSpPr>
            <a:spLocks noChangeArrowheads="1"/>
          </p:cNvSpPr>
          <p:nvPr/>
        </p:nvSpPr>
        <p:spPr bwMode="auto">
          <a:xfrm>
            <a:off x="3235325" y="2687320"/>
            <a:ext cx="1119188"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任何</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5" name="Rectangle 35" title=""/>
          <p:cNvSpPr>
            <a:spLocks noChangeArrowheads="1"/>
          </p:cNvSpPr>
          <p:nvPr/>
        </p:nvSpPr>
        <p:spPr bwMode="auto">
          <a:xfrm>
            <a:off x="3617595" y="3199130"/>
            <a:ext cx="1119188"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缓慢</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6" name="Rectangle 36" title=""/>
          <p:cNvSpPr>
            <a:spLocks noChangeArrowheads="1"/>
          </p:cNvSpPr>
          <p:nvPr/>
        </p:nvSpPr>
        <p:spPr bwMode="auto">
          <a:xfrm>
            <a:off x="2786063" y="4622483"/>
            <a:ext cx="1122363" cy="490538"/>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温度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7" name="Rectangle 37" title=""/>
          <p:cNvSpPr>
            <a:spLocks noChangeArrowheads="1"/>
          </p:cNvSpPr>
          <p:nvPr/>
        </p:nvSpPr>
        <p:spPr bwMode="auto">
          <a:xfrm>
            <a:off x="3246438" y="5082223"/>
            <a:ext cx="2589213" cy="490538"/>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空气流动速度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5158" name="Rectangle 38" title=""/>
          <p:cNvSpPr>
            <a:spLocks noChangeArrowheads="1"/>
          </p:cNvSpPr>
          <p:nvPr/>
        </p:nvSpPr>
        <p:spPr bwMode="auto">
          <a:xfrm>
            <a:off x="2179638" y="5536883"/>
            <a:ext cx="4037013" cy="490538"/>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与空气接触的表面积</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16" name="Rectangle 36" title=""/>
          <p:cNvSpPr>
            <a:spLocks noChangeArrowheads="1"/>
          </p:cNvSpPr>
          <p:nvPr/>
        </p:nvSpPr>
        <p:spPr bwMode="auto">
          <a:xfrm>
            <a:off x="5089525" y="3654743"/>
            <a:ext cx="16764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液体温度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17" name="Rectangle 36" title=""/>
          <p:cNvSpPr>
            <a:spLocks noChangeArrowheads="1"/>
          </p:cNvSpPr>
          <p:nvPr/>
        </p:nvSpPr>
        <p:spPr bwMode="auto">
          <a:xfrm>
            <a:off x="7375525" y="3654743"/>
            <a:ext cx="44196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液体表面空气流动速度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18" name="Rectangle 36" title=""/>
          <p:cNvSpPr>
            <a:spLocks noChangeArrowheads="1"/>
          </p:cNvSpPr>
          <p:nvPr/>
        </p:nvSpPr>
        <p:spPr bwMode="auto">
          <a:xfrm>
            <a:off x="212725" y="4099243"/>
            <a:ext cx="44196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液体与空气接触的表面积</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nvGrpSpPr>
          <p:cNvPr id="2" name="组合 22" title=""/>
          <p:cNvGrpSpPr/>
          <p:nvPr/>
        </p:nvGrpSpPr>
        <p:grpSpPr>
          <a:xfrm>
            <a:off x="8174990" y="152400"/>
            <a:ext cx="3482975" cy="3426460"/>
            <a:chOff x="7873206" y="152400"/>
            <a:chExt cx="3810000" cy="3617572"/>
          </a:xfrm>
        </p:grpSpPr>
        <p:pic>
          <p:nvPicPr>
            <p:cNvPr id="3091" name="Picture 8" descr="8caafe12gw1e5m4txros6j208c0c6aae"/>
            <p:cNvPicPr>
              <a:picLocks noChangeAspect="1"/>
            </p:cNvPicPr>
            <p:nvPr/>
          </p:nvPicPr>
          <p:blipFill>
            <a:blip r:embed="rId2"/>
            <a:stretch>
              <a:fillRect/>
            </a:stretch>
          </p:blipFill>
          <p:spPr>
            <a:xfrm>
              <a:off x="9930606" y="152400"/>
              <a:ext cx="1172482" cy="1676400"/>
            </a:xfrm>
            <a:prstGeom prst="rect">
              <a:avLst/>
            </a:prstGeom>
            <a:noFill/>
            <a:ln w="9525">
              <a:noFill/>
            </a:ln>
          </p:spPr>
        </p:pic>
        <p:pic>
          <p:nvPicPr>
            <p:cNvPr id="3092" name="Picture 10" descr="dbb44aed2e738bd49cd45a7ca48b87d6267ff982"/>
            <p:cNvPicPr>
              <a:picLocks noChangeAspect="1"/>
            </p:cNvPicPr>
            <p:nvPr/>
          </p:nvPicPr>
          <p:blipFill>
            <a:blip r:embed="rId3"/>
            <a:srcRect b="8957"/>
            <a:stretch>
              <a:fillRect/>
            </a:stretch>
          </p:blipFill>
          <p:spPr>
            <a:xfrm>
              <a:off x="7873206" y="152400"/>
              <a:ext cx="1354591" cy="1676400"/>
            </a:xfrm>
            <a:prstGeom prst="rect">
              <a:avLst/>
            </a:prstGeom>
            <a:noFill/>
            <a:ln w="9525">
              <a:noFill/>
            </a:ln>
          </p:spPr>
        </p:pic>
        <p:pic>
          <p:nvPicPr>
            <p:cNvPr id="3093" name="Picture 12" descr="2293834_070417416000_2"/>
            <p:cNvPicPr>
              <a:picLocks noChangeAspect="1"/>
            </p:cNvPicPr>
            <p:nvPr/>
          </p:nvPicPr>
          <p:blipFill>
            <a:blip r:embed="rId4"/>
            <a:stretch>
              <a:fillRect/>
            </a:stretch>
          </p:blipFill>
          <p:spPr>
            <a:xfrm>
              <a:off x="7949406" y="2057400"/>
              <a:ext cx="1142546" cy="1712572"/>
            </a:xfrm>
            <a:prstGeom prst="rect">
              <a:avLst/>
            </a:prstGeom>
            <a:noFill/>
            <a:ln w="9525">
              <a:noFill/>
            </a:ln>
          </p:spPr>
        </p:pic>
        <p:pic>
          <p:nvPicPr>
            <p:cNvPr id="3094" name="Picture 24" descr="https://timgsa.baidu.com/timg?image&amp;quality=80&amp;size=b9999_10000&amp;sec=1569487747998&amp;di=714389ac5c5f32a035ea0db3304a1901&amp;imgtype=0&amp;src=http%3A%2F%2Fimg07.huishangbao.com%2Ffile%2Fupload%2F201506%2F03%2F14%2F14-18-47-45-301449.jpg"/>
            <p:cNvPicPr>
              <a:picLocks noChangeAspect="1"/>
            </p:cNvPicPr>
            <p:nvPr/>
          </p:nvPicPr>
          <p:blipFill>
            <a:blip r:embed="rId5"/>
            <a:stretch>
              <a:fillRect/>
            </a:stretch>
          </p:blipFill>
          <p:spPr>
            <a:xfrm>
              <a:off x="9397206" y="2038786"/>
              <a:ext cx="2286000" cy="1696064"/>
            </a:xfrm>
            <a:prstGeom prst="rect">
              <a:avLst/>
            </a:prstGeom>
            <a:noFill/>
            <a:ln w="9525">
              <a:noFill/>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8"/>
                                        </p:tgtEl>
                                        <p:attrNameLst>
                                          <p:attrName>style.visibility</p:attrName>
                                        </p:attrNameLst>
                                      </p:cBhvr>
                                      <p:to>
                                        <p:strVal val="visible"/>
                                      </p:to>
                                    </p:set>
                                    <p:animEffect transition="in" filter="wipe(left)">
                                      <p:cBhvr>
                                        <p:cTn id="7" dur="500"/>
                                        <p:tgtEl>
                                          <p:spTgt spid="512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9"/>
                                        </p:tgtEl>
                                        <p:attrNameLst>
                                          <p:attrName>style.visibility</p:attrName>
                                        </p:attrNameLst>
                                      </p:cBhvr>
                                      <p:to>
                                        <p:strVal val="visible"/>
                                      </p:to>
                                    </p:set>
                                    <p:animEffect transition="in" filter="wipe(left)">
                                      <p:cBhvr>
                                        <p:cTn id="12" dur="500"/>
                                        <p:tgtEl>
                                          <p:spTgt spid="512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52"/>
                                        </p:tgtEl>
                                        <p:attrNameLst>
                                          <p:attrName>style.visibility</p:attrName>
                                        </p:attrNameLst>
                                      </p:cBhvr>
                                      <p:to>
                                        <p:strVal val="visible"/>
                                      </p:to>
                                    </p:set>
                                    <p:animEffect transition="in" filter="wipe(left)">
                                      <p:cBhvr>
                                        <p:cTn id="17" dur="500"/>
                                        <p:tgtEl>
                                          <p:spTgt spid="515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53"/>
                                        </p:tgtEl>
                                        <p:attrNameLst>
                                          <p:attrName>style.visibility</p:attrName>
                                        </p:attrNameLst>
                                      </p:cBhvr>
                                      <p:to>
                                        <p:strVal val="visible"/>
                                      </p:to>
                                    </p:set>
                                    <p:animEffect transition="in" filter="wipe(left)">
                                      <p:cBhvr>
                                        <p:cTn id="22" dur="500"/>
                                        <p:tgtEl>
                                          <p:spTgt spid="515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54"/>
                                        </p:tgtEl>
                                        <p:attrNameLst>
                                          <p:attrName>style.visibility</p:attrName>
                                        </p:attrNameLst>
                                      </p:cBhvr>
                                      <p:to>
                                        <p:strVal val="visible"/>
                                      </p:to>
                                    </p:set>
                                    <p:animEffect transition="in" filter="wipe(left)">
                                      <p:cBhvr>
                                        <p:cTn id="27" dur="500"/>
                                        <p:tgtEl>
                                          <p:spTgt spid="515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155"/>
                                        </p:tgtEl>
                                        <p:attrNameLst>
                                          <p:attrName>style.visibility</p:attrName>
                                        </p:attrNameLst>
                                      </p:cBhvr>
                                      <p:to>
                                        <p:strVal val="visible"/>
                                      </p:to>
                                    </p:set>
                                    <p:animEffect transition="in" filter="wipe(left)">
                                      <p:cBhvr>
                                        <p:cTn id="32" dur="500"/>
                                        <p:tgtEl>
                                          <p:spTgt spid="515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156"/>
                                        </p:tgtEl>
                                        <p:attrNameLst>
                                          <p:attrName>style.visibility</p:attrName>
                                        </p:attrNameLst>
                                      </p:cBhvr>
                                      <p:to>
                                        <p:strVal val="visible"/>
                                      </p:to>
                                    </p:set>
                                    <p:animEffect transition="in" filter="wipe(left)">
                                      <p:cBhvr>
                                        <p:cTn id="52" dur="500"/>
                                        <p:tgtEl>
                                          <p:spTgt spid="5156"/>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157"/>
                                        </p:tgtEl>
                                        <p:attrNameLst>
                                          <p:attrName>style.visibility</p:attrName>
                                        </p:attrNameLst>
                                      </p:cBhvr>
                                      <p:to>
                                        <p:strVal val="visible"/>
                                      </p:to>
                                    </p:set>
                                    <p:animEffect transition="in" filter="wipe(left)">
                                      <p:cBhvr>
                                        <p:cTn id="57" dur="500"/>
                                        <p:tgtEl>
                                          <p:spTgt spid="5157"/>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5158"/>
                                        </p:tgtEl>
                                        <p:attrNameLst>
                                          <p:attrName>style.visibility</p:attrName>
                                        </p:attrNameLst>
                                      </p:cBhvr>
                                      <p:to>
                                        <p:strVal val="visible"/>
                                      </p:to>
                                    </p:set>
                                    <p:animEffect transition="in" filter="wipe(left)">
                                      <p:cBhvr>
                                        <p:cTn id="62" dur="500"/>
                                        <p:tgtEl>
                                          <p:spTgt spid="5158"/>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blinds(horizontal)">
                                      <p:cBhvr>
                                        <p:cTn id="6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P spid="5129" grpId="0"/>
      <p:bldP spid="5152" grpId="0"/>
      <p:bldP spid="5153" grpId="0"/>
      <p:bldP spid="5154" grpId="0"/>
      <p:bldP spid="5155" grpId="0"/>
      <p:bldP spid="5156" grpId="0"/>
      <p:bldP spid="5157" grpId="0"/>
      <p:bldP spid="5158" grpId="0"/>
      <p:bldP spid="16" grpId="0"/>
      <p:bldP spid="17" grpId="0"/>
      <p:bldP spid="18"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286" name="Text Box 51" title=""/>
          <p:cNvSpPr txBox="1"/>
          <p:nvPr/>
        </p:nvSpPr>
        <p:spPr>
          <a:xfrm>
            <a:off x="238125" y="22225"/>
            <a:ext cx="3141663" cy="583565"/>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检测反馈</a:t>
            </a:r>
            <a:endParaRPr lang="zh-CN" altLang="en-US" sz="3200" b="1">
              <a:solidFill>
                <a:schemeClr val="bg1"/>
              </a:solidFill>
              <a:latin typeface="Arial" panose="020b0604020202020204" pitchFamily="34" charset="0"/>
              <a:ea typeface="黑体" panose="02010609060101010101" pitchFamily="49" charset="-122"/>
            </a:endParaRPr>
          </a:p>
        </p:txBody>
      </p:sp>
      <p:sp>
        <p:nvSpPr>
          <p:cNvPr id="7172" name="Rectangle 6" title=""/>
          <p:cNvSpPr>
            <a:spLocks noChangeArrowheads="1"/>
          </p:cNvSpPr>
          <p:nvPr/>
        </p:nvSpPr>
        <p:spPr bwMode="auto">
          <a:xfrm>
            <a:off x="177800" y="648335"/>
            <a:ext cx="11692890" cy="5291455"/>
          </a:xfrm>
          <a:prstGeom prst="rect">
            <a:avLst/>
          </a:prstGeom>
          <a:noFill/>
          <a:ln w="9525">
            <a:noFill/>
            <a:miter lim="800000"/>
          </a:ln>
        </p:spPr>
        <p:txBody>
          <a:bodyPr wrap="square">
            <a:spAutoFit/>
          </a:bodyPr>
          <a:lstStyle/>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．给一定质量的水加热，其温度</a:t>
            </a:r>
            <a:r>
              <a:rPr sz="2600" b="1"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随时间变化的关系如图中的</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a图线所示。若其它条件不变，仅</a:t>
            </a:r>
            <a:r>
              <a:rPr sz="2600" b="1"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将水的质量增加，则温度</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随时间变化的图线应该是（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A．a	B．b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C．c</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D．d</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4</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．某兴趣小组以相同的烧杯盛等量的水，以相同的热源同时加热。如图所示，甲杯为隔水加热，乙杯为隔油加热，丙杯为隔砂加热，加</a:t>
            </a:r>
            <a:r>
              <a:rPr kumimoji="0" 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热较长</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时间后，测得烧杯外物质的温度分别为水温100℃、油温300℃、砂温600℃，且观察到乙、丙两烧杯中的水呈沸腾状态，则三杯水的温度高低顺序为（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甲</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B．t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甲</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C．t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甲</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D．t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甲</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乙</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＜t</a:t>
            </a:r>
            <a:r>
              <a:rPr kumimoji="0" sz="2600" b="1" i="0" u="none" strike="noStrike" kern="1200" cap="none" spc="0" normalizeH="0" baseline="-2500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丙</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147484683" name="图片24" title=""/>
          <p:cNvPicPr>
            <a:picLocks noChangeAspect="1"/>
          </p:cNvPicPr>
          <p:nvPr/>
        </p:nvPicPr>
        <p:blipFill>
          <a:blip r:embed="rId2"/>
          <a:stretch>
            <a:fillRect/>
          </a:stretch>
        </p:blipFill>
        <p:spPr>
          <a:xfrm>
            <a:off x="9244965" y="762000"/>
            <a:ext cx="2788285" cy="1925955"/>
          </a:xfrm>
          <a:prstGeom prst="rect">
            <a:avLst/>
          </a:prstGeom>
          <a:noFill/>
          <a:ln w="9525">
            <a:noFill/>
          </a:ln>
        </p:spPr>
      </p:pic>
      <p:pic>
        <p:nvPicPr>
          <p:cNvPr id="2147484685" name="图片24" title=""/>
          <p:cNvPicPr>
            <a:picLocks noChangeAspect="1"/>
          </p:cNvPicPr>
          <p:nvPr/>
        </p:nvPicPr>
        <p:blipFill>
          <a:blip r:embed="rId3"/>
          <a:stretch>
            <a:fillRect/>
          </a:stretch>
        </p:blipFill>
        <p:spPr>
          <a:xfrm>
            <a:off x="8025765" y="4800600"/>
            <a:ext cx="3718560" cy="1817370"/>
          </a:xfrm>
          <a:prstGeom prst="rect">
            <a:avLst/>
          </a:prstGeom>
          <a:noFill/>
          <a:ln w="9525">
            <a:noFill/>
          </a:ln>
        </p:spPr>
      </p:pic>
      <p:sp>
        <p:nvSpPr>
          <p:cNvPr id="7" name="Rectangle 37" title=""/>
          <p:cNvSpPr>
            <a:spLocks noChangeArrowheads="1"/>
          </p:cNvSpPr>
          <p:nvPr/>
        </p:nvSpPr>
        <p:spPr bwMode="auto">
          <a:xfrm>
            <a:off x="4520565" y="1778000"/>
            <a:ext cx="52959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C</a:t>
            </a:r>
            <a:endPar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Rectangle 37" title=""/>
          <p:cNvSpPr>
            <a:spLocks noChangeArrowheads="1"/>
          </p:cNvSpPr>
          <p:nvPr/>
        </p:nvSpPr>
        <p:spPr bwMode="auto">
          <a:xfrm>
            <a:off x="9168765" y="4343400"/>
            <a:ext cx="52959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a:t>
            </a:r>
            <a:endPar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286" name="Text Box 51" title=""/>
          <p:cNvSpPr txBox="1"/>
          <p:nvPr/>
        </p:nvSpPr>
        <p:spPr>
          <a:xfrm>
            <a:off x="238125" y="22225"/>
            <a:ext cx="3141663" cy="583565"/>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检测反馈</a:t>
            </a:r>
            <a:endParaRPr lang="zh-CN" altLang="en-US" sz="3200" b="1">
              <a:solidFill>
                <a:schemeClr val="bg1"/>
              </a:solidFill>
              <a:latin typeface="Arial" panose="020b0604020202020204" pitchFamily="34" charset="0"/>
              <a:ea typeface="黑体" panose="02010609060101010101" pitchFamily="49" charset="-122"/>
            </a:endParaRPr>
          </a:p>
        </p:txBody>
      </p:sp>
      <p:sp>
        <p:nvSpPr>
          <p:cNvPr id="7172" name="Rectangle 6" title=""/>
          <p:cNvSpPr>
            <a:spLocks noChangeArrowheads="1"/>
          </p:cNvSpPr>
          <p:nvPr/>
        </p:nvSpPr>
        <p:spPr bwMode="auto">
          <a:xfrm>
            <a:off x="177800" y="648335"/>
            <a:ext cx="11965940" cy="4771390"/>
          </a:xfrm>
          <a:prstGeom prst="rect">
            <a:avLst/>
          </a:prstGeom>
          <a:noFill/>
          <a:ln w="9525">
            <a:noFill/>
            <a:miter lim="800000"/>
          </a:ln>
        </p:spPr>
        <p:txBody>
          <a:bodyPr wrap="square">
            <a:spAutoFit/>
          </a:bodyPr>
          <a:lstStyle/>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5</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在观察水的沸腾实验中：水沸腾时气泡上升的情况如图</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（选填“甲”或“乙”）所示，实验中使用的液体温</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度计是根据液体</a:t>
            </a:r>
            <a:r>
              <a:rPr lang="en-US" sz="2600" b="1"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原理制成的，若实验时间</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过长，则可以采取</a:t>
            </a:r>
            <a:r>
              <a:rPr lang="en-US" sz="2600" b="1"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的措施（写出一种即可）。</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6</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．用如图甲所示的装置观察水的沸腾。其中错误之处是温度计的</a:t>
            </a:r>
            <a:r>
              <a:rPr lang="en-US" sz="2600" b="1"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；纠正错误后发现，除图示的装置外，实验中还需要用到的测量工具是</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。水沸腾时温度计的示数如图乙所示，水的沸点为</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℃；图丙中，小红把水加热到沸腾所用时间比小明长的</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原因是 </a:t>
            </a:r>
            <a:r>
              <a:rPr kumimoji="0" lang="en-US"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_______________________</a:t>
            </a:r>
            <a:r>
              <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endParaRPr kumimoji="0" sz="2600" b="1" i="0" u="none" strike="noStrike" cap="none" spc="0" normalizeH="0" baseline="0"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147484688" name="图片24" title=""/>
          <p:cNvPicPr>
            <a:picLocks noChangeAspect="1"/>
          </p:cNvPicPr>
          <p:nvPr/>
        </p:nvPicPr>
        <p:blipFill>
          <a:blip r:embed="rId2"/>
          <a:stretch>
            <a:fillRect/>
          </a:stretch>
        </p:blipFill>
        <p:spPr>
          <a:xfrm>
            <a:off x="9321165" y="605790"/>
            <a:ext cx="2535555" cy="1612265"/>
          </a:xfrm>
          <a:prstGeom prst="rect">
            <a:avLst/>
          </a:prstGeom>
          <a:noFill/>
          <a:ln w="9525">
            <a:noFill/>
          </a:ln>
        </p:spPr>
      </p:pic>
      <p:grpSp>
        <p:nvGrpSpPr>
          <p:cNvPr id="5" name="组合 4" title=""/>
          <p:cNvGrpSpPr/>
          <p:nvPr/>
        </p:nvGrpSpPr>
        <p:grpSpPr>
          <a:xfrm>
            <a:off x="5704205" y="4267200"/>
            <a:ext cx="6200140" cy="2556510"/>
            <a:chOff x="8983" y="6720"/>
            <a:chExt cx="9764" cy="4026"/>
          </a:xfrm>
        </p:grpSpPr>
        <p:pic>
          <p:nvPicPr>
            <p:cNvPr id="2147484691" name="图片24" descr="菁优网：http://www.jyeoo.com"/>
            <p:cNvPicPr>
              <a:picLocks noChangeAspect="1"/>
            </p:cNvPicPr>
            <p:nvPr/>
          </p:nvPicPr>
          <p:blipFill>
            <a:blip r:embed="rId3"/>
            <a:stretch>
              <a:fillRect/>
            </a:stretch>
          </p:blipFill>
          <p:spPr>
            <a:xfrm>
              <a:off x="8983" y="6720"/>
              <a:ext cx="9764" cy="4026"/>
            </a:xfrm>
            <a:prstGeom prst="rect">
              <a:avLst/>
            </a:prstGeom>
            <a:noFill/>
            <a:ln w="9525">
              <a:noFill/>
            </a:ln>
          </p:spPr>
        </p:pic>
        <p:sp>
          <p:nvSpPr>
            <p:cNvPr id="4" name="椭圆 3"/>
            <p:cNvSpPr/>
            <p:nvPr/>
          </p:nvSpPr>
          <p:spPr>
            <a:xfrm>
              <a:off x="9759" y="8640"/>
              <a:ext cx="120" cy="240"/>
            </a:xfrm>
            <a:prstGeom prst="ellipse">
              <a:avLst/>
            </a:prstGeom>
            <a:solidFill>
              <a:schemeClr val="tx1">
                <a:lumMod val="50000"/>
                <a:lumOff val="50000"/>
              </a:schemeClr>
            </a:solidFill>
            <a:ln>
              <a:solidFill>
                <a:schemeClr val="tx1">
                  <a:lumMod val="85000"/>
                  <a:lumOff val="1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8" name="Rectangle 37" title=""/>
          <p:cNvSpPr>
            <a:spLocks noChangeArrowheads="1"/>
          </p:cNvSpPr>
          <p:nvPr/>
        </p:nvSpPr>
        <p:spPr bwMode="auto">
          <a:xfrm>
            <a:off x="939165" y="1295400"/>
            <a:ext cx="52959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甲</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Rectangle 37" title=""/>
          <p:cNvSpPr>
            <a:spLocks noChangeArrowheads="1"/>
          </p:cNvSpPr>
          <p:nvPr/>
        </p:nvSpPr>
        <p:spPr bwMode="auto">
          <a:xfrm>
            <a:off x="2920365" y="1752600"/>
            <a:ext cx="198755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的热胀冷缩</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Rectangle 37" title=""/>
          <p:cNvSpPr>
            <a:spLocks noChangeArrowheads="1"/>
          </p:cNvSpPr>
          <p:nvPr/>
        </p:nvSpPr>
        <p:spPr bwMode="auto">
          <a:xfrm>
            <a:off x="3301365" y="2286000"/>
            <a:ext cx="274383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减少水的质量</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Rectangle 37" title=""/>
          <p:cNvSpPr>
            <a:spLocks noChangeArrowheads="1"/>
          </p:cNvSpPr>
          <p:nvPr/>
        </p:nvSpPr>
        <p:spPr bwMode="auto">
          <a:xfrm>
            <a:off x="9778365" y="2743200"/>
            <a:ext cx="212534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玻璃泡触底</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Rectangle 37" title=""/>
          <p:cNvSpPr>
            <a:spLocks noChangeArrowheads="1"/>
          </p:cNvSpPr>
          <p:nvPr/>
        </p:nvSpPr>
        <p:spPr bwMode="auto">
          <a:xfrm>
            <a:off x="10540365" y="3276600"/>
            <a:ext cx="131127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秒表</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Rectangle 37" title=""/>
          <p:cNvSpPr>
            <a:spLocks noChangeArrowheads="1"/>
          </p:cNvSpPr>
          <p:nvPr/>
        </p:nvSpPr>
        <p:spPr bwMode="auto">
          <a:xfrm>
            <a:off x="7568565" y="3857625"/>
            <a:ext cx="131127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99</a:t>
            </a:r>
            <a:endPar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Rectangle 37" title=""/>
          <p:cNvSpPr>
            <a:spLocks noChangeArrowheads="1"/>
          </p:cNvSpPr>
          <p:nvPr/>
        </p:nvSpPr>
        <p:spPr bwMode="auto">
          <a:xfrm>
            <a:off x="1548765" y="4876800"/>
            <a:ext cx="3712845"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所用水的初温较低</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097" name="WordArt 2" title=""/>
          <p:cNvSpPr>
            <a:spLocks noTextEdit="1"/>
          </p:cNvSpPr>
          <p:nvPr/>
        </p:nvSpPr>
        <p:spPr>
          <a:xfrm>
            <a:off x="2692400" y="1447800"/>
            <a:ext cx="7085013" cy="1905000"/>
          </a:xfrm>
          <a:prstGeom prst="rect">
            <a:avLst/>
          </a:prstGeom>
        </p:spPr>
        <p:txBody>
          <a:bodyPr wrap="none" fromWordArt="1">
            <a:prstTxWarp prst="textPlain">
              <a:avLst>
                <a:gd name="adj" fmla="val 50000"/>
              </a:avLst>
            </a:prstTxWarp>
            <a:normAutofit/>
          </a:bodyPr>
          <a:lstStyle/>
          <a:p>
            <a:pPr algn="ctr"/>
            <a:r>
              <a:rPr lang="zh-CN" altLang="en-US" sz="36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rPr>
              <a:t>二、汽化和液化(2)</a:t>
            </a:r>
            <a:endParaRPr lang="zh-CN" altLang="en-US" sz="36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121" name="Text Box 4" title=""/>
          <p:cNvSpPr txBox="1"/>
          <p:nvPr/>
        </p:nvSpPr>
        <p:spPr>
          <a:xfrm>
            <a:off x="238125" y="22225"/>
            <a:ext cx="3141663" cy="579438"/>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学习目标</a:t>
            </a:r>
            <a:endParaRPr lang="zh-CN" altLang="en-US" sz="3200" b="1">
              <a:solidFill>
                <a:schemeClr val="bg1"/>
              </a:solidFill>
              <a:latin typeface="Arial" panose="020b0604020202020204" pitchFamily="34" charset="0"/>
              <a:ea typeface="黑体" panose="02010609060101010101" pitchFamily="49" charset="-122"/>
            </a:endParaRPr>
          </a:p>
        </p:txBody>
      </p:sp>
      <p:sp>
        <p:nvSpPr>
          <p:cNvPr id="3075" name="Text Box 5" title=""/>
          <p:cNvSpPr txBox="1">
            <a:spLocks noChangeArrowheads="1"/>
          </p:cNvSpPr>
          <p:nvPr/>
        </p:nvSpPr>
        <p:spPr bwMode="auto">
          <a:xfrm>
            <a:off x="254000" y="762000"/>
            <a:ext cx="11147425" cy="2030413"/>
          </a:xfrm>
          <a:prstGeom prst="rect">
            <a:avLst/>
          </a:prstGeom>
          <a:noFill/>
          <a:ln w="9525">
            <a:noFill/>
            <a:miter lim="800000"/>
          </a:ln>
          <a:effectLst/>
        </p:spPr>
        <p:txBody>
          <a:bodyPr wrap="square">
            <a:spAutoFit/>
          </a:bodyPr>
          <a:lstStyle/>
          <a:p>
            <a:pPr marL="352425" marR="0" indent="-352425" defTabSz="914400">
              <a:lnSpc>
                <a:spcPct val="150000"/>
              </a:lnSpc>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1.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通过观察与操作，会组装“观察水的沸腾”实验装置；</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52425" marR="0" indent="-352425" defTabSz="914400">
              <a:lnSpc>
                <a:spcPct val="150000"/>
              </a:lnSpc>
              <a:buClrTx/>
              <a:buSzTx/>
              <a:buFontTx/>
              <a:buNone/>
              <a:defRPr/>
            </a:pPr>
            <a:r>
              <a:rPr lang="en-US" altLang="zh-CN"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 根据实验所得数据，会根据数据画水的沸腾图像；</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a:p>
            <a:pPr marL="352425" marR="0" indent="-352425" defTabSz="914400">
              <a:lnSpc>
                <a:spcPct val="150000"/>
              </a:lnSpc>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3. </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通过观察与分析，能说出水沸腾前后气泡和温度变化</a:t>
            </a:r>
            <a:r>
              <a:rPr lang="zh-CN" altLang="en-US" sz="28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的</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特点。</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147" name="Picture 5" title=""/>
          <p:cNvPicPr>
            <a:picLocks noChangeAspect="1"/>
          </p:cNvPicPr>
          <p:nvPr/>
        </p:nvPicPr>
        <p:blipFill>
          <a:blip r:embed="rId2">
            <a:lum bright="-17996" contrast="11999"/>
          </a:blip>
          <a:srcRect l="60809" t="5092"/>
          <a:stretch>
            <a:fillRect/>
          </a:stretch>
        </p:blipFill>
        <p:spPr>
          <a:xfrm>
            <a:off x="8370888" y="152400"/>
            <a:ext cx="2095500" cy="3886200"/>
          </a:xfrm>
          <a:prstGeom prst="rect">
            <a:avLst/>
          </a:prstGeom>
          <a:noFill/>
          <a:ln w="9525">
            <a:noFill/>
          </a:ln>
        </p:spPr>
      </p:pic>
      <p:sp>
        <p:nvSpPr>
          <p:cNvPr id="7172" name="Rectangle 6" title=""/>
          <p:cNvSpPr>
            <a:spLocks noChangeArrowheads="1"/>
          </p:cNvSpPr>
          <p:nvPr/>
        </p:nvSpPr>
        <p:spPr bwMode="auto">
          <a:xfrm>
            <a:off x="177800" y="711200"/>
            <a:ext cx="5235575"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实验设计</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如何才能使水沸腾？</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3" name="Rectangle 7" title=""/>
          <p:cNvSpPr>
            <a:spLocks noChangeArrowheads="1"/>
          </p:cNvSpPr>
          <p:nvPr/>
        </p:nvSpPr>
        <p:spPr bwMode="auto">
          <a:xfrm>
            <a:off x="635000" y="1906270"/>
            <a:ext cx="4878388" cy="530225"/>
          </a:xfrm>
          <a:prstGeom prst="rect">
            <a:avLst/>
          </a:prstGeom>
          <a:noFill/>
          <a:ln w="9525">
            <a:noFill/>
            <a:miter lim="800000"/>
          </a:ln>
        </p:spPr>
        <p:txBody>
          <a:bodyPr>
            <a:spAutoFit/>
          </a:bodyPr>
          <a:lstStyle/>
          <a:p>
            <a:pPr marL="0" marR="0" lvl="0" indent="0" algn="l" defTabSz="914400" rtl="0" fontAlgn="base">
              <a:lnSpc>
                <a:spcPct val="110000"/>
              </a:lnSpc>
              <a:spcBef>
                <a:spcPct val="0"/>
              </a:spcBef>
              <a:spcAft>
                <a:spcPct val="0"/>
              </a:spcAft>
              <a:buClrTx/>
              <a:buSzTx/>
              <a:buFontTx/>
              <a:buNone/>
              <a:defRPr/>
            </a:pP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认识实验装置</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174" name="Rectangle 150" title=""/>
          <p:cNvSpPr>
            <a:spLocks noChangeArrowheads="1"/>
          </p:cNvSpPr>
          <p:nvPr/>
        </p:nvSpPr>
        <p:spPr bwMode="auto">
          <a:xfrm>
            <a:off x="1016000" y="2515870"/>
            <a:ext cx="59436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石棉网</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的作用</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对烧杯</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均匀加热</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2" name="Rectangle 152" title=""/>
          <p:cNvSpPr>
            <a:spLocks noChangeArrowheads="1"/>
          </p:cNvSpPr>
          <p:nvPr/>
        </p:nvSpPr>
        <p:spPr bwMode="auto">
          <a:xfrm>
            <a:off x="558800" y="5334000"/>
            <a:ext cx="41148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缩短实验时间</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的办法：</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3" name="Rectangle 153" title=""/>
          <p:cNvSpPr>
            <a:spLocks noChangeArrowheads="1"/>
          </p:cNvSpPr>
          <p:nvPr/>
        </p:nvSpPr>
        <p:spPr bwMode="auto">
          <a:xfrm>
            <a:off x="4292600" y="5072063"/>
            <a:ext cx="3127375" cy="490538"/>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减小水质量</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4" name="Rectangle 154" title=""/>
          <p:cNvSpPr>
            <a:spLocks noChangeArrowheads="1"/>
          </p:cNvSpPr>
          <p:nvPr/>
        </p:nvSpPr>
        <p:spPr bwMode="auto">
          <a:xfrm>
            <a:off x="4292600" y="5627688"/>
            <a:ext cx="32004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提高水的初温</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6" name="Rectangle 156" title=""/>
          <p:cNvSpPr>
            <a:spLocks noChangeArrowheads="1"/>
          </p:cNvSpPr>
          <p:nvPr/>
        </p:nvSpPr>
        <p:spPr bwMode="auto">
          <a:xfrm>
            <a:off x="4292600" y="4546600"/>
            <a:ext cx="41148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加大酒精火焰</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7" name="AutoShape 157" title=""/>
          <p:cNvSpPr/>
          <p:nvPr/>
        </p:nvSpPr>
        <p:spPr bwMode="auto">
          <a:xfrm>
            <a:off x="4140200" y="4889500"/>
            <a:ext cx="76200" cy="1479550"/>
          </a:xfrm>
          <a:prstGeom prst="leftBrace">
            <a:avLst>
              <a:gd name="adj1" fmla="val 75000"/>
              <a:gd name="adj2" fmla="val 50000"/>
            </a:avLst>
          </a:prstGeom>
          <a:noFill/>
          <a:ln w="28575">
            <a:solidFill>
              <a:srgbClr val="3333FF"/>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154"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水的沸腾</a:t>
            </a:r>
            <a:endParaRPr lang="zh-CN" altLang="en-US" sz="3200" b="1">
              <a:solidFill>
                <a:schemeClr val="bg1"/>
              </a:solidFill>
              <a:latin typeface="Arial" panose="020b0604020202020204" pitchFamily="34" charset="0"/>
              <a:ea typeface="黑体" panose="02010609060101010101" pitchFamily="49" charset="-122"/>
            </a:endParaRPr>
          </a:p>
        </p:txBody>
      </p:sp>
      <p:sp>
        <p:nvSpPr>
          <p:cNvPr id="2" name="Rectangle 155" title=""/>
          <p:cNvSpPr>
            <a:spLocks noChangeArrowheads="1"/>
          </p:cNvSpPr>
          <p:nvPr/>
        </p:nvSpPr>
        <p:spPr bwMode="auto">
          <a:xfrm>
            <a:off x="4292600" y="6096000"/>
            <a:ext cx="15240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加盖子</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Rectangle 7" title=""/>
          <p:cNvSpPr>
            <a:spLocks noChangeArrowheads="1"/>
          </p:cNvSpPr>
          <p:nvPr/>
        </p:nvSpPr>
        <p:spPr bwMode="auto">
          <a:xfrm>
            <a:off x="711200" y="1273175"/>
            <a:ext cx="4878388" cy="530225"/>
          </a:xfrm>
          <a:prstGeom prst="rect">
            <a:avLst/>
          </a:prstGeom>
          <a:noFill/>
          <a:ln w="9525">
            <a:noFill/>
            <a:miter lim="800000"/>
          </a:ln>
        </p:spPr>
        <p:txBody>
          <a:bodyPr>
            <a:spAutoFit/>
          </a:bodyPr>
          <a:lstStyle/>
          <a:p>
            <a:pPr marL="0" marR="0" lvl="0" indent="0" algn="l" defTabSz="914400" rtl="0" fontAlgn="base">
              <a:lnSpc>
                <a:spcPct val="110000"/>
              </a:lnSpc>
              <a:spcBef>
                <a:spcPct val="0"/>
              </a:spcBef>
              <a:spcAft>
                <a:spcPct val="0"/>
              </a:spcAft>
              <a:buClrTx/>
              <a:buSzTx/>
              <a:buFontTx/>
              <a:buNone/>
              <a:defRPr/>
            </a:pP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回忆酒精灯使用的注意事项</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Rectangle 7" title=""/>
          <p:cNvSpPr>
            <a:spLocks noChangeArrowheads="1"/>
          </p:cNvSpPr>
          <p:nvPr/>
        </p:nvSpPr>
        <p:spPr bwMode="auto">
          <a:xfrm>
            <a:off x="635000" y="3125470"/>
            <a:ext cx="4878388" cy="530225"/>
          </a:xfrm>
          <a:prstGeom prst="rect">
            <a:avLst/>
          </a:prstGeom>
          <a:noFill/>
          <a:ln w="9525">
            <a:noFill/>
            <a:miter lim="800000"/>
          </a:ln>
        </p:spPr>
        <p:txBody>
          <a:bodyPr>
            <a:spAutoFit/>
          </a:bodyPr>
          <a:lstStyle/>
          <a:p>
            <a:pPr marL="0" marR="0" lvl="0" indent="0" algn="l" defTabSz="914400" rtl="0" fontAlgn="base">
              <a:lnSpc>
                <a:spcPct val="110000"/>
              </a:lnSpc>
              <a:spcBef>
                <a:spcPct val="0"/>
              </a:spcBef>
              <a:spcAft>
                <a:spcPct val="0"/>
              </a:spcAft>
              <a:buClrTx/>
              <a:buSzTx/>
              <a:buFontTx/>
              <a:buNone/>
              <a:defRPr/>
            </a:pP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注意装配的顺序</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9" name="组合 18" title=""/>
          <p:cNvGrpSpPr/>
          <p:nvPr/>
        </p:nvGrpSpPr>
        <p:grpSpPr>
          <a:xfrm>
            <a:off x="6731000" y="1600200"/>
            <a:ext cx="2170113" cy="896938"/>
            <a:chOff x="10599" y="2520"/>
            <a:chExt cx="3418" cy="1412"/>
          </a:xfrm>
        </p:grpSpPr>
        <p:sp>
          <p:nvSpPr>
            <p:cNvPr id="5" name="文本框 4"/>
            <p:cNvSpPr txBox="1"/>
            <p:nvPr/>
          </p:nvSpPr>
          <p:spPr>
            <a:xfrm>
              <a:off x="10599" y="2520"/>
              <a:ext cx="23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铁架台</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6" name="直接箭头连接符 5"/>
            <p:cNvCxnSpPr/>
            <p:nvPr/>
          </p:nvCxnSpPr>
          <p:spPr>
            <a:xfrm>
              <a:off x="12399" y="3000"/>
              <a:ext cx="1618" cy="932"/>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grpSp>
        <p:nvGrpSpPr>
          <p:cNvPr id="20" name="组合 19" title=""/>
          <p:cNvGrpSpPr/>
          <p:nvPr/>
        </p:nvGrpSpPr>
        <p:grpSpPr>
          <a:xfrm>
            <a:off x="6807200" y="2474913"/>
            <a:ext cx="2286000" cy="531812"/>
            <a:chOff x="10719" y="3898"/>
            <a:chExt cx="3600" cy="836"/>
          </a:xfrm>
        </p:grpSpPr>
        <p:sp>
          <p:nvSpPr>
            <p:cNvPr id="7" name="文本框 6"/>
            <p:cNvSpPr txBox="1"/>
            <p:nvPr/>
          </p:nvSpPr>
          <p:spPr>
            <a:xfrm>
              <a:off x="10719" y="3898"/>
              <a:ext cx="23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石棉网</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8" name="直接箭头连接符 7"/>
            <p:cNvCxnSpPr/>
            <p:nvPr/>
          </p:nvCxnSpPr>
          <p:spPr>
            <a:xfrm>
              <a:off x="12519" y="4320"/>
              <a:ext cx="1800" cy="120"/>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grpSp>
        <p:nvGrpSpPr>
          <p:cNvPr id="18" name="组合 17" title=""/>
          <p:cNvGrpSpPr/>
          <p:nvPr/>
        </p:nvGrpSpPr>
        <p:grpSpPr>
          <a:xfrm>
            <a:off x="6883400" y="3276600"/>
            <a:ext cx="2457450" cy="530225"/>
            <a:chOff x="10839" y="5160"/>
            <a:chExt cx="3870" cy="836"/>
          </a:xfrm>
        </p:grpSpPr>
        <p:sp>
          <p:nvSpPr>
            <p:cNvPr id="9" name="文本框 8"/>
            <p:cNvSpPr txBox="1"/>
            <p:nvPr/>
          </p:nvSpPr>
          <p:spPr>
            <a:xfrm>
              <a:off x="10839" y="5160"/>
              <a:ext cx="23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酒精灯</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10" name="直接箭头连接符 9"/>
            <p:cNvCxnSpPr/>
            <p:nvPr/>
          </p:nvCxnSpPr>
          <p:spPr>
            <a:xfrm flipV="1">
              <a:off x="12639" y="5400"/>
              <a:ext cx="2070" cy="120"/>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grpSp>
        <p:nvGrpSpPr>
          <p:cNvPr id="23" name="组合 22" title=""/>
          <p:cNvGrpSpPr/>
          <p:nvPr/>
        </p:nvGrpSpPr>
        <p:grpSpPr>
          <a:xfrm>
            <a:off x="6842125" y="228600"/>
            <a:ext cx="2670175" cy="609600"/>
            <a:chOff x="10776" y="360"/>
            <a:chExt cx="4203" cy="960"/>
          </a:xfrm>
        </p:grpSpPr>
        <p:cxnSp>
          <p:nvCxnSpPr>
            <p:cNvPr id="11" name="直接箭头连接符 10"/>
            <p:cNvCxnSpPr/>
            <p:nvPr/>
          </p:nvCxnSpPr>
          <p:spPr>
            <a:xfrm>
              <a:off x="12639" y="840"/>
              <a:ext cx="2340" cy="480"/>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0776" y="360"/>
              <a:ext cx="23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温度计</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grpSp>
        <p:nvGrpSpPr>
          <p:cNvPr id="22" name="组合 21" title=""/>
          <p:cNvGrpSpPr/>
          <p:nvPr/>
        </p:nvGrpSpPr>
        <p:grpSpPr>
          <a:xfrm>
            <a:off x="9702800" y="854075"/>
            <a:ext cx="2063750" cy="898525"/>
            <a:chOff x="15279" y="1345"/>
            <a:chExt cx="3251" cy="1415"/>
          </a:xfrm>
        </p:grpSpPr>
        <p:sp>
          <p:nvSpPr>
            <p:cNvPr id="13" name="文本框 12"/>
            <p:cNvSpPr txBox="1"/>
            <p:nvPr/>
          </p:nvSpPr>
          <p:spPr>
            <a:xfrm>
              <a:off x="16820" y="1345"/>
              <a:ext cx="17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盖子</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14" name="直接箭头连接符 13"/>
            <p:cNvCxnSpPr/>
            <p:nvPr/>
          </p:nvCxnSpPr>
          <p:spPr>
            <a:xfrm flipH="1">
              <a:off x="15279" y="1800"/>
              <a:ext cx="1560" cy="960"/>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grpSp>
        <p:nvGrpSpPr>
          <p:cNvPr id="21" name="组合 20" title=""/>
          <p:cNvGrpSpPr/>
          <p:nvPr/>
        </p:nvGrpSpPr>
        <p:grpSpPr>
          <a:xfrm>
            <a:off x="9855200" y="2474913"/>
            <a:ext cx="2152650" cy="531812"/>
            <a:chOff x="15519" y="3898"/>
            <a:chExt cx="3390" cy="836"/>
          </a:xfrm>
        </p:grpSpPr>
        <p:sp>
          <p:nvSpPr>
            <p:cNvPr id="15" name="文本框 14"/>
            <p:cNvSpPr txBox="1"/>
            <p:nvPr/>
          </p:nvSpPr>
          <p:spPr>
            <a:xfrm>
              <a:off x="17199" y="3898"/>
              <a:ext cx="1710" cy="836"/>
            </a:xfrm>
            <a:prstGeom prst="rect">
              <a:avLst/>
            </a:prstGeom>
            <a:noFill/>
          </p:spPr>
          <p:txBody>
            <a:bodyPr wrap="square" rtlCol="0">
              <a:spAutoFit/>
            </a:bodyPr>
            <a:lstStyle/>
            <a:p>
              <a:pPr marR="0"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烧杯</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16" name="直接箭头连接符 15"/>
            <p:cNvCxnSpPr>
              <a:stCxn id="15" idx="1"/>
            </p:cNvCxnSpPr>
            <p:nvPr/>
          </p:nvCxnSpPr>
          <p:spPr>
            <a:xfrm flipH="1" flipV="1">
              <a:off x="15519" y="4080"/>
              <a:ext cx="1680" cy="236"/>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grpSp>
      <p:sp>
        <p:nvSpPr>
          <p:cNvPr id="17" name="文本框 16" title=""/>
          <p:cNvSpPr txBox="1"/>
          <p:nvPr/>
        </p:nvSpPr>
        <p:spPr>
          <a:xfrm>
            <a:off x="9285288" y="2384425"/>
            <a:ext cx="514350" cy="490538"/>
          </a:xfrm>
          <a:prstGeom prst="rect">
            <a:avLst/>
          </a:prstGeom>
          <a:noFill/>
        </p:spPr>
        <p:txBody>
          <a:bodyPr wrap="none" rtlCol="0">
            <a:spAutoFit/>
          </a:bodyPr>
          <a:lstStyle/>
          <a:p>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水</a:t>
            </a:r>
            <a:endPar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4" name="Rectangle 6" title=""/>
          <p:cNvSpPr>
            <a:spLocks noChangeArrowheads="1"/>
          </p:cNvSpPr>
          <p:nvPr/>
        </p:nvSpPr>
        <p:spPr bwMode="auto">
          <a:xfrm>
            <a:off x="177800" y="4038600"/>
            <a:ext cx="6678613"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思考</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如何才能尽快地</a:t>
            </a:r>
            <a:r>
              <a:rPr lang="zh-CN" altLang="en-US" sz="2600" b="1" strike="noStrike" noProof="0">
                <a:ln>
                  <a:noFill/>
                </a:ln>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使</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5" name="图片 24" title=""/>
          <p:cNvPicPr>
            <a:picLocks noChangeAspect="1"/>
          </p:cNvPicPr>
          <p:nvPr/>
        </p:nvPicPr>
        <p:blipFill>
          <a:blip r:embed="rId3"/>
          <a:stretch>
            <a:fillRect/>
          </a:stretch>
        </p:blipFill>
        <p:spPr>
          <a:xfrm>
            <a:off x="8350250" y="4076700"/>
            <a:ext cx="2127885" cy="26568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wipe(left)">
                                      <p:cBhvr>
                                        <p:cTn id="12" dur="500"/>
                                        <p:tgtEl>
                                          <p:spTgt spid="717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right)">
                                      <p:cBhvr>
                                        <p:cTn id="45" dur="500"/>
                                        <p:tgtEl>
                                          <p:spTgt spid="21"/>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174"/>
                                        </p:tgtEl>
                                        <p:attrNameLst>
                                          <p:attrName>style.visibility</p:attrName>
                                        </p:attrNameLst>
                                      </p:cBhvr>
                                      <p:to>
                                        <p:strVal val="visible"/>
                                      </p:to>
                                    </p:set>
                                    <p:animEffect transition="in" filter="wipe(left)">
                                      <p:cBhvr>
                                        <p:cTn id="50" dur="500"/>
                                        <p:tgtEl>
                                          <p:spTgt spid="7174"/>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right)">
                                      <p:cBhvr>
                                        <p:cTn id="55" dur="500"/>
                                        <p:tgtEl>
                                          <p:spTgt spid="22"/>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blinds(horizontal)">
                                      <p:cBhvr>
                                        <p:cTn id="65" dur="500"/>
                                        <p:tgtEl>
                                          <p:spTgt spid="25"/>
                                        </p:tgtEl>
                                      </p:cBhvr>
                                    </p:animEffect>
                                  </p:childTnLst>
                                </p:cTn>
                              </p:par>
                            </p:childTnLst>
                          </p:cTn>
                        </p:par>
                      </p:childTnLst>
                    </p:cTn>
                  </p:par>
                  <p:par>
                    <p:cTn id="66" fill="hold" nodeType="clickPar">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left)">
                                      <p:cBhvr>
                                        <p:cTn id="70" dur="500"/>
                                        <p:tgtEl>
                                          <p:spTgt spid="24"/>
                                        </p:tgtEl>
                                      </p:cBhvr>
                                    </p:animEffect>
                                  </p:childTnLst>
                                </p:cTn>
                              </p:par>
                            </p:childTnLst>
                          </p:cTn>
                        </p:par>
                      </p:childTnLst>
                    </p:cTn>
                  </p:par>
                  <p:par>
                    <p:cTn id="71" fill="hold" nodeType="clickPar">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0392"/>
                                        </p:tgtEl>
                                        <p:attrNameLst>
                                          <p:attrName>style.visibility</p:attrName>
                                        </p:attrNameLst>
                                      </p:cBhvr>
                                      <p:to>
                                        <p:strVal val="visible"/>
                                      </p:to>
                                    </p:set>
                                    <p:animEffect transition="in" filter="wipe(left)">
                                      <p:cBhvr>
                                        <p:cTn id="75" dur="500"/>
                                        <p:tgtEl>
                                          <p:spTgt spid="10392"/>
                                        </p:tgtEl>
                                      </p:cBhvr>
                                    </p:animEffect>
                                  </p:childTnLst>
                                </p:cTn>
                              </p:par>
                            </p:childTnLst>
                          </p:cTn>
                        </p:par>
                      </p:childTnLst>
                    </p:cTn>
                  </p:par>
                  <p:par>
                    <p:cTn id="76" fill="hold" nodeType="clickPar">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0396"/>
                                        </p:tgtEl>
                                        <p:attrNameLst>
                                          <p:attrName>style.visibility</p:attrName>
                                        </p:attrNameLst>
                                      </p:cBhvr>
                                      <p:to>
                                        <p:strVal val="visible"/>
                                      </p:to>
                                    </p:set>
                                    <p:animEffect transition="in" filter="wipe(left)">
                                      <p:cBhvr>
                                        <p:cTn id="80" dur="500"/>
                                        <p:tgtEl>
                                          <p:spTgt spid="10396"/>
                                        </p:tgtEl>
                                      </p:cBhvr>
                                    </p:animEffect>
                                  </p:childTnLst>
                                </p:cTn>
                              </p:par>
                            </p:childTnLst>
                          </p:cTn>
                        </p:par>
                      </p:childTnLst>
                    </p:cTn>
                  </p:par>
                  <p:par>
                    <p:cTn id="81" fill="hold" nodeType="clickPar">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0393"/>
                                        </p:tgtEl>
                                        <p:attrNameLst>
                                          <p:attrName>style.visibility</p:attrName>
                                        </p:attrNameLst>
                                      </p:cBhvr>
                                      <p:to>
                                        <p:strVal val="visible"/>
                                      </p:to>
                                    </p:set>
                                    <p:animEffect transition="in" filter="wipe(left)">
                                      <p:cBhvr>
                                        <p:cTn id="85" dur="500"/>
                                        <p:tgtEl>
                                          <p:spTgt spid="10393"/>
                                        </p:tgtEl>
                                      </p:cBhvr>
                                    </p:animEffect>
                                  </p:childTnLst>
                                </p:cTn>
                              </p:par>
                            </p:childTnLst>
                          </p:cTn>
                        </p:par>
                      </p:childTnLst>
                    </p:cTn>
                  </p:par>
                  <p:par>
                    <p:cTn id="86" fill="hold" nodeType="clickPar">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0394"/>
                                        </p:tgtEl>
                                        <p:attrNameLst>
                                          <p:attrName>style.visibility</p:attrName>
                                        </p:attrNameLst>
                                      </p:cBhvr>
                                      <p:to>
                                        <p:strVal val="visible"/>
                                      </p:to>
                                    </p:set>
                                    <p:animEffect transition="in" filter="wipe(left)">
                                      <p:cBhvr>
                                        <p:cTn id="90" dur="500"/>
                                        <p:tgtEl>
                                          <p:spTgt spid="10394"/>
                                        </p:tgtEl>
                                      </p:cBhvr>
                                    </p:animEffect>
                                  </p:childTnLst>
                                </p:cTn>
                              </p:par>
                            </p:childTnLst>
                          </p:cTn>
                        </p:par>
                      </p:childTnLst>
                    </p:cTn>
                  </p:par>
                  <p:par>
                    <p:cTn id="91" fill="hold" nodeType="clickPar">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tgtEl>
                                        <p:attrNameLst>
                                          <p:attrName>style.visibility</p:attrName>
                                        </p:attrNameLst>
                                      </p:cBhvr>
                                      <p:to>
                                        <p:strVal val="visible"/>
                                      </p:to>
                                    </p:set>
                                    <p:animEffect transition="in" filter="wipe(left)">
                                      <p:cBhvr>
                                        <p:cTn id="95" dur="500"/>
                                        <p:tgtEl>
                                          <p:spTgt spid="2"/>
                                        </p:tgtEl>
                                      </p:cBhvr>
                                    </p:animEffect>
                                  </p:childTnLst>
                                </p:cTn>
                              </p:par>
                            </p:childTnLst>
                          </p:cTn>
                        </p:par>
                      </p:childTnLst>
                    </p:cTn>
                  </p:par>
                  <p:par>
                    <p:cTn id="96" fill="hold" nodeType="clickPar">
                      <p:stCondLst>
                        <p:cond delay="indefinite"/>
                      </p:stCondLst>
                      <p:childTnLst>
                        <p:par>
                          <p:cTn id="97" fill="hold">
                            <p:stCondLst>
                              <p:cond delay="0"/>
                            </p:stCondLst>
                            <p:childTnLst>
                              <p:par>
                                <p:cTn id="98" presetID="22" presetClass="entr" presetSubtype="1" fill="hold" grpId="0" nodeType="clickEffect">
                                  <p:stCondLst>
                                    <p:cond delay="0"/>
                                  </p:stCondLst>
                                  <p:childTnLst>
                                    <p:set>
                                      <p:cBhvr>
                                        <p:cTn id="99" dur="1" fill="hold">
                                          <p:stCondLst>
                                            <p:cond delay="0"/>
                                          </p:stCondLst>
                                        </p:cTn>
                                        <p:tgtEl>
                                          <p:spTgt spid="10397"/>
                                        </p:tgtEl>
                                        <p:attrNameLst>
                                          <p:attrName>style.visibility</p:attrName>
                                        </p:attrNameLst>
                                      </p:cBhvr>
                                      <p:to>
                                        <p:strVal val="visible"/>
                                      </p:to>
                                    </p:set>
                                    <p:animEffect transition="in" filter="wipe(up)">
                                      <p:cBhvr>
                                        <p:cTn id="100" dur="500"/>
                                        <p:tgtEl>
                                          <p:spTgt spid="10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92" grpId="0"/>
      <p:bldP spid="10393" grpId="0"/>
      <p:bldP spid="10394" grpId="0"/>
      <p:bldP spid="10396" grpId="0"/>
      <p:bldP spid="10397" grpId="0" animBg="1"/>
      <p:bldP spid="2" grpId="0"/>
      <p:bldP spid="3" grpId="0"/>
      <p:bldP spid="7173" grpId="0"/>
      <p:bldP spid="7174" grpId="0"/>
      <p:bldP spid="24" grpId="0"/>
      <p:bldP spid="4" grpId="0"/>
      <p:bldP spid="17"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169"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水的沸腾</a:t>
            </a:r>
            <a:endParaRPr lang="zh-CN" altLang="en-US" sz="3200" b="1">
              <a:solidFill>
                <a:schemeClr val="bg1"/>
              </a:solidFill>
              <a:latin typeface="Arial" panose="020b0604020202020204" pitchFamily="34" charset="0"/>
              <a:ea typeface="黑体" panose="02010609060101010101" pitchFamily="49" charset="-122"/>
            </a:endParaRPr>
          </a:p>
        </p:txBody>
      </p:sp>
      <p:pic>
        <p:nvPicPr>
          <p:cNvPr id="2" name="图片 1" title=""/>
          <p:cNvPicPr>
            <a:picLocks noChangeAspect="1"/>
          </p:cNvPicPr>
          <p:nvPr/>
        </p:nvPicPr>
        <p:blipFill>
          <a:blip r:embed="rId2"/>
          <a:stretch>
            <a:fillRect/>
          </a:stretch>
        </p:blipFill>
        <p:spPr>
          <a:xfrm>
            <a:off x="34290" y="763905"/>
            <a:ext cx="5868035" cy="3879850"/>
          </a:xfrm>
          <a:prstGeom prst="rect">
            <a:avLst/>
          </a:prstGeom>
        </p:spPr>
      </p:pic>
      <p:pic>
        <p:nvPicPr>
          <p:cNvPr id="3" name="图片 2" title=""/>
          <p:cNvPicPr>
            <a:picLocks noChangeAspect="1"/>
          </p:cNvPicPr>
          <p:nvPr/>
        </p:nvPicPr>
        <p:blipFill>
          <a:blip r:embed="rId3"/>
          <a:stretch>
            <a:fillRect/>
          </a:stretch>
        </p:blipFill>
        <p:spPr>
          <a:xfrm>
            <a:off x="5937885" y="533400"/>
            <a:ext cx="6111240" cy="5068570"/>
          </a:xfrm>
          <a:prstGeom prst="rect">
            <a:avLst/>
          </a:prstGeom>
        </p:spPr>
      </p:pic>
      <p:pic>
        <p:nvPicPr>
          <p:cNvPr id="4" name="水的沸腾-戴广岩" title="">
            <a:hlinkClick action="ppaction://media"/>
          </p:cNvPr>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329565" y="5257800"/>
            <a:ext cx="1399540" cy="787400"/>
          </a:xfrm>
          <a:prstGeom prst="rect">
            <a:avLst/>
          </a:prstGeom>
        </p:spPr>
      </p:pic>
      <p:pic>
        <p:nvPicPr>
          <p:cNvPr id="5" name="Picture 5"/>
          <p:cNvPicPr>
            <a:picLocks noChangeAspect="1"/>
          </p:cNvPicPr>
          <p:nvPr/>
        </p:nvPicPr>
        <p:blipFill>
          <a:blip r:embed="rId8"/>
          <a:stretch>
            <a:fillRect/>
          </a:stretch>
        </p:blipFill>
        <p:spPr>
          <a:xfrm flipH="1">
            <a:off x="10299700" y="115189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4"/>
                                        </p:tgtEl>
                                      </p:cBhvr>
                                    </p:cmd>
                                  </p:childTnLst>
                                </p:cTn>
                              </p:par>
                            </p:childTnLst>
                          </p:cTn>
                        </p:par>
                      </p:childTnLst>
                    </p:cTn>
                  </p:par>
                </p:childTnLst>
              </p:cTn>
              <p:nextCondLst>
                <p:cond evt="onClick" delay="0">
                  <p:tgtEl>
                    <p:spTgt spid="4"/>
                  </p:tgtEl>
                </p:cond>
              </p:nextCondLst>
            </p:seq>
            <p:video fullScrn="1">
              <p:cMediaNode vol="80000">
                <p:cTn id="13"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8193" name="Picture 5" title=""/>
          <p:cNvPicPr>
            <a:picLocks noChangeAspect="1"/>
          </p:cNvPicPr>
          <p:nvPr/>
        </p:nvPicPr>
        <p:blipFill>
          <a:blip r:embed="rId2">
            <a:lum bright="-17999" contrast="12000"/>
          </a:blip>
          <a:srcRect l="60809" t="5092"/>
          <a:stretch>
            <a:fillRect/>
          </a:stretch>
        </p:blipFill>
        <p:spPr>
          <a:xfrm>
            <a:off x="9666288" y="230188"/>
            <a:ext cx="1971675" cy="3656012"/>
          </a:xfrm>
          <a:prstGeom prst="rect">
            <a:avLst/>
          </a:prstGeom>
          <a:noFill/>
          <a:ln w="9525">
            <a:noFill/>
          </a:ln>
        </p:spPr>
      </p:pic>
      <p:sp>
        <p:nvSpPr>
          <p:cNvPr id="7172" name="Rectangle 6" title=""/>
          <p:cNvSpPr>
            <a:spLocks noChangeArrowheads="1"/>
          </p:cNvSpPr>
          <p:nvPr/>
        </p:nvSpPr>
        <p:spPr bwMode="auto">
          <a:xfrm>
            <a:off x="177800" y="711200"/>
            <a:ext cx="8580438"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思考</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水沸腾前后的气泡大小和温度如何变化？</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1" name="Rectangle 151" title=""/>
          <p:cNvSpPr>
            <a:spLocks noChangeArrowheads="1"/>
          </p:cNvSpPr>
          <p:nvPr/>
        </p:nvSpPr>
        <p:spPr bwMode="auto">
          <a:xfrm>
            <a:off x="330200" y="1371600"/>
            <a:ext cx="40386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水沸腾时的特点：</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99" name="Rectangle 159" title=""/>
          <p:cNvSpPr>
            <a:spLocks noChangeArrowheads="1"/>
          </p:cNvSpPr>
          <p:nvPr/>
        </p:nvSpPr>
        <p:spPr bwMode="auto">
          <a:xfrm>
            <a:off x="722313" y="2367280"/>
            <a:ext cx="5184775" cy="530225"/>
          </a:xfrm>
          <a:prstGeom prst="rect">
            <a:avLst/>
          </a:prstGeom>
          <a:noFill/>
          <a:ln w="9525">
            <a:noFill/>
            <a:miter lim="800000"/>
          </a:ln>
        </p:spPr>
        <p:txBody>
          <a:bodyPr wrap="square">
            <a:spAutoFit/>
          </a:bodyPr>
          <a:lstStyle/>
          <a:p>
            <a:pPr marL="719455" marR="0" lvl="0" indent="-719455" algn="l" defTabSz="914400" rtl="0" fontAlgn="base">
              <a:lnSpc>
                <a:spcPct val="11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）沸腾时需要</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吸热；</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400" name="Rectangle 160" title=""/>
          <p:cNvSpPr>
            <a:spLocks noChangeArrowheads="1"/>
          </p:cNvSpPr>
          <p:nvPr/>
        </p:nvSpPr>
        <p:spPr bwMode="auto">
          <a:xfrm>
            <a:off x="635000" y="5371465"/>
            <a:ext cx="8021638" cy="492125"/>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）水沸腾时，在水面破裂的气泡放出的是什么？</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401" name="Rectangle 161" title=""/>
          <p:cNvSpPr>
            <a:spLocks noChangeArrowheads="1"/>
          </p:cNvSpPr>
          <p:nvPr/>
        </p:nvSpPr>
        <p:spPr bwMode="auto">
          <a:xfrm>
            <a:off x="177800" y="4913630"/>
            <a:ext cx="7799388"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交流：</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结合观察和实验，思考下列问题：</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402" name="Rectangle 162" title=""/>
          <p:cNvSpPr>
            <a:spLocks noChangeArrowheads="1"/>
          </p:cNvSpPr>
          <p:nvPr/>
        </p:nvSpPr>
        <p:spPr bwMode="auto">
          <a:xfrm>
            <a:off x="635000" y="6271895"/>
            <a:ext cx="8178800" cy="492125"/>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沸腾前</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，为什么气泡上升过程会越来越小？</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403" name="Rectangle 163" title=""/>
          <p:cNvSpPr>
            <a:spLocks noChangeArrowheads="1"/>
          </p:cNvSpPr>
          <p:nvPr/>
        </p:nvSpPr>
        <p:spPr bwMode="auto">
          <a:xfrm>
            <a:off x="747713" y="3409633"/>
            <a:ext cx="4876800" cy="492125"/>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4</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）水沸腾时，声音响度变小。</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201"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水的沸腾</a:t>
            </a:r>
            <a:endParaRPr lang="zh-CN" altLang="en-US" sz="3200" b="1">
              <a:solidFill>
                <a:schemeClr val="bg1"/>
              </a:solidFill>
              <a:latin typeface="Arial" panose="020b0604020202020204" pitchFamily="34" charset="0"/>
              <a:ea typeface="黑体" panose="02010609060101010101" pitchFamily="49" charset="-122"/>
            </a:endParaRPr>
          </a:p>
        </p:txBody>
      </p:sp>
      <p:sp>
        <p:nvSpPr>
          <p:cNvPr id="2" name="Rectangle 160" title=""/>
          <p:cNvSpPr>
            <a:spLocks noChangeArrowheads="1"/>
          </p:cNvSpPr>
          <p:nvPr/>
        </p:nvSpPr>
        <p:spPr bwMode="auto">
          <a:xfrm>
            <a:off x="635000" y="5836285"/>
            <a:ext cx="8021638" cy="492125"/>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）水沸腾时，为什么气泡上升过程会越来越大？</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文本框 2" title=""/>
          <p:cNvSpPr txBox="1"/>
          <p:nvPr/>
        </p:nvSpPr>
        <p:spPr>
          <a:xfrm>
            <a:off x="711200" y="1844675"/>
            <a:ext cx="8526463" cy="530225"/>
          </a:xfrm>
          <a:prstGeom prst="rect">
            <a:avLst/>
          </a:prstGeom>
          <a:noFill/>
        </p:spPr>
        <p:txBody>
          <a:bodyPr wrap="square" rtlCol="0">
            <a:spAutoFit/>
          </a:bodyPr>
          <a:lstStyle/>
          <a:p>
            <a:pPr marL="719455" marR="0" indent="-719455"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）水中产生大量气泡，</a:t>
            </a:r>
            <a:r>
              <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气泡</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上升过程中，</a:t>
            </a:r>
            <a:r>
              <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由小变大</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endParaRPr kumimoji="0" lang="zh-CN" altLang="en-US" sz="26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 name="文本框 4" title=""/>
          <p:cNvSpPr txBox="1"/>
          <p:nvPr/>
        </p:nvSpPr>
        <p:spPr>
          <a:xfrm>
            <a:off x="711200" y="2865755"/>
            <a:ext cx="4308475" cy="531813"/>
          </a:xfrm>
          <a:prstGeom prst="rect">
            <a:avLst/>
          </a:prstGeom>
          <a:noFill/>
        </p:spPr>
        <p:txBody>
          <a:bodyPr wrap="square" rtlCol="0">
            <a:spAutoFit/>
          </a:bodyPr>
          <a:lstStyle/>
          <a:p>
            <a:pPr marL="719455" marR="0" indent="-719455"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3</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）水的</a:t>
            </a:r>
            <a:r>
              <a:rPr lang="zh-CN" altLang="en-US" sz="2600" b="1"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温度保持不变</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endParaRPr kumimoji="0" lang="zh-CN" altLang="en-US" sz="2600" b="1"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Rectangle 151" title=""/>
          <p:cNvSpPr>
            <a:spLocks noChangeArrowheads="1"/>
          </p:cNvSpPr>
          <p:nvPr/>
        </p:nvSpPr>
        <p:spPr bwMode="auto">
          <a:xfrm>
            <a:off x="177800" y="3931920"/>
            <a:ext cx="7254875"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讨论：</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满足什么条件水才能沸腾？</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Rectangle 151" title=""/>
          <p:cNvSpPr>
            <a:spLocks noChangeArrowheads="1"/>
          </p:cNvSpPr>
          <p:nvPr/>
        </p:nvSpPr>
        <p:spPr bwMode="auto">
          <a:xfrm>
            <a:off x="6806565" y="4353560"/>
            <a:ext cx="4038600" cy="49149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水沸腾时的特点</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Rectangle 163" title=""/>
          <p:cNvSpPr>
            <a:spLocks noChangeArrowheads="1"/>
          </p:cNvSpPr>
          <p:nvPr/>
        </p:nvSpPr>
        <p:spPr bwMode="auto">
          <a:xfrm>
            <a:off x="3834765" y="4399915"/>
            <a:ext cx="2941638" cy="492125"/>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）水继续吸热</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水的沸腾-段歆蕾" title="">
            <a:hlinkClick action="ppaction://media"/>
          </p:cNvPr>
          <p:cNvPicPr/>
          <p:nvPr>
            <a:videoFile r:link="rId5"/>
            <p:custDataLst>
              <p:tags r:id="rId4"/>
            </p:custDataLst>
            <p:extLst>
              <p:ext uri="{DAA4B4D4-6D71-4841-9C94-3DE7FCFB9230}">
                <p14:media xmlns:p14="http://schemas.microsoft.com/office/powerpoint/2010/main" r:embed="rId6"/>
              </p:ext>
            </p:extLst>
          </p:nvPr>
        </p:nvPicPr>
        <p:blipFill>
          <a:blip r:embed="rId3"/>
          <a:stretch>
            <a:fillRect/>
          </a:stretch>
        </p:blipFill>
        <p:spPr>
          <a:xfrm>
            <a:off x="11073765" y="4138930"/>
            <a:ext cx="589915" cy="953770"/>
          </a:xfrm>
          <a:prstGeom prst="rect">
            <a:avLst/>
          </a:prstGeom>
        </p:spPr>
      </p:pic>
      <p:sp>
        <p:nvSpPr>
          <p:cNvPr id="8" name="文本框 7" title=""/>
          <p:cNvSpPr txBox="1"/>
          <p:nvPr/>
        </p:nvSpPr>
        <p:spPr>
          <a:xfrm>
            <a:off x="786448" y="4384040"/>
            <a:ext cx="4308475" cy="530225"/>
          </a:xfrm>
          <a:prstGeom prst="rect">
            <a:avLst/>
          </a:prstGeom>
          <a:noFill/>
        </p:spPr>
        <p:txBody>
          <a:bodyPr wrap="square" rtlCol="0">
            <a:spAutoFit/>
          </a:bodyPr>
          <a:lstStyle/>
          <a:p>
            <a:pPr marL="719455" marR="0" indent="-719455" defTabSz="914400">
              <a:lnSpc>
                <a:spcPct val="110000"/>
              </a:lnSpc>
              <a:buClrTx/>
              <a:buSzTx/>
              <a:buFontTx/>
              <a:buNone/>
              <a:defRPr/>
            </a:pP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1</a:t>
            </a:r>
            <a:r>
              <a:rPr lang="zh-CN" altLang="en-US" sz="2600" b="1"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）水温达到沸点</a:t>
            </a:r>
            <a:endParaRPr kumimoji="0" lang="zh-CN" altLang="en-US" sz="2600" b="1" kern="1200" cap="none" spc="0" normalizeH="0" baseline="0" noProof="0">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Rectangle 151" title=""/>
          <p:cNvSpPr>
            <a:spLocks noChangeArrowheads="1"/>
          </p:cNvSpPr>
          <p:nvPr/>
        </p:nvSpPr>
        <p:spPr bwMode="auto">
          <a:xfrm>
            <a:off x="8178165" y="5345430"/>
            <a:ext cx="4038600" cy="49149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水蒸气</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Rectangle 151" title=""/>
          <p:cNvSpPr>
            <a:spLocks noChangeArrowheads="1"/>
          </p:cNvSpPr>
          <p:nvPr/>
        </p:nvSpPr>
        <p:spPr bwMode="auto">
          <a:xfrm>
            <a:off x="8178165" y="5867400"/>
            <a:ext cx="4038600" cy="49149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气泡周围的水不断汽化</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399"/>
                                        </p:tgtEl>
                                        <p:attrNameLst>
                                          <p:attrName>style.visibility</p:attrName>
                                        </p:attrNameLst>
                                      </p:cBhvr>
                                      <p:to>
                                        <p:strVal val="visible"/>
                                      </p:to>
                                    </p:set>
                                    <p:animEffect transition="in" filter="wipe(left)">
                                      <p:cBhvr>
                                        <p:cTn id="12" dur="500"/>
                                        <p:tgtEl>
                                          <p:spTgt spid="1039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403"/>
                                        </p:tgtEl>
                                        <p:attrNameLst>
                                          <p:attrName>style.visibility</p:attrName>
                                        </p:attrNameLst>
                                      </p:cBhvr>
                                      <p:to>
                                        <p:strVal val="visible"/>
                                      </p:to>
                                    </p:set>
                                    <p:animEffect transition="in" filter="wipe(left)">
                                      <p:cBhvr>
                                        <p:cTn id="22" dur="500"/>
                                        <p:tgtEl>
                                          <p:spTgt spid="1040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391"/>
                                        </p:tgtEl>
                                        <p:attrNameLst>
                                          <p:attrName>style.visibility</p:attrName>
                                        </p:attrNameLst>
                                      </p:cBhvr>
                                      <p:to>
                                        <p:strVal val="visible"/>
                                      </p:to>
                                    </p:set>
                                    <p:animEffect transition="in" filter="wipe(left)">
                                      <p:cBhvr>
                                        <p:cTn id="27" dur="500"/>
                                        <p:tgtEl>
                                          <p:spTgt spid="1039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401"/>
                                        </p:tgtEl>
                                        <p:attrNameLst>
                                          <p:attrName>style.visibility</p:attrName>
                                        </p:attrNameLst>
                                      </p:cBhvr>
                                      <p:to>
                                        <p:strVal val="visible"/>
                                      </p:to>
                                    </p:set>
                                    <p:animEffect transition="in" filter="blinds(horizontal)">
                                      <p:cBhvr>
                                        <p:cTn id="52" dur="500"/>
                                        <p:tgtEl>
                                          <p:spTgt spid="10401"/>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0400"/>
                                        </p:tgtEl>
                                        <p:attrNameLst>
                                          <p:attrName>style.visibility</p:attrName>
                                        </p:attrNameLst>
                                      </p:cBhvr>
                                      <p:to>
                                        <p:strVal val="visible"/>
                                      </p:to>
                                    </p:set>
                                    <p:animEffect transition="in" filter="blinds(horizontal)">
                                      <p:cBhvr>
                                        <p:cTn id="55" dur="500"/>
                                        <p:tgtEl>
                                          <p:spTgt spid="10400"/>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left)">
                                      <p:cBhvr>
                                        <p:cTn id="60" dur="500"/>
                                        <p:tgtEl>
                                          <p:spTgt spid="11"/>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blinds(horizontal)">
                                      <p:cBhvr>
                                        <p:cTn id="65" dur="500"/>
                                        <p:tgtEl>
                                          <p:spTgt spid="2"/>
                                        </p:tgtEl>
                                      </p:cBhvr>
                                    </p:animEffect>
                                  </p:childTnLst>
                                </p:cTn>
                              </p:par>
                            </p:childTnLst>
                          </p:cTn>
                        </p:par>
                      </p:childTnLst>
                    </p:cTn>
                  </p:par>
                  <p:par>
                    <p:cTn id="66" fill="hold" nodeType="clickPar">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wipe(left)">
                                      <p:cBhvr>
                                        <p:cTn id="70" dur="500"/>
                                        <p:tgtEl>
                                          <p:spTgt spid="12"/>
                                        </p:tgtEl>
                                      </p:cBhvr>
                                    </p:animEffect>
                                  </p:childTnLst>
                                </p:cTn>
                              </p:par>
                            </p:childTnLst>
                          </p:cTn>
                        </p:par>
                      </p:childTnLst>
                    </p:cTn>
                  </p:par>
                  <p:par>
                    <p:cTn id="71" fill="hold" nodeType="clickPar">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0402"/>
                                        </p:tgtEl>
                                        <p:attrNameLst>
                                          <p:attrName>style.visibility</p:attrName>
                                        </p:attrNameLst>
                                      </p:cBhvr>
                                      <p:to>
                                        <p:strVal val="visible"/>
                                      </p:to>
                                    </p:set>
                                    <p:animEffect transition="in" filter="wipe(left)">
                                      <p:cBhvr>
                                        <p:cTn id="75" dur="500"/>
                                        <p:tgtEl>
                                          <p:spTgt spid="10402"/>
                                        </p:tgtEl>
                                      </p:cBhvr>
                                    </p:animEffect>
                                  </p:childTnLst>
                                </p:cTn>
                              </p:par>
                            </p:childTnLst>
                          </p:cTn>
                        </p:par>
                      </p:childTnLst>
                    </p:cTn>
                  </p:par>
                  <p:par>
                    <p:cTn id="76" fill="hold" nodeType="clickPar">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wipe(down)">
                                      <p:cBhvr>
                                        <p:cTn id="8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1" restart="whenNotActive" fill="hold" evtFilter="cancelBubble" nodeType="interactiveSeq">
                <p:stCondLst>
                  <p:cond evt="onClick" delay="0">
                    <p:tgtEl>
                      <p:spTgt spid="4"/>
                    </p:tgtEl>
                  </p:cond>
                </p:stCondLst>
                <p:endSync evt="end" delay="0">
                  <p:rtn val="all"/>
                </p:endSync>
                <p:childTnLst>
                  <p:par>
                    <p:cTn id="82" fill="hold" nodeType="clickPar">
                      <p:stCondLst>
                        <p:cond delay="0"/>
                      </p:stCondLst>
                      <p:childTnLst>
                        <p:par>
                          <p:cTn id="83" fill="hold">
                            <p:stCondLst>
                              <p:cond delay="0"/>
                            </p:stCondLst>
                            <p:childTnLst>
                              <p:par>
                                <p:cTn id="84" presetID="2" presetClass="mediacall" presetSubtype="0" fill="hold" nodeType="clickEffect">
                                  <p:stCondLst>
                                    <p:cond delay="0"/>
                                  </p:stCondLst>
                                  <p:childTnLst>
                                    <p:cmd type="call" cmd="togglePause">
                                      <p:cBhvr additive="base">
                                        <p:cTn id="85" dur="1" fill="hold"/>
                                        <p:tgtEl>
                                          <p:spTgt spid="4"/>
                                        </p:tgtEl>
                                      </p:cBhvr>
                                    </p:cmd>
                                  </p:childTnLst>
                                </p:cTn>
                              </p:par>
                            </p:childTnLst>
                          </p:cTn>
                        </p:par>
                      </p:childTnLst>
                    </p:cTn>
                  </p:par>
                </p:childTnLst>
              </p:cTn>
              <p:nextCondLst>
                <p:cond evt="onClick" delay="0">
                  <p:tgtEl>
                    <p:spTgt spid="4"/>
                  </p:tgtEl>
                </p:cond>
              </p:nextCondLst>
            </p:seq>
            <p:video fullScrn="1">
              <p:cMediaNode vol="80000">
                <p:cTn id="86" fill="hold" display="0">
                  <p:stCondLst>
                    <p:cond delay="indefinite"/>
                  </p:stCondLst>
                </p:cTn>
                <p:tgtEl>
                  <p:spTgt spid="4"/>
                </p:tgtEl>
              </p:cMediaNode>
            </p:video>
          </p:childTnLst>
        </p:cTn>
      </p:par>
    </p:tnLst>
    <p:bldLst>
      <p:bldP spid="10391" grpId="0"/>
      <p:bldP spid="10399" grpId="0"/>
      <p:bldP spid="10400" grpId="0"/>
      <p:bldP spid="10401" grpId="0"/>
      <p:bldP spid="10402" grpId="0"/>
      <p:bldP spid="10403" grpId="0"/>
      <p:bldP spid="2" grpId="0"/>
      <p:bldP spid="5" grpId="0"/>
      <p:bldP spid="3" grpId="0"/>
      <p:bldP spid="6" grpId="0"/>
      <p:bldP spid="7" grpId="0"/>
      <p:bldP spid="9" grpId="0"/>
      <p:bldP spid="8" grpId="0"/>
      <p:bldP spid="11" grpId="0"/>
      <p:bldP spid="12"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7" name="Text Box 2"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典型例题</a:t>
            </a:r>
            <a:endParaRPr lang="zh-CN" altLang="en-US" sz="3200" b="1">
              <a:solidFill>
                <a:schemeClr val="bg1"/>
              </a:solidFill>
              <a:latin typeface="Arial" panose="020b0604020202020204" pitchFamily="34" charset="0"/>
              <a:ea typeface="黑体" panose="02010609060101010101" pitchFamily="49" charset="-122"/>
            </a:endParaRPr>
          </a:p>
        </p:txBody>
      </p:sp>
      <p:sp>
        <p:nvSpPr>
          <p:cNvPr id="8196" name="Rectangle 5" title=""/>
          <p:cNvSpPr>
            <a:spLocks noChangeArrowheads="1"/>
          </p:cNvSpPr>
          <p:nvPr/>
        </p:nvSpPr>
        <p:spPr bwMode="auto">
          <a:xfrm>
            <a:off x="177800" y="762000"/>
            <a:ext cx="11811000" cy="492125"/>
          </a:xfrm>
          <a:prstGeom prst="rect">
            <a:avLst/>
          </a:prstGeom>
          <a:noFill/>
          <a:ln w="9525">
            <a:noFill/>
            <a:miter lim="800000"/>
          </a:ln>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例：</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小红在实验室做“观察水的沸腾”实验时，记录的实验数据如下表：</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aphicFrame>
        <p:nvGraphicFramePr>
          <p:cNvPr id="7174" name="表格 7173" title=""/>
          <p:cNvGraphicFramePr>
            <a:graphicFrameLocks noGrp="1"/>
          </p:cNvGraphicFramePr>
          <p:nvPr/>
        </p:nvGraphicFramePr>
        <p:xfrm>
          <a:off x="3835400" y="1638300"/>
          <a:ext cx="8077200" cy="1038225"/>
        </p:xfrm>
        <a:graphic>
          <a:graphicData uri="http://schemas.openxmlformats.org/drawingml/2006/table">
            <a:tbl>
              <a:tblPr/>
              <a:tblGrid>
                <a:gridCol w="1736725"/>
                <a:gridCol w="792163"/>
                <a:gridCol w="792162"/>
                <a:gridCol w="792163"/>
                <a:gridCol w="795337"/>
                <a:gridCol w="792163"/>
                <a:gridCol w="792162"/>
                <a:gridCol w="792163"/>
                <a:gridCol w="792162"/>
              </a:tblGrid>
              <a:tr h="517525">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zh-CN" altLang="en-US" sz="2800" b="1">
                          <a:latin typeface="Times New Roman" panose="02020603050405020304" pitchFamily="18" charset="0"/>
                          <a:ea typeface="黑体" panose="02010609060101010101" pitchFamily="49" charset="-122"/>
                        </a:rPr>
                        <a:t>时间</a:t>
                      </a:r>
                      <a:r>
                        <a:rPr lang="en-US" altLang="zh-CN" sz="2800" b="1">
                          <a:latin typeface="Times New Roman" panose="02020603050405020304" pitchFamily="18" charset="0"/>
                          <a:ea typeface="黑体" panose="02010609060101010101" pitchFamily="49" charset="-122"/>
                        </a:rPr>
                        <a:t>/min</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0</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1</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2</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3</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4</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5</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6</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7</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19113">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zh-CN" altLang="en-US" sz="2800" b="1">
                          <a:latin typeface="Times New Roman" panose="02020603050405020304" pitchFamily="18" charset="0"/>
                          <a:ea typeface="黑体" panose="02010609060101010101" pitchFamily="49" charset="-122"/>
                        </a:rPr>
                        <a:t>温度</a:t>
                      </a:r>
                      <a:r>
                        <a:rPr lang="en-US" altLang="zh-CN" sz="2800" b="1">
                          <a:latin typeface="Times New Roman" panose="02020603050405020304" pitchFamily="18" charset="0"/>
                          <a:ea typeface="黑体" panose="02010609060101010101" pitchFamily="49" charset="-122"/>
                        </a:rPr>
                        <a:t>/℃</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80</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84</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88</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92</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96</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98</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98</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buNone/>
                      </a:pPr>
                      <a:r>
                        <a:rPr lang="en-US" altLang="zh-CN" sz="2800" b="1">
                          <a:latin typeface="Times New Roman" panose="02020603050405020304" pitchFamily="18" charset="0"/>
                          <a:ea typeface="黑体" panose="02010609060101010101" pitchFamily="49" charset="-122"/>
                        </a:rPr>
                        <a:t>98</a:t>
                      </a:r>
                      <a:endParaRPr lang="en-US" altLang="zh-CN" sz="2800" b="1">
                        <a:latin typeface="Times New Roman" panose="02020603050405020304" pitchFamily="18" charset="0"/>
                        <a:ea typeface="黑体" panose="02010609060101010101" pitchFamily="49"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9251" name="Picture 203" title=""/>
          <p:cNvPicPr>
            <a:picLocks noChangeAspect="1"/>
          </p:cNvPicPr>
          <p:nvPr/>
        </p:nvPicPr>
        <p:blipFill>
          <a:blip r:embed="rId2"/>
          <a:stretch>
            <a:fillRect/>
          </a:stretch>
        </p:blipFill>
        <p:spPr>
          <a:xfrm>
            <a:off x="711200" y="1257300"/>
            <a:ext cx="2743200" cy="1798638"/>
          </a:xfrm>
          <a:prstGeom prst="rect">
            <a:avLst/>
          </a:prstGeom>
          <a:noFill/>
          <a:ln w="9525">
            <a:noFill/>
          </a:ln>
        </p:spPr>
      </p:pic>
      <p:grpSp>
        <p:nvGrpSpPr>
          <p:cNvPr id="9252" name="xjh2010-8-2123:36:55" title=""/>
          <p:cNvGrpSpPr/>
          <p:nvPr/>
        </p:nvGrpSpPr>
        <p:grpSpPr>
          <a:xfrm>
            <a:off x="7493000" y="2857500"/>
            <a:ext cx="4672013" cy="3756025"/>
            <a:chOff x="5100" y="1807"/>
            <a:chExt cx="3182" cy="2647"/>
          </a:xfrm>
        </p:grpSpPr>
        <p:sp>
          <p:nvSpPr>
            <p:cNvPr id="8233" name="Line 207"/>
            <p:cNvSpPr>
              <a:spLocks noChangeShapeType="1"/>
            </p:cNvSpPr>
            <p:nvPr/>
          </p:nvSpPr>
          <p:spPr bwMode="auto">
            <a:xfrm flipH="1" flipV="1">
              <a:off x="5439" y="1807"/>
              <a:ext cx="0" cy="2232"/>
            </a:xfrm>
            <a:prstGeom prst="line">
              <a:avLst/>
            </a:prstGeom>
            <a:noFill/>
            <a:ln w="9525">
              <a:solidFill>
                <a:srgbClr val="000000"/>
              </a:solidFill>
              <a:round/>
              <a:tailEnd type="triangle" w="sm" len="lg"/>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8234" name="Line 208"/>
            <p:cNvSpPr>
              <a:spLocks noChangeShapeType="1"/>
            </p:cNvSpPr>
            <p:nvPr/>
          </p:nvSpPr>
          <p:spPr bwMode="auto">
            <a:xfrm>
              <a:off x="5420" y="4059"/>
              <a:ext cx="2640" cy="0"/>
            </a:xfrm>
            <a:prstGeom prst="line">
              <a:avLst/>
            </a:prstGeom>
            <a:noFill/>
            <a:ln w="9525">
              <a:solidFill>
                <a:srgbClr val="000000"/>
              </a:solidFill>
              <a:round/>
              <a:tailEnd type="triangle" w="sm" len="lg"/>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8235" name="Text Box 209"/>
            <p:cNvSpPr txBox="1">
              <a:spLocks noChangeArrowheads="1"/>
            </p:cNvSpPr>
            <p:nvPr/>
          </p:nvSpPr>
          <p:spPr bwMode="auto">
            <a:xfrm>
              <a:off x="5542" y="1811"/>
              <a:ext cx="840" cy="311"/>
            </a:xfrm>
            <a:prstGeom prst="rect">
              <a:avLst/>
            </a:prstGeom>
            <a:noFill/>
            <a:ln w="9525">
              <a:noFill/>
              <a:miter lim="800000"/>
            </a:ln>
          </p:spPr>
          <p:txBody>
            <a:bodyPr lIns="0" tIns="0" rIns="0" bIns="0"/>
            <a:lstStyle/>
            <a:p>
              <a:pPr marR="0" algn="just" defTabSz="914400">
                <a:buClrTx/>
                <a:buSzTx/>
                <a:buFontTx/>
                <a:buNone/>
                <a:defRPr/>
              </a:pPr>
              <a:r>
                <a:rPr kumimoji="0" lang="zh-CN" altLang="en-US"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温度</a:t>
              </a: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36" name="Text Box 210"/>
            <p:cNvSpPr txBox="1">
              <a:spLocks noChangeArrowheads="1"/>
            </p:cNvSpPr>
            <p:nvPr/>
          </p:nvSpPr>
          <p:spPr bwMode="auto">
            <a:xfrm>
              <a:off x="7442" y="3707"/>
              <a:ext cx="840" cy="312"/>
            </a:xfrm>
            <a:prstGeom prst="rect">
              <a:avLst/>
            </a:prstGeom>
            <a:noFill/>
            <a:ln w="9525">
              <a:noFill/>
              <a:miter lim="800000"/>
            </a:ln>
          </p:spPr>
          <p:txBody>
            <a:bodyPr lIns="0" tIns="0" rIns="0" bIns="0"/>
            <a:lstStyle/>
            <a:p>
              <a:pPr marR="0" algn="just" defTabSz="914400">
                <a:buClrTx/>
                <a:buSzTx/>
                <a:buFontTx/>
                <a:buNone/>
                <a:defRPr/>
              </a:pPr>
              <a:r>
                <a:rPr kumimoji="0" lang="zh-CN" altLang="en-US"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时间</a:t>
              </a: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/min</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37" name="Text Box 211"/>
            <p:cNvSpPr txBox="1">
              <a:spLocks noChangeAspect="1" noChangeArrowheads="1"/>
            </p:cNvSpPr>
            <p:nvPr/>
          </p:nvSpPr>
          <p:spPr bwMode="auto">
            <a:xfrm>
              <a:off x="5396" y="4047"/>
              <a:ext cx="218" cy="403"/>
            </a:xfrm>
            <a:prstGeom prst="rect">
              <a:avLst/>
            </a:prstGeom>
            <a:noFill/>
            <a:ln w="9525">
              <a:noFill/>
              <a:miter lim="800000"/>
            </a:ln>
          </p:spPr>
          <p:txBody>
            <a:bodyPr lIns="0" tIns="0" rIns="0" bIns="0"/>
            <a:lstStyle/>
            <a:p>
              <a:pPr algn="just">
                <a:buNone/>
              </a:pPr>
              <a:r>
                <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cs typeface="+mn-cs"/>
                </a:rPr>
                <a:t>0</a:t>
              </a:r>
              <a:endPar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endParaRPr>
            </a:p>
          </p:txBody>
        </p:sp>
        <p:sp>
          <p:nvSpPr>
            <p:cNvPr id="8238" name="Text Box 212"/>
            <p:cNvSpPr txBox="1">
              <a:spLocks noChangeAspect="1" noChangeArrowheads="1"/>
            </p:cNvSpPr>
            <p:nvPr/>
          </p:nvSpPr>
          <p:spPr bwMode="auto">
            <a:xfrm>
              <a:off x="5756" y="4042"/>
              <a:ext cx="218" cy="402"/>
            </a:xfrm>
            <a:prstGeom prst="rect">
              <a:avLst/>
            </a:prstGeom>
            <a:noFill/>
            <a:ln w="9525">
              <a:noFill/>
              <a:miter lim="800000"/>
            </a:ln>
          </p:spPr>
          <p:txBody>
            <a:bodyPr lIns="0" tIns="0" rIns="0" bIns="0"/>
            <a:lstStyle/>
            <a:p>
              <a:pPr algn="just">
                <a:buNone/>
              </a:pPr>
              <a:r>
                <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cs typeface="+mn-cs"/>
                </a:rPr>
                <a:t>2</a:t>
              </a:r>
              <a:endPar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endParaRPr>
            </a:p>
          </p:txBody>
        </p:sp>
        <p:sp>
          <p:nvSpPr>
            <p:cNvPr id="8239" name="Text Box 213"/>
            <p:cNvSpPr txBox="1">
              <a:spLocks noChangeAspect="1" noChangeArrowheads="1"/>
            </p:cNvSpPr>
            <p:nvPr/>
          </p:nvSpPr>
          <p:spPr bwMode="auto">
            <a:xfrm>
              <a:off x="6106" y="4046"/>
              <a:ext cx="222" cy="404"/>
            </a:xfrm>
            <a:prstGeom prst="rect">
              <a:avLst/>
            </a:prstGeom>
            <a:noFill/>
            <a:ln w="9525">
              <a:noFill/>
              <a:miter lim="800000"/>
            </a:ln>
          </p:spPr>
          <p:txBody>
            <a:bodyPr lIns="0" tIns="0" rIns="0" bIns="0"/>
            <a:lstStyle/>
            <a:p>
              <a:pPr algn="just">
                <a:buNone/>
              </a:pPr>
              <a:r>
                <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cs typeface="+mn-cs"/>
                </a:rPr>
                <a:t>4</a:t>
              </a:r>
              <a:endPar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endParaRPr>
            </a:p>
          </p:txBody>
        </p:sp>
        <p:sp>
          <p:nvSpPr>
            <p:cNvPr id="8240" name="Text Box 214"/>
            <p:cNvSpPr txBox="1">
              <a:spLocks noChangeAspect="1" noChangeArrowheads="1"/>
            </p:cNvSpPr>
            <p:nvPr/>
          </p:nvSpPr>
          <p:spPr bwMode="auto">
            <a:xfrm>
              <a:off x="6460" y="4047"/>
              <a:ext cx="218" cy="403"/>
            </a:xfrm>
            <a:prstGeom prst="rect">
              <a:avLst/>
            </a:prstGeom>
            <a:noFill/>
            <a:ln w="9525">
              <a:noFill/>
              <a:miter lim="800000"/>
            </a:ln>
          </p:spPr>
          <p:txBody>
            <a:bodyPr lIns="0" tIns="0" rIns="0" bIns="0"/>
            <a:lstStyle/>
            <a:p>
              <a:pPr algn="just">
                <a:buNone/>
              </a:pPr>
              <a:r>
                <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cs typeface="+mn-cs"/>
                </a:rPr>
                <a:t>6</a:t>
              </a:r>
              <a:endPar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endParaRPr>
            </a:p>
          </p:txBody>
        </p:sp>
        <p:sp>
          <p:nvSpPr>
            <p:cNvPr id="8241" name="Text Box 215"/>
            <p:cNvSpPr txBox="1">
              <a:spLocks noChangeAspect="1" noChangeArrowheads="1"/>
            </p:cNvSpPr>
            <p:nvPr/>
          </p:nvSpPr>
          <p:spPr bwMode="auto">
            <a:xfrm>
              <a:off x="6846" y="4046"/>
              <a:ext cx="218" cy="404"/>
            </a:xfrm>
            <a:prstGeom prst="rect">
              <a:avLst/>
            </a:prstGeom>
            <a:noFill/>
            <a:ln w="9525">
              <a:noFill/>
              <a:miter lim="800000"/>
            </a:ln>
          </p:spPr>
          <p:txBody>
            <a:bodyPr lIns="0" tIns="0" rIns="0" bIns="0"/>
            <a:lstStyle/>
            <a:p>
              <a:pPr algn="just">
                <a:buNone/>
              </a:pPr>
              <a:r>
                <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cs typeface="+mn-cs"/>
                </a:rPr>
                <a:t>8</a:t>
              </a:r>
              <a:endParaRPr lang="en-US" altLang="zh-CN" sz="2400" b="1" noProof="1">
                <a:effectLst>
                  <a:outerShdw blurRad="38100" dist="38100" dir="2700000">
                    <a:srgbClr val="C0C0C0"/>
                  </a:outerShdw>
                </a:effectLst>
                <a:latin typeface="Times New Roman" panose="02020603050405020304" pitchFamily="18" charset="0"/>
                <a:ea typeface="黑体" panose="02010609060101010101" pitchFamily="49" charset="-122"/>
              </a:endParaRPr>
            </a:p>
          </p:txBody>
        </p:sp>
        <p:sp>
          <p:nvSpPr>
            <p:cNvPr id="8242" name="Text Box 216"/>
            <p:cNvSpPr txBox="1">
              <a:spLocks noChangeAspect="1" noChangeArrowheads="1"/>
            </p:cNvSpPr>
            <p:nvPr/>
          </p:nvSpPr>
          <p:spPr bwMode="auto">
            <a:xfrm>
              <a:off x="5100" y="3558"/>
              <a:ext cx="370" cy="402"/>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84</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43" name="Text Box 217"/>
            <p:cNvSpPr txBox="1">
              <a:spLocks noChangeAspect="1" noChangeArrowheads="1"/>
            </p:cNvSpPr>
            <p:nvPr/>
          </p:nvSpPr>
          <p:spPr bwMode="auto">
            <a:xfrm>
              <a:off x="5104" y="3188"/>
              <a:ext cx="370" cy="404"/>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88</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44" name="Text Box 218"/>
            <p:cNvSpPr txBox="1">
              <a:spLocks noChangeAspect="1" noChangeArrowheads="1"/>
            </p:cNvSpPr>
            <p:nvPr/>
          </p:nvSpPr>
          <p:spPr bwMode="auto">
            <a:xfrm>
              <a:off x="5119" y="2839"/>
              <a:ext cx="371" cy="403"/>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92</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45" name="Text Box 219"/>
            <p:cNvSpPr txBox="1">
              <a:spLocks noChangeAspect="1" noChangeArrowheads="1"/>
            </p:cNvSpPr>
            <p:nvPr/>
          </p:nvSpPr>
          <p:spPr bwMode="auto">
            <a:xfrm>
              <a:off x="5104" y="2468"/>
              <a:ext cx="370" cy="402"/>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96</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sp>
          <p:nvSpPr>
            <p:cNvPr id="8246" name="Text Box 220"/>
            <p:cNvSpPr txBox="1">
              <a:spLocks noChangeAspect="1" noChangeArrowheads="1"/>
            </p:cNvSpPr>
            <p:nvPr/>
          </p:nvSpPr>
          <p:spPr bwMode="auto">
            <a:xfrm>
              <a:off x="5100" y="2128"/>
              <a:ext cx="370" cy="402"/>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98</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grpSp>
          <p:nvGrpSpPr>
            <p:cNvPr id="9267" name="Group 221"/>
            <p:cNvGrpSpPr/>
            <p:nvPr/>
          </p:nvGrpSpPr>
          <p:grpSpPr>
            <a:xfrm>
              <a:off x="5440" y="2252"/>
              <a:ext cx="1800" cy="1800"/>
              <a:chOff x="2400" y="2400"/>
              <a:chExt cx="1600" cy="1600"/>
            </a:xfrm>
          </p:grpSpPr>
          <p:sp>
            <p:nvSpPr>
              <p:cNvPr id="8249" name="Freeform 222"/>
              <p:cNvSpPr/>
              <p:nvPr/>
            </p:nvSpPr>
            <p:spPr bwMode="auto">
              <a:xfrm>
                <a:off x="2400" y="2400"/>
                <a:ext cx="1600" cy="1600"/>
              </a:xfrm>
              <a:custGeom>
                <a:gdLst>
                  <a:gd name="T0" fmla="*/ 0 w 1600"/>
                  <a:gd name="T1" fmla="*/ 0 h 1600"/>
                  <a:gd name="T2" fmla="*/ 1600 w 1600"/>
                  <a:gd name="T3" fmla="*/ 0 h 1600"/>
                  <a:gd name="T4" fmla="*/ 1600 w 1600"/>
                  <a:gd name="T5" fmla="*/ 160 h 1600"/>
                  <a:gd name="T6" fmla="*/ 0 w 1600"/>
                  <a:gd name="T7" fmla="*/ 160 h 1600"/>
                  <a:gd name="T8" fmla="*/ 0 w 1600"/>
                  <a:gd name="T9" fmla="*/ 320 h 1600"/>
                  <a:gd name="T10" fmla="*/ 1600 w 1600"/>
                  <a:gd name="T11" fmla="*/ 320 h 1600"/>
                  <a:gd name="T12" fmla="*/ 1600 w 1600"/>
                  <a:gd name="T13" fmla="*/ 480 h 1600"/>
                  <a:gd name="T14" fmla="*/ 0 w 1600"/>
                  <a:gd name="T15" fmla="*/ 480 h 1600"/>
                  <a:gd name="T16" fmla="*/ 0 w 1600"/>
                  <a:gd name="T17" fmla="*/ 640 h 1600"/>
                  <a:gd name="T18" fmla="*/ 1600 w 1600"/>
                  <a:gd name="T19" fmla="*/ 640 h 1600"/>
                  <a:gd name="T20" fmla="*/ 1600 w 1600"/>
                  <a:gd name="T21" fmla="*/ 800 h 1600"/>
                  <a:gd name="T22" fmla="*/ 0 w 1600"/>
                  <a:gd name="T23" fmla="*/ 800 h 1600"/>
                  <a:gd name="T24" fmla="*/ 0 w 1600"/>
                  <a:gd name="T25" fmla="*/ 960 h 1600"/>
                  <a:gd name="T26" fmla="*/ 1600 w 1600"/>
                  <a:gd name="T27" fmla="*/ 960 h 1600"/>
                  <a:gd name="T28" fmla="*/ 1600 w 1600"/>
                  <a:gd name="T29" fmla="*/ 1120 h 1600"/>
                  <a:gd name="T30" fmla="*/ 0 w 1600"/>
                  <a:gd name="T31" fmla="*/ 1120 h 1600"/>
                  <a:gd name="T32" fmla="*/ 0 w 1600"/>
                  <a:gd name="T33" fmla="*/ 1280 h 1600"/>
                  <a:gd name="T34" fmla="*/ 1600 w 1600"/>
                  <a:gd name="T35" fmla="*/ 1280 h 1600"/>
                  <a:gd name="T36" fmla="*/ 1600 w 1600"/>
                  <a:gd name="T37" fmla="*/ 1440 h 1600"/>
                  <a:gd name="T38" fmla="*/ 0 w 1600"/>
                  <a:gd name="T39" fmla="*/ 1440 h 1600"/>
                  <a:gd name="T40" fmla="*/ 0 w 1600"/>
                  <a:gd name="T41" fmla="*/ 1600 h 1600"/>
                  <a:gd name="T42" fmla="*/ 1600 w 1600"/>
                  <a:gd name="T43" fmla="*/ 1600 h 16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00"/>
                  <a:gd name="T67" fmla="*/ 0 h 1600"/>
                  <a:gd name="T68" fmla="*/ 1600 w 1600"/>
                  <a:gd name="T69" fmla="*/ 1600 h 1600"/>
                </a:gd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00" h="1600">
                    <a:moveTo>
                      <a:pt x="0" y="0"/>
                    </a:moveTo>
                    <a:lnTo>
                      <a:pt x="1600" y="0"/>
                    </a:lnTo>
                    <a:lnTo>
                      <a:pt x="1600" y="160"/>
                    </a:lnTo>
                    <a:lnTo>
                      <a:pt x="0" y="160"/>
                    </a:lnTo>
                    <a:lnTo>
                      <a:pt x="0" y="320"/>
                    </a:lnTo>
                    <a:lnTo>
                      <a:pt x="1600" y="320"/>
                    </a:lnTo>
                    <a:lnTo>
                      <a:pt x="1600" y="480"/>
                    </a:lnTo>
                    <a:lnTo>
                      <a:pt x="0" y="480"/>
                    </a:lnTo>
                    <a:lnTo>
                      <a:pt x="0" y="640"/>
                    </a:lnTo>
                    <a:lnTo>
                      <a:pt x="1600" y="640"/>
                    </a:lnTo>
                    <a:lnTo>
                      <a:pt x="1600" y="800"/>
                    </a:lnTo>
                    <a:lnTo>
                      <a:pt x="0" y="800"/>
                    </a:lnTo>
                    <a:lnTo>
                      <a:pt x="0" y="960"/>
                    </a:lnTo>
                    <a:lnTo>
                      <a:pt x="1600" y="960"/>
                    </a:lnTo>
                    <a:lnTo>
                      <a:pt x="1600" y="1120"/>
                    </a:lnTo>
                    <a:lnTo>
                      <a:pt x="0" y="1120"/>
                    </a:lnTo>
                    <a:lnTo>
                      <a:pt x="0" y="1280"/>
                    </a:lnTo>
                    <a:lnTo>
                      <a:pt x="1600" y="1280"/>
                    </a:lnTo>
                    <a:lnTo>
                      <a:pt x="1600" y="1440"/>
                    </a:lnTo>
                    <a:lnTo>
                      <a:pt x="0" y="1440"/>
                    </a:lnTo>
                    <a:lnTo>
                      <a:pt x="0" y="1600"/>
                    </a:lnTo>
                    <a:lnTo>
                      <a:pt x="1600" y="1600"/>
                    </a:lnTo>
                  </a:path>
                </a:pathLst>
              </a:cu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8250" name="Freeform 223"/>
              <p:cNvSpPr/>
              <p:nvPr/>
            </p:nvSpPr>
            <p:spPr bwMode="auto">
              <a:xfrm>
                <a:off x="2400" y="2400"/>
                <a:ext cx="1600" cy="1600"/>
              </a:xfrm>
              <a:custGeom>
                <a:gdLst>
                  <a:gd name="T0" fmla="*/ 0 w 1600"/>
                  <a:gd name="T1" fmla="*/ 0 h 1600"/>
                  <a:gd name="T2" fmla="*/ 0 w 1600"/>
                  <a:gd name="T3" fmla="*/ 1600 h 1600"/>
                  <a:gd name="T4" fmla="*/ 160 w 1600"/>
                  <a:gd name="T5" fmla="*/ 1600 h 1600"/>
                  <a:gd name="T6" fmla="*/ 160 w 1600"/>
                  <a:gd name="T7" fmla="*/ 0 h 1600"/>
                  <a:gd name="T8" fmla="*/ 320 w 1600"/>
                  <a:gd name="T9" fmla="*/ 0 h 1600"/>
                  <a:gd name="T10" fmla="*/ 320 w 1600"/>
                  <a:gd name="T11" fmla="*/ 1600 h 1600"/>
                  <a:gd name="T12" fmla="*/ 480 w 1600"/>
                  <a:gd name="T13" fmla="*/ 1600 h 1600"/>
                  <a:gd name="T14" fmla="*/ 480 w 1600"/>
                  <a:gd name="T15" fmla="*/ 0 h 1600"/>
                  <a:gd name="T16" fmla="*/ 640 w 1600"/>
                  <a:gd name="T17" fmla="*/ 0 h 1600"/>
                  <a:gd name="T18" fmla="*/ 640 w 1600"/>
                  <a:gd name="T19" fmla="*/ 1600 h 1600"/>
                  <a:gd name="T20" fmla="*/ 800 w 1600"/>
                  <a:gd name="T21" fmla="*/ 1600 h 1600"/>
                  <a:gd name="T22" fmla="*/ 800 w 1600"/>
                  <a:gd name="T23" fmla="*/ 0 h 1600"/>
                  <a:gd name="T24" fmla="*/ 960 w 1600"/>
                  <a:gd name="T25" fmla="*/ 0 h 1600"/>
                  <a:gd name="T26" fmla="*/ 960 w 1600"/>
                  <a:gd name="T27" fmla="*/ 1600 h 1600"/>
                  <a:gd name="T28" fmla="*/ 1120 w 1600"/>
                  <a:gd name="T29" fmla="*/ 1600 h 1600"/>
                  <a:gd name="T30" fmla="*/ 1120 w 1600"/>
                  <a:gd name="T31" fmla="*/ 0 h 1600"/>
                  <a:gd name="T32" fmla="*/ 1280 w 1600"/>
                  <a:gd name="T33" fmla="*/ 0 h 1600"/>
                  <a:gd name="T34" fmla="*/ 1280 w 1600"/>
                  <a:gd name="T35" fmla="*/ 1600 h 1600"/>
                  <a:gd name="T36" fmla="*/ 1440 w 1600"/>
                  <a:gd name="T37" fmla="*/ 1600 h 1600"/>
                  <a:gd name="T38" fmla="*/ 1440 w 1600"/>
                  <a:gd name="T39" fmla="*/ 0 h 1600"/>
                  <a:gd name="T40" fmla="*/ 1600 w 1600"/>
                  <a:gd name="T41" fmla="*/ 0 h 1600"/>
                  <a:gd name="T42" fmla="*/ 1600 w 1600"/>
                  <a:gd name="T43" fmla="*/ 1600 h 16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00"/>
                  <a:gd name="T67" fmla="*/ 0 h 1600"/>
                  <a:gd name="T68" fmla="*/ 1600 w 1600"/>
                  <a:gd name="T69" fmla="*/ 1600 h 1600"/>
                </a:gd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00" h="1600">
                    <a:moveTo>
                      <a:pt x="0" y="0"/>
                    </a:moveTo>
                    <a:lnTo>
                      <a:pt x="0" y="1600"/>
                    </a:lnTo>
                    <a:lnTo>
                      <a:pt x="160" y="1600"/>
                    </a:lnTo>
                    <a:lnTo>
                      <a:pt x="160" y="0"/>
                    </a:lnTo>
                    <a:lnTo>
                      <a:pt x="320" y="0"/>
                    </a:lnTo>
                    <a:lnTo>
                      <a:pt x="320" y="1600"/>
                    </a:lnTo>
                    <a:lnTo>
                      <a:pt x="480" y="1600"/>
                    </a:lnTo>
                    <a:lnTo>
                      <a:pt x="480" y="0"/>
                    </a:lnTo>
                    <a:lnTo>
                      <a:pt x="640" y="0"/>
                    </a:lnTo>
                    <a:lnTo>
                      <a:pt x="640" y="1600"/>
                    </a:lnTo>
                    <a:lnTo>
                      <a:pt x="800" y="1600"/>
                    </a:lnTo>
                    <a:lnTo>
                      <a:pt x="800" y="0"/>
                    </a:lnTo>
                    <a:lnTo>
                      <a:pt x="960" y="0"/>
                    </a:lnTo>
                    <a:lnTo>
                      <a:pt x="960" y="1600"/>
                    </a:lnTo>
                    <a:lnTo>
                      <a:pt x="1120" y="1600"/>
                    </a:lnTo>
                    <a:lnTo>
                      <a:pt x="1120" y="0"/>
                    </a:lnTo>
                    <a:lnTo>
                      <a:pt x="1280" y="0"/>
                    </a:lnTo>
                    <a:lnTo>
                      <a:pt x="1280" y="1600"/>
                    </a:lnTo>
                    <a:lnTo>
                      <a:pt x="1440" y="1600"/>
                    </a:lnTo>
                    <a:lnTo>
                      <a:pt x="1440" y="0"/>
                    </a:lnTo>
                    <a:lnTo>
                      <a:pt x="1600" y="0"/>
                    </a:lnTo>
                    <a:lnTo>
                      <a:pt x="1600" y="1600"/>
                    </a:lnTo>
                  </a:path>
                </a:pathLst>
              </a:cu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sp>
          <p:nvSpPr>
            <p:cNvPr id="8248" name="Text Box 224"/>
            <p:cNvSpPr txBox="1">
              <a:spLocks noChangeAspect="1" noChangeArrowheads="1"/>
            </p:cNvSpPr>
            <p:nvPr/>
          </p:nvSpPr>
          <p:spPr bwMode="auto">
            <a:xfrm>
              <a:off x="7160" y="4052"/>
              <a:ext cx="222" cy="402"/>
            </a:xfrm>
            <a:prstGeom prst="rect">
              <a:avLst/>
            </a:prstGeom>
            <a:noFill/>
            <a:ln w="9525">
              <a:noFill/>
              <a:miter lim="800000"/>
            </a:ln>
          </p:spPr>
          <p:txBody>
            <a:bodyPr lIns="0" tIns="0" rIns="0" bIns="0"/>
            <a:lstStyle/>
            <a:p>
              <a:pPr marR="0" algn="just" defTabSz="914400">
                <a:buClrTx/>
                <a:buSzTx/>
                <a:buFontTx/>
                <a:buNone/>
                <a:defRPr/>
              </a:pPr>
              <a:r>
                <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10</a:t>
              </a:r>
              <a:endParaRPr kumimoji="0" lang="en-US" altLang="zh-CN" sz="24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grpSp>
      <p:sp>
        <p:nvSpPr>
          <p:cNvPr id="8232" name="Rectangle 225" title=""/>
          <p:cNvSpPr>
            <a:spLocks noChangeArrowheads="1"/>
          </p:cNvSpPr>
          <p:nvPr/>
        </p:nvSpPr>
        <p:spPr bwMode="auto">
          <a:xfrm>
            <a:off x="252730" y="3008630"/>
            <a:ext cx="7239000" cy="3663950"/>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1</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）图＿＿＿是水在沸腾时的情况。分析数据可知：此时水的沸点为＿＿＿。水沸腾后继续给水加热，水的温度＿＿＿（选填“升高”、“不变”或“降低”）。</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2</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）请你根据记录的实验数据在图中作出水的温度随时间的变化图像。</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3</a:t>
            </a: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）实验结束后，同学们相互交流时，有的小组觉得把水加热到沸腾的时间过长，请你说出一条缩短加热时间的方法＿＿＿＿＿＿＿＿＿＿＿。</a:t>
            </a:r>
            <a:endPar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Text Box 2" title=""/>
          <p:cNvSpPr txBox="1">
            <a:spLocks noChangeArrowheads="1"/>
          </p:cNvSpPr>
          <p:nvPr/>
        </p:nvSpPr>
        <p:spPr bwMode="auto">
          <a:xfrm>
            <a:off x="5816600" y="1295400"/>
            <a:ext cx="3144838" cy="492125"/>
          </a:xfrm>
          <a:prstGeom prst="rect">
            <a:avLst/>
          </a:prstGeom>
          <a:noFill/>
          <a:ln>
            <a:noFill/>
          </a:ln>
          <a:effectLst/>
        </p:spPr>
        <p:txBody>
          <a:bodyPr wrap="square">
            <a:spAutoFit/>
          </a:bodyPr>
          <a:lstStyle/>
          <a:p>
            <a:pPr marR="0" defTabSz="914400">
              <a:buClrTx/>
              <a:buSzTx/>
              <a:buFontTx/>
              <a:buNone/>
              <a:defRPr/>
            </a:pPr>
            <a:r>
              <a:rPr kumimoji="0" lang="zh-CN" altLang="en-US" sz="2600" b="1" kern="1200" cap="none" spc="0" normalizeH="0" baseline="0" noProof="0">
                <a:solidFill>
                  <a:srgbClr val="FF0000"/>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蒸发与沸腾的比较</a:t>
            </a:r>
            <a:endParaRPr kumimoji="0" lang="zh-CN" altLang="en-US" sz="2600" b="1" kern="1200" cap="none" spc="0" normalizeH="0" baseline="0" noProof="0">
              <a:solidFill>
                <a:srgbClr val="FF0000"/>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endParaRPr>
          </a:p>
        </p:txBody>
      </p:sp>
      <p:graphicFrame>
        <p:nvGraphicFramePr>
          <p:cNvPr id="11314" name="Group 50" title=""/>
          <p:cNvGraphicFramePr>
            <a:graphicFrameLocks noGrp="1"/>
          </p:cNvGraphicFramePr>
          <p:nvPr/>
        </p:nvGraphicFramePr>
        <p:xfrm>
          <a:off x="344488" y="1839913"/>
          <a:ext cx="11568113" cy="4475163"/>
        </p:xfrm>
        <a:graphic>
          <a:graphicData uri="http://schemas.openxmlformats.org/drawingml/2006/table">
            <a:tbl>
              <a:tblPr/>
              <a:tblGrid>
                <a:gridCol w="962025"/>
                <a:gridCol w="2508250"/>
                <a:gridCol w="3384550"/>
                <a:gridCol w="320675"/>
                <a:gridCol w="4392612"/>
              </a:tblGrid>
              <a:tr h="504825">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蒸  发</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沸   腾</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r>
              <a:tr h="285750">
                <a:tc rowSpan="2"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相同点</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vert="horz" wrap="square"/>
                    <a:lstStyle/>
                    <a:p/>
                  </a:txBody>
                  <a:tcPr/>
                </a:tc>
                <a:tc gridSpan="3">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hMerge="1">
                  <a:txBody>
                    <a:bodyPr vert="horz" wrap="square"/>
                    <a:lstStyle/>
                    <a:p/>
                  </a:txBody>
                  <a:tcPr/>
                </a:tc>
              </a:tr>
              <a:tr h="284163">
                <a:tc gridSpan="2" vMerge="1">
                  <a:txBody>
                    <a:bodyPr vert="horz" wrap="square"/>
                    <a:lstStyle/>
                    <a:p/>
                  </a:txBody>
                  <a:tcPr/>
                </a:tc>
                <a:tc hMerge="1" vMerge="1">
                  <a:txBody>
                    <a:bodyPr vert="horz" wrap="square"/>
                    <a:lstStyle/>
                    <a:p/>
                  </a:txBody>
                  <a:tcPr/>
                </a:tc>
                <a:tc gridSpan="3">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hMerge="1">
                  <a:txBody>
                    <a:bodyPr vert="horz" wrap="square"/>
                    <a:lstStyle/>
                    <a:p/>
                  </a:txBody>
                  <a:tcPr/>
                </a:tc>
              </a:tr>
              <a:tr h="355600">
                <a:tc rowSpan="4">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不</a:t>
                      </a: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同</a:t>
                      </a: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点</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发生部位</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0988">
                <a:tc v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温度条件</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7963">
                <a:tc v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汽化速度</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19555">
                <a:tc v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影响因素</a:t>
                      </a:r>
                      <a:endParaRPr kumimoji="0" lang="zh-CN" altLang="en-US"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vert="horz" wrap="square"/>
                    <a:lstStyle/>
                    <a:p/>
                  </a:txBody>
                  <a:tcPr/>
                </a:tc>
                <a:tc>
                  <a:txBody>
                    <a:bodyPr vert="horz"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600" b="1" i="0" u="none" strike="noStrike" cap="none" normalizeH="0" baseline="0" smtClean="0">
                        <a:ln>
                          <a:noFill/>
                        </a:ln>
                        <a:solidFill>
                          <a:schemeClr val="tx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301" name="Rectangle 37" title=""/>
          <p:cNvSpPr>
            <a:spLocks noChangeArrowheads="1"/>
          </p:cNvSpPr>
          <p:nvPr/>
        </p:nvSpPr>
        <p:spPr bwMode="auto">
          <a:xfrm>
            <a:off x="6054725" y="2416175"/>
            <a:ext cx="4714875"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均属于汽化现象</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2" name="Rectangle 38" title=""/>
          <p:cNvSpPr>
            <a:spLocks noChangeArrowheads="1"/>
          </p:cNvSpPr>
          <p:nvPr/>
        </p:nvSpPr>
        <p:spPr bwMode="auto">
          <a:xfrm>
            <a:off x="6551613" y="2916238"/>
            <a:ext cx="3657600"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均需要吸热</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3" name="Rectangle 39" title=""/>
          <p:cNvSpPr>
            <a:spLocks noChangeArrowheads="1"/>
          </p:cNvSpPr>
          <p:nvPr/>
        </p:nvSpPr>
        <p:spPr bwMode="auto">
          <a:xfrm>
            <a:off x="4683125" y="3405188"/>
            <a:ext cx="1873250"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表面</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4" name="Rectangle 40" title=""/>
          <p:cNvSpPr>
            <a:spLocks noChangeArrowheads="1"/>
          </p:cNvSpPr>
          <p:nvPr/>
        </p:nvSpPr>
        <p:spPr bwMode="auto">
          <a:xfrm>
            <a:off x="8482013" y="3402013"/>
            <a:ext cx="2424113"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表面和内部</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5" name="Rectangle 41" title=""/>
          <p:cNvSpPr>
            <a:spLocks noChangeArrowheads="1"/>
          </p:cNvSpPr>
          <p:nvPr/>
        </p:nvSpPr>
        <p:spPr bwMode="auto">
          <a:xfrm>
            <a:off x="4349750" y="3857625"/>
            <a:ext cx="2227263" cy="490538"/>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任何温度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6" name="Rectangle 42" title=""/>
          <p:cNvSpPr>
            <a:spLocks noChangeArrowheads="1"/>
          </p:cNvSpPr>
          <p:nvPr/>
        </p:nvSpPr>
        <p:spPr bwMode="auto">
          <a:xfrm>
            <a:off x="8180388" y="3857625"/>
            <a:ext cx="3379788" cy="490538"/>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一定温度（沸点）</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7" name="Rectangle 43" title=""/>
          <p:cNvSpPr>
            <a:spLocks noChangeArrowheads="1"/>
          </p:cNvSpPr>
          <p:nvPr/>
        </p:nvSpPr>
        <p:spPr bwMode="auto">
          <a:xfrm>
            <a:off x="4683125" y="4316413"/>
            <a:ext cx="2055813"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缓慢</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8" name="Rectangle 44" title=""/>
          <p:cNvSpPr>
            <a:spLocks noChangeArrowheads="1"/>
          </p:cNvSpPr>
          <p:nvPr/>
        </p:nvSpPr>
        <p:spPr bwMode="auto">
          <a:xfrm>
            <a:off x="8928100" y="4316413"/>
            <a:ext cx="2022475" cy="4921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剧烈</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09" name="Rectangle 45" title=""/>
          <p:cNvSpPr>
            <a:spLocks noChangeArrowheads="1"/>
          </p:cNvSpPr>
          <p:nvPr/>
        </p:nvSpPr>
        <p:spPr bwMode="auto">
          <a:xfrm>
            <a:off x="3971925" y="4918075"/>
            <a:ext cx="3668713" cy="1390650"/>
          </a:xfrm>
          <a:prstGeom prst="rect">
            <a:avLst/>
          </a:prstGeom>
          <a:noFill/>
          <a:ln w="9525">
            <a:noFill/>
            <a:miter lim="800000"/>
          </a:ln>
          <a:effectLst/>
        </p:spPr>
        <p:txBody>
          <a:bodyPr>
            <a:spAutoFit/>
          </a:bodyPr>
          <a:lstStyle/>
          <a:p>
            <a:pPr marL="0" marR="0" lvl="0" indent="0" algn="ctr" defTabSz="914400" rtl="0" eaLnBrk="1" fontAlgn="base" latinLnBrk="0" hangingPunct="1">
              <a:lnSpc>
                <a:spcPct val="75000"/>
              </a:lnSpc>
              <a:spcBef>
                <a:spcPct val="5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液体的温度</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a:p>
            <a:pPr marL="0" marR="0" lvl="0" indent="0" algn="ctr" defTabSz="914400" rtl="0" eaLnBrk="1" fontAlgn="base" latinLnBrk="0" hangingPunct="1">
              <a:lnSpc>
                <a:spcPct val="75000"/>
              </a:lnSpc>
              <a:spcBef>
                <a:spcPct val="5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液体表面积</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a:p>
            <a:pPr marL="0" marR="0" lvl="0" indent="0" algn="ctr" defTabSz="914400" rtl="0" eaLnBrk="1" fontAlgn="base" latinLnBrk="0" hangingPunct="1">
              <a:lnSpc>
                <a:spcPct val="75000"/>
              </a:lnSpc>
              <a:spcBef>
                <a:spcPct val="5000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液体表面空气流速</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310" name="Rectangle 46" title=""/>
          <p:cNvSpPr>
            <a:spLocks noChangeArrowheads="1"/>
          </p:cNvSpPr>
          <p:nvPr/>
        </p:nvSpPr>
        <p:spPr bwMode="auto">
          <a:xfrm>
            <a:off x="8288338" y="5235575"/>
            <a:ext cx="2276475" cy="492125"/>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液面上气压</a:t>
            </a:r>
            <a:endParaRPr kumimoji="0" lang="zh-CN" altLang="en-US"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0286" name="Text Box 51" title=""/>
          <p:cNvSpPr txBox="1"/>
          <p:nvPr/>
        </p:nvSpPr>
        <p:spPr>
          <a:xfrm>
            <a:off x="238125" y="22225"/>
            <a:ext cx="3141663" cy="583565"/>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课堂小结</a:t>
            </a:r>
            <a:endParaRPr lang="zh-CN" altLang="en-US" sz="3200" b="1">
              <a:solidFill>
                <a:schemeClr val="bg1"/>
              </a:solidFill>
              <a:latin typeface="Arial" panose="020b0604020202020204" pitchFamily="34" charset="0"/>
              <a:ea typeface="黑体" panose="02010609060101010101" pitchFamily="49" charset="-122"/>
            </a:endParaRPr>
          </a:p>
        </p:txBody>
      </p:sp>
      <p:sp>
        <p:nvSpPr>
          <p:cNvPr id="7172" name="Rectangle 6" title=""/>
          <p:cNvSpPr>
            <a:spLocks noChangeArrowheads="1"/>
          </p:cNvSpPr>
          <p:nvPr/>
        </p:nvSpPr>
        <p:spPr bwMode="auto">
          <a:xfrm>
            <a:off x="177800" y="723900"/>
            <a:ext cx="8270240" cy="491490"/>
          </a:xfrm>
          <a:prstGeom prst="rect">
            <a:avLst/>
          </a:prstGeom>
          <a:noFill/>
          <a:ln w="9525">
            <a:no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汽化的两种方式：蒸发与沸腾的相同点和不同点</a:t>
            </a:r>
            <a:r>
              <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endParaRPr kumimoji="0" lang="en-US" altLang="zh-CN"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3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1301"/>
                                        </p:tgtEl>
                                        <p:attrNameLst>
                                          <p:attrName>style.visibility</p:attrName>
                                        </p:attrNameLst>
                                      </p:cBhvr>
                                      <p:to>
                                        <p:strVal val="visible"/>
                                      </p:to>
                                    </p:set>
                                    <p:animEffect transition="in" filter="wipe(left)">
                                      <p:cBhvr>
                                        <p:cTn id="13" dur="500"/>
                                        <p:tgtEl>
                                          <p:spTgt spid="11301"/>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302"/>
                                        </p:tgtEl>
                                        <p:attrNameLst>
                                          <p:attrName>style.visibility</p:attrName>
                                        </p:attrNameLst>
                                      </p:cBhvr>
                                      <p:to>
                                        <p:strVal val="visible"/>
                                      </p:to>
                                    </p:set>
                                    <p:animEffect transition="in" filter="wipe(left)">
                                      <p:cBhvr>
                                        <p:cTn id="18" dur="500"/>
                                        <p:tgtEl>
                                          <p:spTgt spid="11302"/>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303"/>
                                        </p:tgtEl>
                                        <p:attrNameLst>
                                          <p:attrName>style.visibility</p:attrName>
                                        </p:attrNameLst>
                                      </p:cBhvr>
                                      <p:to>
                                        <p:strVal val="visible"/>
                                      </p:to>
                                    </p:set>
                                    <p:animEffect transition="in" filter="wipe(left)">
                                      <p:cBhvr>
                                        <p:cTn id="23" dur="500"/>
                                        <p:tgtEl>
                                          <p:spTgt spid="11303"/>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304"/>
                                        </p:tgtEl>
                                        <p:attrNameLst>
                                          <p:attrName>style.visibility</p:attrName>
                                        </p:attrNameLst>
                                      </p:cBhvr>
                                      <p:to>
                                        <p:strVal val="visible"/>
                                      </p:to>
                                    </p:set>
                                    <p:animEffect transition="in" filter="wipe(left)">
                                      <p:cBhvr>
                                        <p:cTn id="28" dur="500"/>
                                        <p:tgtEl>
                                          <p:spTgt spid="1130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1305"/>
                                        </p:tgtEl>
                                        <p:attrNameLst>
                                          <p:attrName>style.visibility</p:attrName>
                                        </p:attrNameLst>
                                      </p:cBhvr>
                                      <p:to>
                                        <p:strVal val="visible"/>
                                      </p:to>
                                    </p:set>
                                    <p:animEffect transition="in" filter="wipe(left)">
                                      <p:cBhvr>
                                        <p:cTn id="33" dur="500"/>
                                        <p:tgtEl>
                                          <p:spTgt spid="11305"/>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306"/>
                                        </p:tgtEl>
                                        <p:attrNameLst>
                                          <p:attrName>style.visibility</p:attrName>
                                        </p:attrNameLst>
                                      </p:cBhvr>
                                      <p:to>
                                        <p:strVal val="visible"/>
                                      </p:to>
                                    </p:set>
                                    <p:animEffect transition="in" filter="wipe(left)">
                                      <p:cBhvr>
                                        <p:cTn id="38" dur="500"/>
                                        <p:tgtEl>
                                          <p:spTgt spid="11306"/>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307"/>
                                        </p:tgtEl>
                                        <p:attrNameLst>
                                          <p:attrName>style.visibility</p:attrName>
                                        </p:attrNameLst>
                                      </p:cBhvr>
                                      <p:to>
                                        <p:strVal val="visible"/>
                                      </p:to>
                                    </p:set>
                                    <p:animEffect transition="in" filter="wipe(left)">
                                      <p:cBhvr>
                                        <p:cTn id="43" dur="500"/>
                                        <p:tgtEl>
                                          <p:spTgt spid="11307"/>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1308"/>
                                        </p:tgtEl>
                                        <p:attrNameLst>
                                          <p:attrName>style.visibility</p:attrName>
                                        </p:attrNameLst>
                                      </p:cBhvr>
                                      <p:to>
                                        <p:strVal val="visible"/>
                                      </p:to>
                                    </p:set>
                                    <p:animEffect transition="in" filter="wipe(left)">
                                      <p:cBhvr>
                                        <p:cTn id="48" dur="500"/>
                                        <p:tgtEl>
                                          <p:spTgt spid="11308"/>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1309"/>
                                        </p:tgtEl>
                                        <p:attrNameLst>
                                          <p:attrName>style.visibility</p:attrName>
                                        </p:attrNameLst>
                                      </p:cBhvr>
                                      <p:to>
                                        <p:strVal val="visible"/>
                                      </p:to>
                                    </p:set>
                                    <p:animEffect transition="in" filter="wipe(left)">
                                      <p:cBhvr>
                                        <p:cTn id="53" dur="500"/>
                                        <p:tgtEl>
                                          <p:spTgt spid="11309"/>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1310"/>
                                        </p:tgtEl>
                                        <p:attrNameLst>
                                          <p:attrName>style.visibility</p:attrName>
                                        </p:attrNameLst>
                                      </p:cBhvr>
                                      <p:to>
                                        <p:strVal val="visible"/>
                                      </p:to>
                                    </p:set>
                                    <p:animEffect transition="in" filter="wipe(left)">
                                      <p:cBhvr>
                                        <p:cTn id="58" dur="500"/>
                                        <p:tgtEl>
                                          <p:spTgt spid="11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01" grpId="0" animBg="1"/>
      <p:bldP spid="11302" grpId="0" animBg="1"/>
      <p:bldP spid="11303" grpId="0" animBg="1"/>
      <p:bldP spid="11304" grpId="0" animBg="1"/>
      <p:bldP spid="11305" grpId="0" animBg="1"/>
      <p:bldP spid="11306" grpId="0" animBg="1"/>
      <p:bldP spid="11307" grpId="0" animBg="1"/>
      <p:bldP spid="11308" grpId="0" animBg="1"/>
      <p:bldP spid="11309" grpId="0" animBg="1"/>
      <p:bldP spid="11310" grpId="0" animBg="1"/>
      <p:bldP spid="11266"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286" name="Text Box 51" title=""/>
          <p:cNvSpPr txBox="1"/>
          <p:nvPr/>
        </p:nvSpPr>
        <p:spPr>
          <a:xfrm>
            <a:off x="238125" y="22225"/>
            <a:ext cx="3141663" cy="583565"/>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检测反馈</a:t>
            </a:r>
            <a:endParaRPr lang="zh-CN" altLang="en-US" sz="3200" b="1">
              <a:solidFill>
                <a:schemeClr val="bg1"/>
              </a:solidFill>
              <a:latin typeface="Arial" panose="020b0604020202020204" pitchFamily="34" charset="0"/>
              <a:ea typeface="黑体" panose="02010609060101010101" pitchFamily="49" charset="-122"/>
            </a:endParaRPr>
          </a:p>
        </p:txBody>
      </p:sp>
      <p:sp>
        <p:nvSpPr>
          <p:cNvPr id="7172" name="Rectangle 6" title=""/>
          <p:cNvSpPr>
            <a:spLocks noChangeArrowheads="1"/>
          </p:cNvSpPr>
          <p:nvPr/>
        </p:nvSpPr>
        <p:spPr bwMode="auto">
          <a:xfrm>
            <a:off x="177800" y="648335"/>
            <a:ext cx="11692890" cy="5811520"/>
          </a:xfrm>
          <a:prstGeom prst="rect">
            <a:avLst/>
          </a:prstGeom>
          <a:noFill/>
          <a:ln w="9525">
            <a:noFill/>
            <a:miter lim="800000"/>
          </a:ln>
        </p:spPr>
        <p:txBody>
          <a:bodyPr wrap="square">
            <a:spAutoFit/>
          </a:bodyPr>
          <a:lstStyle/>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1．如图是水正在沸腾的情景，以下获得的信息中，错误的是（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45110"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A．杯中水的沸点是99℃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45110"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B．水中的气泡内是空气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45110"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C．继续加热水温保持不变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45110"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D．杯口处的白气是液体</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2．下面的图象中能正确反映水加热到沸腾时再到停止加热后一段时间时水温变化的图象是（　　）</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endPar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endPar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endPar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10185" marR="0" lvl="0" indent="-210185" algn="l" defTabSz="914400" rtl="0" eaLnBrk="1" fontAlgn="base" latinLnBrk="0" hangingPunct="1">
              <a:lnSpc>
                <a:spcPct val="130000"/>
              </a:lnSpc>
              <a:spcBef>
                <a:spcPct val="0"/>
              </a:spcBef>
              <a:spcAft>
                <a:spcPct val="0"/>
              </a:spcAft>
              <a:buClrTx/>
              <a:buSzTx/>
              <a:buFontTx/>
              <a:buNone/>
              <a:defRPr/>
            </a:pP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C．	</a:t>
            </a:r>
            <a:r>
              <a:rPr kumimoji="0" lang="en-US"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D．</a:t>
            </a:r>
            <a:endParaRPr kumimoji="0" sz="26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147484673" name="图片24" title=""/>
          <p:cNvPicPr>
            <a:picLocks noChangeAspect="1"/>
          </p:cNvPicPr>
          <p:nvPr/>
        </p:nvPicPr>
        <p:blipFill>
          <a:blip r:embed="rId2"/>
          <a:stretch>
            <a:fillRect/>
          </a:stretch>
        </p:blipFill>
        <p:spPr>
          <a:xfrm>
            <a:off x="7644765" y="1295400"/>
            <a:ext cx="1548130" cy="1952625"/>
          </a:xfrm>
          <a:prstGeom prst="rect">
            <a:avLst/>
          </a:prstGeom>
          <a:noFill/>
          <a:ln w="9525">
            <a:noFill/>
          </a:ln>
        </p:spPr>
      </p:pic>
      <p:pic>
        <p:nvPicPr>
          <p:cNvPr id="2147484674" name="图片24" title=""/>
          <p:cNvPicPr>
            <a:picLocks noChangeAspect="1"/>
          </p:cNvPicPr>
          <p:nvPr/>
        </p:nvPicPr>
        <p:blipFill>
          <a:blip r:embed="rId3"/>
          <a:stretch>
            <a:fillRect/>
          </a:stretch>
        </p:blipFill>
        <p:spPr>
          <a:xfrm>
            <a:off x="1091565" y="4690745"/>
            <a:ext cx="1875790" cy="1670050"/>
          </a:xfrm>
          <a:prstGeom prst="rect">
            <a:avLst/>
          </a:prstGeom>
          <a:noFill/>
          <a:ln w="9525">
            <a:noFill/>
          </a:ln>
        </p:spPr>
      </p:pic>
      <p:pic>
        <p:nvPicPr>
          <p:cNvPr id="2147484720" name="图片 -2147482577" title=""/>
          <p:cNvPicPr>
            <a:picLocks noChangeAspect="1"/>
          </p:cNvPicPr>
          <p:nvPr/>
        </p:nvPicPr>
        <p:blipFill>
          <a:blip r:embed="rId4"/>
          <a:stretch>
            <a:fillRect/>
          </a:stretch>
        </p:blipFill>
        <p:spPr>
          <a:xfrm>
            <a:off x="3910965" y="4724400"/>
            <a:ext cx="2128520" cy="1716405"/>
          </a:xfrm>
          <a:prstGeom prst="rect">
            <a:avLst/>
          </a:prstGeom>
          <a:noFill/>
          <a:ln w="9525">
            <a:noFill/>
          </a:ln>
        </p:spPr>
      </p:pic>
      <p:pic>
        <p:nvPicPr>
          <p:cNvPr id="2147484721" name="图片 -2147482576" title=""/>
          <p:cNvPicPr>
            <a:picLocks noChangeAspect="1"/>
          </p:cNvPicPr>
          <p:nvPr/>
        </p:nvPicPr>
        <p:blipFill>
          <a:blip r:embed="rId5"/>
          <a:stretch>
            <a:fillRect/>
          </a:stretch>
        </p:blipFill>
        <p:spPr>
          <a:xfrm>
            <a:off x="6806565" y="4731385"/>
            <a:ext cx="2215515" cy="1629410"/>
          </a:xfrm>
          <a:prstGeom prst="rect">
            <a:avLst/>
          </a:prstGeom>
          <a:noFill/>
          <a:ln w="9525">
            <a:noFill/>
          </a:ln>
        </p:spPr>
      </p:pic>
      <p:pic>
        <p:nvPicPr>
          <p:cNvPr id="2147484677" name="图片24" title=""/>
          <p:cNvPicPr>
            <a:picLocks noChangeAspect="1"/>
          </p:cNvPicPr>
          <p:nvPr/>
        </p:nvPicPr>
        <p:blipFill>
          <a:blip r:embed="rId6"/>
          <a:stretch>
            <a:fillRect/>
          </a:stretch>
        </p:blipFill>
        <p:spPr>
          <a:xfrm>
            <a:off x="10038080" y="4723765"/>
            <a:ext cx="1997075" cy="1637030"/>
          </a:xfrm>
          <a:prstGeom prst="rect">
            <a:avLst/>
          </a:prstGeom>
          <a:noFill/>
          <a:ln w="9525">
            <a:noFill/>
          </a:ln>
        </p:spPr>
      </p:pic>
      <p:sp>
        <p:nvSpPr>
          <p:cNvPr id="2" name="Rectangle 37" title=""/>
          <p:cNvSpPr>
            <a:spLocks noChangeArrowheads="1"/>
          </p:cNvSpPr>
          <p:nvPr/>
        </p:nvSpPr>
        <p:spPr bwMode="auto">
          <a:xfrm>
            <a:off x="9397365" y="762000"/>
            <a:ext cx="52959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B</a:t>
            </a:r>
            <a:endPar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Rectangle 37" title=""/>
          <p:cNvSpPr>
            <a:spLocks noChangeArrowheads="1"/>
          </p:cNvSpPr>
          <p:nvPr/>
        </p:nvSpPr>
        <p:spPr bwMode="auto">
          <a:xfrm>
            <a:off x="2539365" y="3886200"/>
            <a:ext cx="529590" cy="491490"/>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D</a:t>
            </a:r>
            <a:endParaRPr kumimoji="0" lang="en-US" altLang="zh-CN" sz="2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ags/tag1.xml><?xml version="1.0" encoding="utf-8"?>
<p:tagLst xmlns:p="http://schemas.openxmlformats.org/presentationml/2006/main">
  <p:tag name="KSO_WM_MEDIACOVER_FLAG" val="1"/>
  <p:tag name="KSO_WM_UNIT_MEDIACOVER_BTN_STATE" val="1"/>
  <p:tag name="KSO_WM_UNIT_MEDIACOVER_BTNRECT" val="0*0*0*0"/>
</p:tagLst>
</file>

<file path=ppt/tags/tag2.xml><?xml version="1.0" encoding="utf-8"?>
<p:tagLst xmlns:p="http://schemas.openxmlformats.org/presentationml/2006/main">
  <p:tag name="KSO_WM_MEDIACOVER_FLAG" val="1"/>
  <p:tag name="KSO_WM_UNIT_MEDIACOVER_BTN_STATE" val="1"/>
  <p:tag name="KSO_WM_UNIT_MEDIACOVER_BTNRECT" val="0*0*0*0"/>
</p:tagLst>
</file>

<file path=ppt/tags/tag3.xml><?xml version="1.0" encoding="utf-8"?>
<p:tagLst xmlns:p="http://schemas.openxmlformats.org/presentationml/2006/main">
  <p:tag name="AS_OS" val="Unix 3.10 unknown"/>
  <p:tag name="AS_RELEASE_DATE" val="2023.03.31"/>
  <p:tag name="AS_TITLE" val="Aspose.Slides for Java"/>
  <p:tag name="AS_VERSION" val="23.3"/>
  <p:tag name="COMMONDATA" val="eyJoZGlkIjoiNzVjYzk0ODMzYzY0MjdmZTZkZjU0OGM3ZTEwNTNkNTkifQ=="/>
</p:tagLst>
</file>

<file path=ppt/theme/theme1.xml><?xml version="1.0" encoding="utf-8"?>
<a:theme xmlns:r="http://schemas.openxmlformats.org/officeDocument/2006/relationships"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134</Paragraphs>
  <Slides>11</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宋体</vt:lpstr>
      <vt:lpstr>黑体</vt:lpstr>
      <vt:lpstr>Times New Roman</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2024-11-19T18:23:12Z</cp:lastPrinted>
  <dcterms:created xsi:type="dcterms:W3CDTF">2024-11-19T18:23:12Z</dcterms:created>
  <dcterms:modified xsi:type="dcterms:W3CDTF">2024-11-19T10:23:12Z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