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5"/>
  </p:notesMasterIdLst>
  <p:sldIdLst>
    <p:sldId id="256" r:id="rId6"/>
    <p:sldId id="263" r:id="rId7"/>
    <p:sldId id="264" r:id="rId8"/>
    <p:sldId id="274" r:id="rId9"/>
    <p:sldId id="279" r:id="rId10"/>
    <p:sldId id="280" r:id="rId11"/>
    <p:sldId id="259" r:id="rId12"/>
    <p:sldId id="260" r:id="rId13"/>
    <p:sldId id="266" r:id="rId14"/>
    <p:sldId id="275" r:id="rId15"/>
    <p:sldId id="285" r:id="rId16"/>
    <p:sldId id="286" r:id="rId17"/>
  </p:sldIdLst>
  <p:sldSz cx="12241530" cy="6858000"/>
  <p:notesSz cx="6858000" cy="9144000"/>
  <p:custDataLst>
    <p:tags r:id="rId18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8" userDrawn="1">
          <p15:clr>
            <a:srgbClr val="A4A3A4"/>
          </p15:clr>
        </p15:guide>
        <p15:guide id="2" pos="385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 varScale="1">
        <p:scale>
          <a:sx n="71" d="100"/>
          <a:sy n="71" d="100"/>
        </p:scale>
        <p:origin x="-120" y="-288"/>
      </p:cViewPr>
      <p:guideLst>
        <p:guide orient="horz" pos="2178"/>
        <p:guide pos="3859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199" cy="76199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tags" Target="tags/tag1.xml" /><Relationship Id="rId19" Type="http://schemas.openxmlformats.org/officeDocument/2006/relationships/presProps" Target="presProps.xml" /><Relationship Id="rId2" Type="http://schemas.openxmlformats.org/officeDocument/2006/relationships/slideMaster" Target="slideMasters/slideMaster2.xml" /><Relationship Id="rId20" Type="http://schemas.openxmlformats.org/officeDocument/2006/relationships/viewProps" Target="viewProps.xml" /><Relationship Id="rId21" Type="http://schemas.openxmlformats.org/officeDocument/2006/relationships/theme" Target="theme/theme1.xml" /><Relationship Id="rId22" Type="http://schemas.openxmlformats.org/officeDocument/2006/relationships/tableStyles" Target="tableStyles.xml" /><Relationship Id="rId3" Type="http://schemas.openxmlformats.org/officeDocument/2006/relationships/slideMaster" Target="slideMasters/slideMaster3.xml" /><Relationship Id="rId4" Type="http://schemas.openxmlformats.org/officeDocument/2006/relationships/slideMaster" Target="slideMasters/slideMaster4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5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AA764FB-7C17-4FBA-BFE2-7687CE03BA93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69888" y="685800"/>
            <a:ext cx="6118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/>
          <a:p>
            <a:pPr lvl="0" algn="r" eaLnBrk="1" fontAlgn="base" hangingPunct="1">
              <a:buNone/>
            </a:pPr>
            <a:fld id="{9A0DB2DC-4C9A-4742-B13C-FB6460FD3503}" type="slidenum">
              <a:rPr lang="zh-CN" altLang="en-US" sz="1200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zh-CN" altLang="en-US" sz="120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313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3314" name="备注占位符 2"/>
          <p:cNvSpPr txBox="1"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3315" name="灯片编号占位符 3"/>
          <p:cNvSpPr txBox="1"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lstStyle/>
          <a:p>
            <a:pPr lvl="0" algn="r"/>
            <a:fld id="{9A0DB2DC-4C9A-4742-B13C-FB6460FD3503}" type="slidenum">
              <a:rPr lang="zh-CN" altLang="en-US" sz="1200"/>
              <a:t>8</a:t>
            </a:fld>
            <a:endParaRPr lang="zh-CN" altLang="en-US" sz="1200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7575" y="2130425"/>
            <a:ext cx="10406063" cy="1470025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36738" y="3886200"/>
            <a:ext cx="8567737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75713" y="274638"/>
            <a:ext cx="2752725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12775" y="274638"/>
            <a:ext cx="8110538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7575" y="2130425"/>
            <a:ext cx="10406063" cy="1470025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36738" y="3886200"/>
            <a:ext cx="8567737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6788" y="4406900"/>
            <a:ext cx="10404475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6788" y="2906713"/>
            <a:ext cx="10404475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12775" y="1600200"/>
            <a:ext cx="543083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6013" y="1600200"/>
            <a:ext cx="5432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12775" y="1535113"/>
            <a:ext cx="54086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2775" y="2174875"/>
            <a:ext cx="54086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18238" y="1535113"/>
            <a:ext cx="5410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18238" y="2174875"/>
            <a:ext cx="5410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775" y="273050"/>
            <a:ext cx="40259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86313" y="273050"/>
            <a:ext cx="68421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12775" y="1435100"/>
            <a:ext cx="402590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8713" y="4800600"/>
            <a:ext cx="7345362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8713" y="612775"/>
            <a:ext cx="7345362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8713" y="5367338"/>
            <a:ext cx="7345362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2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2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75713" y="274638"/>
            <a:ext cx="2752725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12775" y="274638"/>
            <a:ext cx="8110538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2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7575" y="2130425"/>
            <a:ext cx="10406063" cy="1470025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36738" y="3886200"/>
            <a:ext cx="8567737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2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2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6788" y="4406900"/>
            <a:ext cx="10404475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6788" y="2906713"/>
            <a:ext cx="10404475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2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12775" y="1600200"/>
            <a:ext cx="543083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6013" y="1600200"/>
            <a:ext cx="5432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2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12775" y="1535113"/>
            <a:ext cx="54086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2775" y="2174875"/>
            <a:ext cx="54086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18238" y="1535113"/>
            <a:ext cx="5410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18238" y="2174875"/>
            <a:ext cx="5410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2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2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6788" y="4406900"/>
            <a:ext cx="10404475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6788" y="2906713"/>
            <a:ext cx="10404475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3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775" y="273050"/>
            <a:ext cx="40259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86313" y="273050"/>
            <a:ext cx="68421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12775" y="1435100"/>
            <a:ext cx="402590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3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8713" y="4800600"/>
            <a:ext cx="7345362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8713" y="612775"/>
            <a:ext cx="7345362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8713" y="5367338"/>
            <a:ext cx="7345362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3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3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75713" y="274638"/>
            <a:ext cx="2752725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12775" y="274638"/>
            <a:ext cx="8110538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3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7575" y="2130425"/>
            <a:ext cx="10406063" cy="1470025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36738" y="3886200"/>
            <a:ext cx="8567737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3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3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6788" y="4406900"/>
            <a:ext cx="10404475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6788" y="2906713"/>
            <a:ext cx="10404475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3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12775" y="1600200"/>
            <a:ext cx="543083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6013" y="1600200"/>
            <a:ext cx="5432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3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12775" y="1535113"/>
            <a:ext cx="54086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2775" y="2174875"/>
            <a:ext cx="54086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18238" y="1535113"/>
            <a:ext cx="5410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18238" y="2174875"/>
            <a:ext cx="5410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3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12775" y="1600200"/>
            <a:ext cx="543083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6013" y="1600200"/>
            <a:ext cx="5432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4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4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775" y="273050"/>
            <a:ext cx="40259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86313" y="273050"/>
            <a:ext cx="68421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12775" y="1435100"/>
            <a:ext cx="402590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4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8713" y="4800600"/>
            <a:ext cx="7345362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8713" y="612775"/>
            <a:ext cx="7345362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8713" y="5367338"/>
            <a:ext cx="7345362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4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4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75713" y="274638"/>
            <a:ext cx="2752725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12775" y="274638"/>
            <a:ext cx="8110538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12775" y="1535113"/>
            <a:ext cx="54086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2775" y="2174875"/>
            <a:ext cx="54086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18238" y="1535113"/>
            <a:ext cx="5410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18238" y="2174875"/>
            <a:ext cx="5410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775" y="273050"/>
            <a:ext cx="40259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86313" y="273050"/>
            <a:ext cx="68421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12775" y="1435100"/>
            <a:ext cx="402590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8713" y="4800600"/>
            <a:ext cx="7345362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8713" y="612775"/>
            <a:ext cx="7345362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8713" y="5367338"/>
            <a:ext cx="7345362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image" Target="file:///D:\qq&#25991;&#20214;\712321467\Image\C2C\Image2\%7b75232B38-A165-1FB7-499C-2E1C792CACB5%7d.png" TargetMode="External" /><Relationship Id="rId13" Type="http://schemas.openxmlformats.org/officeDocument/2006/relationships/image" Target="../media/image1.png" /><Relationship Id="rId14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slideLayout" Target="../slideLayouts/slideLayout21.xml" /><Relationship Id="rId11" Type="http://schemas.openxmlformats.org/officeDocument/2006/relationships/slideLayout" Target="../slideLayouts/slideLayout22.xml" /><Relationship Id="rId12" Type="http://schemas.openxmlformats.org/officeDocument/2006/relationships/image" Target="file:///D:\qq&#25991;&#20214;\712321467\Image\C2C\Image2\%7b75232B38-A165-1FB7-499C-2E1C792CACB5%7d.png" TargetMode="External" /><Relationship Id="rId13" Type="http://schemas.openxmlformats.org/officeDocument/2006/relationships/image" Target="../media/image1.png" /><Relationship Id="rId14" Type="http://schemas.openxmlformats.org/officeDocument/2006/relationships/theme" Target="../theme/theme2.xml" /><Relationship Id="rId2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14.xml" /><Relationship Id="rId4" Type="http://schemas.openxmlformats.org/officeDocument/2006/relationships/slideLayout" Target="../slideLayouts/slideLayout15.xml" /><Relationship Id="rId5" Type="http://schemas.openxmlformats.org/officeDocument/2006/relationships/slideLayout" Target="../slideLayouts/slideLayout16.xml" /><Relationship Id="rId6" Type="http://schemas.openxmlformats.org/officeDocument/2006/relationships/slideLayout" Target="../slideLayouts/slideLayout17.xml" /><Relationship Id="rId7" Type="http://schemas.openxmlformats.org/officeDocument/2006/relationships/slideLayout" Target="../slideLayouts/slideLayout18.xml" /><Relationship Id="rId8" Type="http://schemas.openxmlformats.org/officeDocument/2006/relationships/slideLayout" Target="../slideLayouts/slideLayout19.xml" /><Relationship Id="rId9" Type="http://schemas.openxmlformats.org/officeDocument/2006/relationships/slideLayout" Target="../slideLayouts/slideLayout20.xml" /></Relationships>
</file>

<file path=ppt/slideMasters/_rels/slideMaster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3.xml" /><Relationship Id="rId10" Type="http://schemas.openxmlformats.org/officeDocument/2006/relationships/slideLayout" Target="../slideLayouts/slideLayout32.xml" /><Relationship Id="rId11" Type="http://schemas.openxmlformats.org/officeDocument/2006/relationships/slideLayout" Target="../slideLayouts/slideLayout33.xml" /><Relationship Id="rId12" Type="http://schemas.openxmlformats.org/officeDocument/2006/relationships/image" Target="file:///D:\qq&#25991;&#20214;\712321467\Image\C2C\Image2\%7b75232B38-A165-1FB7-499C-2E1C792CACB5%7d.png" TargetMode="External" /><Relationship Id="rId13" Type="http://schemas.openxmlformats.org/officeDocument/2006/relationships/image" Target="../media/image1.png" /><Relationship Id="rId14" Type="http://schemas.openxmlformats.org/officeDocument/2006/relationships/theme" Target="../theme/theme3.xml" /><Relationship Id="rId2" Type="http://schemas.openxmlformats.org/officeDocument/2006/relationships/slideLayout" Target="../slideLayouts/slideLayout24.xml" /><Relationship Id="rId3" Type="http://schemas.openxmlformats.org/officeDocument/2006/relationships/slideLayout" Target="../slideLayouts/slideLayout25.xml" /><Relationship Id="rId4" Type="http://schemas.openxmlformats.org/officeDocument/2006/relationships/slideLayout" Target="../slideLayouts/slideLayout26.xml" /><Relationship Id="rId5" Type="http://schemas.openxmlformats.org/officeDocument/2006/relationships/slideLayout" Target="../slideLayouts/slideLayout27.xml" /><Relationship Id="rId6" Type="http://schemas.openxmlformats.org/officeDocument/2006/relationships/slideLayout" Target="../slideLayouts/slideLayout28.xml" /><Relationship Id="rId7" Type="http://schemas.openxmlformats.org/officeDocument/2006/relationships/slideLayout" Target="../slideLayouts/slideLayout29.xml" /><Relationship Id="rId8" Type="http://schemas.openxmlformats.org/officeDocument/2006/relationships/slideLayout" Target="../slideLayouts/slideLayout30.xml" /><Relationship Id="rId9" Type="http://schemas.openxmlformats.org/officeDocument/2006/relationships/slideLayout" Target="../slideLayouts/slideLayout31.xml" /></Relationships>
</file>

<file path=ppt/slideMasters/_rels/slideMaster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4.xml" /><Relationship Id="rId10" Type="http://schemas.openxmlformats.org/officeDocument/2006/relationships/slideLayout" Target="../slideLayouts/slideLayout43.xml" /><Relationship Id="rId11" Type="http://schemas.openxmlformats.org/officeDocument/2006/relationships/slideLayout" Target="../slideLayouts/slideLayout44.xml" /><Relationship Id="rId12" Type="http://schemas.openxmlformats.org/officeDocument/2006/relationships/image" Target="file:///D:\qq&#25991;&#20214;\712321467\Image\C2C\Image2\%7b75232B38-A165-1FB7-499C-2E1C792CACB5%7d.png" TargetMode="External" /><Relationship Id="rId13" Type="http://schemas.openxmlformats.org/officeDocument/2006/relationships/image" Target="../media/image1.png" /><Relationship Id="rId14" Type="http://schemas.openxmlformats.org/officeDocument/2006/relationships/theme" Target="../theme/theme4.xml" /><Relationship Id="rId2" Type="http://schemas.openxmlformats.org/officeDocument/2006/relationships/slideLayout" Target="../slideLayouts/slideLayout35.xml" /><Relationship Id="rId3" Type="http://schemas.openxmlformats.org/officeDocument/2006/relationships/slideLayout" Target="../slideLayouts/slideLayout36.xml" /><Relationship Id="rId4" Type="http://schemas.openxmlformats.org/officeDocument/2006/relationships/slideLayout" Target="../slideLayouts/slideLayout37.xml" /><Relationship Id="rId5" Type="http://schemas.openxmlformats.org/officeDocument/2006/relationships/slideLayout" Target="../slideLayouts/slideLayout38.xml" /><Relationship Id="rId6" Type="http://schemas.openxmlformats.org/officeDocument/2006/relationships/slideLayout" Target="../slideLayouts/slideLayout39.xml" /><Relationship Id="rId7" Type="http://schemas.openxmlformats.org/officeDocument/2006/relationships/slideLayout" Target="../slideLayouts/slideLayout40.xml" /><Relationship Id="rId8" Type="http://schemas.openxmlformats.org/officeDocument/2006/relationships/slideLayout" Target="../slideLayouts/slideLayout41.xml" /><Relationship Id="rId9" Type="http://schemas.openxmlformats.org/officeDocument/2006/relationships/slideLayout" Target="../slideLayouts/slideLayout42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12775" y="274638"/>
            <a:ext cx="11015663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Rectangle 3"/>
          <p:cNvSpPr>
            <a:spLocks noGrp="1"/>
          </p:cNvSpPr>
          <p:nvPr>
            <p:ph type="body" idx="5"/>
          </p:nvPr>
        </p:nvSpPr>
        <p:spPr>
          <a:xfrm>
            <a:off x="612775" y="1600200"/>
            <a:ext cx="11015663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  <p:pic>
        <p:nvPicPr>
          <p:cNvPr id="1031" name="图片 1073743875" descr="学科网 zxxk.com" title=""/>
          <p:cNvPicPr>
            <a:picLocks noChangeAspect="1"/>
          </p:cNvPicPr>
          <p:nvPr/>
        </p:nvPicPr>
        <p:blipFill>
          <a:blip r:embed="rId13" r:link="rId1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50" name="Rectangle 2"/>
          <p:cNvSpPr>
            <a:spLocks noGrp="1"/>
          </p:cNvSpPr>
          <p:nvPr>
            <p:ph type="title"/>
          </p:nvPr>
        </p:nvSpPr>
        <p:spPr>
          <a:xfrm>
            <a:off x="612775" y="274638"/>
            <a:ext cx="11015663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2051" name="Rectangle 3"/>
          <p:cNvSpPr>
            <a:spLocks noGrp="1"/>
          </p:cNvSpPr>
          <p:nvPr>
            <p:ph type="body" idx="5"/>
          </p:nvPr>
        </p:nvSpPr>
        <p:spPr>
          <a:xfrm>
            <a:off x="612775" y="1600200"/>
            <a:ext cx="11015663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  <p:pic>
        <p:nvPicPr>
          <p:cNvPr id="2052" name="图片 1073743875" descr="学科网 zxxk.com" title=""/>
          <p:cNvPicPr>
            <a:picLocks noChangeAspect="1"/>
          </p:cNvPicPr>
          <p:nvPr/>
        </p:nvPicPr>
        <p:blipFill>
          <a:blip r:embed="rId13" r:link="rId1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iming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074" name="Rectangle 2"/>
          <p:cNvSpPr>
            <a:spLocks noGrp="1"/>
          </p:cNvSpPr>
          <p:nvPr>
            <p:ph type="title"/>
          </p:nvPr>
        </p:nvSpPr>
        <p:spPr>
          <a:xfrm>
            <a:off x="612775" y="274638"/>
            <a:ext cx="11015663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075" name="Rectangle 3"/>
          <p:cNvSpPr>
            <a:spLocks noGrp="1"/>
          </p:cNvSpPr>
          <p:nvPr>
            <p:ph type="body" idx="5"/>
          </p:nvPr>
        </p:nvSpPr>
        <p:spPr>
          <a:xfrm>
            <a:off x="612775" y="1600200"/>
            <a:ext cx="11015663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  <p:pic>
        <p:nvPicPr>
          <p:cNvPr id="3076" name="图片 1073743875" descr="学科网 zxxk.com" title=""/>
          <p:cNvPicPr>
            <a:picLocks noChangeAspect="1"/>
          </p:cNvPicPr>
          <p:nvPr/>
        </p:nvPicPr>
        <p:blipFill>
          <a:blip r:embed="rId13" r:link="rId1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iming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50" name="Rectangle 2"/>
          <p:cNvSpPr>
            <a:spLocks noGrp="1"/>
          </p:cNvSpPr>
          <p:nvPr>
            <p:ph type="title"/>
          </p:nvPr>
        </p:nvSpPr>
        <p:spPr>
          <a:xfrm>
            <a:off x="612775" y="274638"/>
            <a:ext cx="11015663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2051" name="Rectangle 3"/>
          <p:cNvSpPr>
            <a:spLocks noGrp="1"/>
          </p:cNvSpPr>
          <p:nvPr>
            <p:ph type="body" idx="5"/>
          </p:nvPr>
        </p:nvSpPr>
        <p:spPr>
          <a:xfrm>
            <a:off x="612775" y="1600200"/>
            <a:ext cx="11015663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fontAlgn="base" hangingPunct="1">
              <a:buNone/>
            </a:pPr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  <p:pic>
        <p:nvPicPr>
          <p:cNvPr id="2052" name="图片 1073743875" descr="学科网 zxxk.com" title=""/>
          <p:cNvPicPr>
            <a:picLocks noChangeAspect="1"/>
          </p:cNvPicPr>
          <p:nvPr/>
        </p:nvPicPr>
        <p:blipFill>
          <a:blip r:embed="rId13" r:link="rId1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/>
  <p:timing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0.xml" /><Relationship Id="rId2" Type="http://schemas.openxmlformats.org/officeDocument/2006/relationships/image" Target="../media/image9.png" /><Relationship Id="rId3" Type="http://schemas.openxmlformats.org/officeDocument/2006/relationships/image" Target="../media/image10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0.xml" /><Relationship Id="rId2" Type="http://schemas.openxmlformats.org/officeDocument/2006/relationships/image" Target="../media/image11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9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9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2.jpeg" /><Relationship Id="rId3" Type="http://schemas.openxmlformats.org/officeDocument/2006/relationships/image" Target="../media/image3.jpeg" /><Relationship Id="rId4" Type="http://schemas.openxmlformats.org/officeDocument/2006/relationships/image" Target="../media/image4.jpeg" /><Relationship Id="rId5" Type="http://schemas.openxmlformats.org/officeDocument/2006/relationships/image" Target="../media/image5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Relationship Id="rId4" Type="http://schemas.openxmlformats.org/officeDocument/2006/relationships/image" Target="../media/image7.png" /><Relationship Id="rId5" Type="http://schemas.openxmlformats.org/officeDocument/2006/relationships/hyperlink" Target="&#21152;&#27833;&#31449;&#27833;&#21697;&#33976;&#21457;&#25439;&#32791;&#19981;&#23481;&#23567;&#35281;.doc" TargetMode="Externa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8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121" name="WordArt 2" title=""/>
          <p:cNvSpPr>
            <a:spLocks noTextEdit="1"/>
          </p:cNvSpPr>
          <p:nvPr/>
        </p:nvSpPr>
        <p:spPr>
          <a:xfrm>
            <a:off x="2692400" y="1447800"/>
            <a:ext cx="7086600" cy="1905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zh-CN" altLang="en-US" sz="3600" b="1">
                <a:ln w="12700" cap="flat" cmpd="sng">
                  <a:solidFill>
                    <a:srgbClr val="EAEAEA"/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二、汽化和液化</a:t>
            </a:r>
            <a:endParaRPr lang="zh-CN" altLang="en-US" sz="3600" b="1">
              <a:ln w="12700" cap="flat" cmpd="sng">
                <a:solidFill>
                  <a:srgbClr val="EAEAEA"/>
                </a:solidFill>
                <a:prstDash val="solid"/>
                <a:round/>
                <a:headEnd type="none" w="med" len="med"/>
                <a:tailEnd type="none" w="med" len="med"/>
              </a:ln>
              <a:gradFill rotWithShape="1">
                <a:gsLst>
                  <a:gs pos="0">
                    <a:srgbClr val="A603AB">
                      <a:alpha val="100000"/>
                    </a:srgbClr>
                  </a:gs>
                  <a:gs pos="12000">
                    <a:srgbClr val="E81766">
                      <a:alpha val="100000"/>
                    </a:srgbClr>
                  </a:gs>
                  <a:gs pos="27000">
                    <a:srgbClr val="EE3F17">
                      <a:alpha val="100000"/>
                    </a:srgbClr>
                  </a:gs>
                  <a:gs pos="48000">
                    <a:srgbClr val="FFFF00">
                      <a:alpha val="100000"/>
                    </a:srgbClr>
                  </a:gs>
                  <a:gs pos="64999">
                    <a:srgbClr val="1A8D48">
                      <a:alpha val="100000"/>
                    </a:srgbClr>
                  </a:gs>
                  <a:gs pos="78999">
                    <a:srgbClr val="0819FB">
                      <a:alpha val="100000"/>
                    </a:srgbClr>
                  </a:gs>
                  <a:gs pos="100000">
                    <a:srgbClr val="A603AB">
                      <a:alpha val="100000"/>
                    </a:srgbClr>
                  </a:gs>
                </a:gsLst>
                <a:lin ang="0" scaled="1"/>
              </a:gradFill>
              <a:effectLst>
                <a:outerShdw dist="35921" dir="2699999" sy="50000" kx="2115830" algn="bl" rotWithShape="0">
                  <a:srgbClr val="C0C0C0">
                    <a:alpha val="79999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122" name="Text Box 3" title=""/>
          <p:cNvSpPr txBox="1"/>
          <p:nvPr/>
        </p:nvSpPr>
        <p:spPr>
          <a:xfrm>
            <a:off x="5191125" y="3984625"/>
            <a:ext cx="2378075" cy="5191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800" b="1">
                <a:latin typeface="Arial" panose="020b0604020202020204" pitchFamily="34" charset="0"/>
                <a:ea typeface="楷体" panose="02010609060101010101" pitchFamily="49" charset="-122"/>
              </a:rPr>
              <a:t>第一课时</a:t>
            </a:r>
            <a:endParaRPr lang="zh-CN" altLang="en-US" sz="2800" b="1"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123" name="Text Box 3" title=""/>
          <p:cNvSpPr txBox="1">
            <a:spLocks noChangeArrowheads="1"/>
          </p:cNvSpPr>
          <p:nvPr/>
        </p:nvSpPr>
        <p:spPr bwMode="auto">
          <a:xfrm>
            <a:off x="254000" y="1104900"/>
            <a:ext cx="2362200" cy="5222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182880" marR="0" indent="-182880" defTabSz="914400">
              <a:buClrTx/>
              <a:buSzTx/>
              <a:buFontTx/>
              <a:buNone/>
              <a:defRPr/>
            </a:pPr>
            <a:r>
              <a:rPr kumimoji="0" lang="zh-CN" altLang="en-US" sz="2800" b="1" kern="1200" cap="none" spc="0" normalizeH="0" baseline="0" noProof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小结：</a:t>
            </a:r>
            <a:endParaRPr kumimoji="0" lang="zh-CN" altLang="en-US" sz="2800" b="1" kern="1200" cap="none" spc="0" normalizeH="0" baseline="0" noProof="0">
              <a:solidFill>
                <a:srgbClr val="3333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124" name="Text Box 4" title=""/>
          <p:cNvSpPr txBox="1">
            <a:spLocks noChangeArrowheads="1"/>
          </p:cNvSpPr>
          <p:nvPr/>
        </p:nvSpPr>
        <p:spPr bwMode="auto">
          <a:xfrm>
            <a:off x="1549400" y="1104900"/>
            <a:ext cx="7646988" cy="5222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182880" marR="0" indent="-182880" defTabSz="914400">
              <a:buClrTx/>
              <a:buSzTx/>
              <a:buFontTx/>
              <a:buNone/>
              <a:defRPr/>
            </a:pPr>
            <a:r>
              <a:rPr kumimoji="0" lang="en-US" altLang="zh-CN" sz="28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1.</a:t>
            </a:r>
            <a:r>
              <a:rPr kumimoji="0" lang="zh-CN" altLang="en-US" sz="28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蒸发现象具有哪些特点？</a:t>
            </a:r>
            <a:endParaRPr kumimoji="0" lang="en-US" altLang="zh-CN" sz="28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185" name="Rectangle 17" title=""/>
          <p:cNvSpPr>
            <a:spLocks noChangeArrowheads="1"/>
          </p:cNvSpPr>
          <p:nvPr/>
        </p:nvSpPr>
        <p:spPr bwMode="auto">
          <a:xfrm>
            <a:off x="1549400" y="1828800"/>
            <a:ext cx="4724400" cy="5222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部位：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只发生在液体表面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186" name="Rectangle 18" title=""/>
          <p:cNvSpPr>
            <a:spLocks noChangeArrowheads="1"/>
          </p:cNvSpPr>
          <p:nvPr/>
        </p:nvSpPr>
        <p:spPr bwMode="auto">
          <a:xfrm>
            <a:off x="1625600" y="3175000"/>
            <a:ext cx="6334125" cy="5222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条件：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可以在任何温度下进行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187" name="Rectangle 19" title=""/>
          <p:cNvSpPr>
            <a:spLocks noChangeArrowheads="1"/>
          </p:cNvSpPr>
          <p:nvPr/>
        </p:nvSpPr>
        <p:spPr bwMode="auto">
          <a:xfrm>
            <a:off x="1625600" y="2549525"/>
            <a:ext cx="3568700" cy="5222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速度：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缓慢的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188" name="Rectangle 20" title=""/>
          <p:cNvSpPr>
            <a:spLocks noChangeArrowheads="1"/>
          </p:cNvSpPr>
          <p:nvPr/>
        </p:nvSpPr>
        <p:spPr bwMode="auto">
          <a:xfrm>
            <a:off x="2844800" y="3810000"/>
            <a:ext cx="327660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需要吸热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5367" name="Text Box 2" title=""/>
          <p:cNvSpPr txBox="1"/>
          <p:nvPr/>
        </p:nvSpPr>
        <p:spPr>
          <a:xfrm>
            <a:off x="238125" y="22225"/>
            <a:ext cx="3141663" cy="58420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2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课堂小结</a:t>
            </a:r>
            <a:endParaRPr lang="zh-CN" altLang="en-US" sz="32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4" name="矩形 3" title=""/>
          <p:cNvSpPr/>
          <p:nvPr/>
        </p:nvSpPr>
        <p:spPr>
          <a:xfrm>
            <a:off x="7339013" y="1068388"/>
            <a:ext cx="4337050" cy="490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2.</a:t>
            </a:r>
            <a:r>
              <a:rPr kumimoji="0" lang="zh-CN" altLang="zh-CN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影响液体蒸发快慢的因素</a:t>
            </a:r>
            <a:endParaRPr kumimoji="0" lang="zh-CN" altLang="zh-CN" sz="26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矩形 4" title=""/>
          <p:cNvSpPr/>
          <p:nvPr/>
        </p:nvSpPr>
        <p:spPr>
          <a:xfrm>
            <a:off x="7797800" y="1774825"/>
            <a:ext cx="2395538" cy="492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液体的温度</a:t>
            </a:r>
            <a:endParaRPr kumimoji="0" lang="zh-CN" altLang="zh-CN" sz="26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矩形 5" title=""/>
          <p:cNvSpPr/>
          <p:nvPr/>
        </p:nvSpPr>
        <p:spPr>
          <a:xfrm>
            <a:off x="7796213" y="3267075"/>
            <a:ext cx="4335463" cy="492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液体与空气接触的表面积</a:t>
            </a:r>
            <a:endParaRPr kumimoji="0" lang="zh-CN" altLang="zh-CN" sz="26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矩形 6" title=""/>
          <p:cNvSpPr/>
          <p:nvPr/>
        </p:nvSpPr>
        <p:spPr>
          <a:xfrm>
            <a:off x="7797800" y="2506663"/>
            <a:ext cx="4335463" cy="492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液体表面空气流动速度</a:t>
            </a:r>
            <a:endParaRPr kumimoji="0" lang="zh-CN" altLang="zh-CN" sz="26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5" grpId="0" animBg="1"/>
      <p:bldP spid="7186" grpId="0" animBg="1"/>
      <p:bldP spid="7187" grpId="0" animBg="1"/>
      <p:bldP spid="7188" grpId="0" animBg="1"/>
      <p:bldP spid="4" grpId="0"/>
      <p:bldP spid="5" grpId="0"/>
      <p:bldP spid="7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124" name="Text Box 4" title=""/>
          <p:cNvSpPr txBox="1">
            <a:spLocks noChangeArrowheads="1"/>
          </p:cNvSpPr>
          <p:nvPr/>
        </p:nvSpPr>
        <p:spPr bwMode="auto">
          <a:xfrm>
            <a:off x="177165" y="611505"/>
            <a:ext cx="11819890" cy="5692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317500" marR="0" indent="-317500" defTabSz="914400"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1．下列措施中，能使蒸发减慢的是（　　）</a:t>
            </a:r>
            <a:endParaRPr kumimoji="0" lang="en-US" altLang="zh-CN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17500" marR="0" indent="10795" defTabSz="914400"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A．给湿头发吹热风	                B．把盛有酒精的瓶口盖严	</a:t>
            </a:r>
            <a:endParaRPr kumimoji="0" lang="en-US" altLang="zh-CN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17500" marR="0" indent="10795" defTabSz="914400"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C．把湿衣服晾在通风向阳处	     D．将玻璃板上的水滴向周围摊开</a:t>
            </a:r>
            <a:endParaRPr kumimoji="0" lang="en-US" altLang="zh-CN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17500" marR="0" indent="-317500" defTabSz="914400"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2．如图所示，是学校农场大棚里采用的滴灌技术。水通过直径约10mm的塑料管上的孔口或滴头送到农作物根部进行灌溉，能减少水的蒸发，</a:t>
            </a:r>
            <a:endParaRPr kumimoji="0" lang="en-US" altLang="zh-CN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17500" marR="0" indent="-317500" defTabSz="914400"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提高水的利用率，其主要原因是（　　）</a:t>
            </a:r>
            <a:endParaRPr kumimoji="0" lang="en-US" altLang="zh-CN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17500" marR="0" indent="-10795" defTabSz="914400"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A．水的温度低	                      B．水的流速大	</a:t>
            </a:r>
            <a:endParaRPr kumimoji="0" lang="en-US" altLang="zh-CN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17500" marR="0" indent="-10795" defTabSz="914400"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C．水和空气的接触面积小	D．水和植物的接触面积大</a:t>
            </a:r>
            <a:endParaRPr kumimoji="0" lang="en-US" altLang="zh-CN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17500" marR="0" indent="-317500" defTabSz="914400"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3．如图所示是吐鲁番当地流行使用的坎儿井。夏季井内的水温约比外界低5～10℃。下列关于坎儿井的说法正确的是（　　）</a:t>
            </a:r>
            <a:endParaRPr kumimoji="0" lang="en-US" altLang="zh-CN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17500" marR="0" defTabSz="914400"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A．降低水温，加快水的蒸发	</a:t>
            </a:r>
            <a:endParaRPr kumimoji="0" lang="en-US" altLang="zh-CN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17500" marR="0" defTabSz="914400"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B．减小水面附近的空气流速，减缓水的蒸发	</a:t>
            </a:r>
            <a:endParaRPr kumimoji="0" lang="en-US" altLang="zh-CN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17500" marR="0" defTabSz="914400"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C．增大水的表面积，加快水的蒸发	</a:t>
            </a:r>
            <a:endParaRPr kumimoji="0" lang="en-US" altLang="zh-CN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17500" marR="0" defTabSz="914400"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D．增加水的质量，减缓水的蒸发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5367" name="Text Box 2" title=""/>
          <p:cNvSpPr txBox="1"/>
          <p:nvPr/>
        </p:nvSpPr>
        <p:spPr>
          <a:xfrm>
            <a:off x="238125" y="22225"/>
            <a:ext cx="3141663" cy="58356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2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检测反馈</a:t>
            </a:r>
            <a:endParaRPr lang="zh-CN" altLang="en-US" sz="32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pic>
        <p:nvPicPr>
          <p:cNvPr id="2147484673" name="图片24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1390" y="2286000"/>
            <a:ext cx="1812925" cy="14947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47484674" name="图片24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9220" y="4419600"/>
            <a:ext cx="3935095" cy="18827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Rectangle 19" title=""/>
          <p:cNvSpPr>
            <a:spLocks noChangeArrowheads="1"/>
          </p:cNvSpPr>
          <p:nvPr/>
        </p:nvSpPr>
        <p:spPr bwMode="auto">
          <a:xfrm>
            <a:off x="5850890" y="605790"/>
            <a:ext cx="53911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B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" name="Rectangle 19" title=""/>
          <p:cNvSpPr>
            <a:spLocks noChangeArrowheads="1"/>
          </p:cNvSpPr>
          <p:nvPr/>
        </p:nvSpPr>
        <p:spPr bwMode="auto">
          <a:xfrm>
            <a:off x="5587365" y="2567940"/>
            <a:ext cx="53911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C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8" name="Rectangle 19" title=""/>
          <p:cNvSpPr>
            <a:spLocks noChangeArrowheads="1"/>
          </p:cNvSpPr>
          <p:nvPr/>
        </p:nvSpPr>
        <p:spPr bwMode="auto">
          <a:xfrm>
            <a:off x="6654165" y="4130040"/>
            <a:ext cx="53911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B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124" name="Text Box 4" title=""/>
          <p:cNvSpPr txBox="1">
            <a:spLocks noChangeArrowheads="1"/>
          </p:cNvSpPr>
          <p:nvPr/>
        </p:nvSpPr>
        <p:spPr bwMode="auto">
          <a:xfrm>
            <a:off x="98425" y="611505"/>
            <a:ext cx="12033250" cy="60928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317500" marR="0" indent="-317500" defTabSz="914400">
              <a:buClrTx/>
              <a:buSzTx/>
              <a:buFontTx/>
              <a:buNone/>
              <a:defRPr/>
            </a:pPr>
            <a:r>
              <a:rPr kumimoji="0" 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．探究影响液体蒸发快慢的因素：</a:t>
            </a:r>
            <a:endParaRPr kumimoji="0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17500" marR="0" indent="-317500" defTabSz="914400"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（1）联系生活实际进行猜想：</a:t>
            </a:r>
            <a:endParaRPr kumimoji="0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17500" marR="0" indent="-317500" defTabSz="914400"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（a）根据</a:t>
            </a:r>
            <a:r>
              <a:rPr lang="en-US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</a:t>
            </a:r>
            <a:r>
              <a:rPr kumimoji="0" 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</a:t>
            </a:r>
            <a:r>
              <a:rPr lang="en-US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现象，猜想液体蒸发</a:t>
            </a:r>
            <a:endParaRPr kumimoji="0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17500" marR="0" indent="-317500" defTabSz="914400"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快慢可能跟液体表面空气流动快慢有关；</a:t>
            </a:r>
            <a:endParaRPr kumimoji="0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17500" marR="0" indent="-317500" defTabSz="914400"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（b）根据衣服晒在太阳下比在阴凉处干得快；摊开晾晒又比叠着干得快；猜想液体蒸发快慢可能跟液体温度的高低、液体</a:t>
            </a:r>
            <a:r>
              <a:rPr lang="en-US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的大小有关；</a:t>
            </a:r>
            <a:endParaRPr kumimoji="0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17500" marR="0" indent="-317500" defTabSz="914400"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（c）根据在相同条件下，将水和酒精同时擦在手臂上，酒精更容易干，猜想液体蒸发快慢可能还与</a:t>
            </a:r>
            <a:r>
              <a:rPr lang="en-US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_____________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有关。</a:t>
            </a:r>
            <a:endParaRPr kumimoji="0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17500" marR="0" indent="-317500" defTabSz="914400"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2）小明同学猜想水蒸发快慢还可能与水的多少有关，于是进行了如下探究：在相同环境下的两块相同的玻璃板上分别滴上一滴和两滴水（如图所示）。结果发现图（b）中水先蒸发完，于是他得出结论：水蒸发快慢与水的多少有关，水的量越少，蒸发越快。从实验设计环节看，他没有的控制水的</a:t>
            </a:r>
            <a:r>
              <a:rPr lang="en-US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（多少/表面积）相同；根据“谁先蒸发完，判断谁蒸发快”是</a:t>
            </a:r>
            <a:r>
              <a:rPr lang="en-US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的（正确/错误）。应该通过比较</a:t>
            </a:r>
            <a:r>
              <a:rPr lang="en-US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____________________________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来判断蒸发的快慢。</a:t>
            </a:r>
            <a:endParaRPr kumimoji="0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17500" marR="0" indent="-317500" defTabSz="914400">
              <a:buClrTx/>
              <a:buSzTx/>
              <a:buFontTx/>
              <a:buNone/>
              <a:defRPr/>
            </a:pP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（3）该实验采用了什么研究方法：</a:t>
            </a:r>
            <a:r>
              <a:rPr lang="en-US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_______________</a:t>
            </a:r>
            <a:r>
              <a:rPr kumimoji="0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kumimoji="0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5367" name="Text Box 2" title=""/>
          <p:cNvSpPr txBox="1"/>
          <p:nvPr/>
        </p:nvSpPr>
        <p:spPr>
          <a:xfrm>
            <a:off x="238125" y="22225"/>
            <a:ext cx="3141663" cy="583565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2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检测反馈</a:t>
            </a:r>
            <a:endParaRPr lang="zh-CN" altLang="en-US" sz="32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pic>
        <p:nvPicPr>
          <p:cNvPr id="2147484683" name="图片 -2147482614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4365" y="304800"/>
            <a:ext cx="3697605" cy="14547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Rectangle 19" title=""/>
          <p:cNvSpPr>
            <a:spLocks noChangeArrowheads="1"/>
          </p:cNvSpPr>
          <p:nvPr/>
        </p:nvSpPr>
        <p:spPr bwMode="auto">
          <a:xfrm>
            <a:off x="1763395" y="1371600"/>
            <a:ext cx="316992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通风处衣服干的快</a:t>
            </a:r>
            <a:endParaRPr kumimoji="0" lang="en-US" altLang="zh-CN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" name="Rectangle 19" title=""/>
          <p:cNvSpPr>
            <a:spLocks noChangeArrowheads="1"/>
          </p:cNvSpPr>
          <p:nvPr/>
        </p:nvSpPr>
        <p:spPr bwMode="auto">
          <a:xfrm>
            <a:off x="6547485" y="2545080"/>
            <a:ext cx="136207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表面积</a:t>
            </a:r>
            <a:endParaRPr kumimoji="0" lang="en-US" altLang="zh-CN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Rectangle 19" title=""/>
          <p:cNvSpPr>
            <a:spLocks noChangeArrowheads="1"/>
          </p:cNvSpPr>
          <p:nvPr/>
        </p:nvSpPr>
        <p:spPr bwMode="auto">
          <a:xfrm>
            <a:off x="3231515" y="3352800"/>
            <a:ext cx="181038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液体种类</a:t>
            </a:r>
            <a:endParaRPr kumimoji="0" lang="en-US" altLang="zh-CN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Rectangle 19" title=""/>
          <p:cNvSpPr>
            <a:spLocks noChangeArrowheads="1"/>
          </p:cNvSpPr>
          <p:nvPr/>
        </p:nvSpPr>
        <p:spPr bwMode="auto">
          <a:xfrm>
            <a:off x="9625965" y="4953000"/>
            <a:ext cx="181038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表面积</a:t>
            </a:r>
            <a:endParaRPr kumimoji="0" lang="en-US" altLang="zh-CN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Rectangle 19" title=""/>
          <p:cNvSpPr>
            <a:spLocks noChangeArrowheads="1"/>
          </p:cNvSpPr>
          <p:nvPr/>
        </p:nvSpPr>
        <p:spPr bwMode="auto">
          <a:xfrm>
            <a:off x="8481060" y="5334000"/>
            <a:ext cx="181038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错误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Rectangle 19" title=""/>
          <p:cNvSpPr>
            <a:spLocks noChangeArrowheads="1"/>
          </p:cNvSpPr>
          <p:nvPr/>
        </p:nvSpPr>
        <p:spPr bwMode="auto">
          <a:xfrm>
            <a:off x="3682365" y="5715000"/>
            <a:ext cx="424751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相同时间液体蒸发的多少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" name="Rectangle 19" title=""/>
          <p:cNvSpPr>
            <a:spLocks noChangeArrowheads="1"/>
          </p:cNvSpPr>
          <p:nvPr/>
        </p:nvSpPr>
        <p:spPr bwMode="auto">
          <a:xfrm>
            <a:off x="5680710" y="6171565"/>
            <a:ext cx="228600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控制变量法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 animBg="1"/>
      <p:bldP spid="4" grpId="0" animBg="1"/>
      <p:bldP spid="5" grpId="0" animBg="1"/>
      <p:bldP spid="6" grpId="0" animBg="1"/>
      <p:bldP spid="7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145" name="Text Box 4" title=""/>
          <p:cNvSpPr txBox="1"/>
          <p:nvPr/>
        </p:nvSpPr>
        <p:spPr>
          <a:xfrm>
            <a:off x="238125" y="22225"/>
            <a:ext cx="3141663" cy="579438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2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学习目标</a:t>
            </a:r>
            <a:endParaRPr lang="zh-CN" altLang="en-US" sz="32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3075" name="Text Box 5" title=""/>
          <p:cNvSpPr txBox="1">
            <a:spLocks noChangeArrowheads="1"/>
          </p:cNvSpPr>
          <p:nvPr/>
        </p:nvSpPr>
        <p:spPr bwMode="auto">
          <a:xfrm>
            <a:off x="26988" y="762000"/>
            <a:ext cx="11811000" cy="33226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352425" marR="0" indent="-352425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lang="en-US" altLang="zh-CN" sz="28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1. </a:t>
            </a:r>
            <a:r>
              <a:rPr kumimoji="0" lang="zh-CN" altLang="en-US" sz="28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通过观察与思考，能表述汽化是物质由液态变为气态，能识别汽化现象；</a:t>
            </a:r>
            <a:endParaRPr kumimoji="0" lang="zh-CN" altLang="en-US" sz="28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52425" marR="0" indent="-352425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lang="en-US" altLang="zh-CN" sz="28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2. </a:t>
            </a:r>
            <a:r>
              <a:rPr kumimoji="0" lang="zh-CN" altLang="en-US" sz="28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通过观察与比较，能表述蒸发的定义、发生的条件；</a:t>
            </a:r>
            <a:endParaRPr kumimoji="0" lang="zh-CN" altLang="en-US" sz="28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52425" marR="0" indent="-352425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lang="en-US" altLang="zh-CN" sz="28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3. </a:t>
            </a:r>
            <a:r>
              <a:rPr lang="zh-CN" altLang="en-US" sz="28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通过体验与思考，体会蒸发吸热，并</a:t>
            </a:r>
            <a:r>
              <a:rPr kumimoji="0" lang="zh-CN" altLang="en-US" sz="28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能用蒸发吸热解释相关现象；</a:t>
            </a:r>
            <a:endParaRPr kumimoji="0" lang="en-US" altLang="zh-CN" sz="28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352425" marR="0" indent="-352425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lang="en-US" altLang="zh-CN" sz="28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4. </a:t>
            </a:r>
            <a:r>
              <a:rPr kumimoji="0" lang="zh-CN" altLang="en-US" sz="28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经历影响液体蒸发快慢因素</a:t>
            </a:r>
            <a:r>
              <a:rPr lang="zh-CN" altLang="en-US" sz="28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的实验设计过程并得出结论</a:t>
            </a:r>
            <a:r>
              <a:rPr kumimoji="0" lang="zh-CN" altLang="en-US" sz="28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，能解释与之相关的现象</a:t>
            </a:r>
            <a:r>
              <a:rPr kumimoji="0" lang="en-US" altLang="zh-CN" sz="28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.</a:t>
            </a:r>
            <a:endParaRPr kumimoji="0" lang="en-US" altLang="zh-CN" sz="28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7423" name="Text Box 15" title=""/>
          <p:cNvSpPr txBox="1">
            <a:spLocks noChangeArrowheads="1"/>
          </p:cNvSpPr>
          <p:nvPr/>
        </p:nvSpPr>
        <p:spPr bwMode="auto">
          <a:xfrm>
            <a:off x="201613" y="769938"/>
            <a:ext cx="1350963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914400" fontAlgn="b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观察</a:t>
            </a:r>
            <a:r>
              <a:rPr kumimoji="0" lang="en-US" altLang="zh-CN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:</a:t>
            </a:r>
            <a:endParaRPr kumimoji="0" lang="en-US" altLang="zh-CN" sz="26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矩形 1" title=""/>
          <p:cNvSpPr/>
          <p:nvPr/>
        </p:nvSpPr>
        <p:spPr>
          <a:xfrm>
            <a:off x="1243013" y="769938"/>
            <a:ext cx="5840413" cy="492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将</a:t>
            </a:r>
            <a:r>
              <a:rPr kumimoji="0" lang="zh-CN" altLang="en-US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酒精涂在黑板上</a:t>
            </a:r>
            <a:r>
              <a:rPr kumimoji="0" lang="zh-CN" altLang="zh-CN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，观察到什么现象？</a:t>
            </a:r>
            <a:endParaRPr kumimoji="0" lang="zh-CN" altLang="zh-CN" sz="26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171" name="Text Box 2" title=""/>
          <p:cNvSpPr txBox="1"/>
          <p:nvPr/>
        </p:nvSpPr>
        <p:spPr>
          <a:xfrm>
            <a:off x="238125" y="22225"/>
            <a:ext cx="3141663" cy="58420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2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蒸发</a:t>
            </a:r>
            <a:endParaRPr lang="zh-CN" altLang="en-US" sz="32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5" name="Text Box 16" title=""/>
          <p:cNvSpPr txBox="1">
            <a:spLocks noChangeArrowheads="1"/>
          </p:cNvSpPr>
          <p:nvPr/>
        </p:nvSpPr>
        <p:spPr bwMode="auto">
          <a:xfrm>
            <a:off x="201613" y="2930525"/>
            <a:ext cx="1350963" cy="49371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蒸发：</a:t>
            </a:r>
            <a:endParaRPr kumimoji="0" lang="zh-CN" altLang="en-US" sz="26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6" name="矩形 15" title=""/>
          <p:cNvSpPr/>
          <p:nvPr/>
        </p:nvSpPr>
        <p:spPr>
          <a:xfrm>
            <a:off x="1325563" y="2816225"/>
            <a:ext cx="10510838" cy="1130300"/>
          </a:xfrm>
          <a:prstGeom prst="rect">
            <a:avLst/>
          </a:prstGeom>
        </p:spPr>
        <p:txBody>
          <a:bodyPr>
            <a:spAutoFit/>
          </a:bodyPr>
          <a:lstStyle/>
          <a:p>
            <a:pPr marR="0" lvl="0" algn="l" defTabSz="914400" rtl="0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只在液体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_____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（选填“表面”或“内部”）发生的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______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（选填“缓慢”或“剧烈”）的汽化现象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4" name="矩形 33" title=""/>
          <p:cNvSpPr/>
          <p:nvPr/>
        </p:nvSpPr>
        <p:spPr>
          <a:xfrm>
            <a:off x="1446213" y="4810125"/>
            <a:ext cx="7059613" cy="4921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蒸发在</a:t>
            </a:r>
            <a:r>
              <a:rPr kumimoji="0" lang="zh-CN" altLang="en-US" sz="2600" b="1" i="0" u="sng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     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（特定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/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任何）温度下都能发生；</a:t>
            </a:r>
            <a:endParaRPr kumimoji="0" lang="zh-CN" altLang="en-US" sz="2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5" name="Text Box 16" title=""/>
          <p:cNvSpPr txBox="1">
            <a:spLocks noChangeArrowheads="1"/>
          </p:cNvSpPr>
          <p:nvPr/>
        </p:nvSpPr>
        <p:spPr bwMode="auto">
          <a:xfrm>
            <a:off x="176213" y="4756150"/>
            <a:ext cx="1350963" cy="49212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条件：</a:t>
            </a:r>
            <a:endParaRPr kumimoji="0" lang="zh-CN" altLang="en-US" sz="26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6" name="矩形 35" title=""/>
          <p:cNvSpPr/>
          <p:nvPr/>
        </p:nvSpPr>
        <p:spPr>
          <a:xfrm>
            <a:off x="2768600" y="2906713"/>
            <a:ext cx="1120775" cy="4921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表面</a:t>
            </a: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7" name="矩形 36" title=""/>
          <p:cNvSpPr/>
          <p:nvPr/>
        </p:nvSpPr>
        <p:spPr>
          <a:xfrm>
            <a:off x="8959850" y="2892425"/>
            <a:ext cx="1119188" cy="4921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缓慢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8" name="矩形 37" title=""/>
          <p:cNvSpPr/>
          <p:nvPr/>
        </p:nvSpPr>
        <p:spPr>
          <a:xfrm>
            <a:off x="2603500" y="4773613"/>
            <a:ext cx="1119188" cy="4937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任何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" name="Text Box 15" title=""/>
          <p:cNvSpPr txBox="1">
            <a:spLocks noChangeArrowheads="1"/>
          </p:cNvSpPr>
          <p:nvPr/>
        </p:nvSpPr>
        <p:spPr bwMode="auto">
          <a:xfrm>
            <a:off x="201613" y="4067175"/>
            <a:ext cx="1350963" cy="4905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914400" fontAlgn="b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交流</a:t>
            </a:r>
            <a:r>
              <a:rPr kumimoji="0" lang="en-US" altLang="zh-CN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:</a:t>
            </a:r>
            <a:endParaRPr kumimoji="0" lang="en-US" altLang="zh-CN" sz="26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矩形 3" title=""/>
          <p:cNvSpPr/>
          <p:nvPr/>
        </p:nvSpPr>
        <p:spPr>
          <a:xfrm>
            <a:off x="1320800" y="4067175"/>
            <a:ext cx="7534275" cy="492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日常生活中，你还观察到了哪些蒸发现象？</a:t>
            </a:r>
            <a:endParaRPr kumimoji="0" lang="zh-CN" altLang="zh-CN" sz="26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Text Box 15" title=""/>
          <p:cNvSpPr txBox="1">
            <a:spLocks noChangeArrowheads="1"/>
          </p:cNvSpPr>
          <p:nvPr/>
        </p:nvSpPr>
        <p:spPr bwMode="auto">
          <a:xfrm>
            <a:off x="201613" y="5510213"/>
            <a:ext cx="1350963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914400" fontAlgn="b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交流</a:t>
            </a:r>
            <a:r>
              <a:rPr kumimoji="0" lang="en-US" altLang="zh-CN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:</a:t>
            </a:r>
            <a:endParaRPr kumimoji="0" lang="en-US" altLang="zh-CN" sz="26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矩形 5" title=""/>
          <p:cNvSpPr/>
          <p:nvPr/>
        </p:nvSpPr>
        <p:spPr>
          <a:xfrm>
            <a:off x="1320800" y="5510213"/>
            <a:ext cx="6743700" cy="492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结合实例说明：水的蒸发有快慢不同吗？</a:t>
            </a:r>
            <a:endParaRPr kumimoji="0" lang="zh-CN" altLang="en-US" sz="26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" name="矩形 9" title=""/>
          <p:cNvSpPr/>
          <p:nvPr/>
        </p:nvSpPr>
        <p:spPr>
          <a:xfrm>
            <a:off x="7040563" y="769938"/>
            <a:ext cx="5097463" cy="492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此过程中酒精的状态如何改变？</a:t>
            </a:r>
            <a:endParaRPr kumimoji="0" lang="zh-CN" altLang="en-US" sz="26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1" name="矩形 10" title=""/>
          <p:cNvSpPr/>
          <p:nvPr/>
        </p:nvSpPr>
        <p:spPr>
          <a:xfrm>
            <a:off x="1295400" y="1295400"/>
            <a:ext cx="4321175" cy="492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酒精由液态变成了气态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2" name="矩形 11" title=""/>
          <p:cNvSpPr/>
          <p:nvPr/>
        </p:nvSpPr>
        <p:spPr>
          <a:xfrm>
            <a:off x="238125" y="1936750"/>
            <a:ext cx="1208088" cy="492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汽化：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3" name="矩形 12" title=""/>
          <p:cNvSpPr/>
          <p:nvPr/>
        </p:nvSpPr>
        <p:spPr>
          <a:xfrm>
            <a:off x="1320800" y="1935163"/>
            <a:ext cx="4892675" cy="492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物质由</a:t>
            </a:r>
            <a:r>
              <a:rPr kumimoji="0" lang="en-US" altLang="zh-CN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_____</a:t>
            </a:r>
            <a:r>
              <a:rPr kumimoji="0" lang="zh-CN" altLang="zh-CN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变为</a:t>
            </a:r>
            <a:r>
              <a:rPr kumimoji="0" lang="en-US" altLang="zh-CN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______</a:t>
            </a:r>
            <a:endParaRPr kumimoji="0" lang="zh-CN" altLang="en-US" sz="26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4" name="矩形 13" title=""/>
          <p:cNvSpPr/>
          <p:nvPr/>
        </p:nvSpPr>
        <p:spPr>
          <a:xfrm>
            <a:off x="2406650" y="1911350"/>
            <a:ext cx="1119188" cy="4921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液态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7" name="矩形 16" title=""/>
          <p:cNvSpPr/>
          <p:nvPr/>
        </p:nvSpPr>
        <p:spPr>
          <a:xfrm>
            <a:off x="3987800" y="1911350"/>
            <a:ext cx="1119188" cy="4921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气态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34" grpId="0"/>
      <p:bldP spid="35" grpId="0" animBg="1"/>
      <p:bldP spid="36" grpId="0"/>
      <p:bldP spid="37" grpId="0"/>
      <p:bldP spid="38" grpId="0"/>
      <p:bldP spid="4" grpId="0"/>
      <p:bldP spid="3" grpId="0"/>
      <p:bldP spid="5" grpId="0"/>
      <p:bldP spid="6" grpId="0"/>
      <p:bldP spid="11" grpId="0"/>
      <p:bldP spid="12" grpId="0"/>
      <p:bldP spid="14" grpId="0"/>
      <p:bldP spid="17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8193" name="Text Box 2" title=""/>
          <p:cNvSpPr txBox="1"/>
          <p:nvPr/>
        </p:nvSpPr>
        <p:spPr>
          <a:xfrm>
            <a:off x="238125" y="22225"/>
            <a:ext cx="3141663" cy="58420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2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蒸发</a:t>
            </a:r>
            <a:endParaRPr lang="zh-CN" altLang="en-US" sz="32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7" name="矩形 16" title=""/>
          <p:cNvSpPr/>
          <p:nvPr/>
        </p:nvSpPr>
        <p:spPr>
          <a:xfrm>
            <a:off x="1238250" y="3160713"/>
            <a:ext cx="10596563" cy="12906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73050" marR="0" lvl="0" indent="-273050" algn="l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kumimoji="0" lang="zh-CN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在两块玻璃上滴</a:t>
            </a:r>
            <a:r>
              <a:rPr kumimoji="0" lang="zh-CN" altLang="zh-CN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等量</a:t>
            </a:r>
            <a:r>
              <a:rPr kumimoji="0" lang="zh-CN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的酒精，使其表面积相等，将其中一块放在电风扇旁吹，</a:t>
            </a:r>
            <a:r>
              <a:rPr kumimoji="0" lang="zh-CN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观察酒精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的变化。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2" name="Text Box 15" title=""/>
          <p:cNvSpPr txBox="1">
            <a:spLocks noChangeArrowheads="1"/>
          </p:cNvSpPr>
          <p:nvPr/>
        </p:nvSpPr>
        <p:spPr bwMode="auto">
          <a:xfrm>
            <a:off x="201613" y="3122613"/>
            <a:ext cx="1350963" cy="6905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914400" fontAlgn="b">
              <a:lnSpc>
                <a:spcPct val="150000"/>
              </a:lnSpc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活动</a:t>
            </a:r>
            <a:r>
              <a:rPr kumimoji="0" lang="en-US" altLang="zh-CN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1:</a:t>
            </a:r>
            <a:endParaRPr kumimoji="0" lang="zh-CN" altLang="en-US" sz="26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3" name="矩形 22" title=""/>
          <p:cNvSpPr/>
          <p:nvPr/>
        </p:nvSpPr>
        <p:spPr>
          <a:xfrm>
            <a:off x="238125" y="4303713"/>
            <a:ext cx="12176125" cy="1290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89330" marR="0" lvl="0" indent="-989330" algn="l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结论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1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：液体温度和与空气接触的表面积相同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时，液面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___________________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越大，液体蒸发的越快。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1" name="矩形 30" title=""/>
          <p:cNvSpPr/>
          <p:nvPr/>
        </p:nvSpPr>
        <p:spPr>
          <a:xfrm>
            <a:off x="8202613" y="4241800"/>
            <a:ext cx="3124200" cy="6905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上方空气流动速度</a:t>
            </a:r>
            <a:endParaRPr kumimoji="0" lang="zh-CN" altLang="en-US" sz="26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Text Box 15" title=""/>
          <p:cNvSpPr txBox="1">
            <a:spLocks noChangeArrowheads="1"/>
          </p:cNvSpPr>
          <p:nvPr/>
        </p:nvSpPr>
        <p:spPr bwMode="auto">
          <a:xfrm>
            <a:off x="201613" y="730250"/>
            <a:ext cx="1350963" cy="6905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914400" fontAlgn="b">
              <a:lnSpc>
                <a:spcPct val="150000"/>
              </a:lnSpc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猜想</a:t>
            </a:r>
            <a:r>
              <a:rPr kumimoji="0" lang="en-US" altLang="zh-CN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:</a:t>
            </a:r>
            <a:endParaRPr kumimoji="0" lang="en-US" altLang="zh-CN" sz="26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矩形 3" title=""/>
          <p:cNvSpPr/>
          <p:nvPr/>
        </p:nvSpPr>
        <p:spPr>
          <a:xfrm>
            <a:off x="1243013" y="730250"/>
            <a:ext cx="4337050" cy="6905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影响液体蒸发快慢的因素</a:t>
            </a:r>
            <a:endParaRPr kumimoji="0" lang="zh-CN" altLang="zh-CN" sz="26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矩形 4" title=""/>
          <p:cNvSpPr/>
          <p:nvPr/>
        </p:nvSpPr>
        <p:spPr>
          <a:xfrm>
            <a:off x="9245600" y="1228725"/>
            <a:ext cx="2395538" cy="692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液体的温度</a:t>
            </a:r>
            <a:endParaRPr kumimoji="0" lang="zh-CN" altLang="zh-CN" sz="26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矩形 5" title=""/>
          <p:cNvSpPr/>
          <p:nvPr/>
        </p:nvSpPr>
        <p:spPr>
          <a:xfrm>
            <a:off x="5057775" y="1252538"/>
            <a:ext cx="4335463" cy="692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液体与空气接触的表面积</a:t>
            </a:r>
            <a:endParaRPr kumimoji="0" lang="zh-CN" altLang="zh-CN" sz="26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矩形 6" title=""/>
          <p:cNvSpPr/>
          <p:nvPr/>
        </p:nvSpPr>
        <p:spPr>
          <a:xfrm>
            <a:off x="1168400" y="1252538"/>
            <a:ext cx="4335463" cy="692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液体表面空气流动速度</a:t>
            </a:r>
            <a:endParaRPr kumimoji="0" lang="zh-CN" altLang="zh-CN" sz="26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Text Box 15" title=""/>
          <p:cNvSpPr txBox="1">
            <a:spLocks noChangeArrowheads="1"/>
          </p:cNvSpPr>
          <p:nvPr/>
        </p:nvSpPr>
        <p:spPr bwMode="auto">
          <a:xfrm>
            <a:off x="201613" y="1947863"/>
            <a:ext cx="1350963" cy="692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914400" fontAlgn="b">
              <a:lnSpc>
                <a:spcPct val="150000"/>
              </a:lnSpc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思考</a:t>
            </a:r>
            <a:r>
              <a:rPr kumimoji="0" lang="en-US" altLang="zh-CN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:</a:t>
            </a:r>
            <a:endParaRPr kumimoji="0" lang="en-US" altLang="zh-CN" sz="26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" name="矩形 9" title=""/>
          <p:cNvSpPr/>
          <p:nvPr/>
        </p:nvSpPr>
        <p:spPr>
          <a:xfrm>
            <a:off x="1243013" y="1947863"/>
            <a:ext cx="4337050" cy="692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如何比较液体蒸发的快慢？</a:t>
            </a:r>
            <a:endParaRPr kumimoji="0" lang="zh-CN" altLang="zh-CN" sz="26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1" name="矩形 10" title=""/>
          <p:cNvSpPr/>
          <p:nvPr/>
        </p:nvSpPr>
        <p:spPr>
          <a:xfrm>
            <a:off x="1320800" y="2517775"/>
            <a:ext cx="10756900" cy="6905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保持液体的质量（即液体的多少）相同，比较液体全部蒸发所需时间</a:t>
            </a:r>
            <a:endParaRPr kumimoji="0" lang="zh-CN" altLang="en-US" sz="26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2" grpId="0"/>
      <p:bldP spid="23" grpId="0"/>
      <p:bldP spid="31" grpId="0"/>
      <p:bldP spid="11" grpId="0"/>
      <p:bldP spid="2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217" name="Text Box 2" title=""/>
          <p:cNvSpPr txBox="1"/>
          <p:nvPr/>
        </p:nvSpPr>
        <p:spPr>
          <a:xfrm>
            <a:off x="238125" y="22225"/>
            <a:ext cx="3141663" cy="58420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2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蒸发</a:t>
            </a:r>
            <a:endParaRPr lang="zh-CN" altLang="en-US" sz="32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8" name="矩形 17" title=""/>
          <p:cNvSpPr/>
          <p:nvPr/>
        </p:nvSpPr>
        <p:spPr>
          <a:xfrm>
            <a:off x="1044575" y="1908175"/>
            <a:ext cx="10596563" cy="12922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73050" marR="0" lvl="0" indent="-273050" algn="l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</a:t>
            </a:r>
            <a:r>
              <a:rPr kumimoji="0" lang="zh-CN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在两块玻璃上滴</a:t>
            </a:r>
            <a:r>
              <a:rPr kumimoji="0" lang="zh-CN" altLang="zh-CN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等量</a:t>
            </a:r>
            <a:r>
              <a:rPr kumimoji="0" lang="zh-CN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的酒精，将其中一块玻璃上的酒精</a:t>
            </a:r>
            <a:r>
              <a:rPr kumimoji="0" lang="zh-CN" altLang="zh-CN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涂开</a:t>
            </a:r>
            <a:r>
              <a:rPr kumimoji="0" lang="zh-CN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，另一滴不涂开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kumimoji="0" lang="zh-CN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观察酒精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的变化。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3" name="矩形 22" title=""/>
          <p:cNvSpPr/>
          <p:nvPr/>
        </p:nvSpPr>
        <p:spPr>
          <a:xfrm>
            <a:off x="161925" y="3321050"/>
            <a:ext cx="12176125" cy="1290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89330" marR="0" lvl="0" indent="-989330" algn="l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     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液体温度和液面</a:t>
            </a:r>
            <a:r>
              <a:rPr lang="zh-CN" altLang="en-US" sz="2600" b="1" strike="noStrike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上方空气流动速度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相同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时，液面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___________________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越大，液体蒸发的越快。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" name="Text Box 15" title=""/>
          <p:cNvSpPr txBox="1">
            <a:spLocks noChangeArrowheads="1"/>
          </p:cNvSpPr>
          <p:nvPr/>
        </p:nvSpPr>
        <p:spPr bwMode="auto">
          <a:xfrm>
            <a:off x="201613" y="654050"/>
            <a:ext cx="1350963" cy="692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914400" fontAlgn="b">
              <a:lnSpc>
                <a:spcPct val="150000"/>
              </a:lnSpc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猜想</a:t>
            </a:r>
            <a:r>
              <a:rPr kumimoji="0" lang="en-US" altLang="zh-CN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:</a:t>
            </a:r>
            <a:endParaRPr kumimoji="0" lang="en-US" altLang="zh-CN" sz="26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矩形 3" title=""/>
          <p:cNvSpPr/>
          <p:nvPr/>
        </p:nvSpPr>
        <p:spPr>
          <a:xfrm>
            <a:off x="1243013" y="654050"/>
            <a:ext cx="4337050" cy="692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影响液体蒸发快慢的因素</a:t>
            </a:r>
            <a:endParaRPr kumimoji="0" lang="zh-CN" altLang="zh-CN" sz="26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矩形 4" title=""/>
          <p:cNvSpPr/>
          <p:nvPr/>
        </p:nvSpPr>
        <p:spPr>
          <a:xfrm>
            <a:off x="9245600" y="1204913"/>
            <a:ext cx="2395538" cy="6905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液体的温度</a:t>
            </a:r>
            <a:endParaRPr kumimoji="0" lang="zh-CN" altLang="zh-CN" sz="26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矩形 5" title=""/>
          <p:cNvSpPr/>
          <p:nvPr/>
        </p:nvSpPr>
        <p:spPr>
          <a:xfrm>
            <a:off x="5057775" y="1228725"/>
            <a:ext cx="4335463" cy="6905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液体与空气接触的表面积</a:t>
            </a:r>
            <a:endParaRPr kumimoji="0" lang="zh-CN" altLang="zh-CN" sz="26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矩形 6" title=""/>
          <p:cNvSpPr/>
          <p:nvPr/>
        </p:nvSpPr>
        <p:spPr>
          <a:xfrm>
            <a:off x="1168400" y="1228725"/>
            <a:ext cx="4335463" cy="6905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液体表面空气流动速度</a:t>
            </a:r>
            <a:endParaRPr kumimoji="0" lang="zh-CN" altLang="zh-CN" sz="26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8" name="矩形 7" title=""/>
          <p:cNvSpPr/>
          <p:nvPr/>
        </p:nvSpPr>
        <p:spPr>
          <a:xfrm>
            <a:off x="98425" y="3290888"/>
            <a:ext cx="2014538" cy="692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89330" marR="0" lvl="0" indent="-989330" algn="l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结论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：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" name="Text Box 15" title=""/>
          <p:cNvSpPr txBox="1">
            <a:spLocks noChangeArrowheads="1"/>
          </p:cNvSpPr>
          <p:nvPr/>
        </p:nvSpPr>
        <p:spPr bwMode="auto">
          <a:xfrm>
            <a:off x="46038" y="1901825"/>
            <a:ext cx="1350963" cy="6905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914400" fontAlgn="b">
              <a:lnSpc>
                <a:spcPct val="150000"/>
              </a:lnSpc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活动</a:t>
            </a:r>
            <a:r>
              <a:rPr kumimoji="0" lang="en-US" altLang="zh-CN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2:</a:t>
            </a:r>
            <a:endParaRPr kumimoji="0" lang="zh-CN" altLang="en-US" sz="26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4" name="矩形 13" title=""/>
          <p:cNvSpPr/>
          <p:nvPr/>
        </p:nvSpPr>
        <p:spPr>
          <a:xfrm>
            <a:off x="8164513" y="3290888"/>
            <a:ext cx="3387725" cy="6905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600" b="1" strike="noStrike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与空气接触的表面积</a:t>
            </a:r>
            <a:endParaRPr kumimoji="0" lang="zh-CN" altLang="en-US" sz="26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3" grpId="0"/>
      <p:bldP spid="8" grpId="0"/>
      <p:bldP spid="12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241" name="Text Box 2" title=""/>
          <p:cNvSpPr txBox="1"/>
          <p:nvPr/>
        </p:nvSpPr>
        <p:spPr>
          <a:xfrm>
            <a:off x="238125" y="22225"/>
            <a:ext cx="3141663" cy="58420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2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蒸发</a:t>
            </a:r>
            <a:endParaRPr lang="zh-CN" altLang="en-US" sz="32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9" name="矩形 18" title=""/>
          <p:cNvSpPr/>
          <p:nvPr/>
        </p:nvSpPr>
        <p:spPr>
          <a:xfrm>
            <a:off x="1092200" y="1830388"/>
            <a:ext cx="10596563" cy="12922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73050" marR="0" lvl="0" indent="-273050" algn="l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</a:t>
            </a:r>
            <a:r>
              <a:rPr kumimoji="0" lang="zh-CN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在两块玻璃上滴</a:t>
            </a:r>
            <a:r>
              <a:rPr kumimoji="0" lang="zh-CN" altLang="zh-CN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等量</a:t>
            </a:r>
            <a:r>
              <a:rPr kumimoji="0" lang="zh-CN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的酒精，尽量使酒精的面积相同，将其中一块玻璃用酒精灯加热，观察酒精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的变化。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3" name="矩形 22" title=""/>
          <p:cNvSpPr/>
          <p:nvPr/>
        </p:nvSpPr>
        <p:spPr>
          <a:xfrm>
            <a:off x="238125" y="3244850"/>
            <a:ext cx="11817350" cy="1292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89330" marR="0" lvl="0" indent="-989330" algn="l" defTabSz="914400" rtl="0" eaLnBrk="1" fontAlgn="base" latinLnBrk="0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     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液面</a:t>
            </a:r>
            <a:r>
              <a:rPr lang="zh-CN" altLang="en-US" sz="2600" b="1" strike="noStrike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上方空气流动速度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和与空气接触的表面积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相同时，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__________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越高，液体蒸发的越快。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1" name="矩形 30" title=""/>
          <p:cNvSpPr/>
          <p:nvPr/>
        </p:nvSpPr>
        <p:spPr>
          <a:xfrm>
            <a:off x="9398000" y="3375025"/>
            <a:ext cx="1676400" cy="492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液体温度</a:t>
            </a:r>
            <a:endParaRPr kumimoji="0" lang="zh-CN" altLang="en-US" sz="26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Text Box 15" title=""/>
          <p:cNvSpPr txBox="1">
            <a:spLocks noChangeArrowheads="1"/>
          </p:cNvSpPr>
          <p:nvPr/>
        </p:nvSpPr>
        <p:spPr bwMode="auto">
          <a:xfrm>
            <a:off x="201613" y="654050"/>
            <a:ext cx="1350963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914400" fontAlgn="b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猜想</a:t>
            </a:r>
            <a:r>
              <a:rPr kumimoji="0" lang="en-US" altLang="zh-CN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:</a:t>
            </a:r>
            <a:endParaRPr kumimoji="0" lang="en-US" altLang="zh-CN" sz="26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矩形 3" title=""/>
          <p:cNvSpPr/>
          <p:nvPr/>
        </p:nvSpPr>
        <p:spPr>
          <a:xfrm>
            <a:off x="1243013" y="654050"/>
            <a:ext cx="4337050" cy="492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影响液体蒸发快慢的因素</a:t>
            </a:r>
            <a:endParaRPr kumimoji="0" lang="zh-CN" altLang="zh-CN" sz="26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" name="矩形 4" title=""/>
          <p:cNvSpPr/>
          <p:nvPr/>
        </p:nvSpPr>
        <p:spPr>
          <a:xfrm>
            <a:off x="9245600" y="1154113"/>
            <a:ext cx="2395538" cy="492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液体的温度</a:t>
            </a:r>
            <a:endParaRPr kumimoji="0" lang="zh-CN" altLang="zh-CN" sz="26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矩形 5" title=""/>
          <p:cNvSpPr/>
          <p:nvPr/>
        </p:nvSpPr>
        <p:spPr>
          <a:xfrm>
            <a:off x="5057775" y="1177925"/>
            <a:ext cx="4335463" cy="492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液体与空气接触的表面积</a:t>
            </a:r>
            <a:endParaRPr kumimoji="0" lang="zh-CN" altLang="zh-CN" sz="26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矩形 6" title=""/>
          <p:cNvSpPr/>
          <p:nvPr/>
        </p:nvSpPr>
        <p:spPr>
          <a:xfrm>
            <a:off x="1168400" y="1177925"/>
            <a:ext cx="4335463" cy="492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液体表面空气流动速度</a:t>
            </a:r>
            <a:endParaRPr kumimoji="0" lang="zh-CN" altLang="zh-CN" sz="26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矩形 8" title=""/>
          <p:cNvSpPr/>
          <p:nvPr/>
        </p:nvSpPr>
        <p:spPr>
          <a:xfrm>
            <a:off x="101600" y="3432175"/>
            <a:ext cx="2014538" cy="492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89330" marR="0" lvl="0" indent="-98933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结论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：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3" name="Text Box 15" title=""/>
          <p:cNvSpPr txBox="1">
            <a:spLocks noChangeArrowheads="1"/>
          </p:cNvSpPr>
          <p:nvPr/>
        </p:nvSpPr>
        <p:spPr bwMode="auto">
          <a:xfrm>
            <a:off x="55563" y="1957388"/>
            <a:ext cx="1350963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914400" fontAlgn="b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活动</a:t>
            </a:r>
            <a:r>
              <a:rPr kumimoji="0" lang="en-US" altLang="zh-CN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3:</a:t>
            </a:r>
            <a:endParaRPr kumimoji="0" lang="zh-CN" altLang="en-US" sz="26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3" grpId="0"/>
      <p:bldP spid="31" grpId="0"/>
      <p:bldP spid="9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123" name="Text Box 3" title=""/>
          <p:cNvSpPr txBox="1">
            <a:spLocks noChangeArrowheads="1"/>
          </p:cNvSpPr>
          <p:nvPr/>
        </p:nvSpPr>
        <p:spPr bwMode="auto">
          <a:xfrm>
            <a:off x="254000" y="762000"/>
            <a:ext cx="2362200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182880" marR="0" indent="-182880" defTabSz="914400">
              <a:buClrTx/>
              <a:buSzTx/>
              <a:buFontTx/>
              <a:buNone/>
              <a:defRPr/>
            </a:pPr>
            <a:r>
              <a:rPr kumimoji="0" lang="zh-CN" altLang="en-US" sz="28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交流与讨论：</a:t>
            </a:r>
            <a:endParaRPr kumimoji="0" lang="zh-CN" altLang="en-US" sz="28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7176" name="Picture 8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9200" y="3810000"/>
            <a:ext cx="1628775" cy="23288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8" name="Picture 10" title=""/>
          <p:cNvPicPr>
            <a:picLocks noChangeAspect="1"/>
          </p:cNvPicPr>
          <p:nvPr/>
        </p:nvPicPr>
        <p:blipFill>
          <a:blip r:embed="rId3"/>
          <a:srcRect b="8957"/>
          <a:stretch>
            <a:fillRect/>
          </a:stretch>
        </p:blipFill>
        <p:spPr>
          <a:xfrm>
            <a:off x="1014413" y="3862388"/>
            <a:ext cx="1724025" cy="2133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80" name="Picture 12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8550" y="3810000"/>
            <a:ext cx="1581150" cy="2371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82" name="Rectangle 14" title=""/>
          <p:cNvSpPr>
            <a:spLocks noChangeArrowheads="1"/>
          </p:cNvSpPr>
          <p:nvPr/>
        </p:nvSpPr>
        <p:spPr bwMode="auto">
          <a:xfrm>
            <a:off x="3149600" y="2133600"/>
            <a:ext cx="3275013" cy="5222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液面空气流动速度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183" name="Rectangle 15" title=""/>
          <p:cNvSpPr>
            <a:spLocks noChangeArrowheads="1"/>
          </p:cNvSpPr>
          <p:nvPr/>
        </p:nvSpPr>
        <p:spPr bwMode="auto">
          <a:xfrm>
            <a:off x="1092200" y="2124075"/>
            <a:ext cx="1962150" cy="5222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液体温度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184" name="Rectangle 16" title=""/>
          <p:cNvSpPr>
            <a:spLocks noChangeArrowheads="1"/>
          </p:cNvSpPr>
          <p:nvPr/>
        </p:nvSpPr>
        <p:spPr bwMode="auto">
          <a:xfrm>
            <a:off x="6807200" y="2179638"/>
            <a:ext cx="4159250" cy="5222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液体与空气接触的表面积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189" name="Rectangle 21" title=""/>
          <p:cNvSpPr>
            <a:spLocks noChangeArrowheads="1"/>
          </p:cNvSpPr>
          <p:nvPr/>
        </p:nvSpPr>
        <p:spPr bwMode="auto">
          <a:xfrm>
            <a:off x="765175" y="1447800"/>
            <a:ext cx="6350000" cy="5222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323850" marR="0" lvl="0" indent="-3238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1.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让湿衣服尽快变干，应怎么做？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190" name="Rectangle 22" title=""/>
          <p:cNvSpPr>
            <a:spLocks noChangeArrowheads="1"/>
          </p:cNvSpPr>
          <p:nvPr/>
        </p:nvSpPr>
        <p:spPr bwMode="auto">
          <a:xfrm>
            <a:off x="765175" y="2924175"/>
            <a:ext cx="11631613" cy="5207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2.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为了加快或减慢液体蒸发，举例说明日常生活中人们采取的具体措施。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7192" name="Picture 24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3613" y="3810000"/>
            <a:ext cx="3149600" cy="2336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75" name="Text Box 2" title=""/>
          <p:cNvSpPr txBox="1"/>
          <p:nvPr/>
        </p:nvSpPr>
        <p:spPr>
          <a:xfrm>
            <a:off x="238125" y="22225"/>
            <a:ext cx="3141663" cy="58420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2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蒸发</a:t>
            </a:r>
            <a:endParaRPr lang="zh-CN" altLang="en-US" sz="32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2" grpId="0" animBg="1"/>
      <p:bldP spid="7183" grpId="0" animBg="1"/>
      <p:bldP spid="7184" grpId="0" animBg="1"/>
      <p:bldP spid="719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147" name="Text Box 3" title=""/>
          <p:cNvSpPr txBox="1">
            <a:spLocks noChangeArrowheads="1"/>
          </p:cNvSpPr>
          <p:nvPr/>
        </p:nvSpPr>
        <p:spPr bwMode="auto">
          <a:xfrm>
            <a:off x="177800" y="762000"/>
            <a:ext cx="8883650" cy="5222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182880" marR="0" indent="-182880" defTabSz="914400">
              <a:buClrTx/>
              <a:buSzTx/>
              <a:buFontTx/>
              <a:buNone/>
              <a:defRPr/>
            </a:pPr>
            <a:r>
              <a:rPr kumimoji="0" lang="zh-CN" altLang="en-US" sz="28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思考：</a:t>
            </a:r>
            <a:r>
              <a:rPr kumimoji="0" lang="zh-CN" altLang="en-US" sz="28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下列实例中是如何改变蒸发的快慢的？</a:t>
            </a:r>
            <a:endParaRPr kumimoji="0" lang="zh-CN" altLang="en-US" sz="28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290" name="Text Box 2" title=""/>
          <p:cNvSpPr txBox="1"/>
          <p:nvPr/>
        </p:nvSpPr>
        <p:spPr>
          <a:xfrm>
            <a:off x="238125" y="22225"/>
            <a:ext cx="3141663" cy="58420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2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蒸发</a:t>
            </a:r>
            <a:endParaRPr lang="zh-CN" altLang="en-US" sz="32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pic>
        <p:nvPicPr>
          <p:cNvPr id="12291" name="图片 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125" y="1295400"/>
            <a:ext cx="11320463" cy="5349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2" name="Picture 10" title="">
            <a:hlinkClick r:id="rId5" action="ppaction://hlinkfile"/>
          </p:cNvPr>
          <p:cNvPicPr>
            <a:picLocks noChangeAspect="1"/>
          </p:cNvPicPr>
          <p:nvPr/>
        </p:nvPicPr>
        <p:blipFill>
          <a:blip r:embed="rId4">
            <a:lum bright="-12000" contrast="12000"/>
          </a:blip>
          <a:srcRect l="12778" t="371" r="15320" b="41333"/>
          <a:stretch>
            <a:fillRect/>
          </a:stretch>
        </p:blipFill>
        <p:spPr>
          <a:xfrm>
            <a:off x="238125" y="1295400"/>
            <a:ext cx="11750675" cy="53260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7423" name="Text Box 15" title=""/>
          <p:cNvSpPr txBox="1">
            <a:spLocks noChangeArrowheads="1"/>
          </p:cNvSpPr>
          <p:nvPr/>
        </p:nvSpPr>
        <p:spPr bwMode="auto">
          <a:xfrm>
            <a:off x="201613" y="723900"/>
            <a:ext cx="1350963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914400" fontAlgn="b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活动</a:t>
            </a:r>
            <a:r>
              <a:rPr kumimoji="0" lang="en-US" altLang="zh-CN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1:</a:t>
            </a:r>
            <a:endParaRPr kumimoji="0" lang="zh-CN" altLang="en-US" sz="26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5" name="Text Box 11" title=""/>
          <p:cNvSpPr txBox="1">
            <a:spLocks noChangeArrowheads="1"/>
          </p:cNvSpPr>
          <p:nvPr/>
        </p:nvSpPr>
        <p:spPr bwMode="auto">
          <a:xfrm>
            <a:off x="1306513" y="3665538"/>
            <a:ext cx="8780463" cy="4460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tIns="0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）将温度计插入盛有酒精的容器中，测得酒精温度；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0" name="Rectangle 20" title=""/>
          <p:cNvSpPr>
            <a:spLocks noChangeArrowheads="1"/>
          </p:cNvSpPr>
          <p:nvPr/>
        </p:nvSpPr>
        <p:spPr bwMode="auto">
          <a:xfrm>
            <a:off x="1395413" y="1600200"/>
            <a:ext cx="2590800" cy="4921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蒸发需要吸热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1" name="Rectangle 6" title=""/>
          <p:cNvSpPr>
            <a:spLocks noChangeArrowheads="1"/>
          </p:cNvSpPr>
          <p:nvPr/>
        </p:nvSpPr>
        <p:spPr bwMode="auto">
          <a:xfrm>
            <a:off x="252413" y="5953125"/>
            <a:ext cx="11811000" cy="4921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应用：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电风扇吹来的空气温度是否比气温低，试解释人感觉凉快的原因？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5" name="Text Box 11" title=""/>
          <p:cNvSpPr txBox="1">
            <a:spLocks noChangeArrowheads="1"/>
          </p:cNvSpPr>
          <p:nvPr/>
        </p:nvSpPr>
        <p:spPr bwMode="auto">
          <a:xfrm>
            <a:off x="1319213" y="762000"/>
            <a:ext cx="10363200" cy="846138"/>
          </a:xfrm>
          <a:prstGeom prst="rect">
            <a:avLst/>
          </a:prstGeom>
          <a:noFill/>
          <a:ln>
            <a:noFill/>
          </a:ln>
          <a:effectLst/>
        </p:spPr>
        <p:txBody>
          <a:bodyPr tIns="0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在手背上涂些酒精，观察酒精的变化，涂酒精部位有何感觉。再用嘴对着涂有酒精的部位吹，有何感觉。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6" name="Rectangle 20" title=""/>
          <p:cNvSpPr>
            <a:spLocks noChangeArrowheads="1"/>
          </p:cNvSpPr>
          <p:nvPr/>
        </p:nvSpPr>
        <p:spPr bwMode="auto">
          <a:xfrm>
            <a:off x="1395413" y="2093913"/>
            <a:ext cx="9780588" cy="8921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嘴吹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加快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了酒精表面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空气流动速度，加快了蒸发，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蒸发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需要吸热，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所以会感到更凉。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Rectangle 20" title=""/>
          <p:cNvSpPr>
            <a:spLocks noChangeArrowheads="1"/>
          </p:cNvSpPr>
          <p:nvPr/>
        </p:nvSpPr>
        <p:spPr bwMode="auto">
          <a:xfrm>
            <a:off x="633413" y="4724400"/>
            <a:ext cx="4419600" cy="4921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刚开始时温度计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示数下降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：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" name="Rectangle 20" title=""/>
          <p:cNvSpPr>
            <a:spLocks noChangeArrowheads="1"/>
          </p:cNvSpPr>
          <p:nvPr/>
        </p:nvSpPr>
        <p:spPr bwMode="auto">
          <a:xfrm>
            <a:off x="4932363" y="4711700"/>
            <a:ext cx="7162800" cy="4921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玻璃泡上酒精蒸发，蒸发吸热使得温度下降。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1" name="Rectangle 20" title=""/>
          <p:cNvSpPr>
            <a:spLocks noChangeArrowheads="1"/>
          </p:cNvSpPr>
          <p:nvPr/>
        </p:nvSpPr>
        <p:spPr bwMode="auto">
          <a:xfrm>
            <a:off x="633413" y="5334000"/>
            <a:ext cx="4419600" cy="4921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过一会温度计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示数上升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：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2" name="Rectangle 20" title=""/>
          <p:cNvSpPr>
            <a:spLocks noChangeArrowheads="1"/>
          </p:cNvSpPr>
          <p:nvPr/>
        </p:nvSpPr>
        <p:spPr bwMode="auto">
          <a:xfrm>
            <a:off x="4595813" y="5334000"/>
            <a:ext cx="7924800" cy="4921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玻璃泡上酒精全部蒸发，温度计测室内气温。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4347" name="Text Box 2" title=""/>
          <p:cNvSpPr txBox="1"/>
          <p:nvPr/>
        </p:nvSpPr>
        <p:spPr>
          <a:xfrm>
            <a:off x="238125" y="22225"/>
            <a:ext cx="3141663" cy="584200"/>
          </a:xfrm>
          <a:prstGeom prst="rect">
            <a:avLst/>
          </a:prstGeom>
          <a:solidFill>
            <a:srgbClr val="FF0000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3200" b="1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蒸发</a:t>
            </a:r>
            <a:endParaRPr lang="zh-CN" altLang="en-US" sz="3200" b="1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" name="Text Box 15" title=""/>
          <p:cNvSpPr txBox="1">
            <a:spLocks noChangeArrowheads="1"/>
          </p:cNvSpPr>
          <p:nvPr/>
        </p:nvSpPr>
        <p:spPr bwMode="auto">
          <a:xfrm>
            <a:off x="176213" y="3048000"/>
            <a:ext cx="1350963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914400" fontAlgn="b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活动</a:t>
            </a:r>
            <a:r>
              <a:rPr kumimoji="0" lang="en-US" altLang="zh-CN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2:</a:t>
            </a:r>
            <a:endParaRPr kumimoji="0" lang="zh-CN" altLang="en-US" sz="26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Text Box 11" title=""/>
          <p:cNvSpPr txBox="1">
            <a:spLocks noChangeArrowheads="1"/>
          </p:cNvSpPr>
          <p:nvPr/>
        </p:nvSpPr>
        <p:spPr bwMode="auto">
          <a:xfrm>
            <a:off x="1320800" y="3124200"/>
            <a:ext cx="5349875" cy="44450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tIns="0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）观察空气中温度计的示数；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Text Box 11" title=""/>
          <p:cNvSpPr txBox="1">
            <a:spLocks noChangeArrowheads="1"/>
          </p:cNvSpPr>
          <p:nvPr/>
        </p:nvSpPr>
        <p:spPr bwMode="auto">
          <a:xfrm>
            <a:off x="1320800" y="4203700"/>
            <a:ext cx="9566275" cy="4460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tIns="0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）将温度计从酒精中取出，注意观察温度计的示数变化；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744200" y="107442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20" grpId="0" animBg="1"/>
      <p:bldP spid="21" grpId="0" animBg="1"/>
      <p:bldP spid="16" grpId="0" animBg="1"/>
      <p:bldP spid="9" grpId="0" animBg="1"/>
      <p:bldP spid="10" grpId="0" animBg="1"/>
      <p:bldP spid="11" grpId="0" animBg="1"/>
      <p:bldP spid="12" grpId="0" animBg="1"/>
      <p:bldP spid="3" grpId="0" animBg="1"/>
      <p:bldP spid="5" grpId="0" animBg="1"/>
      <p:bldP spid="2" grpId="0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VjYzk0ODMzYzY0MjdmZTZkZjU0OGM3ZTEwNTNkNTkifQ=="/>
</p:tagLst>
</file>

<file path=ppt/theme/theme1.xml><?xml version="1.0" encoding="utf-8"?>
<a:theme xmlns:r="http://schemas.openxmlformats.org/officeDocument/2006/relationships"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1_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2_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r="http://schemas.openxmlformats.org/officeDocument/2006/relationships" xmlns:a="http://schemas.openxmlformats.org/drawingml/2006/main" name="3_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128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宋体</vt:lpstr>
      <vt:lpstr>Calibri</vt:lpstr>
      <vt:lpstr>黑体</vt:lpstr>
      <vt:lpstr>楷体</vt:lpstr>
      <vt:lpstr>Times New Roman</vt:lpstr>
      <vt:lpstr>默认设计模板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2024-11-19T18:22:21Z</cp:lastPrinted>
  <dcterms:created xsi:type="dcterms:W3CDTF">2024-11-19T18:22:21Z</dcterms:created>
  <dcterms:modified xsi:type="dcterms:W3CDTF">2024-11-19T10:22:21Z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