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sldIdLst>
    <p:sldId id="266" r:id="rId3"/>
    <p:sldId id="256" r:id="rId4"/>
    <p:sldId id="258" r:id="rId5"/>
    <p:sldId id="318" r:id="rId6"/>
    <p:sldId id="312" r:id="rId7"/>
    <p:sldId id="267" r:id="rId8"/>
    <p:sldId id="306" r:id="rId9"/>
    <p:sldId id="268" r:id="rId10"/>
    <p:sldId id="325" r:id="rId11"/>
    <p:sldId id="331" r:id="rId12"/>
    <p:sldId id="320" r:id="rId13"/>
    <p:sldId id="321" r:id="rId14"/>
    <p:sldId id="322" r:id="rId15"/>
    <p:sldId id="286" r:id="rId16"/>
    <p:sldId id="336" r:id="rId17"/>
    <p:sldId id="337" r:id="rId18"/>
    <p:sldId id="338" r:id="rId19"/>
  </p:sldIdLst>
  <p:sldSz cx="12241213" cy="6858000"/>
  <p:notesSz cx="6858000" cy="9144000"/>
  <p:custDataLst>
    <p:tags r:id="rId20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2" userDrawn="1">
          <p15:clr>
            <a:srgbClr val="A4A3A4"/>
          </p15:clr>
        </p15:guide>
        <p15:guide id="2" pos="38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howGuides="1">
      <p:cViewPr varScale="1">
        <p:scale>
          <a:sx n="78" d="100"/>
          <a:sy n="78" d="100"/>
        </p:scale>
        <p:origin x="91" y="82"/>
      </p:cViewPr>
      <p:guideLst>
        <p:guide orient="horz" pos="2082"/>
        <p:guide pos="3884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7575" y="2130425"/>
            <a:ext cx="10406063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36738" y="3886200"/>
            <a:ext cx="8567737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6788" y="4406900"/>
            <a:ext cx="1040447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6788" y="2906713"/>
            <a:ext cx="10404475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543083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3" y="1600200"/>
            <a:ext cx="54324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12775" y="1535113"/>
            <a:ext cx="54086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2775" y="2174875"/>
            <a:ext cx="54086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8" y="1535113"/>
            <a:ext cx="5410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8" y="2174875"/>
            <a:ext cx="5410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775" y="273050"/>
            <a:ext cx="40259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86313" y="273050"/>
            <a:ext cx="68421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12775" y="1435100"/>
            <a:ext cx="40259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8713" y="4800600"/>
            <a:ext cx="734536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8713" y="612775"/>
            <a:ext cx="7345362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8713" y="5367338"/>
            <a:ext cx="734536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75713" y="274638"/>
            <a:ext cx="2752725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12775" y="274638"/>
            <a:ext cx="8110538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7575" y="2130425"/>
            <a:ext cx="10406063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36738" y="3886200"/>
            <a:ext cx="8567737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6788" y="4406900"/>
            <a:ext cx="10404475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6788" y="2906713"/>
            <a:ext cx="10404475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543083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6013" y="1600200"/>
            <a:ext cx="54324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12775" y="1535113"/>
            <a:ext cx="54086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2775" y="2174875"/>
            <a:ext cx="54086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18238" y="1535113"/>
            <a:ext cx="5410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18238" y="2174875"/>
            <a:ext cx="54102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12775" y="273050"/>
            <a:ext cx="4025900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86313" y="273050"/>
            <a:ext cx="68421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12775" y="1435100"/>
            <a:ext cx="402590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8713" y="4800600"/>
            <a:ext cx="734536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8713" y="612775"/>
            <a:ext cx="7345362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8713" y="5367338"/>
            <a:ext cx="734536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75713" y="274638"/>
            <a:ext cx="2752725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12775" y="274638"/>
            <a:ext cx="8110538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file:///D:\qq&#25991;&#20214;\712321467\Image\C2C\Image2\%7b75232B38-A165-1FB7-499C-2E1C792CACB5%7d.png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file:///D:\qq&#25991;&#20214;\712321467\Image\C2C\Image2\%7b75232B38-A165-1FB7-499C-2E1C792CACB5%7d.png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12775" y="274638"/>
            <a:ext cx="11015663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12775" y="1600200"/>
            <a:ext cx="11015663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2775" y="6245225"/>
            <a:ext cx="2855913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83063" y="6245225"/>
            <a:ext cx="3875088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72525" y="6245225"/>
            <a:ext cx="2855913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  <p:pic>
        <p:nvPicPr>
          <p:cNvPr id="1031" name="图片 1073743875" descr="学科网 zxxk.com"/>
          <p:cNvPicPr>
            <a:picLocks noChangeAspect="1"/>
          </p:cNvPicPr>
          <p:nvPr/>
        </p:nvPicPr>
        <p:blipFill>
          <a:blip r:embed="rId13" r:link="rId1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612775" y="274638"/>
            <a:ext cx="11015663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612775" y="1600200"/>
            <a:ext cx="11015663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12775" y="6245225"/>
            <a:ext cx="2855913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83063" y="6245225"/>
            <a:ext cx="3875088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72525" y="6245225"/>
            <a:ext cx="2855913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pPr lvl="0" eaLnBrk="1" hangingPunct="1">
              <a:buNone/>
            </a:pPr>
            <a:fld id="{9A0DB2DC-4C9A-4742-B13C-FB6460FD3503}" type="slidenum">
              <a:rPr lang="en-US" altLang="zh-CN">
                <a:latin typeface="Arial" panose="020B0604020202020204" pitchFamily="34" charset="0"/>
              </a:rPr>
              <a:t>‹#›</a:t>
            </a:fld>
            <a:endParaRPr lang="en-US" altLang="zh-CN">
              <a:latin typeface="Arial" panose="020B0604020202020204" pitchFamily="34" charset="0"/>
            </a:endParaRPr>
          </a:p>
        </p:txBody>
      </p:sp>
      <p:pic>
        <p:nvPicPr>
          <p:cNvPr id="1031" name="图片 1073743875" descr="学科网 zxxk.com"/>
          <p:cNvPicPr>
            <a:picLocks noChangeAspect="1"/>
          </p:cNvPicPr>
          <p:nvPr/>
        </p:nvPicPr>
        <p:blipFill>
          <a:blip r:embed="rId13" r:link="rId14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 Box 25"/>
          <p:cNvSpPr txBox="1"/>
          <p:nvPr/>
        </p:nvSpPr>
        <p:spPr>
          <a:xfrm>
            <a:off x="238125" y="22225"/>
            <a:ext cx="3141663" cy="583565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情景引入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85750" y="838200"/>
            <a:ext cx="4338320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活动：</a:t>
            </a:r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比较水的温度高低</a:t>
            </a:r>
            <a:r>
              <a:rPr 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2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10565" y="5638800"/>
            <a:ext cx="9337040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结论：</a:t>
            </a:r>
            <a:r>
              <a:rPr lang="zh-CN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单凭感觉判断物体温度的高低是不可靠的。</a:t>
            </a:r>
            <a:r>
              <a:rPr 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2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565" y="1329690"/>
            <a:ext cx="9150350" cy="432816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WordArt 4"/>
          <p:cNvSpPr>
            <a:spLocks noTextEdit="1"/>
          </p:cNvSpPr>
          <p:nvPr/>
        </p:nvSpPr>
        <p:spPr>
          <a:xfrm>
            <a:off x="1395413" y="1447800"/>
            <a:ext cx="9525000" cy="1447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134"/>
              </a:avLst>
            </a:prstTxWarp>
            <a:normAutofit/>
          </a:bodyPr>
          <a:lstStyle/>
          <a:p>
            <a:pPr algn="ctr"/>
            <a:r>
              <a:rPr lang="zh-CN" altLang="en-US" sz="3600" b="1">
                <a:ln w="12700" cap="flat" cmpd="sng">
                  <a:solidFill>
                    <a:srgbClr val="EAEAEA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一、物质的三态</a:t>
            </a:r>
            <a:r>
              <a:rPr lang="en-US" altLang="zh-CN" sz="3600" b="1">
                <a:ln w="12700" cap="flat" cmpd="sng">
                  <a:solidFill>
                    <a:srgbClr val="EAEAEA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3600" b="1">
                <a:ln w="12700" cap="flat" cmpd="sng">
                  <a:solidFill>
                    <a:srgbClr val="EAEAEA"/>
                  </a:solidFill>
                  <a:prstDash val="solid"/>
                  <a:headEnd type="none" w="med" len="med"/>
                  <a:tailEnd type="none" w="med" len="med"/>
                </a:ln>
                <a:gradFill rotWithShape="1">
                  <a:gsLst>
                    <a:gs pos="0">
                      <a:srgbClr val="A603AB">
                        <a:alpha val="100000"/>
                      </a:srgbClr>
                    </a:gs>
                    <a:gs pos="12000">
                      <a:srgbClr val="E81766">
                        <a:alpha val="100000"/>
                      </a:srgbClr>
                    </a:gs>
                    <a:gs pos="27000">
                      <a:srgbClr val="EE3F17">
                        <a:alpha val="100000"/>
                      </a:srgbClr>
                    </a:gs>
                    <a:gs pos="48000">
                      <a:srgbClr val="FFFF00">
                        <a:alpha val="100000"/>
                      </a:srgbClr>
                    </a:gs>
                    <a:gs pos="64999">
                      <a:srgbClr val="1A8D48">
                        <a:alpha val="100000"/>
                      </a:srgbClr>
                    </a:gs>
                    <a:gs pos="78999">
                      <a:srgbClr val="0819FB">
                        <a:alpha val="100000"/>
                      </a:srgbClr>
                    </a:gs>
                    <a:gs pos="100000">
                      <a:srgbClr val="A603AB">
                        <a:alpha val="100000"/>
                      </a:srgbClr>
                    </a:gs>
                  </a:gsLst>
                  <a:lin ang="0" scaled="1"/>
                </a:gradFill>
                <a:effectLst>
                  <a:outerShdw dist="35921" dir="2699999" sy="50000" kx="2115830" algn="bl" rotWithShape="0">
                    <a:srgbClr val="C0C0C0">
                      <a:alpha val="79999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温度的测量</a:t>
            </a:r>
          </a:p>
        </p:txBody>
      </p:sp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4977765" y="3352800"/>
            <a:ext cx="3232785" cy="52197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（第</a:t>
            </a:r>
            <a:r>
              <a:rPr kumimoji="0" lang="en-US" altLang="zh-CN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课时）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/>
          <p:nvPr/>
        </p:nvSpPr>
        <p:spPr>
          <a:xfrm>
            <a:off x="238125" y="22225"/>
            <a:ext cx="3141663" cy="579438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学习目标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100330" y="685800"/>
            <a:ext cx="11856720" cy="203009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indent="177800" algn="just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8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.</a:t>
            </a:r>
            <a:r>
              <a:rPr lang="zh-CN" altLang="en-US" sz="28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通过观察与思考，能表述温度计的构造和原理，领会转化思想的运用；</a:t>
            </a:r>
          </a:p>
          <a:p>
            <a:pPr marR="0" indent="177800" algn="just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kumimoji="0" lang="en-US" altLang="zh-CN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en-US" altLang="zh-CN" sz="28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.</a:t>
            </a: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通过阅读与操作，</a:t>
            </a:r>
            <a:r>
              <a:rPr kumimoji="0" lang="zh-CN" altLang="zh-CN" sz="28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会正确使用温度计；</a:t>
            </a:r>
          </a:p>
          <a:p>
            <a:pPr marR="0" indent="177800" algn="just" defTabSz="914400">
              <a:lnSpc>
                <a:spcPct val="150000"/>
              </a:lnSpc>
              <a:buClrTx/>
              <a:buSzTx/>
              <a:buFontTx/>
              <a:buNone/>
              <a:defRPr/>
            </a:pPr>
            <a:r>
              <a:rPr lang="en-US" altLang="zh-CN" sz="28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3.</a:t>
            </a:r>
            <a:r>
              <a:rPr lang="zh-CN" altLang="en-US" sz="28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通过观察比较，能表述普通温度计与体温计的构造与使用方法的异同</a:t>
            </a:r>
            <a:r>
              <a:rPr lang="zh-CN" sz="28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  <a:endParaRPr kumimoji="0" lang="zh-CN" altLang="zh-CN" sz="28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 Box 25"/>
          <p:cNvSpPr txBox="1"/>
          <p:nvPr/>
        </p:nvSpPr>
        <p:spPr>
          <a:xfrm>
            <a:off x="238125" y="22225"/>
            <a:ext cx="3141663" cy="583565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比较温度高低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285750" y="685800"/>
            <a:ext cx="4338320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活动：</a:t>
            </a:r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比较水的温度高低</a:t>
            </a:r>
            <a:r>
              <a:rPr 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2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71145" y="1219200"/>
            <a:ext cx="1166495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步骤：</a:t>
            </a:r>
            <a:endParaRPr sz="2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1765" y="117475"/>
            <a:ext cx="1685290" cy="332930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269365" y="2160270"/>
            <a:ext cx="7319010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2.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将小瓶放入</a:t>
            </a:r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冷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水中，</a:t>
            </a:r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观察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细管中水柱的</a:t>
            </a:r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变化；</a:t>
            </a:r>
            <a:endParaRPr sz="2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71575" y="1177290"/>
            <a:ext cx="8156575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en-US" altLang="zh-CN" sz="2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1.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将小瓶放入热水中，</a:t>
            </a:r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观察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细管中水柱的</a:t>
            </a:r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变化；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504950" y="1668780"/>
            <a:ext cx="7650480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待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水柱</a:t>
            </a:r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稳定后记下水柱上表面的位置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504950" y="2590800"/>
            <a:ext cx="7650480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待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水柱</a:t>
            </a:r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稳定后记下水柱上表面的位置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63855" y="3006090"/>
            <a:ext cx="8224520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思考：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细管中水柱</a:t>
            </a:r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高低变化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</a:t>
            </a:r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原因是什么？</a:t>
            </a:r>
            <a:endParaRPr sz="2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45565" y="3446780"/>
            <a:ext cx="8994140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小瓶中水的体积随水的温度升高增大，随水的温度降低减小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345565" y="3897630"/>
            <a:ext cx="3834130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即水的体积与温度关系：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5003165" y="3897630"/>
            <a:ext cx="1885950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热胀冷缩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63855" y="4358640"/>
            <a:ext cx="6349365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思考：</a:t>
            </a:r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小瓶中插入细管的目的是什么？</a:t>
            </a:r>
            <a:endParaRPr sz="2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437640" y="4880610"/>
            <a:ext cx="4494530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将小瓶中水的体积变化放大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363855" y="5349240"/>
            <a:ext cx="6349365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思考：</a:t>
            </a:r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细管中水柱的高低反应了什么？</a:t>
            </a:r>
            <a:endParaRPr sz="2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437640" y="5772785"/>
            <a:ext cx="4494530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小瓶中水的温度高低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44805" y="6207760"/>
            <a:ext cx="10280650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小结：</a:t>
            </a:r>
            <a:r>
              <a:rPr lang="zh-CN" sz="2600" b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比较</a:t>
            </a:r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小瓶中水的温度高低转化为比较小瓶中</a:t>
            </a:r>
            <a:r>
              <a:rPr lang="en-US" alt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_____________</a:t>
            </a:r>
            <a:endParaRPr lang="zh-CN" altLang="en-US" sz="26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741285" y="6199505"/>
            <a:ext cx="2569845" cy="4914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水的体积大小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/>
      <p:bldP spid="6" grpId="0"/>
      <p:bldP spid="7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Oval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307638" y="4287838"/>
            <a:ext cx="717550" cy="1512888"/>
          </a:xfrm>
          <a:prstGeom prst="ellipse">
            <a:avLst/>
          </a:prstGeom>
          <a:solidFill>
            <a:srgbClr val="FFA7A7"/>
          </a:solidFill>
          <a:ln w="9525">
            <a:solidFill>
              <a:schemeClr val="tx1"/>
            </a:solidFill>
            <a:round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197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06088" y="560388"/>
            <a:ext cx="107950" cy="37449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366" name="Rectangle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18788" y="2487613"/>
            <a:ext cx="88900" cy="1800225"/>
          </a:xfrm>
          <a:prstGeom prst="rect">
            <a:avLst/>
          </a:prstGeom>
          <a:solidFill>
            <a:srgbClr val="FFA7A7"/>
          </a:solid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367" name="Rectangle 7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618788" y="1120775"/>
            <a:ext cx="88900" cy="3455988"/>
          </a:xfrm>
          <a:prstGeom prst="rect">
            <a:avLst/>
          </a:prstGeom>
          <a:solidFill>
            <a:srgbClr val="FFA7A7"/>
          </a:solid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200" name="Rectangle 8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618788" y="3505200"/>
            <a:ext cx="88900" cy="1079500"/>
          </a:xfrm>
          <a:prstGeom prst="rect">
            <a:avLst/>
          </a:prstGeom>
          <a:solidFill>
            <a:srgbClr val="FFA7A7"/>
          </a:solidFill>
          <a:ln w="9525">
            <a:noFill/>
            <a:miter lim="800000"/>
          </a:ln>
        </p:spPr>
        <p:txBody>
          <a:bodyPr wrap="none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" name="Group 11"/>
          <p:cNvGrpSpPr/>
          <p:nvPr>
            <p:custDataLst>
              <p:tags r:id="rId6"/>
            </p:custDataLst>
          </p:nvPr>
        </p:nvGrpSpPr>
        <p:grpSpPr>
          <a:xfrm>
            <a:off x="10739438" y="1133475"/>
            <a:ext cx="501650" cy="2362200"/>
            <a:chOff x="5148" y="853"/>
            <a:chExt cx="317" cy="1488"/>
          </a:xfrm>
        </p:grpSpPr>
        <p:sp>
          <p:nvSpPr>
            <p:cNvPr id="8219" name="Line 12"/>
            <p:cNvSpPr>
              <a:spLocks noChangeShapeType="1"/>
            </p:cNvSpPr>
            <p:nvPr>
              <p:custDataLst>
                <p:tags r:id="rId10"/>
              </p:custDataLst>
            </p:nvPr>
          </p:nvSpPr>
          <p:spPr bwMode="auto">
            <a:xfrm>
              <a:off x="5148" y="853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20" name="Line 13"/>
            <p:cNvSpPr>
              <a:spLocks noChangeShapeType="1"/>
            </p:cNvSpPr>
            <p:nvPr>
              <p:custDataLst>
                <p:tags r:id="rId11"/>
              </p:custDataLst>
            </p:nvPr>
          </p:nvSpPr>
          <p:spPr bwMode="auto">
            <a:xfrm>
              <a:off x="5148" y="2341"/>
              <a:ext cx="317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21" name="Line 14"/>
            <p:cNvSpPr>
              <a:spLocks noChangeShapeType="1"/>
            </p:cNvSpPr>
            <p:nvPr>
              <p:custDataLst>
                <p:tags r:id="rId12"/>
              </p:custDataLst>
            </p:nvPr>
          </p:nvSpPr>
          <p:spPr bwMode="auto">
            <a:xfrm flipH="1">
              <a:off x="5329" y="890"/>
              <a:ext cx="0" cy="140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stealth" w="med" len="med"/>
              <a:tailEnd type="stealth" w="med" len="med"/>
            </a:ln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222" name="Text Box 15"/>
            <p:cNvSpPr txBox="1"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5210" y="1026"/>
              <a:ext cx="233" cy="110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</a:ln>
          </p:spPr>
          <p:txBody>
            <a:bodyPr vert="eaVert" lIns="0" tIns="0" rIns="0" bIns="0"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zh-CN" altLang="en-US" sz="2400" b="1" kern="1200" cap="none" spc="0" normalizeH="0" baseline="0" noProof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等分</a:t>
              </a:r>
              <a:r>
                <a:rPr kumimoji="0" lang="en-US" altLang="zh-CN" sz="2400" b="1" kern="1200" cap="none" spc="0" normalizeH="0" baseline="0" noProof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100</a:t>
              </a:r>
              <a:r>
                <a:rPr kumimoji="0" lang="zh-CN" altLang="en-US" sz="2400" b="1" kern="1200" cap="none" spc="0" normalizeH="0" baseline="0" noProof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  <a:cs typeface="+mn-cs"/>
                </a:rPr>
                <a:t>等份</a:t>
              </a:r>
            </a:p>
          </p:txBody>
        </p:sp>
      </p:grpSp>
      <p:sp>
        <p:nvSpPr>
          <p:cNvPr id="15376" name="AutoShape 16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9875838" y="5945188"/>
            <a:ext cx="1654175" cy="431800"/>
          </a:xfrm>
          <a:prstGeom prst="wedgeRoundRectCallout">
            <a:avLst>
              <a:gd name="adj1" fmla="val -6569"/>
              <a:gd name="adj2" fmla="val -23308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</a:ln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测温液体</a:t>
            </a:r>
          </a:p>
        </p:txBody>
      </p:sp>
      <p:sp>
        <p:nvSpPr>
          <p:cNvPr id="15377" name="AutoShape 17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11149013" y="4343400"/>
            <a:ext cx="358775" cy="1366838"/>
          </a:xfrm>
          <a:prstGeom prst="wedgeRoundRectCallout">
            <a:avLst>
              <a:gd name="adj1" fmla="val -85649"/>
              <a:gd name="adj2" fmla="val -6555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</a:ln>
        </p:spPr>
        <p:txBody>
          <a:bodyPr lIns="0" r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玻璃泡</a:t>
            </a:r>
          </a:p>
        </p:txBody>
      </p:sp>
      <p:sp>
        <p:nvSpPr>
          <p:cNvPr id="15378" name="AutoShape 18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9777413" y="3949700"/>
            <a:ext cx="361950" cy="1366838"/>
          </a:xfrm>
          <a:prstGeom prst="wedgeRoundRectCallout">
            <a:avLst>
              <a:gd name="adj1" fmla="val 187005"/>
              <a:gd name="adj2" fmla="val -51046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</a:ln>
        </p:spPr>
        <p:txBody>
          <a:bodyPr lIns="0" rIns="0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玻璃管</a:t>
            </a:r>
          </a:p>
        </p:txBody>
      </p:sp>
      <p:sp>
        <p:nvSpPr>
          <p:cNvPr id="15381" name="Text Box 21"/>
          <p:cNvSpPr txBox="1">
            <a:spLocks noChangeArrowheads="1"/>
          </p:cNvSpPr>
          <p:nvPr/>
        </p:nvSpPr>
        <p:spPr bwMode="auto">
          <a:xfrm>
            <a:off x="1395730" y="1271270"/>
            <a:ext cx="439674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玻璃泡、测温液体、玻璃管</a:t>
            </a:r>
            <a:endParaRPr kumimoji="0" lang="zh-CN" altLang="en-US" sz="2600" b="1" kern="1200" cap="none" spc="0" normalizeH="0" baseline="0" noProof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5382" name="Text Box 22"/>
          <p:cNvSpPr txBox="1">
            <a:spLocks noChangeArrowheads="1"/>
          </p:cNvSpPr>
          <p:nvPr/>
        </p:nvSpPr>
        <p:spPr bwMode="auto">
          <a:xfrm>
            <a:off x="1243013" y="5241925"/>
            <a:ext cx="316865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液体的热胀冷缩</a:t>
            </a:r>
            <a:endParaRPr kumimoji="0" lang="zh-CN" altLang="en-US" sz="2600" b="1" kern="1200" cap="none" spc="0" normalizeH="0" baseline="0" noProof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5384" name="Text Box 24"/>
          <p:cNvSpPr txBox="1">
            <a:spLocks noChangeArrowheads="1"/>
          </p:cNvSpPr>
          <p:nvPr/>
        </p:nvSpPr>
        <p:spPr bwMode="auto">
          <a:xfrm>
            <a:off x="239713" y="1271270"/>
            <a:ext cx="1290638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构造：</a:t>
            </a:r>
          </a:p>
        </p:txBody>
      </p:sp>
      <p:sp>
        <p:nvSpPr>
          <p:cNvPr id="15389" name="Text Box 29"/>
          <p:cNvSpPr txBox="1">
            <a:spLocks noChangeArrowheads="1"/>
          </p:cNvSpPr>
          <p:nvPr/>
        </p:nvSpPr>
        <p:spPr bwMode="auto">
          <a:xfrm>
            <a:off x="433388" y="2773363"/>
            <a:ext cx="8963025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812800" indent="-812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9925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71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812800" marR="0" lvl="0" indent="-812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）冰水混合物中，液柱稳定后，液面处标注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0℃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</a:p>
        </p:txBody>
      </p:sp>
      <p:sp>
        <p:nvSpPr>
          <p:cNvPr id="15390" name="Text Box 30"/>
          <p:cNvSpPr txBox="1">
            <a:spLocks noChangeArrowheads="1"/>
          </p:cNvSpPr>
          <p:nvPr/>
        </p:nvSpPr>
        <p:spPr bwMode="auto">
          <a:xfrm>
            <a:off x="404813" y="3282950"/>
            <a:ext cx="922020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812800" indent="-812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9925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71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812800" marR="0" lvl="0" indent="-812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）标准气压下沸水中，液柱稳定后，液面处标注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100℃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；</a:t>
            </a:r>
          </a:p>
        </p:txBody>
      </p:sp>
      <p:sp>
        <p:nvSpPr>
          <p:cNvPr id="15391" name="Text Box 31"/>
          <p:cNvSpPr txBox="1">
            <a:spLocks noChangeArrowheads="1"/>
          </p:cNvSpPr>
          <p:nvPr/>
        </p:nvSpPr>
        <p:spPr bwMode="auto">
          <a:xfrm>
            <a:off x="417513" y="3724275"/>
            <a:ext cx="7940675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>
            <a:lvl1pPr marL="812800" indent="-812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9925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71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812800" marR="0" lvl="0" indent="-812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）两刻度间等分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等份，每等份为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℃ 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15393" name="Text Box 33"/>
          <p:cNvSpPr txBox="1">
            <a:spLocks noChangeArrowheads="1"/>
          </p:cNvSpPr>
          <p:nvPr/>
        </p:nvSpPr>
        <p:spPr bwMode="auto">
          <a:xfrm>
            <a:off x="254000" y="708025"/>
            <a:ext cx="7065645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阅读课本</a:t>
            </a:r>
            <a:r>
              <a:rPr kumimoji="0" lang="en-US" altLang="zh-CN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P.93</a:t>
            </a:r>
            <a:r>
              <a:rPr kumimoji="0" lang="zh-CN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图</a:t>
            </a:r>
            <a:r>
              <a:rPr kumimoji="0" lang="en-US" altLang="zh-CN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4-3</a:t>
            </a: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，说说液体温度计的构造</a:t>
            </a:r>
            <a:endParaRPr kumimoji="0" lang="en-US" altLang="zh-CN" sz="26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Text Box 27"/>
          <p:cNvSpPr txBox="1">
            <a:spLocks noChangeArrowheads="1"/>
          </p:cNvSpPr>
          <p:nvPr/>
        </p:nvSpPr>
        <p:spPr bwMode="auto">
          <a:xfrm>
            <a:off x="240030" y="2265680"/>
            <a:ext cx="1459865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刻度：</a:t>
            </a:r>
          </a:p>
        </p:txBody>
      </p:sp>
      <p:sp>
        <p:nvSpPr>
          <p:cNvPr id="30" name="Text Box 25"/>
          <p:cNvSpPr txBox="1">
            <a:spLocks noChangeArrowheads="1"/>
          </p:cNvSpPr>
          <p:nvPr/>
        </p:nvSpPr>
        <p:spPr bwMode="auto">
          <a:xfrm>
            <a:off x="222250" y="5241925"/>
            <a:ext cx="1290638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原理：</a:t>
            </a:r>
          </a:p>
        </p:txBody>
      </p:sp>
      <p:sp>
        <p:nvSpPr>
          <p:cNvPr id="12293" name="Text Box 25"/>
          <p:cNvSpPr txBox="1"/>
          <p:nvPr/>
        </p:nvSpPr>
        <p:spPr>
          <a:xfrm>
            <a:off x="238125" y="22225"/>
            <a:ext cx="3141663" cy="583565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温度的测量</a:t>
            </a:r>
          </a:p>
        </p:txBody>
      </p:sp>
      <p:sp>
        <p:nvSpPr>
          <p:cNvPr id="3" name="Text Box 22"/>
          <p:cNvSpPr txBox="1">
            <a:spLocks noChangeArrowheads="1"/>
          </p:cNvSpPr>
          <p:nvPr/>
        </p:nvSpPr>
        <p:spPr bwMode="auto">
          <a:xfrm>
            <a:off x="1197610" y="5883275"/>
            <a:ext cx="348361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测温液体的</a:t>
            </a:r>
            <a:r>
              <a:rPr kumimoji="0" lang="zh-CN" altLang="en-US" sz="26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温度变化</a:t>
            </a:r>
          </a:p>
        </p:txBody>
      </p:sp>
      <p:sp>
        <p:nvSpPr>
          <p:cNvPr id="5" name="Text Box 22"/>
          <p:cNvSpPr txBox="1">
            <a:spLocks noChangeArrowheads="1"/>
          </p:cNvSpPr>
          <p:nvPr/>
        </p:nvSpPr>
        <p:spPr bwMode="auto">
          <a:xfrm>
            <a:off x="6044565" y="5867400"/>
            <a:ext cx="348361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测温液体的</a:t>
            </a:r>
            <a:r>
              <a:rPr kumimoji="0" lang="zh-CN" altLang="en-US" sz="26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体积变化</a:t>
            </a:r>
          </a:p>
        </p:txBody>
      </p:sp>
      <p:sp>
        <p:nvSpPr>
          <p:cNvPr id="6" name="右箭头 5"/>
          <p:cNvSpPr/>
          <p:nvPr/>
        </p:nvSpPr>
        <p:spPr>
          <a:xfrm>
            <a:off x="4612640" y="6040120"/>
            <a:ext cx="12954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687570" y="5654675"/>
            <a:ext cx="114617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600" b="1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49" charset="-122"/>
                <a:sym typeface="+mn-ea"/>
              </a:rPr>
              <a:t>转化</a:t>
            </a:r>
          </a:p>
        </p:txBody>
      </p:sp>
      <p:sp>
        <p:nvSpPr>
          <p:cNvPr id="9" name="Text Box 21"/>
          <p:cNvSpPr txBox="1">
            <a:spLocks noChangeArrowheads="1"/>
          </p:cNvSpPr>
          <p:nvPr/>
        </p:nvSpPr>
        <p:spPr bwMode="auto">
          <a:xfrm>
            <a:off x="1395730" y="1762125"/>
            <a:ext cx="753110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根据摄氏温标的规定，如何对温度计进行刻度？</a:t>
            </a:r>
            <a:endParaRPr kumimoji="0" lang="zh-CN" altLang="en-US" sz="2600" b="1" kern="1200" cap="none" spc="0" normalizeH="0" baseline="0" noProof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Text Box 24"/>
          <p:cNvSpPr txBox="1">
            <a:spLocks noChangeArrowheads="1"/>
          </p:cNvSpPr>
          <p:nvPr/>
        </p:nvSpPr>
        <p:spPr bwMode="auto">
          <a:xfrm>
            <a:off x="239713" y="1762125"/>
            <a:ext cx="1290638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讨论：</a:t>
            </a:r>
          </a:p>
        </p:txBody>
      </p:sp>
      <p:sp>
        <p:nvSpPr>
          <p:cNvPr id="11" name="Text Box 25"/>
          <p:cNvSpPr txBox="1">
            <a:spLocks noChangeArrowheads="1"/>
          </p:cNvSpPr>
          <p:nvPr/>
        </p:nvSpPr>
        <p:spPr bwMode="auto">
          <a:xfrm>
            <a:off x="222250" y="5868670"/>
            <a:ext cx="1290638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6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方法：</a:t>
            </a:r>
          </a:p>
        </p:txBody>
      </p:sp>
      <p:sp>
        <p:nvSpPr>
          <p:cNvPr id="12" name="Text Box 31"/>
          <p:cNvSpPr txBox="1">
            <a:spLocks noChangeArrowheads="1"/>
          </p:cNvSpPr>
          <p:nvPr/>
        </p:nvSpPr>
        <p:spPr bwMode="auto">
          <a:xfrm>
            <a:off x="180340" y="4254500"/>
            <a:ext cx="8025765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marL="812800" indent="-812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99250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71575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812800" marR="0" lvl="0" indent="-812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思考：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高于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 ℃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或低于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en-US" altLang="zh-CN" sz="26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℃</a:t>
            </a:r>
            <a:r>
              <a:rPr lang="zh-CN" altLang="en-US" sz="26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的刻度又如何刻度？</a:t>
            </a:r>
            <a:endParaRPr kumimoji="0" lang="zh-CN" altLang="en-US" sz="2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243965" y="4724400"/>
            <a:ext cx="779081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600" b="1" noProof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49" charset="-122"/>
                <a:sym typeface="+mn-ea"/>
              </a:rPr>
              <a:t>依据标注的</a:t>
            </a:r>
            <a:r>
              <a:rPr lang="en-US" altLang="zh-CN" sz="2600" b="1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 ℃</a:t>
            </a:r>
            <a:r>
              <a:rPr lang="zh-CN" altLang="en-US" sz="2600" b="1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间两刻度线之间的距离</a:t>
            </a:r>
            <a:r>
              <a:rPr lang="zh-CN" altLang="en-US" sz="26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进行刻度</a:t>
            </a:r>
            <a:endParaRPr lang="zh-CN" altLang="en-US" sz="2600" b="1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09565" y="1285875"/>
            <a:ext cx="178625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lang="zh-CN" altLang="en-US" sz="2600" b="1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49" charset="-122"/>
                <a:sym typeface="+mn-ea"/>
              </a:rPr>
              <a:t>、刻度</a:t>
            </a:r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10534650" y="3495675"/>
            <a:ext cx="191770" cy="0"/>
          </a:xfrm>
          <a:prstGeom prst="line">
            <a:avLst/>
          </a:prstGeom>
          <a:ln>
            <a:solidFill>
              <a:srgbClr val="3333FF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9394190" y="904875"/>
            <a:ext cx="1134110" cy="49149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26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100 ℃</a:t>
            </a:r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10534650" y="1143000"/>
            <a:ext cx="191770" cy="0"/>
          </a:xfrm>
          <a:prstGeom prst="line">
            <a:avLst/>
          </a:prstGeom>
          <a:ln>
            <a:solidFill>
              <a:srgbClr val="3333FF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9714865" y="3242945"/>
            <a:ext cx="814705" cy="491490"/>
          </a:xfrm>
          <a:prstGeom prst="rect">
            <a:avLst/>
          </a:prstGeom>
          <a:solidFill>
            <a:srgbClr val="FFFF00"/>
          </a:solidFill>
        </p:spPr>
        <p:txBody>
          <a:bodyPr wrap="square" rtlCol="0" anchor="t">
            <a:spAutoFit/>
          </a:bodyPr>
          <a:lstStyle/>
          <a:p>
            <a:r>
              <a:rPr lang="en-US" altLang="zh-CN" sz="26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 ℃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20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0" dur="20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20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20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2000"/>
                                        <p:tgtEl>
                                          <p:spTgt spid="15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 nodeType="clickPar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 nodeType="clickPar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 nodeType="clickPar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 nodeType="clickPar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0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 nodeType="clickPar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 nodeType="clickPar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 nodeType="clickPar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 nodeType="clickPar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6" grpId="0" animBg="1"/>
      <p:bldP spid="15367" grpId="0" animBg="1"/>
      <p:bldP spid="15376" grpId="0" animBg="1"/>
      <p:bldP spid="15377" grpId="0" animBg="1"/>
      <p:bldP spid="15378" grpId="0" animBg="1"/>
      <p:bldP spid="15381" grpId="0" animBg="1"/>
      <p:bldP spid="15382" grpId="0" animBg="1"/>
      <p:bldP spid="15389" grpId="0" animBg="1"/>
      <p:bldP spid="15390" grpId="0" animBg="1"/>
      <p:bldP spid="15391" grpId="0" animBg="1"/>
      <p:bldP spid="33" grpId="0" animBg="1"/>
      <p:bldP spid="30" grpId="0" animBg="1"/>
      <p:bldP spid="3" grpId="0" animBg="1"/>
      <p:bldP spid="5" grpId="0" animBg="1"/>
      <p:bldP spid="6" grpId="0" animBg="1"/>
      <p:bldP spid="7" grpId="0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6" grpId="0" animBg="1"/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 Box 25"/>
          <p:cNvSpPr txBox="1"/>
          <p:nvPr/>
        </p:nvSpPr>
        <p:spPr>
          <a:xfrm>
            <a:off x="238125" y="22225"/>
            <a:ext cx="3141663" cy="583565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温度的测量</a:t>
            </a: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1700530" y="1239520"/>
            <a:ext cx="6271895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应了解温度计的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_______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和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___________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；</a:t>
            </a:r>
            <a:endParaRPr kumimoji="1" lang="en-US" altLang="zh-CN" sz="2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1701800" y="1727835"/>
            <a:ext cx="7135495" cy="11309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R="0" lvl="0" algn="l" defTabSz="914400" rtl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应使温度计的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________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与被测物体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_________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，不要碰到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________________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；</a:t>
            </a:r>
            <a:endParaRPr kumimoji="1" lang="en-US" altLang="zh-CN" sz="2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1473200" y="2675255"/>
            <a:ext cx="6934200" cy="1891665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  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待温度计的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__________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后再读数；</a:t>
            </a:r>
            <a:endParaRPr kumimoji="1" lang="en-US" altLang="zh-CN" sz="2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  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读数时，温度计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__________________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；</a:t>
            </a:r>
            <a:endParaRPr kumimoji="1" lang="en-US" altLang="zh-CN" sz="2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   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视线应与温度计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____________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相平。</a:t>
            </a:r>
            <a:endParaRPr kumimoji="1" lang="en-US" altLang="zh-CN" sz="2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296410" y="1245870"/>
            <a:ext cx="855663" cy="4937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量程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955348" y="1239520"/>
            <a:ext cx="1190625" cy="492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分度值</a:t>
            </a: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833813" y="1815465"/>
            <a:ext cx="1447800" cy="4937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玻璃泡</a:t>
            </a:r>
          </a:p>
        </p:txBody>
      </p:sp>
      <p:sp>
        <p:nvSpPr>
          <p:cNvPr id="44" name="矩形 43"/>
          <p:cNvSpPr/>
          <p:nvPr/>
        </p:nvSpPr>
        <p:spPr>
          <a:xfrm>
            <a:off x="6729413" y="1815465"/>
            <a:ext cx="1676400" cy="4937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充分接触</a:t>
            </a:r>
          </a:p>
        </p:txBody>
      </p:sp>
      <p:sp>
        <p:nvSpPr>
          <p:cNvPr id="45" name="矩形 44"/>
          <p:cNvSpPr/>
          <p:nvPr/>
        </p:nvSpPr>
        <p:spPr>
          <a:xfrm>
            <a:off x="3539173" y="2827655"/>
            <a:ext cx="1828800" cy="4921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示数稳定</a:t>
            </a:r>
          </a:p>
        </p:txBody>
      </p:sp>
      <p:sp>
        <p:nvSpPr>
          <p:cNvPr id="46" name="矩形 45"/>
          <p:cNvSpPr/>
          <p:nvPr/>
        </p:nvSpPr>
        <p:spPr>
          <a:xfrm>
            <a:off x="4148773" y="3425190"/>
            <a:ext cx="3124200" cy="492125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不能离开被测物体</a:t>
            </a:r>
          </a:p>
        </p:txBody>
      </p:sp>
      <p:sp>
        <p:nvSpPr>
          <p:cNvPr id="47" name="矩形 46"/>
          <p:cNvSpPr/>
          <p:nvPr/>
        </p:nvSpPr>
        <p:spPr>
          <a:xfrm>
            <a:off x="4185285" y="4017645"/>
            <a:ext cx="2020888" cy="4937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液柱上表面</a:t>
            </a:r>
          </a:p>
        </p:txBody>
      </p:sp>
      <p:sp>
        <p:nvSpPr>
          <p:cNvPr id="48" name="矩形 47"/>
          <p:cNvSpPr/>
          <p:nvPr/>
        </p:nvSpPr>
        <p:spPr>
          <a:xfrm>
            <a:off x="176530" y="685800"/>
            <a:ext cx="8977630" cy="49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阅读课本</a:t>
            </a:r>
            <a:r>
              <a:rPr kumimoji="0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P.94——</a:t>
            </a:r>
            <a:r>
              <a:rPr lang="zh-CN" altLang="en-US" sz="2600" b="1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使用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温度计的注意事项，完成下列填空：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29565" y="1248410"/>
            <a:ext cx="151130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6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测量前：</a:t>
            </a:r>
            <a:endParaRPr kumimoji="1" lang="zh-CN" altLang="en-US" sz="26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29565" y="1772920"/>
            <a:ext cx="151130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6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测量时：</a:t>
            </a:r>
            <a:endParaRPr kumimoji="1" lang="zh-CN" altLang="en-US" sz="26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29565" y="2827655"/>
            <a:ext cx="1511300" cy="4914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6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读数时：</a:t>
            </a:r>
            <a:endParaRPr kumimoji="1" lang="zh-CN" altLang="en-US" sz="2600" b="1" kern="1200" cap="none" spc="0" normalizeH="0" baseline="0" noProof="0"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  <a:sym typeface="+mn-ea"/>
            </a:endParaRPr>
          </a:p>
        </p:txBody>
      </p:sp>
      <p:grpSp>
        <p:nvGrpSpPr>
          <p:cNvPr id="16389" name="Group 23"/>
          <p:cNvGrpSpPr/>
          <p:nvPr/>
        </p:nvGrpSpPr>
        <p:grpSpPr>
          <a:xfrm rot="16200000">
            <a:off x="6176010" y="3145155"/>
            <a:ext cx="6669405" cy="379095"/>
            <a:chOff x="1103" y="1480"/>
            <a:chExt cx="4182" cy="318"/>
          </a:xfrm>
        </p:grpSpPr>
        <p:pic>
          <p:nvPicPr>
            <p:cNvPr id="16399" name="Picture 17" descr="20110707102320_81211"/>
            <p:cNvPicPr>
              <a:picLocks noChangeAspect="1"/>
            </p:cNvPicPr>
            <p:nvPr/>
          </p:nvPicPr>
          <p:blipFill>
            <a:blip r:embed="rId3"/>
            <a:srcRect t="26016" r="23665" b="57207"/>
            <a:stretch>
              <a:fillRect/>
            </a:stretch>
          </p:blipFill>
          <p:spPr>
            <a:xfrm>
              <a:off x="1565" y="1480"/>
              <a:ext cx="3720" cy="31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00" name="AutoShape 22"/>
            <p:cNvSpPr/>
            <p:nvPr/>
          </p:nvSpPr>
          <p:spPr>
            <a:xfrm>
              <a:off x="1103" y="1598"/>
              <a:ext cx="824" cy="88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46075" y="4551680"/>
            <a:ext cx="2245360" cy="225742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rcRect b="5197"/>
          <a:stretch>
            <a:fillRect/>
          </a:stretch>
        </p:blipFill>
        <p:spPr>
          <a:xfrm>
            <a:off x="6196330" y="4551680"/>
            <a:ext cx="2688590" cy="2212340"/>
          </a:xfrm>
          <a:prstGeom prst="rect">
            <a:avLst/>
          </a:prstGeom>
        </p:spPr>
      </p:pic>
      <p:pic>
        <p:nvPicPr>
          <p:cNvPr id="100" name="图片 99"/>
          <p:cNvPicPr/>
          <p:nvPr/>
        </p:nvPicPr>
        <p:blipFill>
          <a:blip r:embed="rId6"/>
          <a:srcRect l="21369" r="24394" b="2676"/>
          <a:stretch>
            <a:fillRect/>
          </a:stretch>
        </p:blipFill>
        <p:spPr>
          <a:xfrm>
            <a:off x="10083165" y="31750"/>
            <a:ext cx="1696085" cy="66744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11"/>
          <p:cNvSpPr txBox="1"/>
          <p:nvPr/>
        </p:nvSpPr>
        <p:spPr>
          <a:xfrm>
            <a:off x="2623185" y="4612005"/>
            <a:ext cx="216090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zh-CN" altLang="en-US" sz="26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读数步骤：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663825" y="5638800"/>
            <a:ext cx="307594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6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2.</a:t>
            </a:r>
            <a:r>
              <a:rPr kumimoji="1" lang="zh-CN" altLang="en-US" sz="26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确定分度值；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691765" y="5105400"/>
            <a:ext cx="3494405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6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1.</a:t>
            </a:r>
            <a:r>
              <a:rPr kumimoji="1" lang="zh-CN" altLang="en-US" sz="26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判断零刻度线位置；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691765" y="6172200"/>
            <a:ext cx="3075940" cy="49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kumimoji="1" lang="en-US" altLang="zh-CN" sz="26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3.</a:t>
            </a:r>
            <a:r>
              <a:rPr kumimoji="1" lang="zh-CN" altLang="en-US" sz="26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正确读数。</a:t>
            </a:r>
          </a:p>
        </p:txBody>
      </p:sp>
      <p:sp>
        <p:nvSpPr>
          <p:cNvPr id="2" name="矩形 1"/>
          <p:cNvSpPr/>
          <p:nvPr/>
        </p:nvSpPr>
        <p:spPr>
          <a:xfrm>
            <a:off x="3189605" y="2350135"/>
            <a:ext cx="2703830" cy="49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600" b="1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容器底或容器壁</a:t>
            </a:r>
            <a:endParaRPr kumimoji="1" lang="zh-CN" altLang="en-US" sz="2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43" grpId="0"/>
      <p:bldP spid="44" grpId="0"/>
      <p:bldP spid="45" grpId="0"/>
      <p:bldP spid="46" grpId="0"/>
      <p:bldP spid="47" grpId="0"/>
      <p:bldP spid="12" grpId="0"/>
      <p:bldP spid="13" grpId="0"/>
      <p:bldP spid="14" grpId="0"/>
      <p:bldP spid="15" grpId="0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98425" y="3321050"/>
            <a:ext cx="686181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甲和乙的温度计玻璃泡与容器的底、壁接触。</a:t>
            </a:r>
            <a:endParaRPr kumimoji="1" lang="en-US" altLang="zh-CN" sz="2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2" name="Group 7"/>
          <p:cNvGrpSpPr/>
          <p:nvPr/>
        </p:nvGrpSpPr>
        <p:grpSpPr>
          <a:xfrm>
            <a:off x="482283" y="1349375"/>
            <a:ext cx="5086350" cy="1863725"/>
            <a:chOff x="258" y="873"/>
            <a:chExt cx="2485" cy="1260"/>
          </a:xfrm>
        </p:grpSpPr>
        <p:pic>
          <p:nvPicPr>
            <p:cNvPr id="12316" name="Picture 8"/>
            <p:cNvPicPr>
              <a:picLocks noChangeAspect="1"/>
            </p:cNvPicPr>
            <p:nvPr/>
          </p:nvPicPr>
          <p:blipFill>
            <a:blip r:embed="rId2">
              <a:lum bright="-6000" contrast="36000"/>
            </a:blip>
            <a:stretch>
              <a:fillRect/>
            </a:stretch>
          </p:blipFill>
          <p:spPr>
            <a:xfrm>
              <a:off x="295" y="873"/>
              <a:ext cx="2448" cy="1260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393" name="Rectangle 9"/>
            <p:cNvSpPr>
              <a:spLocks noChangeArrowheads="1"/>
            </p:cNvSpPr>
            <p:nvPr/>
          </p:nvSpPr>
          <p:spPr bwMode="auto">
            <a:xfrm>
              <a:off x="258" y="1360"/>
              <a:ext cx="239" cy="30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甲</a:t>
              </a:r>
            </a:p>
          </p:txBody>
        </p:sp>
        <p:sp>
          <p:nvSpPr>
            <p:cNvPr id="16394" name="Rectangle 10"/>
            <p:cNvSpPr>
              <a:spLocks noChangeArrowheads="1"/>
            </p:cNvSpPr>
            <p:nvPr/>
          </p:nvSpPr>
          <p:spPr bwMode="auto">
            <a:xfrm>
              <a:off x="1114" y="1360"/>
              <a:ext cx="240" cy="30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乙</a:t>
              </a:r>
            </a:p>
          </p:txBody>
        </p:sp>
        <p:sp>
          <p:nvSpPr>
            <p:cNvPr id="16395" name="Rectangle 11"/>
            <p:cNvSpPr>
              <a:spLocks noChangeArrowheads="1"/>
            </p:cNvSpPr>
            <p:nvPr/>
          </p:nvSpPr>
          <p:spPr bwMode="auto">
            <a:xfrm>
              <a:off x="1822" y="1360"/>
              <a:ext cx="240" cy="30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丙</a:t>
              </a:r>
            </a:p>
          </p:txBody>
        </p:sp>
        <p:sp>
          <p:nvSpPr>
            <p:cNvPr id="16396" name="Rectangle 12"/>
            <p:cNvSpPr>
              <a:spLocks noChangeArrowheads="1"/>
            </p:cNvSpPr>
            <p:nvPr/>
          </p:nvSpPr>
          <p:spPr bwMode="auto">
            <a:xfrm>
              <a:off x="2454" y="1360"/>
              <a:ext cx="240" cy="30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4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丁</a:t>
              </a:r>
            </a:p>
          </p:txBody>
        </p:sp>
      </p:grpSp>
      <p:sp>
        <p:nvSpPr>
          <p:cNvPr id="16397" name="Rectangle 13"/>
          <p:cNvSpPr>
            <a:spLocks noChangeArrowheads="1"/>
          </p:cNvSpPr>
          <p:nvPr/>
        </p:nvSpPr>
        <p:spPr bwMode="auto">
          <a:xfrm>
            <a:off x="98425" y="3796030"/>
            <a:ext cx="705612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丙的温度计玻璃泡未充分与被测液体接触。</a:t>
            </a:r>
          </a:p>
        </p:txBody>
      </p:sp>
      <p:sp>
        <p:nvSpPr>
          <p:cNvPr id="12293" name="Text Box 25"/>
          <p:cNvSpPr txBox="1"/>
          <p:nvPr/>
        </p:nvSpPr>
        <p:spPr>
          <a:xfrm>
            <a:off x="238125" y="22225"/>
            <a:ext cx="3141663" cy="583565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温度的测量</a:t>
            </a:r>
          </a:p>
        </p:txBody>
      </p:sp>
      <p:grpSp>
        <p:nvGrpSpPr>
          <p:cNvPr id="3" name="Group 14"/>
          <p:cNvGrpSpPr/>
          <p:nvPr/>
        </p:nvGrpSpPr>
        <p:grpSpPr>
          <a:xfrm>
            <a:off x="329248" y="4495800"/>
            <a:ext cx="4468812" cy="2436813"/>
            <a:chOff x="295" y="1922"/>
            <a:chExt cx="1995" cy="1439"/>
          </a:xfrm>
        </p:grpSpPr>
        <p:pic>
          <p:nvPicPr>
            <p:cNvPr id="12312" name="Picture 15"/>
            <p:cNvPicPr>
              <a:picLocks noChangeAspect="1"/>
            </p:cNvPicPr>
            <p:nvPr/>
          </p:nvPicPr>
          <p:blipFill>
            <a:blip r:embed="rId3">
              <a:lum bright="-12000" contrast="48000"/>
            </a:blip>
            <a:stretch>
              <a:fillRect/>
            </a:stretch>
          </p:blipFill>
          <p:spPr>
            <a:xfrm>
              <a:off x="295" y="1922"/>
              <a:ext cx="1995" cy="119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4" name="Rectangle 16"/>
            <p:cNvSpPr>
              <a:spLocks noChangeArrowheads="1"/>
            </p:cNvSpPr>
            <p:nvPr/>
          </p:nvSpPr>
          <p:spPr bwMode="auto">
            <a:xfrm>
              <a:off x="567" y="3051"/>
              <a:ext cx="166" cy="3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altLang="zh-CN" sz="2600" b="1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</a:rPr>
                <a:t>1</a:t>
              </a:r>
            </a:p>
          </p:txBody>
        </p:sp>
        <p:sp>
          <p:nvSpPr>
            <p:cNvPr id="35" name="Rectangle 17"/>
            <p:cNvSpPr>
              <a:spLocks noChangeArrowheads="1"/>
            </p:cNvSpPr>
            <p:nvPr/>
          </p:nvSpPr>
          <p:spPr bwMode="auto">
            <a:xfrm>
              <a:off x="1151" y="3051"/>
              <a:ext cx="166" cy="3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altLang="zh-CN" sz="2600" b="1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</a:rPr>
                <a:t>2</a:t>
              </a:r>
            </a:p>
          </p:txBody>
        </p:sp>
        <p:sp>
          <p:nvSpPr>
            <p:cNvPr id="36" name="Rectangle 18"/>
            <p:cNvSpPr>
              <a:spLocks noChangeArrowheads="1"/>
            </p:cNvSpPr>
            <p:nvPr/>
          </p:nvSpPr>
          <p:spPr bwMode="auto">
            <a:xfrm>
              <a:off x="1807" y="3051"/>
              <a:ext cx="167" cy="31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altLang="zh-CN" sz="2600" b="1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</a:rPr>
                <a:t>3</a:t>
              </a:r>
            </a:p>
          </p:txBody>
        </p:sp>
      </p:grpSp>
      <p:grpSp>
        <p:nvGrpSpPr>
          <p:cNvPr id="4" name="Group 20"/>
          <p:cNvGrpSpPr/>
          <p:nvPr/>
        </p:nvGrpSpPr>
        <p:grpSpPr>
          <a:xfrm>
            <a:off x="8254048" y="414655"/>
            <a:ext cx="2667000" cy="2032000"/>
            <a:chOff x="3785" y="1538"/>
            <a:chExt cx="1229" cy="1537"/>
          </a:xfrm>
        </p:grpSpPr>
        <p:pic>
          <p:nvPicPr>
            <p:cNvPr id="12308" name="Picture 21"/>
            <p:cNvPicPr>
              <a:picLocks noChangeAspect="1"/>
            </p:cNvPicPr>
            <p:nvPr/>
          </p:nvPicPr>
          <p:blipFill>
            <a:blip r:embed="rId4">
              <a:lum bright="-6000" contrast="30000"/>
            </a:blip>
            <a:stretch>
              <a:fillRect/>
            </a:stretch>
          </p:blipFill>
          <p:spPr>
            <a:xfrm>
              <a:off x="3785" y="1570"/>
              <a:ext cx="1113" cy="150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9" name="Rectangle 22"/>
            <p:cNvSpPr>
              <a:spLocks noChangeArrowheads="1"/>
            </p:cNvSpPr>
            <p:nvPr/>
          </p:nvSpPr>
          <p:spPr bwMode="auto">
            <a:xfrm>
              <a:off x="4840" y="1538"/>
              <a:ext cx="174" cy="30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altLang="zh-CN" sz="2800" b="1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</a:rPr>
                <a:t>A</a:t>
              </a:r>
            </a:p>
          </p:txBody>
        </p:sp>
        <p:sp>
          <p:nvSpPr>
            <p:cNvPr id="40" name="Rectangle 23"/>
            <p:cNvSpPr>
              <a:spLocks noChangeArrowheads="1"/>
            </p:cNvSpPr>
            <p:nvPr/>
          </p:nvSpPr>
          <p:spPr bwMode="auto">
            <a:xfrm>
              <a:off x="4840" y="2162"/>
              <a:ext cx="166" cy="299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altLang="zh-CN" sz="2800" b="1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</a:rPr>
                <a:t>B</a:t>
              </a:r>
            </a:p>
          </p:txBody>
        </p:sp>
        <p:sp>
          <p:nvSpPr>
            <p:cNvPr id="41" name="Rectangle 24"/>
            <p:cNvSpPr>
              <a:spLocks noChangeArrowheads="1"/>
            </p:cNvSpPr>
            <p:nvPr/>
          </p:nvSpPr>
          <p:spPr bwMode="auto">
            <a:xfrm>
              <a:off x="4840" y="2682"/>
              <a:ext cx="174" cy="300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altLang="zh-CN" sz="2800" b="1">
                  <a:effectLst>
                    <a:outerShdw blurRad="38100" dist="38100" dir="2700000">
                      <a:srgbClr val="C0C0C0"/>
                    </a:outerShdw>
                  </a:effectLst>
                  <a:latin typeface="Times New Roman" panose="02020603050405020304" pitchFamily="18" charset="0"/>
                  <a:ea typeface="黑体" panose="02010609060101010101" pitchFamily="49" charset="-122"/>
                </a:rPr>
                <a:t>C</a:t>
              </a:r>
            </a:p>
          </p:txBody>
        </p:sp>
      </p:grpSp>
      <p:sp>
        <p:nvSpPr>
          <p:cNvPr id="48" name="矩形 47"/>
          <p:cNvSpPr/>
          <p:nvPr/>
        </p:nvSpPr>
        <p:spPr>
          <a:xfrm>
            <a:off x="176530" y="703580"/>
            <a:ext cx="6593205" cy="49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交流：</a:t>
            </a: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指出图中使用温度计时存在的问题：</a:t>
            </a:r>
            <a:endParaRPr kumimoji="0" lang="en-US" altLang="zh-CN" sz="2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4977130" y="4454525"/>
            <a:ext cx="7103110" cy="89154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图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1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中，读数时温度计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玻璃泡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没有与被测液体充分接触。</a:t>
            </a:r>
            <a:endParaRPr kumimoji="1" lang="en-US" altLang="zh-CN" sz="2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977765" y="5410200"/>
            <a:ext cx="7103110" cy="12915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图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中，存在两个问题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（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1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）读数时温度计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玻璃泡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离开被测液体；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6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（</a:t>
            </a:r>
            <a:r>
              <a:rPr kumimoji="1" lang="en-US" altLang="zh-CN" sz="26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2</a:t>
            </a:r>
            <a:r>
              <a:rPr kumimoji="1" lang="zh-CN" altLang="en-US" sz="26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）读数时手指与温度计</a:t>
            </a:r>
            <a:r>
              <a:rPr kumimoji="1" lang="zh-CN" altLang="en-US" sz="2600" b="1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玻璃泡</a:t>
            </a:r>
            <a:r>
              <a:rPr kumimoji="1" lang="zh-CN" altLang="en-US" sz="26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接触。</a:t>
            </a:r>
            <a:endParaRPr kumimoji="1" lang="en-US" altLang="zh-CN" sz="2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7720965" y="2564130"/>
            <a:ext cx="4104640" cy="12915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图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A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、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C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中问题：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       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读数时，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视线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未与温度计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液柱上表面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相平。</a:t>
            </a:r>
            <a:endParaRPr kumimoji="1" lang="en-US" altLang="zh-CN" sz="26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 animBg="1"/>
      <p:bldP spid="16397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238760" y="762000"/>
            <a:ext cx="763397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活动：用温度计分别测出冷水、温水的温度</a:t>
            </a:r>
          </a:p>
        </p:txBody>
      </p:sp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404813" y="1295400"/>
            <a:ext cx="1179195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步骤：</a:t>
            </a:r>
          </a:p>
        </p:txBody>
      </p:sp>
      <p:sp>
        <p:nvSpPr>
          <p:cNvPr id="17435" name="Rectangle 27"/>
          <p:cNvSpPr>
            <a:spLocks noChangeArrowheads="1"/>
          </p:cNvSpPr>
          <p:nvPr/>
        </p:nvSpPr>
        <p:spPr bwMode="auto">
          <a:xfrm>
            <a:off x="785813" y="1828800"/>
            <a:ext cx="449580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1.______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冷水、温水的温度；</a:t>
            </a:r>
          </a:p>
        </p:txBody>
      </p:sp>
      <p:sp>
        <p:nvSpPr>
          <p:cNvPr id="17437" name="Rectangle 29"/>
          <p:cNvSpPr>
            <a:spLocks noChangeArrowheads="1"/>
          </p:cNvSpPr>
          <p:nvPr/>
        </p:nvSpPr>
        <p:spPr bwMode="auto">
          <a:xfrm>
            <a:off x="785813" y="2743200"/>
            <a:ext cx="739140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3.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将温度计的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_______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与被测物体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___________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；</a:t>
            </a:r>
          </a:p>
        </p:txBody>
      </p:sp>
      <p:sp>
        <p:nvSpPr>
          <p:cNvPr id="17438" name="Rectangle 30"/>
          <p:cNvSpPr>
            <a:spLocks noChangeArrowheads="1"/>
          </p:cNvSpPr>
          <p:nvPr/>
        </p:nvSpPr>
        <p:spPr bwMode="auto">
          <a:xfrm>
            <a:off x="785813" y="3317875"/>
            <a:ext cx="480060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4.____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温度计示数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________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读数；</a:t>
            </a:r>
          </a:p>
        </p:txBody>
      </p:sp>
      <p:sp>
        <p:nvSpPr>
          <p:cNvPr id="17439" name="Rectangle 31"/>
          <p:cNvSpPr>
            <a:spLocks noChangeArrowheads="1"/>
          </p:cNvSpPr>
          <p:nvPr/>
        </p:nvSpPr>
        <p:spPr bwMode="auto">
          <a:xfrm>
            <a:off x="785813" y="5070475"/>
            <a:ext cx="312420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4.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正确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记录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读数。</a:t>
            </a:r>
          </a:p>
        </p:txBody>
      </p:sp>
      <p:sp>
        <p:nvSpPr>
          <p:cNvPr id="17440" name="Rectangle 32"/>
          <p:cNvSpPr>
            <a:spLocks noChangeArrowheads="1"/>
          </p:cNvSpPr>
          <p:nvPr/>
        </p:nvSpPr>
        <p:spPr bwMode="auto">
          <a:xfrm>
            <a:off x="1319530" y="3927475"/>
            <a:ext cx="698246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读数时温度计的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_________________________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；</a:t>
            </a:r>
          </a:p>
        </p:txBody>
      </p:sp>
      <p:sp>
        <p:nvSpPr>
          <p:cNvPr id="17441" name="Rectangle 33"/>
          <p:cNvSpPr>
            <a:spLocks noChangeArrowheads="1"/>
          </p:cNvSpPr>
          <p:nvPr/>
        </p:nvSpPr>
        <p:spPr bwMode="auto">
          <a:xfrm>
            <a:off x="1319530" y="4502150"/>
            <a:ext cx="7473315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读数时视线与温度计</a:t>
            </a: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_____________________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；</a:t>
            </a:r>
          </a:p>
        </p:txBody>
      </p:sp>
      <p:sp>
        <p:nvSpPr>
          <p:cNvPr id="12293" name="Text Box 25"/>
          <p:cNvSpPr txBox="1"/>
          <p:nvPr/>
        </p:nvSpPr>
        <p:spPr>
          <a:xfrm>
            <a:off x="238125" y="22225"/>
            <a:ext cx="3141663" cy="583565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温度的测量</a:t>
            </a:r>
          </a:p>
        </p:txBody>
      </p:sp>
      <p:sp>
        <p:nvSpPr>
          <p:cNvPr id="3" name="Rectangle 27"/>
          <p:cNvSpPr>
            <a:spLocks noChangeArrowheads="1"/>
          </p:cNvSpPr>
          <p:nvPr/>
        </p:nvSpPr>
        <p:spPr bwMode="auto">
          <a:xfrm>
            <a:off x="786130" y="2306955"/>
            <a:ext cx="370713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2._________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的温度计；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1167765" y="1828800"/>
            <a:ext cx="110426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2600" b="1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估计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091565" y="2321560"/>
            <a:ext cx="173482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2600" b="1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选择合适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648325" y="2746375"/>
            <a:ext cx="173482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2600" b="1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充分接触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3758565" y="3920490"/>
            <a:ext cx="173482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2600" b="1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玻璃泡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167765" y="3318510"/>
            <a:ext cx="66357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2600" b="1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待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504565" y="3312160"/>
            <a:ext cx="141414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2600" b="1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稳定后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4825365" y="3921760"/>
            <a:ext cx="316166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2600" b="1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不能离开</a:t>
            </a:r>
            <a:r>
              <a:rPr kumimoji="1" lang="zh-CN" altLang="en-US" sz="26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被测物体</a:t>
            </a:r>
            <a:endParaRPr kumimoji="1" lang="zh-CN" altLang="en-US" sz="2600" b="1" noProof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520565" y="4502150"/>
            <a:ext cx="316166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2600" b="1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液柱的上表面相平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139565" y="2251710"/>
            <a:ext cx="318262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2600" b="1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（量程和分度值）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377565" y="5076825"/>
            <a:ext cx="791654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26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（读数由两部分组成：</a:t>
            </a:r>
            <a:r>
              <a:rPr kumimoji="1" lang="en-US" altLang="zh-CN" sz="26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_______</a:t>
            </a:r>
            <a:r>
              <a:rPr kumimoji="1" lang="zh-CN" altLang="en-US" sz="26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和</a:t>
            </a:r>
            <a:r>
              <a:rPr kumimoji="1" lang="en-US" altLang="zh-CN" sz="26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_______</a:t>
            </a:r>
            <a:r>
              <a:rPr kumimoji="1" lang="zh-CN" altLang="en-US" sz="2600" b="1" noProof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）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6806565" y="5076825"/>
            <a:ext cx="99060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2600" b="1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数字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8488045" y="5076825"/>
            <a:ext cx="99060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2600" b="1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单位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793365" y="2734310"/>
            <a:ext cx="173482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2600" b="1" noProof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玻璃泡</a:t>
            </a:r>
          </a:p>
        </p:txBody>
      </p:sp>
      <p:pic>
        <p:nvPicPr>
          <p:cNvPr id="100" name="图片 99"/>
          <p:cNvPicPr/>
          <p:nvPr/>
        </p:nvPicPr>
        <p:blipFill>
          <a:blip r:embed="rId2"/>
          <a:srcRect l="16562" t="-556" r="28438"/>
          <a:stretch>
            <a:fillRect/>
          </a:stretch>
        </p:blipFill>
        <p:spPr>
          <a:xfrm>
            <a:off x="8453755" y="690245"/>
            <a:ext cx="3514725" cy="36150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1518900" y="104140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238760" y="762000"/>
            <a:ext cx="763397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活动：用温度计分别测出冷水、温水的温度</a:t>
            </a:r>
          </a:p>
        </p:txBody>
      </p:sp>
      <p:sp>
        <p:nvSpPr>
          <p:cNvPr id="12293" name="Text Box 25"/>
          <p:cNvSpPr txBox="1"/>
          <p:nvPr/>
        </p:nvSpPr>
        <p:spPr>
          <a:xfrm>
            <a:off x="238125" y="22225"/>
            <a:ext cx="3141663" cy="583565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温度</a:t>
            </a:r>
            <a:r>
              <a:rPr lang="en-US" altLang="zh-CN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-</a:t>
            </a:r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时间图像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166485" y="1371600"/>
          <a:ext cx="5797550" cy="17805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94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29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023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029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23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231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231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0294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8902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时间</a:t>
                      </a:r>
                      <a:r>
                        <a:rPr lang="en-US" altLang="zh-CN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/min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027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温度</a:t>
                      </a:r>
                      <a:r>
                        <a:rPr lang="en-US" altLang="zh-CN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altLang="zh-CN" sz="2600" b="1" noProof="0">
                          <a:ln>
                            <a:noFill/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  <a:sym typeface="+mn-ea"/>
                        </a:rPr>
                        <a:t>℃</a:t>
                      </a:r>
                      <a:endParaRPr lang="en-US" altLang="zh-CN" sz="2600" b="1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80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71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65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60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56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52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49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" name="文本框 29"/>
          <p:cNvSpPr txBox="1"/>
          <p:nvPr/>
        </p:nvSpPr>
        <p:spPr>
          <a:xfrm>
            <a:off x="746125" y="1426845"/>
            <a:ext cx="1741805" cy="503555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noAutofit/>
          </a:bodyPr>
          <a:lstStyle/>
          <a:p>
            <a:pPr algn="just"/>
            <a:r>
              <a:rPr lang="en-US" altLang="zh-CN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/>
              </a:rPr>
              <a:t>温度/℃</a:t>
            </a:r>
          </a:p>
        </p:txBody>
      </p:sp>
      <p:grpSp>
        <p:nvGrpSpPr>
          <p:cNvPr id="74" name="组合 73"/>
          <p:cNvGrpSpPr/>
          <p:nvPr/>
        </p:nvGrpSpPr>
        <p:grpSpPr>
          <a:xfrm>
            <a:off x="633095" y="1558925"/>
            <a:ext cx="5170805" cy="4570730"/>
            <a:chOff x="997" y="2455"/>
            <a:chExt cx="8143" cy="7198"/>
          </a:xfrm>
        </p:grpSpPr>
        <p:cxnSp>
          <p:nvCxnSpPr>
            <p:cNvPr id="7" name="直接箭头连接符 2"/>
            <p:cNvCxnSpPr/>
            <p:nvPr/>
          </p:nvCxnSpPr>
          <p:spPr>
            <a:xfrm flipH="1" flipV="1">
              <a:off x="997" y="2455"/>
              <a:ext cx="0" cy="7198"/>
            </a:xfrm>
            <a:prstGeom prst="straightConnector1">
              <a:avLst/>
            </a:prstGeom>
            <a:ln>
              <a:solidFill>
                <a:srgbClr val="FFCC99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直接箭头连接符 3"/>
            <p:cNvCxnSpPr/>
            <p:nvPr/>
          </p:nvCxnSpPr>
          <p:spPr>
            <a:xfrm>
              <a:off x="1024" y="9620"/>
              <a:ext cx="8116" cy="20"/>
            </a:xfrm>
            <a:prstGeom prst="straightConnector1">
              <a:avLst/>
            </a:prstGeom>
            <a:ln>
              <a:solidFill>
                <a:srgbClr val="FFCC99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3" name="组合 72"/>
          <p:cNvGrpSpPr/>
          <p:nvPr/>
        </p:nvGrpSpPr>
        <p:grpSpPr>
          <a:xfrm>
            <a:off x="615950" y="1961515"/>
            <a:ext cx="4641850" cy="4150995"/>
            <a:chOff x="11205" y="4054"/>
            <a:chExt cx="7310" cy="6537"/>
          </a:xfrm>
        </p:grpSpPr>
        <p:cxnSp>
          <p:nvCxnSpPr>
            <p:cNvPr id="27" name="直接连接符 6"/>
            <p:cNvCxnSpPr/>
            <p:nvPr/>
          </p:nvCxnSpPr>
          <p:spPr>
            <a:xfrm>
              <a:off x="11232" y="10591"/>
              <a:ext cx="7252" cy="0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7"/>
            <p:cNvCxnSpPr/>
            <p:nvPr/>
          </p:nvCxnSpPr>
          <p:spPr>
            <a:xfrm>
              <a:off x="11232" y="10086"/>
              <a:ext cx="7252" cy="0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8"/>
            <p:cNvCxnSpPr/>
            <p:nvPr/>
          </p:nvCxnSpPr>
          <p:spPr>
            <a:xfrm>
              <a:off x="11232" y="9548"/>
              <a:ext cx="7252" cy="0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9"/>
            <p:cNvCxnSpPr/>
            <p:nvPr/>
          </p:nvCxnSpPr>
          <p:spPr>
            <a:xfrm>
              <a:off x="11232" y="8977"/>
              <a:ext cx="7252" cy="0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10"/>
            <p:cNvCxnSpPr/>
            <p:nvPr/>
          </p:nvCxnSpPr>
          <p:spPr>
            <a:xfrm>
              <a:off x="11232" y="8403"/>
              <a:ext cx="7279" cy="0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11"/>
            <p:cNvCxnSpPr/>
            <p:nvPr/>
          </p:nvCxnSpPr>
          <p:spPr>
            <a:xfrm>
              <a:off x="11232" y="7898"/>
              <a:ext cx="7252" cy="0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12"/>
            <p:cNvCxnSpPr/>
            <p:nvPr/>
          </p:nvCxnSpPr>
          <p:spPr>
            <a:xfrm>
              <a:off x="11232" y="7393"/>
              <a:ext cx="7252" cy="0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13"/>
            <p:cNvCxnSpPr/>
            <p:nvPr/>
          </p:nvCxnSpPr>
          <p:spPr>
            <a:xfrm>
              <a:off x="11232" y="6822"/>
              <a:ext cx="7279" cy="0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14"/>
            <p:cNvCxnSpPr/>
            <p:nvPr/>
          </p:nvCxnSpPr>
          <p:spPr>
            <a:xfrm>
              <a:off x="11232" y="6251"/>
              <a:ext cx="7252" cy="0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15"/>
            <p:cNvCxnSpPr/>
            <p:nvPr/>
          </p:nvCxnSpPr>
          <p:spPr>
            <a:xfrm>
              <a:off x="11232" y="5709"/>
              <a:ext cx="7279" cy="0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16"/>
            <p:cNvCxnSpPr/>
            <p:nvPr/>
          </p:nvCxnSpPr>
          <p:spPr>
            <a:xfrm>
              <a:off x="11232" y="5138"/>
              <a:ext cx="7279" cy="0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17"/>
            <p:cNvCxnSpPr/>
            <p:nvPr/>
          </p:nvCxnSpPr>
          <p:spPr>
            <a:xfrm>
              <a:off x="11205" y="4607"/>
              <a:ext cx="7279" cy="0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18"/>
            <p:cNvCxnSpPr/>
            <p:nvPr/>
          </p:nvCxnSpPr>
          <p:spPr>
            <a:xfrm>
              <a:off x="11205" y="4062"/>
              <a:ext cx="7310" cy="0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32"/>
            <p:cNvCxnSpPr/>
            <p:nvPr/>
          </p:nvCxnSpPr>
          <p:spPr>
            <a:xfrm flipH="1">
              <a:off x="11716" y="4080"/>
              <a:ext cx="0" cy="6505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33"/>
            <p:cNvCxnSpPr/>
            <p:nvPr/>
          </p:nvCxnSpPr>
          <p:spPr>
            <a:xfrm flipH="1">
              <a:off x="12254" y="4054"/>
              <a:ext cx="0" cy="6505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35"/>
            <p:cNvCxnSpPr/>
            <p:nvPr/>
          </p:nvCxnSpPr>
          <p:spPr>
            <a:xfrm flipH="1">
              <a:off x="12762" y="4080"/>
              <a:ext cx="0" cy="6505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36"/>
            <p:cNvCxnSpPr/>
            <p:nvPr/>
          </p:nvCxnSpPr>
          <p:spPr>
            <a:xfrm flipH="1">
              <a:off x="13245" y="4054"/>
              <a:ext cx="0" cy="6505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37"/>
            <p:cNvCxnSpPr/>
            <p:nvPr/>
          </p:nvCxnSpPr>
          <p:spPr>
            <a:xfrm flipH="1">
              <a:off x="13756" y="4054"/>
              <a:ext cx="0" cy="6505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38"/>
            <p:cNvCxnSpPr/>
            <p:nvPr/>
          </p:nvCxnSpPr>
          <p:spPr>
            <a:xfrm flipH="1">
              <a:off x="14263" y="4080"/>
              <a:ext cx="0" cy="6505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39"/>
            <p:cNvCxnSpPr/>
            <p:nvPr/>
          </p:nvCxnSpPr>
          <p:spPr>
            <a:xfrm flipH="1">
              <a:off x="14802" y="4080"/>
              <a:ext cx="0" cy="6505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直接连接符 40"/>
            <p:cNvCxnSpPr/>
            <p:nvPr/>
          </p:nvCxnSpPr>
          <p:spPr>
            <a:xfrm flipH="1">
              <a:off x="15340" y="4080"/>
              <a:ext cx="0" cy="6505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41"/>
            <p:cNvCxnSpPr/>
            <p:nvPr/>
          </p:nvCxnSpPr>
          <p:spPr>
            <a:xfrm flipH="1">
              <a:off x="15879" y="4080"/>
              <a:ext cx="0" cy="6505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42"/>
            <p:cNvCxnSpPr/>
            <p:nvPr/>
          </p:nvCxnSpPr>
          <p:spPr>
            <a:xfrm flipH="1">
              <a:off x="16417" y="4054"/>
              <a:ext cx="0" cy="6505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43"/>
            <p:cNvCxnSpPr/>
            <p:nvPr/>
          </p:nvCxnSpPr>
          <p:spPr>
            <a:xfrm flipH="1">
              <a:off x="16927" y="4080"/>
              <a:ext cx="0" cy="6505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44"/>
            <p:cNvCxnSpPr/>
            <p:nvPr/>
          </p:nvCxnSpPr>
          <p:spPr>
            <a:xfrm flipH="1">
              <a:off x="17466" y="4054"/>
              <a:ext cx="0" cy="6505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45"/>
            <p:cNvCxnSpPr/>
            <p:nvPr/>
          </p:nvCxnSpPr>
          <p:spPr>
            <a:xfrm flipH="1">
              <a:off x="17977" y="4054"/>
              <a:ext cx="0" cy="6505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46"/>
            <p:cNvCxnSpPr/>
            <p:nvPr/>
          </p:nvCxnSpPr>
          <p:spPr>
            <a:xfrm flipH="1">
              <a:off x="18484" y="4054"/>
              <a:ext cx="0" cy="6505"/>
            </a:xfrm>
            <a:prstGeom prst="line">
              <a:avLst/>
            </a:prstGeom>
            <a:ln>
              <a:solidFill>
                <a:srgbClr val="FFCC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文本框 101"/>
          <p:cNvSpPr txBox="1"/>
          <p:nvPr/>
        </p:nvSpPr>
        <p:spPr>
          <a:xfrm>
            <a:off x="5434965" y="5715000"/>
            <a:ext cx="1741805" cy="784225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noAutofit/>
          </a:bodyPr>
          <a:lstStyle/>
          <a:p>
            <a:pPr algn="just"/>
            <a:r>
              <a:rPr lang="en-US" altLang="zh-CN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/>
              </a:rPr>
              <a:t>时间/min</a:t>
            </a:r>
          </a:p>
        </p:txBody>
      </p:sp>
      <p:sp>
        <p:nvSpPr>
          <p:cNvPr id="24" name="文本框 101"/>
          <p:cNvSpPr txBox="1"/>
          <p:nvPr/>
        </p:nvSpPr>
        <p:spPr>
          <a:xfrm>
            <a:off x="572135" y="6098540"/>
            <a:ext cx="328295" cy="353060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noAutofit/>
          </a:bodyPr>
          <a:lstStyle/>
          <a:p>
            <a:pPr algn="just"/>
            <a:r>
              <a:rPr lang="en-US" altLang="zh-CN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/>
              </a:rPr>
              <a:t>0</a:t>
            </a:r>
          </a:p>
        </p:txBody>
      </p:sp>
      <p:sp>
        <p:nvSpPr>
          <p:cNvPr id="25" name="文本框 101"/>
          <p:cNvSpPr txBox="1"/>
          <p:nvPr/>
        </p:nvSpPr>
        <p:spPr>
          <a:xfrm>
            <a:off x="1101725" y="6122670"/>
            <a:ext cx="356235" cy="346710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noAutofit/>
          </a:bodyPr>
          <a:lstStyle/>
          <a:p>
            <a:pPr algn="ctr"/>
            <a:r>
              <a:rPr lang="en-US" altLang="zh-CN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/>
              </a:rPr>
              <a:t>2</a:t>
            </a:r>
          </a:p>
        </p:txBody>
      </p:sp>
      <p:sp>
        <p:nvSpPr>
          <p:cNvPr id="29" name="文本框 101"/>
          <p:cNvSpPr txBox="1"/>
          <p:nvPr/>
        </p:nvSpPr>
        <p:spPr>
          <a:xfrm>
            <a:off x="1741170" y="6122670"/>
            <a:ext cx="356235" cy="346710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noAutofit/>
          </a:bodyPr>
          <a:lstStyle/>
          <a:p>
            <a:pPr algn="ctr"/>
            <a:r>
              <a:rPr lang="en-US" altLang="zh-CN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/>
              </a:rPr>
              <a:t>4</a:t>
            </a:r>
          </a:p>
        </p:txBody>
      </p:sp>
      <p:sp>
        <p:nvSpPr>
          <p:cNvPr id="32" name="文本框 101"/>
          <p:cNvSpPr txBox="1"/>
          <p:nvPr/>
        </p:nvSpPr>
        <p:spPr>
          <a:xfrm>
            <a:off x="2380615" y="6122670"/>
            <a:ext cx="356235" cy="346710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noAutofit/>
          </a:bodyPr>
          <a:lstStyle/>
          <a:p>
            <a:pPr algn="ctr"/>
            <a:r>
              <a:rPr lang="en-US" altLang="zh-CN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/>
              </a:rPr>
              <a:t>6</a:t>
            </a:r>
          </a:p>
        </p:txBody>
      </p:sp>
      <p:sp>
        <p:nvSpPr>
          <p:cNvPr id="33" name="文本框 101"/>
          <p:cNvSpPr txBox="1"/>
          <p:nvPr/>
        </p:nvSpPr>
        <p:spPr>
          <a:xfrm>
            <a:off x="3072765" y="6122670"/>
            <a:ext cx="356235" cy="346710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noAutofit/>
          </a:bodyPr>
          <a:lstStyle/>
          <a:p>
            <a:pPr algn="ctr"/>
            <a:r>
              <a:rPr lang="en-US" altLang="zh-CN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/>
              </a:rPr>
              <a:t>8</a:t>
            </a:r>
          </a:p>
        </p:txBody>
      </p:sp>
      <p:sp>
        <p:nvSpPr>
          <p:cNvPr id="35" name="文本框 101"/>
          <p:cNvSpPr txBox="1"/>
          <p:nvPr/>
        </p:nvSpPr>
        <p:spPr>
          <a:xfrm>
            <a:off x="3743325" y="6122035"/>
            <a:ext cx="347345" cy="346710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noAutofit/>
          </a:bodyPr>
          <a:lstStyle/>
          <a:p>
            <a:pPr algn="ctr"/>
            <a:r>
              <a:rPr lang="en-US" altLang="zh-CN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/>
              </a:rPr>
              <a:t>10</a:t>
            </a:r>
          </a:p>
        </p:txBody>
      </p:sp>
      <p:sp>
        <p:nvSpPr>
          <p:cNvPr id="36" name="文本框 101"/>
          <p:cNvSpPr txBox="1"/>
          <p:nvPr/>
        </p:nvSpPr>
        <p:spPr>
          <a:xfrm>
            <a:off x="4404360" y="6122035"/>
            <a:ext cx="356235" cy="346710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noAutofit/>
          </a:bodyPr>
          <a:lstStyle/>
          <a:p>
            <a:pPr algn="ctr"/>
            <a:r>
              <a:rPr lang="en-US" altLang="zh-CN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/>
              </a:rPr>
              <a:t>12</a:t>
            </a:r>
          </a:p>
        </p:txBody>
      </p:sp>
      <p:sp>
        <p:nvSpPr>
          <p:cNvPr id="37" name="文本框 101"/>
          <p:cNvSpPr txBox="1"/>
          <p:nvPr/>
        </p:nvSpPr>
        <p:spPr>
          <a:xfrm>
            <a:off x="5053965" y="6122035"/>
            <a:ext cx="356235" cy="346710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noAutofit/>
          </a:bodyPr>
          <a:lstStyle/>
          <a:p>
            <a:pPr algn="ctr"/>
            <a:r>
              <a:rPr lang="en-US" altLang="zh-CN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/>
              </a:rPr>
              <a:t>14</a:t>
            </a:r>
          </a:p>
        </p:txBody>
      </p:sp>
      <p:sp>
        <p:nvSpPr>
          <p:cNvPr id="38" name="文本框 101"/>
          <p:cNvSpPr txBox="1"/>
          <p:nvPr/>
        </p:nvSpPr>
        <p:spPr>
          <a:xfrm>
            <a:off x="285750" y="5268595"/>
            <a:ext cx="328295" cy="350520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noAutofit/>
          </a:bodyPr>
          <a:lstStyle/>
          <a:p>
            <a:pPr algn="just"/>
            <a:r>
              <a:rPr lang="en-US" altLang="zh-CN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/>
              </a:rPr>
              <a:t>20</a:t>
            </a:r>
          </a:p>
        </p:txBody>
      </p:sp>
      <p:sp>
        <p:nvSpPr>
          <p:cNvPr id="39" name="文本框 101"/>
          <p:cNvSpPr txBox="1"/>
          <p:nvPr/>
        </p:nvSpPr>
        <p:spPr>
          <a:xfrm>
            <a:off x="285750" y="4495800"/>
            <a:ext cx="322580" cy="342900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noAutofit/>
          </a:bodyPr>
          <a:lstStyle/>
          <a:p>
            <a:pPr algn="just"/>
            <a:r>
              <a:rPr lang="en-US" altLang="zh-CN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/>
              </a:rPr>
              <a:t>40</a:t>
            </a:r>
          </a:p>
        </p:txBody>
      </p:sp>
      <p:sp>
        <p:nvSpPr>
          <p:cNvPr id="40" name="文本框 101"/>
          <p:cNvSpPr txBox="1"/>
          <p:nvPr/>
        </p:nvSpPr>
        <p:spPr>
          <a:xfrm>
            <a:off x="285750" y="3899535"/>
            <a:ext cx="322580" cy="342900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noAutofit/>
          </a:bodyPr>
          <a:lstStyle/>
          <a:p>
            <a:pPr algn="just"/>
            <a:r>
              <a:rPr lang="en-US" altLang="zh-CN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/>
              </a:rPr>
              <a:t>60</a:t>
            </a:r>
          </a:p>
        </p:txBody>
      </p:sp>
      <p:sp>
        <p:nvSpPr>
          <p:cNvPr id="41" name="文本框 101"/>
          <p:cNvSpPr txBox="1"/>
          <p:nvPr/>
        </p:nvSpPr>
        <p:spPr>
          <a:xfrm>
            <a:off x="285750" y="3169920"/>
            <a:ext cx="322580" cy="342900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noAutofit/>
          </a:bodyPr>
          <a:lstStyle/>
          <a:p>
            <a:pPr algn="just"/>
            <a:r>
              <a:rPr lang="en-US" altLang="zh-CN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/>
              </a:rPr>
              <a:t>80</a:t>
            </a:r>
          </a:p>
        </p:txBody>
      </p:sp>
      <p:sp>
        <p:nvSpPr>
          <p:cNvPr id="42" name="文本框 101"/>
          <p:cNvSpPr txBox="1"/>
          <p:nvPr/>
        </p:nvSpPr>
        <p:spPr>
          <a:xfrm>
            <a:off x="128905" y="2438400"/>
            <a:ext cx="479425" cy="342900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noAutofit/>
          </a:bodyPr>
          <a:lstStyle/>
          <a:p>
            <a:pPr algn="just"/>
            <a:r>
              <a:rPr lang="en-US" altLang="zh-CN" sz="2400" b="1" kern="1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Times New Roman" panose="02020603050405020304"/>
              </a:rPr>
              <a:t>100</a:t>
            </a:r>
          </a:p>
        </p:txBody>
      </p:sp>
      <p:sp>
        <p:nvSpPr>
          <p:cNvPr id="43" name="椭圆 42"/>
          <p:cNvSpPr/>
          <p:nvPr/>
        </p:nvSpPr>
        <p:spPr>
          <a:xfrm>
            <a:off x="598170" y="3305175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1243965" y="363728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1878965" y="386588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2518410" y="403860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3194685" y="420116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3890645" y="430784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4559300" y="440944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/>
        </p:nvSpPr>
        <p:spPr>
          <a:xfrm>
            <a:off x="638810" y="3348355"/>
            <a:ext cx="4276090" cy="1151255"/>
          </a:xfrm>
          <a:custGeom>
            <a:avLst/>
            <a:gdLst>
              <a:gd name="connisteX0" fmla="*/ 0 w 4276090"/>
              <a:gd name="connsiteY0" fmla="*/ 0 h 1151255"/>
              <a:gd name="connisteX1" fmla="*/ 1919605 w 4276090"/>
              <a:gd name="connsiteY1" fmla="*/ 756920 h 1151255"/>
              <a:gd name="connisteX2" fmla="*/ 4276090 w 4276090"/>
              <a:gd name="connsiteY2" fmla="*/ 1151255 h 115125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4276090" h="1151255">
                <a:moveTo>
                  <a:pt x="0" y="0"/>
                </a:moveTo>
                <a:cubicBezTo>
                  <a:pt x="336550" y="143510"/>
                  <a:pt x="1064260" y="526415"/>
                  <a:pt x="1919605" y="756920"/>
                </a:cubicBezTo>
                <a:cubicBezTo>
                  <a:pt x="2774950" y="987425"/>
                  <a:pt x="3843020" y="1087755"/>
                  <a:pt x="4276090" y="1151255"/>
                </a:cubicBezTo>
              </a:path>
            </a:pathLst>
          </a:custGeom>
          <a:noFill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7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"/>
                            </p:stCondLst>
                            <p:childTnLst>
                              <p:par>
                                <p:cTn id="8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2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3"/>
                            </p:stCondLst>
                            <p:childTnLst>
                              <p:par>
                                <p:cTn id="8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4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5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6"/>
                            </p:stCondLst>
                            <p:childTnLst>
                              <p:par>
                                <p:cTn id="9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9" grpId="0" animBg="1"/>
      <p:bldP spid="24" grpId="0" animBg="1"/>
      <p:bldP spid="25" grpId="0" animBg="1"/>
      <p:bldP spid="29" grpId="0" animBg="1"/>
      <p:bldP spid="32" grpId="0" animBg="1"/>
      <p:bldP spid="33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70" grpId="0" animBg="1"/>
      <p:bldP spid="71" grpId="0" animBg="1"/>
      <p:bldP spid="72" grpId="0" animBg="1"/>
      <p:bldP spid="7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ext Box 25"/>
          <p:cNvSpPr txBox="1"/>
          <p:nvPr/>
        </p:nvSpPr>
        <p:spPr>
          <a:xfrm>
            <a:off x="238125" y="22225"/>
            <a:ext cx="3141663" cy="583565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温度</a:t>
            </a:r>
            <a:r>
              <a:rPr lang="en-US" altLang="zh-CN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-</a:t>
            </a:r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时间图像</a:t>
            </a:r>
          </a:p>
        </p:txBody>
      </p:sp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162560" y="685800"/>
            <a:ext cx="7633970" cy="491490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活动：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观察热水冷却过程温度随时间的变化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786765" y="1177290"/>
            <a:ext cx="3898265" cy="3790950"/>
            <a:chOff x="399" y="2814"/>
            <a:chExt cx="6139" cy="5970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2"/>
            <a:srcRect t="2832"/>
            <a:stretch>
              <a:fillRect/>
            </a:stretch>
          </p:blipFill>
          <p:spPr>
            <a:xfrm>
              <a:off x="399" y="2814"/>
              <a:ext cx="5333" cy="5970"/>
            </a:xfrm>
            <a:prstGeom prst="rect">
              <a:avLst/>
            </a:prstGeom>
          </p:spPr>
        </p:pic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839" y="2880"/>
              <a:ext cx="3018" cy="6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square" lIns="71755" t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6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温度传感器</a:t>
              </a:r>
            </a:p>
          </p:txBody>
        </p:sp>
        <p:sp>
          <p:nvSpPr>
            <p:cNvPr id="9" name="Rectangle 4"/>
            <p:cNvSpPr>
              <a:spLocks noChangeArrowheads="1"/>
            </p:cNvSpPr>
            <p:nvPr/>
          </p:nvSpPr>
          <p:spPr bwMode="auto">
            <a:xfrm>
              <a:off x="3767" y="4960"/>
              <a:ext cx="2771" cy="6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6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连接计算机</a:t>
              </a:r>
            </a:p>
          </p:txBody>
        </p:sp>
        <p:sp>
          <p:nvSpPr>
            <p:cNvPr id="10" name="Rectangle 4"/>
            <p:cNvSpPr>
              <a:spLocks noChangeArrowheads="1"/>
            </p:cNvSpPr>
            <p:nvPr/>
          </p:nvSpPr>
          <p:spPr bwMode="auto">
            <a:xfrm>
              <a:off x="3519" y="6960"/>
              <a:ext cx="1177" cy="6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1" lang="zh-CN" altLang="en-US" sz="26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+mn-cs"/>
                </a:rPr>
                <a:t>探头</a:t>
              </a: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7035" y="1219200"/>
            <a:ext cx="6539865" cy="5070475"/>
          </a:xfrm>
          <a:prstGeom prst="rect">
            <a:avLst/>
          </a:prstGeom>
        </p:spPr>
      </p:pic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612140" y="6215380"/>
            <a:ext cx="4060825" cy="49149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3.</a:t>
            </a:r>
            <a:r>
              <a:rPr kumimoji="1" lang="zh-CN" altLang="en-US" sz="2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有助于发现有关规律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405765" y="4922520"/>
            <a:ext cx="393001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zh-CN" altLang="en-US" sz="2600" b="1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采用数字化实验的优点：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634365" y="5354320"/>
            <a:ext cx="433832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kumimoji="1" lang="en-US" altLang="zh-CN" sz="26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1.</a:t>
            </a:r>
            <a:r>
              <a:rPr kumimoji="1" lang="zh-CN" altLang="en-US" sz="26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可以提高测量的精准度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34365" y="5791200"/>
            <a:ext cx="5177790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6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2.</a:t>
            </a:r>
            <a:r>
              <a:rPr kumimoji="1" lang="zh-CN" altLang="en-US" sz="26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比较方便迅速地获取实验数据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190500" y="3124200"/>
            <a:ext cx="12051030" cy="1137920"/>
            <a:chOff x="300" y="5160"/>
            <a:chExt cx="18978" cy="1792"/>
          </a:xfrm>
        </p:grpSpPr>
        <p:pic>
          <p:nvPicPr>
            <p:cNvPr id="16387" name="Picture 16" descr="20110707102320_81211"/>
            <p:cNvPicPr>
              <a:picLocks noChangeAspect="1"/>
            </p:cNvPicPr>
            <p:nvPr/>
          </p:nvPicPr>
          <p:blipFill>
            <a:blip r:embed="rId2"/>
            <a:srcRect b="83556"/>
            <a:stretch>
              <a:fillRect/>
            </a:stretch>
          </p:blipFill>
          <p:spPr>
            <a:xfrm>
              <a:off x="1288" y="5840"/>
              <a:ext cx="17990" cy="111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91" name="Text Box 19"/>
            <p:cNvSpPr txBox="1">
              <a:spLocks noChangeArrowheads="1"/>
            </p:cNvSpPr>
            <p:nvPr/>
          </p:nvSpPr>
          <p:spPr bwMode="auto">
            <a:xfrm>
              <a:off x="300" y="5160"/>
              <a:ext cx="4750" cy="825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zh-CN" altLang="en-US" sz="2800" b="1" kern="1200" cap="none" spc="0" normalizeH="0" baseline="0" noProof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+mn-cs"/>
                </a:rPr>
                <a:t>普通温度计</a:t>
              </a:r>
            </a:p>
          </p:txBody>
        </p:sp>
      </p:grpSp>
      <p:grpSp>
        <p:nvGrpSpPr>
          <p:cNvPr id="16389" name="Group 23"/>
          <p:cNvGrpSpPr/>
          <p:nvPr/>
        </p:nvGrpSpPr>
        <p:grpSpPr>
          <a:xfrm>
            <a:off x="1878013" y="1743075"/>
            <a:ext cx="8888412" cy="504825"/>
            <a:chOff x="1103" y="1480"/>
            <a:chExt cx="4182" cy="318"/>
          </a:xfrm>
        </p:grpSpPr>
        <p:pic>
          <p:nvPicPr>
            <p:cNvPr id="16399" name="Picture 17" descr="20110707102320_81211"/>
            <p:cNvPicPr>
              <a:picLocks noChangeAspect="1"/>
            </p:cNvPicPr>
            <p:nvPr/>
          </p:nvPicPr>
          <p:blipFill>
            <a:blip r:embed="rId2"/>
            <a:srcRect t="26016" r="23665" b="57207"/>
            <a:stretch>
              <a:fillRect/>
            </a:stretch>
          </p:blipFill>
          <p:spPr>
            <a:xfrm>
              <a:off x="1565" y="1480"/>
              <a:ext cx="3720" cy="31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00" name="AutoShape 22"/>
            <p:cNvSpPr/>
            <p:nvPr/>
          </p:nvSpPr>
          <p:spPr>
            <a:xfrm>
              <a:off x="1103" y="1598"/>
              <a:ext cx="824" cy="88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sp>
        <p:nvSpPr>
          <p:cNvPr id="16390" name="Line 26"/>
          <p:cNvSpPr/>
          <p:nvPr/>
        </p:nvSpPr>
        <p:spPr>
          <a:xfrm rot="10589775" flipH="1">
            <a:off x="960438" y="3916363"/>
            <a:ext cx="471487" cy="306387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stealth" w="med" len="med"/>
          </a:ln>
        </p:spPr>
        <p:txBody>
          <a:bodyPr/>
          <a:lstStyle/>
          <a:p>
            <a:endParaRPr/>
          </a:p>
        </p:txBody>
      </p:sp>
      <p:sp>
        <p:nvSpPr>
          <p:cNvPr id="3099" name="Text Box 27"/>
          <p:cNvSpPr txBox="1">
            <a:spLocks noChangeArrowheads="1"/>
          </p:cNvSpPr>
          <p:nvPr/>
        </p:nvSpPr>
        <p:spPr bwMode="auto">
          <a:xfrm>
            <a:off x="284163" y="1676400"/>
            <a:ext cx="1414463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水银</a:t>
            </a:r>
          </a:p>
        </p:txBody>
      </p:sp>
      <p:sp>
        <p:nvSpPr>
          <p:cNvPr id="16392" name="Text Box 28"/>
          <p:cNvSpPr txBox="1"/>
          <p:nvPr/>
        </p:nvSpPr>
        <p:spPr>
          <a:xfrm>
            <a:off x="220663" y="4116388"/>
            <a:ext cx="1247775" cy="523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煤油</a:t>
            </a:r>
          </a:p>
        </p:txBody>
      </p:sp>
      <p:sp>
        <p:nvSpPr>
          <p:cNvPr id="16393" name="Line 29"/>
          <p:cNvSpPr/>
          <p:nvPr/>
        </p:nvSpPr>
        <p:spPr>
          <a:xfrm rot="10589775" flipH="1" flipV="1">
            <a:off x="1203325" y="1881188"/>
            <a:ext cx="781050" cy="139700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stealth" w="med" len="med"/>
          </a:ln>
        </p:spPr>
        <p:txBody>
          <a:bodyPr/>
          <a:lstStyle/>
          <a:p>
            <a:endParaRPr/>
          </a:p>
        </p:txBody>
      </p:sp>
      <p:sp>
        <p:nvSpPr>
          <p:cNvPr id="16394" name="Text Box 24"/>
          <p:cNvSpPr txBox="1"/>
          <p:nvPr/>
        </p:nvSpPr>
        <p:spPr>
          <a:xfrm>
            <a:off x="238125" y="22225"/>
            <a:ext cx="3141663" cy="583565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温度的测量</a:t>
            </a:r>
          </a:p>
        </p:txBody>
      </p:sp>
      <p:sp>
        <p:nvSpPr>
          <p:cNvPr id="28" name="Text Box 19"/>
          <p:cNvSpPr txBox="1">
            <a:spLocks noChangeArrowheads="1"/>
          </p:cNvSpPr>
          <p:nvPr/>
        </p:nvSpPr>
        <p:spPr bwMode="auto">
          <a:xfrm>
            <a:off x="252730" y="762000"/>
            <a:ext cx="250698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拓展：</a:t>
            </a: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体温计</a:t>
            </a:r>
          </a:p>
        </p:txBody>
      </p:sp>
      <p:sp>
        <p:nvSpPr>
          <p:cNvPr id="29" name="Text Box 19"/>
          <p:cNvSpPr txBox="1">
            <a:spLocks noChangeArrowheads="1"/>
          </p:cNvSpPr>
          <p:nvPr/>
        </p:nvSpPr>
        <p:spPr bwMode="auto">
          <a:xfrm>
            <a:off x="171450" y="4739640"/>
            <a:ext cx="11917680" cy="95313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L="1081405" marR="0" indent="-1081405" defTabSz="914400">
              <a:buClrTx/>
              <a:buSzTx/>
              <a:buFontTx/>
              <a:buNone/>
              <a:tabLst>
                <a:tab pos="355600" algn="l"/>
              </a:tabLst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思考：</a:t>
            </a:r>
            <a:r>
              <a:rPr lang="zh-CN" altLang="en-US" sz="28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普通温度计的分度值通常为</a:t>
            </a:r>
            <a:r>
              <a:rPr lang="en-US" altLang="zh-CN" sz="28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en-US" altLang="zh-CN" sz="28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℃</a:t>
            </a:r>
            <a:r>
              <a:rPr lang="zh-CN" altLang="en-US" sz="28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zh-CN" altLang="en-US" sz="2800" b="1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为什么</a:t>
            </a: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体温计的分度值能精确到</a:t>
            </a:r>
            <a:r>
              <a:rPr kumimoji="0" lang="en-US" altLang="zh-CN" sz="2800" b="1" kern="1200" cap="none" spc="0" normalizeH="0" baseline="0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0.1</a:t>
            </a:r>
            <a:r>
              <a:rPr lang="en-US" altLang="zh-CN" sz="28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℃</a:t>
            </a:r>
            <a:r>
              <a:rPr lang="zh-CN" altLang="en-US" sz="28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endParaRPr kumimoji="0" lang="zh-CN" altLang="en-US" sz="2800" b="1" kern="1200" cap="none" spc="0" normalizeH="0" baseline="0" noProof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Line 29"/>
          <p:cNvSpPr/>
          <p:nvPr/>
        </p:nvSpPr>
        <p:spPr>
          <a:xfrm rot="10589775" flipV="1">
            <a:off x="3924300" y="1162050"/>
            <a:ext cx="241935" cy="817245"/>
          </a:xfrm>
          <a:prstGeom prst="line">
            <a:avLst/>
          </a:prstGeom>
          <a:ln w="19050" cap="flat" cmpd="sng">
            <a:solidFill>
              <a:srgbClr val="FF0000"/>
            </a:solidFill>
            <a:prstDash val="solid"/>
            <a:headEnd type="none" w="med" len="med"/>
            <a:tailEnd type="stealth" w="med" len="med"/>
          </a:ln>
        </p:spPr>
        <p:txBody>
          <a:bodyPr/>
          <a:lstStyle/>
          <a:p>
            <a:endParaRPr/>
          </a:p>
        </p:txBody>
      </p:sp>
      <p:sp>
        <p:nvSpPr>
          <p:cNvPr id="3" name="Text Box 27"/>
          <p:cNvSpPr txBox="1">
            <a:spLocks noChangeArrowheads="1"/>
          </p:cNvSpPr>
          <p:nvPr/>
        </p:nvSpPr>
        <p:spPr bwMode="auto">
          <a:xfrm>
            <a:off x="3769995" y="685800"/>
            <a:ext cx="1009015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缩口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4672965" y="225425"/>
            <a:ext cx="707199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测温时，水银膨胀</a:t>
            </a:r>
            <a:r>
              <a:rPr lang="en-US" alt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____</a:t>
            </a:r>
            <a:r>
              <a:rPr lang="en-US" alt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______</a:t>
            </a:r>
            <a:r>
              <a:rPr lang="zh-CN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升到玻璃管内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4672965" y="793750"/>
            <a:ext cx="7403465" cy="891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体温计离开人体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水银收缩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</a:t>
            </a:r>
            <a:r>
              <a:rPr lang="zh-CN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直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管内水银来不及退回玻璃泡</a:t>
            </a:r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，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就在缩</a:t>
            </a:r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口</a:t>
            </a:r>
            <a:r>
              <a:rPr lang="zh-CN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处</a:t>
            </a:r>
            <a:r>
              <a:rPr lang="en-US" alt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______,</a:t>
            </a:r>
            <a:r>
              <a:rPr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管内水银</a:t>
            </a:r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  <a:sym typeface="+mn-ea"/>
              </a:rPr>
              <a:t>柱不变</a:t>
            </a:r>
          </a:p>
        </p:txBody>
      </p:sp>
      <p:sp>
        <p:nvSpPr>
          <p:cNvPr id="7" name="左大括号 6"/>
          <p:cNvSpPr/>
          <p:nvPr/>
        </p:nvSpPr>
        <p:spPr>
          <a:xfrm>
            <a:off x="4596765" y="457200"/>
            <a:ext cx="140970" cy="990600"/>
          </a:xfrm>
          <a:prstGeom prst="leftBrace">
            <a:avLst>
              <a:gd name="adj1" fmla="val 105833"/>
              <a:gd name="adj2" fmla="val 50000"/>
            </a:avLst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739265" y="2305685"/>
            <a:ext cx="10337165" cy="8915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FFFF00"/>
                </a:highligh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使用方法的特殊点：</a:t>
            </a:r>
            <a:r>
              <a:rPr lang="en-US" alt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可以离开被测人体。</a:t>
            </a:r>
          </a:p>
          <a:p>
            <a:r>
              <a:rPr lang="en-US" alt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                                  2.</a:t>
            </a:r>
            <a:r>
              <a:rPr lang="zh-CN" altLang="en-US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测温前，将玻璃管中水银甩回到玻璃泡中</a:t>
            </a:r>
          </a:p>
        </p:txBody>
      </p:sp>
      <p:sp>
        <p:nvSpPr>
          <p:cNvPr id="9" name="Text Box 27"/>
          <p:cNvSpPr txBox="1">
            <a:spLocks noChangeArrowheads="1"/>
          </p:cNvSpPr>
          <p:nvPr/>
        </p:nvSpPr>
        <p:spPr bwMode="auto">
          <a:xfrm>
            <a:off x="7393305" y="172720"/>
            <a:ext cx="1791335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通过缩口</a:t>
            </a:r>
          </a:p>
        </p:txBody>
      </p:sp>
      <p:sp>
        <p:nvSpPr>
          <p:cNvPr id="10" name="Text Box 27"/>
          <p:cNvSpPr txBox="1">
            <a:spLocks noChangeArrowheads="1"/>
          </p:cNvSpPr>
          <p:nvPr/>
        </p:nvSpPr>
        <p:spPr bwMode="auto">
          <a:xfrm>
            <a:off x="8157845" y="1153160"/>
            <a:ext cx="958850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断开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099820" y="5748655"/>
            <a:ext cx="10572115" cy="4914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体温计的</a:t>
            </a:r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玻璃泡容积</a:t>
            </a:r>
            <a:r>
              <a:rPr lang="zh-CN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比玻璃管的容积</a:t>
            </a:r>
            <a:r>
              <a:rPr 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大得多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6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9" grpId="0" animBg="1"/>
      <p:bldP spid="16392" grpId="0"/>
      <p:bldP spid="29" grpId="0" animBg="1"/>
      <p:bldP spid="3" grpId="0" animBg="1"/>
      <p:bldP spid="5" grpId="0"/>
      <p:bldP spid="6" grpId="0"/>
      <p:bldP spid="7" grpId="0" animBg="1"/>
      <p:bldP spid="8" grpId="0"/>
      <p:bldP spid="9" grpId="0" animBg="1"/>
      <p:bldP spid="10" grpId="0" animBg="1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表格 33"/>
          <p:cNvGraphicFramePr>
            <a:graphicFrameLocks noGrp="1"/>
          </p:cNvGraphicFramePr>
          <p:nvPr/>
        </p:nvGraphicFramePr>
        <p:xfrm>
          <a:off x="7519035" y="1417320"/>
          <a:ext cx="4390390" cy="5217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03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46113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原因分析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899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899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899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09675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6387" name="Picture 16"/>
          <p:cNvPicPr>
            <a:picLocks noChangeAspect="1"/>
          </p:cNvPicPr>
          <p:nvPr/>
        </p:nvPicPr>
        <p:blipFill>
          <a:blip r:embed="rId3"/>
          <a:srcRect b="83556"/>
          <a:stretch>
            <a:fillRect/>
          </a:stretch>
        </p:blipFill>
        <p:spPr>
          <a:xfrm>
            <a:off x="5130165" y="748030"/>
            <a:ext cx="6998335" cy="43307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6389" name="Group 23"/>
          <p:cNvGrpSpPr/>
          <p:nvPr/>
        </p:nvGrpSpPr>
        <p:grpSpPr>
          <a:xfrm>
            <a:off x="338455" y="787400"/>
            <a:ext cx="4471670" cy="254000"/>
            <a:chOff x="1103" y="1480"/>
            <a:chExt cx="4182" cy="318"/>
          </a:xfrm>
        </p:grpSpPr>
        <p:pic>
          <p:nvPicPr>
            <p:cNvPr id="16399" name="Picture 17" descr="20110707102320_81211"/>
            <p:cNvPicPr>
              <a:picLocks noChangeAspect="1"/>
            </p:cNvPicPr>
            <p:nvPr/>
          </p:nvPicPr>
          <p:blipFill>
            <a:blip r:embed="rId3"/>
            <a:srcRect t="26016" r="23665" b="57207"/>
            <a:stretch>
              <a:fillRect/>
            </a:stretch>
          </p:blipFill>
          <p:spPr>
            <a:xfrm>
              <a:off x="1565" y="1480"/>
              <a:ext cx="3720" cy="31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00" name="AutoShape 22"/>
            <p:cNvSpPr/>
            <p:nvPr/>
          </p:nvSpPr>
          <p:spPr>
            <a:xfrm>
              <a:off x="1103" y="1598"/>
              <a:ext cx="824" cy="88"/>
            </a:xfrm>
            <a:prstGeom prst="roundRect">
              <a:avLst>
                <a:gd name="adj" fmla="val 16667"/>
              </a:avLst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sp>
        <p:nvSpPr>
          <p:cNvPr id="16394" name="Text Box 24"/>
          <p:cNvSpPr txBox="1"/>
          <p:nvPr/>
        </p:nvSpPr>
        <p:spPr>
          <a:xfrm>
            <a:off x="238125" y="22225"/>
            <a:ext cx="3141663" cy="583565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温度的测量</a:t>
            </a:r>
          </a:p>
        </p:txBody>
      </p:sp>
      <p:sp>
        <p:nvSpPr>
          <p:cNvPr id="28" name="Text Box 19"/>
          <p:cNvSpPr txBox="1">
            <a:spLocks noChangeArrowheads="1"/>
          </p:cNvSpPr>
          <p:nvPr/>
        </p:nvSpPr>
        <p:spPr bwMode="auto">
          <a:xfrm>
            <a:off x="3529965" y="83820"/>
            <a:ext cx="5875655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比较：</a:t>
            </a: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体温计与普通温度计的异同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3860" y="1417320"/>
          <a:ext cx="11500485" cy="52177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575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074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80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070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12140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比较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体温计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6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普通温度计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8995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相</a:t>
                      </a:r>
                      <a:r>
                        <a:rPr lang="en-US" altLang="zh-CN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  </a:t>
                      </a:r>
                      <a:r>
                        <a:rPr lang="zh-CN" altLang="en-US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同</a:t>
                      </a:r>
                      <a:r>
                        <a:rPr lang="en-US" altLang="zh-CN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 </a:t>
                      </a:r>
                      <a:r>
                        <a:rPr lang="zh-CN" altLang="en-US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点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48995">
                <a:tc rowSpan="4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不</a:t>
                      </a: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同</a:t>
                      </a:r>
                    </a:p>
                    <a:p>
                      <a:pPr>
                        <a:lnSpc>
                          <a:spcPct val="150000"/>
                        </a:lnSpc>
                        <a:buNone/>
                      </a:pPr>
                      <a:r>
                        <a:rPr lang="zh-CN" altLang="en-US" sz="2600" b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anose="02020603050405020304" pitchFamily="18" charset="0"/>
                          <a:ea typeface="黑体" panose="02010609060101010101" pitchFamily="49" charset="-122"/>
                        </a:rPr>
                        <a:t>点</a:t>
                      </a: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89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489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0967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zh-CN" altLang="en-US">
                        <a:solidFill>
                          <a:schemeClr val="tx1"/>
                        </a:solidFill>
                      </a:endParaRPr>
                    </a:p>
                  </a:txBody>
                  <a:tcPr anchor="ctr" anchorCtr="1"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Text Box 19"/>
          <p:cNvSpPr txBox="1">
            <a:spLocks noChangeArrowheads="1"/>
          </p:cNvSpPr>
          <p:nvPr/>
        </p:nvSpPr>
        <p:spPr bwMode="auto">
          <a:xfrm>
            <a:off x="3072765" y="2209800"/>
            <a:ext cx="3623945" cy="4914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原理：液体的热胀冷缩</a:t>
            </a:r>
            <a:endParaRPr kumimoji="0" lang="zh-CN" altLang="en-US" sz="26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13" name="Text Box 19"/>
          <p:cNvSpPr txBox="1">
            <a:spLocks noChangeArrowheads="1"/>
          </p:cNvSpPr>
          <p:nvPr/>
        </p:nvSpPr>
        <p:spPr bwMode="auto">
          <a:xfrm>
            <a:off x="1372235" y="3124200"/>
            <a:ext cx="894715" cy="4914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量程</a:t>
            </a:r>
            <a:endParaRPr kumimoji="0" lang="zh-CN" altLang="en-US" sz="26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14" name="Text Box 19"/>
          <p:cNvSpPr txBox="1">
            <a:spLocks noChangeArrowheads="1"/>
          </p:cNvSpPr>
          <p:nvPr/>
        </p:nvSpPr>
        <p:spPr bwMode="auto">
          <a:xfrm>
            <a:off x="1219835" y="3886200"/>
            <a:ext cx="1359535" cy="4914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分度值</a:t>
            </a:r>
            <a:endParaRPr kumimoji="0" lang="zh-CN" altLang="en-US" sz="26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1167765" y="4724400"/>
            <a:ext cx="1711960" cy="4914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读数方法</a:t>
            </a:r>
            <a:endParaRPr kumimoji="0" lang="zh-CN" altLang="en-US" sz="26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16" name="Text Box 19"/>
          <p:cNvSpPr txBox="1">
            <a:spLocks noChangeArrowheads="1"/>
          </p:cNvSpPr>
          <p:nvPr/>
        </p:nvSpPr>
        <p:spPr bwMode="auto">
          <a:xfrm>
            <a:off x="1146175" y="5791200"/>
            <a:ext cx="1633855" cy="4914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测量准备</a:t>
            </a:r>
            <a:endParaRPr kumimoji="0" lang="zh-CN" altLang="en-US" sz="26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17" name="Text Box 19"/>
          <p:cNvSpPr txBox="1">
            <a:spLocks noChangeArrowheads="1"/>
          </p:cNvSpPr>
          <p:nvPr/>
        </p:nvSpPr>
        <p:spPr bwMode="auto">
          <a:xfrm>
            <a:off x="2844165" y="3037205"/>
            <a:ext cx="1506855" cy="4914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35~42</a:t>
            </a:r>
            <a:r>
              <a:rPr lang="en-US" altLang="zh-CN" sz="2600" b="1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℃</a:t>
            </a:r>
            <a:endParaRPr kumimoji="0" lang="en-US" altLang="zh-CN" sz="2600" b="1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8" name="Text Box 19"/>
          <p:cNvSpPr txBox="1">
            <a:spLocks noChangeArrowheads="1"/>
          </p:cNvSpPr>
          <p:nvPr/>
        </p:nvSpPr>
        <p:spPr bwMode="auto">
          <a:xfrm>
            <a:off x="4977765" y="3037205"/>
            <a:ext cx="1793240" cy="4914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-20~100</a:t>
            </a:r>
            <a:r>
              <a:rPr lang="en-US" altLang="zh-CN" sz="2600" b="1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℃</a:t>
            </a:r>
            <a:endParaRPr kumimoji="0" lang="en-US" altLang="zh-CN" sz="2600" b="1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2" name="Text Box 19"/>
          <p:cNvSpPr txBox="1">
            <a:spLocks noChangeArrowheads="1"/>
          </p:cNvSpPr>
          <p:nvPr/>
        </p:nvSpPr>
        <p:spPr bwMode="auto">
          <a:xfrm>
            <a:off x="7451090" y="3037205"/>
            <a:ext cx="4518660" cy="4914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buNone/>
            </a:pPr>
            <a:r>
              <a:rPr kumimoji="0" lang="zh-CN" altLang="en-US" sz="26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+mn-ea"/>
              </a:rPr>
              <a:t>测量对象不同，设计要求不同</a:t>
            </a:r>
          </a:p>
        </p:txBody>
      </p:sp>
      <p:sp>
        <p:nvSpPr>
          <p:cNvPr id="23" name="Text Box 19"/>
          <p:cNvSpPr txBox="1">
            <a:spLocks noChangeArrowheads="1"/>
          </p:cNvSpPr>
          <p:nvPr/>
        </p:nvSpPr>
        <p:spPr bwMode="auto">
          <a:xfrm>
            <a:off x="3148965" y="3928110"/>
            <a:ext cx="1506855" cy="4914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0.1</a:t>
            </a:r>
            <a:r>
              <a:rPr lang="en-US" altLang="zh-CN" sz="2600" b="1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℃</a:t>
            </a:r>
            <a:endParaRPr kumimoji="0" lang="en-US" altLang="zh-CN" sz="2600" b="1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4" name="Text Box 19"/>
          <p:cNvSpPr txBox="1">
            <a:spLocks noChangeArrowheads="1"/>
          </p:cNvSpPr>
          <p:nvPr/>
        </p:nvSpPr>
        <p:spPr bwMode="auto">
          <a:xfrm>
            <a:off x="5282565" y="3928110"/>
            <a:ext cx="916305" cy="4914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1</a:t>
            </a:r>
            <a:r>
              <a:rPr lang="en-US" altLang="zh-CN" sz="2600" b="1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℃</a:t>
            </a:r>
            <a:endParaRPr kumimoji="0" lang="en-US" altLang="zh-CN" sz="2600" b="1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25" name="Text Box 19"/>
          <p:cNvSpPr txBox="1">
            <a:spLocks noChangeArrowheads="1"/>
          </p:cNvSpPr>
          <p:nvPr/>
        </p:nvSpPr>
        <p:spPr bwMode="auto">
          <a:xfrm>
            <a:off x="7548245" y="3699510"/>
            <a:ext cx="4323080" cy="89154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体温计的玻璃泡容积</a:t>
            </a:r>
          </a:p>
          <a:p>
            <a:pPr algn="ctr">
              <a:buNone/>
            </a:pP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比玻璃管的容积大得多</a:t>
            </a:r>
            <a:endParaRPr kumimoji="0" lang="zh-CN" altLang="en-US" sz="26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26" name="Text Box 19"/>
          <p:cNvSpPr txBox="1">
            <a:spLocks noChangeArrowheads="1"/>
          </p:cNvSpPr>
          <p:nvPr/>
        </p:nvSpPr>
        <p:spPr bwMode="auto">
          <a:xfrm>
            <a:off x="2868295" y="4724400"/>
            <a:ext cx="1617980" cy="4914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离开人体</a:t>
            </a:r>
            <a:endParaRPr kumimoji="0" lang="zh-CN" altLang="en-US" sz="26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27" name="Text Box 19"/>
          <p:cNvSpPr txBox="1">
            <a:spLocks noChangeArrowheads="1"/>
          </p:cNvSpPr>
          <p:nvPr/>
        </p:nvSpPr>
        <p:spPr bwMode="auto">
          <a:xfrm>
            <a:off x="4613910" y="4724400"/>
            <a:ext cx="2969895" cy="4914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不能离开被测物体</a:t>
            </a:r>
            <a:endParaRPr kumimoji="0" lang="zh-CN" altLang="en-US" sz="26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30" name="Text Box 19"/>
          <p:cNvSpPr txBox="1">
            <a:spLocks noChangeArrowheads="1"/>
          </p:cNvSpPr>
          <p:nvPr/>
        </p:nvSpPr>
        <p:spPr bwMode="auto">
          <a:xfrm>
            <a:off x="7548245" y="4724400"/>
            <a:ext cx="4323080" cy="4914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体温计玻璃泡上部有缩口</a:t>
            </a:r>
            <a:endParaRPr kumimoji="0" lang="zh-CN" altLang="en-US" sz="26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31" name="Text Box 19"/>
          <p:cNvSpPr txBox="1">
            <a:spLocks noChangeArrowheads="1"/>
          </p:cNvSpPr>
          <p:nvPr/>
        </p:nvSpPr>
        <p:spPr bwMode="auto">
          <a:xfrm>
            <a:off x="2759710" y="5638800"/>
            <a:ext cx="1972945" cy="89154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kumimoji="0" lang="zh-CN" altLang="en-US" sz="26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+mn-ea"/>
              </a:rPr>
              <a:t>玻璃管水银</a:t>
            </a:r>
          </a:p>
          <a:p>
            <a:pPr>
              <a:buNone/>
            </a:pPr>
            <a:r>
              <a:rPr kumimoji="0" lang="zh-CN" altLang="en-US" sz="2600" b="1" kern="1200" cap="none" spc="0" normalizeH="0" baseline="0" noProof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+mn-cs"/>
                <a:sym typeface="+mn-ea"/>
              </a:rPr>
              <a:t>甩回玻璃泡</a:t>
            </a:r>
          </a:p>
        </p:txBody>
      </p:sp>
      <p:sp>
        <p:nvSpPr>
          <p:cNvPr id="32" name="Text Box 19"/>
          <p:cNvSpPr txBox="1">
            <a:spLocks noChangeArrowheads="1"/>
          </p:cNvSpPr>
          <p:nvPr/>
        </p:nvSpPr>
        <p:spPr bwMode="auto">
          <a:xfrm>
            <a:off x="4918710" y="5791200"/>
            <a:ext cx="2435860" cy="4914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不能甩温度计</a:t>
            </a:r>
            <a:endParaRPr kumimoji="0" lang="zh-CN" altLang="en-US" sz="26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  <a:sym typeface="+mn-ea"/>
            </a:endParaRPr>
          </a:p>
        </p:txBody>
      </p:sp>
      <p:sp>
        <p:nvSpPr>
          <p:cNvPr id="33" name="Text Box 19"/>
          <p:cNvSpPr txBox="1">
            <a:spLocks noChangeArrowheads="1"/>
          </p:cNvSpPr>
          <p:nvPr/>
        </p:nvSpPr>
        <p:spPr bwMode="auto">
          <a:xfrm>
            <a:off x="7548245" y="5638800"/>
            <a:ext cx="4378325" cy="89154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>
              <a:buNone/>
            </a:pP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体温计的缩口使其玻璃管中的水银自动</a:t>
            </a:r>
            <a:r>
              <a:rPr lang="en-US" alt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——“</a:t>
            </a:r>
            <a:r>
              <a:rPr lang="zh-CN" altLang="en-US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只升不降</a:t>
            </a:r>
            <a:r>
              <a:rPr lang="en-US" altLang="zh-CN" sz="2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”</a:t>
            </a:r>
            <a:endParaRPr kumimoji="0" lang="en-US" altLang="zh-CN" sz="2600" b="1" kern="1200" cap="none" spc="0" normalizeH="0" baseline="0" noProof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+mn-cs"/>
              <a:sym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30" grpId="0" animBg="1"/>
      <p:bldP spid="31" grpId="0" animBg="1"/>
      <p:bldP spid="32" grpId="0" animBg="1"/>
      <p:bldP spid="3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4" name="Text Box 24"/>
          <p:cNvSpPr txBox="1"/>
          <p:nvPr/>
        </p:nvSpPr>
        <p:spPr>
          <a:xfrm>
            <a:off x="238125" y="22225"/>
            <a:ext cx="3141663" cy="583565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温度的测量</a:t>
            </a:r>
          </a:p>
        </p:txBody>
      </p:sp>
      <p:sp>
        <p:nvSpPr>
          <p:cNvPr id="28" name="Text Box 19"/>
          <p:cNvSpPr txBox="1">
            <a:spLocks noChangeArrowheads="1"/>
          </p:cNvSpPr>
          <p:nvPr/>
        </p:nvSpPr>
        <p:spPr bwMode="auto">
          <a:xfrm>
            <a:off x="177165" y="762000"/>
            <a:ext cx="2464435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常见的温度计</a:t>
            </a:r>
          </a:p>
        </p:txBody>
      </p:sp>
      <p:pic>
        <p:nvPicPr>
          <p:cNvPr id="102" name="图片 101"/>
          <p:cNvPicPr/>
          <p:nvPr/>
        </p:nvPicPr>
        <p:blipFill>
          <a:blip r:embed="rId2"/>
          <a:srcRect l="22688" t="3781" r="22483" b="7358"/>
          <a:stretch>
            <a:fillRect/>
          </a:stretch>
        </p:blipFill>
        <p:spPr>
          <a:xfrm>
            <a:off x="405765" y="1371600"/>
            <a:ext cx="2209800" cy="3581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Text Box 19"/>
          <p:cNvSpPr txBox="1">
            <a:spLocks noChangeArrowheads="1"/>
          </p:cNvSpPr>
          <p:nvPr/>
        </p:nvSpPr>
        <p:spPr bwMode="auto">
          <a:xfrm>
            <a:off x="405765" y="5715000"/>
            <a:ext cx="2464435" cy="52197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wrap="square">
            <a:spAutoFit/>
          </a:bodyPr>
          <a:lstStyle/>
          <a:p>
            <a:pPr marR="0" defTabSz="914400">
              <a:buClrTx/>
              <a:buSzTx/>
              <a:buFontTx/>
              <a:buNone/>
              <a:defRPr/>
            </a:pPr>
            <a:r>
              <a:rPr kumimoji="0" lang="zh-CN" altLang="en-US" sz="2800" b="1" kern="1200" cap="none" spc="0" normalizeH="0" baseline="0" noProof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黑体" panose="02010609060101010101" pitchFamily="49" charset="-122"/>
                <a:cs typeface="+mn-cs"/>
              </a:rPr>
              <a:t>双金属温度计</a:t>
            </a:r>
          </a:p>
        </p:txBody>
      </p:sp>
      <p:grpSp>
        <p:nvGrpSpPr>
          <p:cNvPr id="11" name="组合 10"/>
          <p:cNvGrpSpPr/>
          <p:nvPr/>
        </p:nvGrpSpPr>
        <p:grpSpPr>
          <a:xfrm>
            <a:off x="2767965" y="1295400"/>
            <a:ext cx="4401820" cy="4941570"/>
            <a:chOff x="4359" y="2040"/>
            <a:chExt cx="6932" cy="7782"/>
          </a:xfrm>
        </p:grpSpPr>
        <p:pic>
          <p:nvPicPr>
            <p:cNvPr id="103" name="图片 102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359" y="2040"/>
              <a:ext cx="6933" cy="563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" name="Text Box 19"/>
            <p:cNvSpPr txBox="1">
              <a:spLocks noChangeArrowheads="1"/>
            </p:cNvSpPr>
            <p:nvPr/>
          </p:nvSpPr>
          <p:spPr bwMode="auto">
            <a:xfrm>
              <a:off x="6519" y="9000"/>
              <a:ext cx="3881" cy="82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zh-CN" altLang="en-US" sz="2800" b="1" kern="1200" cap="none" spc="0" normalizeH="0" baseline="0" noProof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+mn-cs"/>
                </a:rPr>
                <a:t>气压式温度计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170420" y="228600"/>
            <a:ext cx="2463800" cy="6008370"/>
            <a:chOff x="11292" y="360"/>
            <a:chExt cx="3880" cy="9462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rcRect l="32292" t="19444" r="58333" b="13889"/>
            <a:stretch>
              <a:fillRect/>
            </a:stretch>
          </p:blipFill>
          <p:spPr>
            <a:xfrm>
              <a:off x="12086" y="360"/>
              <a:ext cx="2029" cy="8116"/>
            </a:xfrm>
            <a:prstGeom prst="rect">
              <a:avLst/>
            </a:prstGeom>
          </p:spPr>
        </p:pic>
        <p:sp>
          <p:nvSpPr>
            <p:cNvPr id="9" name="Text Box 19"/>
            <p:cNvSpPr txBox="1">
              <a:spLocks noChangeArrowheads="1"/>
            </p:cNvSpPr>
            <p:nvPr/>
          </p:nvSpPr>
          <p:spPr bwMode="auto">
            <a:xfrm>
              <a:off x="11292" y="9000"/>
              <a:ext cx="3881" cy="82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zh-CN" altLang="en-US" sz="2800" b="1" kern="1200" cap="none" spc="0" normalizeH="0" baseline="0" noProof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+mn-cs"/>
                </a:rPr>
                <a:t>电子式温度计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397365" y="762000"/>
            <a:ext cx="2768600" cy="5474970"/>
            <a:chOff x="14799" y="1200"/>
            <a:chExt cx="4360" cy="8622"/>
          </a:xfrm>
        </p:grpSpPr>
        <p:pic>
          <p:nvPicPr>
            <p:cNvPr id="105" name="图片 104"/>
            <p:cNvPicPr/>
            <p:nvPr/>
          </p:nvPicPr>
          <p:blipFill>
            <a:blip r:embed="rId5"/>
            <a:srcRect l="22718" r="22110"/>
            <a:stretch>
              <a:fillRect/>
            </a:stretch>
          </p:blipFill>
          <p:spPr>
            <a:xfrm>
              <a:off x="14799" y="1200"/>
              <a:ext cx="4080" cy="739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0" name="Text Box 19"/>
            <p:cNvSpPr txBox="1">
              <a:spLocks noChangeArrowheads="1"/>
            </p:cNvSpPr>
            <p:nvPr/>
          </p:nvSpPr>
          <p:spPr bwMode="auto">
            <a:xfrm>
              <a:off x="15279" y="9000"/>
              <a:ext cx="3881" cy="822"/>
            </a:xfrm>
            <a:prstGeom prst="rect">
              <a:avLst/>
            </a:prstGeom>
            <a:noFill/>
            <a:ln w="9525">
              <a:noFill/>
              <a:miter lim="800000"/>
            </a:ln>
            <a:effectLst/>
          </p:spPr>
          <p:txBody>
            <a:bodyPr wrap="square"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zh-CN" altLang="en-US" sz="2800" b="1" kern="1200" cap="none" spc="0" normalizeH="0" baseline="0" noProof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ea typeface="黑体" panose="02010609060101010101" pitchFamily="49" charset="-122"/>
                  <a:cs typeface="+mn-cs"/>
                </a:rPr>
                <a:t>红外线温度计</a:t>
              </a: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24"/>
          <p:cNvSpPr txBox="1"/>
          <p:nvPr/>
        </p:nvSpPr>
        <p:spPr>
          <a:xfrm>
            <a:off x="238125" y="22225"/>
            <a:ext cx="3141663" cy="579438"/>
          </a:xfrm>
          <a:prstGeom prst="rect">
            <a:avLst/>
          </a:prstGeom>
          <a:solidFill>
            <a:srgbClr val="FF0000"/>
          </a:solidFill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课堂小结</a:t>
            </a:r>
          </a:p>
        </p:txBody>
      </p:sp>
      <p:sp>
        <p:nvSpPr>
          <p:cNvPr id="3" name="Rectangle 4"/>
          <p:cNvSpPr>
            <a:spLocks noChangeArrowheads="1"/>
          </p:cNvSpPr>
          <p:nvPr/>
        </p:nvSpPr>
        <p:spPr bwMode="auto">
          <a:xfrm>
            <a:off x="253365" y="609600"/>
            <a:ext cx="11645265" cy="568896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1.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液体温度计的原理与构造：</a:t>
            </a: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原理：</a:t>
            </a:r>
            <a:r>
              <a:rPr lang="zh-CN" altLang="en-US" sz="2800" b="1" noProof="0"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49" charset="-122"/>
                <a:sym typeface="+mn-ea"/>
              </a:rPr>
              <a:t>液体的热胀冷缩</a:t>
            </a:r>
            <a:endParaRPr kumimoji="0" lang="zh-CN" altLang="en-US" sz="2800" b="1" kern="1200" cap="none" spc="0" normalizeH="0" baseline="0" noProof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 </a:t>
            </a:r>
            <a:r>
              <a:rPr kumimoji="1" lang="zh-CN" altLang="en-US" sz="2800" b="1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构造：</a:t>
            </a:r>
            <a:r>
              <a:rPr lang="zh-CN" altLang="en-US" sz="2800" b="1" noProof="0">
                <a:effectLst>
                  <a:outerShdw blurRad="38100" dist="38100" dir="2700000" algn="tl">
                    <a:srgbClr val="C0C0C0"/>
                  </a:outerShdw>
                </a:effectLst>
                <a:ea typeface="黑体" panose="02010609060101010101" pitchFamily="49" charset="-122"/>
                <a:sym typeface="+mn-ea"/>
              </a:rPr>
              <a:t>玻璃泡、测温液体、玻璃管和刻度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2.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液体温度计的使用：</a:t>
            </a: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 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测量前：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估、选</a:t>
            </a: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测量中：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浸、等</a:t>
            </a:r>
            <a:endParaRPr kumimoji="1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</a:t>
            </a: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  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读数时：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浸、平、全</a:t>
            </a: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3.</a:t>
            </a:r>
            <a:r>
              <a:rPr kumimoji="1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+mn-cs"/>
              </a:rPr>
              <a:t>体温计与普通液体温度计的比较：</a:t>
            </a: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en-US" altLang="zh-CN" sz="28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  </a:t>
            </a:r>
            <a:r>
              <a:rPr kumimoji="1" lang="zh-CN" altLang="en-US" sz="28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原理相同</a:t>
            </a:r>
          </a:p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1" lang="zh-CN" altLang="en-US" sz="28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</a:t>
            </a:r>
            <a:r>
              <a:rPr kumimoji="1" lang="en-US" altLang="zh-CN" sz="28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  </a:t>
            </a:r>
            <a:r>
              <a:rPr kumimoji="1" lang="zh-CN" altLang="en-US" sz="28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量程和分度值不同，测量准备与读数方法不同</a:t>
            </a:r>
            <a:r>
              <a:rPr kumimoji="1" lang="en-US" altLang="zh-CN" sz="28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——</a:t>
            </a:r>
            <a:r>
              <a:rPr kumimoji="1" lang="zh-CN" altLang="en-US" sz="28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原因：构造</a:t>
            </a:r>
            <a:r>
              <a:rPr kumimoji="1" lang="zh-CN" sz="2800" b="1" noProof="0">
                <a:ln>
                  <a:noFill/>
                </a:ln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sym typeface="+mn-ea"/>
              </a:rPr>
              <a:t>不同</a:t>
            </a:r>
            <a:endParaRPr kumimoji="1" lang="zh-CN" sz="2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+mn-cs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A4C2492-F6C5-C3DE-8665-3D9C1E6D66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3DB2ED2-C561-7ED7-B216-7038C9942C9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E3F763-98ED-CE9C-EFF4-2EA34AE4D33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731D6C9B-147F-C60F-E2FE-164BCEB6F6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97B8469-B63B-62A1-1DE9-1BC64C4EAD6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7B5844E-A72E-594D-5DEB-68EFF27EAD4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 unknown"/>
  <p:tag name="AS_RELEASE_DATE" val="2023.03.31"/>
  <p:tag name="AS_TITLE" val="Aspose.Slides for Java"/>
  <p:tag name="AS_VERSION" val="23.3"/>
  <p:tag name="COMMONDATA" val="eyJoZGlkIjoiNzVjYzk0ODMzYzY0MjdmZTZkZjU0OGM3ZTEwNTNkNTk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69.12503937007875,&quot;left&quot;:720.8750393700788,&quot;top&quot;:33,&quot;width&quot;:186.99999999999983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69.12503937007875,&quot;left&quot;:720.8750393700788,&quot;top&quot;:33,&quot;width&quot;:186.99999999999983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69.12503937007875,&quot;left&quot;:720.8750393700788,&quot;top&quot;:33,&quot;width&quot;:186.99999999999983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69.12503937007875,&quot;left&quot;:720.8750393700788,&quot;top&quot;:33,&quot;width&quot;:186.99999999999983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69.12503937007875,&quot;left&quot;:720.8750393700788,&quot;top&quot;:33,&quot;width&quot;:186.99999999999983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69.12503937007875,&quot;left&quot;:720.8750393700788,&quot;top&quot;:33,&quot;width&quot;:186.99999999999983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69.12503937007875,&quot;left&quot;:720.8750393700788,&quot;top&quot;:33,&quot;width&quot;:186.99999999999983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69.12503937007875,&quot;left&quot;:720.8750393700788,&quot;top&quot;:33,&quot;width&quot;:186.99999999999983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69.12503937007875,&quot;left&quot;:720.8750393700788,&quot;top&quot;:33,&quot;width&quot;:186.99999999999983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69.12503937007875,&quot;left&quot;:720.8750393700788,&quot;top&quot;:33,&quot;width&quot;:186.99999999999983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69.12503937007875,&quot;left&quot;:720.8750393700788,&quot;top&quot;:33,&quot;width&quot;:186.99999999999983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69.12503937007875,&quot;left&quot;:720.8750393700788,&quot;top&quot;:33,&quot;width&quot;:186.99999999999983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69.12503937007875,&quot;left&quot;:720.8750393700788,&quot;top&quot;:33,&quot;width&quot;:186.99999999999983}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LACING_PICTURE_USER_VIEWPORT" val="{&quot;height&quot;:3880,&quot;width&quot;:3536}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456*140"/>
  <p:tag name="TABLE_ENDDRAG_RECT" val="445*24*456*14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905*400"/>
  <p:tag name="TABLE_ENDDRAG_RECT" val="31*111*905*400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Arial"/>
      </a:majorFont>
      <a:minorFont>
        <a:latin typeface="Arial"/>
        <a:ea typeface="宋体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1743</Words>
  <Application>Microsoft Office PowerPoint</Application>
  <PresentationFormat>自定义</PresentationFormat>
  <Paragraphs>218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17</vt:i4>
      </vt:variant>
    </vt:vector>
  </HeadingPairs>
  <TitlesOfParts>
    <vt:vector size="22" baseType="lpstr">
      <vt:lpstr>黑体</vt:lpstr>
      <vt:lpstr>Arial</vt:lpstr>
      <vt:lpstr>Times New Roman</vt:lpstr>
      <vt:lpstr>默认设计模板</vt:lpstr>
      <vt:lpstr>1_默认设计模板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Administrator</dc:creator>
  <cp:lastModifiedBy>Administrator</cp:lastModifiedBy>
  <cp:revision>1</cp:revision>
  <cp:lastPrinted>2024-11-19T18:22:19Z</cp:lastPrinted>
  <dcterms:created xsi:type="dcterms:W3CDTF">2024-11-19T18:22:19Z</dcterms:created>
  <dcterms:modified xsi:type="dcterms:W3CDTF">2026-08-25T01:23:03Z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