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85" r:id="rId2"/>
    <p:sldId id="256" r:id="rId3"/>
    <p:sldId id="258" r:id="rId4"/>
    <p:sldId id="282" r:id="rId5"/>
    <p:sldId id="307" r:id="rId6"/>
    <p:sldId id="263" r:id="rId7"/>
    <p:sldId id="280" r:id="rId8"/>
    <p:sldId id="283" r:id="rId9"/>
    <p:sldId id="303" r:id="rId10"/>
    <p:sldId id="288" r:id="rId11"/>
    <p:sldId id="286" r:id="rId12"/>
  </p:sldIdLst>
  <p:sldSz cx="12241530" cy="6858000"/>
  <p:notesSz cx="6858000" cy="9144000"/>
  <p:custDataLst>
    <p:tags r:id="rId1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33" d="100"/>
          <a:sy n="33" d="100"/>
        </p:scale>
        <p:origin x="-1566" y="-1098"/>
      </p:cViewPr>
      <p:guideLst>
        <p:guide orient="horz" pos="2160"/>
        <p:guide pos="383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tags" Target="tags/tag17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7575" y="2130425"/>
            <a:ext cx="10406063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6738" y="3886200"/>
            <a:ext cx="856773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6788" y="4406900"/>
            <a:ext cx="104044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6788" y="2906713"/>
            <a:ext cx="104044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54308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3" y="1600200"/>
            <a:ext cx="5432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2775" y="1535113"/>
            <a:ext cx="54086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2775" y="2174875"/>
            <a:ext cx="54086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1535113"/>
            <a:ext cx="5410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8" y="2174875"/>
            <a:ext cx="5410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775" y="273050"/>
            <a:ext cx="40259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6313" y="273050"/>
            <a:ext cx="68421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2775" y="1435100"/>
            <a:ext cx="40259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8713" y="4800600"/>
            <a:ext cx="73453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8713" y="612775"/>
            <a:ext cx="7345362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8713" y="5367338"/>
            <a:ext cx="73453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75713" y="274638"/>
            <a:ext cx="2752725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775" y="274638"/>
            <a:ext cx="8110538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12775" y="274638"/>
            <a:ext cx="11015663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11015663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2775" y="6245225"/>
            <a:ext cx="2855913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83063" y="6245225"/>
            <a:ext cx="3875088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72525" y="6245225"/>
            <a:ext cx="2855913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/>
            </a:fld>
            <a:endParaRPr lang="en-US" altLang="zh-CN">
              <a:latin typeface="Arial" panose="020b0604020202020204" pitchFamily="34" charset="0"/>
            </a:endParaRPr>
          </a:p>
        </p:txBody>
      </p:sp>
      <p:pic>
        <p:nvPicPr>
          <p:cNvPr id="1031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6.xml" /><Relationship Id="rId11" Type="http://schemas.openxmlformats.org/officeDocument/2006/relationships/tags" Target="../tags/tag7.xml" /><Relationship Id="rId12" Type="http://schemas.openxmlformats.org/officeDocument/2006/relationships/image" Target="../media/image5.png" /><Relationship Id="rId2" Type="http://schemas.openxmlformats.org/officeDocument/2006/relationships/image" Target="../media/image2.jpeg" /><Relationship Id="rId3" Type="http://schemas.openxmlformats.org/officeDocument/2006/relationships/tags" Target="../tags/tag1.xml" /><Relationship Id="rId4" Type="http://schemas.openxmlformats.org/officeDocument/2006/relationships/image" Target="../media/image3.jpeg" /><Relationship Id="rId5" Type="http://schemas.openxmlformats.org/officeDocument/2006/relationships/tags" Target="../tags/tag2.xml" /><Relationship Id="rId6" Type="http://schemas.openxmlformats.org/officeDocument/2006/relationships/image" Target="../media/image4.jpeg" /><Relationship Id="rId7" Type="http://schemas.openxmlformats.org/officeDocument/2006/relationships/tags" Target="../tags/tag3.xml" /><Relationship Id="rId8" Type="http://schemas.openxmlformats.org/officeDocument/2006/relationships/tags" Target="../tags/tag4.xml" /><Relationship Id="rId9" Type="http://schemas.openxmlformats.org/officeDocument/2006/relationships/tags" Target="../tags/tag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14.png" /><Relationship Id="rId11" Type="http://schemas.openxmlformats.org/officeDocument/2006/relationships/image" Target="../media/image15.png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Relationship Id="rId8" Type="http://schemas.openxmlformats.org/officeDocument/2006/relationships/image" Target="../media/image12.png" /><Relationship Id="rId9" Type="http://schemas.openxmlformats.org/officeDocument/2006/relationships/image" Target="../media/image13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png" /><Relationship Id="rId5" Type="http://schemas.openxmlformats.org/officeDocument/2006/relationships/image" Target="../media/image19.png" /><Relationship Id="rId6" Type="http://schemas.openxmlformats.org/officeDocument/2006/relationships/tags" Target="../tags/tag8.xml" /><Relationship Id="rId7" Type="http://schemas.openxmlformats.org/officeDocument/2006/relationships/video" Target="../media/media1.mp4" /><Relationship Id="rId8" Type="http://schemas.microsoft.com/office/2007/relationships/media" Target="../media/media1.mp4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png" /><Relationship Id="rId3" Type="http://schemas.openxmlformats.org/officeDocument/2006/relationships/tags" Target="../tags/tag9.xml" /><Relationship Id="rId4" Type="http://schemas.openxmlformats.org/officeDocument/2006/relationships/video" Target="../media/media2.mp4" /><Relationship Id="rId5" Type="http://schemas.microsoft.com/office/2007/relationships/media" Target="../media/media2.mp4" /><Relationship Id="rId6" Type="http://schemas.openxmlformats.org/officeDocument/2006/relationships/image" Target="../media/image2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3.png" /><Relationship Id="rId11" Type="http://schemas.openxmlformats.org/officeDocument/2006/relationships/image" Target="../media/image24.png" /><Relationship Id="rId12" Type="http://schemas.openxmlformats.org/officeDocument/2006/relationships/image" Target="../media/image25.png" /><Relationship Id="rId2" Type="http://schemas.openxmlformats.org/officeDocument/2006/relationships/tags" Target="../tags/tag10.xml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tags" Target="../tags/tag13.xml" /><Relationship Id="rId6" Type="http://schemas.openxmlformats.org/officeDocument/2006/relationships/tags" Target="../tags/tag14.xml" /><Relationship Id="rId7" Type="http://schemas.openxmlformats.org/officeDocument/2006/relationships/tags" Target="../tags/tag15.xml" /><Relationship Id="rId8" Type="http://schemas.openxmlformats.org/officeDocument/2006/relationships/tags" Target="../tags/tag16.xml" /><Relationship Id="rId9" Type="http://schemas.openxmlformats.org/officeDocument/2006/relationships/image" Target="../media/image2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82" name="Text Box 2" title=""/>
          <p:cNvSpPr txBox="1"/>
          <p:nvPr/>
        </p:nvSpPr>
        <p:spPr>
          <a:xfrm>
            <a:off x="238125" y="22225"/>
            <a:ext cx="3141663" cy="579438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天气的奥秘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558165" y="4718050"/>
            <a:ext cx="5843270" cy="691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其他物质也有状态的变化吗？ </a:t>
            </a:r>
            <a:endParaRPr lang="zh-CN" altLang="en-US" sz="2600" b="1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503555" y="3412490"/>
            <a:ext cx="5996305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这些天气现象的形成实质是什么物质？</a:t>
            </a:r>
            <a:endParaRPr lang="zh-CN" altLang="en-US" sz="2600" b="1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481965" y="4038600"/>
            <a:ext cx="3071495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它们有什么不同？</a:t>
            </a:r>
            <a:endParaRPr lang="zh-CN" altLang="en-US" sz="2600" b="1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 title=""/>
          <p:cNvSpPr txBox="1"/>
          <p:nvPr/>
        </p:nvSpPr>
        <p:spPr>
          <a:xfrm>
            <a:off x="6577965" y="3429000"/>
            <a:ext cx="977265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</a:t>
            </a:r>
            <a:endParaRPr lang="zh-CN" altLang="en-US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 title=""/>
          <p:cNvSpPr txBox="1"/>
          <p:nvPr/>
        </p:nvSpPr>
        <p:spPr>
          <a:xfrm>
            <a:off x="3377565" y="4047490"/>
            <a:ext cx="3781425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水的状态不同</a:t>
            </a:r>
            <a:endParaRPr lang="zh-CN" altLang="en-US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558165" y="5566410"/>
            <a:ext cx="5521325" cy="691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物质状态变化的规律是什么？</a:t>
            </a:r>
            <a:endParaRPr lang="zh-CN" altLang="en-US" sz="2600" b="1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 title=""/>
          <p:cNvGrpSpPr/>
          <p:nvPr/>
        </p:nvGrpSpPr>
        <p:grpSpPr>
          <a:xfrm>
            <a:off x="274955" y="820420"/>
            <a:ext cx="11707495" cy="2450465"/>
            <a:chOff x="433" y="1292"/>
            <a:chExt cx="18437" cy="3859"/>
          </a:xfrm>
        </p:grpSpPr>
        <p:pic>
          <p:nvPicPr>
            <p:cNvPr id="3074" name="Picture 2" descr="https://gimg2.baidu.com/image_search/src=http%3A%2F%2Fs16.sinaimg.cn%2Fmw690%2F001XK2Hrzy7nKMWIOth1f%26690&amp;refer=http%3A%2F%2Fs16.sinaimg.cn&amp;app=2002&amp;size=f9999,10000&amp;q=a80&amp;n=0&amp;g=0n&amp;fmt=jpeg?sec=1633911664&amp;t=da468aaac235f9b0eda85e919f9cc1c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433" y="1292"/>
              <a:ext cx="3913" cy="293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6" name="Picture 6" descr="https://gimg2.baidu.com/image_search/src=http%3A%2F%2Fspider.nosdn.127.net%2Fb73755ce169d43869391fc517ecdb75b.jpeg&amp;refer=http%3A%2F%2Fspider.nosdn.127.net&amp;app=2002&amp;size=f9999,10000&amp;q=a80&amp;n=0&amp;g=0n&amp;fmt=jpeg?sec=1633912078&amp;t=ea61c4a138e07c02a4ce3e4399dba98d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4586" y="1334"/>
              <a:ext cx="4284" cy="29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7" name="Picture 8" descr="https://gimg2.baidu.com/image_search/src=http%3A%2F%2Fimg.pconline.com.cn%2Fimages%2Fupload%2Fupc%2Ftx%2Fitbbs%2F1901%2F11%2Fc20%2F127893853_1547200155086_mthumb.jpg&amp;refer=http%3A%2F%2Fimg.pconline.com.cn&amp;app=2002&amp;size=f9999,10000&amp;q=a80&amp;n=0&amp;g=0n&amp;fmt=jpeg?sec=1633912170&amp;t=00ed869f8ced558558bc4794240a86b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9658" y="1301"/>
              <a:ext cx="4402" cy="29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矩形 7"/>
            <p:cNvSpPr/>
            <p:nvPr>
              <p:custDataLst>
                <p:tags r:id="rId8"/>
              </p:custDataLst>
            </p:nvPr>
          </p:nvSpPr>
          <p:spPr>
            <a:xfrm>
              <a:off x="2357" y="4225"/>
              <a:ext cx="1202" cy="8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露</a:t>
              </a: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9"/>
              </p:custDataLst>
            </p:nvPr>
          </p:nvSpPr>
          <p:spPr>
            <a:xfrm>
              <a:off x="11650" y="4273"/>
              <a:ext cx="1202" cy="8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雪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10"/>
              </p:custDataLst>
            </p:nvPr>
          </p:nvSpPr>
          <p:spPr>
            <a:xfrm>
              <a:off x="6411" y="4329"/>
              <a:ext cx="1202" cy="8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雨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1"/>
              </p:custDataLst>
            </p:nvPr>
          </p:nvSpPr>
          <p:spPr>
            <a:xfrm>
              <a:off x="16098" y="4273"/>
              <a:ext cx="1726" cy="8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冰雹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39" y="1322"/>
              <a:ext cx="4339" cy="287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8" name="WordArt 4" title=""/>
          <p:cNvSpPr>
            <a:spLocks noTextEdit="1"/>
          </p:cNvSpPr>
          <p:nvPr/>
        </p:nvSpPr>
        <p:spPr>
          <a:xfrm>
            <a:off x="1395413" y="1447800"/>
            <a:ext cx="95250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34"/>
              </a:avLst>
            </a:prstTxWarp>
            <a:normAutofit/>
          </a:bodyPr>
          <a:lstStyle/>
          <a:p>
            <a:pPr algn="ctr"/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第四章   物态变化</a:t>
            </a:r>
            <a:endParaRPr lang="zh-CN" altLang="en-US" sz="3600" b="1">
              <a:ln w="12700" cap="flat" cmpd="sng">
                <a:solidFill>
                  <a:srgbClr val="EAEAEA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7" title=""/>
          <p:cNvSpPr txBox="1">
            <a:spLocks noChangeArrowheads="1"/>
          </p:cNvSpPr>
          <p:nvPr/>
        </p:nvSpPr>
        <p:spPr bwMode="auto">
          <a:xfrm>
            <a:off x="2538413" y="3352800"/>
            <a:ext cx="7162800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一、物质的三态   温度的测量</a:t>
            </a:r>
            <a:endParaRPr kumimoji="0" lang="zh-CN" altLang="en-US" sz="3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Text Box 7" title=""/>
          <p:cNvSpPr txBox="1">
            <a:spLocks noChangeArrowheads="1"/>
          </p:cNvSpPr>
          <p:nvPr/>
        </p:nvSpPr>
        <p:spPr bwMode="auto">
          <a:xfrm>
            <a:off x="4977765" y="4038600"/>
            <a:ext cx="3232785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（第</a:t>
            </a: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课时）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Text Box 2" title=""/>
          <p:cNvSpPr txBox="1"/>
          <p:nvPr/>
        </p:nvSpPr>
        <p:spPr>
          <a:xfrm>
            <a:off x="238125" y="22225"/>
            <a:ext cx="3141663" cy="579438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学习目标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6148" name="Text Box 4" title=""/>
          <p:cNvSpPr txBox="1">
            <a:spLocks noChangeArrowheads="1"/>
          </p:cNvSpPr>
          <p:nvPr/>
        </p:nvSpPr>
        <p:spPr bwMode="auto">
          <a:xfrm>
            <a:off x="24130" y="685800"/>
            <a:ext cx="12113260" cy="26765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indent="177800" algn="just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通过观察与比较，</a:t>
            </a:r>
            <a:r>
              <a:rPr kumimoji="0" lang="zh-CN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能说出物质常见的三种状态及基本特征；</a:t>
            </a:r>
            <a:endParaRPr kumimoji="0" lang="zh-CN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96240" marR="0" indent="-217805" algn="just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通过阅读，能表述酒精灯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使用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的注意点，会正确使用酒精灯</a:t>
            </a:r>
            <a:r>
              <a:rPr kumimoji="0" lang="zh-CN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kumimoji="0" lang="zh-CN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96240" marR="0" indent="-217805" algn="just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通过阅读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zh-CN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能表述摄氏温标的定义，并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结合</a:t>
            </a:r>
            <a:r>
              <a:rPr lang="zh-CN" altLang="zh-CN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具体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实例</a:t>
            </a:r>
            <a:r>
              <a:rPr lang="zh-CN" altLang="zh-CN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认识常见的温度；</a:t>
            </a:r>
            <a:endParaRPr kumimoji="0" lang="zh-CN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indent="177800" algn="just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lang="en-US" altLang="zh-CN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4.</a:t>
            </a:r>
            <a:r>
              <a:rPr lang="zh-CN" altLang="en-US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通过阅读与甲流，</a:t>
            </a:r>
            <a:r>
              <a:rPr lang="zh-CN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能表述温室效应发表自己的见解，增强环境保护意识。</a:t>
            </a:r>
            <a:endParaRPr kumimoji="0" lang="zh-CN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5603" name="Text Box 3" title=""/>
          <p:cNvSpPr txBox="1">
            <a:spLocks noChangeArrowheads="1"/>
          </p:cNvSpPr>
          <p:nvPr/>
        </p:nvSpPr>
        <p:spPr bwMode="auto">
          <a:xfrm>
            <a:off x="329565" y="3276283"/>
            <a:ext cx="2909888" cy="7381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物质常见的状态：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6" name="Text Box 3" title=""/>
          <p:cNvSpPr txBox="1">
            <a:spLocks noChangeArrowheads="1"/>
          </p:cNvSpPr>
          <p:nvPr/>
        </p:nvSpPr>
        <p:spPr bwMode="auto">
          <a:xfrm>
            <a:off x="3391853" y="3276283"/>
            <a:ext cx="5257800" cy="7381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固态、液体、气态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170" name="Text Box 2" title="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物质的三态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" name="Text Box 3" title=""/>
          <p:cNvSpPr txBox="1">
            <a:spLocks noChangeArrowheads="1"/>
          </p:cNvSpPr>
          <p:nvPr/>
        </p:nvSpPr>
        <p:spPr bwMode="auto">
          <a:xfrm>
            <a:off x="329565" y="609600"/>
            <a:ext cx="10501630" cy="7372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交流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：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结合厨房中的物质，说说物质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常见的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状态有哪几种？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20" name="图片 19" title=""/>
          <p:cNvPicPr/>
          <p:nvPr/>
        </p:nvPicPr>
        <p:blipFill>
          <a:blip r:embed="rId2"/>
          <a:srcRect r="15900"/>
          <a:stretch>
            <a:fillRect/>
          </a:stretch>
        </p:blipFill>
        <p:spPr>
          <a:xfrm>
            <a:off x="447040" y="1524000"/>
            <a:ext cx="1744345" cy="1371600"/>
          </a:xfrm>
          <a:prstGeom prst="rect">
            <a:avLst/>
          </a:prstGeom>
        </p:spPr>
      </p:pic>
      <p:pic>
        <p:nvPicPr>
          <p:cNvPr id="21" name="图片 20" title=""/>
          <p:cNvPicPr/>
          <p:nvPr/>
        </p:nvPicPr>
        <p:blipFill>
          <a:blip r:embed="rId3"/>
          <a:srcRect t="49444" r="32925" b="2778"/>
          <a:stretch>
            <a:fillRect/>
          </a:stretch>
        </p:blipFill>
        <p:spPr>
          <a:xfrm>
            <a:off x="2368550" y="1535430"/>
            <a:ext cx="1428750" cy="1360805"/>
          </a:xfrm>
          <a:prstGeom prst="rect">
            <a:avLst/>
          </a:prstGeom>
        </p:spPr>
      </p:pic>
      <p:pic>
        <p:nvPicPr>
          <p:cNvPr id="22" name="图片 21" title=""/>
          <p:cNvPicPr/>
          <p:nvPr/>
        </p:nvPicPr>
        <p:blipFill>
          <a:blip r:embed="rId4"/>
          <a:srcRect t="31667" b="7222"/>
          <a:stretch>
            <a:fillRect/>
          </a:stretch>
        </p:blipFill>
        <p:spPr>
          <a:xfrm>
            <a:off x="4367530" y="1542415"/>
            <a:ext cx="1654810" cy="1354455"/>
          </a:xfrm>
          <a:prstGeom prst="rect">
            <a:avLst/>
          </a:prstGeom>
        </p:spPr>
      </p:pic>
      <p:pic>
        <p:nvPicPr>
          <p:cNvPr id="24" name="图片 2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765" y="1556385"/>
            <a:ext cx="1409700" cy="1364615"/>
          </a:xfrm>
          <a:prstGeom prst="rect">
            <a:avLst/>
          </a:prstGeom>
        </p:spPr>
      </p:pic>
      <p:pic>
        <p:nvPicPr>
          <p:cNvPr id="25" name="图片 2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1965" y="1551305"/>
            <a:ext cx="1816100" cy="1368425"/>
          </a:xfrm>
          <a:prstGeom prst="rect">
            <a:avLst/>
          </a:prstGeom>
        </p:spPr>
      </p:pic>
      <p:pic>
        <p:nvPicPr>
          <p:cNvPr id="26" name="图片 25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6965" y="1548130"/>
            <a:ext cx="1951990" cy="1377950"/>
          </a:xfrm>
          <a:prstGeom prst="rect">
            <a:avLst/>
          </a:prstGeom>
        </p:spPr>
      </p:pic>
      <p:sp>
        <p:nvSpPr>
          <p:cNvPr id="29" name="Text Box 3" title=""/>
          <p:cNvSpPr txBox="1">
            <a:spLocks noChangeArrowheads="1"/>
          </p:cNvSpPr>
          <p:nvPr/>
        </p:nvSpPr>
        <p:spPr bwMode="auto">
          <a:xfrm>
            <a:off x="751840" y="2667000"/>
            <a:ext cx="1223645" cy="6826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食盐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4" name="Text Box 3" title=""/>
          <p:cNvSpPr txBox="1">
            <a:spLocks noChangeArrowheads="1"/>
          </p:cNvSpPr>
          <p:nvPr/>
        </p:nvSpPr>
        <p:spPr bwMode="auto">
          <a:xfrm>
            <a:off x="2458085" y="2667000"/>
            <a:ext cx="1223645" cy="6826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红糖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5" name="Text Box 3" title=""/>
          <p:cNvSpPr txBox="1">
            <a:spLocks noChangeArrowheads="1"/>
          </p:cNvSpPr>
          <p:nvPr/>
        </p:nvSpPr>
        <p:spPr bwMode="auto">
          <a:xfrm>
            <a:off x="4520565" y="2667000"/>
            <a:ext cx="1447165" cy="7315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食用油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8" name="Text Box 3" title=""/>
          <p:cNvSpPr txBox="1">
            <a:spLocks noChangeArrowheads="1"/>
          </p:cNvSpPr>
          <p:nvPr/>
        </p:nvSpPr>
        <p:spPr bwMode="auto">
          <a:xfrm>
            <a:off x="6273165" y="2743200"/>
            <a:ext cx="1447165" cy="7315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酱油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9" name="Text Box 3" title=""/>
          <p:cNvSpPr txBox="1">
            <a:spLocks noChangeArrowheads="1"/>
          </p:cNvSpPr>
          <p:nvPr/>
        </p:nvSpPr>
        <p:spPr bwMode="auto">
          <a:xfrm>
            <a:off x="8343265" y="2667000"/>
            <a:ext cx="1447165" cy="7315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天然气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0" name="Text Box 3" title=""/>
          <p:cNvSpPr txBox="1">
            <a:spLocks noChangeArrowheads="1"/>
          </p:cNvSpPr>
          <p:nvPr/>
        </p:nvSpPr>
        <p:spPr bwMode="auto">
          <a:xfrm>
            <a:off x="10311765" y="2667000"/>
            <a:ext cx="1447165" cy="7315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油烟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41" name="图片 40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565" y="4191000"/>
            <a:ext cx="2418715" cy="1613535"/>
          </a:xfrm>
          <a:prstGeom prst="rect">
            <a:avLst/>
          </a:prstGeom>
        </p:spPr>
      </p:pic>
      <p:pic>
        <p:nvPicPr>
          <p:cNvPr id="42" name="图片 41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7735" y="4191000"/>
            <a:ext cx="2372360" cy="1595120"/>
          </a:xfrm>
          <a:prstGeom prst="rect">
            <a:avLst/>
          </a:prstGeom>
        </p:spPr>
      </p:pic>
      <p:pic>
        <p:nvPicPr>
          <p:cNvPr id="43" name="图片 42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7555" y="4191000"/>
            <a:ext cx="2379345" cy="1595120"/>
          </a:xfrm>
          <a:prstGeom prst="rect">
            <a:avLst/>
          </a:prstGeom>
        </p:spPr>
      </p:pic>
      <p:sp>
        <p:nvSpPr>
          <p:cNvPr id="44" name="Text Box 3" title=""/>
          <p:cNvSpPr txBox="1">
            <a:spLocks noChangeArrowheads="1"/>
          </p:cNvSpPr>
          <p:nvPr/>
        </p:nvSpPr>
        <p:spPr bwMode="auto">
          <a:xfrm>
            <a:off x="172720" y="5804535"/>
            <a:ext cx="3426460" cy="6826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algn="ctr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干冰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（固态的二氧化碳）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5" name="Text Box 3" title=""/>
          <p:cNvSpPr txBox="1">
            <a:spLocks noChangeArrowheads="1"/>
          </p:cNvSpPr>
          <p:nvPr/>
        </p:nvSpPr>
        <p:spPr bwMode="auto">
          <a:xfrm>
            <a:off x="4772660" y="5804535"/>
            <a:ext cx="2117090" cy="6826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algn="ctr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铁水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6" name="Text Box 3" title=""/>
          <p:cNvSpPr txBox="1">
            <a:spLocks noChangeArrowheads="1"/>
          </p:cNvSpPr>
          <p:nvPr/>
        </p:nvSpPr>
        <p:spPr bwMode="auto">
          <a:xfrm>
            <a:off x="8985885" y="5804535"/>
            <a:ext cx="1561465" cy="6826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Autofit/>
          </a:bodyPr>
          <a:lstStyle/>
          <a:p>
            <a:pPr marR="0" algn="ctr"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氦气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1518900" y="12344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5603" grpId="0" animBg="1"/>
      <p:bldP spid="29" grpId="0" animBg="1"/>
      <p:bldP spid="34" grpId="0" animBg="1"/>
      <p:bldP spid="35" grpId="0" animBg="1"/>
      <p:bldP spid="38" grpId="0" animBg="1"/>
      <p:bldP spid="39" grpId="0" animBg="1"/>
      <p:bldP spid="40" grpId="0" animBg="1"/>
      <p:bldP spid="44" grpId="0" animBg="1"/>
      <p:bldP spid="45" grpId="0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Group 3" title=""/>
          <p:cNvGrpSpPr/>
          <p:nvPr/>
        </p:nvGrpSpPr>
        <p:grpSpPr>
          <a:xfrm>
            <a:off x="1244600" y="3343275"/>
            <a:ext cx="10119360" cy="3354705"/>
            <a:chOff x="385" y="1819"/>
            <a:chExt cx="4989" cy="2155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3288" y="3407"/>
              <a:ext cx="2065" cy="5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208" y="3425"/>
              <a:ext cx="2102" cy="5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85" y="3425"/>
              <a:ext cx="579" cy="5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气态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310" y="2908"/>
              <a:ext cx="2064" cy="51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208" y="2914"/>
              <a:ext cx="2102" cy="51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85" y="2914"/>
              <a:ext cx="579" cy="51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液态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310" y="2494"/>
              <a:ext cx="2064" cy="4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208" y="2500"/>
              <a:ext cx="2102" cy="4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85" y="2494"/>
              <a:ext cx="579" cy="4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固态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247" y="1819"/>
              <a:ext cx="1696" cy="6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体积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（固定／不固定）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911" y="1819"/>
              <a:ext cx="1575" cy="6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     </a:t>
              </a: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形状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（固定／不固定）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85" y="1819"/>
              <a:ext cx="579" cy="6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状态</a:t>
              </a:r>
              <a:endPara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172" name="Line 16"/>
            <p:cNvSpPr/>
            <p:nvPr/>
          </p:nvSpPr>
          <p:spPr>
            <a:xfrm>
              <a:off x="385" y="2494"/>
              <a:ext cx="481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73" name="Line 17"/>
            <p:cNvSpPr/>
            <p:nvPr/>
          </p:nvSpPr>
          <p:spPr>
            <a:xfrm>
              <a:off x="385" y="2914"/>
              <a:ext cx="481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74" name="Line 18"/>
            <p:cNvSpPr/>
            <p:nvPr/>
          </p:nvSpPr>
          <p:spPr>
            <a:xfrm>
              <a:off x="385" y="3425"/>
              <a:ext cx="482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75" name="Line 19"/>
            <p:cNvSpPr/>
            <p:nvPr/>
          </p:nvSpPr>
          <p:spPr>
            <a:xfrm flipH="1">
              <a:off x="911" y="1819"/>
              <a:ext cx="0" cy="215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76" name="Line 20"/>
            <p:cNvSpPr/>
            <p:nvPr/>
          </p:nvSpPr>
          <p:spPr>
            <a:xfrm flipH="1">
              <a:off x="3095" y="1819"/>
              <a:ext cx="0" cy="215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77" name="Line 21"/>
            <p:cNvSpPr/>
            <p:nvPr/>
          </p:nvSpPr>
          <p:spPr>
            <a:xfrm>
              <a:off x="385" y="1819"/>
              <a:ext cx="4794" cy="0"/>
            </a:xfrm>
            <a:prstGeom prst="line">
              <a:avLst/>
            </a:prstGeom>
            <a:ln w="38100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78" name="Line 22"/>
            <p:cNvSpPr/>
            <p:nvPr/>
          </p:nvSpPr>
          <p:spPr>
            <a:xfrm flipH="1">
              <a:off x="385" y="1819"/>
              <a:ext cx="0" cy="2155"/>
            </a:xfrm>
            <a:prstGeom prst="line">
              <a:avLst/>
            </a:prstGeom>
            <a:ln w="38100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79" name="Line 23"/>
            <p:cNvSpPr/>
            <p:nvPr/>
          </p:nvSpPr>
          <p:spPr>
            <a:xfrm flipH="1">
              <a:off x="5189" y="1819"/>
              <a:ext cx="0" cy="2155"/>
            </a:xfrm>
            <a:prstGeom prst="line">
              <a:avLst/>
            </a:prstGeom>
            <a:ln w="38100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6180" name="Line 24"/>
            <p:cNvSpPr/>
            <p:nvPr/>
          </p:nvSpPr>
          <p:spPr>
            <a:xfrm>
              <a:off x="385" y="3974"/>
              <a:ext cx="4810" cy="0"/>
            </a:xfrm>
            <a:prstGeom prst="line">
              <a:avLst/>
            </a:prstGeom>
            <a:ln w="38100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27" name="Text Box 25" title=""/>
          <p:cNvSpPr txBox="1">
            <a:spLocks noChangeArrowheads="1"/>
          </p:cNvSpPr>
          <p:nvPr/>
        </p:nvSpPr>
        <p:spPr bwMode="auto">
          <a:xfrm>
            <a:off x="2386330" y="5129530"/>
            <a:ext cx="4605655" cy="4819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no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不固定</a:t>
            </a:r>
            <a:r>
              <a:rPr kumimoji="0" lang="en-US" altLang="zh-CN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决定于容器的形状</a:t>
            </a:r>
            <a:r>
              <a:rPr kumimoji="0" lang="en-US" altLang="zh-CN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)</a:t>
            </a:r>
            <a:r>
              <a:rPr kumimoji="0" lang="en-US" altLang="zh-CN" sz="2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endParaRPr kumimoji="0" lang="en-US" altLang="zh-CN" sz="2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" name="Text Box 26" title=""/>
          <p:cNvSpPr txBox="1">
            <a:spLocks noChangeArrowheads="1"/>
          </p:cNvSpPr>
          <p:nvPr/>
        </p:nvSpPr>
        <p:spPr bwMode="auto">
          <a:xfrm>
            <a:off x="8445500" y="5158105"/>
            <a:ext cx="1408430" cy="4819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no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固定 </a:t>
            </a:r>
            <a:endParaRPr kumimoji="0" lang="zh-CN" altLang="en-US" sz="26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" name="Group 27" title=""/>
          <p:cNvGrpSpPr/>
          <p:nvPr/>
        </p:nvGrpSpPr>
        <p:grpSpPr>
          <a:xfrm>
            <a:off x="3676015" y="4495800"/>
            <a:ext cx="6250305" cy="509733"/>
            <a:chOff x="1493" y="1979"/>
            <a:chExt cx="3417" cy="327"/>
          </a:xfrm>
        </p:grpSpPr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4093" y="1979"/>
              <a:ext cx="817" cy="3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marR="0" defTabSz="914400">
                <a:spcBef>
                  <a:spcPct val="50000"/>
                </a:spcBef>
                <a:buClrTx/>
                <a:buSzTx/>
                <a:buFontTx/>
                <a:buNone/>
                <a:defRPr/>
              </a:pPr>
              <a:r>
                <a:rPr kumimoji="0" lang="zh-CN" altLang="en-US" sz="2600" b="1" kern="1200" cap="none" spc="0" normalizeH="0" baseline="0" noProof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固定 </a:t>
              </a:r>
              <a:endParaRPr kumimoji="0" lang="zh-CN" altLang="en-US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1" name="Text Box 29"/>
            <p:cNvSpPr txBox="1">
              <a:spLocks noChangeArrowheads="1"/>
            </p:cNvSpPr>
            <p:nvPr/>
          </p:nvSpPr>
          <p:spPr bwMode="auto">
            <a:xfrm>
              <a:off x="1493" y="1991"/>
              <a:ext cx="817" cy="3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marR="0" defTabSz="914400">
                <a:spcBef>
                  <a:spcPct val="50000"/>
                </a:spcBef>
                <a:buClrTx/>
                <a:buSzTx/>
                <a:buFontTx/>
                <a:buNone/>
                <a:defRPr/>
              </a:pPr>
              <a:r>
                <a:rPr kumimoji="0" lang="zh-CN" altLang="en-US" sz="2600" b="1" kern="1200" cap="none" spc="0" normalizeH="0" baseline="0" noProof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固定 </a:t>
              </a:r>
              <a:endParaRPr kumimoji="0" lang="zh-CN" altLang="en-US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2" name="Text Box 31" title=""/>
          <p:cNvSpPr txBox="1">
            <a:spLocks noChangeArrowheads="1"/>
          </p:cNvSpPr>
          <p:nvPr/>
        </p:nvSpPr>
        <p:spPr bwMode="auto">
          <a:xfrm>
            <a:off x="2389505" y="5967730"/>
            <a:ext cx="4602480" cy="4819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no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不固定</a:t>
            </a:r>
            <a:r>
              <a:rPr kumimoji="0" lang="en-US" altLang="zh-CN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决定于容器的形状</a:t>
            </a:r>
            <a:r>
              <a:rPr kumimoji="0" lang="en-US" altLang="zh-CN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)</a:t>
            </a:r>
            <a:r>
              <a:rPr kumimoji="0" lang="en-US" altLang="zh-CN" sz="2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endParaRPr kumimoji="0" lang="en-US" altLang="zh-CN" sz="2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" name="Text Box 32" title=""/>
          <p:cNvSpPr txBox="1">
            <a:spLocks noChangeArrowheads="1"/>
          </p:cNvSpPr>
          <p:nvPr/>
        </p:nvSpPr>
        <p:spPr bwMode="auto">
          <a:xfrm>
            <a:off x="6809105" y="5967730"/>
            <a:ext cx="4276725" cy="4819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no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不固定</a:t>
            </a:r>
            <a:r>
              <a:rPr kumimoji="0" lang="en-US" altLang="zh-CN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决定于容器的体积</a:t>
            </a:r>
            <a:r>
              <a:rPr kumimoji="0" lang="en-US" altLang="zh-CN" sz="26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)</a:t>
            </a:r>
            <a:r>
              <a:rPr kumimoji="0" lang="en-US" altLang="zh-CN" sz="2600" b="1" kern="1200" cap="none" spc="0" normalizeH="0" baseline="0" noProof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endParaRPr kumimoji="0" lang="en-US" altLang="zh-CN" sz="2600" b="1" kern="1200" cap="none" spc="0" normalizeH="0" baseline="0" noProof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170" name="Text Box 2" title="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物质的三态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" name="Text Box 3" title=""/>
          <p:cNvSpPr txBox="1">
            <a:spLocks noChangeArrowheads="1"/>
          </p:cNvSpPr>
          <p:nvPr/>
        </p:nvSpPr>
        <p:spPr bwMode="auto">
          <a:xfrm>
            <a:off x="177165" y="609600"/>
            <a:ext cx="8154035" cy="7372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思考：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不同状态物质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的体积和形状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各有什么特点？</a:t>
            </a:r>
            <a:endParaRPr kumimoji="0" lang="en-US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5" name="图片 4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1243965" y="1447800"/>
            <a:ext cx="2150745" cy="1672590"/>
          </a:xfrm>
          <a:prstGeom prst="rect">
            <a:avLst/>
          </a:prstGeom>
        </p:spPr>
      </p:pic>
      <p:pic>
        <p:nvPicPr>
          <p:cNvPr id="18" name="图片 17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4825365" y="1371600"/>
            <a:ext cx="2372995" cy="1739900"/>
          </a:xfrm>
          <a:prstGeom prst="rect">
            <a:avLst/>
          </a:prstGeom>
        </p:spPr>
      </p:pic>
      <p:pic>
        <p:nvPicPr>
          <p:cNvPr id="19" name="图片 18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0565" y="1371600"/>
            <a:ext cx="2665730" cy="1742440"/>
          </a:xfrm>
          <a:prstGeom prst="rect">
            <a:avLst/>
          </a:prstGeom>
        </p:spPr>
      </p:pic>
      <p:pic>
        <p:nvPicPr>
          <p:cNvPr id="20" name="气体扩散mpg" title="">
            <a:hlinkClick action="ppaction://media"/>
          </p:cNvPr>
          <p:cNvPicPr/>
          <p:nvPr>
            <a:videoFile r:link="rId7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85830" y="-685165"/>
            <a:ext cx="713105" cy="5956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3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27" grpId="0" animBg="1"/>
      <p:bldP spid="28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0" name="Text Box 2" title="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物质的三态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1267" name="Text Box 3" title=""/>
          <p:cNvSpPr txBox="1">
            <a:spLocks noChangeArrowheads="1"/>
          </p:cNvSpPr>
          <p:nvPr/>
        </p:nvSpPr>
        <p:spPr bwMode="auto">
          <a:xfrm>
            <a:off x="312420" y="1720850"/>
            <a:ext cx="151130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交流：</a:t>
            </a:r>
            <a:endParaRPr kumimoji="0" lang="zh-CN" altLang="en-US" sz="28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268" name="Text Box 4" title=""/>
          <p:cNvSpPr txBox="1">
            <a:spLocks noChangeArrowheads="1"/>
          </p:cNvSpPr>
          <p:nvPr/>
        </p:nvSpPr>
        <p:spPr bwMode="auto">
          <a:xfrm>
            <a:off x="1442085" y="1752600"/>
            <a:ext cx="8772525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273050" marR="0" indent="-27305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说出日常生产生活中物质状态发生变化的例子。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269" name="Text Box 5" title=""/>
          <p:cNvSpPr txBox="1">
            <a:spLocks noChangeArrowheads="1"/>
          </p:cNvSpPr>
          <p:nvPr/>
        </p:nvSpPr>
        <p:spPr bwMode="auto">
          <a:xfrm>
            <a:off x="405765" y="3657600"/>
            <a:ext cx="9394825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en-US" alt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: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以水为例，水的状态发生变化与什么有关？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271" name="Text Box 7" title=""/>
          <p:cNvSpPr txBox="1">
            <a:spLocks noChangeArrowheads="1"/>
          </p:cNvSpPr>
          <p:nvPr/>
        </p:nvSpPr>
        <p:spPr bwMode="auto">
          <a:xfrm>
            <a:off x="1853248" y="5838508"/>
            <a:ext cx="55626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物态变化与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温度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有关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1" name="Text Box 7" title=""/>
          <p:cNvSpPr txBox="1">
            <a:spLocks noChangeArrowheads="1"/>
          </p:cNvSpPr>
          <p:nvPr/>
        </p:nvSpPr>
        <p:spPr bwMode="auto">
          <a:xfrm>
            <a:off x="405448" y="2372360"/>
            <a:ext cx="20574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物态变化：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2" name="Text Box 7" title=""/>
          <p:cNvSpPr txBox="1">
            <a:spLocks noChangeArrowheads="1"/>
          </p:cNvSpPr>
          <p:nvPr/>
        </p:nvSpPr>
        <p:spPr bwMode="auto">
          <a:xfrm>
            <a:off x="2132965" y="2981960"/>
            <a:ext cx="8249285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物质从一种状态转变为另一种状态的过程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Text Box 3" title=""/>
          <p:cNvSpPr txBox="1">
            <a:spLocks noChangeArrowheads="1"/>
          </p:cNvSpPr>
          <p:nvPr/>
        </p:nvSpPr>
        <p:spPr bwMode="auto">
          <a:xfrm>
            <a:off x="329565" y="762000"/>
            <a:ext cx="10501630" cy="7372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思考：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物质的状态能不能发生变化？在什么情况下会发生变化</a:t>
            </a: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？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Text Box 7" title=""/>
          <p:cNvSpPr txBox="1">
            <a:spLocks noChangeArrowheads="1"/>
          </p:cNvSpPr>
          <p:nvPr/>
        </p:nvSpPr>
        <p:spPr bwMode="auto">
          <a:xfrm>
            <a:off x="2164715" y="2367280"/>
            <a:ext cx="253873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在一定条件下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Text Box 7" title=""/>
          <p:cNvSpPr txBox="1">
            <a:spLocks noChangeArrowheads="1"/>
          </p:cNvSpPr>
          <p:nvPr/>
        </p:nvSpPr>
        <p:spPr bwMode="auto">
          <a:xfrm>
            <a:off x="4520565" y="2367280"/>
            <a:ext cx="253873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——</a:t>
            </a: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温度</a:t>
            </a:r>
            <a:endParaRPr kumimoji="0" lang="zh-CN" altLang="en-US" sz="28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5" name="铝的熔化与凝固" title="">
            <a:hlinkClick action="ppaction://media"/>
          </p:cNvPr>
          <p:cNvPicPr/>
          <p:nvPr>
            <a:videoFile r:link="rId4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10464165" y="-838200"/>
            <a:ext cx="1198880" cy="638175"/>
          </a:xfrm>
          <a:prstGeom prst="rect">
            <a:avLst/>
          </a:prstGeom>
        </p:spPr>
      </p:pic>
      <p:pic>
        <p:nvPicPr>
          <p:cNvPr id="6" name="图片 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270" y="4272915"/>
            <a:ext cx="7024370" cy="15633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1269" grpId="0" animBg="1"/>
      <p:bldP spid="11271" grpId="0" animBg="1"/>
      <p:bldP spid="21" grpId="0" animBg="1"/>
      <p:bldP spid="22" grpId="0" animBg="1"/>
      <p:bldP spid="11267" grpId="0" animBg="1"/>
      <p:bldP spid="11268" grpId="0" animBg="1"/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4" name="Text Box 2" title="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酒精灯的使用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8195" name="Text Box 4" title=""/>
          <p:cNvSpPr txBox="1"/>
          <p:nvPr/>
        </p:nvSpPr>
        <p:spPr>
          <a:xfrm>
            <a:off x="176213" y="1233488"/>
            <a:ext cx="112776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阅读：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课本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P92.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信息快递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——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酒精灯的注意事项，完成下列填空：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701" name="Text Box 5" title="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9050" y="1574800"/>
            <a:ext cx="10102850" cy="309181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1.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酒精灯火焰的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部分温度最高，应该用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加热；</a:t>
            </a:r>
            <a:endParaRPr kumimoji="0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用一盏酒精灯去点燃另一盏酒精灯；</a:t>
            </a:r>
            <a:endParaRPr kumimoji="0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熄灭酒精灯时，必须用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，不可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kumimoji="0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万一酒精泼洒在桌面上燃烧起来，应立即用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endParaRPr kumimoji="0" lang="en-US" altLang="zh-CN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02" name="Rectangle 6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90813" y="1766888"/>
            <a:ext cx="96202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外焰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03" name="Rectangle 7" title="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62813" y="1766888"/>
            <a:ext cx="96202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外焰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04" name="Rectangle 8" title="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2330" y="2333625"/>
            <a:ext cx="108648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禁止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05" name="Rectangle 9" title="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038600" y="2941638"/>
            <a:ext cx="17526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灯帽盖灭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06" name="Rectangle 10" title="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58000" y="2952750"/>
            <a:ext cx="154114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用嘴吹灭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07" name="Rectangle 11" title="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958013" y="3530600"/>
            <a:ext cx="22352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用湿抹布扑盖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Text Box 4" title=""/>
          <p:cNvSpPr txBox="1"/>
          <p:nvPr/>
        </p:nvSpPr>
        <p:spPr>
          <a:xfrm>
            <a:off x="177165" y="685800"/>
            <a:ext cx="836485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问题：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如何正确使用酒精灯？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4565" y="1369695"/>
            <a:ext cx="2221230" cy="2418715"/>
          </a:xfrm>
          <a:prstGeom prst="rect">
            <a:avLst/>
          </a:prstGeom>
        </p:spPr>
      </p:pic>
      <p:pic>
        <p:nvPicPr>
          <p:cNvPr id="4" name="图片 3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765" y="4392930"/>
            <a:ext cx="3992880" cy="1927860"/>
          </a:xfrm>
          <a:prstGeom prst="rect">
            <a:avLst/>
          </a:prstGeom>
        </p:spPr>
      </p:pic>
      <p:pic>
        <p:nvPicPr>
          <p:cNvPr id="5" name="图片 4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1565" y="4419600"/>
            <a:ext cx="3992880" cy="2004060"/>
          </a:xfrm>
          <a:prstGeom prst="rect">
            <a:avLst/>
          </a:prstGeom>
        </p:spPr>
      </p:pic>
      <p:pic>
        <p:nvPicPr>
          <p:cNvPr id="6" name="图片 5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64065" y="4312920"/>
            <a:ext cx="2209800" cy="22174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ext Box 3" title=""/>
          <p:cNvSpPr txBox="1">
            <a:spLocks noChangeArrowheads="1"/>
          </p:cNvSpPr>
          <p:nvPr/>
        </p:nvSpPr>
        <p:spPr bwMode="auto">
          <a:xfrm>
            <a:off x="730885" y="4025900"/>
            <a:ext cx="6510020" cy="11010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noAutofit/>
          </a:bodyPr>
          <a:lstStyle/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苏州历史记录夏天的最高气温约</a:t>
            </a:r>
            <a:r>
              <a:rPr lang="en-US" altLang="zh-CN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                       </a:t>
            </a:r>
            <a:endParaRPr kumimoji="0" lang="zh-CN" altLang="en-US" sz="2600" b="1" kern="1200" cap="none" spc="0" normalizeH="0" baseline="0" noProof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</a:t>
            </a:r>
            <a:r>
              <a:rPr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冬天的最低气温约</a:t>
            </a:r>
            <a:r>
              <a:rPr lang="en-US" altLang="zh-CN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  </a:t>
            </a:r>
            <a:endParaRPr kumimoji="0" lang="en-US" altLang="zh-CN" sz="2600" b="1" kern="1200" cap="none" spc="0" normalizeH="0" baseline="0" noProof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Text Box 6" title=""/>
          <p:cNvSpPr txBox="1">
            <a:spLocks noChangeArrowheads="1"/>
          </p:cNvSpPr>
          <p:nvPr/>
        </p:nvSpPr>
        <p:spPr bwMode="auto">
          <a:xfrm>
            <a:off x="190500" y="1657350"/>
            <a:ext cx="22733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信息快递：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1" name="Text Box 8" title=""/>
          <p:cNvSpPr txBox="1">
            <a:spLocks noChangeArrowheads="1"/>
          </p:cNvSpPr>
          <p:nvPr/>
        </p:nvSpPr>
        <p:spPr bwMode="auto">
          <a:xfrm>
            <a:off x="2858135" y="1159510"/>
            <a:ext cx="927798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表示物体的冷热程度。温度相同，表示物体的冷热程度相同。</a:t>
            </a:r>
            <a:endParaRPr kumimoji="0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2" name="矩形 21" title=""/>
          <p:cNvSpPr/>
          <p:nvPr/>
        </p:nvSpPr>
        <p:spPr>
          <a:xfrm>
            <a:off x="803275" y="2041525"/>
            <a:ext cx="7450138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温度常用单位：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_________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，符号：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</a:t>
            </a: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Text Box 28" title=""/>
          <p:cNvSpPr txBox="1">
            <a:spLocks noChangeArrowheads="1"/>
          </p:cNvSpPr>
          <p:nvPr/>
        </p:nvSpPr>
        <p:spPr bwMode="auto">
          <a:xfrm>
            <a:off x="3452813" y="2005013"/>
            <a:ext cx="16764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摄氏度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" name="矩形 23" title=""/>
          <p:cNvSpPr/>
          <p:nvPr/>
        </p:nvSpPr>
        <p:spPr>
          <a:xfrm>
            <a:off x="803275" y="2533333"/>
            <a:ext cx="3182938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摄氏温标的规定：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5" name="矩形 24" title=""/>
          <p:cNvSpPr/>
          <p:nvPr/>
        </p:nvSpPr>
        <p:spPr>
          <a:xfrm>
            <a:off x="3833813" y="2533333"/>
            <a:ext cx="7162800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0℃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标准气压下，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____________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的温度。</a:t>
            </a: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矩形 25" title=""/>
          <p:cNvSpPr/>
          <p:nvPr/>
        </p:nvSpPr>
        <p:spPr>
          <a:xfrm>
            <a:off x="3465513" y="3019108"/>
            <a:ext cx="7391400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100℃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标准气压下，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____________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的温度。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7" name="矩形 26" title=""/>
          <p:cNvSpPr/>
          <p:nvPr/>
        </p:nvSpPr>
        <p:spPr>
          <a:xfrm>
            <a:off x="6729413" y="2505393"/>
            <a:ext cx="1843405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冰水混合物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" name="矩形 27" title=""/>
          <p:cNvSpPr/>
          <p:nvPr/>
        </p:nvSpPr>
        <p:spPr>
          <a:xfrm>
            <a:off x="6742113" y="3007360"/>
            <a:ext cx="2133600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水沸腾时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" name="矩形 28" title=""/>
          <p:cNvSpPr/>
          <p:nvPr/>
        </p:nvSpPr>
        <p:spPr>
          <a:xfrm>
            <a:off x="6196013" y="2036763"/>
            <a:ext cx="631190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℃</a:t>
            </a: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Text Box 3" title=""/>
          <p:cNvSpPr txBox="1">
            <a:spLocks noChangeArrowheads="1"/>
          </p:cNvSpPr>
          <p:nvPr/>
        </p:nvSpPr>
        <p:spPr bwMode="auto">
          <a:xfrm>
            <a:off x="190500" y="4897120"/>
            <a:ext cx="25019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感知温度：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" name="Text Box 10" title=""/>
          <p:cNvSpPr txBox="1">
            <a:spLocks noChangeArrowheads="1"/>
          </p:cNvSpPr>
          <p:nvPr/>
        </p:nvSpPr>
        <p:spPr bwMode="auto">
          <a:xfrm>
            <a:off x="863600" y="5235575"/>
            <a:ext cx="8312785" cy="15297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人的正常体温</a:t>
            </a:r>
            <a:r>
              <a:rPr lang="en-US" altLang="zh-CN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</a:t>
            </a:r>
            <a:r>
              <a:rPr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  <a:endParaRPr kumimoji="0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）从节能角度，国家规定空调设置温度：</a:t>
            </a:r>
            <a:endParaRPr kumimoji="0" lang="en-US" altLang="zh-CN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冬天最高温度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；夏天最低温度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</a:t>
            </a:r>
            <a:endParaRPr kumimoji="0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 title=""/>
          <p:cNvSpPr/>
          <p:nvPr/>
        </p:nvSpPr>
        <p:spPr>
          <a:xfrm>
            <a:off x="4027488" y="5160010"/>
            <a:ext cx="1219200" cy="6915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37℃</a:t>
            </a:r>
            <a:endParaRPr kumimoji="0" lang="en-US" altLang="zh-CN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 title=""/>
          <p:cNvSpPr/>
          <p:nvPr/>
        </p:nvSpPr>
        <p:spPr>
          <a:xfrm>
            <a:off x="3945573" y="6050280"/>
            <a:ext cx="1219200" cy="6915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20℃</a:t>
            </a:r>
            <a:endParaRPr kumimoji="0" lang="en-US" altLang="zh-CN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 title=""/>
          <p:cNvSpPr/>
          <p:nvPr/>
        </p:nvSpPr>
        <p:spPr>
          <a:xfrm>
            <a:off x="7573963" y="6050280"/>
            <a:ext cx="1219200" cy="6915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26℃</a:t>
            </a:r>
            <a:endParaRPr kumimoji="0" lang="en-US" altLang="zh-CN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 title=""/>
          <p:cNvSpPr/>
          <p:nvPr/>
        </p:nvSpPr>
        <p:spPr>
          <a:xfrm>
            <a:off x="5425123" y="4411980"/>
            <a:ext cx="1524000" cy="6915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9.8℃</a:t>
            </a: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 38" title=""/>
          <p:cNvSpPr/>
          <p:nvPr/>
        </p:nvSpPr>
        <p:spPr>
          <a:xfrm>
            <a:off x="5439728" y="3924300"/>
            <a:ext cx="1295400" cy="6915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40.6℃</a:t>
            </a:r>
            <a:endParaRPr kumimoji="0" lang="en-US" altLang="zh-CN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242" name="Text Box 2" title="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00" name="文本框 99" title=""/>
          <p:cNvSpPr txBox="1"/>
          <p:nvPr/>
        </p:nvSpPr>
        <p:spPr>
          <a:xfrm>
            <a:off x="253365" y="685800"/>
            <a:ext cx="719899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交流：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日常生活中温度与冷热程度的关系？</a:t>
            </a:r>
            <a:endParaRPr lang="en-US" altLang="zh-CN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 Box 8" title=""/>
          <p:cNvSpPr txBox="1">
            <a:spLocks noChangeArrowheads="1"/>
          </p:cNvSpPr>
          <p:nvPr/>
        </p:nvSpPr>
        <p:spPr bwMode="auto">
          <a:xfrm>
            <a:off x="1167765" y="1165225"/>
            <a:ext cx="208407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温度（</a:t>
            </a:r>
            <a:r>
              <a:rPr kumimoji="0" lang="en-US" altLang="zh-CN" sz="2600" b="1" i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）：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 title=""/>
          <p:cNvSpPr/>
          <p:nvPr/>
        </p:nvSpPr>
        <p:spPr>
          <a:xfrm>
            <a:off x="3846830" y="3505200"/>
            <a:ext cx="8347710" cy="49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1℃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kumimoji="0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将</a:t>
            </a: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_________</a:t>
            </a:r>
            <a:r>
              <a:rPr kumimoji="0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间等分为 </a:t>
            </a:r>
            <a:r>
              <a:rPr lang="en-US" sz="2600" b="1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____</a:t>
            </a:r>
            <a:r>
              <a:rPr kumimoji="0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份，每一份为</a:t>
            </a:r>
            <a:r>
              <a:rPr lang="en-US" sz="2600" b="1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__</a:t>
            </a:r>
            <a:r>
              <a:rPr kumimoji="0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℃。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矩形 3" title=""/>
          <p:cNvSpPr/>
          <p:nvPr/>
        </p:nvSpPr>
        <p:spPr>
          <a:xfrm>
            <a:off x="5109528" y="3504248"/>
            <a:ext cx="1558290" cy="4914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0~100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℃</a:t>
            </a: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 title=""/>
          <p:cNvSpPr/>
          <p:nvPr/>
        </p:nvSpPr>
        <p:spPr>
          <a:xfrm>
            <a:off x="8157845" y="3505200"/>
            <a:ext cx="814705" cy="49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100</a:t>
            </a: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 title=""/>
          <p:cNvSpPr/>
          <p:nvPr/>
        </p:nvSpPr>
        <p:spPr>
          <a:xfrm>
            <a:off x="10905490" y="3498215"/>
            <a:ext cx="814705" cy="49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1</a:t>
            </a: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 Box 3" title=""/>
          <p:cNvSpPr txBox="1">
            <a:spLocks noChangeArrowheads="1"/>
          </p:cNvSpPr>
          <p:nvPr/>
        </p:nvSpPr>
        <p:spPr bwMode="auto">
          <a:xfrm>
            <a:off x="7035165" y="4086860"/>
            <a:ext cx="346011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读法：</a:t>
            </a:r>
            <a:r>
              <a:rPr lang="en-US" altLang="zh-CN" sz="2600" b="1" noProof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____________</a:t>
            </a:r>
            <a:endParaRPr kumimoji="0" lang="en-US" altLang="zh-CN" sz="2600" b="1" kern="1200" cap="none" spc="0" normalizeH="0" baseline="0" noProof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矩形 8" title=""/>
          <p:cNvSpPr/>
          <p:nvPr/>
        </p:nvSpPr>
        <p:spPr>
          <a:xfrm>
            <a:off x="8121650" y="3924300"/>
            <a:ext cx="2171065" cy="691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40.6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摄氏度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 title=""/>
          <p:cNvSpPr/>
          <p:nvPr/>
        </p:nvSpPr>
        <p:spPr>
          <a:xfrm>
            <a:off x="8121650" y="4434840"/>
            <a:ext cx="2171065" cy="691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负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9.8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摄氏度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 title=""/>
          <p:cNvSpPr/>
          <p:nvPr/>
        </p:nvSpPr>
        <p:spPr>
          <a:xfrm>
            <a:off x="8101965" y="4852670"/>
            <a:ext cx="2631440" cy="691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零下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9.8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摄氏度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3" title=""/>
          <p:cNvSpPr txBox="1">
            <a:spLocks noChangeArrowheads="1"/>
          </p:cNvSpPr>
          <p:nvPr/>
        </p:nvSpPr>
        <p:spPr bwMode="auto">
          <a:xfrm>
            <a:off x="7035165" y="4594225"/>
            <a:ext cx="354076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读法：</a:t>
            </a:r>
            <a:r>
              <a:rPr lang="en-US" altLang="zh-CN" sz="2600" b="1" noProof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____________</a:t>
            </a:r>
            <a:endParaRPr kumimoji="0" lang="en-US" altLang="zh-CN" sz="2600" b="1" kern="1200" cap="none" spc="0" normalizeH="0" baseline="0" noProof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3" grpId="0" animBg="1"/>
      <p:bldP spid="34" grpId="0"/>
      <p:bldP spid="35" grpId="0"/>
      <p:bldP spid="36" grpId="0"/>
      <p:bldP spid="38" grpId="0"/>
      <p:bldP spid="39" grpId="0"/>
      <p:bldP spid="2" grpId="0" animBg="1"/>
      <p:bldP spid="20" grpId="0" animBg="1"/>
      <p:bldP spid="3" grpId="0"/>
      <p:bldP spid="4" grpId="0"/>
      <p:bldP spid="5" grpId="0"/>
      <p:bldP spid="6" grpId="0"/>
      <p:bldP spid="7" grpId="0" animBg="1"/>
      <p:bldP spid="8" grpId="0" animBg="1"/>
      <p:bldP spid="9" grpId="0"/>
      <p:bldP spid="10" grpId="0"/>
      <p:bldP spid="11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72" name="Text Box 4" title=""/>
          <p:cNvSpPr txBox="1">
            <a:spLocks noChangeArrowheads="1"/>
          </p:cNvSpPr>
          <p:nvPr/>
        </p:nvSpPr>
        <p:spPr bwMode="auto">
          <a:xfrm>
            <a:off x="711200" y="685800"/>
            <a:ext cx="11126788" cy="601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719455" indent="-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7989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978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21577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336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94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51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70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65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9455" marR="0" lvl="0" indent="-71945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　</a:t>
            </a: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生活中人体感觉最佳的温度</a:t>
            </a:r>
            <a:endParaRPr kumimoji="0" lang="zh-CN" altLang="en-US" sz="3200" b="1" i="0" u="none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最佳饮水温度：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35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～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38℃</a:t>
            </a:r>
            <a:endParaRPr kumimoji="0" lang="en-US" altLang="zh-CN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　　热牛奶、热汤等在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60℃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时味道最好。无论如何，饮水和进食食物的温度，都绝对不要超过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60℃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。　　    </a:t>
            </a:r>
            <a:endParaRPr kumimoji="0" lang="zh-CN" altLang="en-US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洗澡水最佳温度：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39℃</a:t>
            </a:r>
            <a:endParaRPr kumimoji="0" lang="en-US" altLang="zh-CN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　　洗澡的水温应该在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35—40℃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之间，略高于体温的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39℃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最适合</a:t>
            </a:r>
            <a:endParaRPr kumimoji="0" lang="zh-CN" altLang="en-US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泡脚的最佳温度：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38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～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43℃</a:t>
            </a:r>
            <a:endParaRPr kumimoji="0" lang="en-US" altLang="zh-CN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洗脸的最佳温度：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32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～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35℃</a:t>
            </a:r>
            <a:endParaRPr kumimoji="0" lang="en-US" altLang="zh-CN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最佳工作的环境温度：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22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～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25℃</a:t>
            </a:r>
            <a:endParaRPr kumimoji="0" lang="en-US" altLang="zh-CN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　　科学研究表明在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22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摄氏度下，工作效率会降低，但高于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25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摄氏度又会犯困。所以要适当调节办公室的空调温度，避免过高或过低。</a:t>
            </a:r>
            <a:endParaRPr kumimoji="0" lang="zh-CN" altLang="en-US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719455" marR="0" lvl="0" indent="-719455" algn="l" defTabSz="9144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人体舒适的睡眠温度：</a:t>
            </a:r>
            <a:r>
              <a:rPr kumimoji="0" lang="en-US" altLang="zh-CN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20℃</a:t>
            </a:r>
            <a:r>
              <a:rPr kumimoji="0" lang="zh-CN" altLang="en-US" sz="2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　　</a:t>
            </a:r>
            <a:endParaRPr kumimoji="0" lang="zh-CN" altLang="en-US" sz="26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242" name="Text Box 2" title="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ext Box 2" title="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0" name="Text Box 6" title=""/>
          <p:cNvSpPr txBox="1">
            <a:spLocks noChangeArrowheads="1"/>
          </p:cNvSpPr>
          <p:nvPr/>
        </p:nvSpPr>
        <p:spPr bwMode="auto">
          <a:xfrm>
            <a:off x="3529965" y="63500"/>
            <a:ext cx="3948113" cy="55403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000" b="1" kern="1200" cap="none" spc="0" normalizeH="0" baseline="0" noProof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生活</a:t>
            </a:r>
            <a:r>
              <a:rPr kumimoji="0" lang="en-US" altLang="zh-CN" sz="3000" b="1" kern="1200" cap="none" spc="0" normalizeH="0" baseline="0" noProof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·</a:t>
            </a:r>
            <a:r>
              <a:rPr kumimoji="0" lang="zh-CN" altLang="en-US" sz="3000" b="1" kern="1200" cap="none" spc="0" normalizeH="0" baseline="0" noProof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物理</a:t>
            </a:r>
            <a:r>
              <a:rPr kumimoji="0" lang="en-US" altLang="zh-CN" sz="3000" b="1" kern="1200" cap="none" spc="0" normalizeH="0" baseline="0" noProof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·</a:t>
            </a:r>
            <a:r>
              <a:rPr kumimoji="0" lang="zh-CN" altLang="en-US" sz="3000" b="1" kern="1200" cap="none" spc="0" normalizeH="0" baseline="0" noProof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社会</a:t>
            </a:r>
            <a:endParaRPr kumimoji="0" lang="zh-CN" altLang="en-US" sz="30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0247" name="Picture 4" title=""/>
          <p:cNvPicPr>
            <a:picLocks noChangeAspect="1"/>
          </p:cNvPicPr>
          <p:nvPr/>
        </p:nvPicPr>
        <p:blipFill>
          <a:blip r:embed="rId2"/>
          <a:srcRect l="36076" t="75507" r="23734" b="8298"/>
          <a:stretch>
            <a:fillRect/>
          </a:stretch>
        </p:blipFill>
        <p:spPr>
          <a:xfrm>
            <a:off x="7395845" y="3876040"/>
            <a:ext cx="4675505" cy="28657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 title=""/>
          <p:cNvSpPr txBox="1"/>
          <p:nvPr/>
        </p:nvSpPr>
        <p:spPr>
          <a:xfrm>
            <a:off x="24765" y="1256030"/>
            <a:ext cx="12113260" cy="44075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12750" indent="-412750">
              <a:lnSpc>
                <a:spcPct val="120000"/>
              </a:lnSpc>
            </a:pP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1. 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太阳对地球的热辐射约有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能透过大气层到达地球，大气层中的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等气体，会阻碍地表的热量向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，使地表和大气下层保持较高温度，这种效应曾被误认为与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机制相同，所以当时称其为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12750" indent="-412750">
              <a:lnSpc>
                <a:spcPct val="120000"/>
              </a:lnSpc>
            </a:pP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2. 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人类在生产、生活中燃烧____、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等化石燃料，排放出大量的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___________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，使得_________不断加剧，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12750" indent="-412750">
              <a:lnSpc>
                <a:spcPct val="120000"/>
              </a:lnSpc>
            </a:pP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______________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、_______________，</a:t>
            </a: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从而导致</a:t>
            </a:r>
            <a:endParaRPr lang="en-US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12750" indent="-412750">
              <a:lnSpc>
                <a:spcPct val="120000"/>
              </a:lnSpc>
            </a:pPr>
            <a:r>
              <a:rPr lang="en-US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了一系列自然灾害。</a:t>
            </a:r>
            <a:endParaRPr lang="en-US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12750" indent="-412750">
              <a:lnSpc>
                <a:spcPct val="120000"/>
              </a:lnSpc>
            </a:pPr>
            <a:endParaRPr lang="en-US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85725" y="762000"/>
            <a:ext cx="77597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阅读课本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P.96——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温室效应，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回答以下问题：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 title=""/>
          <p:cNvSpPr txBox="1"/>
          <p:nvPr/>
        </p:nvSpPr>
        <p:spPr>
          <a:xfrm>
            <a:off x="481965" y="1791970"/>
            <a:ext cx="14452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水蒸气</a:t>
            </a:r>
            <a:endParaRPr lang="zh-CN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 title=""/>
          <p:cNvSpPr txBox="1"/>
          <p:nvPr/>
        </p:nvSpPr>
        <p:spPr>
          <a:xfrm>
            <a:off x="10484485" y="1300480"/>
            <a:ext cx="17151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二氧化碳</a:t>
            </a:r>
            <a:endParaRPr lang="zh-CN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2097405" y="1793240"/>
            <a:ext cx="12890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甲烷</a:t>
            </a:r>
            <a:endParaRPr lang="zh-CN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 title=""/>
          <p:cNvSpPr txBox="1"/>
          <p:nvPr/>
        </p:nvSpPr>
        <p:spPr>
          <a:xfrm>
            <a:off x="1515110" y="2759710"/>
            <a:ext cx="186499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温室效应</a:t>
            </a:r>
            <a:endParaRPr lang="zh-CN" altLang="en-US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 title=""/>
          <p:cNvSpPr txBox="1"/>
          <p:nvPr/>
        </p:nvSpPr>
        <p:spPr>
          <a:xfrm>
            <a:off x="4083685" y="3220720"/>
            <a:ext cx="73469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煤</a:t>
            </a:r>
            <a:endParaRPr lang="zh-CN" altLang="en-US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 title=""/>
          <p:cNvSpPr txBox="1"/>
          <p:nvPr/>
        </p:nvSpPr>
        <p:spPr>
          <a:xfrm>
            <a:off x="5130165" y="3220720"/>
            <a:ext cx="10890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石油</a:t>
            </a:r>
            <a:endParaRPr lang="zh-CN" altLang="en-US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 title=""/>
          <p:cNvSpPr txBox="1"/>
          <p:nvPr/>
        </p:nvSpPr>
        <p:spPr>
          <a:xfrm>
            <a:off x="10159365" y="3200400"/>
            <a:ext cx="17151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二氧化碳</a:t>
            </a:r>
            <a:endParaRPr lang="zh-CN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 title=""/>
          <p:cNvSpPr txBox="1"/>
          <p:nvPr/>
        </p:nvSpPr>
        <p:spPr>
          <a:xfrm>
            <a:off x="4215765" y="3693160"/>
            <a:ext cx="2902585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全球气候悄悄变暖</a:t>
            </a:r>
            <a:endParaRPr lang="zh-CN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 title=""/>
          <p:cNvSpPr txBox="1"/>
          <p:nvPr/>
        </p:nvSpPr>
        <p:spPr>
          <a:xfrm>
            <a:off x="3225165" y="4177030"/>
            <a:ext cx="260223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海平面</a:t>
            </a: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逐渐</a:t>
            </a:r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上升</a:t>
            </a:r>
            <a:endParaRPr lang="zh-CN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4368165" y="1320800"/>
            <a:ext cx="98361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一半</a:t>
            </a:r>
            <a:endParaRPr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7284085" y="1793240"/>
            <a:ext cx="235521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大气层外散发</a:t>
            </a:r>
            <a:endParaRPr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文本框 13" title=""/>
          <p:cNvSpPr txBox="1"/>
          <p:nvPr/>
        </p:nvSpPr>
        <p:spPr>
          <a:xfrm>
            <a:off x="6765925" y="2275840"/>
            <a:ext cx="235521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玻璃温室保温</a:t>
            </a:r>
            <a:endParaRPr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 title=""/>
          <p:cNvSpPr txBox="1"/>
          <p:nvPr/>
        </p:nvSpPr>
        <p:spPr>
          <a:xfrm>
            <a:off x="1117600" y="3685540"/>
            <a:ext cx="186499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温室效应</a:t>
            </a:r>
            <a:endParaRPr lang="zh-CN" altLang="en-US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542925" y="4177030"/>
            <a:ext cx="23431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冰川慢慢熔化</a:t>
            </a:r>
            <a:endParaRPr lang="zh-CN" sz="2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" grpId="0"/>
      <p:bldP spid="15" grpId="0"/>
      <p:bldP spid="16" grpId="0"/>
      <p:bldP spid="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ext Box 24" title=""/>
          <p:cNvSpPr txBox="1"/>
          <p:nvPr/>
        </p:nvSpPr>
        <p:spPr>
          <a:xfrm>
            <a:off x="238125" y="22225"/>
            <a:ext cx="3141663" cy="579438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课堂小结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" name="Rectangle 4" title=""/>
          <p:cNvSpPr>
            <a:spLocks noChangeArrowheads="1"/>
          </p:cNvSpPr>
          <p:nvPr/>
        </p:nvSpPr>
        <p:spPr bwMode="auto">
          <a:xfrm>
            <a:off x="176530" y="624205"/>
            <a:ext cx="11295380" cy="46158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常见物质的状态：固态、液</a:t>
            </a:r>
            <a:r>
              <a:rPr kumimoji="1"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态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和气</a:t>
            </a:r>
            <a:r>
              <a:rPr kumimoji="1"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态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。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固态、液态和气态的体积和形状特征。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物态变化：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物质从一种状态转变为另一种状态的过程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4.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温度：表示物体冷热程度的物理量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5.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摄氏温标：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0℃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标准气压下，冰水混合物的温度。</a:t>
            </a:r>
            <a:endParaRPr lang="zh-CN" altLang="en-US" sz="2800" b="1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ea typeface="黑体" panose="02010609060101010101" pitchFamily="49" charset="-122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              10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0℃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标准气压下，冰水混合物的温度。</a:t>
            </a:r>
            <a:endParaRPr lang="zh-CN" altLang="en-US" sz="2800" b="1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ea typeface="黑体" panose="02010609060101010101" pitchFamily="49" charset="-122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                    1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：将</a:t>
            </a:r>
            <a:r>
              <a:rPr kumimoji="1"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0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℃~100℃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之间等分成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100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份，每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份为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r>
              <a:rPr lang="zh-CN" altLang="en-US" sz="28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黑体" panose="02010609060101010101" pitchFamily="49" charset="-122"/>
                <a:sym typeface="+mn-ea"/>
              </a:rPr>
              <a:t>。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KSO_WM_DIAGRAM_VIRTUALLY_FRAME" val="{&quot;height&quot;:203.5,&quot;left&quot;:21.65,&quot;top&quot;:64.6,&quot;width&quot;:921.85}"/>
</p:tagLst>
</file>

<file path=ppt/tags/tag2.xml><?xml version="1.0" encoding="utf-8"?>
<p:tagLst xmlns:p="http://schemas.openxmlformats.org/presentationml/2006/main">
  <p:tag name="KSO_WM_DIAGRAM_VIRTUALLY_FRAME" val="{&quot;height&quot;:203.5,&quot;left&quot;:21.65,&quot;top&quot;:64.6,&quot;width&quot;:921.85}"/>
</p:tagLst>
</file>

<file path=ppt/tags/tag3.xml><?xml version="1.0" encoding="utf-8"?>
<p:tagLst xmlns:p="http://schemas.openxmlformats.org/presentationml/2006/main">
  <p:tag name="KSO_WM_DIAGRAM_VIRTUALLY_FRAME" val="{&quot;height&quot;:203.5,&quot;left&quot;:21.65,&quot;top&quot;:64.6,&quot;width&quot;:921.85}"/>
</p:tagLst>
</file>

<file path=ppt/tags/tag4.xml><?xml version="1.0" encoding="utf-8"?>
<p:tagLst xmlns:p="http://schemas.openxmlformats.org/presentationml/2006/main">
  <p:tag name="KSO_WM_DIAGRAM_VIRTUALLY_FRAME" val="{&quot;height&quot;:203.5,&quot;left&quot;:21.65,&quot;top&quot;:64.6,&quot;width&quot;:921.85}"/>
</p:tagLst>
</file>

<file path=ppt/tags/tag5.xml><?xml version="1.0" encoding="utf-8"?>
<p:tagLst xmlns:p="http://schemas.openxmlformats.org/presentationml/2006/main">
  <p:tag name="KSO_WM_DIAGRAM_VIRTUALLY_FRAME" val="{&quot;height&quot;:203.5,&quot;left&quot;:21.65,&quot;top&quot;:64.6,&quot;width&quot;:921.85}"/>
</p:tagLst>
</file>

<file path=ppt/tags/tag6.xml><?xml version="1.0" encoding="utf-8"?>
<p:tagLst xmlns:p="http://schemas.openxmlformats.org/presentationml/2006/main">
  <p:tag name="KSO_WM_DIAGRAM_VIRTUALLY_FRAME" val="{&quot;height&quot;:203.5,&quot;left&quot;:21.65,&quot;top&quot;:64.6,&quot;width&quot;:921.85}"/>
</p:tagLst>
</file>

<file path=ppt/tags/tag7.xml><?xml version="1.0" encoding="utf-8"?>
<p:tagLst xmlns:p="http://schemas.openxmlformats.org/presentationml/2006/main">
  <p:tag name="KSO_WM_DIAGRAM_VIRTUALLY_FRAME" val="{&quot;height&quot;:203.5,&quot;left&quot;:21.65,&quot;top&quot;:64.6,&quot;width&quot;:921.85}"/>
</p:tagLst>
</file>

<file path=ppt/tags/tag8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9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10.xml><?xml version="1.0" encoding="utf-8"?>
<p:tagLst xmlns:p="http://schemas.openxmlformats.org/presentationml/2006/main">
  <p:tag name="KSO_WM_UNIT_PLACING_PICTURE_USER_VIEWPORT" val="{&quot;height&quot;:4870,&quot;width&quot;:15910}"/>
</p:tagLst>
</file>

<file path=ppt/tags/tag11.xml><?xml version="1.0" encoding="utf-8"?>
<p:tagLst xmlns:p="http://schemas.openxmlformats.org/presentationml/2006/main">
  <p:tag name="KSO_WM_UNIT_PLACING_PICTURE_USER_VIEWPORT" val="{&quot;height&quot;:770,&quot;width&quot;:1515}"/>
</p:tagLst>
</file>

<file path=ppt/tags/tag12.xml><?xml version="1.0" encoding="utf-8"?>
<p:tagLst xmlns:p="http://schemas.openxmlformats.org/presentationml/2006/main">
  <p:tag name="KSO_WM_UNIT_PLACING_PICTURE_USER_VIEWPORT" val="{&quot;height&quot;:770,&quot;width&quot;:1515}"/>
</p:tagLst>
</file>

<file path=ppt/tags/tag13.xml><?xml version="1.0" encoding="utf-8"?>
<p:tagLst xmlns:p="http://schemas.openxmlformats.org/presentationml/2006/main">
  <p:tag name="KSO_WM_UNIT_PLACING_PICTURE_USER_VIEWPORT" val="{&quot;height&quot;:770,&quot;width&quot;:3840}"/>
</p:tagLst>
</file>

<file path=ppt/tags/tag14.xml><?xml version="1.0" encoding="utf-8"?>
<p:tagLst xmlns:p="http://schemas.openxmlformats.org/presentationml/2006/main">
  <p:tag name="KSO_WM_UNIT_PLACING_PICTURE_USER_VIEWPORT" val="{&quot;height&quot;:770,&quot;width&quot;:2760}"/>
</p:tagLst>
</file>

<file path=ppt/tags/tag15.xml><?xml version="1.0" encoding="utf-8"?>
<p:tagLst xmlns:p="http://schemas.openxmlformats.org/presentationml/2006/main">
  <p:tag name="KSO_WM_UNIT_PLACING_PICTURE_USER_VIEWPORT" val="{&quot;height&quot;:770,&quot;width&quot;:2760}"/>
</p:tagLst>
</file>

<file path=ppt/tags/tag16.xml><?xml version="1.0" encoding="utf-8"?>
<p:tagLst xmlns:p="http://schemas.openxmlformats.org/presentationml/2006/main">
  <p:tag name="KSO_WM_UNIT_PLACING_PICTURE_USER_VIEWPORT" val="{&quot;height&quot;:770,&quot;width&quot;:3520}"/>
</p:tagLst>
</file>

<file path=ppt/tags/tag17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zVjYzk0ODMzYzY0MjdmZTZkZjU0OGM3ZTEwNTNkNTkifQ=="/>
</p:tagLst>
</file>

<file path=ppt/theme/theme1.xml><?xml version="1.0" encoding="utf-8"?>
<a:theme xmlns:r="http://schemas.openxmlformats.org/officeDocument/2006/relationships"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145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宋体</vt:lpstr>
      <vt:lpstr>黑体</vt:lpstr>
      <vt:lpstr>Times New Roman</vt:lpstr>
      <vt:lpstr>默认设计模板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2024-11-19T18:22:25Z</cp:lastPrinted>
  <dcterms:created xsi:type="dcterms:W3CDTF">2024-11-19T18:22:25Z</dcterms:created>
  <dcterms:modified xsi:type="dcterms:W3CDTF">2024-11-19T10:22:25Z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