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gif" ContentType="image/gif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tags" Target="tags/tag1.xml" /><Relationship Id="rId12" Type="http://schemas.openxmlformats.org/officeDocument/2006/relationships/presProps" Target="presProps.xml" /><Relationship Id="rId13" Type="http://schemas.openxmlformats.org/officeDocument/2006/relationships/viewProps" Target="viewProps.xml" /><Relationship Id="rId14" Type="http://schemas.openxmlformats.org/officeDocument/2006/relationships/theme" Target="theme/theme1.xml" /><Relationship Id="rId15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file:///D:\qq&#25991;&#20214;\712321467\Image\C2C\Image2\%7b75232B38-A165-1FB7-499C-2E1C792CACB5%7d.png" TargetMode="External" /><Relationship Id="rId11" Type="http://schemas.openxmlformats.org/officeDocument/2006/relationships/image" Target="../media/image1.png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11" r:link="rId10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0.pn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openxmlformats.org/officeDocument/2006/relationships/image" Target="../media/image9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10.png" /><Relationship Id="rId2" Type="http://schemas.openxmlformats.org/officeDocument/2006/relationships/image" Target="../media/image11.gif" /><Relationship Id="rId3" Type="http://schemas.openxmlformats.org/officeDocument/2006/relationships/image" Target="../media/image12.gif" /><Relationship Id="rId4" Type="http://schemas.openxmlformats.org/officeDocument/2006/relationships/image" Target="../media/image13.gif" /><Relationship Id="rId5" Type="http://schemas.openxmlformats.org/officeDocument/2006/relationships/image" Target="../media/image14.gif" /><Relationship Id="rId6" Type="http://schemas.openxmlformats.org/officeDocument/2006/relationships/image" Target="../media/image15.gif" /><Relationship Id="rId7" Type="http://schemas.openxmlformats.org/officeDocument/2006/relationships/image" Target="../media/image16.gif" /><Relationship Id="rId8" Type="http://schemas.openxmlformats.org/officeDocument/2006/relationships/image" Target="../media/image17.gif" /><Relationship Id="rId9" Type="http://schemas.openxmlformats.org/officeDocument/2006/relationships/slide" Target="slide6.xml" TargetMode="Interna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8.png" /><Relationship Id="rId3" Type="http://schemas.openxmlformats.org/officeDocument/2006/relationships/image" Target="../media/image19.jpeg" /><Relationship Id="rId4" Type="http://schemas.openxmlformats.org/officeDocument/2006/relationships/image" Target="../media/image20.jpeg" /><Relationship Id="rId5" Type="http://schemas.openxmlformats.org/officeDocument/2006/relationships/image" Target="../media/image10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9.jpeg" /><Relationship Id="rId3" Type="http://schemas.openxmlformats.org/officeDocument/2006/relationships/image" Target="../media/image20.jpeg" /><Relationship Id="rId4" Type="http://schemas.openxmlformats.org/officeDocument/2006/relationships/slide" Target="slide7.xml" TargetMode="Internal" /><Relationship Id="rId5" Type="http://schemas.openxmlformats.org/officeDocument/2006/relationships/image" Target="../media/image21.gif" /><Relationship Id="rId6" Type="http://schemas.openxmlformats.org/officeDocument/2006/relationships/image" Target="../media/image22.gif" /><Relationship Id="rId7" Type="http://schemas.openxmlformats.org/officeDocument/2006/relationships/image" Target="../media/image10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10" Type="http://schemas.openxmlformats.org/officeDocument/2006/relationships/image" Target="../media/image31.png" /><Relationship Id="rId11" Type="http://schemas.openxmlformats.org/officeDocument/2006/relationships/image" Target="../media/image32.png" /><Relationship Id="rId12" Type="http://schemas.openxmlformats.org/officeDocument/2006/relationships/image" Target="../media/image33.png" /><Relationship Id="rId13" Type="http://schemas.openxmlformats.org/officeDocument/2006/relationships/image" Target="../media/image34.png" /><Relationship Id="rId14" Type="http://schemas.openxmlformats.org/officeDocument/2006/relationships/image" Target="../media/image35.png" /><Relationship Id="rId15" Type="http://schemas.openxmlformats.org/officeDocument/2006/relationships/image" Target="../media/image36.png" /><Relationship Id="rId16" Type="http://schemas.openxmlformats.org/officeDocument/2006/relationships/image" Target="../media/image37.png" /><Relationship Id="rId17" Type="http://schemas.openxmlformats.org/officeDocument/2006/relationships/slide" Target="slide8.xml" TargetMode="Internal" /><Relationship Id="rId18" Type="http://schemas.openxmlformats.org/officeDocument/2006/relationships/image" Target="../media/image10.png" /><Relationship Id="rId19" Type="http://schemas.openxmlformats.org/officeDocument/2006/relationships/audio" Target="../media/audio1111.wav" /><Relationship Id="rId2" Type="http://schemas.openxmlformats.org/officeDocument/2006/relationships/image" Target="../media/image23.png" /><Relationship Id="rId3" Type="http://schemas.openxmlformats.org/officeDocument/2006/relationships/image" Target="../media/image24.png" /><Relationship Id="rId4" Type="http://schemas.openxmlformats.org/officeDocument/2006/relationships/image" Target="../media/image25.png" /><Relationship Id="rId5" Type="http://schemas.openxmlformats.org/officeDocument/2006/relationships/image" Target="../media/image26.png" /><Relationship Id="rId6" Type="http://schemas.openxmlformats.org/officeDocument/2006/relationships/image" Target="../media/image27.png" /><Relationship Id="rId7" Type="http://schemas.openxmlformats.org/officeDocument/2006/relationships/image" Target="../media/image28.png" /><Relationship Id="rId8" Type="http://schemas.openxmlformats.org/officeDocument/2006/relationships/image" Target="../media/image29.png" /><Relationship Id="rId9" Type="http://schemas.openxmlformats.org/officeDocument/2006/relationships/image" Target="../media/image30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38.png" /><Relationship Id="rId3" Type="http://schemas.openxmlformats.org/officeDocument/2006/relationships/slide" Target="slide2.xml" TargetMode="Internal" /><Relationship Id="rId4" Type="http://schemas.openxmlformats.org/officeDocument/2006/relationships/image" Target="../media/image39.png" /><Relationship Id="rId5" Type="http://schemas.openxmlformats.org/officeDocument/2006/relationships/video" Target="../media/media2.mp4" /><Relationship Id="rId6" Type="http://schemas.microsoft.com/office/2007/relationships/media" Target="../media/media2.mp4" /><Relationship Id="rId7" Type="http://schemas.openxmlformats.org/officeDocument/2006/relationships/image" Target="../media/image10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8.png" /><Relationship Id="rId3" Type="http://schemas.openxmlformats.org/officeDocument/2006/relationships/slide" Target="slide4.xml" TargetMode="Internal" /><Relationship Id="rId4" Type="http://schemas.openxmlformats.org/officeDocument/2006/relationships/image" Target="../media/image39.png" /><Relationship Id="rId5" Type="http://schemas.openxmlformats.org/officeDocument/2006/relationships/video" Target="../media/media3.mp4" /><Relationship Id="rId6" Type="http://schemas.microsoft.com/office/2007/relationships/media" Target="../media/media3.mp4" /><Relationship Id="rId7" Type="http://schemas.openxmlformats.org/officeDocument/2006/relationships/image" Target="../media/image40.png" /><Relationship Id="rId8" Type="http://schemas.openxmlformats.org/officeDocument/2006/relationships/image" Target="../media/image10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41.jpeg" /><Relationship Id="rId3" Type="http://schemas.openxmlformats.org/officeDocument/2006/relationships/image" Target="../media/image42.png" /><Relationship Id="rId4" Type="http://schemas.openxmlformats.org/officeDocument/2006/relationships/image" Target="../media/image43.png" /><Relationship Id="rId5" Type="http://schemas.openxmlformats.org/officeDocument/2006/relationships/audio" Target="../media/audio1111.wav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image" Target="../media/image41.jpeg" /><Relationship Id="rId3" Type="http://schemas.openxmlformats.org/officeDocument/2006/relationships/image" Target="../media/image43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56" y="3059982"/>
            <a:ext cx="11734800" cy="2766470"/>
          </a:xfrm>
          <a:prstGeom prst="rect">
            <a:avLst/>
          </a:prstGeom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rcRect r="97" b="88827"/>
          <a:stretch>
            <a:fillRect/>
          </a:stretch>
        </p:blipFill>
        <p:spPr>
          <a:xfrm>
            <a:off x="221590" y="214017"/>
            <a:ext cx="11734876" cy="662788"/>
          </a:xfrm>
          <a:prstGeom prst="rect">
            <a:avLst/>
          </a:prstGeom>
        </p:spPr>
      </p:pic>
      <p:pic>
        <p:nvPicPr>
          <p:cNvPr id="4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8470" y="3631261"/>
            <a:ext cx="1592101" cy="1062203"/>
          </a:xfrm>
          <a:prstGeom prst="rect">
            <a:avLst/>
          </a:prstGeom>
        </p:spPr>
      </p:pic>
      <p:pic>
        <p:nvPicPr>
          <p:cNvPr id="5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8052" y="5054970"/>
            <a:ext cx="1992973" cy="1328146"/>
          </a:xfrm>
          <a:prstGeom prst="rect">
            <a:avLst/>
          </a:prstGeom>
        </p:spPr>
      </p:pic>
      <p:pic>
        <p:nvPicPr>
          <p:cNvPr id="6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5354" y="2423864"/>
            <a:ext cx="2589476" cy="1724360"/>
          </a:xfrm>
          <a:prstGeom prst="rect">
            <a:avLst/>
          </a:prstGeom>
        </p:spPr>
      </p:pic>
      <p:pic>
        <p:nvPicPr>
          <p:cNvPr id="7" name="图片6" title=""/>
          <p:cNvPicPr>
            <a:picLocks noChangeAspect="1"/>
          </p:cNvPicPr>
          <p:nvPr/>
        </p:nvPicPr>
        <p:blipFill>
          <a:blip r:embed="rId7"/>
          <a:srcRect r="16502"/>
          <a:stretch>
            <a:fillRect/>
          </a:stretch>
        </p:blipFill>
        <p:spPr>
          <a:xfrm>
            <a:off x="9996164" y="3568960"/>
            <a:ext cx="1959864" cy="1567501"/>
          </a:xfrm>
          <a:prstGeom prst="rect">
            <a:avLst/>
          </a:prstGeom>
        </p:spPr>
      </p:pic>
      <p:pic>
        <p:nvPicPr>
          <p:cNvPr id="8" name="图片7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3325" y="4337648"/>
            <a:ext cx="2673306" cy="1780183"/>
          </a:xfrm>
          <a:prstGeom prst="rect">
            <a:avLst/>
          </a:prstGeom>
        </p:spPr>
      </p:pic>
      <p:sp>
        <p:nvSpPr>
          <p:cNvPr id="9" name="形状1" title=""/>
          <p:cNvSpPr txBox="1"/>
          <p:nvPr/>
        </p:nvSpPr>
        <p:spPr>
          <a:xfrm>
            <a:off x="222285" y="876691"/>
            <a:ext cx="11733895" cy="129318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/>
            <a:r>
              <a:rPr lang="zh-CN" altLang="en-US" sz="4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第一章  机械运动</a:t>
            </a:r>
            <a:endParaRPr lang="zh-CN" altLang="en-US" sz="4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algn="ctr"/>
            <a:r>
              <a:rPr lang="zh-CN" altLang="en-US" sz="48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第4节 速度的测量</a:t>
            </a:r>
            <a:endParaRPr lang="zh-CN" altLang="en-US" sz="48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0" name="图片8" title=""/>
          <p:cNvPicPr>
            <a:picLocks noChangeAspect="1"/>
          </p:cNvPicPr>
          <p:nvPr/>
        </p:nvPicPr>
        <p:blipFill>
          <a:blip r:embed="rId9"/>
          <a:srcRect l="3311" t="38246" r="5703" b="9141"/>
          <a:stretch>
            <a:fillRect/>
          </a:stretch>
        </p:blipFill>
        <p:spPr>
          <a:xfrm rot="888000">
            <a:off x="190986" y="3138488"/>
            <a:ext cx="1021032" cy="58227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2446696" y="-1141638"/>
            <a:ext cx="8148638" cy="1050608"/>
          </a:xfrm>
          <a:prstGeom prst="rect">
            <a:avLst/>
          </a:prstGeom>
          <a:solidFill>
            <a:srgbClr val="FFFFFF">
              <a:alpha val="0"/>
            </a:srgbClr>
          </a:solidFill>
          <a:ln w="14288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>
              <a:lnSpc>
                <a:spcPts val="3300"/>
              </a:lnSpc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　　2.如果想测量一个物体的平均速度，需要测量哪些物理量？需要什么测量工具？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形状2" title=""/>
          <p:cNvSpPr txBox="1"/>
          <p:nvPr/>
        </p:nvSpPr>
        <p:spPr>
          <a:xfrm>
            <a:off x="147209" y="170145"/>
            <a:ext cx="1485900" cy="398463"/>
          </a:xfrm>
          <a:prstGeom prst="rect">
            <a:avLst/>
          </a:prstGeom>
          <a:solidFill>
            <a:srgbClr val="FFFFFF">
              <a:alpha val="0"/>
            </a:srgbClr>
          </a:solidFill>
          <a:ln w="14288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导入新课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pic>
        <p:nvPicPr>
          <p:cNvPr id="4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479" y="868870"/>
            <a:ext cx="3702276" cy="2486025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79" y="3814086"/>
            <a:ext cx="3702276" cy="2486025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5054" y="868870"/>
            <a:ext cx="3702276" cy="2486025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5350" y="3814086"/>
            <a:ext cx="3702276" cy="2486025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9629" y="869271"/>
            <a:ext cx="3702444" cy="2486139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图片6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0020" y="3814877"/>
            <a:ext cx="3702276" cy="2486025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文本1" title=""/>
          <p:cNvSpPr txBox="1"/>
          <p:nvPr/>
        </p:nvSpPr>
        <p:spPr>
          <a:xfrm>
            <a:off x="476" y="6858238"/>
            <a:ext cx="12192000" cy="110311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300"/>
              </a:lnSpc>
            </a:pPr>
            <a:r>
              <a:rPr lang="zh-CN" altLang="en-US" sz="20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我们之前所讲的各种运动：水中游的，道上跑的，马路上开的，天上飞的，等各种运动大部分都是变速运动，那么我们如何知道他们的运动快慢呢？……这就用到上节课所学的“平均速度”。如图，在高速路上，时常会看见“区间测速”的标志牌，是通过什么方式测速的呢？一起来看看……</a:t>
            </a:r>
            <a:endParaRPr lang="zh-CN" altLang="en-US" sz="20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形状3" title=""/>
          <p:cNvSpPr txBox="1"/>
          <p:nvPr/>
        </p:nvSpPr>
        <p:spPr>
          <a:xfrm>
            <a:off x="2400643" y="2453640"/>
            <a:ext cx="7391400" cy="2696051"/>
          </a:xfrm>
          <a:custGeom>
            <a:gdLst>
              <a:gd name="connsiteX0" fmla="*/ 3118247 w 7391400"/>
              <a:gd name="connsiteY0" fmla="*/ 0 h 2696051"/>
              <a:gd name="connsiteX1" fmla="*/ 4104010 w 7391400"/>
              <a:gd name="connsiteY1" fmla="*/ 472992 h 2696051"/>
              <a:gd name="connsiteX2" fmla="*/ 4792864 w 7391400"/>
              <a:gd name="connsiteY2" fmla="*/ 70949 h 2696051"/>
              <a:gd name="connsiteX3" fmla="*/ 5122095 w 7391400"/>
              <a:gd name="connsiteY3" fmla="*/ 555764 h 2696051"/>
              <a:gd name="connsiteX4" fmla="*/ 6431063 w 7391400"/>
              <a:gd name="connsiteY4" fmla="*/ 153722 h 2696051"/>
              <a:gd name="connsiteX5" fmla="*/ 5820208 w 7391400"/>
              <a:gd name="connsiteY5" fmla="*/ 780435 h 2696051"/>
              <a:gd name="connsiteX6" fmla="*/ 6958309 w 7391400"/>
              <a:gd name="connsiteY6" fmla="*/ 697663 h 2696051"/>
              <a:gd name="connsiteX7" fmla="*/ 6431063 w 7391400"/>
              <a:gd name="connsiteY7" fmla="*/ 1147004 h 2696051"/>
              <a:gd name="connsiteX8" fmla="*/ 7391400 w 7391400"/>
              <a:gd name="connsiteY8" fmla="*/ 1513573 h 2696051"/>
              <a:gd name="connsiteX9" fmla="*/ 5965649 w 7391400"/>
              <a:gd name="connsiteY9" fmla="*/ 1454448 h 2696051"/>
              <a:gd name="connsiteX10" fmla="*/ 6149875 w 7391400"/>
              <a:gd name="connsiteY10" fmla="*/ 1832841 h 2696051"/>
              <a:gd name="connsiteX11" fmla="*/ 5209359 w 7391400"/>
              <a:gd name="connsiteY11" fmla="*/ 1761894 h 2696051"/>
              <a:gd name="connsiteX12" fmla="*/ 5485807 w 7391400"/>
              <a:gd name="connsiteY12" fmla="*/ 2282183 h 2696051"/>
              <a:gd name="connsiteX13" fmla="*/ 4104010 w 7391400"/>
              <a:gd name="connsiteY13" fmla="*/ 2057512 h 2696051"/>
              <a:gd name="connsiteX14" fmla="*/ 3289543 w 7391400"/>
              <a:gd name="connsiteY14" fmla="*/ 2636928 h 2696051"/>
              <a:gd name="connsiteX15" fmla="*/ 2858394 w 7391400"/>
              <a:gd name="connsiteY15" fmla="*/ 2282183 h 2696051"/>
              <a:gd name="connsiteX16" fmla="*/ 1282463 w 7391400"/>
              <a:gd name="connsiteY16" fmla="*/ 2696051 h 2696051"/>
              <a:gd name="connsiteX17" fmla="*/ 1573344 w 7391400"/>
              <a:gd name="connsiteY17" fmla="*/ 2057512 h 2696051"/>
              <a:gd name="connsiteX18" fmla="*/ 467995 w 7391400"/>
              <a:gd name="connsiteY18" fmla="*/ 1986565 h 2696051"/>
              <a:gd name="connsiteX19" fmla="*/ 1224286 w 7391400"/>
              <a:gd name="connsiteY19" fmla="*/ 1596346 h 2696051"/>
              <a:gd name="connsiteX20" fmla="*/ 0 w 7391400"/>
              <a:gd name="connsiteY20" fmla="*/ 1265253 h 2696051"/>
              <a:gd name="connsiteX21" fmla="*/ 1282463 w 7391400"/>
              <a:gd name="connsiteY21" fmla="*/ 1099705 h 2696051"/>
              <a:gd name="connsiteX22" fmla="*/ 758877 w 7391400"/>
              <a:gd name="connsiteY22" fmla="*/ 402043 h 2696051"/>
              <a:gd name="connsiteX23" fmla="*/ 2678693 w 7391400"/>
              <a:gd name="connsiteY23" fmla="*/ 626713 h 2696051"/>
              <a:gd name="connsiteX24" fmla="*/ 3118247 w 7391400"/>
              <a:gd name="connsiteY24" fmla="*/ 0 h 2696051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391400" h="2696051">
                <a:moveTo>
                  <a:pt x="3118247" y="0"/>
                </a:moveTo>
                <a:lnTo>
                  <a:pt x="4104010" y="472992"/>
                </a:lnTo>
                <a:lnTo>
                  <a:pt x="4792864" y="70949"/>
                </a:lnTo>
                <a:lnTo>
                  <a:pt x="5122095" y="555764"/>
                </a:lnTo>
                <a:lnTo>
                  <a:pt x="6431063" y="153722"/>
                </a:lnTo>
                <a:lnTo>
                  <a:pt x="5820208" y="780435"/>
                </a:lnTo>
                <a:lnTo>
                  <a:pt x="6958309" y="697663"/>
                </a:lnTo>
                <a:lnTo>
                  <a:pt x="6431063" y="1147004"/>
                </a:lnTo>
                <a:lnTo>
                  <a:pt x="7391400" y="1513573"/>
                </a:lnTo>
                <a:lnTo>
                  <a:pt x="5965649" y="1454448"/>
                </a:lnTo>
                <a:lnTo>
                  <a:pt x="6149875" y="1832841"/>
                </a:lnTo>
                <a:lnTo>
                  <a:pt x="5209359" y="1761894"/>
                </a:lnTo>
                <a:lnTo>
                  <a:pt x="5485807" y="2282183"/>
                </a:lnTo>
                <a:lnTo>
                  <a:pt x="4104010" y="2057512"/>
                </a:lnTo>
                <a:lnTo>
                  <a:pt x="3289543" y="2636928"/>
                </a:lnTo>
                <a:lnTo>
                  <a:pt x="2858394" y="2282183"/>
                </a:lnTo>
                <a:lnTo>
                  <a:pt x="1282463" y="2696051"/>
                </a:lnTo>
                <a:lnTo>
                  <a:pt x="1573344" y="2057512"/>
                </a:lnTo>
                <a:lnTo>
                  <a:pt x="467995" y="1986565"/>
                </a:lnTo>
                <a:lnTo>
                  <a:pt x="1224286" y="1596346"/>
                </a:lnTo>
                <a:lnTo>
                  <a:pt x="0" y="1265253"/>
                </a:lnTo>
                <a:lnTo>
                  <a:pt x="1282463" y="1099705"/>
                </a:lnTo>
                <a:lnTo>
                  <a:pt x="758877" y="402043"/>
                </a:lnTo>
                <a:lnTo>
                  <a:pt x="2678693" y="626713"/>
                </a:lnTo>
                <a:lnTo>
                  <a:pt x="3118247" y="0"/>
                </a:lnTo>
                <a:close/>
              </a:path>
            </a:pathLst>
          </a:custGeom>
          <a:solidFill>
            <a:srgbClr val="FFEE00">
              <a:alpha val="91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3000" b="0" i="0">
                <a:ln w="11906">
                  <a:solidFill>
                    <a:srgbClr val="ED7D31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生活中大部分物体的运动</a:t>
            </a:r>
            <a:endParaRPr lang="zh-CN" altLang="en-US" sz="3000" b="0" i="0">
              <a:ln w="11906">
                <a:solidFill>
                  <a:srgbClr val="ED7D31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ctr"/>
            <a:r>
              <a:rPr lang="zh-CN" altLang="en-US" sz="3000" b="0" i="0">
                <a:ln w="11906">
                  <a:solidFill>
                    <a:srgbClr val="ED7D31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都是变速运动</a:t>
            </a:r>
            <a:endParaRPr lang="zh-CN" altLang="en-US" sz="3000" b="0" i="0">
              <a:ln w="11906">
                <a:solidFill>
                  <a:srgbClr val="ED7D31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2" name="图片7" title="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85762" y="1446857"/>
            <a:ext cx="7620000" cy="4286250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4" grpId="1" animBg="1"/>
      <p:bldP spid="5" grpId="1" animBg="1"/>
      <p:bldP spid="6" grpId="1" animBg="1"/>
      <p:bldP spid="7" grpId="1" animBg="1"/>
      <p:bldP spid="8" grpId="1" animBg="1"/>
      <p:bldP spid="9" grpId="1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69"/>
            <a:ext cx="5094512" cy="835012"/>
            <a:chExt cx="5094512" cy="835012"/>
          </a:xfrm>
        </p:grpSpPr>
        <p:sp>
          <p:nvSpPr>
            <p:cNvPr id="4" name="形状7"/>
            <p:cNvSpPr txBox="1"/>
            <p:nvPr/>
          </p:nvSpPr>
          <p:spPr>
            <a:xfrm>
              <a:off x="559908" y="0"/>
              <a:ext cx="4480084" cy="760847"/>
            </a:xfrm>
            <a:custGeom>
              <a:gdLst>
                <a:gd name="connsiteX0" fmla="*/ 0 w 4480084"/>
                <a:gd name="connsiteY0" fmla="*/ 760848 h 760847"/>
                <a:gd name="connsiteX1" fmla="*/ 4480084 w 4480084"/>
                <a:gd name="connsiteY1" fmla="*/ 760848 h 760847"/>
                <a:gd name="connsiteX2" fmla="*/ 0 w 4480084"/>
                <a:gd name="connsiteY2" fmla="*/ 760848 h 760847"/>
                <a:gd name="connsiteX0-1" fmla="*/ 0 w 4480084"/>
                <a:gd name="connsiteY0-2" fmla="*/ 0 h 760847"/>
                <a:gd name="connsiteX1-3" fmla="*/ 1625 w 4480084"/>
                <a:gd name="connsiteY1-4" fmla="*/ 0 h 760847"/>
                <a:gd name="connsiteX2-5" fmla="*/ 0 w 4480084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480084" h="760848">
                  <a:moveTo>
                    <a:pt x="0" y="760848"/>
                  </a:moveTo>
                  <a:lnTo>
                    <a:pt x="4480084" y="760848"/>
                  </a:lnTo>
                  <a:lnTo>
                    <a:pt x="0" y="760848"/>
                  </a:lnTo>
                  <a:close/>
                </a:path>
                <a:path w="4480084" h="760848">
                  <a:moveTo>
                    <a:pt x="0" y="0"/>
                  </a:moveTo>
                  <a:lnTo>
                    <a:pt x="162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8"/>
            <p:cNvSpPr txBox="1"/>
            <p:nvPr/>
          </p:nvSpPr>
          <p:spPr>
            <a:xfrm>
              <a:off x="0" y="28783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9"/>
            <p:cNvSpPr txBox="1"/>
            <p:nvPr/>
          </p:nvSpPr>
          <p:spPr>
            <a:xfrm>
              <a:off x="361847" y="23711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10"/>
            <p:cNvSpPr txBox="1"/>
            <p:nvPr/>
          </p:nvSpPr>
          <p:spPr>
            <a:xfrm>
              <a:off x="557374" y="273901"/>
              <a:ext cx="4537138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实验：测量小车的平均速度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11"/>
            <p:cNvSpPr txBox="1"/>
            <p:nvPr/>
          </p:nvSpPr>
          <p:spPr>
            <a:xfrm>
              <a:off x="0" y="28657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1094869" y="3234001"/>
            <a:ext cx="7804150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① 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将木板用木块垫起组装成斜面，将金属片固定在斜面底端；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2" title=""/>
          <p:cNvSpPr txBox="1"/>
          <p:nvPr/>
        </p:nvSpPr>
        <p:spPr>
          <a:xfrm>
            <a:off x="1094869" y="3692782"/>
            <a:ext cx="9869138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②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用刻度尺测量小车从</a:t>
            </a:r>
            <a:r>
              <a:rPr lang="zh-CN" altLang="en-US" sz="22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斜面顶端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滑下到撞击金属片将要通过的</a:t>
            </a:r>
            <a:r>
              <a:rPr lang="zh-CN" altLang="en-US" sz="22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路程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___并记录；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1094869" y="4620355"/>
            <a:ext cx="10528300" cy="92798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④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将金属片移至斜面的</a:t>
            </a:r>
            <a:r>
              <a:rPr lang="zh-CN" altLang="en-US" sz="22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中部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，重复步骤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②③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，测出小车从斜面顶端滑过斜面</a:t>
            </a:r>
            <a:r>
              <a:rPr lang="zh-CN" altLang="en-US" sz="22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上半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段</a:t>
            </a:r>
            <a:r>
              <a:rPr lang="zh-CN" altLang="en-US" sz="22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路程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___及所用的</a:t>
            </a:r>
            <a:r>
              <a:rPr lang="zh-CN" altLang="en-US" sz="22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时间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___；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4" title=""/>
          <p:cNvSpPr txBox="1"/>
          <p:nvPr/>
        </p:nvSpPr>
        <p:spPr>
          <a:xfrm>
            <a:off x="409613" y="1181157"/>
            <a:ext cx="3286411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实验原理：_________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3" name="公式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0742" y="1031215"/>
            <a:ext cx="792775" cy="891892"/>
          </a:xfrm>
          <a:prstGeom prst="rect">
            <a:avLst/>
          </a:prstGeom>
        </p:spPr>
      </p:pic>
      <p:sp>
        <p:nvSpPr>
          <p:cNvPr id="14" name="文本5" title=""/>
          <p:cNvSpPr txBox="1"/>
          <p:nvPr/>
        </p:nvSpPr>
        <p:spPr>
          <a:xfrm>
            <a:off x="409813" y="1723615"/>
            <a:ext cx="20568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设计实验：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6" title=""/>
          <p:cNvSpPr txBox="1"/>
          <p:nvPr/>
        </p:nvSpPr>
        <p:spPr>
          <a:xfrm>
            <a:off x="719871" y="2285495"/>
            <a:ext cx="841200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⑴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实验器材：木板、小车、金属片、木块、_________、______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7" title=""/>
          <p:cNvSpPr txBox="1"/>
          <p:nvPr/>
        </p:nvSpPr>
        <p:spPr>
          <a:xfrm>
            <a:off x="6725536" y="2285638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刻度尺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8" title=""/>
          <p:cNvSpPr txBox="1"/>
          <p:nvPr/>
        </p:nvSpPr>
        <p:spPr>
          <a:xfrm>
            <a:off x="8220818" y="2285609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停表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9" title=""/>
          <p:cNvSpPr txBox="1"/>
          <p:nvPr/>
        </p:nvSpPr>
        <p:spPr>
          <a:xfrm>
            <a:off x="720260" y="2755674"/>
            <a:ext cx="20955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实验步骤：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10" title=""/>
          <p:cNvSpPr txBox="1"/>
          <p:nvPr/>
        </p:nvSpPr>
        <p:spPr>
          <a:xfrm>
            <a:off x="1094869" y="4161526"/>
            <a:ext cx="9018111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③ 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用秒表测量小车从</a:t>
            </a:r>
            <a:r>
              <a:rPr lang="zh-CN" altLang="en-US" sz="22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斜面顶端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滑下到撞击金属片所用的</a:t>
            </a:r>
            <a:r>
              <a:rPr lang="zh-CN" altLang="en-US" sz="22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时间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___并记录。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11" title=""/>
          <p:cNvSpPr txBox="1"/>
          <p:nvPr/>
        </p:nvSpPr>
        <p:spPr>
          <a:xfrm>
            <a:off x="1094869" y="5514162"/>
            <a:ext cx="6526082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⑤ 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分别计算两次小车运动的</a:t>
            </a:r>
            <a:r>
              <a:rPr lang="zh-CN" altLang="en-US" sz="22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平均速度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___、___。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12" title=""/>
          <p:cNvSpPr txBox="1"/>
          <p:nvPr/>
        </p:nvSpPr>
        <p:spPr>
          <a:xfrm>
            <a:off x="1094869" y="5973153"/>
            <a:ext cx="3333750" cy="5592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⑥ </a:t>
            </a:r>
            <a:r>
              <a:rPr lang="zh-CN" altLang="en-US" sz="22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整理器材、摆放整齐。</a:t>
            </a:r>
            <a:endParaRPr lang="zh-CN" altLang="en-US" sz="22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形状2" title=""/>
          <p:cNvSpPr txBox="1"/>
          <p:nvPr/>
        </p:nvSpPr>
        <p:spPr>
          <a:xfrm flipV="1">
            <a:off x="6314336" y="972029"/>
            <a:ext cx="5408750" cy="1011537"/>
          </a:xfrm>
          <a:prstGeom prst="line">
            <a:avLst/>
          </a:prstGeom>
          <a:ln w="76200">
            <a:solidFill>
              <a:srgbClr val="E4E4E6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23" name="组合2" title=""/>
          <p:cNvGrpSpPr/>
          <p:nvPr/>
        </p:nvGrpSpPr>
        <p:grpSpPr>
          <a:xfrm>
            <a:off x="6019895" y="2038203"/>
            <a:ext cx="5953716" cy="238907"/>
            <a:chExt cx="5953716" cy="238907"/>
          </a:xfrm>
        </p:grpSpPr>
        <p:sp>
          <p:nvSpPr>
            <p:cNvPr id="24" name="形状12"/>
            <p:cNvSpPr txBox="1"/>
            <p:nvPr/>
          </p:nvSpPr>
          <p:spPr>
            <a:xfrm>
              <a:off x="0" y="0"/>
              <a:ext cx="5953716" cy="19050"/>
            </a:xfrm>
            <a:prstGeom prst="line">
              <a:avLst/>
            </a:prstGeom>
            <a:ln w="4762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5" name="形状13"/>
            <p:cNvSpPr txBox="1"/>
            <p:nvPr/>
          </p:nvSpPr>
          <p:spPr>
            <a:xfrm flipV="1">
              <a:off x="62018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6" name="形状14"/>
            <p:cNvSpPr txBox="1"/>
            <p:nvPr/>
          </p:nvSpPr>
          <p:spPr>
            <a:xfrm flipV="1">
              <a:off x="186054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7" name="形状15"/>
            <p:cNvSpPr txBox="1"/>
            <p:nvPr/>
          </p:nvSpPr>
          <p:spPr>
            <a:xfrm flipV="1">
              <a:off x="310089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8" name="形状16"/>
            <p:cNvSpPr txBox="1"/>
            <p:nvPr/>
          </p:nvSpPr>
          <p:spPr>
            <a:xfrm flipV="1">
              <a:off x="434125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9" name="形状17"/>
            <p:cNvSpPr txBox="1"/>
            <p:nvPr/>
          </p:nvSpPr>
          <p:spPr>
            <a:xfrm flipV="1">
              <a:off x="558161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0" name="形状18"/>
            <p:cNvSpPr txBox="1"/>
            <p:nvPr/>
          </p:nvSpPr>
          <p:spPr>
            <a:xfrm flipV="1">
              <a:off x="682197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1" name="形状19"/>
            <p:cNvSpPr txBox="1"/>
            <p:nvPr/>
          </p:nvSpPr>
          <p:spPr>
            <a:xfrm flipV="1">
              <a:off x="806232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2" name="形状20"/>
            <p:cNvSpPr txBox="1"/>
            <p:nvPr/>
          </p:nvSpPr>
          <p:spPr>
            <a:xfrm flipV="1">
              <a:off x="930268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3" name="形状21"/>
            <p:cNvSpPr txBox="1"/>
            <p:nvPr/>
          </p:nvSpPr>
          <p:spPr>
            <a:xfrm flipV="1">
              <a:off x="1054304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4" name="形状22"/>
            <p:cNvSpPr txBox="1"/>
            <p:nvPr/>
          </p:nvSpPr>
          <p:spPr>
            <a:xfrm flipV="1">
              <a:off x="1178340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5" name="形状23"/>
            <p:cNvSpPr txBox="1"/>
            <p:nvPr/>
          </p:nvSpPr>
          <p:spPr>
            <a:xfrm flipV="1">
              <a:off x="1302375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6" name="形状24"/>
            <p:cNvSpPr txBox="1"/>
            <p:nvPr/>
          </p:nvSpPr>
          <p:spPr>
            <a:xfrm flipV="1">
              <a:off x="1426411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7" name="形状25"/>
            <p:cNvSpPr txBox="1"/>
            <p:nvPr/>
          </p:nvSpPr>
          <p:spPr>
            <a:xfrm flipV="1">
              <a:off x="1550447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8" name="形状26"/>
            <p:cNvSpPr txBox="1"/>
            <p:nvPr/>
          </p:nvSpPr>
          <p:spPr>
            <a:xfrm flipV="1">
              <a:off x="1674483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9" name="形状27"/>
            <p:cNvSpPr txBox="1"/>
            <p:nvPr/>
          </p:nvSpPr>
          <p:spPr>
            <a:xfrm flipV="1">
              <a:off x="1798518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0" name="形状28"/>
            <p:cNvSpPr txBox="1"/>
            <p:nvPr/>
          </p:nvSpPr>
          <p:spPr>
            <a:xfrm flipV="1">
              <a:off x="1922554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1" name="形状29"/>
            <p:cNvSpPr txBox="1"/>
            <p:nvPr/>
          </p:nvSpPr>
          <p:spPr>
            <a:xfrm flipV="1">
              <a:off x="2046590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2" name="形状30"/>
            <p:cNvSpPr txBox="1"/>
            <p:nvPr/>
          </p:nvSpPr>
          <p:spPr>
            <a:xfrm flipV="1">
              <a:off x="2170626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3" name="形状31"/>
            <p:cNvSpPr txBox="1"/>
            <p:nvPr/>
          </p:nvSpPr>
          <p:spPr>
            <a:xfrm flipV="1">
              <a:off x="2294661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4" name="形状32"/>
            <p:cNvSpPr txBox="1"/>
            <p:nvPr/>
          </p:nvSpPr>
          <p:spPr>
            <a:xfrm flipV="1">
              <a:off x="2418697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5" name="形状33"/>
            <p:cNvSpPr txBox="1"/>
            <p:nvPr/>
          </p:nvSpPr>
          <p:spPr>
            <a:xfrm flipV="1">
              <a:off x="2542733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6" name="形状34"/>
            <p:cNvSpPr txBox="1"/>
            <p:nvPr/>
          </p:nvSpPr>
          <p:spPr>
            <a:xfrm flipV="1">
              <a:off x="2666769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7" name="形状35"/>
            <p:cNvSpPr txBox="1"/>
            <p:nvPr/>
          </p:nvSpPr>
          <p:spPr>
            <a:xfrm flipV="1">
              <a:off x="2790804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8" name="形状36"/>
            <p:cNvSpPr txBox="1"/>
            <p:nvPr/>
          </p:nvSpPr>
          <p:spPr>
            <a:xfrm flipV="1">
              <a:off x="2914840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9" name="形状37"/>
            <p:cNvSpPr txBox="1"/>
            <p:nvPr/>
          </p:nvSpPr>
          <p:spPr>
            <a:xfrm flipV="1">
              <a:off x="3038876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0" name="形状38"/>
            <p:cNvSpPr txBox="1"/>
            <p:nvPr/>
          </p:nvSpPr>
          <p:spPr>
            <a:xfrm flipV="1">
              <a:off x="3162911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1" name="形状39"/>
            <p:cNvSpPr txBox="1"/>
            <p:nvPr/>
          </p:nvSpPr>
          <p:spPr>
            <a:xfrm flipV="1">
              <a:off x="3286947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2" name="形状40"/>
            <p:cNvSpPr txBox="1"/>
            <p:nvPr/>
          </p:nvSpPr>
          <p:spPr>
            <a:xfrm flipV="1">
              <a:off x="3410983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3" name="形状41"/>
            <p:cNvSpPr txBox="1"/>
            <p:nvPr/>
          </p:nvSpPr>
          <p:spPr>
            <a:xfrm flipV="1">
              <a:off x="3535018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4" name="形状42"/>
            <p:cNvSpPr txBox="1"/>
            <p:nvPr/>
          </p:nvSpPr>
          <p:spPr>
            <a:xfrm flipV="1">
              <a:off x="3659054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5" name="形状43"/>
            <p:cNvSpPr txBox="1"/>
            <p:nvPr/>
          </p:nvSpPr>
          <p:spPr>
            <a:xfrm flipV="1">
              <a:off x="3783090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6" name="形状44"/>
            <p:cNvSpPr txBox="1"/>
            <p:nvPr/>
          </p:nvSpPr>
          <p:spPr>
            <a:xfrm flipV="1">
              <a:off x="3907126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7" name="形状45"/>
            <p:cNvSpPr txBox="1"/>
            <p:nvPr/>
          </p:nvSpPr>
          <p:spPr>
            <a:xfrm flipV="1">
              <a:off x="4031161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8" name="形状46"/>
            <p:cNvSpPr txBox="1"/>
            <p:nvPr/>
          </p:nvSpPr>
          <p:spPr>
            <a:xfrm flipV="1">
              <a:off x="4155197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9" name="形状47"/>
            <p:cNvSpPr txBox="1"/>
            <p:nvPr/>
          </p:nvSpPr>
          <p:spPr>
            <a:xfrm flipV="1">
              <a:off x="4279233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0" name="形状48"/>
            <p:cNvSpPr txBox="1"/>
            <p:nvPr/>
          </p:nvSpPr>
          <p:spPr>
            <a:xfrm flipV="1">
              <a:off x="4403269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1" name="形状49"/>
            <p:cNvSpPr txBox="1"/>
            <p:nvPr/>
          </p:nvSpPr>
          <p:spPr>
            <a:xfrm flipV="1">
              <a:off x="4527304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2" name="形状50"/>
            <p:cNvSpPr txBox="1"/>
            <p:nvPr/>
          </p:nvSpPr>
          <p:spPr>
            <a:xfrm flipV="1">
              <a:off x="4651340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3" name="形状51"/>
            <p:cNvSpPr txBox="1"/>
            <p:nvPr/>
          </p:nvSpPr>
          <p:spPr>
            <a:xfrm flipV="1">
              <a:off x="4775376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4" name="形状52"/>
            <p:cNvSpPr txBox="1"/>
            <p:nvPr/>
          </p:nvSpPr>
          <p:spPr>
            <a:xfrm flipV="1">
              <a:off x="4899412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5" name="形状53"/>
            <p:cNvSpPr txBox="1"/>
            <p:nvPr/>
          </p:nvSpPr>
          <p:spPr>
            <a:xfrm flipV="1">
              <a:off x="5023447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6" name="形状54"/>
            <p:cNvSpPr txBox="1"/>
            <p:nvPr/>
          </p:nvSpPr>
          <p:spPr>
            <a:xfrm flipV="1">
              <a:off x="5147483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7" name="形状55"/>
            <p:cNvSpPr txBox="1"/>
            <p:nvPr/>
          </p:nvSpPr>
          <p:spPr>
            <a:xfrm flipV="1">
              <a:off x="5271519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8" name="形状56"/>
            <p:cNvSpPr txBox="1"/>
            <p:nvPr/>
          </p:nvSpPr>
          <p:spPr>
            <a:xfrm flipV="1">
              <a:off x="5395554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9" name="形状57"/>
            <p:cNvSpPr txBox="1"/>
            <p:nvPr/>
          </p:nvSpPr>
          <p:spPr>
            <a:xfrm flipV="1">
              <a:off x="5519590" y="7551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70" name="组合3" title=""/>
          <p:cNvGrpSpPr/>
          <p:nvPr/>
        </p:nvGrpSpPr>
        <p:grpSpPr>
          <a:xfrm>
            <a:off x="10628403" y="360885"/>
            <a:ext cx="1006475" cy="712127"/>
            <a:chExt cx="1006475" cy="712127"/>
          </a:xfrm>
        </p:grpSpPr>
        <p:sp>
          <p:nvSpPr>
            <p:cNvPr id="71" name="形状58"/>
            <p:cNvSpPr txBox="1"/>
            <p:nvPr/>
          </p:nvSpPr>
          <p:spPr>
            <a:xfrm rot="20736480">
              <a:off x="0" y="0"/>
              <a:ext cx="1006475" cy="480219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9525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2" name="形状59"/>
            <p:cNvSpPr txBox="1"/>
            <p:nvPr/>
          </p:nvSpPr>
          <p:spPr>
            <a:xfrm rot="20736464">
              <a:off x="202664" y="540220"/>
              <a:ext cx="158953" cy="171907"/>
            </a:xfrm>
            <a:custGeom>
              <a:gdLst>
                <a:gd name="connsiteX0" fmla="*/ 79477 w 158953"/>
                <a:gd name="connsiteY0" fmla="*/ 0 h 171907"/>
                <a:gd name="connsiteX1" fmla="*/ 123370 w 158953"/>
                <a:gd name="connsiteY1" fmla="*/ 0 h 171907"/>
                <a:gd name="connsiteX2" fmla="*/ 158953 w 158953"/>
                <a:gd name="connsiteY2" fmla="*/ 133424 h 171907"/>
                <a:gd name="connsiteX3" fmla="*/ 35583 w 158953"/>
                <a:gd name="connsiteY3" fmla="*/ 171907 h 171907"/>
                <a:gd name="connsiteX4" fmla="*/ 0 w 158953"/>
                <a:gd name="connsiteY4" fmla="*/ 38483 h 1719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953" h="171907">
                  <a:moveTo>
                    <a:pt x="79477" y="0"/>
                  </a:moveTo>
                  <a:cubicBezTo>
                    <a:pt x="123370" y="0"/>
                    <a:pt x="158953" y="38483"/>
                    <a:pt x="158953" y="85954"/>
                  </a:cubicBezTo>
                  <a:cubicBezTo>
                    <a:pt x="158953" y="133424"/>
                    <a:pt x="123370" y="171907"/>
                    <a:pt x="79477" y="171907"/>
                  </a:cubicBezTo>
                  <a:cubicBezTo>
                    <a:pt x="35583" y="171907"/>
                    <a:pt x="0" y="133424"/>
                    <a:pt x="0" y="85954"/>
                  </a:cubicBezTo>
                  <a:cubicBezTo>
                    <a:pt x="0" y="38483"/>
                    <a:pt x="35583" y="0"/>
                    <a:pt x="79477" y="0"/>
                  </a:cubicBezTo>
                  <a:close/>
                </a:path>
              </a:pathLst>
            </a:custGeom>
            <a:solidFill>
              <a:srgbClr val="C3C3C7">
                <a:alpha val="10000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3" name="形状60"/>
            <p:cNvSpPr txBox="1"/>
            <p:nvPr/>
          </p:nvSpPr>
          <p:spPr>
            <a:xfrm rot="20736464">
              <a:off x="817370" y="407126"/>
              <a:ext cx="138132" cy="176393"/>
            </a:xfrm>
            <a:custGeom>
              <a:gdLst>
                <a:gd name="connsiteX0" fmla="*/ 69066 w 138132"/>
                <a:gd name="connsiteY0" fmla="*/ 0 h 176393"/>
                <a:gd name="connsiteX1" fmla="*/ 107210 w 138132"/>
                <a:gd name="connsiteY1" fmla="*/ 0 h 176393"/>
                <a:gd name="connsiteX2" fmla="*/ 138132 w 138132"/>
                <a:gd name="connsiteY2" fmla="*/ 136906 h 176393"/>
                <a:gd name="connsiteX3" fmla="*/ 30922 w 138132"/>
                <a:gd name="connsiteY3" fmla="*/ 176393 h 176393"/>
                <a:gd name="connsiteX4" fmla="*/ 0 w 138132"/>
                <a:gd name="connsiteY4" fmla="*/ 39487 h 17639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132" h="176393">
                  <a:moveTo>
                    <a:pt x="69066" y="0"/>
                  </a:moveTo>
                  <a:cubicBezTo>
                    <a:pt x="107210" y="0"/>
                    <a:pt x="138132" y="39487"/>
                    <a:pt x="138132" y="88197"/>
                  </a:cubicBezTo>
                  <a:cubicBezTo>
                    <a:pt x="138132" y="136906"/>
                    <a:pt x="107210" y="176393"/>
                    <a:pt x="69066" y="176393"/>
                  </a:cubicBezTo>
                  <a:cubicBezTo>
                    <a:pt x="30922" y="176393"/>
                    <a:pt x="0" y="136906"/>
                    <a:pt x="0" y="88197"/>
                  </a:cubicBezTo>
                  <a:cubicBezTo>
                    <a:pt x="0" y="39487"/>
                    <a:pt x="30922" y="0"/>
                    <a:pt x="69066" y="0"/>
                  </a:cubicBezTo>
                  <a:close/>
                </a:path>
              </a:pathLst>
            </a:custGeom>
            <a:solidFill>
              <a:srgbClr val="C3C3C7">
                <a:alpha val="10000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74" name="形状3" title=""/>
          <p:cNvSpPr txBox="1"/>
          <p:nvPr/>
        </p:nvSpPr>
        <p:spPr>
          <a:xfrm flipH="1" flipV="1">
            <a:off x="6145353" y="1391660"/>
            <a:ext cx="155397" cy="624265"/>
          </a:xfrm>
          <a:prstGeom prst="line">
            <a:avLst/>
          </a:prstGeom>
          <a:ln w="38100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75" name="形状4" title=""/>
          <p:cNvSpPr txBox="1"/>
          <p:nvPr/>
        </p:nvSpPr>
        <p:spPr>
          <a:xfrm flipH="1" flipV="1">
            <a:off x="8310562" y="709612"/>
            <a:ext cx="219323" cy="846157"/>
          </a:xfrm>
          <a:prstGeom prst="line">
            <a:avLst/>
          </a:prstGeom>
          <a:ln w="28575">
            <a:solidFill>
              <a:srgbClr val="FFEE00">
                <a:alpha val="100000"/>
              </a:srgbClr>
            </a:solidFill>
            <a:prstDash val="sysDash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76" name="组合4" title=""/>
          <p:cNvGrpSpPr/>
          <p:nvPr/>
        </p:nvGrpSpPr>
        <p:grpSpPr>
          <a:xfrm>
            <a:off x="6266051" y="261937"/>
            <a:ext cx="4475858" cy="1396721"/>
            <a:chExt cx="4475858" cy="1396721"/>
          </a:xfrm>
        </p:grpSpPr>
        <p:sp>
          <p:nvSpPr>
            <p:cNvPr id="77" name="形状61"/>
            <p:cNvSpPr txBox="1"/>
            <p:nvPr/>
          </p:nvSpPr>
          <p:spPr>
            <a:xfrm flipH="1" flipV="1">
              <a:off x="4259074" y="0"/>
              <a:ext cx="216784" cy="849046"/>
            </a:xfrm>
            <a:prstGeom prst="line">
              <a:avLst/>
            </a:prstGeom>
            <a:ln w="28575">
              <a:solidFill>
                <a:srgbClr val="FFEE00">
                  <a:alpha val="100000"/>
                </a:srgbClr>
              </a:solidFill>
              <a:prstDash val="sysDash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78" name="形状62"/>
            <p:cNvSpPr txBox="1"/>
            <p:nvPr/>
          </p:nvSpPr>
          <p:spPr>
            <a:xfrm flipV="1">
              <a:off x="0" y="466725"/>
              <a:ext cx="4325749" cy="929996"/>
            </a:xfrm>
            <a:prstGeom prst="line">
              <a:avLst/>
            </a:prstGeom>
            <a:ln w="28575">
              <a:solidFill>
                <a:srgbClr val="FFEE00">
                  <a:alpha val="100000"/>
                </a:srgbClr>
              </a:solidFill>
              <a:prstDash val="solid"/>
              <a:headEnd type="arrow" w="sm" len="sm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79" name="文本13" title=""/>
          <p:cNvSpPr txBox="1"/>
          <p:nvPr/>
        </p:nvSpPr>
        <p:spPr>
          <a:xfrm>
            <a:off x="7921625" y="566420"/>
            <a:ext cx="570865" cy="62865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5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endParaRPr lang="zh-CN" altLang="en-US" sz="35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80" name="形状5" title=""/>
          <p:cNvSpPr txBox="1"/>
          <p:nvPr/>
        </p:nvSpPr>
        <p:spPr>
          <a:xfrm flipV="1">
            <a:off x="8443970" y="542925"/>
            <a:ext cx="2090680" cy="447704"/>
          </a:xfrm>
          <a:prstGeom prst="line">
            <a:avLst/>
          </a:prstGeom>
          <a:ln w="28575">
            <a:solidFill>
              <a:srgbClr val="FFEE00">
                <a:alpha val="100000"/>
              </a:srgbClr>
            </a:solidFill>
            <a:prstDash val="solid"/>
            <a:headEnd type="arrow" w="sm" len="sm"/>
            <a:tailEnd type="arrow" w="sm" len="sm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81" name="文本14" title=""/>
          <p:cNvSpPr txBox="1"/>
          <p:nvPr/>
        </p:nvSpPr>
        <p:spPr>
          <a:xfrm>
            <a:off x="9225915" y="148590"/>
            <a:ext cx="577215" cy="62865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5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35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82" name="文本15" title=""/>
          <p:cNvSpPr txBox="1"/>
          <p:nvPr/>
        </p:nvSpPr>
        <p:spPr>
          <a:xfrm>
            <a:off x="8063865" y="1083945"/>
            <a:ext cx="560705" cy="62865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t</a:t>
            </a:r>
            <a:r>
              <a:rPr lang="zh-CN" altLang="en-US" sz="35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endParaRPr lang="zh-CN" altLang="en-US" sz="35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83" name="文本16" title=""/>
          <p:cNvSpPr txBox="1"/>
          <p:nvPr/>
        </p:nvSpPr>
        <p:spPr>
          <a:xfrm>
            <a:off x="9387205" y="553720"/>
            <a:ext cx="477520" cy="65341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200"/>
              </a:lnSpc>
            </a:pPr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t</a:t>
            </a:r>
            <a:r>
              <a:rPr lang="zh-CN" altLang="en-US" sz="35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35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84" name="形状6" title=""/>
          <p:cNvSpPr txBox="1"/>
          <p:nvPr/>
        </p:nvSpPr>
        <p:spPr>
          <a:xfrm>
            <a:off x="10830620" y="1192865"/>
            <a:ext cx="838200" cy="80665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85" name="文本17" title=""/>
          <p:cNvSpPr txBox="1"/>
          <p:nvPr/>
        </p:nvSpPr>
        <p:spPr>
          <a:xfrm>
            <a:off x="9360535" y="3693160"/>
            <a:ext cx="628015" cy="54102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0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endParaRPr lang="zh-CN" altLang="en-US" sz="30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86" name="文本18" title=""/>
          <p:cNvSpPr txBox="1"/>
          <p:nvPr/>
        </p:nvSpPr>
        <p:spPr>
          <a:xfrm>
            <a:off x="8512175" y="4149090"/>
            <a:ext cx="508635" cy="54102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t</a:t>
            </a:r>
            <a:r>
              <a:rPr lang="zh-CN" altLang="en-US" sz="30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endParaRPr lang="zh-CN" altLang="en-US" sz="30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87" name="文本19" title=""/>
          <p:cNvSpPr txBox="1"/>
          <p:nvPr/>
        </p:nvSpPr>
        <p:spPr>
          <a:xfrm>
            <a:off x="1450340" y="4944745"/>
            <a:ext cx="556260" cy="54102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0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30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88" name="文本20" title=""/>
          <p:cNvSpPr txBox="1"/>
          <p:nvPr/>
        </p:nvSpPr>
        <p:spPr>
          <a:xfrm>
            <a:off x="3526790" y="4944745"/>
            <a:ext cx="513080" cy="54102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t</a:t>
            </a:r>
            <a:r>
              <a:rPr lang="zh-CN" altLang="en-US" sz="30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30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89" name="文本21" title=""/>
          <p:cNvSpPr txBox="1"/>
          <p:nvPr/>
        </p:nvSpPr>
        <p:spPr>
          <a:xfrm>
            <a:off x="5690870" y="5475605"/>
            <a:ext cx="575945" cy="54102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30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endParaRPr lang="zh-CN" altLang="en-US" sz="30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90" name="文本22" title=""/>
          <p:cNvSpPr txBox="1"/>
          <p:nvPr/>
        </p:nvSpPr>
        <p:spPr>
          <a:xfrm>
            <a:off x="6320790" y="5475605"/>
            <a:ext cx="566420" cy="54102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30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30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9" grpId="0" animBg="1"/>
      <p:bldP spid="22" grpId="0" animBg="1"/>
      <p:bldP spid="23" grpId="0" animBg="1"/>
      <p:bldP spid="84" grpId="0" animBg="1"/>
      <p:bldP spid="74" grpId="0" animBg="1"/>
      <p:bldP spid="70" grpId="0" animBg="1"/>
      <p:bldP spid="10" grpId="0" animBg="1"/>
      <p:bldP spid="85" grpId="0" animBg="1"/>
      <p:bldP spid="76" grpId="0" animBg="1"/>
      <p:bldP spid="79" grpId="0" animBg="1"/>
      <p:bldP spid="19" grpId="0" animBg="1"/>
      <p:bldP spid="86" grpId="0" animBg="1"/>
      <p:bldP spid="82" grpId="0" animBg="1"/>
      <p:bldP spid="11" grpId="0" animBg="1"/>
      <p:bldP spid="87" grpId="0" animBg="1"/>
      <p:bldP spid="88" grpId="0" animBg="1"/>
      <p:bldP spid="75" grpId="0" animBg="1"/>
      <p:bldP spid="80" grpId="0" animBg="1"/>
      <p:bldP spid="81" grpId="0" animBg="1"/>
      <p:bldP spid="83" grpId="0" animBg="1"/>
      <p:bldP spid="20" grpId="0" animBg="1"/>
      <p:bldP spid="89" grpId="0" animBg="1"/>
      <p:bldP spid="9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730587" y="1178157"/>
            <a:ext cx="20955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⑶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实验表格：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4" name="组合1" title=""/>
          <p:cNvGrpSpPr/>
          <p:nvPr/>
        </p:nvGrpSpPr>
        <p:grpSpPr>
          <a:xfrm>
            <a:off x="416719" y="284969"/>
            <a:ext cx="5094512" cy="835012"/>
            <a:chExt cx="5094512" cy="835012"/>
          </a:xfrm>
        </p:grpSpPr>
        <p:sp>
          <p:nvSpPr>
            <p:cNvPr id="5" name="形状9"/>
            <p:cNvSpPr txBox="1"/>
            <p:nvPr/>
          </p:nvSpPr>
          <p:spPr>
            <a:xfrm>
              <a:off x="559908" y="0"/>
              <a:ext cx="4480084" cy="760847"/>
            </a:xfrm>
            <a:custGeom>
              <a:gdLst>
                <a:gd name="connsiteX0" fmla="*/ 0 w 4480084"/>
                <a:gd name="connsiteY0" fmla="*/ 760848 h 760847"/>
                <a:gd name="connsiteX1" fmla="*/ 4480084 w 4480084"/>
                <a:gd name="connsiteY1" fmla="*/ 760848 h 760847"/>
                <a:gd name="connsiteX2" fmla="*/ 0 w 4480084"/>
                <a:gd name="connsiteY2" fmla="*/ 760848 h 760847"/>
                <a:gd name="connsiteX0-1" fmla="*/ 0 w 4480084"/>
                <a:gd name="connsiteY0-2" fmla="*/ 0 h 760847"/>
                <a:gd name="connsiteX1-3" fmla="*/ 1625 w 4480084"/>
                <a:gd name="connsiteY1-4" fmla="*/ 0 h 760847"/>
                <a:gd name="connsiteX2-5" fmla="*/ 0 w 4480084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480084" h="760848">
                  <a:moveTo>
                    <a:pt x="0" y="760848"/>
                  </a:moveTo>
                  <a:lnTo>
                    <a:pt x="4480084" y="760848"/>
                  </a:lnTo>
                  <a:lnTo>
                    <a:pt x="0" y="760848"/>
                  </a:lnTo>
                  <a:close/>
                </a:path>
                <a:path w="4480084" h="760848">
                  <a:moveTo>
                    <a:pt x="0" y="0"/>
                  </a:moveTo>
                  <a:lnTo>
                    <a:pt x="162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10"/>
            <p:cNvSpPr txBox="1"/>
            <p:nvPr/>
          </p:nvSpPr>
          <p:spPr>
            <a:xfrm>
              <a:off x="0" y="28783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11"/>
            <p:cNvSpPr txBox="1"/>
            <p:nvPr/>
          </p:nvSpPr>
          <p:spPr>
            <a:xfrm>
              <a:off x="361847" y="23711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12"/>
            <p:cNvSpPr txBox="1"/>
            <p:nvPr/>
          </p:nvSpPr>
          <p:spPr>
            <a:xfrm>
              <a:off x="557374" y="273901"/>
              <a:ext cx="4537138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实验：测量小车的平均速度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形状13"/>
            <p:cNvSpPr txBox="1"/>
            <p:nvPr/>
          </p:nvSpPr>
          <p:spPr>
            <a:xfrm>
              <a:off x="0" y="28657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形状2" title=""/>
          <p:cNvSpPr txBox="1"/>
          <p:nvPr/>
        </p:nvSpPr>
        <p:spPr>
          <a:xfrm flipV="1">
            <a:off x="6314336" y="972029"/>
            <a:ext cx="5408750" cy="1011537"/>
          </a:xfrm>
          <a:prstGeom prst="line">
            <a:avLst/>
          </a:prstGeom>
          <a:ln w="76200">
            <a:solidFill>
              <a:srgbClr val="E4E4E6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11" name="组合2" title=""/>
          <p:cNvGrpSpPr/>
          <p:nvPr/>
        </p:nvGrpSpPr>
        <p:grpSpPr>
          <a:xfrm>
            <a:off x="11134" y="8954"/>
            <a:ext cx="11962477" cy="2048299"/>
            <a:chExt cx="11962477" cy="2048299"/>
          </a:xfrm>
        </p:grpSpPr>
        <p:sp>
          <p:nvSpPr>
            <p:cNvPr id="12" name="形状14"/>
            <p:cNvSpPr txBox="1"/>
            <p:nvPr/>
          </p:nvSpPr>
          <p:spPr>
            <a:xfrm>
              <a:off x="6008761" y="2029249"/>
              <a:ext cx="5953716" cy="19050"/>
            </a:xfrm>
            <a:prstGeom prst="line">
              <a:avLst/>
            </a:prstGeom>
            <a:ln w="4762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形状15"/>
            <p:cNvSpPr txBox="1"/>
            <p:nvPr/>
          </p:nvSpPr>
          <p:spPr>
            <a:xfrm flipV="1">
              <a:off x="0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" name="形状16"/>
            <p:cNvSpPr txBox="1"/>
            <p:nvPr/>
          </p:nvSpPr>
          <p:spPr>
            <a:xfrm flipV="1">
              <a:off x="124035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" name="形状17"/>
            <p:cNvSpPr txBox="1"/>
            <p:nvPr/>
          </p:nvSpPr>
          <p:spPr>
            <a:xfrm flipV="1">
              <a:off x="248071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6" name="形状18"/>
            <p:cNvSpPr txBox="1"/>
            <p:nvPr/>
          </p:nvSpPr>
          <p:spPr>
            <a:xfrm flipV="1">
              <a:off x="372107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7" name="形状19"/>
            <p:cNvSpPr txBox="1"/>
            <p:nvPr/>
          </p:nvSpPr>
          <p:spPr>
            <a:xfrm flipV="1">
              <a:off x="496142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8" name="形状20"/>
            <p:cNvSpPr txBox="1"/>
            <p:nvPr/>
          </p:nvSpPr>
          <p:spPr>
            <a:xfrm flipV="1">
              <a:off x="620178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9" name="形状21"/>
            <p:cNvSpPr txBox="1"/>
            <p:nvPr/>
          </p:nvSpPr>
          <p:spPr>
            <a:xfrm flipV="1">
              <a:off x="744214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0" name="形状22"/>
            <p:cNvSpPr txBox="1"/>
            <p:nvPr/>
          </p:nvSpPr>
          <p:spPr>
            <a:xfrm flipV="1">
              <a:off x="868250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1" name="形状23"/>
            <p:cNvSpPr txBox="1"/>
            <p:nvPr/>
          </p:nvSpPr>
          <p:spPr>
            <a:xfrm flipV="1">
              <a:off x="992285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2" name="形状24"/>
            <p:cNvSpPr txBox="1"/>
            <p:nvPr/>
          </p:nvSpPr>
          <p:spPr>
            <a:xfrm flipV="1">
              <a:off x="1116321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3" name="形状25"/>
            <p:cNvSpPr txBox="1"/>
            <p:nvPr/>
          </p:nvSpPr>
          <p:spPr>
            <a:xfrm flipV="1">
              <a:off x="1240357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4" name="形状26"/>
            <p:cNvSpPr txBox="1"/>
            <p:nvPr/>
          </p:nvSpPr>
          <p:spPr>
            <a:xfrm flipV="1">
              <a:off x="1364393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5" name="形状27"/>
            <p:cNvSpPr txBox="1"/>
            <p:nvPr/>
          </p:nvSpPr>
          <p:spPr>
            <a:xfrm flipV="1">
              <a:off x="1488428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6" name="形状28"/>
            <p:cNvSpPr txBox="1"/>
            <p:nvPr/>
          </p:nvSpPr>
          <p:spPr>
            <a:xfrm flipV="1">
              <a:off x="1612464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7" name="形状29"/>
            <p:cNvSpPr txBox="1"/>
            <p:nvPr/>
          </p:nvSpPr>
          <p:spPr>
            <a:xfrm flipV="1">
              <a:off x="1736500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8" name="形状30"/>
            <p:cNvSpPr txBox="1"/>
            <p:nvPr/>
          </p:nvSpPr>
          <p:spPr>
            <a:xfrm flipV="1">
              <a:off x="1860536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9" name="形状31"/>
            <p:cNvSpPr txBox="1"/>
            <p:nvPr/>
          </p:nvSpPr>
          <p:spPr>
            <a:xfrm flipV="1">
              <a:off x="1984571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0" name="形状32"/>
            <p:cNvSpPr txBox="1"/>
            <p:nvPr/>
          </p:nvSpPr>
          <p:spPr>
            <a:xfrm flipV="1">
              <a:off x="2108607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1" name="形状33"/>
            <p:cNvSpPr txBox="1"/>
            <p:nvPr/>
          </p:nvSpPr>
          <p:spPr>
            <a:xfrm flipV="1">
              <a:off x="2232643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2" name="形状34"/>
            <p:cNvSpPr txBox="1"/>
            <p:nvPr/>
          </p:nvSpPr>
          <p:spPr>
            <a:xfrm flipV="1">
              <a:off x="2356679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3" name="形状35"/>
            <p:cNvSpPr txBox="1"/>
            <p:nvPr/>
          </p:nvSpPr>
          <p:spPr>
            <a:xfrm flipV="1">
              <a:off x="2480714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4" name="形状36"/>
            <p:cNvSpPr txBox="1"/>
            <p:nvPr/>
          </p:nvSpPr>
          <p:spPr>
            <a:xfrm flipV="1">
              <a:off x="2604750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5" name="形状37"/>
            <p:cNvSpPr txBox="1"/>
            <p:nvPr/>
          </p:nvSpPr>
          <p:spPr>
            <a:xfrm flipV="1">
              <a:off x="2728786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6" name="形状38"/>
            <p:cNvSpPr txBox="1"/>
            <p:nvPr/>
          </p:nvSpPr>
          <p:spPr>
            <a:xfrm flipV="1">
              <a:off x="2852822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7" name="形状39"/>
            <p:cNvSpPr txBox="1"/>
            <p:nvPr/>
          </p:nvSpPr>
          <p:spPr>
            <a:xfrm flipV="1">
              <a:off x="2976857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8" name="形状40"/>
            <p:cNvSpPr txBox="1"/>
            <p:nvPr/>
          </p:nvSpPr>
          <p:spPr>
            <a:xfrm flipV="1">
              <a:off x="3100893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9" name="形状41"/>
            <p:cNvSpPr txBox="1"/>
            <p:nvPr/>
          </p:nvSpPr>
          <p:spPr>
            <a:xfrm flipV="1">
              <a:off x="3224929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0" name="形状42"/>
            <p:cNvSpPr txBox="1"/>
            <p:nvPr/>
          </p:nvSpPr>
          <p:spPr>
            <a:xfrm flipV="1">
              <a:off x="3348964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1" name="形状43"/>
            <p:cNvSpPr txBox="1"/>
            <p:nvPr/>
          </p:nvSpPr>
          <p:spPr>
            <a:xfrm flipV="1">
              <a:off x="3473000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2" name="形状44"/>
            <p:cNvSpPr txBox="1"/>
            <p:nvPr/>
          </p:nvSpPr>
          <p:spPr>
            <a:xfrm flipV="1">
              <a:off x="3597036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3" name="形状45"/>
            <p:cNvSpPr txBox="1"/>
            <p:nvPr/>
          </p:nvSpPr>
          <p:spPr>
            <a:xfrm flipV="1">
              <a:off x="3721071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4" name="形状46"/>
            <p:cNvSpPr txBox="1"/>
            <p:nvPr/>
          </p:nvSpPr>
          <p:spPr>
            <a:xfrm flipV="1">
              <a:off x="3845107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5" name="形状47"/>
            <p:cNvSpPr txBox="1"/>
            <p:nvPr/>
          </p:nvSpPr>
          <p:spPr>
            <a:xfrm flipV="1">
              <a:off x="3969143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6" name="形状48"/>
            <p:cNvSpPr txBox="1"/>
            <p:nvPr/>
          </p:nvSpPr>
          <p:spPr>
            <a:xfrm flipV="1">
              <a:off x="4093179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7" name="形状49"/>
            <p:cNvSpPr txBox="1"/>
            <p:nvPr/>
          </p:nvSpPr>
          <p:spPr>
            <a:xfrm flipV="1">
              <a:off x="4217214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8" name="形状50"/>
            <p:cNvSpPr txBox="1"/>
            <p:nvPr/>
          </p:nvSpPr>
          <p:spPr>
            <a:xfrm flipV="1">
              <a:off x="4341250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49" name="形状51"/>
            <p:cNvSpPr txBox="1"/>
            <p:nvPr/>
          </p:nvSpPr>
          <p:spPr>
            <a:xfrm flipV="1">
              <a:off x="4465286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0" name="形状52"/>
            <p:cNvSpPr txBox="1"/>
            <p:nvPr/>
          </p:nvSpPr>
          <p:spPr>
            <a:xfrm flipV="1">
              <a:off x="4589322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1" name="形状53"/>
            <p:cNvSpPr txBox="1"/>
            <p:nvPr/>
          </p:nvSpPr>
          <p:spPr>
            <a:xfrm flipV="1">
              <a:off x="4713357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2" name="形状54"/>
            <p:cNvSpPr txBox="1"/>
            <p:nvPr/>
          </p:nvSpPr>
          <p:spPr>
            <a:xfrm flipV="1">
              <a:off x="4837393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3" name="形状55"/>
            <p:cNvSpPr txBox="1"/>
            <p:nvPr/>
          </p:nvSpPr>
          <p:spPr>
            <a:xfrm flipV="1">
              <a:off x="4961429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4" name="形状56"/>
            <p:cNvSpPr txBox="1"/>
            <p:nvPr/>
          </p:nvSpPr>
          <p:spPr>
            <a:xfrm flipV="1">
              <a:off x="5085465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5" name="形状57"/>
            <p:cNvSpPr txBox="1"/>
            <p:nvPr/>
          </p:nvSpPr>
          <p:spPr>
            <a:xfrm flipV="1">
              <a:off x="5209500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6" name="形状58"/>
            <p:cNvSpPr txBox="1"/>
            <p:nvPr/>
          </p:nvSpPr>
          <p:spPr>
            <a:xfrm flipV="1">
              <a:off x="5333536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57" name="形状59"/>
            <p:cNvSpPr txBox="1"/>
            <p:nvPr/>
          </p:nvSpPr>
          <p:spPr>
            <a:xfrm flipV="1">
              <a:off x="5457572" y="0"/>
              <a:ext cx="186054" cy="231356"/>
            </a:xfrm>
            <a:prstGeom prst="line">
              <a:avLst/>
            </a:prstGeom>
            <a:ln w="28575">
              <a:solidFill>
                <a:srgbClr val="C3C3C7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58" name="组合3" title=""/>
          <p:cNvGrpSpPr/>
          <p:nvPr/>
        </p:nvGrpSpPr>
        <p:grpSpPr>
          <a:xfrm>
            <a:off x="10628403" y="360885"/>
            <a:ext cx="1006475" cy="712127"/>
            <a:chExt cx="1006475" cy="712127"/>
          </a:xfrm>
        </p:grpSpPr>
        <p:sp>
          <p:nvSpPr>
            <p:cNvPr id="59" name="形状60"/>
            <p:cNvSpPr txBox="1"/>
            <p:nvPr/>
          </p:nvSpPr>
          <p:spPr>
            <a:xfrm rot="20736480">
              <a:off x="0" y="0"/>
              <a:ext cx="1006475" cy="480219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  <a:ln w="9525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0" name="形状61"/>
            <p:cNvSpPr txBox="1"/>
            <p:nvPr/>
          </p:nvSpPr>
          <p:spPr>
            <a:xfrm rot="20736464">
              <a:off x="202664" y="540220"/>
              <a:ext cx="158953" cy="171907"/>
            </a:xfrm>
            <a:custGeom>
              <a:gdLst>
                <a:gd name="connsiteX0" fmla="*/ 79477 w 158953"/>
                <a:gd name="connsiteY0" fmla="*/ 0 h 171907"/>
                <a:gd name="connsiteX1" fmla="*/ 123370 w 158953"/>
                <a:gd name="connsiteY1" fmla="*/ 0 h 171907"/>
                <a:gd name="connsiteX2" fmla="*/ 158953 w 158953"/>
                <a:gd name="connsiteY2" fmla="*/ 133424 h 171907"/>
                <a:gd name="connsiteX3" fmla="*/ 35583 w 158953"/>
                <a:gd name="connsiteY3" fmla="*/ 171907 h 171907"/>
                <a:gd name="connsiteX4" fmla="*/ 0 w 158953"/>
                <a:gd name="connsiteY4" fmla="*/ 38483 h 17190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953" h="171907">
                  <a:moveTo>
                    <a:pt x="79477" y="0"/>
                  </a:moveTo>
                  <a:cubicBezTo>
                    <a:pt x="123370" y="0"/>
                    <a:pt x="158953" y="38483"/>
                    <a:pt x="158953" y="85954"/>
                  </a:cubicBezTo>
                  <a:cubicBezTo>
                    <a:pt x="158953" y="133424"/>
                    <a:pt x="123370" y="171907"/>
                    <a:pt x="79477" y="171907"/>
                  </a:cubicBezTo>
                  <a:cubicBezTo>
                    <a:pt x="35583" y="171907"/>
                    <a:pt x="0" y="133424"/>
                    <a:pt x="0" y="85954"/>
                  </a:cubicBezTo>
                  <a:cubicBezTo>
                    <a:pt x="0" y="38483"/>
                    <a:pt x="35583" y="0"/>
                    <a:pt x="79477" y="0"/>
                  </a:cubicBezTo>
                  <a:close/>
                </a:path>
              </a:pathLst>
            </a:custGeom>
            <a:solidFill>
              <a:srgbClr val="C3C3C7">
                <a:alpha val="10000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1" name="形状62"/>
            <p:cNvSpPr txBox="1"/>
            <p:nvPr/>
          </p:nvSpPr>
          <p:spPr>
            <a:xfrm rot="20736464">
              <a:off x="817370" y="407126"/>
              <a:ext cx="138132" cy="176393"/>
            </a:xfrm>
            <a:custGeom>
              <a:gdLst>
                <a:gd name="connsiteX0" fmla="*/ 69066 w 138132"/>
                <a:gd name="connsiteY0" fmla="*/ 0 h 176393"/>
                <a:gd name="connsiteX1" fmla="*/ 107210 w 138132"/>
                <a:gd name="connsiteY1" fmla="*/ 0 h 176393"/>
                <a:gd name="connsiteX2" fmla="*/ 138132 w 138132"/>
                <a:gd name="connsiteY2" fmla="*/ 136906 h 176393"/>
                <a:gd name="connsiteX3" fmla="*/ 30922 w 138132"/>
                <a:gd name="connsiteY3" fmla="*/ 176393 h 176393"/>
                <a:gd name="connsiteX4" fmla="*/ 0 w 138132"/>
                <a:gd name="connsiteY4" fmla="*/ 39487 h 17639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132" h="176393">
                  <a:moveTo>
                    <a:pt x="69066" y="0"/>
                  </a:moveTo>
                  <a:cubicBezTo>
                    <a:pt x="107210" y="0"/>
                    <a:pt x="138132" y="39487"/>
                    <a:pt x="138132" y="88197"/>
                  </a:cubicBezTo>
                  <a:cubicBezTo>
                    <a:pt x="138132" y="136906"/>
                    <a:pt x="107210" y="176393"/>
                    <a:pt x="69066" y="176393"/>
                  </a:cubicBezTo>
                  <a:cubicBezTo>
                    <a:pt x="30922" y="176393"/>
                    <a:pt x="0" y="136906"/>
                    <a:pt x="0" y="88197"/>
                  </a:cubicBezTo>
                  <a:cubicBezTo>
                    <a:pt x="0" y="39487"/>
                    <a:pt x="30922" y="0"/>
                    <a:pt x="69066" y="0"/>
                  </a:cubicBezTo>
                  <a:close/>
                </a:path>
              </a:pathLst>
            </a:custGeom>
            <a:solidFill>
              <a:srgbClr val="C3C3C7">
                <a:alpha val="100000"/>
              </a:srgbClr>
            </a:solidFill>
            <a:ln w="19050">
              <a:solidFill>
                <a:srgbClr val="00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62" name="形状3" title=""/>
          <p:cNvSpPr txBox="1"/>
          <p:nvPr/>
        </p:nvSpPr>
        <p:spPr>
          <a:xfrm flipH="1" flipV="1">
            <a:off x="6145353" y="1391660"/>
            <a:ext cx="155397" cy="624265"/>
          </a:xfrm>
          <a:prstGeom prst="line">
            <a:avLst/>
          </a:prstGeom>
          <a:ln w="38100">
            <a:solidFill>
              <a:srgbClr val="FFE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63" name="形状4" title=""/>
          <p:cNvSpPr txBox="1"/>
          <p:nvPr/>
        </p:nvSpPr>
        <p:spPr>
          <a:xfrm flipH="1" flipV="1">
            <a:off x="8310562" y="709612"/>
            <a:ext cx="219323" cy="846157"/>
          </a:xfrm>
          <a:prstGeom prst="line">
            <a:avLst/>
          </a:prstGeom>
          <a:ln w="28575">
            <a:solidFill>
              <a:srgbClr val="FFEE00">
                <a:alpha val="100000"/>
              </a:srgbClr>
            </a:solidFill>
            <a:prstDash val="sysDash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64" name="组合4" title=""/>
          <p:cNvGrpSpPr/>
          <p:nvPr/>
        </p:nvGrpSpPr>
        <p:grpSpPr>
          <a:xfrm>
            <a:off x="6266051" y="261938"/>
            <a:ext cx="4475858" cy="1396721"/>
            <a:chExt cx="4475858" cy="1396721"/>
          </a:xfrm>
        </p:grpSpPr>
        <p:sp>
          <p:nvSpPr>
            <p:cNvPr id="65" name="形状63"/>
            <p:cNvSpPr txBox="1"/>
            <p:nvPr/>
          </p:nvSpPr>
          <p:spPr>
            <a:xfrm flipH="1" flipV="1">
              <a:off x="4259074" y="0"/>
              <a:ext cx="216784" cy="849046"/>
            </a:xfrm>
            <a:prstGeom prst="line">
              <a:avLst/>
            </a:prstGeom>
            <a:ln w="28575">
              <a:solidFill>
                <a:srgbClr val="FFEE00">
                  <a:alpha val="100000"/>
                </a:srgbClr>
              </a:solidFill>
              <a:prstDash val="sysDash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66" name="形状64"/>
            <p:cNvSpPr txBox="1"/>
            <p:nvPr/>
          </p:nvSpPr>
          <p:spPr>
            <a:xfrm flipV="1">
              <a:off x="0" y="466725"/>
              <a:ext cx="4325749" cy="929996"/>
            </a:xfrm>
            <a:prstGeom prst="line">
              <a:avLst/>
            </a:prstGeom>
            <a:ln w="28575">
              <a:solidFill>
                <a:srgbClr val="FFEE00">
                  <a:alpha val="100000"/>
                </a:srgbClr>
              </a:solidFill>
              <a:prstDash val="solid"/>
              <a:headEnd type="arrow" w="sm" len="sm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67" name="文本2" title=""/>
          <p:cNvSpPr txBox="1"/>
          <p:nvPr/>
        </p:nvSpPr>
        <p:spPr>
          <a:xfrm>
            <a:off x="7988300" y="671830"/>
            <a:ext cx="541020" cy="62865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5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endParaRPr lang="zh-CN" altLang="en-US" sz="35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68" name="形状5" title=""/>
          <p:cNvSpPr txBox="1"/>
          <p:nvPr/>
        </p:nvSpPr>
        <p:spPr>
          <a:xfrm flipV="1">
            <a:off x="8402298" y="323850"/>
            <a:ext cx="2090680" cy="447704"/>
          </a:xfrm>
          <a:prstGeom prst="line">
            <a:avLst/>
          </a:prstGeom>
          <a:ln w="28575">
            <a:solidFill>
              <a:srgbClr val="FFEE00">
                <a:alpha val="100000"/>
              </a:srgbClr>
            </a:solidFill>
            <a:prstDash val="solid"/>
            <a:headEnd type="arrow" w="sm" len="sm"/>
            <a:tailEnd type="arrow" w="sm" len="sm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69" name="文本3" title=""/>
          <p:cNvSpPr txBox="1"/>
          <p:nvPr/>
        </p:nvSpPr>
        <p:spPr>
          <a:xfrm>
            <a:off x="9184005" y="-70485"/>
            <a:ext cx="589280" cy="62865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5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35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70" name="文本4" title=""/>
          <p:cNvSpPr txBox="1"/>
          <p:nvPr/>
        </p:nvSpPr>
        <p:spPr>
          <a:xfrm>
            <a:off x="8081645" y="1082040"/>
            <a:ext cx="529590" cy="62865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t</a:t>
            </a:r>
            <a:r>
              <a:rPr lang="zh-CN" altLang="en-US" sz="35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endParaRPr lang="zh-CN" altLang="en-US" sz="35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71" name="文本5" title=""/>
          <p:cNvSpPr txBox="1"/>
          <p:nvPr/>
        </p:nvSpPr>
        <p:spPr>
          <a:xfrm>
            <a:off x="9345295" y="334645"/>
            <a:ext cx="548640" cy="65341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200"/>
              </a:lnSpc>
            </a:pPr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t</a:t>
            </a:r>
            <a:r>
              <a:rPr lang="zh-CN" altLang="en-US" sz="35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35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72" name="形状6" title=""/>
          <p:cNvSpPr txBox="1"/>
          <p:nvPr/>
        </p:nvSpPr>
        <p:spPr>
          <a:xfrm>
            <a:off x="10830620" y="1192865"/>
            <a:ext cx="838200" cy="80665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graphicFrame>
        <p:nvGraphicFramePr>
          <p:cNvPr id="73" name="表格1" title=""/>
          <p:cNvGraphicFramePr>
            <a:graphicFrameLocks noGrp="1"/>
          </p:cNvGraphicFramePr>
          <p:nvPr/>
        </p:nvGraphicFramePr>
        <p:xfrm>
          <a:off x="730758" y="1746087"/>
          <a:ext cx="5093621" cy="28218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330516"/>
                <a:gridCol w="1273905"/>
                <a:gridCol w="1346200"/>
              </a:tblGrid>
              <a:tr h="929213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实验</a:t>
                      </a:r>
                      <a:endParaRPr lang="zh-CN" altLang="en-US" sz="2200" b="1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次数</a:t>
                      </a:r>
                      <a:endParaRPr lang="zh-CN" altLang="en-US" sz="2200" b="1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路程</a:t>
                      </a:r>
                      <a:endParaRPr lang="zh-CN" altLang="en-US" sz="2200" b="1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ctr">
                        <a:lnSpc>
                          <a:spcPts val="2400"/>
                        </a:lnSpc>
                      </a:pPr>
                      <a:r>
                        <a:rPr lang="zh-CN" altLang="en-US" sz="22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（s/cm）</a:t>
                      </a:r>
                      <a:endParaRPr lang="zh-CN" altLang="en-US" sz="2200" b="1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时间</a:t>
                      </a:r>
                      <a:endParaRPr lang="zh-CN" altLang="en-US" sz="2200" b="1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ctr">
                        <a:lnSpc>
                          <a:spcPts val="2400"/>
                        </a:lnSpc>
                      </a:pPr>
                      <a:r>
                        <a:rPr lang="zh-CN" altLang="en-US" sz="22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（t/s）</a:t>
                      </a:r>
                      <a:endParaRPr lang="zh-CN" altLang="en-US" sz="2200" b="1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700"/>
                        </a:lnSpc>
                      </a:pPr>
                      <a:r>
                        <a:rPr lang="zh-CN" altLang="en-US" sz="22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平均速度</a:t>
                      </a:r>
                      <a:endParaRPr lang="zh-CN" altLang="en-US" sz="2200" b="1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ctr">
                        <a:lnSpc>
                          <a:spcPts val="2400"/>
                        </a:lnSpc>
                      </a:pPr>
                      <a:r>
                        <a:rPr lang="zh-CN" altLang="en-US" sz="22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（cm/s）</a:t>
                      </a:r>
                      <a:endParaRPr lang="zh-CN" altLang="en-US" sz="2200" b="1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0C4A3A">
                        <a:alpha val="100000"/>
                      </a:srgbClr>
                    </a:solidFill>
                  </a:tcPr>
                </a:tc>
              </a:tr>
              <a:tr h="630872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第一次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600" b="1" i="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</a:t>
                      </a:r>
                      <a:r>
                        <a:rPr lang="zh-CN" altLang="en-US" sz="3000" b="1" i="0" baseline="-2500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r>
                        <a:rPr lang="zh-CN" altLang="en-US" sz="2600" b="1" i="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=____</a:t>
                      </a:r>
                      <a:endParaRPr lang="zh-CN" altLang="en-US" sz="2600" b="1" i="0">
                        <a:solidFill>
                          <a:srgbClr val="FFEE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400" b="1" i="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t</a:t>
                      </a:r>
                      <a:r>
                        <a:rPr lang="zh-CN" altLang="en-US" sz="3000" b="1" i="0" baseline="-2500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r>
                        <a:rPr lang="zh-CN" altLang="en-US" sz="2600" b="1" i="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=____</a:t>
                      </a:r>
                      <a:endParaRPr lang="zh-CN" altLang="en-US" sz="2600" b="1" i="0">
                        <a:solidFill>
                          <a:srgbClr val="FFEE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200" b="1" i="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v</a:t>
                      </a:r>
                      <a:r>
                        <a:rPr lang="zh-CN" altLang="en-US" sz="3000" b="1" i="0" baseline="-2500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r>
                        <a:rPr lang="zh-CN" altLang="en-US" sz="2600" b="1" i="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=____</a:t>
                      </a:r>
                      <a:endParaRPr lang="zh-CN" altLang="en-US" sz="2600" b="1" i="0">
                        <a:solidFill>
                          <a:srgbClr val="FFEE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30872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第二次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600" b="1" i="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</a:t>
                      </a:r>
                      <a:r>
                        <a:rPr lang="zh-CN" altLang="en-US" sz="3000" b="1" i="0" baseline="-2500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r>
                        <a:rPr lang="zh-CN" altLang="en-US" sz="2600" b="1" i="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=____</a:t>
                      </a:r>
                      <a:endParaRPr lang="zh-CN" altLang="en-US" sz="2600" b="1" i="0">
                        <a:solidFill>
                          <a:srgbClr val="FFEE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400" b="1" i="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t</a:t>
                      </a:r>
                      <a:r>
                        <a:rPr lang="zh-CN" altLang="en-US" sz="3000" b="1" i="0" baseline="-2500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r>
                        <a:rPr lang="zh-CN" altLang="en-US" sz="2600" b="1" i="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=____</a:t>
                      </a:r>
                      <a:endParaRPr lang="zh-CN" altLang="en-US" sz="2600" b="1" i="0">
                        <a:solidFill>
                          <a:srgbClr val="FFEE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200" b="1" i="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v</a:t>
                      </a:r>
                      <a:r>
                        <a:rPr lang="zh-CN" altLang="en-US" sz="3000" b="1" i="0" baseline="-2500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r>
                        <a:rPr lang="zh-CN" altLang="en-US" sz="2600" b="1" i="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=____</a:t>
                      </a:r>
                      <a:endParaRPr lang="zh-CN" altLang="en-US" sz="2600" b="1" i="0">
                        <a:solidFill>
                          <a:srgbClr val="FFEE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30872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下半程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600" b="1" i="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</a:t>
                      </a:r>
                      <a:r>
                        <a:rPr lang="zh-CN" altLang="en-US" sz="3000" b="1" i="0" baseline="-2500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3</a:t>
                      </a:r>
                      <a:r>
                        <a:rPr lang="zh-CN" altLang="en-US" sz="2600" b="1" i="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=____</a:t>
                      </a:r>
                      <a:endParaRPr lang="zh-CN" altLang="en-US" sz="2600" b="1" i="0">
                        <a:solidFill>
                          <a:srgbClr val="FFEE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400" b="1" i="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t</a:t>
                      </a:r>
                      <a:r>
                        <a:rPr lang="zh-CN" altLang="en-US" sz="3000" b="1" i="0" baseline="-2500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3</a:t>
                      </a:r>
                      <a:r>
                        <a:rPr lang="zh-CN" altLang="en-US" sz="2600" b="1" i="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=____</a:t>
                      </a:r>
                      <a:endParaRPr lang="zh-CN" altLang="en-US" sz="2600" b="1" i="0">
                        <a:solidFill>
                          <a:srgbClr val="FFEE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200" b="1" i="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v</a:t>
                      </a:r>
                      <a:r>
                        <a:rPr lang="zh-CN" altLang="en-US" sz="3000" b="1" i="0" baseline="-2500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3</a:t>
                      </a:r>
                      <a:r>
                        <a:rPr lang="zh-CN" altLang="en-US" sz="2600" b="1" i="0">
                          <a:solidFill>
                            <a:srgbClr val="FFEE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=____</a:t>
                      </a:r>
                      <a:endParaRPr lang="zh-CN" altLang="en-US" sz="2600" b="1" i="0">
                        <a:solidFill>
                          <a:srgbClr val="FFEE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4" name="文本6" title="">
            <a:hlinkClick r:id="rId4" action="ppaction://hlinksldjump"/>
          </p:cNvPr>
          <p:cNvSpPr txBox="1"/>
          <p:nvPr/>
        </p:nvSpPr>
        <p:spPr>
          <a:xfrm>
            <a:off x="410165" y="4602121"/>
            <a:ext cx="20568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4" action="ppaction://hlinksldjump"/>
              </a:rPr>
              <a:t>进行实验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5" name="文本7" title=""/>
          <p:cNvSpPr txBox="1"/>
          <p:nvPr/>
        </p:nvSpPr>
        <p:spPr>
          <a:xfrm>
            <a:off x="409813" y="5118147"/>
            <a:ext cx="205682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4. 分析论证：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文本8" title=""/>
          <p:cNvSpPr txBox="1"/>
          <p:nvPr/>
        </p:nvSpPr>
        <p:spPr>
          <a:xfrm>
            <a:off x="2419350" y="2707912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70.0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77" name="文本9" title=""/>
          <p:cNvSpPr txBox="1"/>
          <p:nvPr/>
        </p:nvSpPr>
        <p:spPr>
          <a:xfrm>
            <a:off x="2419111" y="3384187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35.0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78" name="文本10" title=""/>
          <p:cNvSpPr txBox="1"/>
          <p:nvPr/>
        </p:nvSpPr>
        <p:spPr>
          <a:xfrm>
            <a:off x="3764108" y="2708151"/>
            <a:ext cx="5715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2.8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79" name="文本11" title=""/>
          <p:cNvSpPr txBox="1"/>
          <p:nvPr/>
        </p:nvSpPr>
        <p:spPr>
          <a:xfrm>
            <a:off x="3763870" y="3384426"/>
            <a:ext cx="5715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2.0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80" name="文本12" title=""/>
          <p:cNvSpPr txBox="1"/>
          <p:nvPr/>
        </p:nvSpPr>
        <p:spPr>
          <a:xfrm>
            <a:off x="5101513" y="2707798"/>
            <a:ext cx="4953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25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81" name="文本13" title=""/>
          <p:cNvSpPr txBox="1"/>
          <p:nvPr/>
        </p:nvSpPr>
        <p:spPr>
          <a:xfrm>
            <a:off x="4987566" y="3384064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17.5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82" name="图片1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2869" y="2390537"/>
            <a:ext cx="4822612" cy="2712720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3" name="图片2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4667" y="2391556"/>
            <a:ext cx="4815854" cy="2708924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4" name="文本14" title=""/>
          <p:cNvSpPr txBox="1"/>
          <p:nvPr/>
        </p:nvSpPr>
        <p:spPr>
          <a:xfrm>
            <a:off x="707212" y="5116420"/>
            <a:ext cx="1034742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根据实验数据，否计算出小车通过下半段路程</a:t>
            </a:r>
            <a:r>
              <a:rPr lang="zh-CN" altLang="en-US" sz="2600" b="1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000" b="1" i="0" baseline="-2500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的平均速度</a:t>
            </a:r>
            <a:r>
              <a:rPr lang="zh-CN" altLang="en-US" sz="2600" b="1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3000" b="1" i="0" baseline="-2500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呢？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5" name="形状7" title=""/>
          <p:cNvSpPr txBox="1"/>
          <p:nvPr/>
        </p:nvSpPr>
        <p:spPr>
          <a:xfrm flipV="1">
            <a:off x="6184754" y="830466"/>
            <a:ext cx="2090680" cy="447704"/>
          </a:xfrm>
          <a:prstGeom prst="line">
            <a:avLst/>
          </a:prstGeom>
          <a:ln w="28575">
            <a:solidFill>
              <a:srgbClr val="FFEE00">
                <a:alpha val="100000"/>
              </a:srgbClr>
            </a:solidFill>
            <a:prstDash val="solid"/>
            <a:headEnd type="arrow" w="sm" len="sm"/>
            <a:tailEnd type="arrow" w="sm" len="sm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86" name="文本15" title=""/>
          <p:cNvSpPr txBox="1"/>
          <p:nvPr/>
        </p:nvSpPr>
        <p:spPr>
          <a:xfrm rot="20946000">
            <a:off x="6281223" y="491233"/>
            <a:ext cx="1444066" cy="62861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500" b="1" i="0" baseline="-2500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</a:t>
            </a:r>
            <a:r>
              <a:rPr lang="zh-CN" altLang="en-US" sz="30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=____</a:t>
            </a:r>
            <a:endParaRPr lang="zh-CN" altLang="en-US" sz="3000" b="1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87" name="文本16" title=""/>
          <p:cNvSpPr txBox="1"/>
          <p:nvPr/>
        </p:nvSpPr>
        <p:spPr>
          <a:xfrm rot="20946000">
            <a:off x="6443824" y="859212"/>
            <a:ext cx="1496120" cy="65319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200"/>
              </a:lnSpc>
            </a:pPr>
            <a:r>
              <a:rPr lang="zh-CN" altLang="en-US" sz="30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t</a:t>
            </a:r>
            <a:r>
              <a:rPr lang="zh-CN" altLang="en-US" sz="3500" b="1" i="0" baseline="-2500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</a:t>
            </a:r>
            <a:r>
              <a:rPr lang="zh-CN" altLang="en-US" sz="30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=____</a:t>
            </a:r>
            <a:endParaRPr lang="zh-CN" altLang="en-US" sz="3000" b="1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88" name="文本17" title=""/>
          <p:cNvSpPr txBox="1"/>
          <p:nvPr/>
        </p:nvSpPr>
        <p:spPr>
          <a:xfrm>
            <a:off x="2419111" y="3984863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35.0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89" name="文本18" title=""/>
          <p:cNvSpPr txBox="1"/>
          <p:nvPr/>
        </p:nvSpPr>
        <p:spPr>
          <a:xfrm>
            <a:off x="3763870" y="3985091"/>
            <a:ext cx="5715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0.8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90" name="文本19" title=""/>
          <p:cNvSpPr txBox="1"/>
          <p:nvPr/>
        </p:nvSpPr>
        <p:spPr>
          <a:xfrm>
            <a:off x="4987566" y="3984729"/>
            <a:ext cx="7239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43.8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91" name="形状8" title=""/>
          <p:cNvSpPr txBox="1"/>
          <p:nvPr/>
        </p:nvSpPr>
        <p:spPr>
          <a:xfrm>
            <a:off x="666873" y="3946562"/>
            <a:ext cx="5715000" cy="685800"/>
          </a:xfrm>
          <a:prstGeom prst="rect">
            <a:avLst/>
          </a:prstGeom>
          <a:solidFill>
            <a:srgbClr val="0C4A3A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92" name="文本20" title=""/>
          <p:cNvSpPr txBox="1"/>
          <p:nvPr/>
        </p:nvSpPr>
        <p:spPr>
          <a:xfrm rot="20946000">
            <a:off x="6779895" y="398145"/>
            <a:ext cx="939165" cy="62865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5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-s</a:t>
            </a:r>
            <a:r>
              <a:rPr lang="zh-CN" altLang="en-US" sz="35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35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93" name="文本21" title=""/>
          <p:cNvSpPr txBox="1"/>
          <p:nvPr/>
        </p:nvSpPr>
        <p:spPr>
          <a:xfrm rot="20946000">
            <a:off x="6948805" y="756285"/>
            <a:ext cx="986790" cy="65341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200"/>
              </a:lnSpc>
            </a:pPr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t</a:t>
            </a:r>
            <a:r>
              <a:rPr lang="zh-CN" altLang="en-US" sz="35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3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-t</a:t>
            </a:r>
            <a:r>
              <a:rPr lang="zh-CN" altLang="en-US" sz="35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35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94" name="文本22" title=""/>
          <p:cNvSpPr txBox="1"/>
          <p:nvPr/>
        </p:nvSpPr>
        <p:spPr>
          <a:xfrm>
            <a:off x="409613" y="5623541"/>
            <a:ext cx="10065512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5. 实验总结：小车沿斜面下滑的速度越来越___，小车做___________运动；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________平均速度最大，______平均速度次之，________平均速度最慢。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5" name="文本23" title=""/>
          <p:cNvSpPr txBox="1"/>
          <p:nvPr/>
        </p:nvSpPr>
        <p:spPr>
          <a:xfrm>
            <a:off x="6318647" y="5623846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大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6" name="文本24" title=""/>
          <p:cNvSpPr txBox="1"/>
          <p:nvPr/>
        </p:nvSpPr>
        <p:spPr>
          <a:xfrm>
            <a:off x="7988141" y="5623570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变速直线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7" name="文本25" title=""/>
          <p:cNvSpPr txBox="1"/>
          <p:nvPr/>
        </p:nvSpPr>
        <p:spPr>
          <a:xfrm>
            <a:off x="490899" y="6026239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后半段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8" name="文本26" title=""/>
          <p:cNvSpPr txBox="1"/>
          <p:nvPr/>
        </p:nvSpPr>
        <p:spPr>
          <a:xfrm>
            <a:off x="3764156" y="6025753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全程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9" name="文本27" title=""/>
          <p:cNvSpPr txBox="1"/>
          <p:nvPr/>
        </p:nvSpPr>
        <p:spPr>
          <a:xfrm>
            <a:off x="6677387" y="6026115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前半段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47" dur="3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72" dur="3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3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3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3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3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 nodeType="clickPar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3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3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3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 nodeType="clickPar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 nodeType="clickPar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1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3" grpId="0" animBg="1"/>
      <p:bldP spid="91" grpId="0" animBg="1"/>
      <p:bldP spid="74" grpId="0" animBg="1"/>
      <p:bldP spid="82" grpId="0" animBg="1"/>
      <p:bldP spid="76" grpId="0" animBg="1"/>
      <p:bldP spid="78" grpId="0" animBg="1"/>
      <p:bldP spid="80" grpId="0" animBg="1"/>
      <p:bldP spid="82" grpId="1" animBg="1"/>
      <p:bldP spid="83" grpId="0" animBg="1"/>
      <p:bldP spid="77" grpId="0" animBg="1"/>
      <p:bldP spid="79" grpId="0" animBg="1"/>
      <p:bldP spid="81" grpId="0" animBg="1"/>
      <p:bldP spid="83" grpId="1" animBg="1"/>
      <p:bldP spid="75" grpId="0" animBg="1"/>
      <p:bldP spid="84" grpId="0" animBg="1"/>
      <p:bldP spid="85" grpId="0" animBg="1"/>
      <p:bldP spid="86" grpId="0" animBg="1"/>
      <p:bldP spid="92" grpId="0" animBg="1"/>
      <p:bldP spid="87" grpId="0" animBg="1"/>
      <p:bldP spid="93" grpId="0" animBg="1"/>
      <p:bldP spid="91" grpId="1" animBg="1"/>
      <p:bldP spid="88" grpId="0" animBg="1"/>
      <p:bldP spid="89" grpId="0" animBg="1"/>
      <p:bldP spid="90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391716" y="3438515"/>
            <a:ext cx="11087100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C000">
                    <a:alpha val="100000"/>
                  </a:srgb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解：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⑴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设总路程是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2s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，则前一半与后一半路程运动的时间分别是</a:t>
            </a:r>
            <a:r>
              <a:rPr lang="zh-CN" altLang="en-US" sz="2600" b="1" i="1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t</a:t>
            </a:r>
            <a:r>
              <a:rPr lang="zh-CN" altLang="en-US" sz="3000" b="1" i="0" baseline="-2500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600" b="1" i="1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t</a:t>
            </a:r>
            <a:r>
              <a:rPr lang="zh-CN" altLang="en-US" sz="3000" b="1" i="0" baseline="-2500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410299" y="1049865"/>
            <a:ext cx="11229784" cy="132918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C000">
                    <a:alpha val="100000"/>
                  </a:srgb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例.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在测量小车的平均速度实验中，求出下列情景中全程的平均速度。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⑴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如果实验测出上</a:t>
            </a:r>
            <a:r>
              <a:rPr lang="zh-CN" altLang="en-US" sz="2600" b="0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半程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和下</a:t>
            </a:r>
            <a:r>
              <a:rPr lang="zh-CN" altLang="en-US" sz="2600" b="0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半程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的平均速度分别为</a:t>
            </a:r>
            <a:r>
              <a:rPr lang="zh-CN" altLang="en-US" sz="2600" b="1" i="1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3000" b="1" i="0" baseline="-2500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zh-CN" altLang="en-US" sz="2600" b="1" i="1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3000" b="1" i="0" baseline="-2500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，则全程的平均速度为________；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形状1" title=""/>
          <p:cNvSpPr txBox="1"/>
          <p:nvPr/>
        </p:nvSpPr>
        <p:spPr>
          <a:xfrm>
            <a:off x="414490" y="3403987"/>
            <a:ext cx="9525" cy="952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" name="形状2" title=""/>
          <p:cNvSpPr txBox="1"/>
          <p:nvPr/>
        </p:nvSpPr>
        <p:spPr>
          <a:xfrm>
            <a:off x="414490" y="3403987"/>
            <a:ext cx="9525" cy="9525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pic>
        <p:nvPicPr>
          <p:cNvPr id="6" name="公式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96" y="3224860"/>
            <a:ext cx="476850" cy="997306"/>
          </a:xfrm>
          <a:prstGeom prst="rect">
            <a:avLst/>
          </a:prstGeom>
        </p:spPr>
      </p:pic>
      <p:pic>
        <p:nvPicPr>
          <p:cNvPr id="7" name="公式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9681" y="3224965"/>
            <a:ext cx="476850" cy="997306"/>
          </a:xfrm>
          <a:prstGeom prst="rect">
            <a:avLst/>
          </a:prstGeom>
        </p:spPr>
      </p:pic>
      <p:pic>
        <p:nvPicPr>
          <p:cNvPr id="8" name="公式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8421" y="1650025"/>
            <a:ext cx="1288656" cy="950900"/>
          </a:xfrm>
          <a:prstGeom prst="rect">
            <a:avLst/>
          </a:prstGeom>
        </p:spPr>
      </p:pic>
      <p:sp>
        <p:nvSpPr>
          <p:cNvPr id="9" name="形状3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0" name="组合1" title=""/>
          <p:cNvGrpSpPr/>
          <p:nvPr/>
        </p:nvGrpSpPr>
        <p:grpSpPr>
          <a:xfrm>
            <a:off x="416719" y="284966"/>
            <a:ext cx="3284534" cy="835015"/>
            <a:chExt cx="3284534" cy="835015"/>
          </a:xfrm>
        </p:grpSpPr>
        <p:sp>
          <p:nvSpPr>
            <p:cNvPr id="11" name="形状5"/>
            <p:cNvSpPr txBox="1"/>
            <p:nvPr/>
          </p:nvSpPr>
          <p:spPr>
            <a:xfrm>
              <a:off x="559908" y="0"/>
              <a:ext cx="2724626" cy="760847"/>
            </a:xfrm>
            <a:custGeom>
              <a:gdLst>
                <a:gd name="connsiteX0" fmla="*/ 0 w 2724626"/>
                <a:gd name="connsiteY0" fmla="*/ 760847 h 760847"/>
                <a:gd name="connsiteX1" fmla="*/ 2724626 w 2724626"/>
                <a:gd name="connsiteY1" fmla="*/ 760847 h 760847"/>
                <a:gd name="connsiteX2" fmla="*/ 0 w 2724626"/>
                <a:gd name="connsiteY2" fmla="*/ 760847 h 760847"/>
                <a:gd name="connsiteX0-1" fmla="*/ 0 w 2724626"/>
                <a:gd name="connsiteY0-2" fmla="*/ 0 h 760847"/>
                <a:gd name="connsiteX1-3" fmla="*/ 989 w 2724626"/>
                <a:gd name="connsiteY1-4" fmla="*/ 0 h 760847"/>
                <a:gd name="connsiteX2-5" fmla="*/ 0 w 272462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724626" h="760847">
                  <a:moveTo>
                    <a:pt x="0" y="760847"/>
                  </a:moveTo>
                  <a:lnTo>
                    <a:pt x="2724626" y="760847"/>
                  </a:lnTo>
                  <a:lnTo>
                    <a:pt x="0" y="760847"/>
                  </a:lnTo>
                  <a:close/>
                </a:path>
                <a:path w="2724626" h="760847">
                  <a:moveTo>
                    <a:pt x="0" y="0"/>
                  </a:moveTo>
                  <a:lnTo>
                    <a:pt x="98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2" name="形状6"/>
            <p:cNvSpPr txBox="1"/>
            <p:nvPr/>
          </p:nvSpPr>
          <p:spPr>
            <a:xfrm>
              <a:off x="0" y="28784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3" name="形状7"/>
            <p:cNvSpPr txBox="1"/>
            <p:nvPr/>
          </p:nvSpPr>
          <p:spPr>
            <a:xfrm>
              <a:off x="361847" y="23712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4" name="形状8"/>
            <p:cNvSpPr txBox="1"/>
            <p:nvPr/>
          </p:nvSpPr>
          <p:spPr>
            <a:xfrm>
              <a:off x="557374" y="273901"/>
              <a:ext cx="2693098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平均速度的理解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形状9"/>
            <p:cNvSpPr txBox="1"/>
            <p:nvPr/>
          </p:nvSpPr>
          <p:spPr>
            <a:xfrm>
              <a:off x="0" y="28657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6" name="文本3" title=""/>
          <p:cNvSpPr txBox="1"/>
          <p:nvPr/>
        </p:nvSpPr>
        <p:spPr>
          <a:xfrm>
            <a:off x="409813" y="2468175"/>
            <a:ext cx="11229975" cy="952564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如果实验如果测出上半段</a:t>
            </a:r>
            <a:r>
              <a:rPr lang="zh-CN" altLang="en-US" sz="2600" b="0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时间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和下半段</a:t>
            </a:r>
            <a:r>
              <a:rPr lang="zh-CN" altLang="en-US" sz="2600" b="0" i="0">
                <a:solidFill>
                  <a:srgbClr val="FFEE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时间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的平均速度分别为</a:t>
            </a:r>
            <a:r>
              <a:rPr lang="zh-CN" altLang="en-US" sz="2600" b="1" i="1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3000" b="1" i="0" baseline="-2500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600" b="1" i="1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3000" b="1" i="0" baseline="-2500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，则全程的速度是_________。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文本4" title=""/>
          <p:cNvSpPr txBox="1"/>
          <p:nvPr/>
        </p:nvSpPr>
        <p:spPr>
          <a:xfrm>
            <a:off x="428758" y="4339238"/>
            <a:ext cx="2933700" cy="53816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则全程的平均速度：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公式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2321" y="4039200"/>
            <a:ext cx="4395370" cy="1139404"/>
          </a:xfrm>
          <a:prstGeom prst="rect">
            <a:avLst/>
          </a:prstGeom>
        </p:spPr>
      </p:pic>
      <p:pic>
        <p:nvPicPr>
          <p:cNvPr id="19" name="公式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8477" y="4085949"/>
            <a:ext cx="959853" cy="1046178"/>
          </a:xfrm>
          <a:prstGeom prst="rect">
            <a:avLst/>
          </a:prstGeom>
        </p:spPr>
      </p:pic>
      <p:pic>
        <p:nvPicPr>
          <p:cNvPr id="20" name="公式6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8015" y="4017645"/>
            <a:ext cx="1049284" cy="1182462"/>
          </a:xfrm>
          <a:prstGeom prst="rect">
            <a:avLst/>
          </a:prstGeom>
        </p:spPr>
      </p:pic>
      <p:pic>
        <p:nvPicPr>
          <p:cNvPr id="21" name="公式7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6503" y="4039210"/>
            <a:ext cx="1067124" cy="1125484"/>
          </a:xfrm>
          <a:prstGeom prst="rect">
            <a:avLst/>
          </a:prstGeom>
        </p:spPr>
      </p:pic>
      <p:pic>
        <p:nvPicPr>
          <p:cNvPr id="22" name="公式8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23213" y="2701519"/>
            <a:ext cx="1275274" cy="915953"/>
          </a:xfrm>
          <a:prstGeom prst="rect">
            <a:avLst/>
          </a:prstGeom>
        </p:spPr>
      </p:pic>
      <p:sp>
        <p:nvSpPr>
          <p:cNvPr id="23" name="文本5" title=""/>
          <p:cNvSpPr txBox="1"/>
          <p:nvPr/>
        </p:nvSpPr>
        <p:spPr>
          <a:xfrm>
            <a:off x="411356" y="5086236"/>
            <a:ext cx="11048651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设总时间是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2t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，则前一半与后一半时间运动的路程分别是</a:t>
            </a:r>
            <a:r>
              <a:rPr lang="zh-CN" altLang="en-US" sz="2600" b="1" i="1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000" b="1" i="0" baseline="-2500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=____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600" b="1" i="1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000" b="1" i="0" baseline="-2500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=____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4" name="公式9" title="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68457" y="5052498"/>
            <a:ext cx="498327" cy="645233"/>
          </a:xfrm>
          <a:prstGeom prst="rect">
            <a:avLst/>
          </a:prstGeom>
        </p:spPr>
      </p:pic>
      <p:pic>
        <p:nvPicPr>
          <p:cNvPr id="25" name="公式10" title="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39133" y="5052765"/>
            <a:ext cx="498327" cy="645233"/>
          </a:xfrm>
          <a:prstGeom prst="rect">
            <a:avLst/>
          </a:prstGeom>
        </p:spPr>
      </p:pic>
      <p:sp>
        <p:nvSpPr>
          <p:cNvPr id="26" name="文本6" title=""/>
          <p:cNvSpPr txBox="1"/>
          <p:nvPr/>
        </p:nvSpPr>
        <p:spPr>
          <a:xfrm>
            <a:off x="428644" y="5866457"/>
            <a:ext cx="2933700" cy="53816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则全程的平均速度：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7" name="公式11" title="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151861" y="5566420"/>
            <a:ext cx="4698572" cy="1139404"/>
          </a:xfrm>
          <a:prstGeom prst="rect">
            <a:avLst/>
          </a:prstGeom>
        </p:spPr>
      </p:pic>
      <p:pic>
        <p:nvPicPr>
          <p:cNvPr id="28" name="公式12" title="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70562" y="5560381"/>
            <a:ext cx="1066867" cy="1140619"/>
          </a:xfrm>
          <a:prstGeom prst="rect">
            <a:avLst/>
          </a:prstGeom>
        </p:spPr>
      </p:pic>
      <p:pic>
        <p:nvPicPr>
          <p:cNvPr id="29" name="公式13" title="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13467" y="5575316"/>
            <a:ext cx="1312745" cy="1121073"/>
          </a:xfrm>
          <a:prstGeom prst="rect">
            <a:avLst/>
          </a:prstGeom>
        </p:spPr>
      </p:pic>
      <p:pic>
        <p:nvPicPr>
          <p:cNvPr id="30" name="公式14" title="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39845" y="5566515"/>
            <a:ext cx="1100014" cy="1129265"/>
          </a:xfrm>
          <a:prstGeom prst="rect">
            <a:avLst/>
          </a:prstGeom>
        </p:spPr>
      </p:pic>
      <p:pic>
        <p:nvPicPr>
          <p:cNvPr id="60" name="图片 59" title="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320145" y="6058535"/>
            <a:ext cx="618490" cy="5835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9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2" grpId="0" animBg="1"/>
      <p:bldP spid="6" grpId="0" animBg="1"/>
      <p:bldP spid="7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16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682" y="2140563"/>
            <a:ext cx="878081" cy="2585647"/>
          </a:xfrm>
          <a:custGeom>
            <a:gdLst>
              <a:gd name="connsiteX0" fmla="*/ 210739 w 878081"/>
              <a:gd name="connsiteY0" fmla="*/ 0 h 2585647"/>
              <a:gd name="connsiteX1" fmla="*/ 807835 w 878081"/>
              <a:gd name="connsiteY1" fmla="*/ 0 h 2585647"/>
              <a:gd name="connsiteX2" fmla="*/ 832931 w 878081"/>
              <a:gd name="connsiteY2" fmla="*/ 0 h 2585647"/>
              <a:gd name="connsiteX3" fmla="*/ 881218 w 878081"/>
              <a:gd name="connsiteY3" fmla="*/ 56858 h 2585647"/>
              <a:gd name="connsiteX4" fmla="*/ 856122 w 878081"/>
              <a:gd name="connsiteY4" fmla="*/ 127104 h 2585647"/>
              <a:gd name="connsiteX5" fmla="*/ 737588 w 878081"/>
              <a:gd name="connsiteY5" fmla="*/ 140493 h 2585647"/>
              <a:gd name="connsiteX6" fmla="*/ 737588 w 878081"/>
              <a:gd name="connsiteY6" fmla="*/ 2515401 h 2585647"/>
              <a:gd name="connsiteX7" fmla="*/ 737588 w 878081"/>
              <a:gd name="connsiteY7" fmla="*/ 2534031 h 2585647"/>
              <a:gd name="connsiteX8" fmla="*/ 703840 w 878081"/>
              <a:gd name="connsiteY8" fmla="*/ 2578246 h 2585647"/>
              <a:gd name="connsiteX9" fmla="*/ 70246 w 878081"/>
              <a:gd name="connsiteY9" fmla="*/ 2585647 h 2585647"/>
              <a:gd name="connsiteX10" fmla="*/ 31450 w 878081"/>
              <a:gd name="connsiteY10" fmla="*/ 2585647 h 2585647"/>
              <a:gd name="connsiteX11" fmla="*/ 0 w 878081"/>
              <a:gd name="connsiteY11" fmla="*/ 2476604 h 2585647"/>
              <a:gd name="connsiteX12" fmla="*/ 140493 w 878081"/>
              <a:gd name="connsiteY12" fmla="*/ 2445154 h 2585647"/>
              <a:gd name="connsiteX13" fmla="*/ 140493 w 878081"/>
              <a:gd name="connsiteY13" fmla="*/ 70246 h 2585647"/>
              <a:gd name="connsiteX14" fmla="*/ 140493 w 878081"/>
              <a:gd name="connsiteY14" fmla="*/ 31450 h 2585647"/>
              <a:gd name="connsiteX0-1" fmla="*/ 210739 w 878081"/>
              <a:gd name="connsiteY0-2" fmla="*/ 0 h 2585647"/>
              <a:gd name="connsiteX1-3" fmla="*/ 807835 w 878081"/>
              <a:gd name="connsiteY1-4" fmla="*/ 0 h 2585647"/>
              <a:gd name="connsiteX2-5" fmla="*/ 832931 w 878081"/>
              <a:gd name="connsiteY2-6" fmla="*/ 0 h 2585647"/>
              <a:gd name="connsiteX3-7" fmla="*/ 881218 w 878081"/>
              <a:gd name="connsiteY3-8" fmla="*/ 56858 h 2585647"/>
              <a:gd name="connsiteX4-9" fmla="*/ 856122 w 878081"/>
              <a:gd name="connsiteY4-10" fmla="*/ 127104 h 2585647"/>
              <a:gd name="connsiteX5-11" fmla="*/ 210739 w 878081"/>
              <a:gd name="connsiteY5-12" fmla="*/ 140493 h 2585647"/>
              <a:gd name="connsiteX6-13" fmla="*/ 235836 w 878081"/>
              <a:gd name="connsiteY6-14" fmla="*/ 140493 h 2585647"/>
              <a:gd name="connsiteX7-15" fmla="*/ 284123 w 878081"/>
              <a:gd name="connsiteY7-16" fmla="*/ 83635 h 2585647"/>
              <a:gd name="connsiteX8-17" fmla="*/ 259026 w 878081"/>
              <a:gd name="connsiteY8-18" fmla="*/ 13389 h 2585647"/>
              <a:gd name="connsiteX0-19" fmla="*/ 210739 w 878081"/>
              <a:gd name="connsiteY0-20" fmla="*/ 70246 h 2585647"/>
              <a:gd name="connsiteX1-21" fmla="*/ 280986 w 878081"/>
              <a:gd name="connsiteY1-22" fmla="*/ 70246 h 2585647"/>
              <a:gd name="connsiteX2-23" fmla="*/ 280986 w 878081"/>
              <a:gd name="connsiteY2-24" fmla="*/ 109043 h 2585647"/>
              <a:gd name="connsiteX3-25" fmla="*/ 191341 w 878081"/>
              <a:gd name="connsiteY3-26" fmla="*/ 140493 h 2585647"/>
              <a:gd name="connsiteX4-27" fmla="*/ 175616 w 878081"/>
              <a:gd name="connsiteY4-28" fmla="*/ 85972 h 2585647"/>
              <a:gd name="connsiteX0-29" fmla="*/ 70246 w 878081"/>
              <a:gd name="connsiteY0-30" fmla="*/ 2445154 h 2585647"/>
              <a:gd name="connsiteX1-31" fmla="*/ 140493 w 878081"/>
              <a:gd name="connsiteY1-32" fmla="*/ 2445154 h 2585647"/>
              <a:gd name="connsiteX2-33" fmla="*/ 140493 w 878081"/>
              <a:gd name="connsiteY2-34" fmla="*/ 2515401 h 2585647"/>
              <a:gd name="connsiteX3-35" fmla="*/ 140493 w 878081"/>
              <a:gd name="connsiteY3-36" fmla="*/ 2554196 h 2585647"/>
              <a:gd name="connsiteX4-37" fmla="*/ 31450 w 878081"/>
              <a:gd name="connsiteY4-38" fmla="*/ 2585647 h 2585647"/>
              <a:gd name="connsiteX5-39" fmla="*/ 0 w 878081"/>
              <a:gd name="connsiteY5-40" fmla="*/ 2476604 h 2585647"/>
              <a:gd name="connsiteX0-41" fmla="*/ 70246 w 878081"/>
              <a:gd name="connsiteY0-42" fmla="*/ 2445154 h 2585647"/>
              <a:gd name="connsiteX1-43" fmla="*/ 89645 w 878081"/>
              <a:gd name="connsiteY1-44" fmla="*/ 2445154 h 2585647"/>
              <a:gd name="connsiteX2-45" fmla="*/ 105370 w 878081"/>
              <a:gd name="connsiteY2-46" fmla="*/ 2499675 h 2585647"/>
              <a:gd name="connsiteX3-47" fmla="*/ 140493 w 878081"/>
              <a:gd name="connsiteY3-48" fmla="*/ 2515401 h 2585647"/>
              <a:gd name="connsiteX4-49" fmla="*/ 140493 w 878081"/>
              <a:gd name="connsiteY4-50" fmla="*/ 2554196 h 2585647"/>
              <a:gd name="connsiteX5-51" fmla="*/ 31450 w 878081"/>
              <a:gd name="connsiteY5-52" fmla="*/ 2585647 h 2585647"/>
              <a:gd name="connsiteX6-53" fmla="*/ 0 w 878081"/>
              <a:gd name="connsiteY6-54" fmla="*/ 2476604 h 258564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2585647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2515401"/>
                </a:lnTo>
                <a:cubicBezTo>
                  <a:pt x="737588" y="2534031"/>
                  <a:pt x="730187" y="2551899"/>
                  <a:pt x="717014" y="2565073"/>
                </a:cubicBezTo>
                <a:cubicBezTo>
                  <a:pt x="703840" y="2578246"/>
                  <a:pt x="685972" y="2585647"/>
                  <a:pt x="667342" y="2585647"/>
                </a:cubicBezTo>
                <a:lnTo>
                  <a:pt x="70246" y="2585647"/>
                </a:lnTo>
                <a:cubicBezTo>
                  <a:pt x="31450" y="2585647"/>
                  <a:pt x="0" y="2554197"/>
                  <a:pt x="0" y="2515401"/>
                </a:cubicBezTo>
                <a:cubicBezTo>
                  <a:pt x="0" y="2476604"/>
                  <a:pt x="31450" y="2445154"/>
                  <a:pt x="70246" y="2445154"/>
                </a:cubicBezTo>
                <a:lnTo>
                  <a:pt x="140493" y="2445154"/>
                </a:lnTo>
                <a:lnTo>
                  <a:pt x="140493" y="70246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2585647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2585647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2585647">
                <a:moveTo>
                  <a:pt x="70246" y="2445154"/>
                </a:moveTo>
                <a:lnTo>
                  <a:pt x="140493" y="2445154"/>
                </a:lnTo>
                <a:lnTo>
                  <a:pt x="140493" y="2515401"/>
                </a:lnTo>
                <a:cubicBezTo>
                  <a:pt x="140493" y="2554196"/>
                  <a:pt x="109042" y="2585647"/>
                  <a:pt x="70246" y="2585647"/>
                </a:cubicBezTo>
                <a:cubicBezTo>
                  <a:pt x="31450" y="2585647"/>
                  <a:pt x="0" y="2554196"/>
                  <a:pt x="0" y="2515400"/>
                </a:cubicBezTo>
                <a:cubicBezTo>
                  <a:pt x="0" y="2476604"/>
                  <a:pt x="31450" y="2445154"/>
                  <a:pt x="70246" y="2445154"/>
                </a:cubicBezTo>
                <a:close/>
              </a:path>
              <a:path w="878081" h="2585647">
                <a:moveTo>
                  <a:pt x="70246" y="2445154"/>
                </a:moveTo>
                <a:cubicBezTo>
                  <a:pt x="89645" y="2445154"/>
                  <a:pt x="105370" y="2460879"/>
                  <a:pt x="105370" y="2480277"/>
                </a:cubicBezTo>
                <a:cubicBezTo>
                  <a:pt x="105370" y="2499675"/>
                  <a:pt x="89645" y="2515401"/>
                  <a:pt x="70246" y="2515401"/>
                </a:cubicBezTo>
                <a:lnTo>
                  <a:pt x="140493" y="2515401"/>
                </a:lnTo>
                <a:cubicBezTo>
                  <a:pt x="140493" y="2554196"/>
                  <a:pt x="109042" y="2585647"/>
                  <a:pt x="70246" y="2585647"/>
                </a:cubicBezTo>
                <a:cubicBezTo>
                  <a:pt x="31450" y="2585647"/>
                  <a:pt x="0" y="2554196"/>
                  <a:pt x="0" y="2515400"/>
                </a:cubicBezTo>
                <a:cubicBezTo>
                  <a:pt x="0" y="2476604"/>
                  <a:pt x="31450" y="2445154"/>
                  <a:pt x="70246" y="2445154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区间测速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06880" y="777716"/>
            <a:ext cx="9440332" cy="531018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0" mute="1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796" y="879462"/>
            <a:ext cx="878081" cy="5100247"/>
          </a:xfrm>
          <a:custGeom>
            <a:gdLst>
              <a:gd name="connsiteX0" fmla="*/ 210739 w 878081"/>
              <a:gd name="connsiteY0" fmla="*/ 0 h 5100247"/>
              <a:gd name="connsiteX1" fmla="*/ 807835 w 878081"/>
              <a:gd name="connsiteY1" fmla="*/ 0 h 5100247"/>
              <a:gd name="connsiteX2" fmla="*/ 832931 w 878081"/>
              <a:gd name="connsiteY2" fmla="*/ 0 h 5100247"/>
              <a:gd name="connsiteX3" fmla="*/ 881218 w 878081"/>
              <a:gd name="connsiteY3" fmla="*/ 56858 h 5100247"/>
              <a:gd name="connsiteX4" fmla="*/ 856122 w 878081"/>
              <a:gd name="connsiteY4" fmla="*/ 127104 h 5100247"/>
              <a:gd name="connsiteX5" fmla="*/ 737588 w 878081"/>
              <a:gd name="connsiteY5" fmla="*/ 140493 h 5100247"/>
              <a:gd name="connsiteX6" fmla="*/ 737588 w 878081"/>
              <a:gd name="connsiteY6" fmla="*/ 5030001 h 5100247"/>
              <a:gd name="connsiteX7" fmla="*/ 737588 w 878081"/>
              <a:gd name="connsiteY7" fmla="*/ 5068796 h 5100247"/>
              <a:gd name="connsiteX8" fmla="*/ 70247 w 878081"/>
              <a:gd name="connsiteY8" fmla="*/ 5100247 h 5100247"/>
              <a:gd name="connsiteX9" fmla="*/ 31516 w 878081"/>
              <a:gd name="connsiteY9" fmla="*/ 5100154 h 5100247"/>
              <a:gd name="connsiteX10" fmla="*/ 168 w 878081"/>
              <a:gd name="connsiteY10" fmla="*/ 4991270 h 5100247"/>
              <a:gd name="connsiteX11" fmla="*/ 140493 w 878081"/>
              <a:gd name="connsiteY11" fmla="*/ 4959754 h 5100247"/>
              <a:gd name="connsiteX12" fmla="*/ 140493 w 878081"/>
              <a:gd name="connsiteY12" fmla="*/ 70247 h 5100247"/>
              <a:gd name="connsiteX13" fmla="*/ 140493 w 878081"/>
              <a:gd name="connsiteY13" fmla="*/ 31450 h 5100247"/>
              <a:gd name="connsiteX0-1" fmla="*/ 210739 w 878081"/>
              <a:gd name="connsiteY0-2" fmla="*/ 0 h 5100247"/>
              <a:gd name="connsiteX1-3" fmla="*/ 807835 w 878081"/>
              <a:gd name="connsiteY1-4" fmla="*/ 0 h 5100247"/>
              <a:gd name="connsiteX2-5" fmla="*/ 832931 w 878081"/>
              <a:gd name="connsiteY2-6" fmla="*/ 0 h 5100247"/>
              <a:gd name="connsiteX3-7" fmla="*/ 881218 w 878081"/>
              <a:gd name="connsiteY3-8" fmla="*/ 56858 h 5100247"/>
              <a:gd name="connsiteX4-9" fmla="*/ 856122 w 878081"/>
              <a:gd name="connsiteY4-10" fmla="*/ 127104 h 5100247"/>
              <a:gd name="connsiteX5-11" fmla="*/ 210739 w 878081"/>
              <a:gd name="connsiteY5-12" fmla="*/ 140493 h 5100247"/>
              <a:gd name="connsiteX6-13" fmla="*/ 235836 w 878081"/>
              <a:gd name="connsiteY6-14" fmla="*/ 140493 h 5100247"/>
              <a:gd name="connsiteX7-15" fmla="*/ 284123 w 878081"/>
              <a:gd name="connsiteY7-16" fmla="*/ 83635 h 5100247"/>
              <a:gd name="connsiteX8-17" fmla="*/ 259026 w 878081"/>
              <a:gd name="connsiteY8-18" fmla="*/ 13389 h 5100247"/>
              <a:gd name="connsiteX0-19" fmla="*/ 210739 w 878081"/>
              <a:gd name="connsiteY0-20" fmla="*/ 70246 h 5100247"/>
              <a:gd name="connsiteX1-21" fmla="*/ 280986 w 878081"/>
              <a:gd name="connsiteY1-22" fmla="*/ 70246 h 5100247"/>
              <a:gd name="connsiteX2-23" fmla="*/ 280986 w 878081"/>
              <a:gd name="connsiteY2-24" fmla="*/ 109043 h 5100247"/>
              <a:gd name="connsiteX3-25" fmla="*/ 191341 w 878081"/>
              <a:gd name="connsiteY3-26" fmla="*/ 140493 h 5100247"/>
              <a:gd name="connsiteX4-27" fmla="*/ 175616 w 878081"/>
              <a:gd name="connsiteY4-28" fmla="*/ 85972 h 5100247"/>
              <a:gd name="connsiteX0-29" fmla="*/ 70246 w 878081"/>
              <a:gd name="connsiteY0-30" fmla="*/ 4959754 h 5100247"/>
              <a:gd name="connsiteX1-31" fmla="*/ 140493 w 878081"/>
              <a:gd name="connsiteY1-32" fmla="*/ 4959754 h 5100247"/>
              <a:gd name="connsiteX2-33" fmla="*/ 140493 w 878081"/>
              <a:gd name="connsiteY2-34" fmla="*/ 5030001 h 5100247"/>
              <a:gd name="connsiteX3-35" fmla="*/ 140493 w 878081"/>
              <a:gd name="connsiteY3-36" fmla="*/ 5058413 h 5100247"/>
              <a:gd name="connsiteX4-37" fmla="*/ 70879 w 878081"/>
              <a:gd name="connsiteY4-38" fmla="*/ 5105773 h 5100247"/>
              <a:gd name="connsiteX5-39" fmla="*/ 484 w 878081"/>
              <a:gd name="connsiteY5-40" fmla="*/ 5059582 h 5100247"/>
              <a:gd name="connsiteX6-41" fmla="*/ 16220 w 878081"/>
              <a:gd name="connsiteY6-42" fmla="*/ 4976869 h 5100247"/>
              <a:gd name="connsiteX0-43" fmla="*/ 70246 w 878081"/>
              <a:gd name="connsiteY0-44" fmla="*/ 4959754 h 5100247"/>
              <a:gd name="connsiteX1-45" fmla="*/ 89612 w 878081"/>
              <a:gd name="connsiteY1-46" fmla="*/ 4959801 h 5100247"/>
              <a:gd name="connsiteX2-47" fmla="*/ 105286 w 878081"/>
              <a:gd name="connsiteY2-48" fmla="*/ 5014243 h 5100247"/>
              <a:gd name="connsiteX3-49" fmla="*/ 140493 w 878081"/>
              <a:gd name="connsiteY3-50" fmla="*/ 5030001 h 5100247"/>
              <a:gd name="connsiteX4-51" fmla="*/ 140493 w 878081"/>
              <a:gd name="connsiteY4-52" fmla="*/ 5058413 h 5100247"/>
              <a:gd name="connsiteX5-53" fmla="*/ 70879 w 878081"/>
              <a:gd name="connsiteY5-54" fmla="*/ 5105773 h 5100247"/>
              <a:gd name="connsiteX6-55" fmla="*/ 484 w 878081"/>
              <a:gd name="connsiteY6-56" fmla="*/ 5059582 h 5100247"/>
              <a:gd name="connsiteX7-57" fmla="*/ 16220 w 878081"/>
              <a:gd name="connsiteY7-58" fmla="*/ 4976869 h 510024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78083" h="5100250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5030001"/>
                </a:lnTo>
                <a:cubicBezTo>
                  <a:pt x="737588" y="5068796"/>
                  <a:pt x="706138" y="5100246"/>
                  <a:pt x="667342" y="5100247"/>
                </a:cubicBezTo>
                <a:lnTo>
                  <a:pt x="70247" y="5100247"/>
                </a:lnTo>
                <a:cubicBezTo>
                  <a:pt x="31516" y="5100154"/>
                  <a:pt x="168" y="5068731"/>
                  <a:pt x="168" y="5030001"/>
                </a:cubicBezTo>
                <a:cubicBezTo>
                  <a:pt x="168" y="4991270"/>
                  <a:pt x="31516" y="4959847"/>
                  <a:pt x="70247" y="4959754"/>
                </a:cubicBezTo>
                <a:lnTo>
                  <a:pt x="140493" y="4959754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3" h="5100250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3" h="5100250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3" h="5100250">
                <a:moveTo>
                  <a:pt x="70246" y="4959754"/>
                </a:moveTo>
                <a:lnTo>
                  <a:pt x="140493" y="4959754"/>
                </a:lnTo>
                <a:lnTo>
                  <a:pt x="140493" y="5030001"/>
                </a:lnTo>
                <a:cubicBezTo>
                  <a:pt x="140493" y="5058413"/>
                  <a:pt x="123378" y="5084027"/>
                  <a:pt x="97129" y="5094901"/>
                </a:cubicBezTo>
                <a:cubicBezTo>
                  <a:pt x="70879" y="5105773"/>
                  <a:pt x="40665" y="5099763"/>
                  <a:pt x="20575" y="5079673"/>
                </a:cubicBezTo>
                <a:cubicBezTo>
                  <a:pt x="484" y="5059582"/>
                  <a:pt x="-5526" y="5029369"/>
                  <a:pt x="5347" y="5003119"/>
                </a:cubicBezTo>
                <a:cubicBezTo>
                  <a:pt x="16220" y="4976869"/>
                  <a:pt x="41834" y="4959755"/>
                  <a:pt x="70246" y="4959754"/>
                </a:cubicBezTo>
                <a:close/>
              </a:path>
              <a:path w="878083" h="5100250">
                <a:moveTo>
                  <a:pt x="70246" y="4959754"/>
                </a:moveTo>
                <a:cubicBezTo>
                  <a:pt x="89612" y="4959801"/>
                  <a:pt x="105286" y="4975513"/>
                  <a:pt x="105286" y="4994878"/>
                </a:cubicBezTo>
                <a:cubicBezTo>
                  <a:pt x="105286" y="5014243"/>
                  <a:pt x="89612" y="5029955"/>
                  <a:pt x="70246" y="5030001"/>
                </a:cubicBezTo>
                <a:lnTo>
                  <a:pt x="140493" y="5030001"/>
                </a:lnTo>
                <a:cubicBezTo>
                  <a:pt x="140493" y="5058413"/>
                  <a:pt x="123378" y="5084027"/>
                  <a:pt x="97129" y="5094901"/>
                </a:cubicBezTo>
                <a:cubicBezTo>
                  <a:pt x="70879" y="5105773"/>
                  <a:pt x="40665" y="5099763"/>
                  <a:pt x="20575" y="5079673"/>
                </a:cubicBezTo>
                <a:cubicBezTo>
                  <a:pt x="484" y="5059582"/>
                  <a:pt x="-5526" y="5029369"/>
                  <a:pt x="5347" y="5003119"/>
                </a:cubicBezTo>
                <a:cubicBezTo>
                  <a:pt x="16220" y="4976869"/>
                  <a:pt x="41834" y="4959755"/>
                  <a:pt x="70246" y="4959754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测量小车的平均速度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37360" y="785336"/>
            <a:ext cx="9386354" cy="527982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11925300" y="121539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0" mute="1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1" title=""/>
          <p:cNvSpPr txBox="1"/>
          <p:nvPr/>
        </p:nvSpPr>
        <p:spPr>
          <a:xfrm>
            <a:off x="268500" y="172641"/>
            <a:ext cx="5780484" cy="208553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如图所示，在斜面上测量小车运动的平均速度，让小车从斜面的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点由静止开始下滑，分别测出小车到达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点和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点的时间，即可测出不同阶段的平均速度。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2" title=""/>
          <p:cNvSpPr txBox="1"/>
          <p:nvPr/>
        </p:nvSpPr>
        <p:spPr>
          <a:xfrm>
            <a:off x="287255" y="4087187"/>
            <a:ext cx="5743575" cy="245030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(1)该实验原理是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(2)除了图已有的器材以外，还应该有的器材是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(3)斜面底端的金属片的作用：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                       </a:t>
            </a:r>
            <a:endParaRPr lang="zh-CN" altLang="en-US" sz="2400" b="0" i="0" u="sng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3" title=""/>
          <p:cNvSpPr txBox="1"/>
          <p:nvPr/>
        </p:nvSpPr>
        <p:spPr>
          <a:xfrm>
            <a:off x="6176029" y="363131"/>
            <a:ext cx="5743575" cy="620407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(4)为了计时更准确，斜面的坡度应该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(选填“较小”或“较大”)。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(5)如果测得小车从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点滑到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点的时间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t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AC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=2.4s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,小车从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点滑到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点的时间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t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AB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=1.6s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,则 AB段的平均速度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AB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cm/s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44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BC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段的平均速度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v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BC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cm/s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;可以发现AB段的平均速度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(选填“大于”“小于”或“等于”)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BC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段的平均速度。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(6)另一实验小组在测量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BC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段平均速度时，选择从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点由静止开始释放小车，则测出的结果与上述(5)问题中的结果相比是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(选填“偏大”“偏小”或“相等”)的。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1" title=""/>
          <p:cNvPicPr>
            <a:picLocks noChangeAspect="1"/>
          </p:cNvPicPr>
          <p:nvPr/>
        </p:nvPicPr>
        <p:blipFill>
          <a:blip r:embed="rId2"/>
          <a:srcRect l="12106" t="8579" r="52188" b="84257"/>
          <a:stretch>
            <a:fillRect/>
          </a:stretch>
        </p:blipFill>
        <p:spPr>
          <a:xfrm>
            <a:off x="286988" y="2333092"/>
            <a:ext cx="5762063" cy="1601105"/>
          </a:xfrm>
          <a:prstGeom prst="rect">
            <a:avLst/>
          </a:prstGeom>
        </p:spPr>
      </p:pic>
      <p:pic>
        <p:nvPicPr>
          <p:cNvPr id="33" name="图片 3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20145" y="6058535"/>
            <a:ext cx="618490" cy="58356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1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形状5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文本1" title=""/>
          <p:cNvSpPr txBox="1"/>
          <p:nvPr/>
        </p:nvSpPr>
        <p:spPr>
          <a:xfrm>
            <a:off x="265976" y="151143"/>
            <a:ext cx="5780484" cy="254559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如图所示，小明在“测平均速度”的实验中，让小车从斜面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点静止下滑，经过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点到达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点，图中已标出小车经过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三点对应时刻。下列说法正确的是(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文本2" title=""/>
          <p:cNvSpPr txBox="1"/>
          <p:nvPr/>
        </p:nvSpPr>
        <p:spPr>
          <a:xfrm>
            <a:off x="319192" y="2696978"/>
            <a:ext cx="5710841" cy="248269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AB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段距离为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4.0dm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AB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段平均速度为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0.2cm/s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C.小车从A点到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点做匀速直线运动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D.若小车过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点后才开始计时，测出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AC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段平均速度将偏大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1" title=""/>
          <p:cNvPicPr>
            <a:picLocks noChangeAspect="1"/>
          </p:cNvPicPr>
          <p:nvPr/>
        </p:nvPicPr>
        <p:blipFill>
          <a:blip r:embed="rId2"/>
          <a:srcRect l="50633" t="82900" r="13292" b="7606"/>
          <a:stretch>
            <a:fillRect/>
          </a:stretch>
        </p:blipFill>
        <p:spPr>
          <a:xfrm>
            <a:off x="6180249" y="2441505"/>
            <a:ext cx="5746242" cy="2096033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101</Paragraphs>
  <Slides>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等线 Light</vt:lpstr>
      <vt:lpstr>等线</vt:lpstr>
      <vt:lpstr>楷体</vt:lpstr>
      <vt:lpstr>宋体</vt:lpstr>
      <vt:lpstr>微软雅黑</vt:lpstr>
      <vt:lpstr>Times New Roman</vt:lpstr>
      <vt:lpstr>黑体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2025-06-30T18:23:43Z</cp:lastPrinted>
  <dcterms:created xsi:type="dcterms:W3CDTF">2025-06-30T18:23:43Z</dcterms:created>
  <dcterms:modified xsi:type="dcterms:W3CDTF">2025-06-30T10:23:43Z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