
<file path=[Content_Types].xml><?xml version="1.0" encoding="utf-8"?>
<Types xmlns="http://schemas.openxmlformats.org/package/2006/content-types">
  <Default Extension="wav" ContentType="audio/x-wav"/>
  <Default Extension="png" ContentType="image/png"/>
  <Default Extension="gif" ContentType="image/gif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" Target="slide13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audio" Target="../media/audio1.wav"/><Relationship Id="rId12" Type="http://schemas.openxmlformats.org/officeDocument/2006/relationships/image" Target="../media/image10.png"/><Relationship Id="rId11" Type="http://schemas.openxmlformats.org/officeDocument/2006/relationships/slide" Target="slide15.xml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4.xml"/><Relationship Id="rId7" Type="http://schemas.openxmlformats.org/officeDocument/2006/relationships/image" Target="../media/image15.GIF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../media/image14.GIF"/><Relationship Id="rId3" Type="http://schemas.openxmlformats.org/officeDocument/2006/relationships/tags" Target="../tags/tag1.xml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slide" Target="slide17.xml"/><Relationship Id="rId7" Type="http://schemas.openxmlformats.org/officeDocument/2006/relationships/image" Target="../media/image21.GIF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1" Type="http://schemas.openxmlformats.org/officeDocument/2006/relationships/slideLayout" Target="../slideLayouts/slideLayout4.xml"/><Relationship Id="rId10" Type="http://schemas.openxmlformats.org/officeDocument/2006/relationships/audio" Target="../media/audio1.wav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28.GIF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1.png"/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6.GIF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38.png"/><Relationship Id="rId3" Type="http://schemas.openxmlformats.org/officeDocument/2006/relationships/image" Target="../media/image36.GIF"/><Relationship Id="rId2" Type="http://schemas.openxmlformats.org/officeDocument/2006/relationships/image" Target="../media/image37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41.png"/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0.GIF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" Target="slide18.xml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slide" Target="slide16.xml"/><Relationship Id="rId12" Type="http://schemas.openxmlformats.org/officeDocument/2006/relationships/slideLayout" Target="../slideLayouts/slideLayout13.xml"/><Relationship Id="rId11" Type="http://schemas.openxmlformats.org/officeDocument/2006/relationships/audio" Target="../media/audio1.wav"/><Relationship Id="rId10" Type="http://schemas.openxmlformats.org/officeDocument/2006/relationships/image" Target="../media/image2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audio" Target="../media/audio1.wav"/><Relationship Id="rId7" Type="http://schemas.openxmlformats.org/officeDocument/2006/relationships/image" Target="../media/image53.png"/><Relationship Id="rId6" Type="http://schemas.openxmlformats.org/officeDocument/2006/relationships/slide" Target="slide19.xml"/><Relationship Id="rId5" Type="http://schemas.openxmlformats.org/officeDocument/2006/relationships/image" Target="../media/image52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51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5.xml"/><Relationship Id="rId6" Type="http://schemas.openxmlformats.org/officeDocument/2006/relationships/image" Target="../media/image54.png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slide" Target="slide1.xml"/><Relationship Id="rId2" Type="http://schemas.openxmlformats.org/officeDocument/2006/relationships/image" Target="../media/image51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55.png"/><Relationship Id="rId5" Type="http://schemas.microsoft.com/office/2007/relationships/media" Target="../media/media3.mp4"/><Relationship Id="rId4" Type="http://schemas.openxmlformats.org/officeDocument/2006/relationships/video" Target="../media/media3.mp4"/><Relationship Id="rId3" Type="http://schemas.openxmlformats.org/officeDocument/2006/relationships/slide" Target="slide13.xml"/><Relationship Id="rId2" Type="http://schemas.openxmlformats.org/officeDocument/2006/relationships/image" Target="../media/image51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audio" Target="../media/audio1.wav"/><Relationship Id="rId3" Type="http://schemas.openxmlformats.org/officeDocument/2006/relationships/image" Target="../media/image57.png"/><Relationship Id="rId2" Type="http://schemas.openxmlformats.org/officeDocument/2006/relationships/slide" Target="slide4.xml"/><Relationship Id="rId1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openxmlformats.org/officeDocument/2006/relationships/image" Target="../media/image57.png"/><Relationship Id="rId3" Type="http://schemas.openxmlformats.org/officeDocument/2006/relationships/slide" Target="slide14.xml"/><Relationship Id="rId2" Type="http://schemas.openxmlformats.org/officeDocument/2006/relationships/image" Target="../media/image58.jpeg"/><Relationship Id="rId1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59.png"/><Relationship Id="rId1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60.jpeg"/><Relationship Id="rId1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6" name="图片5"/>
          <p:cNvPicPr>
            <a:picLocks noChangeAspect="1"/>
          </p:cNvPicPr>
          <p:nvPr/>
        </p:nvPicPr>
        <p:blipFill>
          <a:blip r:embed="rId6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7" name="图片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8" name="形状1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>
              <a:lnSpc>
                <a:spcPts val="4600"/>
              </a:lnSpc>
            </a:pPr>
            <a:r>
              <a:rPr lang="zh-CN" altLang="en-US" sz="4000" b="1" i="0" dirty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第一章  机械运动</a:t>
            </a:r>
            <a:endParaRPr lang="zh-CN" altLang="en-US" sz="4000" b="1" i="0" dirty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500"/>
              </a:lnSpc>
            </a:pPr>
            <a:r>
              <a:rPr lang="zh-CN" altLang="en-US" sz="4800" b="1" i="0" dirty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第3节  运动的快慢</a:t>
            </a:r>
            <a:endParaRPr lang="zh-CN" altLang="en-US" sz="4800" b="1" i="0" dirty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7"/>
          <p:cNvPicPr>
            <a:picLocks noChangeAspect="1"/>
          </p:cNvPicPr>
          <p:nvPr/>
        </p:nvPicPr>
        <p:blipFill>
          <a:blip r:embed="rId8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  <p:sp>
        <p:nvSpPr>
          <p:cNvPr id="10" name="形状2"/>
          <p:cNvSpPr txBox="1"/>
          <p:nvPr/>
        </p:nvSpPr>
        <p:spPr>
          <a:xfrm>
            <a:off x="4203640" y="2465327"/>
            <a:ext cx="1619250" cy="552450"/>
          </a:xfrm>
          <a:custGeom>
            <a:avLst/>
            <a:gdLst>
              <a:gd name="connsiteX0" fmla="*/ 92075 w 1619250"/>
              <a:gd name="connsiteY0" fmla="*/ 0 h 552450"/>
              <a:gd name="connsiteX1" fmla="*/ 1527175 w 1619250"/>
              <a:gd name="connsiteY1" fmla="*/ 0 h 552450"/>
              <a:gd name="connsiteX2" fmla="*/ 1551595 w 1619250"/>
              <a:gd name="connsiteY2" fmla="*/ 0 h 552450"/>
              <a:gd name="connsiteX3" fmla="*/ 1609549 w 1619250"/>
              <a:gd name="connsiteY3" fmla="*/ 44236 h 552450"/>
              <a:gd name="connsiteX4" fmla="*/ 1619250 w 1619250"/>
              <a:gd name="connsiteY4" fmla="*/ 460375 h 552450"/>
              <a:gd name="connsiteX5" fmla="*/ 1619250 w 1619250"/>
              <a:gd name="connsiteY5" fmla="*/ 484795 h 552450"/>
              <a:gd name="connsiteX6" fmla="*/ 1575014 w 1619250"/>
              <a:gd name="connsiteY6" fmla="*/ 542749 h 552450"/>
              <a:gd name="connsiteX7" fmla="*/ 92075 w 1619250"/>
              <a:gd name="connsiteY7" fmla="*/ 552450 h 552450"/>
              <a:gd name="connsiteX8" fmla="*/ 67655 w 1619250"/>
              <a:gd name="connsiteY8" fmla="*/ 552450 h 552450"/>
              <a:gd name="connsiteX9" fmla="*/ 9701 w 1619250"/>
              <a:gd name="connsiteY9" fmla="*/ 508214 h 552450"/>
              <a:gd name="connsiteX10" fmla="*/ 0 w 1619250"/>
              <a:gd name="connsiteY10" fmla="*/ 92075 h 552450"/>
              <a:gd name="connsiteX11" fmla="*/ 0 w 1619250"/>
              <a:gd name="connsiteY11" fmla="*/ 41223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9250" h="552450">
                <a:moveTo>
                  <a:pt x="92075" y="0"/>
                </a:moveTo>
                <a:lnTo>
                  <a:pt x="1527175" y="0"/>
                </a:lnTo>
                <a:cubicBezTo>
                  <a:pt x="1551595" y="0"/>
                  <a:pt x="1575014" y="9701"/>
                  <a:pt x="1592282" y="26968"/>
                </a:cubicBezTo>
                <a:cubicBezTo>
                  <a:pt x="1609549" y="44236"/>
                  <a:pt x="1619250" y="67655"/>
                  <a:pt x="1619250" y="92075"/>
                </a:cubicBezTo>
                <a:lnTo>
                  <a:pt x="1619250" y="460375"/>
                </a:lnTo>
                <a:cubicBezTo>
                  <a:pt x="1619250" y="484795"/>
                  <a:pt x="1609549" y="508214"/>
                  <a:pt x="1592282" y="525482"/>
                </a:cubicBezTo>
                <a:cubicBezTo>
                  <a:pt x="1575014" y="542749"/>
                  <a:pt x="1551595" y="552450"/>
                  <a:pt x="1527175" y="552450"/>
                </a:cubicBezTo>
                <a:lnTo>
                  <a:pt x="92075" y="552450"/>
                </a:lnTo>
                <a:cubicBezTo>
                  <a:pt x="67655" y="552450"/>
                  <a:pt x="44236" y="542749"/>
                  <a:pt x="26968" y="525482"/>
                </a:cubicBezTo>
                <a:cubicBezTo>
                  <a:pt x="9701" y="508214"/>
                  <a:pt x="0" y="484795"/>
                  <a:pt x="0" y="460375"/>
                </a:cubicBezTo>
                <a:lnTo>
                  <a:pt x="0" y="92075"/>
                </a:lnTo>
                <a:cubicBezTo>
                  <a:pt x="0" y="41223"/>
                  <a:pt x="41223" y="0"/>
                  <a:pt x="92075" y="0"/>
                </a:cubicBezTo>
                <a:close/>
              </a:path>
            </a:pathLst>
          </a:custGeom>
          <a:solidFill>
            <a:srgbClr val="69C4E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第一课时</a:t>
            </a:r>
            <a:endParaRPr lang="zh-CN" altLang="en-US" sz="2400" b="1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形状3">
            <a:hlinkClick r:id="rId9" action="ppaction://hlinksldjump"/>
          </p:cNvPr>
          <p:cNvSpPr txBox="1"/>
          <p:nvPr/>
        </p:nvSpPr>
        <p:spPr>
          <a:xfrm>
            <a:off x="6165790" y="2465327"/>
            <a:ext cx="1619250" cy="552450"/>
          </a:xfrm>
          <a:custGeom>
            <a:avLst/>
            <a:gdLst>
              <a:gd name="connsiteX0" fmla="*/ 92075 w 1619250"/>
              <a:gd name="connsiteY0" fmla="*/ 0 h 552450"/>
              <a:gd name="connsiteX1" fmla="*/ 1527175 w 1619250"/>
              <a:gd name="connsiteY1" fmla="*/ 0 h 552450"/>
              <a:gd name="connsiteX2" fmla="*/ 1551595 w 1619250"/>
              <a:gd name="connsiteY2" fmla="*/ 0 h 552450"/>
              <a:gd name="connsiteX3" fmla="*/ 1609549 w 1619250"/>
              <a:gd name="connsiteY3" fmla="*/ 44236 h 552450"/>
              <a:gd name="connsiteX4" fmla="*/ 1619250 w 1619250"/>
              <a:gd name="connsiteY4" fmla="*/ 460375 h 552450"/>
              <a:gd name="connsiteX5" fmla="*/ 1619250 w 1619250"/>
              <a:gd name="connsiteY5" fmla="*/ 484795 h 552450"/>
              <a:gd name="connsiteX6" fmla="*/ 1575014 w 1619250"/>
              <a:gd name="connsiteY6" fmla="*/ 542749 h 552450"/>
              <a:gd name="connsiteX7" fmla="*/ 92075 w 1619250"/>
              <a:gd name="connsiteY7" fmla="*/ 552450 h 552450"/>
              <a:gd name="connsiteX8" fmla="*/ 67655 w 1619250"/>
              <a:gd name="connsiteY8" fmla="*/ 552450 h 552450"/>
              <a:gd name="connsiteX9" fmla="*/ 9701 w 1619250"/>
              <a:gd name="connsiteY9" fmla="*/ 508214 h 552450"/>
              <a:gd name="connsiteX10" fmla="*/ 0 w 1619250"/>
              <a:gd name="connsiteY10" fmla="*/ 92075 h 552450"/>
              <a:gd name="connsiteX11" fmla="*/ 0 w 1619250"/>
              <a:gd name="connsiteY11" fmla="*/ 41223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19250" h="552450">
                <a:moveTo>
                  <a:pt x="92075" y="0"/>
                </a:moveTo>
                <a:lnTo>
                  <a:pt x="1527175" y="0"/>
                </a:lnTo>
                <a:cubicBezTo>
                  <a:pt x="1551595" y="0"/>
                  <a:pt x="1575014" y="9701"/>
                  <a:pt x="1592282" y="26968"/>
                </a:cubicBezTo>
                <a:cubicBezTo>
                  <a:pt x="1609549" y="44236"/>
                  <a:pt x="1619250" y="67655"/>
                  <a:pt x="1619250" y="92075"/>
                </a:cubicBezTo>
                <a:lnTo>
                  <a:pt x="1619250" y="460375"/>
                </a:lnTo>
                <a:cubicBezTo>
                  <a:pt x="1619250" y="484795"/>
                  <a:pt x="1609549" y="508214"/>
                  <a:pt x="1592282" y="525482"/>
                </a:cubicBezTo>
                <a:cubicBezTo>
                  <a:pt x="1575014" y="542749"/>
                  <a:pt x="1551595" y="552450"/>
                  <a:pt x="1527175" y="552450"/>
                </a:cubicBezTo>
                <a:lnTo>
                  <a:pt x="92075" y="552450"/>
                </a:lnTo>
                <a:cubicBezTo>
                  <a:pt x="67655" y="552450"/>
                  <a:pt x="44236" y="542749"/>
                  <a:pt x="26968" y="525482"/>
                </a:cubicBezTo>
                <a:cubicBezTo>
                  <a:pt x="9701" y="508214"/>
                  <a:pt x="0" y="484795"/>
                  <a:pt x="0" y="460375"/>
                </a:cubicBezTo>
                <a:lnTo>
                  <a:pt x="0" y="92075"/>
                </a:lnTo>
                <a:cubicBezTo>
                  <a:pt x="0" y="41223"/>
                  <a:pt x="41223" y="0"/>
                  <a:pt x="92075" y="0"/>
                </a:cubicBezTo>
                <a:close/>
              </a:path>
            </a:pathLst>
          </a:custGeom>
          <a:solidFill>
            <a:srgbClr val="69C4E3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第二课时</a:t>
            </a:r>
            <a:endParaRPr lang="zh-CN" altLang="en-US" sz="2400" b="1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13" name="图片9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9344000">
            <a:off x="6367720" y="5569687"/>
            <a:ext cx="822198" cy="822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" name="组合1"/>
          <p:cNvGrpSpPr/>
          <p:nvPr/>
        </p:nvGrpSpPr>
        <p:grpSpPr>
          <a:xfrm>
            <a:off x="414642" y="283743"/>
            <a:ext cx="4003672" cy="835012"/>
            <a:chOff x="0" y="0"/>
            <a:chExt cx="4003672" cy="83501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443764" cy="760847"/>
            </a:xfrm>
            <a:custGeom>
              <a:avLst/>
              <a:gdLst>
                <a:gd name="connsiteX0" fmla="*/ 0 w 3443764"/>
                <a:gd name="connsiteY0" fmla="*/ 760848 h 760847"/>
                <a:gd name="connsiteX1" fmla="*/ 3443764 w 3443764"/>
                <a:gd name="connsiteY1" fmla="*/ 760848 h 760847"/>
                <a:gd name="connsiteX2" fmla="*/ 0 w 3443764"/>
                <a:gd name="connsiteY2" fmla="*/ 760848 h 760847"/>
                <a:gd name="connsiteX0-1" fmla="*/ 0 w 3443764"/>
                <a:gd name="connsiteY0-2" fmla="*/ 0 h 760847"/>
                <a:gd name="connsiteX1-3" fmla="*/ 1249 w 3443764"/>
                <a:gd name="connsiteY1-4" fmla="*/ 0 h 760847"/>
                <a:gd name="connsiteX2-5" fmla="*/ 0 w 344376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43764" h="760848">
                  <a:moveTo>
                    <a:pt x="0" y="760848"/>
                  </a:moveTo>
                  <a:lnTo>
                    <a:pt x="3443764" y="760848"/>
                  </a:lnTo>
                  <a:lnTo>
                    <a:pt x="0" y="760848"/>
                  </a:lnTo>
                  <a:close/>
                </a:path>
                <a:path w="3443764" h="760848">
                  <a:moveTo>
                    <a:pt x="0" y="0"/>
                  </a:moveTo>
                  <a:lnTo>
                    <a:pt x="12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9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1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5" y="273901"/>
              <a:ext cx="34370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比较运动快慢的方法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810" y="428501"/>
            <a:ext cx="5032115" cy="283056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文本1"/>
          <p:cNvSpPr txBox="1"/>
          <p:nvPr/>
        </p:nvSpPr>
        <p:spPr>
          <a:xfrm>
            <a:off x="407403" y="1123102"/>
            <a:ext cx="4280630" cy="6128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 比较物理运动快慢的方法：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753" y="3599174"/>
            <a:ext cx="5031248" cy="2830078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文本2"/>
          <p:cNvSpPr txBox="1"/>
          <p:nvPr/>
        </p:nvSpPr>
        <p:spPr>
          <a:xfrm>
            <a:off x="-533" y="6858457"/>
            <a:ext cx="11845985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 dirty="0">
                <a:solidFill>
                  <a:srgbClr val="000000">
                    <a:alpha val="100000"/>
                  </a:srgbClr>
                </a:solidFill>
                <a:latin typeface="&amp;quot"/>
                <a:ea typeface="&amp;quot"/>
              </a:rPr>
              <a:t>2009年8月16日的柏林田径世锦赛上，博尔特跑出9秒58，成为百米人类首个跑进9秒6大关的人</a:t>
            </a:r>
            <a:endParaRPr lang="zh-CN" altLang="en-US" sz="2000" b="0" i="0" dirty="0">
              <a:solidFill>
                <a:srgbClr val="000000">
                  <a:alpha val="100000"/>
                </a:srgbClr>
              </a:solidFill>
              <a:latin typeface="&amp;quot"/>
              <a:ea typeface="&amp;quot"/>
            </a:endParaRPr>
          </a:p>
        </p:txBody>
      </p:sp>
      <p:sp>
        <p:nvSpPr>
          <p:cNvPr id="13" name="文本3"/>
          <p:cNvSpPr txBox="1"/>
          <p:nvPr/>
        </p:nvSpPr>
        <p:spPr>
          <a:xfrm>
            <a:off x="788403" y="1735674"/>
            <a:ext cx="5308140" cy="123641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⑴ 相同_____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，比较_____。经过路程长的运动得___。（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观众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4"/>
          <p:cNvSpPr txBox="1"/>
          <p:nvPr/>
        </p:nvSpPr>
        <p:spPr>
          <a:xfrm>
            <a:off x="788403" y="2971543"/>
            <a:ext cx="5308140" cy="123641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⑵ 相同_____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，比较_____。所用时间少的运动得___。（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裁判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5"/>
          <p:cNvSpPr txBox="1"/>
          <p:nvPr/>
        </p:nvSpPr>
        <p:spPr>
          <a:xfrm>
            <a:off x="3409960" y="1735769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6"/>
          <p:cNvSpPr txBox="1"/>
          <p:nvPr/>
        </p:nvSpPr>
        <p:spPr>
          <a:xfrm>
            <a:off x="3475428" y="2971638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7"/>
          <p:cNvSpPr txBox="1"/>
          <p:nvPr/>
        </p:nvSpPr>
        <p:spPr>
          <a:xfrm>
            <a:off x="2057400" y="2379107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快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8"/>
          <p:cNvSpPr txBox="1"/>
          <p:nvPr/>
        </p:nvSpPr>
        <p:spPr>
          <a:xfrm>
            <a:off x="1847850" y="1735769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9"/>
          <p:cNvSpPr txBox="1"/>
          <p:nvPr/>
        </p:nvSpPr>
        <p:spPr>
          <a:xfrm>
            <a:off x="1848250" y="2971238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0"/>
          <p:cNvSpPr txBox="1"/>
          <p:nvPr/>
        </p:nvSpPr>
        <p:spPr>
          <a:xfrm>
            <a:off x="2057400" y="3494132"/>
            <a:ext cx="4953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快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8" grpId="0" animBg="1"/>
      <p:bldP spid="17" grpId="0" animBg="1"/>
      <p:bldP spid="11" grpId="0" animBg="1"/>
      <p:bldP spid="14" grpId="0" animBg="1"/>
      <p:bldP spid="19" grpId="0" animBg="1"/>
      <p:bldP spid="16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" name="组合1"/>
          <p:cNvGrpSpPr/>
          <p:nvPr/>
        </p:nvGrpSpPr>
        <p:grpSpPr>
          <a:xfrm>
            <a:off x="414642" y="283743"/>
            <a:ext cx="4003672" cy="835012"/>
            <a:chOff x="0" y="0"/>
            <a:chExt cx="4003672" cy="835012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3443764" cy="760847"/>
            </a:xfrm>
            <a:custGeom>
              <a:avLst/>
              <a:gdLst>
                <a:gd name="connsiteX0" fmla="*/ 0 w 3443764"/>
                <a:gd name="connsiteY0" fmla="*/ 760847 h 760847"/>
                <a:gd name="connsiteX1" fmla="*/ 3443764 w 3443764"/>
                <a:gd name="connsiteY1" fmla="*/ 760847 h 760847"/>
                <a:gd name="connsiteX2" fmla="*/ 0 w 3443764"/>
                <a:gd name="connsiteY2" fmla="*/ 760847 h 760847"/>
                <a:gd name="connsiteX0-1" fmla="*/ 0 w 3443764"/>
                <a:gd name="connsiteY0-2" fmla="*/ 0 h 760847"/>
                <a:gd name="connsiteX1-3" fmla="*/ 1249 w 3443764"/>
                <a:gd name="connsiteY1-4" fmla="*/ 0 h 760847"/>
                <a:gd name="connsiteX2-5" fmla="*/ 0 w 344376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43764" h="760847">
                  <a:moveTo>
                    <a:pt x="0" y="760847"/>
                  </a:moveTo>
                  <a:lnTo>
                    <a:pt x="3443764" y="760847"/>
                  </a:lnTo>
                  <a:lnTo>
                    <a:pt x="0" y="760847"/>
                  </a:lnTo>
                  <a:close/>
                </a:path>
                <a:path w="3443764" h="760847">
                  <a:moveTo>
                    <a:pt x="0" y="0"/>
                  </a:moveTo>
                  <a:lnTo>
                    <a:pt x="124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39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16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5" y="273901"/>
              <a:ext cx="34370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比较运动快慢的方法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3" y="4931902"/>
            <a:ext cx="1373391" cy="1831181"/>
          </a:xfrm>
          <a:prstGeom prst="rect">
            <a:avLst/>
          </a:prstGeom>
        </p:spPr>
      </p:pic>
      <p:sp>
        <p:nvSpPr>
          <p:cNvPr id="10" name="形状2"/>
          <p:cNvSpPr txBox="1"/>
          <p:nvPr/>
        </p:nvSpPr>
        <p:spPr>
          <a:xfrm>
            <a:off x="591464" y="3053886"/>
            <a:ext cx="5160274" cy="1706156"/>
          </a:xfrm>
          <a:custGeom>
            <a:avLst/>
            <a:gdLst>
              <a:gd name="connsiteX0" fmla="*/ 3033404 w 5160274"/>
              <a:gd name="connsiteY0" fmla="*/ 0 h 1706156"/>
              <a:gd name="connsiteX1" fmla="*/ 3332901 w 5160274"/>
              <a:gd name="connsiteY1" fmla="*/ 0 h 1706156"/>
              <a:gd name="connsiteX2" fmla="*/ 3833378 w 5160274"/>
              <a:gd name="connsiteY2" fmla="*/ 186070 h 1706156"/>
              <a:gd name="connsiteX3" fmla="*/ 4545204 w 5160274"/>
              <a:gd name="connsiteY3" fmla="*/ 177054 h 1706156"/>
              <a:gd name="connsiteX4" fmla="*/ 4951073 w 5160274"/>
              <a:gd name="connsiteY4" fmla="*/ 652097 h 1706156"/>
              <a:gd name="connsiteX5" fmla="*/ 5069043 w 5160274"/>
              <a:gd name="connsiteY5" fmla="*/ 810295 h 1706156"/>
              <a:gd name="connsiteX6" fmla="*/ 5160274 w 5160274"/>
              <a:gd name="connsiteY6" fmla="*/ 1300419 h 1706156"/>
              <a:gd name="connsiteX7" fmla="*/ 4088610 w 5160274"/>
              <a:gd name="connsiteY7" fmla="*/ 1513006 h 1706156"/>
              <a:gd name="connsiteX8" fmla="*/ 3723552 w 5160274"/>
              <a:gd name="connsiteY8" fmla="*/ 1629333 h 1706156"/>
              <a:gd name="connsiteX9" fmla="*/ 2619821 w 5160274"/>
              <a:gd name="connsiteY9" fmla="*/ 1706156 h 1706156"/>
              <a:gd name="connsiteX10" fmla="*/ 1892419 w 5160274"/>
              <a:gd name="connsiteY10" fmla="*/ 1557442 h 1706156"/>
              <a:gd name="connsiteX11" fmla="*/ 1227969 w 5160274"/>
              <a:gd name="connsiteY11" fmla="*/ 1577390 h 1706156"/>
              <a:gd name="connsiteX12" fmla="*/ 734769 w 5160274"/>
              <a:gd name="connsiteY12" fmla="*/ 1367792 h 1706156"/>
              <a:gd name="connsiteX13" fmla="*/ 312207 w 5160274"/>
              <a:gd name="connsiteY13" fmla="*/ 1368144 h 1706156"/>
              <a:gd name="connsiteX14" fmla="*/ 0 w 5160274"/>
              <a:gd name="connsiteY14" fmla="*/ 924952 h 1706156"/>
              <a:gd name="connsiteX15" fmla="*/ 237974 w 5160274"/>
              <a:gd name="connsiteY15" fmla="*/ 723252 h 1706156"/>
              <a:gd name="connsiteX16" fmla="*/ 209200 w 5160274"/>
              <a:gd name="connsiteY16" fmla="*/ 437455 h 1706156"/>
              <a:gd name="connsiteX17" fmla="*/ 998559 w 5160274"/>
              <a:gd name="connsiteY17" fmla="*/ 289725 h 1706156"/>
              <a:gd name="connsiteX18" fmla="*/ 1317141 w 5160274"/>
              <a:gd name="connsiteY18" fmla="*/ 158260 h 1706156"/>
              <a:gd name="connsiteX19" fmla="*/ 2185300 w 5160274"/>
              <a:gd name="connsiteY19" fmla="*/ 48287 h 1706156"/>
              <a:gd name="connsiteX20" fmla="*/ 2619107 w 5160274"/>
              <a:gd name="connsiteY20" fmla="*/ 37308 h 1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60273" h="1706156">
                <a:moveTo>
                  <a:pt x="3033404" y="0"/>
                </a:moveTo>
                <a:cubicBezTo>
                  <a:pt x="3332901" y="0"/>
                  <a:pt x="3600060" y="81950"/>
                  <a:pt x="3737490" y="202616"/>
                </a:cubicBezTo>
                <a:cubicBezTo>
                  <a:pt x="3833378" y="186070"/>
                  <a:pt x="3936762" y="177054"/>
                  <a:pt x="4044539" y="177054"/>
                </a:cubicBezTo>
                <a:cubicBezTo>
                  <a:pt x="4545204" y="177054"/>
                  <a:pt x="4951073" y="371625"/>
                  <a:pt x="4951073" y="611641"/>
                </a:cubicBezTo>
                <a:cubicBezTo>
                  <a:pt x="4951073" y="652097"/>
                  <a:pt x="4939542" y="691261"/>
                  <a:pt x="4917970" y="728421"/>
                </a:cubicBezTo>
                <a:cubicBezTo>
                  <a:pt x="5069043" y="810295"/>
                  <a:pt x="5160274" y="916021"/>
                  <a:pt x="5160274" y="1030132"/>
                </a:cubicBezTo>
                <a:cubicBezTo>
                  <a:pt x="5160274" y="1300419"/>
                  <a:pt x="4707573" y="1513006"/>
                  <a:pt x="4149139" y="1513006"/>
                </a:cubicBezTo>
                <a:cubicBezTo>
                  <a:pt x="4088610" y="1513006"/>
                  <a:pt x="4029323" y="1510509"/>
                  <a:pt x="3971720" y="1505711"/>
                </a:cubicBezTo>
                <a:cubicBezTo>
                  <a:pt x="3723552" y="1629333"/>
                  <a:pt x="3377501" y="1706156"/>
                  <a:pt x="2998537" y="1706156"/>
                </a:cubicBezTo>
                <a:cubicBezTo>
                  <a:pt x="2619821" y="1706156"/>
                  <a:pt x="2279357" y="1636156"/>
                  <a:pt x="2029631" y="1522270"/>
                </a:cubicBezTo>
                <a:cubicBezTo>
                  <a:pt x="1892419" y="1557442"/>
                  <a:pt x="1735583" y="1577390"/>
                  <a:pt x="1569002" y="1577390"/>
                </a:cubicBezTo>
                <a:cubicBezTo>
                  <a:pt x="1227969" y="1577390"/>
                  <a:pt x="927778" y="1493783"/>
                  <a:pt x="753197" y="1367100"/>
                </a:cubicBezTo>
                <a:cubicBezTo>
                  <a:pt x="734769" y="1367792"/>
                  <a:pt x="716138" y="1368144"/>
                  <a:pt x="697334" y="1368144"/>
                </a:cubicBezTo>
                <a:cubicBezTo>
                  <a:pt x="312207" y="1368144"/>
                  <a:pt x="0" y="1220414"/>
                  <a:pt x="0" y="1030132"/>
                </a:cubicBezTo>
                <a:cubicBezTo>
                  <a:pt x="0" y="924952"/>
                  <a:pt x="113837" y="829418"/>
                  <a:pt x="288826" y="770232"/>
                </a:cubicBezTo>
                <a:cubicBezTo>
                  <a:pt x="237974" y="723252"/>
                  <a:pt x="209200" y="669407"/>
                  <a:pt x="209200" y="611641"/>
                </a:cubicBezTo>
                <a:cubicBezTo>
                  <a:pt x="209200" y="437455"/>
                  <a:pt x="521407" y="289725"/>
                  <a:pt x="906535" y="289725"/>
                </a:cubicBezTo>
                <a:cubicBezTo>
                  <a:pt x="998559" y="289725"/>
                  <a:pt x="1086420" y="298159"/>
                  <a:pt x="1166853" y="313374"/>
                </a:cubicBezTo>
                <a:cubicBezTo>
                  <a:pt x="1317141" y="158260"/>
                  <a:pt x="1647529" y="48287"/>
                  <a:pt x="2022269" y="48287"/>
                </a:cubicBezTo>
                <a:cubicBezTo>
                  <a:pt x="2185300" y="48287"/>
                  <a:pt x="2337875" y="66533"/>
                  <a:pt x="2471744" y="98642"/>
                </a:cubicBezTo>
                <a:cubicBezTo>
                  <a:pt x="2619107" y="37308"/>
                  <a:pt x="2815134" y="0"/>
                  <a:pt x="3033404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 dirty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飞行员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zh-CN" altLang="en-US" sz="2600" b="0" i="0" dirty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直升机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谁运动的快？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556202" y="483860"/>
            <a:ext cx="4122134" cy="2318699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文本1"/>
          <p:cNvSpPr txBox="1"/>
          <p:nvPr>
            <p:custDataLst>
              <p:tags r:id="rId5"/>
            </p:custDataLst>
          </p:nvPr>
        </p:nvSpPr>
        <p:spPr>
          <a:xfrm>
            <a:off x="8177574" y="2802245"/>
            <a:ext cx="314359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2min内运动了7200m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56421" y="3594249"/>
            <a:ext cx="4121677" cy="2318442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文本2"/>
          <p:cNvSpPr txBox="1"/>
          <p:nvPr>
            <p:custDataLst>
              <p:tags r:id="rId8"/>
            </p:custDataLst>
          </p:nvPr>
        </p:nvSpPr>
        <p:spPr>
          <a:xfrm>
            <a:off x="8326041" y="5912282"/>
            <a:ext cx="283879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3min内运动9000m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997907" y="274758"/>
            <a:ext cx="6131757" cy="651119"/>
          </a:xfrm>
          <a:custGeom>
            <a:avLst/>
            <a:gdLst>
              <a:gd name="connsiteX0" fmla="*/ 108520 w 6131757"/>
              <a:gd name="connsiteY0" fmla="*/ 0 h 651119"/>
              <a:gd name="connsiteX1" fmla="*/ 6023237 w 6131757"/>
              <a:gd name="connsiteY1" fmla="*/ 0 h 651119"/>
              <a:gd name="connsiteX2" fmla="*/ 6052018 w 6131757"/>
              <a:gd name="connsiteY2" fmla="*/ 0 h 651119"/>
              <a:gd name="connsiteX3" fmla="*/ 6120324 w 6131757"/>
              <a:gd name="connsiteY3" fmla="*/ 52136 h 651119"/>
              <a:gd name="connsiteX4" fmla="*/ 6131757 w 6131757"/>
              <a:gd name="connsiteY4" fmla="*/ 542600 h 651119"/>
              <a:gd name="connsiteX5" fmla="*/ 6131757 w 6131757"/>
              <a:gd name="connsiteY5" fmla="*/ 571381 h 651119"/>
              <a:gd name="connsiteX6" fmla="*/ 6079621 w 6131757"/>
              <a:gd name="connsiteY6" fmla="*/ 639686 h 651119"/>
              <a:gd name="connsiteX7" fmla="*/ 2538330 w 6131757"/>
              <a:gd name="connsiteY7" fmla="*/ 651119 h 651119"/>
              <a:gd name="connsiteX8" fmla="*/ -637375 w 6131757"/>
              <a:gd name="connsiteY8" fmla="*/ 1127684 h 651119"/>
              <a:gd name="connsiteX9" fmla="*/ 1034677 w 6131757"/>
              <a:gd name="connsiteY9" fmla="*/ 651119 h 651119"/>
              <a:gd name="connsiteX10" fmla="*/ 108520 w 6131757"/>
              <a:gd name="connsiteY10" fmla="*/ 651119 h 651119"/>
              <a:gd name="connsiteX11" fmla="*/ 79739 w 6131757"/>
              <a:gd name="connsiteY11" fmla="*/ 651119 h 651119"/>
              <a:gd name="connsiteX12" fmla="*/ 11433 w 6131757"/>
              <a:gd name="connsiteY12" fmla="*/ 598983 h 651119"/>
              <a:gd name="connsiteX13" fmla="*/ 0 w 6131757"/>
              <a:gd name="connsiteY13" fmla="*/ 108520 h 651119"/>
              <a:gd name="connsiteX14" fmla="*/ 0 w 6131757"/>
              <a:gd name="connsiteY14" fmla="*/ 48586 h 65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769132" h="1127684">
                <a:moveTo>
                  <a:pt x="108520" y="0"/>
                </a:moveTo>
                <a:lnTo>
                  <a:pt x="6023237" y="0"/>
                </a:lnTo>
                <a:cubicBezTo>
                  <a:pt x="6052018" y="0"/>
                  <a:pt x="6079621" y="11433"/>
                  <a:pt x="6099972" y="31785"/>
                </a:cubicBezTo>
                <a:cubicBezTo>
                  <a:pt x="6120324" y="52136"/>
                  <a:pt x="6131757" y="79739"/>
                  <a:pt x="6131757" y="108520"/>
                </a:cubicBezTo>
                <a:lnTo>
                  <a:pt x="6131757" y="542600"/>
                </a:lnTo>
                <a:cubicBezTo>
                  <a:pt x="6131757" y="571381"/>
                  <a:pt x="6120324" y="598983"/>
                  <a:pt x="6099972" y="619335"/>
                </a:cubicBezTo>
                <a:cubicBezTo>
                  <a:pt x="6079621" y="639686"/>
                  <a:pt x="6052018" y="651119"/>
                  <a:pt x="6023237" y="651119"/>
                </a:cubicBezTo>
                <a:lnTo>
                  <a:pt x="2538330" y="651119"/>
                </a:lnTo>
                <a:lnTo>
                  <a:pt x="-637375" y="1127684"/>
                </a:lnTo>
                <a:lnTo>
                  <a:pt x="1034677" y="651119"/>
                </a:lnTo>
                <a:lnTo>
                  <a:pt x="108520" y="651119"/>
                </a:lnTo>
                <a:cubicBezTo>
                  <a:pt x="79739" y="651119"/>
                  <a:pt x="52136" y="639686"/>
                  <a:pt x="31785" y="619335"/>
                </a:cubicBezTo>
                <a:cubicBezTo>
                  <a:pt x="11433" y="598983"/>
                  <a:pt x="0" y="571381"/>
                  <a:pt x="0" y="542600"/>
                </a:cubicBezTo>
                <a:lnTo>
                  <a:pt x="0" y="108520"/>
                </a:lnTo>
                <a:cubicBezTo>
                  <a:pt x="0" y="48586"/>
                  <a:pt x="48586" y="0"/>
                  <a:pt x="108520" y="0"/>
                </a:cubicBezTo>
                <a:close/>
              </a:path>
            </a:pathLst>
          </a:custGeom>
          <a:solidFill>
            <a:srgbClr val="CCE2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就是指如何定量的</a:t>
            </a:r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量化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这个物理量。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1"/>
          <p:cNvSpPr txBox="1"/>
          <p:nvPr/>
        </p:nvSpPr>
        <p:spPr>
          <a:xfrm>
            <a:off x="2112855" y="1715481"/>
            <a:ext cx="4299903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描述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物体__________的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物理量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形状2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5" name="组合1"/>
          <p:cNvGrpSpPr/>
          <p:nvPr/>
        </p:nvGrpSpPr>
        <p:grpSpPr>
          <a:xfrm>
            <a:off x="414642" y="283746"/>
            <a:ext cx="1536926" cy="835009"/>
            <a:chOff x="0" y="0"/>
            <a:chExt cx="1536926" cy="835009"/>
          </a:xfrm>
        </p:grpSpPr>
        <p:sp>
          <p:nvSpPr>
            <p:cNvPr id="6" name="形状8"/>
            <p:cNvSpPr txBox="1"/>
            <p:nvPr/>
          </p:nvSpPr>
          <p:spPr>
            <a:xfrm>
              <a:off x="559908" y="0"/>
              <a:ext cx="976789" cy="760847"/>
            </a:xfrm>
            <a:custGeom>
              <a:avLst/>
              <a:gdLst>
                <a:gd name="connsiteX0" fmla="*/ 0 w 976789"/>
                <a:gd name="connsiteY0" fmla="*/ 760847 h 760847"/>
                <a:gd name="connsiteX1" fmla="*/ 976789 w 976789"/>
                <a:gd name="connsiteY1" fmla="*/ 760847 h 760847"/>
                <a:gd name="connsiteX2" fmla="*/ 0 w 976789"/>
                <a:gd name="connsiteY2" fmla="*/ 760847 h 760847"/>
                <a:gd name="connsiteX0-1" fmla="*/ 0 w 976789"/>
                <a:gd name="connsiteY0-2" fmla="*/ 0 h 760847"/>
                <a:gd name="connsiteX1-3" fmla="*/ 354 w 976789"/>
                <a:gd name="connsiteY1-4" fmla="*/ 0 h 760847"/>
                <a:gd name="connsiteX2-5" fmla="*/ 0 w 976789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6789" h="760847">
                  <a:moveTo>
                    <a:pt x="0" y="760847"/>
                  </a:moveTo>
                  <a:lnTo>
                    <a:pt x="976789" y="760847"/>
                  </a:lnTo>
                  <a:lnTo>
                    <a:pt x="0" y="760847"/>
                  </a:lnTo>
                  <a:close/>
                </a:path>
                <a:path w="976789" h="760847">
                  <a:moveTo>
                    <a:pt x="0" y="0"/>
                  </a:moveTo>
                  <a:lnTo>
                    <a:pt x="35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9"/>
            <p:cNvSpPr txBox="1"/>
            <p:nvPr/>
          </p:nvSpPr>
          <p:spPr>
            <a:xfrm>
              <a:off x="0" y="28783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8" name="形状10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9" name="形状11"/>
            <p:cNvSpPr txBox="1"/>
            <p:nvPr/>
          </p:nvSpPr>
          <p:spPr>
            <a:xfrm>
              <a:off x="557375" y="273901"/>
              <a:ext cx="979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速度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形状12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2"/>
          <p:cNvSpPr txBox="1"/>
          <p:nvPr/>
        </p:nvSpPr>
        <p:spPr>
          <a:xfrm>
            <a:off x="407318" y="1122874"/>
            <a:ext cx="158845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1．定义：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3"/>
          <p:cNvSpPr txBox="1"/>
          <p:nvPr/>
        </p:nvSpPr>
        <p:spPr>
          <a:xfrm>
            <a:off x="1660208" y="1122883"/>
            <a:ext cx="995774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物理学中，把_____与_____之比叫做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速度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。（单位_____内通过的_____。）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4"/>
          <p:cNvSpPr txBox="1"/>
          <p:nvPr/>
        </p:nvSpPr>
        <p:spPr>
          <a:xfrm>
            <a:off x="407546" y="1715567"/>
            <a:ext cx="2056828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物理意义：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5"/>
          <p:cNvSpPr txBox="1"/>
          <p:nvPr/>
        </p:nvSpPr>
        <p:spPr>
          <a:xfrm>
            <a:off x="3521754" y="112311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6"/>
          <p:cNvSpPr txBox="1"/>
          <p:nvPr/>
        </p:nvSpPr>
        <p:spPr>
          <a:xfrm>
            <a:off x="4518660" y="112275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7"/>
          <p:cNvSpPr txBox="1"/>
          <p:nvPr/>
        </p:nvSpPr>
        <p:spPr>
          <a:xfrm>
            <a:off x="8256746" y="112299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8"/>
          <p:cNvSpPr txBox="1"/>
          <p:nvPr/>
        </p:nvSpPr>
        <p:spPr>
          <a:xfrm>
            <a:off x="10123294" y="112275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9"/>
          <p:cNvSpPr txBox="1"/>
          <p:nvPr/>
        </p:nvSpPr>
        <p:spPr>
          <a:xfrm>
            <a:off x="3383280" y="1715214"/>
            <a:ext cx="1409700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运动快慢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0"/>
          <p:cNvSpPr txBox="1"/>
          <p:nvPr/>
        </p:nvSpPr>
        <p:spPr>
          <a:xfrm>
            <a:off x="407670" y="2640082"/>
            <a:ext cx="281343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公式：__________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公式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242" y="2279637"/>
            <a:ext cx="1158107" cy="1314374"/>
          </a:xfrm>
          <a:prstGeom prst="rect">
            <a:avLst/>
          </a:prstGeom>
        </p:spPr>
      </p:pic>
      <p:sp>
        <p:nvSpPr>
          <p:cNvPr id="21" name="形状3"/>
          <p:cNvSpPr txBox="1"/>
          <p:nvPr/>
        </p:nvSpPr>
        <p:spPr>
          <a:xfrm>
            <a:off x="1140047" y="2512390"/>
            <a:ext cx="8019402" cy="1163841"/>
          </a:xfrm>
          <a:custGeom>
            <a:avLst/>
            <a:gdLst>
              <a:gd name="connsiteX0" fmla="*/ 306251 w 8019402"/>
              <a:gd name="connsiteY0" fmla="*/ -313703 h 1163841"/>
              <a:gd name="connsiteX1" fmla="*/ 2838997 w 8019402"/>
              <a:gd name="connsiteY1" fmla="*/ 0 h 1163841"/>
              <a:gd name="connsiteX2" fmla="*/ 7825429 w 8019402"/>
              <a:gd name="connsiteY2" fmla="*/ 0 h 1163841"/>
              <a:gd name="connsiteX3" fmla="*/ 7876873 w 8019402"/>
              <a:gd name="connsiteY3" fmla="*/ 0 h 1163841"/>
              <a:gd name="connsiteX4" fmla="*/ 7998966 w 8019402"/>
              <a:gd name="connsiteY4" fmla="*/ 93191 h 1163841"/>
              <a:gd name="connsiteX5" fmla="*/ 8019402 w 8019402"/>
              <a:gd name="connsiteY5" fmla="*/ 969867 h 1163841"/>
              <a:gd name="connsiteX6" fmla="*/ 8019402 w 8019402"/>
              <a:gd name="connsiteY6" fmla="*/ 1021312 h 1163841"/>
              <a:gd name="connsiteX7" fmla="*/ 7926212 w 8019402"/>
              <a:gd name="connsiteY7" fmla="*/ 1143404 h 1163841"/>
              <a:gd name="connsiteX8" fmla="*/ 193973 w 8019402"/>
              <a:gd name="connsiteY8" fmla="*/ 1163841 h 1163841"/>
              <a:gd name="connsiteX9" fmla="*/ 142528 w 8019402"/>
              <a:gd name="connsiteY9" fmla="*/ 1163841 h 1163841"/>
              <a:gd name="connsiteX10" fmla="*/ 20436 w 8019402"/>
              <a:gd name="connsiteY10" fmla="*/ 1070650 h 1163841"/>
              <a:gd name="connsiteX11" fmla="*/ 0 w 8019402"/>
              <a:gd name="connsiteY11" fmla="*/ 193973 h 1163841"/>
              <a:gd name="connsiteX12" fmla="*/ 0 w 8019402"/>
              <a:gd name="connsiteY12" fmla="*/ 86845 h 1163841"/>
              <a:gd name="connsiteX13" fmla="*/ 1162116 w 8019402"/>
              <a:gd name="connsiteY13" fmla="*/ 0 h 1163841"/>
              <a:gd name="connsiteX14" fmla="*/ 306251 w 8019402"/>
              <a:gd name="connsiteY14" fmla="*/ -313703 h 1163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019402" h="1477544">
                <a:moveTo>
                  <a:pt x="306251" y="-313703"/>
                </a:moveTo>
                <a:lnTo>
                  <a:pt x="2838997" y="0"/>
                </a:lnTo>
                <a:lnTo>
                  <a:pt x="7825429" y="0"/>
                </a:lnTo>
                <a:cubicBezTo>
                  <a:pt x="7876873" y="0"/>
                  <a:pt x="7926212" y="20436"/>
                  <a:pt x="7962588" y="56813"/>
                </a:cubicBezTo>
                <a:cubicBezTo>
                  <a:pt x="7998966" y="93191"/>
                  <a:pt x="8019402" y="142528"/>
                  <a:pt x="8019402" y="193973"/>
                </a:cubicBezTo>
                <a:lnTo>
                  <a:pt x="8019402" y="969867"/>
                </a:lnTo>
                <a:cubicBezTo>
                  <a:pt x="8019402" y="1021312"/>
                  <a:pt x="7998966" y="1070650"/>
                  <a:pt x="7962588" y="1107027"/>
                </a:cubicBezTo>
                <a:cubicBezTo>
                  <a:pt x="7926212" y="1143404"/>
                  <a:pt x="7876873" y="1163841"/>
                  <a:pt x="7825429" y="1163841"/>
                </a:cubicBezTo>
                <a:lnTo>
                  <a:pt x="193973" y="1163841"/>
                </a:lnTo>
                <a:cubicBezTo>
                  <a:pt x="142528" y="1163841"/>
                  <a:pt x="93191" y="1143404"/>
                  <a:pt x="56813" y="1107027"/>
                </a:cubicBezTo>
                <a:cubicBezTo>
                  <a:pt x="20436" y="1070650"/>
                  <a:pt x="0" y="1021312"/>
                  <a:pt x="0" y="969867"/>
                </a:cubicBezTo>
                <a:lnTo>
                  <a:pt x="0" y="193973"/>
                </a:lnTo>
                <a:cubicBezTo>
                  <a:pt x="0" y="86845"/>
                  <a:pt x="86845" y="0"/>
                  <a:pt x="193973" y="0"/>
                </a:cubicBezTo>
                <a:lnTo>
                  <a:pt x="1162116" y="0"/>
                </a:lnTo>
                <a:lnTo>
                  <a:pt x="306251" y="-313703"/>
                </a:lnTo>
                <a:close/>
              </a:path>
            </a:pathLst>
          </a:custGeom>
          <a:solidFill>
            <a:srgbClr val="CCE2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是用通俗易懂的语言描述物理量或引入该物理量的作用，</a:t>
            </a:r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就是指这个物理量是描述什么的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形状4"/>
          <p:cNvSpPr txBox="1"/>
          <p:nvPr/>
        </p:nvSpPr>
        <p:spPr>
          <a:xfrm>
            <a:off x="3383280" y="2825115"/>
            <a:ext cx="1158240" cy="489585"/>
          </a:xfrm>
          <a:custGeom>
            <a:avLst/>
            <a:gdLst>
              <a:gd name="connsiteX0" fmla="*/ 864489 w 1158240"/>
              <a:gd name="connsiteY0" fmla="*/ 0 h 489585"/>
              <a:gd name="connsiteX1" fmla="*/ 1158240 w 1158240"/>
              <a:gd name="connsiteY1" fmla="*/ 244793 h 489585"/>
              <a:gd name="connsiteX2" fmla="*/ 864489 w 1158240"/>
              <a:gd name="connsiteY2" fmla="*/ 489585 h 489585"/>
              <a:gd name="connsiteX3" fmla="*/ 864489 w 1158240"/>
              <a:gd name="connsiteY3" fmla="*/ 326390 h 489585"/>
              <a:gd name="connsiteX4" fmla="*/ 0 w 1158240"/>
              <a:gd name="connsiteY4" fmla="*/ 326390 h 489585"/>
              <a:gd name="connsiteX5" fmla="*/ 0 w 1158240"/>
              <a:gd name="connsiteY5" fmla="*/ 163195 h 489585"/>
              <a:gd name="connsiteX6" fmla="*/ 864489 w 1158240"/>
              <a:gd name="connsiteY6" fmla="*/ 163195 h 489585"/>
              <a:gd name="connsiteX7" fmla="*/ 864489 w 1158240"/>
              <a:gd name="connsiteY7" fmla="*/ 0 h 48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8240" h="489585">
                <a:moveTo>
                  <a:pt x="864489" y="0"/>
                </a:moveTo>
                <a:lnTo>
                  <a:pt x="1158240" y="244793"/>
                </a:lnTo>
                <a:lnTo>
                  <a:pt x="864489" y="489585"/>
                </a:lnTo>
                <a:lnTo>
                  <a:pt x="864489" y="326390"/>
                </a:lnTo>
                <a:lnTo>
                  <a:pt x="0" y="326390"/>
                </a:lnTo>
                <a:lnTo>
                  <a:pt x="0" y="163195"/>
                </a:lnTo>
                <a:lnTo>
                  <a:pt x="864489" y="163195"/>
                </a:lnTo>
                <a:lnTo>
                  <a:pt x="864489" y="0"/>
                </a:lnTo>
                <a:close/>
              </a:path>
            </a:pathLst>
          </a:custGeom>
          <a:solidFill>
            <a:srgbClr val="FFEE00">
              <a:alpha val="7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文本11"/>
          <p:cNvSpPr txBox="1"/>
          <p:nvPr/>
        </p:nvSpPr>
        <p:spPr>
          <a:xfrm>
            <a:off x="4660706" y="2774156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变形式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形状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140" y="2392451"/>
            <a:ext cx="358140" cy="1356360"/>
          </a:xfrm>
          <a:prstGeom prst="rect">
            <a:avLst/>
          </a:prstGeom>
        </p:spPr>
      </p:pic>
      <p:sp>
        <p:nvSpPr>
          <p:cNvPr id="25" name="文本12"/>
          <p:cNvSpPr txBox="1"/>
          <p:nvPr/>
        </p:nvSpPr>
        <p:spPr>
          <a:xfrm>
            <a:off x="6130652" y="2373278"/>
            <a:ext cx="15567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3"/>
          <p:cNvSpPr txBox="1"/>
          <p:nvPr/>
        </p:nvSpPr>
        <p:spPr>
          <a:xfrm>
            <a:off x="6123156" y="3175044"/>
            <a:ext cx="15567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公式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127" y="2279761"/>
            <a:ext cx="1100220" cy="588251"/>
          </a:xfrm>
          <a:prstGeom prst="rect">
            <a:avLst/>
          </a:prstGeom>
        </p:spPr>
      </p:pic>
      <p:pic>
        <p:nvPicPr>
          <p:cNvPr id="28" name="公式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52" y="2639930"/>
            <a:ext cx="1091782" cy="1314374"/>
          </a:xfrm>
          <a:prstGeom prst="rect">
            <a:avLst/>
          </a:prstGeom>
        </p:spPr>
      </p:pic>
      <p:sp>
        <p:nvSpPr>
          <p:cNvPr id="29" name="文本14"/>
          <p:cNvSpPr txBox="1"/>
          <p:nvPr/>
        </p:nvSpPr>
        <p:spPr>
          <a:xfrm>
            <a:off x="407546" y="4202906"/>
            <a:ext cx="1283652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4．单位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0" name="形状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46" y="3826326"/>
            <a:ext cx="358140" cy="1356360"/>
          </a:xfrm>
          <a:prstGeom prst="rect">
            <a:avLst/>
          </a:prstGeom>
        </p:spPr>
      </p:pic>
      <p:sp>
        <p:nvSpPr>
          <p:cNvPr id="31" name="文本15"/>
          <p:cNvSpPr txBox="1"/>
          <p:nvPr/>
        </p:nvSpPr>
        <p:spPr>
          <a:xfrm>
            <a:off x="2048237" y="3821554"/>
            <a:ext cx="5392865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基本单位：____________，符号：______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6"/>
          <p:cNvSpPr txBox="1"/>
          <p:nvPr/>
        </p:nvSpPr>
        <p:spPr>
          <a:xfrm>
            <a:off x="2048599" y="4594269"/>
            <a:ext cx="5392865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常用单位：____________，符号：______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7"/>
          <p:cNvSpPr txBox="1"/>
          <p:nvPr/>
        </p:nvSpPr>
        <p:spPr>
          <a:xfrm>
            <a:off x="6598082" y="3821687"/>
            <a:ext cx="747427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6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m/s</a:t>
            </a:r>
            <a:endParaRPr lang="zh-CN" altLang="en-US" sz="26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4" name="文本18"/>
          <p:cNvSpPr txBox="1"/>
          <p:nvPr/>
        </p:nvSpPr>
        <p:spPr>
          <a:xfrm>
            <a:off x="6491764" y="4594269"/>
            <a:ext cx="959961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6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km/h</a:t>
            </a:r>
            <a:endParaRPr lang="zh-CN" altLang="en-US" sz="26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5" name="文本19"/>
          <p:cNvSpPr txBox="1"/>
          <p:nvPr/>
        </p:nvSpPr>
        <p:spPr>
          <a:xfrm>
            <a:off x="3908946" y="3821544"/>
            <a:ext cx="1104900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米每秒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20"/>
          <p:cNvSpPr txBox="1"/>
          <p:nvPr/>
        </p:nvSpPr>
        <p:spPr>
          <a:xfrm>
            <a:off x="3604146" y="4594136"/>
            <a:ext cx="1714500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千米每小时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21"/>
          <p:cNvSpPr txBox="1"/>
          <p:nvPr/>
        </p:nvSpPr>
        <p:spPr>
          <a:xfrm>
            <a:off x="407432" y="5208384"/>
            <a:ext cx="2198052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5．单位换算：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2"/>
          <p:cNvSpPr txBox="1"/>
          <p:nvPr/>
        </p:nvSpPr>
        <p:spPr>
          <a:xfrm>
            <a:off x="2463879" y="5208289"/>
            <a:ext cx="3093879" cy="5796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6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1m/s=________km/h</a:t>
            </a:r>
            <a:endParaRPr lang="zh-CN" altLang="en-US" sz="2600" b="1" i="0" dirty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9" name="文本23"/>
          <p:cNvSpPr txBox="1"/>
          <p:nvPr/>
        </p:nvSpPr>
        <p:spPr>
          <a:xfrm>
            <a:off x="2463651" y="5960888"/>
            <a:ext cx="3093879" cy="5796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6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1km/h=________m/s</a:t>
            </a:r>
            <a:endParaRPr lang="zh-CN" altLang="en-US" sz="2600" b="1" i="0" dirty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24"/>
          <p:cNvSpPr txBox="1"/>
          <p:nvPr/>
        </p:nvSpPr>
        <p:spPr>
          <a:xfrm>
            <a:off x="3794027" y="5196497"/>
            <a:ext cx="747427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6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3.6</a:t>
            </a:r>
            <a:endParaRPr lang="zh-CN" altLang="en-US" sz="26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1" name="公式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5722" y="5706504"/>
            <a:ext cx="632555" cy="1015194"/>
          </a:xfrm>
          <a:prstGeom prst="rect">
            <a:avLst/>
          </a:prstGeom>
        </p:spPr>
      </p:pic>
      <p:pic>
        <p:nvPicPr>
          <p:cNvPr id="42" name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4589" y="3466862"/>
            <a:ext cx="2843279" cy="2857500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" name="图片 59" descr="例题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7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7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 animBg="1"/>
      <p:bldP spid="4" grpId="0" animBg="1"/>
      <p:bldP spid="5" grpId="0" animBg="1"/>
      <p:bldP spid="11" grpId="0" animBg="1"/>
      <p:bldP spid="2" grpId="0" animBg="1"/>
      <p:bldP spid="13" grpId="0" animBg="1"/>
      <p:bldP spid="21" grpId="0" animBg="1"/>
      <p:bldP spid="3" grpId="0" animBg="1"/>
      <p:bldP spid="18" grpId="0" animBg="1"/>
      <p:bldP spid="2" grpId="1" animBg="1"/>
      <p:bldP spid="21" grpId="1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5" grpId="0" animBg="1"/>
      <p:bldP spid="33" grpId="0" animBg="1"/>
      <p:bldP spid="42" grpId="0" bldLvl="0" animBg="1"/>
      <p:bldP spid="32" grpId="0" animBg="1"/>
      <p:bldP spid="36" grpId="0" animBg="1"/>
      <p:bldP spid="34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458734" y="2158984"/>
            <a:ext cx="7067921" cy="4032904"/>
            <a:chOff x="0" y="0"/>
            <a:chExt cx="7067921" cy="4032904"/>
          </a:xfrm>
        </p:grpSpPr>
        <p:pic>
          <p:nvPicPr>
            <p:cNvPr id="3" name="图片6"/>
            <p:cNvPicPr>
              <a:picLocks noChangeAspect="1"/>
            </p:cNvPicPr>
            <p:nvPr/>
          </p:nvPicPr>
          <p:blipFill>
            <a:blip r:embed="rId2"/>
            <a:srcRect l="2223" t="929" b="1962"/>
            <a:stretch>
              <a:fillRect/>
            </a:stretch>
          </p:blipFill>
          <p:spPr>
            <a:xfrm>
              <a:off x="53701" y="0"/>
              <a:ext cx="6950935" cy="4032904"/>
            </a:xfrm>
            <a:prstGeom prst="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形状26"/>
            <p:cNvSpPr txBox="1"/>
            <p:nvPr/>
          </p:nvSpPr>
          <p:spPr>
            <a:xfrm>
              <a:off x="158362" y="883301"/>
              <a:ext cx="1631042" cy="521625"/>
            </a:xfrm>
            <a:prstGeom prst="rect">
              <a:avLst/>
            </a:prstGeom>
            <a:solidFill>
              <a:srgbClr val="EEEBF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物体</a:t>
              </a:r>
              <a:endPara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形状27"/>
            <p:cNvSpPr txBox="1"/>
            <p:nvPr/>
          </p:nvSpPr>
          <p:spPr>
            <a:xfrm>
              <a:off x="3582838" y="882939"/>
              <a:ext cx="1631042" cy="521625"/>
            </a:xfrm>
            <a:prstGeom prst="rect">
              <a:avLst/>
            </a:prstGeom>
            <a:solidFill>
              <a:srgbClr val="EEEBF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物体</a:t>
              </a:r>
              <a:endPara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形状28"/>
            <p:cNvSpPr txBox="1"/>
            <p:nvPr/>
          </p:nvSpPr>
          <p:spPr>
            <a:xfrm>
              <a:off x="158476" y="1461345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蜗牛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形状29"/>
            <p:cNvSpPr txBox="1"/>
            <p:nvPr/>
          </p:nvSpPr>
          <p:spPr>
            <a:xfrm>
              <a:off x="147285" y="1955692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人(步行)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30"/>
            <p:cNvSpPr txBox="1"/>
            <p:nvPr/>
          </p:nvSpPr>
          <p:spPr>
            <a:xfrm>
              <a:off x="146923" y="2442067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自行车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31"/>
            <p:cNvSpPr txBox="1"/>
            <p:nvPr/>
          </p:nvSpPr>
          <p:spPr>
            <a:xfrm>
              <a:off x="147046" y="2939987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32"/>
            <p:cNvSpPr txBox="1"/>
            <p:nvPr/>
          </p:nvSpPr>
          <p:spPr>
            <a:xfrm>
              <a:off x="0" y="2939749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高速上的小轿车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形状33"/>
            <p:cNvSpPr txBox="1"/>
            <p:nvPr/>
          </p:nvSpPr>
          <p:spPr>
            <a:xfrm>
              <a:off x="158476" y="3402549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雨燕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形状34"/>
            <p:cNvSpPr txBox="1"/>
            <p:nvPr/>
          </p:nvSpPr>
          <p:spPr>
            <a:xfrm>
              <a:off x="3582714" y="1461707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35"/>
            <p:cNvSpPr txBox="1"/>
            <p:nvPr/>
          </p:nvSpPr>
          <p:spPr>
            <a:xfrm>
              <a:off x="3435667" y="1461469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上海磁悬浮列车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36"/>
            <p:cNvSpPr txBox="1"/>
            <p:nvPr/>
          </p:nvSpPr>
          <p:spPr>
            <a:xfrm>
              <a:off x="3571522" y="1956054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37"/>
            <p:cNvSpPr txBox="1"/>
            <p:nvPr/>
          </p:nvSpPr>
          <p:spPr>
            <a:xfrm>
              <a:off x="3424475" y="1955816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喷气式客机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形状38"/>
            <p:cNvSpPr txBox="1"/>
            <p:nvPr/>
          </p:nvSpPr>
          <p:spPr>
            <a:xfrm>
              <a:off x="3571046" y="2442544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39"/>
            <p:cNvSpPr txBox="1"/>
            <p:nvPr/>
          </p:nvSpPr>
          <p:spPr>
            <a:xfrm>
              <a:off x="3423999" y="2442305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超声速歼击机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40"/>
            <p:cNvSpPr txBox="1"/>
            <p:nvPr/>
          </p:nvSpPr>
          <p:spPr>
            <a:xfrm>
              <a:off x="3571284" y="2940225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41"/>
            <p:cNvSpPr txBox="1"/>
            <p:nvPr/>
          </p:nvSpPr>
          <p:spPr>
            <a:xfrm>
              <a:off x="3424237" y="2939987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子弹(出膛时)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42"/>
            <p:cNvSpPr txBox="1"/>
            <p:nvPr/>
          </p:nvSpPr>
          <p:spPr>
            <a:xfrm>
              <a:off x="3582485" y="3402787"/>
              <a:ext cx="1631042" cy="402181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43"/>
            <p:cNvSpPr txBox="1"/>
            <p:nvPr/>
          </p:nvSpPr>
          <p:spPr>
            <a:xfrm>
              <a:off x="3435438" y="3402549"/>
              <a:ext cx="1944776" cy="4021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19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地球同步卫星</a:t>
              </a:r>
              <a:endParaRPr lang="zh-CN" altLang="en-US" sz="19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形状44"/>
            <p:cNvSpPr txBox="1"/>
            <p:nvPr/>
          </p:nvSpPr>
          <p:spPr>
            <a:xfrm>
              <a:off x="1308639" y="364674"/>
              <a:ext cx="4258170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表</a:t>
              </a:r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1.3-1  </a:t>
              </a:r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一些物体运动的速度</a:t>
              </a:r>
              <a:endPara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形状12"/>
            <p:cNvSpPr txBox="1"/>
            <p:nvPr/>
          </p:nvSpPr>
          <p:spPr>
            <a:xfrm>
              <a:off x="1868214" y="882949"/>
              <a:ext cx="1631042" cy="521625"/>
            </a:xfrm>
            <a:prstGeom prst="rect">
              <a:avLst/>
            </a:prstGeom>
            <a:solidFill>
              <a:srgbClr val="EEEBF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3"/>
            <p:cNvSpPr txBox="1"/>
            <p:nvPr/>
          </p:nvSpPr>
          <p:spPr>
            <a:xfrm>
              <a:off x="1711299" y="883072"/>
              <a:ext cx="1944767" cy="5216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速度</a:t>
              </a:r>
              <a:r>
                <a:rPr lang="zh-CN" altLang="en-US" sz="24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/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(m</a:t>
              </a:r>
              <a:r>
                <a:rPr lang="zh-CN" altLang="en-US" sz="24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•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s</a:t>
              </a:r>
              <a:r>
                <a:rPr lang="zh-CN" altLang="en-US" sz="2400" b="1" i="0" baseline="3000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-1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)</a:t>
              </a:r>
              <a:endParaRPr lang="zh-CN" altLang="en-US" sz="2200" b="1" i="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25" name="形状14"/>
            <p:cNvSpPr txBox="1"/>
            <p:nvPr/>
          </p:nvSpPr>
          <p:spPr>
            <a:xfrm>
              <a:off x="5280069" y="882710"/>
              <a:ext cx="1631042" cy="521625"/>
            </a:xfrm>
            <a:prstGeom prst="rect">
              <a:avLst/>
            </a:prstGeom>
            <a:solidFill>
              <a:srgbClr val="EEEBF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5"/>
            <p:cNvSpPr txBox="1"/>
            <p:nvPr/>
          </p:nvSpPr>
          <p:spPr>
            <a:xfrm>
              <a:off x="5123154" y="882834"/>
              <a:ext cx="1944767" cy="52162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速度/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(m</a:t>
              </a:r>
              <a:r>
                <a:rPr lang="zh-CN" altLang="en-US" sz="24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•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s</a:t>
              </a:r>
              <a:r>
                <a:rPr lang="zh-CN" altLang="en-US" sz="2400" b="1" i="0" baseline="3000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-1</a:t>
              </a:r>
              <a:r>
                <a:rPr lang="zh-CN" altLang="en-US" sz="2200" b="1" i="0" dirty="0">
                  <a:solidFill>
                    <a:srgbClr val="000000">
                      <a:alpha val="100000"/>
                    </a:srgbClr>
                  </a:solidFill>
                  <a:latin typeface="仿宋" panose="02010609060101010101" charset="-122"/>
                  <a:ea typeface="仿宋" panose="02010609060101010101" charset="-122"/>
                </a:rPr>
                <a:t>)</a:t>
              </a:r>
              <a:endParaRPr lang="zh-CN" altLang="en-US" sz="2200" b="1" i="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</a:endParaRPr>
            </a:p>
          </p:txBody>
        </p:sp>
        <p:sp>
          <p:nvSpPr>
            <p:cNvPr id="27" name="形状16"/>
            <p:cNvSpPr txBox="1"/>
            <p:nvPr/>
          </p:nvSpPr>
          <p:spPr>
            <a:xfrm>
              <a:off x="1868576" y="1435522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7"/>
            <p:cNvSpPr txBox="1"/>
            <p:nvPr/>
          </p:nvSpPr>
          <p:spPr>
            <a:xfrm>
              <a:off x="1868452" y="1929032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8"/>
            <p:cNvSpPr txBox="1"/>
            <p:nvPr/>
          </p:nvSpPr>
          <p:spPr>
            <a:xfrm>
              <a:off x="1868814" y="2414569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9"/>
            <p:cNvSpPr txBox="1"/>
            <p:nvPr/>
          </p:nvSpPr>
          <p:spPr>
            <a:xfrm>
              <a:off x="1868814" y="2913917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0"/>
            <p:cNvSpPr txBox="1"/>
            <p:nvPr/>
          </p:nvSpPr>
          <p:spPr>
            <a:xfrm>
              <a:off x="1868928" y="3402435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21"/>
            <p:cNvSpPr txBox="1"/>
            <p:nvPr/>
          </p:nvSpPr>
          <p:spPr>
            <a:xfrm>
              <a:off x="5280078" y="1435637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2"/>
            <p:cNvSpPr txBox="1"/>
            <p:nvPr/>
          </p:nvSpPr>
          <p:spPr>
            <a:xfrm>
              <a:off x="5279955" y="1929146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3"/>
            <p:cNvSpPr txBox="1"/>
            <p:nvPr/>
          </p:nvSpPr>
          <p:spPr>
            <a:xfrm>
              <a:off x="5280317" y="2414683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24"/>
            <p:cNvSpPr txBox="1"/>
            <p:nvPr/>
          </p:nvSpPr>
          <p:spPr>
            <a:xfrm>
              <a:off x="5280317" y="2914031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5"/>
            <p:cNvSpPr txBox="1"/>
            <p:nvPr/>
          </p:nvSpPr>
          <p:spPr>
            <a:xfrm>
              <a:off x="5280431" y="3402549"/>
              <a:ext cx="1630451" cy="455705"/>
            </a:xfrm>
            <a:prstGeom prst="rect">
              <a:avLst/>
            </a:prstGeom>
            <a:solidFill>
              <a:srgbClr val="FCFCFC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7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8" name="组合2"/>
          <p:cNvGrpSpPr/>
          <p:nvPr/>
        </p:nvGrpSpPr>
        <p:grpSpPr>
          <a:xfrm>
            <a:off x="414642" y="283746"/>
            <a:ext cx="1536926" cy="835009"/>
            <a:chOff x="0" y="0"/>
            <a:chExt cx="1536926" cy="835009"/>
          </a:xfrm>
        </p:grpSpPr>
        <p:sp>
          <p:nvSpPr>
            <p:cNvPr id="39" name="形状45"/>
            <p:cNvSpPr txBox="1"/>
            <p:nvPr/>
          </p:nvSpPr>
          <p:spPr>
            <a:xfrm>
              <a:off x="559908" y="0"/>
              <a:ext cx="976789" cy="760847"/>
            </a:xfrm>
            <a:custGeom>
              <a:avLst/>
              <a:gdLst>
                <a:gd name="connsiteX0" fmla="*/ 0 w 976789"/>
                <a:gd name="connsiteY0" fmla="*/ 760847 h 760847"/>
                <a:gd name="connsiteX1" fmla="*/ 976789 w 976789"/>
                <a:gd name="connsiteY1" fmla="*/ 760847 h 760847"/>
                <a:gd name="connsiteX2" fmla="*/ 0 w 976789"/>
                <a:gd name="connsiteY2" fmla="*/ 760847 h 760847"/>
                <a:gd name="connsiteX0-1" fmla="*/ 0 w 976789"/>
                <a:gd name="connsiteY0-2" fmla="*/ 0 h 760847"/>
                <a:gd name="connsiteX1-3" fmla="*/ 354 w 976789"/>
                <a:gd name="connsiteY1-4" fmla="*/ 0 h 760847"/>
                <a:gd name="connsiteX2-5" fmla="*/ 0 w 976789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6789" h="760847">
                  <a:moveTo>
                    <a:pt x="0" y="760847"/>
                  </a:moveTo>
                  <a:lnTo>
                    <a:pt x="976789" y="760847"/>
                  </a:lnTo>
                  <a:lnTo>
                    <a:pt x="0" y="760847"/>
                  </a:lnTo>
                  <a:close/>
                </a:path>
                <a:path w="976789" h="760847">
                  <a:moveTo>
                    <a:pt x="0" y="0"/>
                  </a:moveTo>
                  <a:lnTo>
                    <a:pt x="35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40" name="形状46"/>
            <p:cNvSpPr txBox="1"/>
            <p:nvPr/>
          </p:nvSpPr>
          <p:spPr>
            <a:xfrm>
              <a:off x="0" y="287836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41" name="形状47"/>
            <p:cNvSpPr txBox="1"/>
            <p:nvPr/>
          </p:nvSpPr>
          <p:spPr>
            <a:xfrm>
              <a:off x="361847" y="23711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42" name="形状48"/>
            <p:cNvSpPr txBox="1"/>
            <p:nvPr/>
          </p:nvSpPr>
          <p:spPr>
            <a:xfrm>
              <a:off x="557375" y="273901"/>
              <a:ext cx="979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速度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形状49"/>
            <p:cNvSpPr txBox="1"/>
            <p:nvPr/>
          </p:nvSpPr>
          <p:spPr>
            <a:xfrm>
              <a:off x="0" y="28656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4" name="文本1"/>
          <p:cNvSpPr txBox="1"/>
          <p:nvPr/>
        </p:nvSpPr>
        <p:spPr>
          <a:xfrm>
            <a:off x="407670" y="1122988"/>
            <a:ext cx="3731581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6．一些物体运动的速度：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形状2"/>
          <p:cNvSpPr txBox="1"/>
          <p:nvPr/>
        </p:nvSpPr>
        <p:spPr>
          <a:xfrm>
            <a:off x="2329101" y="3597126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 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1.5×10</a:t>
            </a:r>
            <a:r>
              <a:rPr lang="zh-CN" altLang="en-US" sz="3000" b="1" i="0" baseline="3000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-3</a:t>
            </a:r>
            <a:endParaRPr lang="zh-CN" altLang="en-US" sz="3000" b="1" i="0" baseline="3000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形状3"/>
          <p:cNvSpPr txBox="1"/>
          <p:nvPr/>
        </p:nvSpPr>
        <p:spPr>
          <a:xfrm>
            <a:off x="2329101" y="4091711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1.1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7" name="形状4"/>
          <p:cNvSpPr txBox="1"/>
          <p:nvPr/>
        </p:nvSpPr>
        <p:spPr>
          <a:xfrm>
            <a:off x="2328624" y="4578563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8" name="形状5"/>
          <p:cNvSpPr txBox="1"/>
          <p:nvPr/>
        </p:nvSpPr>
        <p:spPr>
          <a:xfrm>
            <a:off x="2328748" y="5076006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33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9" name="形状6"/>
          <p:cNvSpPr txBox="1"/>
          <p:nvPr/>
        </p:nvSpPr>
        <p:spPr>
          <a:xfrm>
            <a:off x="2328748" y="5574278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可达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48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0" name="形状7"/>
          <p:cNvSpPr txBox="1"/>
          <p:nvPr/>
        </p:nvSpPr>
        <p:spPr>
          <a:xfrm>
            <a:off x="5744537" y="3599393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可达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120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1" name="形状8"/>
          <p:cNvSpPr txBox="1"/>
          <p:nvPr/>
        </p:nvSpPr>
        <p:spPr>
          <a:xfrm>
            <a:off x="5744661" y="4091721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250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2" name="形状9"/>
          <p:cNvSpPr txBox="1"/>
          <p:nvPr/>
        </p:nvSpPr>
        <p:spPr>
          <a:xfrm>
            <a:off x="5744547" y="4580830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700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3" name="形状10"/>
          <p:cNvSpPr txBox="1"/>
          <p:nvPr/>
        </p:nvSpPr>
        <p:spPr>
          <a:xfrm>
            <a:off x="5744547" y="5077797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1000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4" name="形状11"/>
          <p:cNvSpPr txBox="1"/>
          <p:nvPr/>
        </p:nvSpPr>
        <p:spPr>
          <a:xfrm>
            <a:off x="5744547" y="5574163"/>
            <a:ext cx="1630451" cy="455705"/>
          </a:xfrm>
          <a:prstGeom prst="rect">
            <a:avLst/>
          </a:prstGeom>
          <a:solidFill>
            <a:srgbClr val="FCFCFC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19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1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3070</a:t>
            </a:r>
            <a:endParaRPr lang="zh-CN" altLang="en-US" sz="21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55" name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864" y="265500"/>
            <a:ext cx="4121153" cy="231814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6" name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475" y="1234954"/>
            <a:ext cx="4120515" cy="231778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7" name="图片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9449" y="2204047"/>
            <a:ext cx="4127925" cy="232195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8" name="图片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3569" y="3177311"/>
            <a:ext cx="4121153" cy="2318147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9" name="图片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833" y="4146766"/>
            <a:ext cx="4121277" cy="231822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0" name="文本2"/>
          <p:cNvSpPr txBox="1"/>
          <p:nvPr/>
        </p:nvSpPr>
        <p:spPr>
          <a:xfrm>
            <a:off x="12192362" y="2438514"/>
            <a:ext cx="742378" cy="5257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歼20</a:t>
            </a:r>
            <a:endParaRPr lang="zh-CN" altLang="en-US" sz="20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" name="组合1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8 h 760847"/>
                <a:gd name="connsiteX1" fmla="*/ 2738914 w 2738914"/>
                <a:gd name="connsiteY1" fmla="*/ 760848 h 760847"/>
                <a:gd name="connsiteX2" fmla="*/ 0 w 2738914"/>
                <a:gd name="connsiteY2" fmla="*/ 760848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8">
                  <a:moveTo>
                    <a:pt x="0" y="760848"/>
                  </a:moveTo>
                  <a:lnTo>
                    <a:pt x="2738914" y="760848"/>
                  </a:lnTo>
                  <a:lnTo>
                    <a:pt x="0" y="760848"/>
                  </a:lnTo>
                  <a:close/>
                </a:path>
                <a:path w="2738914" h="760848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060" y="1845583"/>
            <a:ext cx="5031367" cy="283014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45" y="1845793"/>
            <a:ext cx="5031343" cy="283013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文本1"/>
          <p:cNvSpPr txBox="1"/>
          <p:nvPr/>
        </p:nvSpPr>
        <p:spPr>
          <a:xfrm>
            <a:off x="2500732" y="4780417"/>
            <a:ext cx="1511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太空电梯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2"/>
          <p:cNvSpPr txBox="1"/>
          <p:nvPr/>
        </p:nvSpPr>
        <p:spPr>
          <a:xfrm>
            <a:off x="407670" y="1122988"/>
            <a:ext cx="7032498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1．按运动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路线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可分为：___________和___________。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3"/>
          <p:cNvSpPr txBox="1"/>
          <p:nvPr/>
        </p:nvSpPr>
        <p:spPr>
          <a:xfrm>
            <a:off x="3800418" y="1110777"/>
            <a:ext cx="1409700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直线运动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4"/>
          <p:cNvSpPr txBox="1"/>
          <p:nvPr/>
        </p:nvSpPr>
        <p:spPr>
          <a:xfrm>
            <a:off x="5582098" y="1116921"/>
            <a:ext cx="1409700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曲线运动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5"/>
          <p:cNvSpPr txBox="1"/>
          <p:nvPr/>
        </p:nvSpPr>
        <p:spPr>
          <a:xfrm>
            <a:off x="8182080" y="4780417"/>
            <a:ext cx="1511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人造卫星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17" name="形状2"/>
          <p:cNvSpPr txBox="1"/>
          <p:nvPr/>
        </p:nvSpPr>
        <p:spPr>
          <a:xfrm>
            <a:off x="6562668" y="2926652"/>
            <a:ext cx="4479236" cy="2177872"/>
          </a:xfrm>
          <a:custGeom>
            <a:avLst/>
            <a:gdLst>
              <a:gd name="connsiteX0" fmla="*/ 2633064 w 4479236"/>
              <a:gd name="connsiteY0" fmla="*/ 0 h 2177872"/>
              <a:gd name="connsiteX1" fmla="*/ 2893035 w 4479236"/>
              <a:gd name="connsiteY1" fmla="*/ 0 h 2177872"/>
              <a:gd name="connsiteX2" fmla="*/ 3327460 w 4479236"/>
              <a:gd name="connsiteY2" fmla="*/ 237515 h 2177872"/>
              <a:gd name="connsiteX3" fmla="*/ 3945342 w 4479236"/>
              <a:gd name="connsiteY3" fmla="*/ 226006 h 2177872"/>
              <a:gd name="connsiteX4" fmla="*/ 4297645 w 4479236"/>
              <a:gd name="connsiteY4" fmla="*/ 832388 h 2177872"/>
              <a:gd name="connsiteX5" fmla="*/ 4400045 w 4479236"/>
              <a:gd name="connsiteY5" fmla="*/ 1034324 h 2177872"/>
              <a:gd name="connsiteX6" fmla="*/ 4479236 w 4479236"/>
              <a:gd name="connsiteY6" fmla="*/ 1659958 h 2177872"/>
              <a:gd name="connsiteX7" fmla="*/ 3549007 w 4479236"/>
              <a:gd name="connsiteY7" fmla="*/ 1931321 h 2177872"/>
              <a:gd name="connsiteX8" fmla="*/ 3232128 w 4479236"/>
              <a:gd name="connsiteY8" fmla="*/ 2079809 h 2177872"/>
              <a:gd name="connsiteX9" fmla="*/ 2274065 w 4479236"/>
              <a:gd name="connsiteY9" fmla="*/ 2177872 h 2177872"/>
              <a:gd name="connsiteX10" fmla="*/ 1642663 w 4479236"/>
              <a:gd name="connsiteY10" fmla="*/ 1988041 h 2177872"/>
              <a:gd name="connsiteX11" fmla="*/ 1065905 w 4479236"/>
              <a:gd name="connsiteY11" fmla="*/ 2013505 h 2177872"/>
              <a:gd name="connsiteX12" fmla="*/ 637796 w 4479236"/>
              <a:gd name="connsiteY12" fmla="*/ 1745957 h 2177872"/>
              <a:gd name="connsiteX13" fmla="*/ 271003 w 4479236"/>
              <a:gd name="connsiteY13" fmla="*/ 1746407 h 2177872"/>
              <a:gd name="connsiteX14" fmla="*/ 0 w 4479236"/>
              <a:gd name="connsiteY14" fmla="*/ 1180681 h 2177872"/>
              <a:gd name="connsiteX15" fmla="*/ 206567 w 4479236"/>
              <a:gd name="connsiteY15" fmla="*/ 923216 h 2177872"/>
              <a:gd name="connsiteX16" fmla="*/ 181591 w 4479236"/>
              <a:gd name="connsiteY16" fmla="*/ 558402 h 2177872"/>
              <a:gd name="connsiteX17" fmla="*/ 866772 w 4479236"/>
              <a:gd name="connsiteY17" fmla="*/ 369827 h 2177872"/>
              <a:gd name="connsiteX18" fmla="*/ 1143309 w 4479236"/>
              <a:gd name="connsiteY18" fmla="*/ 202015 h 2177872"/>
              <a:gd name="connsiteX19" fmla="*/ 1896891 w 4479236"/>
              <a:gd name="connsiteY19" fmla="*/ 61638 h 2177872"/>
              <a:gd name="connsiteX20" fmla="*/ 2273445 w 4479236"/>
              <a:gd name="connsiteY20" fmla="*/ 47622 h 217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79236" h="2177872">
                <a:moveTo>
                  <a:pt x="2633064" y="0"/>
                </a:moveTo>
                <a:cubicBezTo>
                  <a:pt x="2893035" y="0"/>
                  <a:pt x="3124935" y="104608"/>
                  <a:pt x="3244227" y="258635"/>
                </a:cubicBezTo>
                <a:cubicBezTo>
                  <a:pt x="3327460" y="237515"/>
                  <a:pt x="3417200" y="226006"/>
                  <a:pt x="3510753" y="226006"/>
                </a:cubicBezTo>
                <a:cubicBezTo>
                  <a:pt x="3945342" y="226006"/>
                  <a:pt x="4297645" y="474372"/>
                  <a:pt x="4297645" y="780747"/>
                </a:cubicBezTo>
                <a:cubicBezTo>
                  <a:pt x="4297645" y="832388"/>
                  <a:pt x="4287636" y="882381"/>
                  <a:pt x="4268911" y="929814"/>
                </a:cubicBezTo>
                <a:cubicBezTo>
                  <a:pt x="4400045" y="1034324"/>
                  <a:pt x="4479236" y="1169282"/>
                  <a:pt x="4479236" y="1314942"/>
                </a:cubicBezTo>
                <a:cubicBezTo>
                  <a:pt x="4479236" y="1659958"/>
                  <a:pt x="4086281" y="1931321"/>
                  <a:pt x="3601548" y="1931321"/>
                </a:cubicBezTo>
                <a:cubicBezTo>
                  <a:pt x="3549007" y="1931321"/>
                  <a:pt x="3497545" y="1928133"/>
                  <a:pt x="3447544" y="1922008"/>
                </a:cubicBezTo>
                <a:cubicBezTo>
                  <a:pt x="3232128" y="2079809"/>
                  <a:pt x="2931749" y="2177872"/>
                  <a:pt x="2602799" y="2177872"/>
                </a:cubicBezTo>
                <a:cubicBezTo>
                  <a:pt x="2274065" y="2177872"/>
                  <a:pt x="1978534" y="2088518"/>
                  <a:pt x="1761766" y="1943145"/>
                </a:cubicBezTo>
                <a:cubicBezTo>
                  <a:pt x="1642663" y="1988041"/>
                  <a:pt x="1506526" y="2013505"/>
                  <a:pt x="1361930" y="2013505"/>
                </a:cubicBezTo>
                <a:cubicBezTo>
                  <a:pt x="1065905" y="2013505"/>
                  <a:pt x="805332" y="1906782"/>
                  <a:pt x="653793" y="1745074"/>
                </a:cubicBezTo>
                <a:cubicBezTo>
                  <a:pt x="637796" y="1745957"/>
                  <a:pt x="621625" y="1746407"/>
                  <a:pt x="605302" y="1746407"/>
                </a:cubicBezTo>
                <a:cubicBezTo>
                  <a:pt x="271003" y="1746407"/>
                  <a:pt x="0" y="1557833"/>
                  <a:pt x="0" y="1314942"/>
                </a:cubicBezTo>
                <a:cubicBezTo>
                  <a:pt x="0" y="1180681"/>
                  <a:pt x="98813" y="1058735"/>
                  <a:pt x="250708" y="983185"/>
                </a:cubicBezTo>
                <a:cubicBezTo>
                  <a:pt x="206567" y="923216"/>
                  <a:pt x="181591" y="854484"/>
                  <a:pt x="181591" y="780747"/>
                </a:cubicBezTo>
                <a:cubicBezTo>
                  <a:pt x="181591" y="558402"/>
                  <a:pt x="452594" y="369827"/>
                  <a:pt x="786893" y="369827"/>
                </a:cubicBezTo>
                <a:cubicBezTo>
                  <a:pt x="866772" y="369827"/>
                  <a:pt x="943038" y="380594"/>
                  <a:pt x="1012855" y="400015"/>
                </a:cubicBezTo>
                <a:cubicBezTo>
                  <a:pt x="1143309" y="202015"/>
                  <a:pt x="1430093" y="61638"/>
                  <a:pt x="1755376" y="61638"/>
                </a:cubicBezTo>
                <a:cubicBezTo>
                  <a:pt x="1896891" y="61638"/>
                  <a:pt x="2029329" y="84928"/>
                  <a:pt x="2145531" y="125915"/>
                </a:cubicBezTo>
                <a:cubicBezTo>
                  <a:pt x="2273445" y="47622"/>
                  <a:pt x="2443601" y="0"/>
                  <a:pt x="2633064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4100"/>
              </a:lnSpc>
            </a:pPr>
            <a:r>
              <a:rPr lang="zh-CN" altLang="en-US" sz="2400" b="0" i="0" dirty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沿直线运动的不同物体</a:t>
            </a:r>
            <a:endParaRPr lang="zh-CN" altLang="en-US" sz="2400" b="0" i="0" dirty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>
              <a:lnSpc>
                <a:spcPts val="4100"/>
              </a:lnSpc>
            </a:pPr>
            <a:r>
              <a:rPr lang="zh-CN" altLang="en-US" sz="2400" b="0" i="0" dirty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又有什么区别呢 ？</a:t>
            </a:r>
            <a:endParaRPr lang="zh-CN" altLang="en-US" sz="2400" b="0" i="0" dirty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0" grpId="0" animBg="1"/>
      <p:bldP spid="11" grpId="0" animBg="1"/>
      <p:bldP spid="9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19" y="1832362"/>
            <a:ext cx="11613356" cy="3994661"/>
          </a:xfrm>
          <a:prstGeom prst="rect">
            <a:avLst/>
          </a:prstGeom>
        </p:spPr>
      </p:pic>
      <p:grpSp>
        <p:nvGrpSpPr>
          <p:cNvPr id="3" name="组合1"/>
          <p:cNvGrpSpPr/>
          <p:nvPr/>
        </p:nvGrpSpPr>
        <p:grpSpPr>
          <a:xfrm>
            <a:off x="1085431" y="2387794"/>
            <a:ext cx="755862" cy="2478931"/>
            <a:chOff x="0" y="0"/>
            <a:chExt cx="755862" cy="2478931"/>
          </a:xfrm>
        </p:grpSpPr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01898"/>
              <a:ext cx="730253" cy="377033"/>
            </a:xfrm>
            <a:prstGeom prst="rect">
              <a:avLst/>
            </a:prstGeom>
          </p:spPr>
        </p:pic>
        <p:pic>
          <p:nvPicPr>
            <p:cNvPr id="5" name="图片3"/>
            <p:cNvPicPr>
              <a:picLocks noChangeAspect="1"/>
            </p:cNvPicPr>
            <p:nvPr/>
          </p:nvPicPr>
          <p:blipFill>
            <a:blip r:embed="rId4"/>
            <a:srcRect l="21333" t="25000" r="27833" b="22499"/>
            <a:stretch>
              <a:fillRect/>
            </a:stretch>
          </p:blipFill>
          <p:spPr>
            <a:xfrm>
              <a:off x="25609" y="0"/>
              <a:ext cx="730253" cy="503349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 flipH="1">
            <a:off x="448075" y="4146766"/>
            <a:ext cx="11449049" cy="74295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2"/>
          <p:cNvSpPr txBox="1"/>
          <p:nvPr/>
        </p:nvSpPr>
        <p:spPr>
          <a:xfrm>
            <a:off x="407194" y="4898847"/>
            <a:ext cx="11449049" cy="91016"/>
          </a:xfrm>
          <a:prstGeom prst="rect">
            <a:avLst/>
          </a:prstGeom>
          <a:solidFill>
            <a:srgbClr val="C3C3C7">
              <a:alpha val="100000"/>
            </a:srgbClr>
          </a:solidFill>
          <a:ln w="9525">
            <a:solidFill>
              <a:srgbClr val="4BACC6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" name="形状3"/>
          <p:cNvSpPr txBox="1"/>
          <p:nvPr/>
        </p:nvSpPr>
        <p:spPr>
          <a:xfrm>
            <a:off x="371210" y="2862193"/>
            <a:ext cx="11449049" cy="91016"/>
          </a:xfrm>
          <a:prstGeom prst="rect">
            <a:avLst/>
          </a:prstGeom>
          <a:solidFill>
            <a:srgbClr val="C3C3C7">
              <a:alpha val="100000"/>
            </a:srgbClr>
          </a:solidFill>
          <a:ln w="9525">
            <a:solidFill>
              <a:srgbClr val="4BACC6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9" name="组合2"/>
          <p:cNvGrpSpPr/>
          <p:nvPr/>
        </p:nvGrpSpPr>
        <p:grpSpPr>
          <a:xfrm>
            <a:off x="1410932" y="1974462"/>
            <a:ext cx="718728" cy="3779202"/>
            <a:chOff x="0" y="0"/>
            <a:chExt cx="718728" cy="3779202"/>
          </a:xfrm>
        </p:grpSpPr>
        <p:sp>
          <p:nvSpPr>
            <p:cNvPr id="10" name="形状5"/>
            <p:cNvSpPr txBox="1"/>
            <p:nvPr/>
          </p:nvSpPr>
          <p:spPr>
            <a:xfrm rot="5400000" flipH="1">
              <a:off x="281079" y="3154046"/>
              <a:ext cx="279599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文本9"/>
            <p:cNvSpPr txBox="1"/>
            <p:nvPr/>
          </p:nvSpPr>
          <p:spPr>
            <a:xfrm>
              <a:off x="121920" y="2021418"/>
              <a:ext cx="5245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" name="文本10"/>
            <p:cNvSpPr txBox="1"/>
            <p:nvPr/>
          </p:nvSpPr>
          <p:spPr>
            <a:xfrm>
              <a:off x="0" y="3221359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" name="文本11"/>
            <p:cNvSpPr txBox="1"/>
            <p:nvPr/>
          </p:nvSpPr>
          <p:spPr>
            <a:xfrm>
              <a:off x="121920" y="0"/>
              <a:ext cx="4864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4" name="文本12"/>
            <p:cNvSpPr txBox="1"/>
            <p:nvPr/>
          </p:nvSpPr>
          <p:spPr>
            <a:xfrm>
              <a:off x="121920" y="1100671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5" name="形状6"/>
            <p:cNvSpPr txBox="1"/>
            <p:nvPr/>
          </p:nvSpPr>
          <p:spPr>
            <a:xfrm rot="5400000" flipH="1">
              <a:off x="280997" y="1116332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6" name="组合3"/>
          <p:cNvGrpSpPr/>
          <p:nvPr/>
        </p:nvGrpSpPr>
        <p:grpSpPr>
          <a:xfrm>
            <a:off x="1956937" y="1959645"/>
            <a:ext cx="2740421" cy="3793504"/>
            <a:chOff x="0" y="0"/>
            <a:chExt cx="2740421" cy="3793504"/>
          </a:xfrm>
        </p:grpSpPr>
        <p:sp>
          <p:nvSpPr>
            <p:cNvPr id="17" name="文本13"/>
            <p:cNvSpPr txBox="1"/>
            <p:nvPr/>
          </p:nvSpPr>
          <p:spPr>
            <a:xfrm>
              <a:off x="205390" y="2036597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文本14"/>
            <p:cNvSpPr txBox="1"/>
            <p:nvPr/>
          </p:nvSpPr>
          <p:spPr>
            <a:xfrm>
              <a:off x="0" y="3235661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形状7"/>
            <p:cNvSpPr txBox="1"/>
            <p:nvPr/>
          </p:nvSpPr>
          <p:spPr>
            <a:xfrm rot="5400000" flipH="1">
              <a:off x="324995" y="3168861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文本15"/>
            <p:cNvSpPr txBox="1"/>
            <p:nvPr/>
          </p:nvSpPr>
          <p:spPr>
            <a:xfrm>
              <a:off x="1888891" y="0"/>
              <a:ext cx="654684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文本16"/>
            <p:cNvSpPr txBox="1"/>
            <p:nvPr/>
          </p:nvSpPr>
          <p:spPr>
            <a:xfrm>
              <a:off x="1793636" y="1231897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2" name="形状8"/>
            <p:cNvSpPr txBox="1"/>
            <p:nvPr/>
          </p:nvSpPr>
          <p:spPr>
            <a:xfrm rot="5400000" flipH="1">
              <a:off x="2085880" y="1132206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3" name="组合4"/>
          <p:cNvGrpSpPr/>
          <p:nvPr/>
        </p:nvGrpSpPr>
        <p:grpSpPr>
          <a:xfrm>
            <a:off x="3709287" y="1976578"/>
            <a:ext cx="3313553" cy="3776848"/>
            <a:chOff x="0" y="0"/>
            <a:chExt cx="3313553" cy="3776848"/>
          </a:xfrm>
        </p:grpSpPr>
        <p:sp>
          <p:nvSpPr>
            <p:cNvPr id="24" name="文本17"/>
            <p:cNvSpPr txBox="1"/>
            <p:nvPr/>
          </p:nvSpPr>
          <p:spPr>
            <a:xfrm>
              <a:off x="171446" y="2018512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18"/>
            <p:cNvSpPr txBox="1"/>
            <p:nvPr/>
          </p:nvSpPr>
          <p:spPr>
            <a:xfrm>
              <a:off x="0" y="3219005"/>
              <a:ext cx="946786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形状9"/>
            <p:cNvSpPr txBox="1"/>
            <p:nvPr/>
          </p:nvSpPr>
          <p:spPr>
            <a:xfrm rot="5400000" flipH="1">
              <a:off x="333516" y="3151928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文本19"/>
            <p:cNvSpPr txBox="1"/>
            <p:nvPr/>
          </p:nvSpPr>
          <p:spPr>
            <a:xfrm>
              <a:off x="2428147" y="0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20"/>
            <p:cNvSpPr txBox="1"/>
            <p:nvPr/>
          </p:nvSpPr>
          <p:spPr>
            <a:xfrm>
              <a:off x="2366768" y="1215164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形状10"/>
            <p:cNvSpPr txBox="1"/>
            <p:nvPr/>
          </p:nvSpPr>
          <p:spPr>
            <a:xfrm rot="5400000" flipH="1">
              <a:off x="2683625" y="1115272"/>
              <a:ext cx="279563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0" name="组合5"/>
          <p:cNvGrpSpPr/>
          <p:nvPr/>
        </p:nvGrpSpPr>
        <p:grpSpPr>
          <a:xfrm>
            <a:off x="6588745" y="1959645"/>
            <a:ext cx="2813223" cy="3793781"/>
            <a:chOff x="0" y="0"/>
            <a:chExt cx="2813223" cy="3793781"/>
          </a:xfrm>
        </p:grpSpPr>
        <p:sp>
          <p:nvSpPr>
            <p:cNvPr id="31" name="文本21"/>
            <p:cNvSpPr txBox="1"/>
            <p:nvPr/>
          </p:nvSpPr>
          <p:spPr>
            <a:xfrm>
              <a:off x="199599" y="2036597"/>
              <a:ext cx="656801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2" name="文本22"/>
            <p:cNvSpPr txBox="1"/>
            <p:nvPr/>
          </p:nvSpPr>
          <p:spPr>
            <a:xfrm>
              <a:off x="0" y="3235938"/>
              <a:ext cx="10610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形状11"/>
            <p:cNvSpPr txBox="1"/>
            <p:nvPr/>
          </p:nvSpPr>
          <p:spPr>
            <a:xfrm rot="5400000" flipH="1">
              <a:off x="394903" y="3168861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文本23"/>
            <p:cNvSpPr txBox="1"/>
            <p:nvPr/>
          </p:nvSpPr>
          <p:spPr>
            <a:xfrm>
              <a:off x="1980738" y="0"/>
              <a:ext cx="65680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5" name="文本24"/>
            <p:cNvSpPr txBox="1"/>
            <p:nvPr/>
          </p:nvSpPr>
          <p:spPr>
            <a:xfrm>
              <a:off x="1868555" y="1117600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6" name="形状12"/>
            <p:cNvSpPr txBox="1"/>
            <p:nvPr/>
          </p:nvSpPr>
          <p:spPr>
            <a:xfrm rot="5400000" flipH="1">
              <a:off x="2154262" y="1132206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7" name="组合6"/>
          <p:cNvGrpSpPr/>
          <p:nvPr/>
        </p:nvGrpSpPr>
        <p:grpSpPr>
          <a:xfrm>
            <a:off x="10688464" y="1959645"/>
            <a:ext cx="1137088" cy="3794019"/>
            <a:chOff x="0" y="0"/>
            <a:chExt cx="1137088" cy="3794019"/>
          </a:xfrm>
        </p:grpSpPr>
        <p:sp>
          <p:nvSpPr>
            <p:cNvPr id="38" name="文本25"/>
            <p:cNvSpPr txBox="1"/>
            <p:nvPr/>
          </p:nvSpPr>
          <p:spPr>
            <a:xfrm>
              <a:off x="234753" y="2036235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9" name="文本26"/>
            <p:cNvSpPr txBox="1"/>
            <p:nvPr/>
          </p:nvSpPr>
          <p:spPr>
            <a:xfrm>
              <a:off x="0" y="3236176"/>
              <a:ext cx="10991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0" name="形状13"/>
            <p:cNvSpPr txBox="1"/>
            <p:nvPr/>
          </p:nvSpPr>
          <p:spPr>
            <a:xfrm rot="5400000" flipH="1">
              <a:off x="399010" y="3168861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文本27"/>
            <p:cNvSpPr txBox="1"/>
            <p:nvPr/>
          </p:nvSpPr>
          <p:spPr>
            <a:xfrm>
              <a:off x="209352" y="0"/>
              <a:ext cx="654684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2" name="文本28"/>
            <p:cNvSpPr txBox="1"/>
            <p:nvPr/>
          </p:nvSpPr>
          <p:spPr>
            <a:xfrm>
              <a:off x="37903" y="1130300"/>
              <a:ext cx="10991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3" name="形状14"/>
            <p:cNvSpPr txBox="1"/>
            <p:nvPr/>
          </p:nvSpPr>
          <p:spPr>
            <a:xfrm rot="5400000" flipH="1">
              <a:off x="404640" y="1132206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44" name="组合7"/>
          <p:cNvGrpSpPr/>
          <p:nvPr/>
        </p:nvGrpSpPr>
        <p:grpSpPr>
          <a:xfrm>
            <a:off x="1707366" y="2349694"/>
            <a:ext cx="2470182" cy="2517233"/>
            <a:chOff x="0" y="0"/>
            <a:chExt cx="2470182" cy="2517233"/>
          </a:xfrm>
        </p:grpSpPr>
        <p:pic>
          <p:nvPicPr>
            <p:cNvPr id="45" name="图片4"/>
            <p:cNvPicPr>
              <a:picLocks noChangeAspect="1"/>
            </p:cNvPicPr>
            <p:nvPr/>
          </p:nvPicPr>
          <p:blipFill>
            <a:blip r:embed="rId4"/>
            <a:srcRect l="21333" t="25000" r="27833" b="22499"/>
            <a:stretch>
              <a:fillRect/>
            </a:stretch>
          </p:blipFill>
          <p:spPr>
            <a:xfrm>
              <a:off x="1739929" y="0"/>
              <a:ext cx="730253" cy="503349"/>
            </a:xfrm>
            <a:prstGeom prst="rect">
              <a:avLst/>
            </a:prstGeom>
          </p:spPr>
        </p:pic>
        <p:pic>
          <p:nvPicPr>
            <p:cNvPr id="46" name="图片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40200"/>
              <a:ext cx="730253" cy="377033"/>
            </a:xfrm>
            <a:prstGeom prst="rect">
              <a:avLst/>
            </a:prstGeom>
          </p:spPr>
        </p:pic>
      </p:grpSp>
      <p:grpSp>
        <p:nvGrpSpPr>
          <p:cNvPr id="47" name="组合8"/>
          <p:cNvGrpSpPr/>
          <p:nvPr/>
        </p:nvGrpSpPr>
        <p:grpSpPr>
          <a:xfrm>
            <a:off x="3460718" y="2349694"/>
            <a:ext cx="3064791" cy="2517386"/>
            <a:chOff x="0" y="0"/>
            <a:chExt cx="3064791" cy="2517386"/>
          </a:xfrm>
        </p:grpSpPr>
        <p:pic>
          <p:nvPicPr>
            <p:cNvPr id="48" name="图片6"/>
            <p:cNvPicPr>
              <a:picLocks noChangeAspect="1"/>
            </p:cNvPicPr>
            <p:nvPr/>
          </p:nvPicPr>
          <p:blipFill>
            <a:blip r:embed="rId4"/>
            <a:srcRect l="21333" t="25000" r="27833" b="22499"/>
            <a:stretch>
              <a:fillRect/>
            </a:stretch>
          </p:blipFill>
          <p:spPr>
            <a:xfrm>
              <a:off x="2334538" y="0"/>
              <a:ext cx="730253" cy="503349"/>
            </a:xfrm>
            <a:prstGeom prst="rect">
              <a:avLst/>
            </a:prstGeom>
          </p:spPr>
        </p:pic>
        <p:pic>
          <p:nvPicPr>
            <p:cNvPr id="49" name="图片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40353"/>
              <a:ext cx="730253" cy="377033"/>
            </a:xfrm>
            <a:prstGeom prst="rect">
              <a:avLst/>
            </a:prstGeom>
          </p:spPr>
        </p:pic>
      </p:grpSp>
      <p:grpSp>
        <p:nvGrpSpPr>
          <p:cNvPr id="50" name="组合9"/>
          <p:cNvGrpSpPr/>
          <p:nvPr/>
        </p:nvGrpSpPr>
        <p:grpSpPr>
          <a:xfrm>
            <a:off x="6392389" y="2349694"/>
            <a:ext cx="2483462" cy="2517157"/>
            <a:chOff x="0" y="0"/>
            <a:chExt cx="2483462" cy="2517157"/>
          </a:xfrm>
        </p:grpSpPr>
        <p:pic>
          <p:nvPicPr>
            <p:cNvPr id="51" name="图片8"/>
            <p:cNvPicPr>
              <a:picLocks noChangeAspect="1"/>
            </p:cNvPicPr>
            <p:nvPr/>
          </p:nvPicPr>
          <p:blipFill>
            <a:blip r:embed="rId4"/>
            <a:srcRect l="21333" t="25000" r="27833" b="22499"/>
            <a:stretch>
              <a:fillRect/>
            </a:stretch>
          </p:blipFill>
          <p:spPr>
            <a:xfrm>
              <a:off x="1753209" y="0"/>
              <a:ext cx="730253" cy="503349"/>
            </a:xfrm>
            <a:prstGeom prst="rect">
              <a:avLst/>
            </a:prstGeom>
          </p:spPr>
        </p:pic>
        <p:pic>
          <p:nvPicPr>
            <p:cNvPr id="52" name="图片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40124"/>
              <a:ext cx="730253" cy="377033"/>
            </a:xfrm>
            <a:prstGeom prst="rect">
              <a:avLst/>
            </a:prstGeom>
          </p:spPr>
        </p:pic>
      </p:grpSp>
      <p:sp>
        <p:nvSpPr>
          <p:cNvPr id="53" name="文本1"/>
          <p:cNvSpPr txBox="1"/>
          <p:nvPr/>
        </p:nvSpPr>
        <p:spPr>
          <a:xfrm>
            <a:off x="225742" y="2276875"/>
            <a:ext cx="75304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A地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2"/>
          <p:cNvSpPr txBox="1"/>
          <p:nvPr/>
        </p:nvSpPr>
        <p:spPr>
          <a:xfrm>
            <a:off x="11275266" y="2276542"/>
            <a:ext cx="72786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B地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3"/>
          <p:cNvSpPr txBox="1"/>
          <p:nvPr/>
        </p:nvSpPr>
        <p:spPr>
          <a:xfrm>
            <a:off x="225828" y="4299433"/>
            <a:ext cx="753046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A地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4"/>
          <p:cNvSpPr txBox="1"/>
          <p:nvPr/>
        </p:nvSpPr>
        <p:spPr>
          <a:xfrm>
            <a:off x="11275647" y="4299928"/>
            <a:ext cx="72786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B地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形状4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58" name="组合10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59" name="形状15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7 h 760847"/>
                <a:gd name="connsiteX1" fmla="*/ 2738914 w 2738914"/>
                <a:gd name="connsiteY1" fmla="*/ 760847 h 760847"/>
                <a:gd name="connsiteX2" fmla="*/ 0 w 2738914"/>
                <a:gd name="connsiteY2" fmla="*/ 760847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7">
                  <a:moveTo>
                    <a:pt x="0" y="760847"/>
                  </a:moveTo>
                  <a:lnTo>
                    <a:pt x="2738914" y="760847"/>
                  </a:lnTo>
                  <a:lnTo>
                    <a:pt x="0" y="760847"/>
                  </a:lnTo>
                  <a:close/>
                </a:path>
                <a:path w="2738914" h="760847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0" name="形状16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1" name="形状17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2" name="形状18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形状19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4" name="文本5"/>
          <p:cNvSpPr txBox="1"/>
          <p:nvPr/>
        </p:nvSpPr>
        <p:spPr>
          <a:xfrm>
            <a:off x="407670" y="1122988"/>
            <a:ext cx="9649460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2．直线运动中按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速度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可分为：_______________和_______________。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6"/>
          <p:cNvSpPr txBox="1"/>
          <p:nvPr/>
        </p:nvSpPr>
        <p:spPr>
          <a:xfrm>
            <a:off x="4660306" y="1116568"/>
            <a:ext cx="2028825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匀速直线运动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7"/>
          <p:cNvSpPr txBox="1"/>
          <p:nvPr/>
        </p:nvSpPr>
        <p:spPr>
          <a:xfrm>
            <a:off x="7039042" y="1117159"/>
            <a:ext cx="2019300" cy="61554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变速直线运动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7" name="组合11"/>
          <p:cNvGrpSpPr/>
          <p:nvPr/>
        </p:nvGrpSpPr>
        <p:grpSpPr>
          <a:xfrm>
            <a:off x="10486130" y="2350294"/>
            <a:ext cx="739635" cy="2516843"/>
            <a:chOff x="0" y="0"/>
            <a:chExt cx="739635" cy="2516843"/>
          </a:xfrm>
        </p:grpSpPr>
        <p:pic>
          <p:nvPicPr>
            <p:cNvPr id="68" name="图片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39810"/>
              <a:ext cx="730253" cy="377033"/>
            </a:xfrm>
            <a:prstGeom prst="rect">
              <a:avLst/>
            </a:prstGeom>
          </p:spPr>
        </p:pic>
        <p:pic>
          <p:nvPicPr>
            <p:cNvPr id="69" name="图片11"/>
            <p:cNvPicPr>
              <a:picLocks noChangeAspect="1"/>
            </p:cNvPicPr>
            <p:nvPr/>
          </p:nvPicPr>
          <p:blipFill>
            <a:blip r:embed="rId5"/>
            <a:srcRect l="21333" t="25000" r="27833" b="22499"/>
            <a:stretch>
              <a:fillRect/>
            </a:stretch>
          </p:blipFill>
          <p:spPr>
            <a:xfrm>
              <a:off x="9382" y="0"/>
              <a:ext cx="730253" cy="503349"/>
            </a:xfrm>
            <a:prstGeom prst="rect">
              <a:avLst/>
            </a:prstGeom>
          </p:spPr>
        </p:pic>
      </p:grpSp>
      <p:sp>
        <p:nvSpPr>
          <p:cNvPr id="70" name="文本8"/>
          <p:cNvSpPr txBox="1"/>
          <p:nvPr/>
        </p:nvSpPr>
        <p:spPr>
          <a:xfrm>
            <a:off x="2372" y="6858476"/>
            <a:ext cx="4657757" cy="52574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变速运动小车按加速度a=15m/s</a:t>
            </a:r>
            <a:r>
              <a:rPr lang="zh-CN" altLang="en-US" sz="2000" b="0" i="0" baseline="30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设计。</a:t>
            </a:r>
            <a:endParaRPr lang="zh-CN" altLang="en-US" sz="20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6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" grpId="1" animBg="1"/>
      <p:bldP spid="44" grpId="0" animBg="1"/>
      <p:bldP spid="16" grpId="0" animBg="1"/>
      <p:bldP spid="47" grpId="0" animBg="1"/>
      <p:bldP spid="23" grpId="0" animBg="1"/>
      <p:bldP spid="50" grpId="0" animBg="1"/>
      <p:bldP spid="30" grpId="0" animBg="1"/>
      <p:bldP spid="67" grpId="0" animBg="1"/>
      <p:bldP spid="37" grpId="0" animBg="1"/>
      <p:bldP spid="2" grpId="2" animBg="1"/>
      <p:bldP spid="64" grpId="0" animBg="1"/>
      <p:bldP spid="65" grpId="0" animBg="1"/>
      <p:bldP spid="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89" y="4612777"/>
            <a:ext cx="11727790" cy="1962264"/>
          </a:xfrm>
          <a:prstGeom prst="rect">
            <a:avLst/>
          </a:prstGeom>
        </p:spPr>
      </p:pic>
      <p:sp>
        <p:nvSpPr>
          <p:cNvPr id="3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4" name="组合1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5" name="形状6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8 h 760847"/>
                <a:gd name="connsiteX1" fmla="*/ 2738914 w 2738914"/>
                <a:gd name="connsiteY1" fmla="*/ 760848 h 760847"/>
                <a:gd name="connsiteX2" fmla="*/ 0 w 2738914"/>
                <a:gd name="connsiteY2" fmla="*/ 760848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8">
                  <a:moveTo>
                    <a:pt x="0" y="760848"/>
                  </a:moveTo>
                  <a:lnTo>
                    <a:pt x="2738914" y="760848"/>
                  </a:lnTo>
                  <a:lnTo>
                    <a:pt x="0" y="760848"/>
                  </a:lnTo>
                  <a:close/>
                </a:path>
                <a:path w="2738914" h="760848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" name="形状7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8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8" name="形状9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10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/>
          <p:cNvSpPr txBox="1"/>
          <p:nvPr/>
        </p:nvSpPr>
        <p:spPr>
          <a:xfrm>
            <a:off x="407641" y="1122912"/>
            <a:ext cx="2666428" cy="582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匀速直线运动：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2"/>
          <p:cNvSpPr txBox="1"/>
          <p:nvPr/>
        </p:nvSpPr>
        <p:spPr>
          <a:xfrm>
            <a:off x="704936" y="1562357"/>
            <a:ext cx="5868543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定义：把物体沿着______且速度______的运动叫做</a:t>
            </a: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匀速直线运动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2"/>
          <p:cNvGrpSpPr/>
          <p:nvPr/>
        </p:nvGrpSpPr>
        <p:grpSpPr>
          <a:xfrm>
            <a:off x="1482315" y="4740059"/>
            <a:ext cx="10199037" cy="1835260"/>
            <a:chOff x="0" y="0"/>
            <a:chExt cx="10199037" cy="1835260"/>
          </a:xfrm>
        </p:grpSpPr>
        <p:sp>
          <p:nvSpPr>
            <p:cNvPr id="13" name="形状11"/>
            <p:cNvSpPr txBox="1"/>
            <p:nvPr/>
          </p:nvSpPr>
          <p:spPr>
            <a:xfrm rot="5400000" flipH="1">
              <a:off x="159081" y="1131149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2"/>
            <p:cNvSpPr txBox="1"/>
            <p:nvPr/>
          </p:nvSpPr>
          <p:spPr>
            <a:xfrm rot="5400000" flipH="1">
              <a:off x="2509969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3"/>
            <p:cNvSpPr txBox="1"/>
            <p:nvPr/>
          </p:nvSpPr>
          <p:spPr>
            <a:xfrm rot="5400000" flipH="1">
              <a:off x="4860064" y="1132205"/>
              <a:ext cx="279563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4"/>
            <p:cNvSpPr txBox="1"/>
            <p:nvPr/>
          </p:nvSpPr>
          <p:spPr>
            <a:xfrm rot="5400000" flipH="1">
              <a:off x="7210159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文本21"/>
            <p:cNvSpPr txBox="1"/>
            <p:nvPr/>
          </p:nvSpPr>
          <p:spPr>
            <a:xfrm>
              <a:off x="4" y="14817"/>
              <a:ext cx="4864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文本22"/>
            <p:cNvSpPr txBox="1"/>
            <p:nvPr/>
          </p:nvSpPr>
          <p:spPr>
            <a:xfrm>
              <a:off x="2336792" y="0"/>
              <a:ext cx="654684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文本23"/>
            <p:cNvSpPr txBox="1"/>
            <p:nvPr/>
          </p:nvSpPr>
          <p:spPr>
            <a:xfrm>
              <a:off x="4676023" y="16933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0" name="文本24"/>
            <p:cNvSpPr txBox="1"/>
            <p:nvPr/>
          </p:nvSpPr>
          <p:spPr>
            <a:xfrm>
              <a:off x="7028697" y="0"/>
              <a:ext cx="65680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文本25"/>
            <p:cNvSpPr txBox="1"/>
            <p:nvPr/>
          </p:nvSpPr>
          <p:spPr>
            <a:xfrm>
              <a:off x="9380840" y="0"/>
              <a:ext cx="473707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2" name="文本26"/>
            <p:cNvSpPr txBox="1"/>
            <p:nvPr/>
          </p:nvSpPr>
          <p:spPr>
            <a:xfrm>
              <a:off x="0" y="1277417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文本27"/>
            <p:cNvSpPr txBox="1"/>
            <p:nvPr/>
          </p:nvSpPr>
          <p:spPr>
            <a:xfrm>
              <a:off x="2257409" y="1277417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28"/>
            <p:cNvSpPr txBox="1"/>
            <p:nvPr/>
          </p:nvSpPr>
          <p:spPr>
            <a:xfrm>
              <a:off x="4622578" y="1277417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29"/>
            <p:cNvSpPr txBox="1"/>
            <p:nvPr/>
          </p:nvSpPr>
          <p:spPr>
            <a:xfrm>
              <a:off x="7003823" y="1277417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30"/>
            <p:cNvSpPr txBox="1"/>
            <p:nvPr/>
          </p:nvSpPr>
          <p:spPr>
            <a:xfrm>
              <a:off x="9280827" y="1277417"/>
              <a:ext cx="918210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形状15"/>
            <p:cNvSpPr txBox="1"/>
            <p:nvPr/>
          </p:nvSpPr>
          <p:spPr>
            <a:xfrm rot="5400000" flipH="1">
              <a:off x="9560255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6"/>
            <p:cNvSpPr txBox="1"/>
            <p:nvPr/>
          </p:nvSpPr>
          <p:spPr>
            <a:xfrm rot="5400000" flipH="1">
              <a:off x="438403" y="10891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7"/>
            <p:cNvSpPr txBox="1"/>
            <p:nvPr/>
          </p:nvSpPr>
          <p:spPr>
            <a:xfrm rot="5400000" flipH="1">
              <a:off x="1334921" y="113082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8"/>
            <p:cNvSpPr txBox="1"/>
            <p:nvPr/>
          </p:nvSpPr>
          <p:spPr>
            <a:xfrm rot="5400000" flipH="1">
              <a:off x="672937" y="108920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9"/>
            <p:cNvSpPr txBox="1"/>
            <p:nvPr/>
          </p:nvSpPr>
          <p:spPr>
            <a:xfrm rot="5400000" flipH="1">
              <a:off x="907471" y="108916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20"/>
            <p:cNvSpPr txBox="1"/>
            <p:nvPr/>
          </p:nvSpPr>
          <p:spPr>
            <a:xfrm rot="5400000" flipH="1">
              <a:off x="1142005" y="108888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1"/>
            <p:cNvSpPr txBox="1"/>
            <p:nvPr/>
          </p:nvSpPr>
          <p:spPr>
            <a:xfrm rot="5400000" flipH="1">
              <a:off x="1614244" y="108920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2"/>
            <p:cNvSpPr txBox="1"/>
            <p:nvPr/>
          </p:nvSpPr>
          <p:spPr>
            <a:xfrm rot="5400000" flipH="1">
              <a:off x="1848778" y="108924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23"/>
            <p:cNvSpPr txBox="1"/>
            <p:nvPr/>
          </p:nvSpPr>
          <p:spPr>
            <a:xfrm rot="5400000" flipH="1">
              <a:off x="2083312" y="108892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4"/>
            <p:cNvSpPr txBox="1"/>
            <p:nvPr/>
          </p:nvSpPr>
          <p:spPr>
            <a:xfrm rot="5400000" flipH="1">
              <a:off x="2317846" y="108892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25"/>
            <p:cNvSpPr txBox="1"/>
            <p:nvPr/>
          </p:nvSpPr>
          <p:spPr>
            <a:xfrm rot="5400000" flipH="1">
              <a:off x="2788500" y="108975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6"/>
            <p:cNvSpPr txBox="1"/>
            <p:nvPr/>
          </p:nvSpPr>
          <p:spPr>
            <a:xfrm rot="5400000" flipH="1">
              <a:off x="3685017" y="113142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27"/>
            <p:cNvSpPr txBox="1"/>
            <p:nvPr/>
          </p:nvSpPr>
          <p:spPr>
            <a:xfrm rot="5400000" flipH="1">
              <a:off x="3023033" y="10897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28"/>
            <p:cNvSpPr txBox="1"/>
            <p:nvPr/>
          </p:nvSpPr>
          <p:spPr>
            <a:xfrm rot="5400000" flipH="1">
              <a:off x="3257567" y="10897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29"/>
            <p:cNvSpPr txBox="1"/>
            <p:nvPr/>
          </p:nvSpPr>
          <p:spPr>
            <a:xfrm rot="5400000" flipH="1">
              <a:off x="3492101" y="108948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30"/>
            <p:cNvSpPr txBox="1"/>
            <p:nvPr/>
          </p:nvSpPr>
          <p:spPr>
            <a:xfrm rot="5400000" flipH="1">
              <a:off x="3964339" y="10897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31"/>
            <p:cNvSpPr txBox="1"/>
            <p:nvPr/>
          </p:nvSpPr>
          <p:spPr>
            <a:xfrm rot="5400000" flipH="1">
              <a:off x="4198874" y="108983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形状32"/>
            <p:cNvSpPr txBox="1"/>
            <p:nvPr/>
          </p:nvSpPr>
          <p:spPr>
            <a:xfrm rot="5400000" flipH="1">
              <a:off x="4433407" y="10895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5" name="形状33"/>
            <p:cNvSpPr txBox="1"/>
            <p:nvPr/>
          </p:nvSpPr>
          <p:spPr>
            <a:xfrm rot="5400000" flipH="1">
              <a:off x="4667941" y="10895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34"/>
            <p:cNvSpPr txBox="1"/>
            <p:nvPr/>
          </p:nvSpPr>
          <p:spPr>
            <a:xfrm rot="5400000" flipH="1">
              <a:off x="5138595" y="108955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35"/>
            <p:cNvSpPr txBox="1"/>
            <p:nvPr/>
          </p:nvSpPr>
          <p:spPr>
            <a:xfrm rot="5400000" flipH="1">
              <a:off x="6035112" y="113122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36"/>
            <p:cNvSpPr txBox="1"/>
            <p:nvPr/>
          </p:nvSpPr>
          <p:spPr>
            <a:xfrm rot="5400000" flipH="1">
              <a:off x="5373129" y="1089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37"/>
            <p:cNvSpPr txBox="1"/>
            <p:nvPr/>
          </p:nvSpPr>
          <p:spPr>
            <a:xfrm rot="5400000" flipH="1">
              <a:off x="5607662" y="1089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38"/>
            <p:cNvSpPr txBox="1"/>
            <p:nvPr/>
          </p:nvSpPr>
          <p:spPr>
            <a:xfrm rot="5400000" flipH="1">
              <a:off x="5842196" y="108928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39"/>
            <p:cNvSpPr txBox="1"/>
            <p:nvPr/>
          </p:nvSpPr>
          <p:spPr>
            <a:xfrm rot="5400000" flipH="1">
              <a:off x="6314434" y="1089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形状40"/>
            <p:cNvSpPr txBox="1"/>
            <p:nvPr/>
          </p:nvSpPr>
          <p:spPr>
            <a:xfrm rot="5400000" flipH="1">
              <a:off x="6548968" y="108963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41"/>
            <p:cNvSpPr txBox="1"/>
            <p:nvPr/>
          </p:nvSpPr>
          <p:spPr>
            <a:xfrm rot="5400000" flipH="1">
              <a:off x="6783503" y="10893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42"/>
            <p:cNvSpPr txBox="1"/>
            <p:nvPr/>
          </p:nvSpPr>
          <p:spPr>
            <a:xfrm rot="5400000" flipH="1">
              <a:off x="7018036" y="10893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43"/>
            <p:cNvSpPr txBox="1"/>
            <p:nvPr/>
          </p:nvSpPr>
          <p:spPr>
            <a:xfrm rot="5400000" flipH="1">
              <a:off x="7488690" y="109451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44"/>
            <p:cNvSpPr txBox="1"/>
            <p:nvPr/>
          </p:nvSpPr>
          <p:spPr>
            <a:xfrm rot="5400000" flipH="1">
              <a:off x="8385207" y="1136182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45"/>
            <p:cNvSpPr txBox="1"/>
            <p:nvPr/>
          </p:nvSpPr>
          <p:spPr>
            <a:xfrm rot="5400000" flipH="1">
              <a:off x="7723224" y="1094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8" name="形状46"/>
            <p:cNvSpPr txBox="1"/>
            <p:nvPr/>
          </p:nvSpPr>
          <p:spPr>
            <a:xfrm rot="5400000" flipH="1">
              <a:off x="7957758" y="109452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9" name="形状47"/>
            <p:cNvSpPr txBox="1"/>
            <p:nvPr/>
          </p:nvSpPr>
          <p:spPr>
            <a:xfrm rot="5400000" flipH="1">
              <a:off x="8192292" y="109424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48"/>
            <p:cNvSpPr txBox="1"/>
            <p:nvPr/>
          </p:nvSpPr>
          <p:spPr>
            <a:xfrm rot="5400000" flipH="1">
              <a:off x="8664531" y="1094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形状49"/>
            <p:cNvSpPr txBox="1"/>
            <p:nvPr/>
          </p:nvSpPr>
          <p:spPr>
            <a:xfrm rot="5400000" flipH="1">
              <a:off x="8899064" y="1094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2" name="形状50"/>
            <p:cNvSpPr txBox="1"/>
            <p:nvPr/>
          </p:nvSpPr>
          <p:spPr>
            <a:xfrm rot="5400000" flipH="1">
              <a:off x="9133598" y="109428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3" name="形状51"/>
            <p:cNvSpPr txBox="1"/>
            <p:nvPr/>
          </p:nvSpPr>
          <p:spPr>
            <a:xfrm rot="5400000" flipH="1">
              <a:off x="9368132" y="109428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4" name="文本3"/>
          <p:cNvSpPr txBox="1"/>
          <p:nvPr/>
        </p:nvSpPr>
        <p:spPr>
          <a:xfrm>
            <a:off x="3641722" y="156249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直线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4"/>
          <p:cNvSpPr txBox="1"/>
          <p:nvPr/>
        </p:nvSpPr>
        <p:spPr>
          <a:xfrm>
            <a:off x="5356222" y="156289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不变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6" name="表格1"/>
          <p:cNvGraphicFramePr>
            <a:graphicFrameLocks noGrp="1"/>
          </p:cNvGraphicFramePr>
          <p:nvPr/>
        </p:nvGraphicFramePr>
        <p:xfrm>
          <a:off x="7114870" y="574567"/>
          <a:ext cx="4832300" cy="1892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387"/>
                <a:gridCol w="605433"/>
                <a:gridCol w="605433"/>
                <a:gridCol w="605433"/>
                <a:gridCol w="605433"/>
                <a:gridCol w="500181"/>
              </a:tblGrid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时间t(s)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...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2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总路程</a:t>
                      </a:r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s(m）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7" name="文本5"/>
          <p:cNvSpPr txBox="1"/>
          <p:nvPr/>
        </p:nvSpPr>
        <p:spPr>
          <a:xfrm>
            <a:off x="705269" y="2423697"/>
            <a:ext cx="3619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匀速直线运动的图象：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文本6"/>
          <p:cNvSpPr txBox="1"/>
          <p:nvPr/>
        </p:nvSpPr>
        <p:spPr>
          <a:xfrm>
            <a:off x="4150385" y="2423963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7"/>
          <p:cNvSpPr txBox="1"/>
          <p:nvPr/>
        </p:nvSpPr>
        <p:spPr>
          <a:xfrm>
            <a:off x="4647590" y="2450338"/>
            <a:ext cx="5121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0" name="文本8"/>
          <p:cNvSpPr txBox="1"/>
          <p:nvPr/>
        </p:nvSpPr>
        <p:spPr>
          <a:xfrm>
            <a:off x="5669747" y="2424078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9"/>
          <p:cNvSpPr txBox="1"/>
          <p:nvPr/>
        </p:nvSpPr>
        <p:spPr>
          <a:xfrm>
            <a:off x="6166952" y="2450452"/>
            <a:ext cx="54591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72" name="组合3"/>
          <p:cNvGrpSpPr/>
          <p:nvPr/>
        </p:nvGrpSpPr>
        <p:grpSpPr>
          <a:xfrm>
            <a:off x="-1847" y="2989432"/>
            <a:ext cx="5845206" cy="3667765"/>
            <a:chOff x="0" y="0"/>
            <a:chExt cx="5845206" cy="3667765"/>
          </a:xfrm>
        </p:grpSpPr>
        <p:sp>
          <p:nvSpPr>
            <p:cNvPr id="73" name="文本31"/>
            <p:cNvSpPr txBox="1"/>
            <p:nvPr/>
          </p:nvSpPr>
          <p:spPr>
            <a:xfrm>
              <a:off x="1381400" y="0"/>
              <a:ext cx="747427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s/m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4" name="文本32"/>
            <p:cNvSpPr txBox="1"/>
            <p:nvPr/>
          </p:nvSpPr>
          <p:spPr>
            <a:xfrm>
              <a:off x="4835861" y="2975339"/>
              <a:ext cx="575405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t/s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5" name="文本33"/>
            <p:cNvSpPr txBox="1"/>
            <p:nvPr/>
          </p:nvSpPr>
          <p:spPr>
            <a:xfrm>
              <a:off x="1060322" y="3126777"/>
              <a:ext cx="369256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6" name="形状52"/>
            <p:cNvSpPr txBox="1"/>
            <p:nvPr/>
          </p:nvSpPr>
          <p:spPr>
            <a:xfrm flipV="1">
              <a:off x="1374482" y="143072"/>
              <a:ext cx="1191" cy="3119737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7" name="形状53"/>
            <p:cNvSpPr txBox="1"/>
            <p:nvPr/>
          </p:nvSpPr>
          <p:spPr>
            <a:xfrm>
              <a:off x="1360063" y="3256464"/>
              <a:ext cx="344348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8" name="形状54"/>
            <p:cNvSpPr txBox="1"/>
            <p:nvPr/>
          </p:nvSpPr>
          <p:spPr>
            <a:xfrm>
              <a:off x="1367007" y="116722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9" name="形状55"/>
            <p:cNvSpPr txBox="1"/>
            <p:nvPr/>
          </p:nvSpPr>
          <p:spPr>
            <a:xfrm>
              <a:off x="1366477" y="137613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0" name="形状56"/>
            <p:cNvSpPr txBox="1"/>
            <p:nvPr/>
          </p:nvSpPr>
          <p:spPr>
            <a:xfrm>
              <a:off x="1367285" y="1585054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1" name="形状57"/>
            <p:cNvSpPr txBox="1"/>
            <p:nvPr/>
          </p:nvSpPr>
          <p:spPr>
            <a:xfrm>
              <a:off x="1367285" y="179397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2" name="形状58"/>
            <p:cNvSpPr txBox="1"/>
            <p:nvPr/>
          </p:nvSpPr>
          <p:spPr>
            <a:xfrm>
              <a:off x="1366190" y="200288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3" name="形状59"/>
            <p:cNvSpPr txBox="1"/>
            <p:nvPr/>
          </p:nvSpPr>
          <p:spPr>
            <a:xfrm>
              <a:off x="1366468" y="2211805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4" name="形状60"/>
            <p:cNvSpPr txBox="1"/>
            <p:nvPr/>
          </p:nvSpPr>
          <p:spPr>
            <a:xfrm>
              <a:off x="1366468" y="2420722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5" name="形状61"/>
            <p:cNvSpPr txBox="1"/>
            <p:nvPr/>
          </p:nvSpPr>
          <p:spPr>
            <a:xfrm>
              <a:off x="1366468" y="2838556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6" name="形状62"/>
            <p:cNvSpPr txBox="1"/>
            <p:nvPr/>
          </p:nvSpPr>
          <p:spPr>
            <a:xfrm>
              <a:off x="1366464" y="262963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7" name="形状63"/>
            <p:cNvSpPr txBox="1"/>
            <p:nvPr/>
          </p:nvSpPr>
          <p:spPr>
            <a:xfrm>
              <a:off x="1366464" y="304747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8" name="形状64"/>
            <p:cNvSpPr txBox="1"/>
            <p:nvPr/>
          </p:nvSpPr>
          <p:spPr>
            <a:xfrm>
              <a:off x="1367012" y="74938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9" name="形状65"/>
            <p:cNvSpPr txBox="1"/>
            <p:nvPr/>
          </p:nvSpPr>
          <p:spPr>
            <a:xfrm>
              <a:off x="1367290" y="95830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0" name="形状66"/>
            <p:cNvSpPr txBox="1"/>
            <p:nvPr/>
          </p:nvSpPr>
          <p:spPr>
            <a:xfrm>
              <a:off x="1367012" y="54047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1" name="形状67"/>
            <p:cNvSpPr txBox="1"/>
            <p:nvPr/>
          </p:nvSpPr>
          <p:spPr>
            <a:xfrm rot="5400000">
              <a:off x="284126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2" name="形状68"/>
            <p:cNvSpPr txBox="1"/>
            <p:nvPr/>
          </p:nvSpPr>
          <p:spPr>
            <a:xfrm rot="5400000">
              <a:off x="568251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3" name="形状69"/>
            <p:cNvSpPr txBox="1"/>
            <p:nvPr/>
          </p:nvSpPr>
          <p:spPr>
            <a:xfrm rot="5400000">
              <a:off x="852376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4" name="形状70"/>
            <p:cNvSpPr txBox="1"/>
            <p:nvPr/>
          </p:nvSpPr>
          <p:spPr>
            <a:xfrm rot="5400000">
              <a:off x="1420626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5" name="形状71"/>
            <p:cNvSpPr txBox="1"/>
            <p:nvPr/>
          </p:nvSpPr>
          <p:spPr>
            <a:xfrm rot="5400000">
              <a:off x="1704751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6" name="形状72"/>
            <p:cNvSpPr txBox="1"/>
            <p:nvPr/>
          </p:nvSpPr>
          <p:spPr>
            <a:xfrm rot="5400000">
              <a:off x="1988876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7" name="形状73"/>
            <p:cNvSpPr txBox="1"/>
            <p:nvPr/>
          </p:nvSpPr>
          <p:spPr>
            <a:xfrm rot="5400000">
              <a:off x="1136501" y="189019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8" name="形状74"/>
            <p:cNvSpPr txBox="1"/>
            <p:nvPr/>
          </p:nvSpPr>
          <p:spPr>
            <a:xfrm rot="5400000">
              <a:off x="2273001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9" name="形状75"/>
            <p:cNvSpPr txBox="1"/>
            <p:nvPr/>
          </p:nvSpPr>
          <p:spPr>
            <a:xfrm rot="5400000">
              <a:off x="2557126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0" name="形状76"/>
            <p:cNvSpPr txBox="1"/>
            <p:nvPr/>
          </p:nvSpPr>
          <p:spPr>
            <a:xfrm rot="5400000">
              <a:off x="2841251" y="189027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1" name="形状77"/>
            <p:cNvSpPr txBox="1"/>
            <p:nvPr/>
          </p:nvSpPr>
          <p:spPr>
            <a:xfrm rot="5400000">
              <a:off x="3125376" y="1890483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2" name="形状78"/>
            <p:cNvSpPr txBox="1"/>
            <p:nvPr/>
          </p:nvSpPr>
          <p:spPr>
            <a:xfrm>
              <a:off x="1368094" y="325639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3" name="形状79"/>
            <p:cNvSpPr txBox="1"/>
            <p:nvPr/>
          </p:nvSpPr>
          <p:spPr>
            <a:xfrm rot="5400000">
              <a:off x="0" y="189039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04" name="组合4"/>
          <p:cNvGrpSpPr/>
          <p:nvPr/>
        </p:nvGrpSpPr>
        <p:grpSpPr>
          <a:xfrm>
            <a:off x="1780016" y="6154518"/>
            <a:ext cx="2603808" cy="502523"/>
            <a:chOff x="0" y="0"/>
            <a:chExt cx="2603808" cy="502523"/>
          </a:xfrm>
        </p:grpSpPr>
        <p:sp>
          <p:nvSpPr>
            <p:cNvPr id="105" name="文本34"/>
            <p:cNvSpPr txBox="1"/>
            <p:nvPr/>
          </p:nvSpPr>
          <p:spPr>
            <a:xfrm>
              <a:off x="0" y="19955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6" name="文本35"/>
            <p:cNvSpPr txBox="1"/>
            <p:nvPr/>
          </p:nvSpPr>
          <p:spPr>
            <a:xfrm>
              <a:off x="569990" y="19927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7" name="文本36"/>
            <p:cNvSpPr txBox="1"/>
            <p:nvPr/>
          </p:nvSpPr>
          <p:spPr>
            <a:xfrm>
              <a:off x="1139979" y="19594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8" name="文本37"/>
            <p:cNvSpPr txBox="1"/>
            <p:nvPr/>
          </p:nvSpPr>
          <p:spPr>
            <a:xfrm>
              <a:off x="1709969" y="19708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09" name="文本38"/>
            <p:cNvSpPr txBox="1"/>
            <p:nvPr/>
          </p:nvSpPr>
          <p:spPr>
            <a:xfrm>
              <a:off x="2279958" y="0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10" name="组合5"/>
          <p:cNvGrpSpPr/>
          <p:nvPr/>
        </p:nvGrpSpPr>
        <p:grpSpPr>
          <a:xfrm>
            <a:off x="792980" y="3277814"/>
            <a:ext cx="571500" cy="3002107"/>
            <a:chOff x="0" y="0"/>
            <a:chExt cx="571500" cy="3002107"/>
          </a:xfrm>
        </p:grpSpPr>
        <p:sp>
          <p:nvSpPr>
            <p:cNvPr id="111" name="文本39"/>
            <p:cNvSpPr txBox="1"/>
            <p:nvPr/>
          </p:nvSpPr>
          <p:spPr>
            <a:xfrm>
              <a:off x="127000" y="2519539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2" name="文本40"/>
            <p:cNvSpPr txBox="1"/>
            <p:nvPr/>
          </p:nvSpPr>
          <p:spPr>
            <a:xfrm>
              <a:off x="127000" y="2309578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3" name="文本41"/>
            <p:cNvSpPr txBox="1"/>
            <p:nvPr/>
          </p:nvSpPr>
          <p:spPr>
            <a:xfrm>
              <a:off x="127000" y="2099616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4" name="文本42"/>
            <p:cNvSpPr txBox="1"/>
            <p:nvPr/>
          </p:nvSpPr>
          <p:spPr>
            <a:xfrm>
              <a:off x="127000" y="1889655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5" name="文本43"/>
            <p:cNvSpPr txBox="1"/>
            <p:nvPr/>
          </p:nvSpPr>
          <p:spPr>
            <a:xfrm>
              <a:off x="127000" y="1679693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6" name="文本44"/>
            <p:cNvSpPr txBox="1"/>
            <p:nvPr/>
          </p:nvSpPr>
          <p:spPr>
            <a:xfrm>
              <a:off x="127000" y="1469732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7" name="文本45"/>
            <p:cNvSpPr txBox="1"/>
            <p:nvPr/>
          </p:nvSpPr>
          <p:spPr>
            <a:xfrm>
              <a:off x="127000" y="1259770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8" name="文本46"/>
            <p:cNvSpPr txBox="1"/>
            <p:nvPr/>
          </p:nvSpPr>
          <p:spPr>
            <a:xfrm>
              <a:off x="127000" y="1049808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80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9" name="文本47"/>
            <p:cNvSpPr txBox="1"/>
            <p:nvPr/>
          </p:nvSpPr>
          <p:spPr>
            <a:xfrm>
              <a:off x="127000" y="839847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0" name="文本48"/>
            <p:cNvSpPr txBox="1"/>
            <p:nvPr/>
          </p:nvSpPr>
          <p:spPr>
            <a:xfrm>
              <a:off x="0" y="629885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1" name="文本49"/>
            <p:cNvSpPr txBox="1"/>
            <p:nvPr/>
          </p:nvSpPr>
          <p:spPr>
            <a:xfrm>
              <a:off x="0" y="419924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2" name="文本50"/>
            <p:cNvSpPr txBox="1"/>
            <p:nvPr/>
          </p:nvSpPr>
          <p:spPr>
            <a:xfrm>
              <a:off x="0" y="209962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3" name="文本51"/>
            <p:cNvSpPr txBox="1"/>
            <p:nvPr/>
          </p:nvSpPr>
          <p:spPr>
            <a:xfrm>
              <a:off x="0" y="0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24" name="组合6"/>
          <p:cNvGrpSpPr/>
          <p:nvPr/>
        </p:nvGrpSpPr>
        <p:grpSpPr>
          <a:xfrm>
            <a:off x="1329157" y="3692544"/>
            <a:ext cx="2356971" cy="2595682"/>
            <a:chOff x="0" y="0"/>
            <a:chExt cx="2356971" cy="2595682"/>
          </a:xfrm>
        </p:grpSpPr>
        <p:sp>
          <p:nvSpPr>
            <p:cNvPr id="125" name="形状80"/>
            <p:cNvSpPr txBox="1"/>
            <p:nvPr/>
          </p:nvSpPr>
          <p:spPr>
            <a:xfrm>
              <a:off x="568375" y="1882375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6" name="形状81"/>
            <p:cNvSpPr txBox="1"/>
            <p:nvPr/>
          </p:nvSpPr>
          <p:spPr>
            <a:xfrm>
              <a:off x="1136751" y="1254916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7" name="形状82"/>
            <p:cNvSpPr txBox="1"/>
            <p:nvPr/>
          </p:nvSpPr>
          <p:spPr>
            <a:xfrm>
              <a:off x="1705127" y="627458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8" name="形状83"/>
            <p:cNvSpPr txBox="1"/>
            <p:nvPr/>
          </p:nvSpPr>
          <p:spPr>
            <a:xfrm>
              <a:off x="2273503" y="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9" name="形状84"/>
            <p:cNvSpPr txBox="1"/>
            <p:nvPr/>
          </p:nvSpPr>
          <p:spPr>
            <a:xfrm>
              <a:off x="0" y="2509833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30" name="形状2"/>
          <p:cNvSpPr txBox="1"/>
          <p:nvPr/>
        </p:nvSpPr>
        <p:spPr>
          <a:xfrm flipV="1">
            <a:off x="1370176" y="3524593"/>
            <a:ext cx="2469364" cy="2725854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31" name="组合7"/>
          <p:cNvGrpSpPr/>
          <p:nvPr/>
        </p:nvGrpSpPr>
        <p:grpSpPr>
          <a:xfrm>
            <a:off x="5987969" y="2923609"/>
            <a:ext cx="5845206" cy="3733483"/>
            <a:chOff x="0" y="0"/>
            <a:chExt cx="5845206" cy="3733483"/>
          </a:xfrm>
        </p:grpSpPr>
        <p:sp>
          <p:nvSpPr>
            <p:cNvPr id="132" name="文本52"/>
            <p:cNvSpPr txBox="1"/>
            <p:nvPr/>
          </p:nvSpPr>
          <p:spPr>
            <a:xfrm>
              <a:off x="1381400" y="0"/>
              <a:ext cx="1071277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v/m</a:t>
              </a:r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s</a:t>
              </a:r>
              <a:r>
                <a:rPr lang="zh-CN" altLang="en-US" sz="2400" b="0" i="0" baseline="30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-1</a:t>
              </a:r>
              <a:endParaRPr lang="zh-CN" altLang="en-US" sz="2400" b="0" i="0" baseline="300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文本53"/>
            <p:cNvSpPr txBox="1"/>
            <p:nvPr/>
          </p:nvSpPr>
          <p:spPr>
            <a:xfrm>
              <a:off x="4835860" y="3041057"/>
              <a:ext cx="575405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t/s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4" name="文本54"/>
            <p:cNvSpPr txBox="1"/>
            <p:nvPr/>
          </p:nvSpPr>
          <p:spPr>
            <a:xfrm>
              <a:off x="1060321" y="3192495"/>
              <a:ext cx="369256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5" name="形状85"/>
            <p:cNvSpPr txBox="1"/>
            <p:nvPr/>
          </p:nvSpPr>
          <p:spPr>
            <a:xfrm flipV="1">
              <a:off x="1374481" y="208790"/>
              <a:ext cx="1191" cy="3119737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6" name="形状86"/>
            <p:cNvSpPr txBox="1"/>
            <p:nvPr/>
          </p:nvSpPr>
          <p:spPr>
            <a:xfrm>
              <a:off x="1360062" y="3322183"/>
              <a:ext cx="344348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7" name="形状87"/>
            <p:cNvSpPr txBox="1"/>
            <p:nvPr/>
          </p:nvSpPr>
          <p:spPr>
            <a:xfrm>
              <a:off x="1367007" y="123293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8" name="形状88"/>
            <p:cNvSpPr txBox="1"/>
            <p:nvPr/>
          </p:nvSpPr>
          <p:spPr>
            <a:xfrm>
              <a:off x="1366476" y="1441855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9" name="形状89"/>
            <p:cNvSpPr txBox="1"/>
            <p:nvPr/>
          </p:nvSpPr>
          <p:spPr>
            <a:xfrm>
              <a:off x="1367285" y="1650772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0" name="形状90"/>
            <p:cNvSpPr txBox="1"/>
            <p:nvPr/>
          </p:nvSpPr>
          <p:spPr>
            <a:xfrm>
              <a:off x="1367285" y="1859689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1" name="形状91"/>
            <p:cNvSpPr txBox="1"/>
            <p:nvPr/>
          </p:nvSpPr>
          <p:spPr>
            <a:xfrm>
              <a:off x="1366190" y="206860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2" name="形状92"/>
            <p:cNvSpPr txBox="1"/>
            <p:nvPr/>
          </p:nvSpPr>
          <p:spPr>
            <a:xfrm>
              <a:off x="1366468" y="227752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3" name="形状93"/>
            <p:cNvSpPr txBox="1"/>
            <p:nvPr/>
          </p:nvSpPr>
          <p:spPr>
            <a:xfrm>
              <a:off x="1366468" y="248644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4" name="形状94"/>
            <p:cNvSpPr txBox="1"/>
            <p:nvPr/>
          </p:nvSpPr>
          <p:spPr>
            <a:xfrm>
              <a:off x="1366468" y="2904274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5" name="形状95"/>
            <p:cNvSpPr txBox="1"/>
            <p:nvPr/>
          </p:nvSpPr>
          <p:spPr>
            <a:xfrm>
              <a:off x="1366463" y="269535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6" name="形状96"/>
            <p:cNvSpPr txBox="1"/>
            <p:nvPr/>
          </p:nvSpPr>
          <p:spPr>
            <a:xfrm>
              <a:off x="1366463" y="311319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7" name="形状97"/>
            <p:cNvSpPr txBox="1"/>
            <p:nvPr/>
          </p:nvSpPr>
          <p:spPr>
            <a:xfrm>
              <a:off x="1367011" y="815105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8" name="形状98"/>
            <p:cNvSpPr txBox="1"/>
            <p:nvPr/>
          </p:nvSpPr>
          <p:spPr>
            <a:xfrm>
              <a:off x="1367289" y="102402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9" name="形状99"/>
            <p:cNvSpPr txBox="1"/>
            <p:nvPr/>
          </p:nvSpPr>
          <p:spPr>
            <a:xfrm>
              <a:off x="1367011" y="60618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0" name="形状100"/>
            <p:cNvSpPr txBox="1"/>
            <p:nvPr/>
          </p:nvSpPr>
          <p:spPr>
            <a:xfrm rot="5400000">
              <a:off x="284125" y="1955996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1" name="形状101"/>
            <p:cNvSpPr txBox="1"/>
            <p:nvPr/>
          </p:nvSpPr>
          <p:spPr>
            <a:xfrm rot="5400000">
              <a:off x="568250" y="1955996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2" name="形状102"/>
            <p:cNvSpPr txBox="1"/>
            <p:nvPr/>
          </p:nvSpPr>
          <p:spPr>
            <a:xfrm rot="5400000">
              <a:off x="852375" y="1955996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3" name="形状103"/>
            <p:cNvSpPr txBox="1"/>
            <p:nvPr/>
          </p:nvSpPr>
          <p:spPr>
            <a:xfrm rot="5400000">
              <a:off x="1420625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4" name="形状104"/>
            <p:cNvSpPr txBox="1"/>
            <p:nvPr/>
          </p:nvSpPr>
          <p:spPr>
            <a:xfrm rot="5400000">
              <a:off x="1704750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5" name="形状105"/>
            <p:cNvSpPr txBox="1"/>
            <p:nvPr/>
          </p:nvSpPr>
          <p:spPr>
            <a:xfrm rot="5400000">
              <a:off x="1988875" y="1955996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6" name="形状106"/>
            <p:cNvSpPr txBox="1"/>
            <p:nvPr/>
          </p:nvSpPr>
          <p:spPr>
            <a:xfrm rot="5400000">
              <a:off x="1136500" y="195591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7" name="形状107"/>
            <p:cNvSpPr txBox="1"/>
            <p:nvPr/>
          </p:nvSpPr>
          <p:spPr>
            <a:xfrm rot="5400000">
              <a:off x="2273000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8" name="形状108"/>
            <p:cNvSpPr txBox="1"/>
            <p:nvPr/>
          </p:nvSpPr>
          <p:spPr>
            <a:xfrm rot="5400000">
              <a:off x="255712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9" name="形状109"/>
            <p:cNvSpPr txBox="1"/>
            <p:nvPr/>
          </p:nvSpPr>
          <p:spPr>
            <a:xfrm rot="5400000">
              <a:off x="2841251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0" name="形状110"/>
            <p:cNvSpPr txBox="1"/>
            <p:nvPr/>
          </p:nvSpPr>
          <p:spPr>
            <a:xfrm rot="5400000">
              <a:off x="3125376" y="1956202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1" name="形状111"/>
            <p:cNvSpPr txBox="1"/>
            <p:nvPr/>
          </p:nvSpPr>
          <p:spPr>
            <a:xfrm>
              <a:off x="1368093" y="332210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2" name="形状112"/>
            <p:cNvSpPr txBox="1"/>
            <p:nvPr/>
          </p:nvSpPr>
          <p:spPr>
            <a:xfrm rot="5400000">
              <a:off x="0" y="195611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63" name="组合8"/>
          <p:cNvGrpSpPr/>
          <p:nvPr/>
        </p:nvGrpSpPr>
        <p:grpSpPr>
          <a:xfrm>
            <a:off x="7769831" y="6154414"/>
            <a:ext cx="2603808" cy="502522"/>
            <a:chOff x="0" y="0"/>
            <a:chExt cx="2603808" cy="502522"/>
          </a:xfrm>
        </p:grpSpPr>
        <p:sp>
          <p:nvSpPr>
            <p:cNvPr id="164" name="文本55"/>
            <p:cNvSpPr txBox="1"/>
            <p:nvPr/>
          </p:nvSpPr>
          <p:spPr>
            <a:xfrm>
              <a:off x="0" y="19954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65" name="文本56"/>
            <p:cNvSpPr txBox="1"/>
            <p:nvPr/>
          </p:nvSpPr>
          <p:spPr>
            <a:xfrm>
              <a:off x="569990" y="19926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66" name="文本57"/>
            <p:cNvSpPr txBox="1"/>
            <p:nvPr/>
          </p:nvSpPr>
          <p:spPr>
            <a:xfrm>
              <a:off x="1139979" y="19593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67" name="文本58"/>
            <p:cNvSpPr txBox="1"/>
            <p:nvPr/>
          </p:nvSpPr>
          <p:spPr>
            <a:xfrm>
              <a:off x="1709969" y="19707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68" name="文本59"/>
            <p:cNvSpPr txBox="1"/>
            <p:nvPr/>
          </p:nvSpPr>
          <p:spPr>
            <a:xfrm>
              <a:off x="2279958" y="0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69" name="组合9"/>
          <p:cNvGrpSpPr/>
          <p:nvPr/>
        </p:nvGrpSpPr>
        <p:grpSpPr>
          <a:xfrm>
            <a:off x="6903244" y="3512168"/>
            <a:ext cx="444502" cy="2556907"/>
            <a:chOff x="0" y="0"/>
            <a:chExt cx="444502" cy="2556907"/>
          </a:xfrm>
        </p:grpSpPr>
        <p:sp>
          <p:nvSpPr>
            <p:cNvPr id="170" name="文本60"/>
            <p:cNvSpPr txBox="1"/>
            <p:nvPr/>
          </p:nvSpPr>
          <p:spPr>
            <a:xfrm>
              <a:off x="0" y="2074339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1" name="文本61"/>
            <p:cNvSpPr txBox="1"/>
            <p:nvPr/>
          </p:nvSpPr>
          <p:spPr>
            <a:xfrm>
              <a:off x="0" y="1659471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2" name="文本62"/>
            <p:cNvSpPr txBox="1"/>
            <p:nvPr/>
          </p:nvSpPr>
          <p:spPr>
            <a:xfrm>
              <a:off x="0" y="1244603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3" name="文本63"/>
            <p:cNvSpPr txBox="1"/>
            <p:nvPr/>
          </p:nvSpPr>
          <p:spPr>
            <a:xfrm>
              <a:off x="0" y="829735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4" name="文本64"/>
            <p:cNvSpPr txBox="1"/>
            <p:nvPr/>
          </p:nvSpPr>
          <p:spPr>
            <a:xfrm>
              <a:off x="0" y="414867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5" name="文本65"/>
            <p:cNvSpPr txBox="1"/>
            <p:nvPr/>
          </p:nvSpPr>
          <p:spPr>
            <a:xfrm>
              <a:off x="2" y="0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76" name="组合10"/>
          <p:cNvGrpSpPr/>
          <p:nvPr/>
        </p:nvGrpSpPr>
        <p:grpSpPr>
          <a:xfrm>
            <a:off x="7318377" y="4949734"/>
            <a:ext cx="2357571" cy="85850"/>
            <a:chOff x="0" y="0"/>
            <a:chExt cx="2357571" cy="85850"/>
          </a:xfrm>
        </p:grpSpPr>
        <p:sp>
          <p:nvSpPr>
            <p:cNvPr id="177" name="形状113"/>
            <p:cNvSpPr txBox="1"/>
            <p:nvPr/>
          </p:nvSpPr>
          <p:spPr>
            <a:xfrm>
              <a:off x="568525" y="1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8" name="形状114"/>
            <p:cNvSpPr txBox="1"/>
            <p:nvPr/>
          </p:nvSpPr>
          <p:spPr>
            <a:xfrm>
              <a:off x="1137051" y="1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9" name="形状115"/>
            <p:cNvSpPr txBox="1"/>
            <p:nvPr/>
          </p:nvSpPr>
          <p:spPr>
            <a:xfrm>
              <a:off x="1705577" y="1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0" name="形状116"/>
            <p:cNvSpPr txBox="1"/>
            <p:nvPr/>
          </p:nvSpPr>
          <p:spPr>
            <a:xfrm>
              <a:off x="2274103" y="1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1" name="形状117"/>
            <p:cNvSpPr txBox="1"/>
            <p:nvPr/>
          </p:nvSpPr>
          <p:spPr>
            <a:xfrm>
              <a:off x="0" y="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82" name="形状3"/>
          <p:cNvSpPr txBox="1"/>
          <p:nvPr/>
        </p:nvSpPr>
        <p:spPr>
          <a:xfrm>
            <a:off x="7346804" y="4992405"/>
            <a:ext cx="3034005" cy="1191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83" name="形状4"/>
          <p:cNvSpPr txBox="1"/>
          <p:nvPr/>
        </p:nvSpPr>
        <p:spPr>
          <a:xfrm>
            <a:off x="4065022" y="3148851"/>
            <a:ext cx="2477567" cy="1589008"/>
          </a:xfrm>
          <a:custGeom>
            <a:avLst/>
            <a:gdLst>
              <a:gd name="connsiteX0" fmla="*/ 264835 w 2477567"/>
              <a:gd name="connsiteY0" fmla="*/ 0 h 1589008"/>
              <a:gd name="connsiteX1" fmla="*/ 2212732 w 2477567"/>
              <a:gd name="connsiteY1" fmla="*/ 0 h 1589008"/>
              <a:gd name="connsiteX2" fmla="*/ 2358996 w 2477567"/>
              <a:gd name="connsiteY2" fmla="*/ 0 h 1589008"/>
              <a:gd name="connsiteX3" fmla="*/ 2477567 w 2477567"/>
              <a:gd name="connsiteY3" fmla="*/ 1324173 h 1589008"/>
              <a:gd name="connsiteX4" fmla="*/ 2477567 w 2477567"/>
              <a:gd name="connsiteY4" fmla="*/ 1394412 h 1589008"/>
              <a:gd name="connsiteX5" fmla="*/ 2350332 w 2477567"/>
              <a:gd name="connsiteY5" fmla="*/ 1561106 h 1589008"/>
              <a:gd name="connsiteX6" fmla="*/ 264835 w 2477567"/>
              <a:gd name="connsiteY6" fmla="*/ 1589008 h 1589008"/>
              <a:gd name="connsiteX7" fmla="*/ 194596 w 2477567"/>
              <a:gd name="connsiteY7" fmla="*/ 1589008 h 1589008"/>
              <a:gd name="connsiteX8" fmla="*/ 27902 w 2477567"/>
              <a:gd name="connsiteY8" fmla="*/ 1461774 h 1589008"/>
              <a:gd name="connsiteX9" fmla="*/ 0 w 2477567"/>
              <a:gd name="connsiteY9" fmla="*/ 1236533 h 1589008"/>
              <a:gd name="connsiteX10" fmla="*/ -887482 w 2477567"/>
              <a:gd name="connsiteY10" fmla="*/ 1139304 h 1589008"/>
              <a:gd name="connsiteX11" fmla="*/ 0 w 2477567"/>
              <a:gd name="connsiteY11" fmla="*/ 731592 h 1589008"/>
              <a:gd name="connsiteX12" fmla="*/ 0 w 2477567"/>
              <a:gd name="connsiteY12" fmla="*/ 264835 h 1589008"/>
              <a:gd name="connsiteX13" fmla="*/ 0 w 2477567"/>
              <a:gd name="connsiteY13" fmla="*/ 118571 h 158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65049" h="1589008">
                <a:moveTo>
                  <a:pt x="264835" y="0"/>
                </a:moveTo>
                <a:lnTo>
                  <a:pt x="2212732" y="0"/>
                </a:lnTo>
                <a:cubicBezTo>
                  <a:pt x="2358996" y="0"/>
                  <a:pt x="2477567" y="118571"/>
                  <a:pt x="2477567" y="264835"/>
                </a:cubicBezTo>
                <a:lnTo>
                  <a:pt x="2477567" y="1324173"/>
                </a:lnTo>
                <a:cubicBezTo>
                  <a:pt x="2477567" y="1394412"/>
                  <a:pt x="2449665" y="1461774"/>
                  <a:pt x="2399999" y="1511440"/>
                </a:cubicBezTo>
                <a:cubicBezTo>
                  <a:pt x="2350332" y="1561106"/>
                  <a:pt x="2282971" y="1589008"/>
                  <a:pt x="2212732" y="1589008"/>
                </a:cubicBezTo>
                <a:lnTo>
                  <a:pt x="264835" y="1589008"/>
                </a:lnTo>
                <a:cubicBezTo>
                  <a:pt x="194596" y="1589008"/>
                  <a:pt x="127234" y="1561106"/>
                  <a:pt x="77568" y="1511440"/>
                </a:cubicBezTo>
                <a:cubicBezTo>
                  <a:pt x="27902" y="1461774"/>
                  <a:pt x="0" y="1394412"/>
                  <a:pt x="0" y="1324173"/>
                </a:cubicBezTo>
                <a:lnTo>
                  <a:pt x="0" y="1236533"/>
                </a:lnTo>
                <a:lnTo>
                  <a:pt x="-887482" y="1139304"/>
                </a:lnTo>
                <a:lnTo>
                  <a:pt x="0" y="731592"/>
                </a:lnTo>
                <a:lnTo>
                  <a:pt x="0" y="264835"/>
                </a:lnTo>
                <a:cubicBezTo>
                  <a:pt x="0" y="118571"/>
                  <a:pt x="118571" y="0"/>
                  <a:pt x="264835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4400"/>
              </a:lnSpc>
            </a:pPr>
            <a:r>
              <a:rPr lang="zh-CN" altLang="en-US" sz="26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s-t 图象是一条过</a:t>
            </a:r>
            <a:r>
              <a:rPr lang="zh-CN" altLang="en-US" sz="26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原点</a:t>
            </a:r>
            <a:r>
              <a:rPr lang="zh-CN" altLang="en-US" sz="26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的直线</a:t>
            </a:r>
            <a:endParaRPr lang="zh-CN" altLang="en-US" sz="26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形状5"/>
          <p:cNvSpPr txBox="1"/>
          <p:nvPr/>
        </p:nvSpPr>
        <p:spPr>
          <a:xfrm>
            <a:off x="8847411" y="3148975"/>
            <a:ext cx="2972867" cy="1589008"/>
          </a:xfrm>
          <a:custGeom>
            <a:avLst/>
            <a:gdLst>
              <a:gd name="connsiteX0" fmla="*/ 264835 w 2972867"/>
              <a:gd name="connsiteY0" fmla="*/ 0 h 1589008"/>
              <a:gd name="connsiteX1" fmla="*/ 2708032 w 2972867"/>
              <a:gd name="connsiteY1" fmla="*/ 0 h 1589008"/>
              <a:gd name="connsiteX2" fmla="*/ 2854296 w 2972867"/>
              <a:gd name="connsiteY2" fmla="*/ 0 h 1589008"/>
              <a:gd name="connsiteX3" fmla="*/ 2972867 w 2972867"/>
              <a:gd name="connsiteY3" fmla="*/ 1324173 h 1589008"/>
              <a:gd name="connsiteX4" fmla="*/ 2972867 w 2972867"/>
              <a:gd name="connsiteY4" fmla="*/ 1394412 h 1589008"/>
              <a:gd name="connsiteX5" fmla="*/ 2845632 w 2972867"/>
              <a:gd name="connsiteY5" fmla="*/ 1561106 h 1589008"/>
              <a:gd name="connsiteX6" fmla="*/ 733507 w 2972867"/>
              <a:gd name="connsiteY6" fmla="*/ 1589008 h 1589008"/>
              <a:gd name="connsiteX7" fmla="*/ -165289 w 2972867"/>
              <a:gd name="connsiteY7" fmla="*/ 1832600 h 1589008"/>
              <a:gd name="connsiteX8" fmla="*/ 98047 w 2972867"/>
              <a:gd name="connsiteY8" fmla="*/ 1528231 h 1589008"/>
              <a:gd name="connsiteX9" fmla="*/ 77568 w 2972867"/>
              <a:gd name="connsiteY9" fmla="*/ 1511440 h 1589008"/>
              <a:gd name="connsiteX10" fmla="*/ 27902 w 2972867"/>
              <a:gd name="connsiteY10" fmla="*/ 1461774 h 1589008"/>
              <a:gd name="connsiteX11" fmla="*/ 0 w 2972867"/>
              <a:gd name="connsiteY11" fmla="*/ 264835 h 1589008"/>
              <a:gd name="connsiteX12" fmla="*/ 0 w 2972867"/>
              <a:gd name="connsiteY12" fmla="*/ 118571 h 1589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38156" h="1832601">
                <a:moveTo>
                  <a:pt x="264835" y="0"/>
                </a:moveTo>
                <a:lnTo>
                  <a:pt x="2708032" y="0"/>
                </a:lnTo>
                <a:cubicBezTo>
                  <a:pt x="2854296" y="0"/>
                  <a:pt x="2972867" y="118571"/>
                  <a:pt x="2972867" y="264835"/>
                </a:cubicBezTo>
                <a:lnTo>
                  <a:pt x="2972867" y="1324173"/>
                </a:lnTo>
                <a:cubicBezTo>
                  <a:pt x="2972867" y="1394412"/>
                  <a:pt x="2944965" y="1461774"/>
                  <a:pt x="2895299" y="1511440"/>
                </a:cubicBezTo>
                <a:cubicBezTo>
                  <a:pt x="2845632" y="1561106"/>
                  <a:pt x="2778271" y="1589008"/>
                  <a:pt x="2708032" y="1589008"/>
                </a:cubicBezTo>
                <a:lnTo>
                  <a:pt x="733507" y="1589008"/>
                </a:lnTo>
                <a:lnTo>
                  <a:pt x="-165289" y="1832600"/>
                </a:lnTo>
                <a:lnTo>
                  <a:pt x="98047" y="1528231"/>
                </a:lnTo>
                <a:lnTo>
                  <a:pt x="77568" y="1511440"/>
                </a:lnTo>
                <a:cubicBezTo>
                  <a:pt x="27902" y="1461774"/>
                  <a:pt x="0" y="1394412"/>
                  <a:pt x="0" y="1324173"/>
                </a:cubicBezTo>
                <a:lnTo>
                  <a:pt x="0" y="264835"/>
                </a:lnTo>
                <a:cubicBezTo>
                  <a:pt x="0" y="118571"/>
                  <a:pt x="118571" y="0"/>
                  <a:pt x="264835" y="0"/>
                </a:cubicBezTo>
                <a:close/>
              </a:path>
            </a:pathLst>
          </a:custGeom>
          <a:solidFill>
            <a:srgbClr val="FFEE0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6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v-t 图象是一条</a:t>
            </a:r>
            <a:r>
              <a:rPr lang="zh-CN" altLang="en-US" sz="26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平行于时间轴</a:t>
            </a:r>
            <a:r>
              <a:rPr lang="zh-CN" altLang="en-US" sz="26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的直线</a:t>
            </a:r>
            <a:endParaRPr lang="zh-CN" altLang="en-US" sz="26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文本10"/>
          <p:cNvSpPr txBox="1"/>
          <p:nvPr/>
        </p:nvSpPr>
        <p:spPr>
          <a:xfrm>
            <a:off x="9093756" y="1241231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6" name="文本11"/>
          <p:cNvSpPr txBox="1"/>
          <p:nvPr/>
        </p:nvSpPr>
        <p:spPr>
          <a:xfrm>
            <a:off x="9675971" y="1241574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7" name="文本12"/>
          <p:cNvSpPr txBox="1"/>
          <p:nvPr/>
        </p:nvSpPr>
        <p:spPr>
          <a:xfrm>
            <a:off x="10279028" y="1241346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8" name="文本13"/>
          <p:cNvSpPr txBox="1"/>
          <p:nvPr/>
        </p:nvSpPr>
        <p:spPr>
          <a:xfrm>
            <a:off x="10825162" y="1241593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120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9" name="文本14"/>
          <p:cNvSpPr txBox="1"/>
          <p:nvPr/>
        </p:nvSpPr>
        <p:spPr>
          <a:xfrm>
            <a:off x="11451555" y="1241698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...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0" name="文本15"/>
          <p:cNvSpPr txBox="1"/>
          <p:nvPr/>
        </p:nvSpPr>
        <p:spPr>
          <a:xfrm>
            <a:off x="9093756" y="1882854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1" name="文本16"/>
          <p:cNvSpPr txBox="1"/>
          <p:nvPr/>
        </p:nvSpPr>
        <p:spPr>
          <a:xfrm>
            <a:off x="9676124" y="1883092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2" name="文本17"/>
          <p:cNvSpPr txBox="1"/>
          <p:nvPr/>
        </p:nvSpPr>
        <p:spPr>
          <a:xfrm>
            <a:off x="10218134" y="1883092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30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3" name="文本18"/>
          <p:cNvSpPr txBox="1"/>
          <p:nvPr/>
        </p:nvSpPr>
        <p:spPr>
          <a:xfrm>
            <a:off x="10901001" y="1882969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4" name="文本19"/>
          <p:cNvSpPr txBox="1"/>
          <p:nvPr/>
        </p:nvSpPr>
        <p:spPr>
          <a:xfrm>
            <a:off x="11451908" y="1882978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...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5" name="文本20"/>
          <p:cNvSpPr txBox="1"/>
          <p:nvPr/>
        </p:nvSpPr>
        <p:spPr>
          <a:xfrm>
            <a:off x="7212740" y="1857375"/>
            <a:ext cx="172059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速度v(m/s)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9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7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3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3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3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7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3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12" grpId="0" animBg="1"/>
      <p:bldP spid="11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66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2" grpId="1" animBg="1"/>
      <p:bldP spid="12" grpId="1" animBg="1"/>
      <p:bldP spid="72" grpId="0" animBg="1"/>
      <p:bldP spid="110" grpId="0" animBg="1"/>
      <p:bldP spid="104" grpId="0" animBg="1"/>
      <p:bldP spid="124" grpId="0" animBg="1"/>
      <p:bldP spid="130" grpId="0" animBg="1"/>
      <p:bldP spid="183" grpId="0" animBg="1"/>
      <p:bldP spid="195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31" grpId="0" animBg="1"/>
      <p:bldP spid="163" grpId="0" animBg="1"/>
      <p:bldP spid="169" grpId="0" animBg="1"/>
      <p:bldP spid="176" grpId="0" animBg="1"/>
      <p:bldP spid="182" grpId="0" animBg="1"/>
      <p:bldP spid="1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" name="组合1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7 h 760847"/>
                <a:gd name="connsiteX1" fmla="*/ 2738914 w 2738914"/>
                <a:gd name="connsiteY1" fmla="*/ 760847 h 760847"/>
                <a:gd name="connsiteX2" fmla="*/ 0 w 2738914"/>
                <a:gd name="connsiteY2" fmla="*/ 760847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7">
                  <a:moveTo>
                    <a:pt x="0" y="760847"/>
                  </a:moveTo>
                  <a:lnTo>
                    <a:pt x="2738914" y="760847"/>
                  </a:lnTo>
                  <a:lnTo>
                    <a:pt x="0" y="760847"/>
                  </a:lnTo>
                  <a:close/>
                </a:path>
                <a:path w="2738914" h="760847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/>
          <p:cNvSpPr txBox="1"/>
          <p:nvPr/>
        </p:nvSpPr>
        <p:spPr>
          <a:xfrm>
            <a:off x="407641" y="1122912"/>
            <a:ext cx="2666428" cy="582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匀速直线运动：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/>
          <p:cNvSpPr txBox="1"/>
          <p:nvPr/>
        </p:nvSpPr>
        <p:spPr>
          <a:xfrm>
            <a:off x="698106" y="1705496"/>
            <a:ext cx="1485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特点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/>
          <p:cNvSpPr txBox="1"/>
          <p:nvPr/>
        </p:nvSpPr>
        <p:spPr>
          <a:xfrm>
            <a:off x="1848860" y="1705308"/>
            <a:ext cx="597389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在任意相同______内通过的路程______，即路程与时间成______；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/>
          <p:cNvSpPr txBox="1"/>
          <p:nvPr/>
        </p:nvSpPr>
        <p:spPr>
          <a:xfrm>
            <a:off x="1848688" y="2700185"/>
            <a:ext cx="525894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速度大小不随______和______变化。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/>
          <p:cNvSpPr txBox="1"/>
          <p:nvPr/>
        </p:nvSpPr>
        <p:spPr>
          <a:xfrm>
            <a:off x="3917385" y="170560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/>
          <p:cNvSpPr txBox="1"/>
          <p:nvPr/>
        </p:nvSpPr>
        <p:spPr>
          <a:xfrm>
            <a:off x="6517710" y="170540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相等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/>
          <p:cNvSpPr txBox="1"/>
          <p:nvPr/>
        </p:nvSpPr>
        <p:spPr>
          <a:xfrm>
            <a:off x="4077910" y="210783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正比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/>
          <p:cNvSpPr txBox="1"/>
          <p:nvPr/>
        </p:nvSpPr>
        <p:spPr>
          <a:xfrm>
            <a:off x="4209479" y="270016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/>
          <p:cNvSpPr txBox="1"/>
          <p:nvPr/>
        </p:nvSpPr>
        <p:spPr>
          <a:xfrm>
            <a:off x="5349707" y="269996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1"/>
          <p:cNvPicPr>
            <a:picLocks noChangeAspect="1"/>
          </p:cNvPicPr>
          <p:nvPr/>
        </p:nvPicPr>
        <p:blipFill>
          <a:blip r:embed="rId2"/>
          <a:srcRect l="1690"/>
          <a:stretch>
            <a:fillRect/>
          </a:stretch>
        </p:blipFill>
        <p:spPr>
          <a:xfrm>
            <a:off x="8097874" y="913400"/>
            <a:ext cx="3684470" cy="3292392"/>
          </a:xfrm>
          <a:prstGeom prst="rect">
            <a:avLst/>
          </a:prstGeom>
        </p:spPr>
      </p:pic>
      <p:pic>
        <p:nvPicPr>
          <p:cNvPr id="19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89" y="4612777"/>
            <a:ext cx="11734933" cy="1962264"/>
          </a:xfrm>
          <a:prstGeom prst="rect">
            <a:avLst/>
          </a:prstGeom>
        </p:spPr>
      </p:pic>
      <p:pic>
        <p:nvPicPr>
          <p:cNvPr id="20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703" y="875509"/>
            <a:ext cx="3641672" cy="3330283"/>
          </a:xfrm>
          <a:prstGeom prst="rect">
            <a:avLst/>
          </a:prstGeom>
        </p:spPr>
      </p:pic>
      <p:grpSp>
        <p:nvGrpSpPr>
          <p:cNvPr id="21" name="组合2"/>
          <p:cNvGrpSpPr/>
          <p:nvPr/>
        </p:nvGrpSpPr>
        <p:grpSpPr>
          <a:xfrm>
            <a:off x="1490253" y="4740059"/>
            <a:ext cx="10159349" cy="1835260"/>
            <a:chOff x="0" y="0"/>
            <a:chExt cx="10159349" cy="1835260"/>
          </a:xfrm>
        </p:grpSpPr>
        <p:sp>
          <p:nvSpPr>
            <p:cNvPr id="22" name="形状7"/>
            <p:cNvSpPr txBox="1"/>
            <p:nvPr/>
          </p:nvSpPr>
          <p:spPr>
            <a:xfrm rot="5400000" flipH="1">
              <a:off x="159080" y="1131149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8"/>
            <p:cNvSpPr txBox="1"/>
            <p:nvPr/>
          </p:nvSpPr>
          <p:spPr>
            <a:xfrm rot="5400000" flipH="1">
              <a:off x="2509969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9"/>
            <p:cNvSpPr txBox="1"/>
            <p:nvPr/>
          </p:nvSpPr>
          <p:spPr>
            <a:xfrm rot="5400000" flipH="1">
              <a:off x="4860064" y="1132205"/>
              <a:ext cx="279563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0"/>
            <p:cNvSpPr txBox="1"/>
            <p:nvPr/>
          </p:nvSpPr>
          <p:spPr>
            <a:xfrm rot="5400000" flipH="1">
              <a:off x="7210159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文本10"/>
            <p:cNvSpPr txBox="1"/>
            <p:nvPr/>
          </p:nvSpPr>
          <p:spPr>
            <a:xfrm>
              <a:off x="55566" y="14817"/>
              <a:ext cx="4864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11"/>
            <p:cNvSpPr txBox="1"/>
            <p:nvPr/>
          </p:nvSpPr>
          <p:spPr>
            <a:xfrm>
              <a:off x="2336791" y="0"/>
              <a:ext cx="654684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12"/>
            <p:cNvSpPr txBox="1"/>
            <p:nvPr/>
          </p:nvSpPr>
          <p:spPr>
            <a:xfrm>
              <a:off x="4676023" y="16933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13"/>
            <p:cNvSpPr txBox="1"/>
            <p:nvPr/>
          </p:nvSpPr>
          <p:spPr>
            <a:xfrm>
              <a:off x="7028696" y="0"/>
              <a:ext cx="65680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0" name="文本14"/>
            <p:cNvSpPr txBox="1"/>
            <p:nvPr/>
          </p:nvSpPr>
          <p:spPr>
            <a:xfrm>
              <a:off x="9436402" y="0"/>
              <a:ext cx="473707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1" name="文本15"/>
            <p:cNvSpPr txBox="1"/>
            <p:nvPr/>
          </p:nvSpPr>
          <p:spPr>
            <a:xfrm>
              <a:off x="0" y="1277417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2" name="文本16"/>
            <p:cNvSpPr txBox="1"/>
            <p:nvPr/>
          </p:nvSpPr>
          <p:spPr>
            <a:xfrm>
              <a:off x="2193909" y="1277417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文本17"/>
            <p:cNvSpPr txBox="1"/>
            <p:nvPr/>
          </p:nvSpPr>
          <p:spPr>
            <a:xfrm>
              <a:off x="4527327" y="1277417"/>
              <a:ext cx="9467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4" name="文本18"/>
            <p:cNvSpPr txBox="1"/>
            <p:nvPr/>
          </p:nvSpPr>
          <p:spPr>
            <a:xfrm>
              <a:off x="6876823" y="1277417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5" name="文本19"/>
            <p:cNvSpPr txBox="1"/>
            <p:nvPr/>
          </p:nvSpPr>
          <p:spPr>
            <a:xfrm>
              <a:off x="9241139" y="1277417"/>
              <a:ext cx="918210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6" name="形状11"/>
            <p:cNvSpPr txBox="1"/>
            <p:nvPr/>
          </p:nvSpPr>
          <p:spPr>
            <a:xfrm rot="5400000" flipH="1">
              <a:off x="9560255" y="1132207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12"/>
            <p:cNvSpPr txBox="1"/>
            <p:nvPr/>
          </p:nvSpPr>
          <p:spPr>
            <a:xfrm rot="5400000" flipH="1">
              <a:off x="438403" y="10891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13"/>
            <p:cNvSpPr txBox="1"/>
            <p:nvPr/>
          </p:nvSpPr>
          <p:spPr>
            <a:xfrm rot="5400000" flipH="1">
              <a:off x="1334921" y="113082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14"/>
            <p:cNvSpPr txBox="1"/>
            <p:nvPr/>
          </p:nvSpPr>
          <p:spPr>
            <a:xfrm rot="5400000" flipH="1">
              <a:off x="672937" y="108920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15"/>
            <p:cNvSpPr txBox="1"/>
            <p:nvPr/>
          </p:nvSpPr>
          <p:spPr>
            <a:xfrm rot="5400000" flipH="1">
              <a:off x="907471" y="108916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16"/>
            <p:cNvSpPr txBox="1"/>
            <p:nvPr/>
          </p:nvSpPr>
          <p:spPr>
            <a:xfrm rot="5400000" flipH="1">
              <a:off x="1142004" y="108888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17"/>
            <p:cNvSpPr txBox="1"/>
            <p:nvPr/>
          </p:nvSpPr>
          <p:spPr>
            <a:xfrm rot="5400000" flipH="1">
              <a:off x="1614243" y="108920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18"/>
            <p:cNvSpPr txBox="1"/>
            <p:nvPr/>
          </p:nvSpPr>
          <p:spPr>
            <a:xfrm rot="5400000" flipH="1">
              <a:off x="1848777" y="108924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形状19"/>
            <p:cNvSpPr txBox="1"/>
            <p:nvPr/>
          </p:nvSpPr>
          <p:spPr>
            <a:xfrm rot="5400000" flipH="1">
              <a:off x="2083311" y="108892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5" name="形状20"/>
            <p:cNvSpPr txBox="1"/>
            <p:nvPr/>
          </p:nvSpPr>
          <p:spPr>
            <a:xfrm rot="5400000" flipH="1">
              <a:off x="2317845" y="108892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21"/>
            <p:cNvSpPr txBox="1"/>
            <p:nvPr/>
          </p:nvSpPr>
          <p:spPr>
            <a:xfrm rot="5400000" flipH="1">
              <a:off x="2788499" y="108975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22"/>
            <p:cNvSpPr txBox="1"/>
            <p:nvPr/>
          </p:nvSpPr>
          <p:spPr>
            <a:xfrm rot="5400000" flipH="1">
              <a:off x="3685016" y="113142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23"/>
            <p:cNvSpPr txBox="1"/>
            <p:nvPr/>
          </p:nvSpPr>
          <p:spPr>
            <a:xfrm rot="5400000" flipH="1">
              <a:off x="3023033" y="10897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24"/>
            <p:cNvSpPr txBox="1"/>
            <p:nvPr/>
          </p:nvSpPr>
          <p:spPr>
            <a:xfrm rot="5400000" flipH="1">
              <a:off x="3257567" y="10897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25"/>
            <p:cNvSpPr txBox="1"/>
            <p:nvPr/>
          </p:nvSpPr>
          <p:spPr>
            <a:xfrm rot="5400000" flipH="1">
              <a:off x="3492101" y="108948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26"/>
            <p:cNvSpPr txBox="1"/>
            <p:nvPr/>
          </p:nvSpPr>
          <p:spPr>
            <a:xfrm rot="5400000" flipH="1">
              <a:off x="3964339" y="10897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形状27"/>
            <p:cNvSpPr txBox="1"/>
            <p:nvPr/>
          </p:nvSpPr>
          <p:spPr>
            <a:xfrm rot="5400000" flipH="1">
              <a:off x="4198873" y="108983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28"/>
            <p:cNvSpPr txBox="1"/>
            <p:nvPr/>
          </p:nvSpPr>
          <p:spPr>
            <a:xfrm rot="5400000" flipH="1">
              <a:off x="4433407" y="10895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29"/>
            <p:cNvSpPr txBox="1"/>
            <p:nvPr/>
          </p:nvSpPr>
          <p:spPr>
            <a:xfrm rot="5400000" flipH="1">
              <a:off x="4667940" y="10895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30"/>
            <p:cNvSpPr txBox="1"/>
            <p:nvPr/>
          </p:nvSpPr>
          <p:spPr>
            <a:xfrm rot="5400000" flipH="1">
              <a:off x="5138594" y="108955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31"/>
            <p:cNvSpPr txBox="1"/>
            <p:nvPr/>
          </p:nvSpPr>
          <p:spPr>
            <a:xfrm rot="5400000" flipH="1">
              <a:off x="6035111" y="113122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32"/>
            <p:cNvSpPr txBox="1"/>
            <p:nvPr/>
          </p:nvSpPr>
          <p:spPr>
            <a:xfrm rot="5400000" flipH="1">
              <a:off x="5373128" y="1089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8" name="形状33"/>
            <p:cNvSpPr txBox="1"/>
            <p:nvPr/>
          </p:nvSpPr>
          <p:spPr>
            <a:xfrm rot="5400000" flipH="1">
              <a:off x="5607662" y="1089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9" name="形状34"/>
            <p:cNvSpPr txBox="1"/>
            <p:nvPr/>
          </p:nvSpPr>
          <p:spPr>
            <a:xfrm rot="5400000" flipH="1">
              <a:off x="5842196" y="108928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35"/>
            <p:cNvSpPr txBox="1"/>
            <p:nvPr/>
          </p:nvSpPr>
          <p:spPr>
            <a:xfrm rot="5400000" flipH="1">
              <a:off x="6314434" y="1089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形状36"/>
            <p:cNvSpPr txBox="1"/>
            <p:nvPr/>
          </p:nvSpPr>
          <p:spPr>
            <a:xfrm rot="5400000" flipH="1">
              <a:off x="6548968" y="108963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2" name="形状37"/>
            <p:cNvSpPr txBox="1"/>
            <p:nvPr/>
          </p:nvSpPr>
          <p:spPr>
            <a:xfrm rot="5400000" flipH="1">
              <a:off x="6783502" y="10893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3" name="形状38"/>
            <p:cNvSpPr txBox="1"/>
            <p:nvPr/>
          </p:nvSpPr>
          <p:spPr>
            <a:xfrm rot="5400000" flipH="1">
              <a:off x="7018036" y="108931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4" name="形状39"/>
            <p:cNvSpPr txBox="1"/>
            <p:nvPr/>
          </p:nvSpPr>
          <p:spPr>
            <a:xfrm rot="5400000" flipH="1">
              <a:off x="7488690" y="109451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5" name="形状40"/>
            <p:cNvSpPr txBox="1"/>
            <p:nvPr/>
          </p:nvSpPr>
          <p:spPr>
            <a:xfrm rot="5400000" flipH="1">
              <a:off x="8385207" y="1136182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6" name="形状41"/>
            <p:cNvSpPr txBox="1"/>
            <p:nvPr/>
          </p:nvSpPr>
          <p:spPr>
            <a:xfrm rot="5400000" flipH="1">
              <a:off x="7723224" y="1094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7" name="形状42"/>
            <p:cNvSpPr txBox="1"/>
            <p:nvPr/>
          </p:nvSpPr>
          <p:spPr>
            <a:xfrm rot="5400000" flipH="1">
              <a:off x="7957757" y="109452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8" name="形状43"/>
            <p:cNvSpPr txBox="1"/>
            <p:nvPr/>
          </p:nvSpPr>
          <p:spPr>
            <a:xfrm rot="5400000" flipH="1">
              <a:off x="8192291" y="109424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9" name="形状44"/>
            <p:cNvSpPr txBox="1"/>
            <p:nvPr/>
          </p:nvSpPr>
          <p:spPr>
            <a:xfrm rot="5400000" flipH="1">
              <a:off x="8664530" y="109455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0" name="形状45"/>
            <p:cNvSpPr txBox="1"/>
            <p:nvPr/>
          </p:nvSpPr>
          <p:spPr>
            <a:xfrm rot="5400000" flipH="1">
              <a:off x="8899063" y="109459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1" name="形状46"/>
            <p:cNvSpPr txBox="1"/>
            <p:nvPr/>
          </p:nvSpPr>
          <p:spPr>
            <a:xfrm rot="5400000" flipH="1">
              <a:off x="9133598" y="109428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2" name="形状47"/>
            <p:cNvSpPr txBox="1"/>
            <p:nvPr/>
          </p:nvSpPr>
          <p:spPr>
            <a:xfrm rot="5400000" flipH="1">
              <a:off x="9368132" y="109428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18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20" grpId="0" animBg="1"/>
      <p:bldP spid="12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6923624" y="473389"/>
            <a:ext cx="5845206" cy="3667766"/>
            <a:chOff x="0" y="0"/>
            <a:chExt cx="5845206" cy="3667766"/>
          </a:xfrm>
        </p:grpSpPr>
        <p:sp>
          <p:nvSpPr>
            <p:cNvPr id="3" name="文本16"/>
            <p:cNvSpPr txBox="1"/>
            <p:nvPr/>
          </p:nvSpPr>
          <p:spPr>
            <a:xfrm>
              <a:off x="1381400" y="0"/>
              <a:ext cx="747427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s/m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" name="文本17"/>
            <p:cNvSpPr txBox="1"/>
            <p:nvPr/>
          </p:nvSpPr>
          <p:spPr>
            <a:xfrm>
              <a:off x="4607265" y="2792464"/>
              <a:ext cx="518255" cy="59276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t/s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" name="文本18"/>
            <p:cNvSpPr txBox="1"/>
            <p:nvPr/>
          </p:nvSpPr>
          <p:spPr>
            <a:xfrm>
              <a:off x="1060322" y="3126778"/>
              <a:ext cx="369256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 flipV="1">
              <a:off x="1374482" y="143072"/>
              <a:ext cx="1191" cy="3119737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1360062" y="3256465"/>
              <a:ext cx="344348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1367007" y="116722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1366477" y="137613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形状8"/>
            <p:cNvSpPr txBox="1"/>
            <p:nvPr/>
          </p:nvSpPr>
          <p:spPr>
            <a:xfrm>
              <a:off x="1367285" y="1585055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9"/>
            <p:cNvSpPr txBox="1"/>
            <p:nvPr/>
          </p:nvSpPr>
          <p:spPr>
            <a:xfrm>
              <a:off x="1367285" y="1793972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10"/>
            <p:cNvSpPr txBox="1"/>
            <p:nvPr/>
          </p:nvSpPr>
          <p:spPr>
            <a:xfrm>
              <a:off x="1366190" y="2002889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1"/>
            <p:cNvSpPr txBox="1"/>
            <p:nvPr/>
          </p:nvSpPr>
          <p:spPr>
            <a:xfrm>
              <a:off x="1366468" y="2211806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2"/>
            <p:cNvSpPr txBox="1"/>
            <p:nvPr/>
          </p:nvSpPr>
          <p:spPr>
            <a:xfrm>
              <a:off x="1366468" y="242072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3"/>
            <p:cNvSpPr txBox="1"/>
            <p:nvPr/>
          </p:nvSpPr>
          <p:spPr>
            <a:xfrm>
              <a:off x="1366468" y="283855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4"/>
            <p:cNvSpPr txBox="1"/>
            <p:nvPr/>
          </p:nvSpPr>
          <p:spPr>
            <a:xfrm>
              <a:off x="1366464" y="2629639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5"/>
            <p:cNvSpPr txBox="1"/>
            <p:nvPr/>
          </p:nvSpPr>
          <p:spPr>
            <a:xfrm>
              <a:off x="1366464" y="304747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形状16"/>
            <p:cNvSpPr txBox="1"/>
            <p:nvPr/>
          </p:nvSpPr>
          <p:spPr>
            <a:xfrm>
              <a:off x="1367011" y="74938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17"/>
            <p:cNvSpPr txBox="1"/>
            <p:nvPr/>
          </p:nvSpPr>
          <p:spPr>
            <a:xfrm>
              <a:off x="1367289" y="958304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18"/>
            <p:cNvSpPr txBox="1"/>
            <p:nvPr/>
          </p:nvSpPr>
          <p:spPr>
            <a:xfrm>
              <a:off x="1367011" y="54047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19"/>
            <p:cNvSpPr txBox="1"/>
            <p:nvPr/>
          </p:nvSpPr>
          <p:spPr>
            <a:xfrm rot="5400000">
              <a:off x="284125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20"/>
            <p:cNvSpPr txBox="1"/>
            <p:nvPr/>
          </p:nvSpPr>
          <p:spPr>
            <a:xfrm rot="5400000">
              <a:off x="568250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21"/>
            <p:cNvSpPr txBox="1"/>
            <p:nvPr/>
          </p:nvSpPr>
          <p:spPr>
            <a:xfrm rot="5400000">
              <a:off x="852376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22"/>
            <p:cNvSpPr txBox="1"/>
            <p:nvPr/>
          </p:nvSpPr>
          <p:spPr>
            <a:xfrm rot="5400000">
              <a:off x="1420626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23"/>
            <p:cNvSpPr txBox="1"/>
            <p:nvPr/>
          </p:nvSpPr>
          <p:spPr>
            <a:xfrm rot="5400000">
              <a:off x="1704751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24"/>
            <p:cNvSpPr txBox="1"/>
            <p:nvPr/>
          </p:nvSpPr>
          <p:spPr>
            <a:xfrm rot="5400000">
              <a:off x="1988876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25"/>
            <p:cNvSpPr txBox="1"/>
            <p:nvPr/>
          </p:nvSpPr>
          <p:spPr>
            <a:xfrm rot="5400000">
              <a:off x="1136501" y="1890197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26"/>
            <p:cNvSpPr txBox="1"/>
            <p:nvPr/>
          </p:nvSpPr>
          <p:spPr>
            <a:xfrm rot="5400000">
              <a:off x="2273001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27"/>
            <p:cNvSpPr txBox="1"/>
            <p:nvPr/>
          </p:nvSpPr>
          <p:spPr>
            <a:xfrm rot="5400000">
              <a:off x="2557126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28"/>
            <p:cNvSpPr txBox="1"/>
            <p:nvPr/>
          </p:nvSpPr>
          <p:spPr>
            <a:xfrm rot="5400000">
              <a:off x="2841251" y="1890278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9"/>
            <p:cNvSpPr txBox="1"/>
            <p:nvPr/>
          </p:nvSpPr>
          <p:spPr>
            <a:xfrm rot="5400000">
              <a:off x="3125376" y="1890484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30"/>
            <p:cNvSpPr txBox="1"/>
            <p:nvPr/>
          </p:nvSpPr>
          <p:spPr>
            <a:xfrm>
              <a:off x="1368093" y="325639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31"/>
            <p:cNvSpPr txBox="1"/>
            <p:nvPr/>
          </p:nvSpPr>
          <p:spPr>
            <a:xfrm rot="5400000">
              <a:off x="0" y="1890399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文本19"/>
            <p:cNvSpPr txBox="1"/>
            <p:nvPr/>
          </p:nvSpPr>
          <p:spPr>
            <a:xfrm>
              <a:off x="1781863" y="3185042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5" name="文本20"/>
            <p:cNvSpPr txBox="1"/>
            <p:nvPr/>
          </p:nvSpPr>
          <p:spPr>
            <a:xfrm>
              <a:off x="2351852" y="3185013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6" name="文本21"/>
            <p:cNvSpPr txBox="1"/>
            <p:nvPr/>
          </p:nvSpPr>
          <p:spPr>
            <a:xfrm>
              <a:off x="2921842" y="3184681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7" name="文本22"/>
            <p:cNvSpPr txBox="1"/>
            <p:nvPr/>
          </p:nvSpPr>
          <p:spPr>
            <a:xfrm>
              <a:off x="3491831" y="3184795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8" name="文本23"/>
            <p:cNvSpPr txBox="1"/>
            <p:nvPr/>
          </p:nvSpPr>
          <p:spPr>
            <a:xfrm>
              <a:off x="4061821" y="3165087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9" name="文本24"/>
            <p:cNvSpPr txBox="1"/>
            <p:nvPr/>
          </p:nvSpPr>
          <p:spPr>
            <a:xfrm>
              <a:off x="921826" y="2807922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0" name="文本25"/>
            <p:cNvSpPr txBox="1"/>
            <p:nvPr/>
          </p:nvSpPr>
          <p:spPr>
            <a:xfrm>
              <a:off x="921826" y="2597961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1" name="文本26"/>
            <p:cNvSpPr txBox="1"/>
            <p:nvPr/>
          </p:nvSpPr>
          <p:spPr>
            <a:xfrm>
              <a:off x="921826" y="2387999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2" name="文本27"/>
            <p:cNvSpPr txBox="1"/>
            <p:nvPr/>
          </p:nvSpPr>
          <p:spPr>
            <a:xfrm>
              <a:off x="921826" y="2178038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3" name="文本28"/>
            <p:cNvSpPr txBox="1"/>
            <p:nvPr/>
          </p:nvSpPr>
          <p:spPr>
            <a:xfrm>
              <a:off x="921826" y="1968076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4" name="文本29"/>
            <p:cNvSpPr txBox="1"/>
            <p:nvPr/>
          </p:nvSpPr>
          <p:spPr>
            <a:xfrm>
              <a:off x="921826" y="1758114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5" name="文本30"/>
            <p:cNvSpPr txBox="1"/>
            <p:nvPr/>
          </p:nvSpPr>
          <p:spPr>
            <a:xfrm>
              <a:off x="921826" y="1548153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6" name="文本31"/>
            <p:cNvSpPr txBox="1"/>
            <p:nvPr/>
          </p:nvSpPr>
          <p:spPr>
            <a:xfrm>
              <a:off x="921826" y="1338191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80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7" name="文本32"/>
            <p:cNvSpPr txBox="1"/>
            <p:nvPr/>
          </p:nvSpPr>
          <p:spPr>
            <a:xfrm>
              <a:off x="921826" y="1128230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8" name="文本33"/>
            <p:cNvSpPr txBox="1"/>
            <p:nvPr/>
          </p:nvSpPr>
          <p:spPr>
            <a:xfrm>
              <a:off x="794826" y="918268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9" name="文本34"/>
            <p:cNvSpPr txBox="1"/>
            <p:nvPr/>
          </p:nvSpPr>
          <p:spPr>
            <a:xfrm>
              <a:off x="794826" y="708306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0" name="文本35"/>
            <p:cNvSpPr txBox="1"/>
            <p:nvPr/>
          </p:nvSpPr>
          <p:spPr>
            <a:xfrm>
              <a:off x="794826" y="498345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1" name="文本36"/>
            <p:cNvSpPr txBox="1"/>
            <p:nvPr/>
          </p:nvSpPr>
          <p:spPr>
            <a:xfrm>
              <a:off x="794826" y="288383"/>
              <a:ext cx="571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52" name="组合2"/>
          <p:cNvGrpSpPr/>
          <p:nvPr/>
        </p:nvGrpSpPr>
        <p:grpSpPr>
          <a:xfrm>
            <a:off x="8256213" y="1176503"/>
            <a:ext cx="2356971" cy="2590919"/>
            <a:chOff x="0" y="0"/>
            <a:chExt cx="2356971" cy="2590919"/>
          </a:xfrm>
        </p:grpSpPr>
        <p:sp>
          <p:nvSpPr>
            <p:cNvPr id="53" name="形状32"/>
            <p:cNvSpPr txBox="1"/>
            <p:nvPr/>
          </p:nvSpPr>
          <p:spPr>
            <a:xfrm>
              <a:off x="563613" y="2366776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33"/>
            <p:cNvSpPr txBox="1"/>
            <p:nvPr/>
          </p:nvSpPr>
          <p:spPr>
            <a:xfrm>
              <a:off x="1131989" y="1888073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34"/>
            <p:cNvSpPr txBox="1"/>
            <p:nvPr/>
          </p:nvSpPr>
          <p:spPr>
            <a:xfrm>
              <a:off x="1700365" y="111705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35"/>
            <p:cNvSpPr txBox="1"/>
            <p:nvPr/>
          </p:nvSpPr>
          <p:spPr>
            <a:xfrm>
              <a:off x="2273503" y="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36"/>
            <p:cNvSpPr txBox="1"/>
            <p:nvPr/>
          </p:nvSpPr>
          <p:spPr>
            <a:xfrm>
              <a:off x="0" y="250507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8" name="形状1"/>
          <p:cNvSpPr txBox="1"/>
          <p:nvPr/>
        </p:nvSpPr>
        <p:spPr>
          <a:xfrm>
            <a:off x="8296275" y="1062038"/>
            <a:ext cx="2352675" cy="2662238"/>
          </a:xfrm>
          <a:custGeom>
            <a:avLst/>
            <a:gdLst>
              <a:gd name="connsiteX0" fmla="*/ 0 w 2352675"/>
              <a:gd name="connsiteY0" fmla="*/ 2662238 h 2662238"/>
              <a:gd name="connsiteX1" fmla="*/ 369987 w 2352675"/>
              <a:gd name="connsiteY1" fmla="*/ 2622311 h 2662238"/>
              <a:gd name="connsiteX2" fmla="*/ 753963 w 2352675"/>
              <a:gd name="connsiteY2" fmla="*/ 2425939 h 2662238"/>
              <a:gd name="connsiteX3" fmla="*/ 1326040 w 2352675"/>
              <a:gd name="connsiteY3" fmla="*/ 1832228 h 2662238"/>
              <a:gd name="connsiteX4" fmla="*/ 1908906 w 2352675"/>
              <a:gd name="connsiteY4" fmla="*/ 935209 h 266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2675" h="2662238" fill="none">
                <a:moveTo>
                  <a:pt x="0" y="2662238"/>
                </a:moveTo>
                <a:quadBezTo>
                  <a:pt x="369987" y="2622311"/>
                  <a:pt x="561975" y="2524125"/>
                </a:quadBezTo>
                <a:cubicBezTo>
                  <a:pt x="753963" y="2425939"/>
                  <a:pt x="940910" y="2244472"/>
                  <a:pt x="1133475" y="2038350"/>
                </a:cubicBezTo>
                <a:cubicBezTo>
                  <a:pt x="1326040" y="1832228"/>
                  <a:pt x="1491519" y="1607966"/>
                  <a:pt x="1700212" y="1271588"/>
                </a:cubicBezTo>
                <a:quadBezTo>
                  <a:pt x="1908906" y="935209"/>
                  <a:pt x="2352675" y="0"/>
                </a:quadBezTo>
              </a:path>
            </a:pathLst>
          </a:custGeom>
          <a:solidFill>
            <a:srgbClr val="0C4A3A">
              <a:alpha val="10000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59" name="图片1"/>
          <p:cNvPicPr>
            <a:picLocks noChangeAspect="1"/>
          </p:cNvPicPr>
          <p:nvPr/>
        </p:nvPicPr>
        <p:blipFill>
          <a:blip r:embed="rId2"/>
          <a:srcRect l="6578" r="1315"/>
          <a:stretch>
            <a:fillRect/>
          </a:stretch>
        </p:blipFill>
        <p:spPr>
          <a:xfrm>
            <a:off x="7698467" y="455895"/>
            <a:ext cx="4266619" cy="3626653"/>
          </a:xfrm>
          <a:prstGeom prst="rect">
            <a:avLst/>
          </a:prstGeom>
        </p:spPr>
      </p:pic>
      <p:pic>
        <p:nvPicPr>
          <p:cNvPr id="60" name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84" y="4613015"/>
            <a:ext cx="11735343" cy="1962264"/>
          </a:xfrm>
          <a:prstGeom prst="rect">
            <a:avLst/>
          </a:prstGeom>
        </p:spPr>
      </p:pic>
      <p:sp>
        <p:nvSpPr>
          <p:cNvPr id="61" name="形状2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62" name="组合3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63" name="形状37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8 h 760847"/>
                <a:gd name="connsiteX1" fmla="*/ 2738914 w 2738914"/>
                <a:gd name="connsiteY1" fmla="*/ 760848 h 760847"/>
                <a:gd name="connsiteX2" fmla="*/ 0 w 2738914"/>
                <a:gd name="connsiteY2" fmla="*/ 760848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8">
                  <a:moveTo>
                    <a:pt x="0" y="760848"/>
                  </a:moveTo>
                  <a:lnTo>
                    <a:pt x="2738914" y="760848"/>
                  </a:lnTo>
                  <a:lnTo>
                    <a:pt x="0" y="760848"/>
                  </a:lnTo>
                  <a:close/>
                </a:path>
                <a:path w="2738914" h="760848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4" name="形状38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5" name="形状39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6" name="形状40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形状41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8" name="文本1"/>
          <p:cNvSpPr txBox="1"/>
          <p:nvPr/>
        </p:nvSpPr>
        <p:spPr>
          <a:xfrm>
            <a:off x="407641" y="1122912"/>
            <a:ext cx="2666428" cy="582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变速直线运动：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2"/>
          <p:cNvSpPr txBox="1"/>
          <p:nvPr/>
        </p:nvSpPr>
        <p:spPr>
          <a:xfrm>
            <a:off x="730225" y="1578531"/>
            <a:ext cx="71193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定义：物体做_____运动，速度大小_____的运动。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3"/>
          <p:cNvSpPr txBox="1"/>
          <p:nvPr/>
        </p:nvSpPr>
        <p:spPr>
          <a:xfrm>
            <a:off x="2967357" y="157846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直线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4"/>
          <p:cNvSpPr txBox="1"/>
          <p:nvPr/>
        </p:nvSpPr>
        <p:spPr>
          <a:xfrm>
            <a:off x="5812193" y="157853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改变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5"/>
          <p:cNvSpPr txBox="1"/>
          <p:nvPr/>
        </p:nvSpPr>
        <p:spPr>
          <a:xfrm>
            <a:off x="723738" y="2064087"/>
            <a:ext cx="3619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变速直线运动的图象：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6"/>
          <p:cNvSpPr txBox="1"/>
          <p:nvPr/>
        </p:nvSpPr>
        <p:spPr>
          <a:xfrm>
            <a:off x="4168854" y="2064353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文本7"/>
          <p:cNvSpPr txBox="1"/>
          <p:nvPr/>
        </p:nvSpPr>
        <p:spPr>
          <a:xfrm>
            <a:off x="4666059" y="2090728"/>
            <a:ext cx="5121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75" name="表格1"/>
          <p:cNvGraphicFramePr>
            <a:graphicFrameLocks noGrp="1"/>
          </p:cNvGraphicFramePr>
          <p:nvPr/>
        </p:nvGraphicFramePr>
        <p:xfrm>
          <a:off x="1146629" y="2656608"/>
          <a:ext cx="4832300" cy="1892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387"/>
                <a:gridCol w="605433"/>
                <a:gridCol w="605433"/>
                <a:gridCol w="605433"/>
                <a:gridCol w="605433"/>
                <a:gridCol w="500181"/>
              </a:tblGrid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时间t(s)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...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2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总路程</a:t>
                      </a:r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s(m）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l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0C4A3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6" name="文本8"/>
          <p:cNvSpPr txBox="1"/>
          <p:nvPr/>
        </p:nvSpPr>
        <p:spPr>
          <a:xfrm>
            <a:off x="3081814" y="3332207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7.5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7" name="文本9"/>
          <p:cNvSpPr txBox="1"/>
          <p:nvPr/>
        </p:nvSpPr>
        <p:spPr>
          <a:xfrm>
            <a:off x="3673202" y="3323139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8" name="文本10"/>
          <p:cNvSpPr txBox="1"/>
          <p:nvPr/>
        </p:nvSpPr>
        <p:spPr>
          <a:xfrm>
            <a:off x="4213393" y="3332436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67.5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9" name="文本11"/>
          <p:cNvSpPr txBox="1"/>
          <p:nvPr/>
        </p:nvSpPr>
        <p:spPr>
          <a:xfrm>
            <a:off x="4856921" y="3323634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120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0" name="文本12"/>
          <p:cNvSpPr txBox="1"/>
          <p:nvPr/>
        </p:nvSpPr>
        <p:spPr>
          <a:xfrm>
            <a:off x="5483314" y="3323739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...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1" name="文本13"/>
          <p:cNvSpPr txBox="1"/>
          <p:nvPr/>
        </p:nvSpPr>
        <p:spPr>
          <a:xfrm>
            <a:off x="1244498" y="3939416"/>
            <a:ext cx="172059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速度v(m/s)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形状3"/>
          <p:cNvSpPr txBox="1"/>
          <p:nvPr/>
        </p:nvSpPr>
        <p:spPr>
          <a:xfrm>
            <a:off x="3074194" y="3928348"/>
            <a:ext cx="2886789" cy="614601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700" b="0" i="0" dirty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lang="zh-CN" altLang="en-US" sz="3700" b="0" i="0" dirty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3" name="组合4"/>
          <p:cNvGrpSpPr/>
          <p:nvPr/>
        </p:nvGrpSpPr>
        <p:grpSpPr>
          <a:xfrm>
            <a:off x="1266152" y="4734230"/>
            <a:ext cx="10376717" cy="1758574"/>
            <a:chOff x="0" y="0"/>
            <a:chExt cx="10376717" cy="1758574"/>
          </a:xfrm>
        </p:grpSpPr>
        <p:sp>
          <p:nvSpPr>
            <p:cNvPr id="84" name="形状42"/>
            <p:cNvSpPr txBox="1"/>
            <p:nvPr/>
          </p:nvSpPr>
          <p:spPr>
            <a:xfrm rot="5400000" flipH="1">
              <a:off x="281079" y="1133418"/>
              <a:ext cx="279599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85" name="文本37"/>
            <p:cNvSpPr txBox="1"/>
            <p:nvPr/>
          </p:nvSpPr>
          <p:spPr>
            <a:xfrm>
              <a:off x="121920" y="790"/>
              <a:ext cx="5245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6" name="文本38"/>
            <p:cNvSpPr txBox="1"/>
            <p:nvPr/>
          </p:nvSpPr>
          <p:spPr>
            <a:xfrm>
              <a:off x="0" y="1200731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7" name="文本39"/>
            <p:cNvSpPr txBox="1"/>
            <p:nvPr/>
          </p:nvSpPr>
          <p:spPr>
            <a:xfrm>
              <a:off x="682815" y="1152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8" name="文本40"/>
            <p:cNvSpPr txBox="1"/>
            <p:nvPr/>
          </p:nvSpPr>
          <p:spPr>
            <a:xfrm>
              <a:off x="546005" y="1200216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9" name="形状43"/>
            <p:cNvSpPr txBox="1"/>
            <p:nvPr/>
          </p:nvSpPr>
          <p:spPr>
            <a:xfrm rot="5400000" flipH="1">
              <a:off x="871000" y="1133416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0" name="文本41"/>
            <p:cNvSpPr txBox="1"/>
            <p:nvPr/>
          </p:nvSpPr>
          <p:spPr>
            <a:xfrm>
              <a:off x="2462181" y="0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1" name="文本42"/>
            <p:cNvSpPr txBox="1"/>
            <p:nvPr/>
          </p:nvSpPr>
          <p:spPr>
            <a:xfrm>
              <a:off x="2298355" y="1200493"/>
              <a:ext cx="946786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2" name="形状44"/>
            <p:cNvSpPr txBox="1"/>
            <p:nvPr/>
          </p:nvSpPr>
          <p:spPr>
            <a:xfrm rot="5400000" flipH="1">
              <a:off x="2631871" y="1133416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3" name="文本43"/>
            <p:cNvSpPr txBox="1"/>
            <p:nvPr/>
          </p:nvSpPr>
          <p:spPr>
            <a:xfrm>
              <a:off x="5377412" y="1152"/>
              <a:ext cx="656801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4" name="文本44"/>
            <p:cNvSpPr txBox="1"/>
            <p:nvPr/>
          </p:nvSpPr>
          <p:spPr>
            <a:xfrm>
              <a:off x="5177813" y="1200493"/>
              <a:ext cx="10610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5" name="形状45"/>
            <p:cNvSpPr txBox="1"/>
            <p:nvPr/>
          </p:nvSpPr>
          <p:spPr>
            <a:xfrm rot="5400000" flipH="1">
              <a:off x="5572716" y="1133416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6" name="文本45"/>
            <p:cNvSpPr txBox="1"/>
            <p:nvPr/>
          </p:nvSpPr>
          <p:spPr>
            <a:xfrm>
              <a:off x="9489425" y="790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7" name="文本46"/>
            <p:cNvSpPr txBox="1"/>
            <p:nvPr/>
          </p:nvSpPr>
          <p:spPr>
            <a:xfrm>
              <a:off x="9277532" y="1200731"/>
              <a:ext cx="10991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8" name="形状46"/>
            <p:cNvSpPr txBox="1"/>
            <p:nvPr/>
          </p:nvSpPr>
          <p:spPr>
            <a:xfrm rot="5400000" flipH="1">
              <a:off x="9676542" y="1133416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9" name="形状47"/>
            <p:cNvSpPr txBox="1"/>
            <p:nvPr/>
          </p:nvSpPr>
          <p:spPr>
            <a:xfrm rot="5400000" flipH="1">
              <a:off x="277604" y="1137216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0" name="形状48"/>
            <p:cNvSpPr txBox="1"/>
            <p:nvPr/>
          </p:nvSpPr>
          <p:spPr>
            <a:xfrm rot="5400000" flipH="1">
              <a:off x="2628493" y="1138274"/>
              <a:ext cx="279563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1" name="形状49"/>
            <p:cNvSpPr txBox="1"/>
            <p:nvPr/>
          </p:nvSpPr>
          <p:spPr>
            <a:xfrm rot="5400000" flipH="1">
              <a:off x="4978588" y="1138272"/>
              <a:ext cx="279563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2" name="形状50"/>
            <p:cNvSpPr txBox="1"/>
            <p:nvPr/>
          </p:nvSpPr>
          <p:spPr>
            <a:xfrm rot="5400000" flipH="1">
              <a:off x="7328683" y="1138274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3" name="形状51"/>
            <p:cNvSpPr txBox="1"/>
            <p:nvPr/>
          </p:nvSpPr>
          <p:spPr>
            <a:xfrm rot="5400000" flipH="1">
              <a:off x="9678779" y="1138274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4" name="形状52"/>
            <p:cNvSpPr txBox="1"/>
            <p:nvPr/>
          </p:nvSpPr>
          <p:spPr>
            <a:xfrm rot="5400000" flipH="1">
              <a:off x="556927" y="109523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5" name="形状53"/>
            <p:cNvSpPr txBox="1"/>
            <p:nvPr/>
          </p:nvSpPr>
          <p:spPr>
            <a:xfrm rot="5400000" flipH="1">
              <a:off x="1453445" y="1136894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6" name="形状54"/>
            <p:cNvSpPr txBox="1"/>
            <p:nvPr/>
          </p:nvSpPr>
          <p:spPr>
            <a:xfrm rot="5400000" flipH="1">
              <a:off x="791461" y="109527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7" name="形状55"/>
            <p:cNvSpPr txBox="1"/>
            <p:nvPr/>
          </p:nvSpPr>
          <p:spPr>
            <a:xfrm rot="5400000" flipH="1">
              <a:off x="1025995" y="109523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8" name="形状56"/>
            <p:cNvSpPr txBox="1"/>
            <p:nvPr/>
          </p:nvSpPr>
          <p:spPr>
            <a:xfrm rot="5400000" flipH="1">
              <a:off x="1260528" y="109495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9" name="形状57"/>
            <p:cNvSpPr txBox="1"/>
            <p:nvPr/>
          </p:nvSpPr>
          <p:spPr>
            <a:xfrm rot="5400000" flipH="1">
              <a:off x="1732767" y="109527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0" name="形状58"/>
            <p:cNvSpPr txBox="1"/>
            <p:nvPr/>
          </p:nvSpPr>
          <p:spPr>
            <a:xfrm rot="5400000" flipH="1">
              <a:off x="1967301" y="109530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1" name="形状59"/>
            <p:cNvSpPr txBox="1"/>
            <p:nvPr/>
          </p:nvSpPr>
          <p:spPr>
            <a:xfrm rot="5400000" flipH="1">
              <a:off x="2201835" y="109499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2" name="形状60"/>
            <p:cNvSpPr txBox="1"/>
            <p:nvPr/>
          </p:nvSpPr>
          <p:spPr>
            <a:xfrm rot="5400000" flipH="1">
              <a:off x="2436369" y="109499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3" name="形状61"/>
            <p:cNvSpPr txBox="1"/>
            <p:nvPr/>
          </p:nvSpPr>
          <p:spPr>
            <a:xfrm rot="5400000" flipH="1">
              <a:off x="2907023" y="109582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4" name="形状62"/>
            <p:cNvSpPr txBox="1"/>
            <p:nvPr/>
          </p:nvSpPr>
          <p:spPr>
            <a:xfrm rot="5400000" flipH="1">
              <a:off x="3803540" y="113748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5" name="形状63"/>
            <p:cNvSpPr txBox="1"/>
            <p:nvPr/>
          </p:nvSpPr>
          <p:spPr>
            <a:xfrm rot="5400000" flipH="1">
              <a:off x="3141557" y="10958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6" name="形状64"/>
            <p:cNvSpPr txBox="1"/>
            <p:nvPr/>
          </p:nvSpPr>
          <p:spPr>
            <a:xfrm rot="5400000" flipH="1">
              <a:off x="3376091" y="10958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7" name="形状65"/>
            <p:cNvSpPr txBox="1"/>
            <p:nvPr/>
          </p:nvSpPr>
          <p:spPr>
            <a:xfrm rot="5400000" flipH="1">
              <a:off x="3610625" y="109554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8" name="形状66"/>
            <p:cNvSpPr txBox="1"/>
            <p:nvPr/>
          </p:nvSpPr>
          <p:spPr>
            <a:xfrm rot="5400000" flipH="1">
              <a:off x="4082863" y="10958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9" name="形状67"/>
            <p:cNvSpPr txBox="1"/>
            <p:nvPr/>
          </p:nvSpPr>
          <p:spPr>
            <a:xfrm rot="5400000" flipH="1">
              <a:off x="4317397" y="109590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0" name="形状68"/>
            <p:cNvSpPr txBox="1"/>
            <p:nvPr/>
          </p:nvSpPr>
          <p:spPr>
            <a:xfrm rot="5400000" flipH="1">
              <a:off x="4551931" y="10955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1" name="形状69"/>
            <p:cNvSpPr txBox="1"/>
            <p:nvPr/>
          </p:nvSpPr>
          <p:spPr>
            <a:xfrm rot="5400000" flipH="1">
              <a:off x="4786464" y="10955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2" name="形状70"/>
            <p:cNvSpPr txBox="1"/>
            <p:nvPr/>
          </p:nvSpPr>
          <p:spPr>
            <a:xfrm rot="5400000" flipH="1">
              <a:off x="5257118" y="109562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3" name="形状71"/>
            <p:cNvSpPr txBox="1"/>
            <p:nvPr/>
          </p:nvSpPr>
          <p:spPr>
            <a:xfrm rot="5400000" flipH="1">
              <a:off x="6153635" y="113728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4" name="形状72"/>
            <p:cNvSpPr txBox="1"/>
            <p:nvPr/>
          </p:nvSpPr>
          <p:spPr>
            <a:xfrm rot="5400000" flipH="1">
              <a:off x="5491652" y="10956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5" name="形状73"/>
            <p:cNvSpPr txBox="1"/>
            <p:nvPr/>
          </p:nvSpPr>
          <p:spPr>
            <a:xfrm rot="5400000" flipH="1">
              <a:off x="5726186" y="10956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6" name="形状74"/>
            <p:cNvSpPr txBox="1"/>
            <p:nvPr/>
          </p:nvSpPr>
          <p:spPr>
            <a:xfrm rot="5400000" flipH="1">
              <a:off x="5960720" y="109534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7" name="形状75"/>
            <p:cNvSpPr txBox="1"/>
            <p:nvPr/>
          </p:nvSpPr>
          <p:spPr>
            <a:xfrm rot="5400000" flipH="1">
              <a:off x="6432958" y="10956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8" name="形状76"/>
            <p:cNvSpPr txBox="1"/>
            <p:nvPr/>
          </p:nvSpPr>
          <p:spPr>
            <a:xfrm rot="5400000" flipH="1">
              <a:off x="6667492" y="109570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9" name="形状77"/>
            <p:cNvSpPr txBox="1"/>
            <p:nvPr/>
          </p:nvSpPr>
          <p:spPr>
            <a:xfrm rot="5400000" flipH="1">
              <a:off x="6902026" y="10953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0" name="形状78"/>
            <p:cNvSpPr txBox="1"/>
            <p:nvPr/>
          </p:nvSpPr>
          <p:spPr>
            <a:xfrm rot="5400000" flipH="1">
              <a:off x="7136560" y="10953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1" name="形状79"/>
            <p:cNvSpPr txBox="1"/>
            <p:nvPr/>
          </p:nvSpPr>
          <p:spPr>
            <a:xfrm rot="5400000" flipH="1">
              <a:off x="7607214" y="110058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2" name="形状80"/>
            <p:cNvSpPr txBox="1"/>
            <p:nvPr/>
          </p:nvSpPr>
          <p:spPr>
            <a:xfrm rot="5400000" flipH="1">
              <a:off x="8503731" y="114225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3" name="形状81"/>
            <p:cNvSpPr txBox="1"/>
            <p:nvPr/>
          </p:nvSpPr>
          <p:spPr>
            <a:xfrm rot="5400000" flipH="1">
              <a:off x="7841748" y="11006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4" name="形状82"/>
            <p:cNvSpPr txBox="1"/>
            <p:nvPr/>
          </p:nvSpPr>
          <p:spPr>
            <a:xfrm rot="5400000" flipH="1">
              <a:off x="8076281" y="11005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5" name="形状83"/>
            <p:cNvSpPr txBox="1"/>
            <p:nvPr/>
          </p:nvSpPr>
          <p:spPr>
            <a:xfrm rot="5400000" flipH="1">
              <a:off x="8310815" y="110031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6" name="形状84"/>
            <p:cNvSpPr txBox="1"/>
            <p:nvPr/>
          </p:nvSpPr>
          <p:spPr>
            <a:xfrm rot="5400000" flipH="1">
              <a:off x="8783054" y="11006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7" name="形状85"/>
            <p:cNvSpPr txBox="1"/>
            <p:nvPr/>
          </p:nvSpPr>
          <p:spPr>
            <a:xfrm rot="5400000" flipH="1">
              <a:off x="9017587" y="11006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8" name="形状86"/>
            <p:cNvSpPr txBox="1"/>
            <p:nvPr/>
          </p:nvSpPr>
          <p:spPr>
            <a:xfrm rot="5400000" flipH="1">
              <a:off x="9252122" y="110034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9" name="形状87"/>
            <p:cNvSpPr txBox="1"/>
            <p:nvPr/>
          </p:nvSpPr>
          <p:spPr>
            <a:xfrm rot="5400000" flipH="1">
              <a:off x="9486656" y="110034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0" name="形状88"/>
            <p:cNvSpPr txBox="1"/>
            <p:nvPr/>
          </p:nvSpPr>
          <p:spPr>
            <a:xfrm rot="5400000" flipH="1">
              <a:off x="278571" y="1138780"/>
              <a:ext cx="279599" cy="158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1" name="形状89"/>
            <p:cNvSpPr txBox="1"/>
            <p:nvPr/>
          </p:nvSpPr>
          <p:spPr>
            <a:xfrm rot="5400000" flipH="1">
              <a:off x="9674034" y="1138779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42" name="文本14"/>
          <p:cNvSpPr txBox="1"/>
          <p:nvPr/>
        </p:nvSpPr>
        <p:spPr>
          <a:xfrm>
            <a:off x="5641543" y="2064229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" name="文本15"/>
          <p:cNvSpPr txBox="1"/>
          <p:nvPr/>
        </p:nvSpPr>
        <p:spPr>
          <a:xfrm>
            <a:off x="6138748" y="2090604"/>
            <a:ext cx="54591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44" name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23" y="4611872"/>
            <a:ext cx="11734819" cy="19646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02" dur="3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0" grpId="0" animBg="1"/>
      <p:bldP spid="83" grpId="0" animBg="1"/>
      <p:bldP spid="69" grpId="0" animBg="1"/>
      <p:bldP spid="70" grpId="0" animBg="1"/>
      <p:bldP spid="71" grpId="0" animBg="1"/>
      <p:bldP spid="72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44" grpId="0" animBg="1"/>
      <p:bldP spid="73" grpId="0" animBg="1"/>
      <p:bldP spid="74" grpId="0" animBg="1"/>
      <p:bldP spid="2" grpId="0" animBg="1"/>
      <p:bldP spid="52" grpId="0" animBg="1"/>
      <p:bldP spid="58" grpId="0" animBg="1"/>
      <p:bldP spid="144" grpId="1" animBg="1"/>
      <p:bldP spid="81" grpId="0" animBg="1"/>
      <p:bldP spid="82" grpId="0" animBg="1"/>
      <p:bldP spid="142" grpId="0" animBg="1"/>
      <p:bldP spid="143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84" y="4613015"/>
            <a:ext cx="11735343" cy="1962264"/>
          </a:xfrm>
          <a:prstGeom prst="rect">
            <a:avLst/>
          </a:prstGeom>
        </p:spPr>
      </p:pic>
      <p:grpSp>
        <p:nvGrpSpPr>
          <p:cNvPr id="3" name="组合1"/>
          <p:cNvGrpSpPr/>
          <p:nvPr/>
        </p:nvGrpSpPr>
        <p:grpSpPr>
          <a:xfrm>
            <a:off x="1276864" y="4714589"/>
            <a:ext cx="10376718" cy="1758574"/>
            <a:chOff x="0" y="0"/>
            <a:chExt cx="10376718" cy="1758574"/>
          </a:xfrm>
        </p:grpSpPr>
        <p:sp>
          <p:nvSpPr>
            <p:cNvPr id="4" name="形状3"/>
            <p:cNvSpPr txBox="1"/>
            <p:nvPr/>
          </p:nvSpPr>
          <p:spPr>
            <a:xfrm rot="5400000" flipH="1">
              <a:off x="281080" y="1133418"/>
              <a:ext cx="279599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文本23"/>
            <p:cNvSpPr txBox="1"/>
            <p:nvPr/>
          </p:nvSpPr>
          <p:spPr>
            <a:xfrm>
              <a:off x="121920" y="791"/>
              <a:ext cx="524513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" name="文本24"/>
            <p:cNvSpPr txBox="1"/>
            <p:nvPr/>
          </p:nvSpPr>
          <p:spPr>
            <a:xfrm>
              <a:off x="0" y="1200731"/>
              <a:ext cx="59680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" name="文本25"/>
            <p:cNvSpPr txBox="1"/>
            <p:nvPr/>
          </p:nvSpPr>
          <p:spPr>
            <a:xfrm>
              <a:off x="682816" y="1153"/>
              <a:ext cx="656802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" name="文本26"/>
            <p:cNvSpPr txBox="1"/>
            <p:nvPr/>
          </p:nvSpPr>
          <p:spPr>
            <a:xfrm>
              <a:off x="546005" y="1200217"/>
              <a:ext cx="944668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" name="形状4"/>
            <p:cNvSpPr txBox="1"/>
            <p:nvPr/>
          </p:nvSpPr>
          <p:spPr>
            <a:xfrm rot="5400000" flipH="1">
              <a:off x="871000" y="1133416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" name="文本27"/>
            <p:cNvSpPr txBox="1"/>
            <p:nvPr/>
          </p:nvSpPr>
          <p:spPr>
            <a:xfrm>
              <a:off x="2462181" y="0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1" name="文本28"/>
            <p:cNvSpPr txBox="1"/>
            <p:nvPr/>
          </p:nvSpPr>
          <p:spPr>
            <a:xfrm>
              <a:off x="2298355" y="1200493"/>
              <a:ext cx="946786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" name="形状5"/>
            <p:cNvSpPr txBox="1"/>
            <p:nvPr/>
          </p:nvSpPr>
          <p:spPr>
            <a:xfrm rot="5400000" flipH="1">
              <a:off x="2631871" y="1133416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文本29"/>
            <p:cNvSpPr txBox="1"/>
            <p:nvPr/>
          </p:nvSpPr>
          <p:spPr>
            <a:xfrm>
              <a:off x="5377412" y="1153"/>
              <a:ext cx="656801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4" name="文本30"/>
            <p:cNvSpPr txBox="1"/>
            <p:nvPr/>
          </p:nvSpPr>
          <p:spPr>
            <a:xfrm>
              <a:off x="5177813" y="1200493"/>
              <a:ext cx="10610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67.5m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5" name="形状6"/>
            <p:cNvSpPr txBox="1"/>
            <p:nvPr/>
          </p:nvSpPr>
          <p:spPr>
            <a:xfrm rot="5400000" flipH="1">
              <a:off x="5572717" y="1133416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文本31"/>
            <p:cNvSpPr txBox="1"/>
            <p:nvPr/>
          </p:nvSpPr>
          <p:spPr>
            <a:xfrm>
              <a:off x="9489425" y="791"/>
              <a:ext cx="6546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" name="文本32"/>
            <p:cNvSpPr txBox="1"/>
            <p:nvPr/>
          </p:nvSpPr>
          <p:spPr>
            <a:xfrm>
              <a:off x="9277533" y="1200731"/>
              <a:ext cx="1099185" cy="5578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120m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形状7"/>
            <p:cNvSpPr txBox="1"/>
            <p:nvPr/>
          </p:nvSpPr>
          <p:spPr>
            <a:xfrm rot="5400000" flipH="1">
              <a:off x="9676543" y="1133416"/>
              <a:ext cx="279599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8"/>
            <p:cNvSpPr txBox="1"/>
            <p:nvPr/>
          </p:nvSpPr>
          <p:spPr>
            <a:xfrm rot="5400000" flipH="1">
              <a:off x="277604" y="113721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9"/>
            <p:cNvSpPr txBox="1"/>
            <p:nvPr/>
          </p:nvSpPr>
          <p:spPr>
            <a:xfrm rot="5400000" flipH="1">
              <a:off x="2628493" y="1138274"/>
              <a:ext cx="279563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10"/>
            <p:cNvSpPr txBox="1"/>
            <p:nvPr/>
          </p:nvSpPr>
          <p:spPr>
            <a:xfrm rot="5400000" flipH="1">
              <a:off x="4978588" y="1138273"/>
              <a:ext cx="279563" cy="158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11"/>
            <p:cNvSpPr txBox="1"/>
            <p:nvPr/>
          </p:nvSpPr>
          <p:spPr>
            <a:xfrm rot="5400000" flipH="1">
              <a:off x="7328683" y="1138274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12"/>
            <p:cNvSpPr txBox="1"/>
            <p:nvPr/>
          </p:nvSpPr>
          <p:spPr>
            <a:xfrm rot="5400000" flipH="1">
              <a:off x="9678779" y="1138274"/>
              <a:ext cx="279563" cy="1587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13"/>
            <p:cNvSpPr txBox="1"/>
            <p:nvPr/>
          </p:nvSpPr>
          <p:spPr>
            <a:xfrm rot="5400000" flipH="1">
              <a:off x="556927" y="109523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4"/>
            <p:cNvSpPr txBox="1"/>
            <p:nvPr/>
          </p:nvSpPr>
          <p:spPr>
            <a:xfrm rot="5400000" flipH="1">
              <a:off x="1453445" y="1136895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5"/>
            <p:cNvSpPr txBox="1"/>
            <p:nvPr/>
          </p:nvSpPr>
          <p:spPr>
            <a:xfrm rot="5400000" flipH="1">
              <a:off x="791461" y="109527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6"/>
            <p:cNvSpPr txBox="1"/>
            <p:nvPr/>
          </p:nvSpPr>
          <p:spPr>
            <a:xfrm rot="5400000" flipH="1">
              <a:off x="1025995" y="1095232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7"/>
            <p:cNvSpPr txBox="1"/>
            <p:nvPr/>
          </p:nvSpPr>
          <p:spPr>
            <a:xfrm rot="5400000" flipH="1">
              <a:off x="1260529" y="109495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8"/>
            <p:cNvSpPr txBox="1"/>
            <p:nvPr/>
          </p:nvSpPr>
          <p:spPr>
            <a:xfrm rot="5400000" flipH="1">
              <a:off x="1732768" y="109527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9"/>
            <p:cNvSpPr txBox="1"/>
            <p:nvPr/>
          </p:nvSpPr>
          <p:spPr>
            <a:xfrm rot="5400000" flipH="1">
              <a:off x="1967301" y="109530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0"/>
            <p:cNvSpPr txBox="1"/>
            <p:nvPr/>
          </p:nvSpPr>
          <p:spPr>
            <a:xfrm rot="5400000" flipH="1">
              <a:off x="2201835" y="109499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21"/>
            <p:cNvSpPr txBox="1"/>
            <p:nvPr/>
          </p:nvSpPr>
          <p:spPr>
            <a:xfrm rot="5400000" flipH="1">
              <a:off x="2436369" y="109499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2"/>
            <p:cNvSpPr txBox="1"/>
            <p:nvPr/>
          </p:nvSpPr>
          <p:spPr>
            <a:xfrm rot="5400000" flipH="1">
              <a:off x="2907023" y="109582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3"/>
            <p:cNvSpPr txBox="1"/>
            <p:nvPr/>
          </p:nvSpPr>
          <p:spPr>
            <a:xfrm rot="5400000" flipH="1">
              <a:off x="3803540" y="1137488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24"/>
            <p:cNvSpPr txBox="1"/>
            <p:nvPr/>
          </p:nvSpPr>
          <p:spPr>
            <a:xfrm rot="5400000" flipH="1">
              <a:off x="3141557" y="10958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5"/>
            <p:cNvSpPr txBox="1"/>
            <p:nvPr/>
          </p:nvSpPr>
          <p:spPr>
            <a:xfrm rot="5400000" flipH="1">
              <a:off x="3376091" y="10958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26"/>
            <p:cNvSpPr txBox="1"/>
            <p:nvPr/>
          </p:nvSpPr>
          <p:spPr>
            <a:xfrm rot="5400000" flipH="1">
              <a:off x="3610625" y="109554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7"/>
            <p:cNvSpPr txBox="1"/>
            <p:nvPr/>
          </p:nvSpPr>
          <p:spPr>
            <a:xfrm rot="5400000" flipH="1">
              <a:off x="4082863" y="10958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28"/>
            <p:cNvSpPr txBox="1"/>
            <p:nvPr/>
          </p:nvSpPr>
          <p:spPr>
            <a:xfrm rot="5400000" flipH="1">
              <a:off x="4317397" y="109590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29"/>
            <p:cNvSpPr txBox="1"/>
            <p:nvPr/>
          </p:nvSpPr>
          <p:spPr>
            <a:xfrm rot="5400000" flipH="1">
              <a:off x="4551931" y="10955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30"/>
            <p:cNvSpPr txBox="1"/>
            <p:nvPr/>
          </p:nvSpPr>
          <p:spPr>
            <a:xfrm rot="5400000" flipH="1">
              <a:off x="4786465" y="10955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31"/>
            <p:cNvSpPr txBox="1"/>
            <p:nvPr/>
          </p:nvSpPr>
          <p:spPr>
            <a:xfrm rot="5400000" flipH="1">
              <a:off x="5257118" y="109562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32"/>
            <p:cNvSpPr txBox="1"/>
            <p:nvPr/>
          </p:nvSpPr>
          <p:spPr>
            <a:xfrm rot="5400000" flipH="1">
              <a:off x="6153635" y="1137287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形状33"/>
            <p:cNvSpPr txBox="1"/>
            <p:nvPr/>
          </p:nvSpPr>
          <p:spPr>
            <a:xfrm rot="5400000" flipH="1">
              <a:off x="5491652" y="10956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5" name="形状34"/>
            <p:cNvSpPr txBox="1"/>
            <p:nvPr/>
          </p:nvSpPr>
          <p:spPr>
            <a:xfrm rot="5400000" flipH="1">
              <a:off x="5726186" y="109562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35"/>
            <p:cNvSpPr txBox="1"/>
            <p:nvPr/>
          </p:nvSpPr>
          <p:spPr>
            <a:xfrm rot="5400000" flipH="1">
              <a:off x="5960720" y="1095349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36"/>
            <p:cNvSpPr txBox="1"/>
            <p:nvPr/>
          </p:nvSpPr>
          <p:spPr>
            <a:xfrm rot="5400000" flipH="1">
              <a:off x="6432958" y="1095663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37"/>
            <p:cNvSpPr txBox="1"/>
            <p:nvPr/>
          </p:nvSpPr>
          <p:spPr>
            <a:xfrm rot="5400000" flipH="1">
              <a:off x="6667492" y="109570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38"/>
            <p:cNvSpPr txBox="1"/>
            <p:nvPr/>
          </p:nvSpPr>
          <p:spPr>
            <a:xfrm rot="5400000" flipH="1">
              <a:off x="6902026" y="10953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39"/>
            <p:cNvSpPr txBox="1"/>
            <p:nvPr/>
          </p:nvSpPr>
          <p:spPr>
            <a:xfrm rot="5400000" flipH="1">
              <a:off x="7136560" y="1095387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40"/>
            <p:cNvSpPr txBox="1"/>
            <p:nvPr/>
          </p:nvSpPr>
          <p:spPr>
            <a:xfrm rot="5400000" flipH="1">
              <a:off x="7607214" y="1100585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形状41"/>
            <p:cNvSpPr txBox="1"/>
            <p:nvPr/>
          </p:nvSpPr>
          <p:spPr>
            <a:xfrm rot="5400000" flipH="1">
              <a:off x="8503731" y="1142250"/>
              <a:ext cx="279563" cy="3173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42"/>
            <p:cNvSpPr txBox="1"/>
            <p:nvPr/>
          </p:nvSpPr>
          <p:spPr>
            <a:xfrm rot="5400000" flipH="1">
              <a:off x="7841748" y="110062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43"/>
            <p:cNvSpPr txBox="1"/>
            <p:nvPr/>
          </p:nvSpPr>
          <p:spPr>
            <a:xfrm rot="5400000" flipH="1">
              <a:off x="8076281" y="1100588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44"/>
            <p:cNvSpPr txBox="1"/>
            <p:nvPr/>
          </p:nvSpPr>
          <p:spPr>
            <a:xfrm rot="5400000" flipH="1">
              <a:off x="8310816" y="1100311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45"/>
            <p:cNvSpPr txBox="1"/>
            <p:nvPr/>
          </p:nvSpPr>
          <p:spPr>
            <a:xfrm rot="5400000" flipH="1">
              <a:off x="8783054" y="1100626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46"/>
            <p:cNvSpPr txBox="1"/>
            <p:nvPr/>
          </p:nvSpPr>
          <p:spPr>
            <a:xfrm rot="5400000" flipH="1">
              <a:off x="9017587" y="1100664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8" name="形状47"/>
            <p:cNvSpPr txBox="1"/>
            <p:nvPr/>
          </p:nvSpPr>
          <p:spPr>
            <a:xfrm rot="5400000" flipH="1">
              <a:off x="9252122" y="110035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9" name="形状48"/>
            <p:cNvSpPr txBox="1"/>
            <p:nvPr/>
          </p:nvSpPr>
          <p:spPr>
            <a:xfrm rot="5400000" flipH="1">
              <a:off x="9486656" y="1100350"/>
              <a:ext cx="193146" cy="1191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49"/>
            <p:cNvSpPr txBox="1"/>
            <p:nvPr/>
          </p:nvSpPr>
          <p:spPr>
            <a:xfrm rot="5400000" flipH="1">
              <a:off x="278571" y="1138781"/>
              <a:ext cx="279599" cy="158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形状50"/>
            <p:cNvSpPr txBox="1"/>
            <p:nvPr/>
          </p:nvSpPr>
          <p:spPr>
            <a:xfrm rot="5400000" flipH="1">
              <a:off x="9674034" y="1138779"/>
              <a:ext cx="279599" cy="1587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63" name="组合2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64" name="形状51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7 h 760847"/>
                <a:gd name="connsiteX1" fmla="*/ 2738914 w 2738914"/>
                <a:gd name="connsiteY1" fmla="*/ 760847 h 760847"/>
                <a:gd name="connsiteX2" fmla="*/ 0 w 2738914"/>
                <a:gd name="connsiteY2" fmla="*/ 760847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7">
                  <a:moveTo>
                    <a:pt x="0" y="760847"/>
                  </a:moveTo>
                  <a:lnTo>
                    <a:pt x="2738914" y="760847"/>
                  </a:lnTo>
                  <a:lnTo>
                    <a:pt x="0" y="760847"/>
                  </a:lnTo>
                  <a:close/>
                </a:path>
                <a:path w="2738914" h="760847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5" name="形状52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6" name="形状53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67" name="形状54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形状55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9" name="文本1"/>
          <p:cNvSpPr txBox="1"/>
          <p:nvPr/>
        </p:nvSpPr>
        <p:spPr>
          <a:xfrm>
            <a:off x="407641" y="1122912"/>
            <a:ext cx="2666428" cy="582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变速直线运动：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2"/>
          <p:cNvSpPr txBox="1"/>
          <p:nvPr/>
        </p:nvSpPr>
        <p:spPr>
          <a:xfrm>
            <a:off x="730406" y="1576407"/>
            <a:ext cx="3619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变速直线运动的图象：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3"/>
          <p:cNvSpPr txBox="1"/>
          <p:nvPr/>
        </p:nvSpPr>
        <p:spPr>
          <a:xfrm>
            <a:off x="4175522" y="1576673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4"/>
          <p:cNvSpPr txBox="1"/>
          <p:nvPr/>
        </p:nvSpPr>
        <p:spPr>
          <a:xfrm>
            <a:off x="4672727" y="1603048"/>
            <a:ext cx="51212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3" name="文本5"/>
          <p:cNvSpPr txBox="1"/>
          <p:nvPr/>
        </p:nvSpPr>
        <p:spPr>
          <a:xfrm>
            <a:off x="5694883" y="1576788"/>
            <a:ext cx="184353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文本6"/>
          <p:cNvSpPr txBox="1"/>
          <p:nvPr/>
        </p:nvSpPr>
        <p:spPr>
          <a:xfrm>
            <a:off x="6192088" y="1603162"/>
            <a:ext cx="54591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v-t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5" name="文本7"/>
          <p:cNvSpPr txBox="1"/>
          <p:nvPr/>
        </p:nvSpPr>
        <p:spPr>
          <a:xfrm>
            <a:off x="730253" y="2039817"/>
            <a:ext cx="2095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平均速度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文本8"/>
          <p:cNvSpPr txBox="1"/>
          <p:nvPr/>
        </p:nvSpPr>
        <p:spPr>
          <a:xfrm>
            <a:off x="1056246" y="2502618"/>
            <a:ext cx="6058491" cy="1397317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意义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用来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粗略描述_____运动物体的运动快慢，表示物体在某一段_____内或某一段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内的平均快慢程度。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文本9"/>
          <p:cNvSpPr txBox="1"/>
          <p:nvPr/>
        </p:nvSpPr>
        <p:spPr>
          <a:xfrm>
            <a:off x="1056132" y="3883495"/>
            <a:ext cx="2857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公式：________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78" name="公式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630" y="3610175"/>
            <a:ext cx="1125817" cy="1088793"/>
          </a:xfrm>
          <a:prstGeom prst="rect">
            <a:avLst/>
          </a:prstGeom>
        </p:spPr>
      </p:pic>
      <p:graphicFrame>
        <p:nvGraphicFramePr>
          <p:cNvPr id="79" name="表格1"/>
          <p:cNvGraphicFramePr>
            <a:graphicFrameLocks noGrp="1"/>
          </p:cNvGraphicFramePr>
          <p:nvPr/>
        </p:nvGraphicFramePr>
        <p:xfrm>
          <a:off x="7120547" y="266786"/>
          <a:ext cx="4832300" cy="2523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387"/>
                <a:gridCol w="605433"/>
                <a:gridCol w="605433"/>
                <a:gridCol w="605433"/>
                <a:gridCol w="605433"/>
                <a:gridCol w="500181"/>
              </a:tblGrid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时间t(s)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/>
                      <a:r>
                        <a:rPr lang="zh-CN" altLang="en-US" sz="2400" b="1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...</a:t>
                      </a:r>
                      <a:endParaRPr lang="zh-CN" altLang="en-US" sz="2400" b="1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ctr"/>
                      <a:r>
                        <a:rPr lang="zh-CN" altLang="en-US" sz="22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总路程</a:t>
                      </a:r>
                      <a:r>
                        <a:rPr lang="zh-CN" altLang="en-US" sz="2400" b="0" i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s(m）</a:t>
                      </a:r>
                      <a:endParaRPr lang="zh-CN" altLang="en-US" sz="2400" b="0" i="0" dirty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0C4A3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</a:p>
                  </a:txBody>
                  <a:tcPr anchor="t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80" name="组合3"/>
          <p:cNvGrpSpPr/>
          <p:nvPr/>
        </p:nvGrpSpPr>
        <p:grpSpPr>
          <a:xfrm>
            <a:off x="9055732" y="933193"/>
            <a:ext cx="2896800" cy="550284"/>
            <a:chOff x="0" y="0"/>
            <a:chExt cx="2896800" cy="550284"/>
          </a:xfrm>
        </p:grpSpPr>
        <p:sp>
          <p:nvSpPr>
            <p:cNvPr id="81" name="文本33"/>
            <p:cNvSpPr txBox="1"/>
            <p:nvPr/>
          </p:nvSpPr>
          <p:spPr>
            <a:xfrm>
              <a:off x="0" y="9068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 dirty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7.5</a:t>
              </a:r>
              <a:endPara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2" name="文本34"/>
            <p:cNvSpPr txBox="1"/>
            <p:nvPr/>
          </p:nvSpPr>
          <p:spPr>
            <a:xfrm>
              <a:off x="591388" y="0"/>
              <a:ext cx="4953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 dirty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</a:t>
              </a:r>
              <a:endPara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3" name="文本35"/>
            <p:cNvSpPr txBox="1"/>
            <p:nvPr/>
          </p:nvSpPr>
          <p:spPr>
            <a:xfrm>
              <a:off x="1131579" y="9296"/>
              <a:ext cx="7239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 dirty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67.5</a:t>
              </a:r>
              <a:endPara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4" name="文本36"/>
            <p:cNvSpPr txBox="1"/>
            <p:nvPr/>
          </p:nvSpPr>
          <p:spPr>
            <a:xfrm>
              <a:off x="1775107" y="495"/>
              <a:ext cx="6477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 dirty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120</a:t>
              </a:r>
              <a:endPara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5" name="文本37"/>
            <p:cNvSpPr txBox="1"/>
            <p:nvPr/>
          </p:nvSpPr>
          <p:spPr>
            <a:xfrm>
              <a:off x="2401500" y="600"/>
              <a:ext cx="4953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1" i="0" dirty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... </a:t>
              </a:r>
              <a:endPara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86" name="文本10"/>
          <p:cNvSpPr txBox="1"/>
          <p:nvPr/>
        </p:nvSpPr>
        <p:spPr>
          <a:xfrm>
            <a:off x="4231005" y="250221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文本11"/>
          <p:cNvSpPr txBox="1"/>
          <p:nvPr/>
        </p:nvSpPr>
        <p:spPr>
          <a:xfrm>
            <a:off x="4772025" y="290548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文本12"/>
          <p:cNvSpPr txBox="1"/>
          <p:nvPr/>
        </p:nvSpPr>
        <p:spPr>
          <a:xfrm>
            <a:off x="1457325" y="330719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文本13"/>
          <p:cNvSpPr txBox="1"/>
          <p:nvPr/>
        </p:nvSpPr>
        <p:spPr>
          <a:xfrm>
            <a:off x="9055732" y="1585789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7.5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0" name="文本14"/>
          <p:cNvSpPr txBox="1"/>
          <p:nvPr/>
        </p:nvSpPr>
        <p:spPr>
          <a:xfrm>
            <a:off x="9647120" y="1576721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1" name="文本15"/>
          <p:cNvSpPr txBox="1"/>
          <p:nvPr/>
        </p:nvSpPr>
        <p:spPr>
          <a:xfrm>
            <a:off x="10187311" y="1577207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22.5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2" name="文本16"/>
          <p:cNvSpPr txBox="1"/>
          <p:nvPr/>
        </p:nvSpPr>
        <p:spPr>
          <a:xfrm>
            <a:off x="10830839" y="1577216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3" name="文本17"/>
          <p:cNvSpPr txBox="1"/>
          <p:nvPr/>
        </p:nvSpPr>
        <p:spPr>
          <a:xfrm>
            <a:off x="11457232" y="1577321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...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94" name="组合4"/>
          <p:cNvGrpSpPr/>
          <p:nvPr/>
        </p:nvGrpSpPr>
        <p:grpSpPr>
          <a:xfrm>
            <a:off x="6623162" y="2905392"/>
            <a:ext cx="5845206" cy="3733483"/>
            <a:chOff x="0" y="0"/>
            <a:chExt cx="5845206" cy="3733483"/>
          </a:xfrm>
        </p:grpSpPr>
        <p:sp>
          <p:nvSpPr>
            <p:cNvPr id="95" name="文本38"/>
            <p:cNvSpPr txBox="1"/>
            <p:nvPr/>
          </p:nvSpPr>
          <p:spPr>
            <a:xfrm>
              <a:off x="1381400" y="0"/>
              <a:ext cx="1071277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v/m</a:t>
              </a:r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s</a:t>
              </a:r>
              <a:r>
                <a:rPr lang="zh-CN" altLang="en-US" sz="2400" b="0" i="0" baseline="30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-1</a:t>
              </a:r>
              <a:endParaRPr lang="zh-CN" altLang="en-US" sz="2400" b="0" i="0" baseline="300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文本39"/>
            <p:cNvSpPr txBox="1"/>
            <p:nvPr/>
          </p:nvSpPr>
          <p:spPr>
            <a:xfrm>
              <a:off x="4835861" y="3041057"/>
              <a:ext cx="575405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t/s</a:t>
              </a:r>
              <a:endParaRPr lang="zh-CN" altLang="en-US" sz="24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7" name="文本40"/>
            <p:cNvSpPr txBox="1"/>
            <p:nvPr/>
          </p:nvSpPr>
          <p:spPr>
            <a:xfrm>
              <a:off x="1060322" y="3192495"/>
              <a:ext cx="369256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98" name="形状56"/>
            <p:cNvSpPr txBox="1"/>
            <p:nvPr/>
          </p:nvSpPr>
          <p:spPr>
            <a:xfrm flipV="1">
              <a:off x="1374482" y="208789"/>
              <a:ext cx="1191" cy="3119737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99" name="形状57"/>
            <p:cNvSpPr txBox="1"/>
            <p:nvPr/>
          </p:nvSpPr>
          <p:spPr>
            <a:xfrm>
              <a:off x="1360063" y="3322182"/>
              <a:ext cx="344348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0" name="形状58"/>
            <p:cNvSpPr txBox="1"/>
            <p:nvPr/>
          </p:nvSpPr>
          <p:spPr>
            <a:xfrm>
              <a:off x="1367007" y="123293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1" name="形状59"/>
            <p:cNvSpPr txBox="1"/>
            <p:nvPr/>
          </p:nvSpPr>
          <p:spPr>
            <a:xfrm>
              <a:off x="1366477" y="1441855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2" name="形状60"/>
            <p:cNvSpPr txBox="1"/>
            <p:nvPr/>
          </p:nvSpPr>
          <p:spPr>
            <a:xfrm>
              <a:off x="1367285" y="1650772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3" name="形状61"/>
            <p:cNvSpPr txBox="1"/>
            <p:nvPr/>
          </p:nvSpPr>
          <p:spPr>
            <a:xfrm>
              <a:off x="1367285" y="1859689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4" name="形状62"/>
            <p:cNvSpPr txBox="1"/>
            <p:nvPr/>
          </p:nvSpPr>
          <p:spPr>
            <a:xfrm>
              <a:off x="1366190" y="2068606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5" name="形状63"/>
            <p:cNvSpPr txBox="1"/>
            <p:nvPr/>
          </p:nvSpPr>
          <p:spPr>
            <a:xfrm>
              <a:off x="1366468" y="2277523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6" name="形状64"/>
            <p:cNvSpPr txBox="1"/>
            <p:nvPr/>
          </p:nvSpPr>
          <p:spPr>
            <a:xfrm>
              <a:off x="1366468" y="248644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7" name="形状65"/>
            <p:cNvSpPr txBox="1"/>
            <p:nvPr/>
          </p:nvSpPr>
          <p:spPr>
            <a:xfrm>
              <a:off x="1366468" y="2904274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8" name="形状66"/>
            <p:cNvSpPr txBox="1"/>
            <p:nvPr/>
          </p:nvSpPr>
          <p:spPr>
            <a:xfrm>
              <a:off x="1366464" y="2695356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09" name="形状67"/>
            <p:cNvSpPr txBox="1"/>
            <p:nvPr/>
          </p:nvSpPr>
          <p:spPr>
            <a:xfrm>
              <a:off x="1366464" y="3113190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0" name="形状68"/>
            <p:cNvSpPr txBox="1"/>
            <p:nvPr/>
          </p:nvSpPr>
          <p:spPr>
            <a:xfrm>
              <a:off x="1367012" y="815104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1" name="形状69"/>
            <p:cNvSpPr txBox="1"/>
            <p:nvPr/>
          </p:nvSpPr>
          <p:spPr>
            <a:xfrm>
              <a:off x="1367290" y="1024021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2" name="形状70"/>
            <p:cNvSpPr txBox="1"/>
            <p:nvPr/>
          </p:nvSpPr>
          <p:spPr>
            <a:xfrm>
              <a:off x="1367012" y="606187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3" name="形状71"/>
            <p:cNvSpPr txBox="1"/>
            <p:nvPr/>
          </p:nvSpPr>
          <p:spPr>
            <a:xfrm rot="5400000">
              <a:off x="28412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4" name="形状72"/>
            <p:cNvSpPr txBox="1"/>
            <p:nvPr/>
          </p:nvSpPr>
          <p:spPr>
            <a:xfrm rot="5400000">
              <a:off x="568251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5" name="形状73"/>
            <p:cNvSpPr txBox="1"/>
            <p:nvPr/>
          </p:nvSpPr>
          <p:spPr>
            <a:xfrm rot="5400000">
              <a:off x="85237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6" name="形状74"/>
            <p:cNvSpPr txBox="1"/>
            <p:nvPr/>
          </p:nvSpPr>
          <p:spPr>
            <a:xfrm rot="5400000">
              <a:off x="142062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7" name="形状75"/>
            <p:cNvSpPr txBox="1"/>
            <p:nvPr/>
          </p:nvSpPr>
          <p:spPr>
            <a:xfrm rot="5400000">
              <a:off x="1704751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8" name="形状76"/>
            <p:cNvSpPr txBox="1"/>
            <p:nvPr/>
          </p:nvSpPr>
          <p:spPr>
            <a:xfrm rot="5400000">
              <a:off x="198887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9" name="形状77"/>
            <p:cNvSpPr txBox="1"/>
            <p:nvPr/>
          </p:nvSpPr>
          <p:spPr>
            <a:xfrm rot="5400000">
              <a:off x="1136501" y="1955914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0" name="形状78"/>
            <p:cNvSpPr txBox="1"/>
            <p:nvPr/>
          </p:nvSpPr>
          <p:spPr>
            <a:xfrm rot="5400000">
              <a:off x="2273001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1" name="形状79"/>
            <p:cNvSpPr txBox="1"/>
            <p:nvPr/>
          </p:nvSpPr>
          <p:spPr>
            <a:xfrm rot="5400000">
              <a:off x="2557126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2" name="形状80"/>
            <p:cNvSpPr txBox="1"/>
            <p:nvPr/>
          </p:nvSpPr>
          <p:spPr>
            <a:xfrm rot="5400000">
              <a:off x="2841251" y="1955995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3" name="形状81"/>
            <p:cNvSpPr txBox="1"/>
            <p:nvPr/>
          </p:nvSpPr>
          <p:spPr>
            <a:xfrm rot="5400000">
              <a:off x="3125376" y="1956201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4" name="形状82"/>
            <p:cNvSpPr txBox="1"/>
            <p:nvPr/>
          </p:nvSpPr>
          <p:spPr>
            <a:xfrm>
              <a:off x="1368094" y="3322108"/>
              <a:ext cx="3138638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5" name="形状83"/>
            <p:cNvSpPr txBox="1"/>
            <p:nvPr/>
          </p:nvSpPr>
          <p:spPr>
            <a:xfrm rot="5400000">
              <a:off x="0" y="1956116"/>
              <a:ext cx="2719830" cy="26075"/>
            </a:xfrm>
            <a:prstGeom prst="line">
              <a:avLst/>
            </a:prstGeom>
            <a:solidFill>
              <a:srgbClr val="166EE1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6" name="文本41"/>
            <p:cNvSpPr txBox="1"/>
            <p:nvPr/>
          </p:nvSpPr>
          <p:spPr>
            <a:xfrm>
              <a:off x="1781863" y="3250759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7" name="文本42"/>
            <p:cNvSpPr txBox="1"/>
            <p:nvPr/>
          </p:nvSpPr>
          <p:spPr>
            <a:xfrm>
              <a:off x="2351853" y="3250730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8" name="文本43"/>
            <p:cNvSpPr txBox="1"/>
            <p:nvPr/>
          </p:nvSpPr>
          <p:spPr>
            <a:xfrm>
              <a:off x="2921842" y="3250398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29" name="文本44"/>
            <p:cNvSpPr txBox="1"/>
            <p:nvPr/>
          </p:nvSpPr>
          <p:spPr>
            <a:xfrm>
              <a:off x="3491832" y="3250512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0" name="文本45"/>
            <p:cNvSpPr txBox="1"/>
            <p:nvPr/>
          </p:nvSpPr>
          <p:spPr>
            <a:xfrm>
              <a:off x="4061821" y="3230804"/>
              <a:ext cx="32385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1" name="文本46"/>
            <p:cNvSpPr txBox="1"/>
            <p:nvPr/>
          </p:nvSpPr>
          <p:spPr>
            <a:xfrm>
              <a:off x="915275" y="2662897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2" name="文本47"/>
            <p:cNvSpPr txBox="1"/>
            <p:nvPr/>
          </p:nvSpPr>
          <p:spPr>
            <a:xfrm>
              <a:off x="915275" y="2248029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3" name="文本48"/>
            <p:cNvSpPr txBox="1"/>
            <p:nvPr/>
          </p:nvSpPr>
          <p:spPr>
            <a:xfrm>
              <a:off x="915275" y="1833162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4" name="文本49"/>
            <p:cNvSpPr txBox="1"/>
            <p:nvPr/>
          </p:nvSpPr>
          <p:spPr>
            <a:xfrm>
              <a:off x="915275" y="1418294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40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5" name="文本50"/>
            <p:cNvSpPr txBox="1"/>
            <p:nvPr/>
          </p:nvSpPr>
          <p:spPr>
            <a:xfrm>
              <a:off x="915275" y="1003426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36" name="文本51"/>
            <p:cNvSpPr txBox="1"/>
            <p:nvPr/>
          </p:nvSpPr>
          <p:spPr>
            <a:xfrm>
              <a:off x="915277" y="588558"/>
              <a:ext cx="444500" cy="4825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60</a:t>
              </a:r>
              <a:endParaRPr lang="zh-CN" altLang="en-US" sz="20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37" name="形状2"/>
          <p:cNvSpPr txBox="1"/>
          <p:nvPr/>
        </p:nvSpPr>
        <p:spPr>
          <a:xfrm flipV="1">
            <a:off x="8000638" y="3587077"/>
            <a:ext cx="2404548" cy="2647191"/>
          </a:xfrm>
          <a:prstGeom prst="line">
            <a:avLst/>
          </a:prstGeom>
          <a:solidFill>
            <a:srgbClr val="0C4A3A">
              <a:alpha val="10000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8" name="文本18"/>
          <p:cNvSpPr txBox="1"/>
          <p:nvPr/>
        </p:nvSpPr>
        <p:spPr>
          <a:xfrm>
            <a:off x="9055732" y="2208362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9" name="文本19"/>
          <p:cNvSpPr txBox="1"/>
          <p:nvPr/>
        </p:nvSpPr>
        <p:spPr>
          <a:xfrm>
            <a:off x="9647120" y="2199294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0" name="文本20"/>
          <p:cNvSpPr txBox="1"/>
          <p:nvPr/>
        </p:nvSpPr>
        <p:spPr>
          <a:xfrm>
            <a:off x="10187311" y="2208590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45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1" name="文本21"/>
          <p:cNvSpPr txBox="1"/>
          <p:nvPr/>
        </p:nvSpPr>
        <p:spPr>
          <a:xfrm>
            <a:off x="10830839" y="2199789"/>
            <a:ext cx="647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60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2" name="文本22"/>
          <p:cNvSpPr txBox="1"/>
          <p:nvPr/>
        </p:nvSpPr>
        <p:spPr>
          <a:xfrm>
            <a:off x="11457232" y="2199894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... </a:t>
            </a:r>
            <a:endParaRPr lang="zh-CN" altLang="en-US" sz="2400" b="1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143" name="组合5"/>
          <p:cNvGrpSpPr/>
          <p:nvPr/>
        </p:nvGrpSpPr>
        <p:grpSpPr>
          <a:xfrm>
            <a:off x="7065169" y="2225878"/>
            <a:ext cx="2055380" cy="592773"/>
            <a:chOff x="0" y="0"/>
            <a:chExt cx="2055380" cy="592773"/>
          </a:xfrm>
        </p:grpSpPr>
        <p:sp>
          <p:nvSpPr>
            <p:cNvPr id="144" name="文本52"/>
            <p:cNvSpPr txBox="1"/>
            <p:nvPr/>
          </p:nvSpPr>
          <p:spPr>
            <a:xfrm>
              <a:off x="0" y="0"/>
              <a:ext cx="17145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每秒末速度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5" name="公式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6480" y="37510"/>
              <a:ext cx="498900" cy="517874"/>
            </a:xfrm>
            <a:prstGeom prst="rect">
              <a:avLst/>
            </a:prstGeom>
          </p:spPr>
        </p:pic>
      </p:grpSp>
      <p:grpSp>
        <p:nvGrpSpPr>
          <p:cNvPr id="146" name="组合6"/>
          <p:cNvGrpSpPr/>
          <p:nvPr/>
        </p:nvGrpSpPr>
        <p:grpSpPr>
          <a:xfrm>
            <a:off x="7187813" y="1411014"/>
            <a:ext cx="1810550" cy="1031402"/>
            <a:chOff x="0" y="0"/>
            <a:chExt cx="1810550" cy="1031402"/>
          </a:xfrm>
        </p:grpSpPr>
        <p:sp>
          <p:nvSpPr>
            <p:cNvPr id="147" name="文本54"/>
            <p:cNvSpPr txBox="1"/>
            <p:nvPr/>
          </p:nvSpPr>
          <p:spPr>
            <a:xfrm>
              <a:off x="0" y="92745"/>
              <a:ext cx="1809750" cy="57265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000"/>
                </a:lnSpc>
              </a:pPr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平均速度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8" name="公式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3733" y="0"/>
              <a:ext cx="286817" cy="757866"/>
            </a:xfrm>
            <a:prstGeom prst="rect">
              <a:avLst/>
            </a:prstGeom>
          </p:spPr>
        </p:pic>
        <p:sp>
          <p:nvSpPr>
            <p:cNvPr id="149" name="文本53"/>
            <p:cNvSpPr txBox="1"/>
            <p:nvPr/>
          </p:nvSpPr>
          <p:spPr>
            <a:xfrm>
              <a:off x="493122" y="458744"/>
              <a:ext cx="951008" cy="57265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000"/>
                </a:lnSpc>
              </a:pPr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(m/s)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0" name="组合7"/>
          <p:cNvGrpSpPr/>
          <p:nvPr/>
        </p:nvGrpSpPr>
        <p:grpSpPr>
          <a:xfrm>
            <a:off x="7956175" y="3674577"/>
            <a:ext cx="2355333" cy="2595435"/>
            <a:chOff x="0" y="0"/>
            <a:chExt cx="2355333" cy="2595435"/>
          </a:xfrm>
        </p:grpSpPr>
        <p:sp>
          <p:nvSpPr>
            <p:cNvPr id="151" name="形状85"/>
            <p:cNvSpPr txBox="1"/>
            <p:nvPr/>
          </p:nvSpPr>
          <p:spPr>
            <a:xfrm>
              <a:off x="1135114" y="125647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2" name="形状86"/>
            <p:cNvSpPr txBox="1"/>
            <p:nvPr/>
          </p:nvSpPr>
          <p:spPr>
            <a:xfrm>
              <a:off x="1703489" y="63291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3" name="形状87"/>
            <p:cNvSpPr txBox="1"/>
            <p:nvPr/>
          </p:nvSpPr>
          <p:spPr>
            <a:xfrm>
              <a:off x="2271865" y="0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4" name="形状88"/>
            <p:cNvSpPr txBox="1"/>
            <p:nvPr/>
          </p:nvSpPr>
          <p:spPr>
            <a:xfrm>
              <a:off x="566738" y="1880939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5" name="形状84"/>
            <p:cNvSpPr txBox="1"/>
            <p:nvPr/>
          </p:nvSpPr>
          <p:spPr>
            <a:xfrm>
              <a:off x="0" y="2509586"/>
              <a:ext cx="83468" cy="85849"/>
            </a:xfrm>
            <a:custGeom>
              <a:avLst/>
              <a:gdLst>
                <a:gd name="connsiteX0" fmla="*/ 41734 w 83468"/>
                <a:gd name="connsiteY0" fmla="*/ 0 h 85849"/>
                <a:gd name="connsiteX1" fmla="*/ 64783 w 83468"/>
                <a:gd name="connsiteY1" fmla="*/ 0 h 85849"/>
                <a:gd name="connsiteX2" fmla="*/ 83468 w 83468"/>
                <a:gd name="connsiteY2" fmla="*/ 66631 h 85849"/>
                <a:gd name="connsiteX3" fmla="*/ 18685 w 83468"/>
                <a:gd name="connsiteY3" fmla="*/ 85849 h 85849"/>
                <a:gd name="connsiteX4" fmla="*/ 0 w 83468"/>
                <a:gd name="connsiteY4" fmla="*/ 19218 h 85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68" h="85849">
                  <a:moveTo>
                    <a:pt x="41734" y="0"/>
                  </a:moveTo>
                  <a:cubicBezTo>
                    <a:pt x="64783" y="0"/>
                    <a:pt x="83468" y="19218"/>
                    <a:pt x="83468" y="42924"/>
                  </a:cubicBezTo>
                  <a:cubicBezTo>
                    <a:pt x="83468" y="66631"/>
                    <a:pt x="64783" y="85849"/>
                    <a:pt x="41734" y="85849"/>
                  </a:cubicBezTo>
                  <a:cubicBezTo>
                    <a:pt x="18685" y="85849"/>
                    <a:pt x="0" y="66631"/>
                    <a:pt x="0" y="42924"/>
                  </a:cubicBezTo>
                  <a:cubicBezTo>
                    <a:pt x="0" y="19218"/>
                    <a:pt x="18685" y="0"/>
                    <a:pt x="41734" y="0"/>
                  </a:cubicBez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8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8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3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86" grpId="0" animBg="1"/>
      <p:bldP spid="87" grpId="0" animBg="1"/>
      <p:bldP spid="88" grpId="0" animBg="1"/>
      <p:bldP spid="77" grpId="0" animBg="1"/>
      <p:bldP spid="78" grpId="0" animBg="1"/>
      <p:bldP spid="79" grpId="0" animBg="1"/>
      <p:bldP spid="80" grpId="0" animBg="1"/>
      <p:bldP spid="146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2" grpId="0" animBg="1"/>
      <p:bldP spid="3" grpId="0" animBg="1"/>
      <p:bldP spid="94" grpId="0" animBg="1"/>
      <p:bldP spid="143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50" grpId="0" animBg="1"/>
      <p:bldP spid="1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536673" y="1662903"/>
            <a:ext cx="2452189" cy="2454433"/>
            <a:chOff x="0" y="0"/>
            <a:chExt cx="2452189" cy="2454433"/>
          </a:xfrm>
        </p:grpSpPr>
        <p:sp>
          <p:nvSpPr>
            <p:cNvPr id="3" name="形状3"/>
            <p:cNvSpPr txBox="1"/>
            <p:nvPr/>
          </p:nvSpPr>
          <p:spPr>
            <a:xfrm flipV="1">
              <a:off x="423140" y="259329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4"/>
            <p:cNvSpPr txBox="1"/>
            <p:nvPr/>
          </p:nvSpPr>
          <p:spPr>
            <a:xfrm>
              <a:off x="409592" y="1809360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文本2"/>
            <p:cNvSpPr txBox="1"/>
            <p:nvPr/>
          </p:nvSpPr>
          <p:spPr>
            <a:xfrm>
              <a:off x="0" y="0"/>
              <a:ext cx="368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" name="文本3"/>
            <p:cNvSpPr txBox="1"/>
            <p:nvPr/>
          </p:nvSpPr>
          <p:spPr>
            <a:xfrm>
              <a:off x="2083889" y="1609592"/>
              <a:ext cx="368300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" name="文本4"/>
            <p:cNvSpPr txBox="1"/>
            <p:nvPr/>
          </p:nvSpPr>
          <p:spPr>
            <a:xfrm>
              <a:off x="79934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8" name="文本5"/>
            <p:cNvSpPr txBox="1"/>
            <p:nvPr/>
          </p:nvSpPr>
          <p:spPr>
            <a:xfrm>
              <a:off x="913657" y="1861661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甲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2"/>
            <p:cNvSpPr txBox="1"/>
            <p:nvPr/>
          </p:nvSpPr>
          <p:spPr>
            <a:xfrm>
              <a:off x="431376" y="1074633"/>
              <a:ext cx="1629593" cy="19050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0" name="组合2"/>
          <p:cNvGrpSpPr/>
          <p:nvPr/>
        </p:nvGrpSpPr>
        <p:grpSpPr>
          <a:xfrm>
            <a:off x="3462846" y="1722396"/>
            <a:ext cx="2406882" cy="2394940"/>
            <a:chOff x="0" y="0"/>
            <a:chExt cx="2406882" cy="2394940"/>
          </a:xfrm>
        </p:grpSpPr>
        <p:sp>
          <p:nvSpPr>
            <p:cNvPr id="11" name="形状5"/>
            <p:cNvSpPr txBox="1"/>
            <p:nvPr/>
          </p:nvSpPr>
          <p:spPr>
            <a:xfrm flipV="1">
              <a:off x="445446" y="632184"/>
              <a:ext cx="1425708" cy="1152701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6"/>
            <p:cNvSpPr txBox="1"/>
            <p:nvPr/>
          </p:nvSpPr>
          <p:spPr>
            <a:xfrm flipV="1">
              <a:off x="418376" y="245041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7"/>
            <p:cNvSpPr txBox="1"/>
            <p:nvPr/>
          </p:nvSpPr>
          <p:spPr>
            <a:xfrm>
              <a:off x="404829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6"/>
            <p:cNvSpPr txBox="1"/>
            <p:nvPr/>
          </p:nvSpPr>
          <p:spPr>
            <a:xfrm>
              <a:off x="0" y="0"/>
              <a:ext cx="366874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5" name="文本7"/>
            <p:cNvSpPr txBox="1"/>
            <p:nvPr/>
          </p:nvSpPr>
          <p:spPr>
            <a:xfrm>
              <a:off x="2083889" y="1609592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6" name="文本8"/>
            <p:cNvSpPr txBox="1"/>
            <p:nvPr/>
          </p:nvSpPr>
          <p:spPr>
            <a:xfrm>
              <a:off x="79933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7" name="文本9"/>
            <p:cNvSpPr txBox="1"/>
            <p:nvPr/>
          </p:nvSpPr>
          <p:spPr>
            <a:xfrm>
              <a:off x="972693" y="1802168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乙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3"/>
          <p:cNvGrpSpPr/>
          <p:nvPr/>
        </p:nvGrpSpPr>
        <p:grpSpPr>
          <a:xfrm>
            <a:off x="536753" y="4311606"/>
            <a:ext cx="2406882" cy="2343654"/>
            <a:chOff x="0" y="0"/>
            <a:chExt cx="2406882" cy="2343654"/>
          </a:xfrm>
        </p:grpSpPr>
        <p:sp>
          <p:nvSpPr>
            <p:cNvPr id="19" name="形状8"/>
            <p:cNvSpPr txBox="1"/>
            <p:nvPr/>
          </p:nvSpPr>
          <p:spPr>
            <a:xfrm flipV="1">
              <a:off x="435642" y="671874"/>
              <a:ext cx="1389805" cy="1120088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9"/>
            <p:cNvSpPr txBox="1"/>
            <p:nvPr/>
          </p:nvSpPr>
          <p:spPr>
            <a:xfrm flipV="1">
              <a:off x="420758" y="245041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10"/>
            <p:cNvSpPr txBox="1"/>
            <p:nvPr/>
          </p:nvSpPr>
          <p:spPr>
            <a:xfrm>
              <a:off x="404829" y="1797453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文本10"/>
            <p:cNvSpPr txBox="1"/>
            <p:nvPr/>
          </p:nvSpPr>
          <p:spPr>
            <a:xfrm>
              <a:off x="0" y="0"/>
              <a:ext cx="377158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文本11"/>
            <p:cNvSpPr txBox="1"/>
            <p:nvPr/>
          </p:nvSpPr>
          <p:spPr>
            <a:xfrm>
              <a:off x="2083889" y="1609591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12"/>
            <p:cNvSpPr txBox="1"/>
            <p:nvPr/>
          </p:nvSpPr>
          <p:spPr>
            <a:xfrm>
              <a:off x="79934" y="1669284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13"/>
            <p:cNvSpPr txBox="1"/>
            <p:nvPr/>
          </p:nvSpPr>
          <p:spPr>
            <a:xfrm>
              <a:off x="913752" y="1742732"/>
              <a:ext cx="5715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戊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4"/>
          <p:cNvGrpSpPr/>
          <p:nvPr/>
        </p:nvGrpSpPr>
        <p:grpSpPr>
          <a:xfrm>
            <a:off x="3462861" y="4311796"/>
            <a:ext cx="2406882" cy="2343655"/>
            <a:chOff x="0" y="0"/>
            <a:chExt cx="2406882" cy="2343655"/>
          </a:xfrm>
        </p:grpSpPr>
        <p:sp>
          <p:nvSpPr>
            <p:cNvPr id="27" name="形状11"/>
            <p:cNvSpPr txBox="1"/>
            <p:nvPr/>
          </p:nvSpPr>
          <p:spPr>
            <a:xfrm rot="1992000" flipV="1">
              <a:off x="547088" y="855785"/>
              <a:ext cx="1220297" cy="798540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2"/>
            <p:cNvSpPr txBox="1"/>
            <p:nvPr/>
          </p:nvSpPr>
          <p:spPr>
            <a:xfrm flipV="1">
              <a:off x="415996" y="247422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3"/>
            <p:cNvSpPr txBox="1"/>
            <p:nvPr/>
          </p:nvSpPr>
          <p:spPr>
            <a:xfrm>
              <a:off x="404830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文本14"/>
            <p:cNvSpPr txBox="1"/>
            <p:nvPr/>
          </p:nvSpPr>
          <p:spPr>
            <a:xfrm>
              <a:off x="0" y="0"/>
              <a:ext cx="377158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1" name="文本15"/>
            <p:cNvSpPr txBox="1"/>
            <p:nvPr/>
          </p:nvSpPr>
          <p:spPr>
            <a:xfrm>
              <a:off x="2083889" y="1609592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2" name="文本16"/>
            <p:cNvSpPr txBox="1"/>
            <p:nvPr/>
          </p:nvSpPr>
          <p:spPr>
            <a:xfrm>
              <a:off x="79934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文本17"/>
            <p:cNvSpPr txBox="1"/>
            <p:nvPr/>
          </p:nvSpPr>
          <p:spPr>
            <a:xfrm>
              <a:off x="972537" y="1742779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己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4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35" name="组合5"/>
          <p:cNvGrpSpPr/>
          <p:nvPr/>
        </p:nvGrpSpPr>
        <p:grpSpPr>
          <a:xfrm>
            <a:off x="414642" y="283752"/>
            <a:ext cx="3298822" cy="835003"/>
            <a:chOff x="0" y="0"/>
            <a:chExt cx="3298822" cy="835003"/>
          </a:xfrm>
        </p:grpSpPr>
        <p:sp>
          <p:nvSpPr>
            <p:cNvPr id="36" name="形状14"/>
            <p:cNvSpPr txBox="1"/>
            <p:nvPr/>
          </p:nvSpPr>
          <p:spPr>
            <a:xfrm>
              <a:off x="559908" y="0"/>
              <a:ext cx="2738914" cy="760847"/>
            </a:xfrm>
            <a:custGeom>
              <a:avLst/>
              <a:gdLst>
                <a:gd name="connsiteX0" fmla="*/ 0 w 2738914"/>
                <a:gd name="connsiteY0" fmla="*/ 760848 h 760847"/>
                <a:gd name="connsiteX1" fmla="*/ 2738914 w 2738914"/>
                <a:gd name="connsiteY1" fmla="*/ 760848 h 760847"/>
                <a:gd name="connsiteX2" fmla="*/ 0 w 2738914"/>
                <a:gd name="connsiteY2" fmla="*/ 760848 h 760847"/>
                <a:gd name="connsiteX0-1" fmla="*/ 0 w 2738914"/>
                <a:gd name="connsiteY0-2" fmla="*/ 0 h 760847"/>
                <a:gd name="connsiteX1-3" fmla="*/ 994 w 2738914"/>
                <a:gd name="connsiteY1-4" fmla="*/ 0 h 760847"/>
                <a:gd name="connsiteX2-5" fmla="*/ 0 w 2738914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38914" h="760848">
                  <a:moveTo>
                    <a:pt x="0" y="760848"/>
                  </a:moveTo>
                  <a:lnTo>
                    <a:pt x="2738914" y="760848"/>
                  </a:lnTo>
                  <a:lnTo>
                    <a:pt x="0" y="760848"/>
                  </a:lnTo>
                  <a:close/>
                </a:path>
                <a:path w="2738914" h="760848">
                  <a:moveTo>
                    <a:pt x="0" y="0"/>
                  </a:moveTo>
                  <a:lnTo>
                    <a:pt x="99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37" name="形状15"/>
            <p:cNvSpPr txBox="1"/>
            <p:nvPr/>
          </p:nvSpPr>
          <p:spPr>
            <a:xfrm>
              <a:off x="0" y="287830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38" name="形状16"/>
            <p:cNvSpPr txBox="1"/>
            <p:nvPr/>
          </p:nvSpPr>
          <p:spPr>
            <a:xfrm>
              <a:off x="361847" y="23710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39" name="形状17"/>
            <p:cNvSpPr txBox="1"/>
            <p:nvPr/>
          </p:nvSpPr>
          <p:spPr>
            <a:xfrm>
              <a:off x="557375" y="273901"/>
              <a:ext cx="271310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机械运动的分类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形状18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6"/>
          <p:cNvGrpSpPr/>
          <p:nvPr/>
        </p:nvGrpSpPr>
        <p:grpSpPr>
          <a:xfrm>
            <a:off x="6389018" y="1722158"/>
            <a:ext cx="2406882" cy="2395178"/>
            <a:chOff x="0" y="0"/>
            <a:chExt cx="2406882" cy="2395178"/>
          </a:xfrm>
        </p:grpSpPr>
        <p:sp>
          <p:nvSpPr>
            <p:cNvPr id="42" name="形状20"/>
            <p:cNvSpPr txBox="1"/>
            <p:nvPr/>
          </p:nvSpPr>
          <p:spPr>
            <a:xfrm flipV="1">
              <a:off x="418376" y="245041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21"/>
            <p:cNvSpPr txBox="1"/>
            <p:nvPr/>
          </p:nvSpPr>
          <p:spPr>
            <a:xfrm>
              <a:off x="404829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文本18"/>
            <p:cNvSpPr txBox="1"/>
            <p:nvPr/>
          </p:nvSpPr>
          <p:spPr>
            <a:xfrm>
              <a:off x="0" y="0"/>
              <a:ext cx="366874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5" name="文本19"/>
            <p:cNvSpPr txBox="1"/>
            <p:nvPr/>
          </p:nvSpPr>
          <p:spPr>
            <a:xfrm>
              <a:off x="2083889" y="1609592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6" name="文本20"/>
            <p:cNvSpPr txBox="1"/>
            <p:nvPr/>
          </p:nvSpPr>
          <p:spPr>
            <a:xfrm>
              <a:off x="79933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47" name="文本21"/>
            <p:cNvSpPr txBox="1"/>
            <p:nvPr/>
          </p:nvSpPr>
          <p:spPr>
            <a:xfrm>
              <a:off x="972212" y="1802406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丙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形状19"/>
            <p:cNvSpPr txBox="1"/>
            <p:nvPr/>
          </p:nvSpPr>
          <p:spPr>
            <a:xfrm>
              <a:off x="422310" y="576463"/>
              <a:ext cx="1214438" cy="1204912"/>
            </a:xfrm>
            <a:custGeom>
              <a:avLst/>
              <a:gdLst>
                <a:gd name="connsiteX0" fmla="*/ 0 w 1214438"/>
                <a:gd name="connsiteY0" fmla="*/ 1204912 h 1204912"/>
                <a:gd name="connsiteX1" fmla="*/ 523225 w 1214438"/>
                <a:gd name="connsiteY1" fmla="*/ 1078471 h 1204912"/>
                <a:gd name="connsiteX2" fmla="*/ 943625 w 1214438"/>
                <a:gd name="connsiteY2" fmla="*/ 693179 h 1204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438" h="1204912" fill="none">
                  <a:moveTo>
                    <a:pt x="0" y="1204912"/>
                  </a:moveTo>
                  <a:quadBezTo>
                    <a:pt x="523225" y="1078471"/>
                    <a:pt x="733425" y="885825"/>
                  </a:quadBezTo>
                  <a:quadBezTo>
                    <a:pt x="943625" y="693179"/>
                    <a:pt x="1214438" y="0"/>
                  </a:quadBezTo>
                </a:path>
              </a:pathLst>
            </a:cu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49" name="组合7"/>
          <p:cNvGrpSpPr/>
          <p:nvPr/>
        </p:nvGrpSpPr>
        <p:grpSpPr>
          <a:xfrm>
            <a:off x="9315190" y="1722158"/>
            <a:ext cx="2406882" cy="2395179"/>
            <a:chOff x="0" y="0"/>
            <a:chExt cx="2406882" cy="2395179"/>
          </a:xfrm>
        </p:grpSpPr>
        <p:sp>
          <p:nvSpPr>
            <p:cNvPr id="50" name="形状23"/>
            <p:cNvSpPr txBox="1"/>
            <p:nvPr/>
          </p:nvSpPr>
          <p:spPr>
            <a:xfrm flipV="1">
              <a:off x="418376" y="245041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24"/>
            <p:cNvSpPr txBox="1"/>
            <p:nvPr/>
          </p:nvSpPr>
          <p:spPr>
            <a:xfrm>
              <a:off x="404829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文本22"/>
            <p:cNvSpPr txBox="1"/>
            <p:nvPr/>
          </p:nvSpPr>
          <p:spPr>
            <a:xfrm>
              <a:off x="0" y="0"/>
              <a:ext cx="366874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3" name="文本23"/>
            <p:cNvSpPr txBox="1"/>
            <p:nvPr/>
          </p:nvSpPr>
          <p:spPr>
            <a:xfrm>
              <a:off x="2083889" y="1609592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4" name="文本24"/>
            <p:cNvSpPr txBox="1"/>
            <p:nvPr/>
          </p:nvSpPr>
          <p:spPr>
            <a:xfrm>
              <a:off x="79933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5" name="文本25"/>
            <p:cNvSpPr txBox="1"/>
            <p:nvPr/>
          </p:nvSpPr>
          <p:spPr>
            <a:xfrm>
              <a:off x="972212" y="1802406"/>
              <a:ext cx="571500" cy="59277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丁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形状22"/>
            <p:cNvSpPr txBox="1"/>
            <p:nvPr/>
          </p:nvSpPr>
          <p:spPr>
            <a:xfrm>
              <a:off x="428885" y="571500"/>
              <a:ext cx="1282703" cy="1203722"/>
            </a:xfrm>
            <a:custGeom>
              <a:avLst/>
              <a:gdLst>
                <a:gd name="connsiteX0" fmla="*/ 0 w 1282703"/>
                <a:gd name="connsiteY0" fmla="*/ 1203722 h 1203722"/>
                <a:gd name="connsiteX1" fmla="*/ 179019 w 1282703"/>
                <a:gd name="connsiteY1" fmla="*/ 506245 h 1203722"/>
                <a:gd name="connsiteX2" fmla="*/ 608383 w 1282703"/>
                <a:gd name="connsiteY2" fmla="*/ 107034 h 1203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3" h="1203722" fill="none">
                  <a:moveTo>
                    <a:pt x="0" y="1203722"/>
                  </a:moveTo>
                  <a:quadBezTo>
                    <a:pt x="179019" y="506245"/>
                    <a:pt x="393701" y="306639"/>
                  </a:quadBezTo>
                  <a:quadBezTo>
                    <a:pt x="608383" y="107034"/>
                    <a:pt x="1282703" y="0"/>
                  </a:quadBezTo>
                </a:path>
              </a:pathLst>
            </a:cu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57" name="组合8"/>
          <p:cNvGrpSpPr/>
          <p:nvPr/>
        </p:nvGrpSpPr>
        <p:grpSpPr>
          <a:xfrm>
            <a:off x="9315021" y="4311320"/>
            <a:ext cx="2406882" cy="2343655"/>
            <a:chOff x="0" y="0"/>
            <a:chExt cx="2406882" cy="2343655"/>
          </a:xfrm>
        </p:grpSpPr>
        <p:sp>
          <p:nvSpPr>
            <p:cNvPr id="58" name="形状25"/>
            <p:cNvSpPr txBox="1"/>
            <p:nvPr/>
          </p:nvSpPr>
          <p:spPr>
            <a:xfrm rot="1992000">
              <a:off x="237238" y="1190102"/>
              <a:ext cx="1756979" cy="108860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9" name="形状26"/>
            <p:cNvSpPr txBox="1"/>
            <p:nvPr/>
          </p:nvSpPr>
          <p:spPr>
            <a:xfrm flipV="1">
              <a:off x="415996" y="247422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27"/>
            <p:cNvSpPr txBox="1"/>
            <p:nvPr/>
          </p:nvSpPr>
          <p:spPr>
            <a:xfrm>
              <a:off x="404830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文本26"/>
            <p:cNvSpPr txBox="1"/>
            <p:nvPr/>
          </p:nvSpPr>
          <p:spPr>
            <a:xfrm>
              <a:off x="0" y="0"/>
              <a:ext cx="377158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2" name="文本27"/>
            <p:cNvSpPr txBox="1"/>
            <p:nvPr/>
          </p:nvSpPr>
          <p:spPr>
            <a:xfrm>
              <a:off x="2083889" y="1609591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3" name="文本28"/>
            <p:cNvSpPr txBox="1"/>
            <p:nvPr/>
          </p:nvSpPr>
          <p:spPr>
            <a:xfrm>
              <a:off x="79934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4" name="文本29"/>
            <p:cNvSpPr txBox="1"/>
            <p:nvPr/>
          </p:nvSpPr>
          <p:spPr>
            <a:xfrm>
              <a:off x="972537" y="1743017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辛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5" name="组合9"/>
          <p:cNvGrpSpPr/>
          <p:nvPr/>
        </p:nvGrpSpPr>
        <p:grpSpPr>
          <a:xfrm>
            <a:off x="6388951" y="4311558"/>
            <a:ext cx="2406882" cy="2343655"/>
            <a:chOff x="0" y="0"/>
            <a:chExt cx="2406882" cy="2343655"/>
          </a:xfrm>
        </p:grpSpPr>
        <p:sp>
          <p:nvSpPr>
            <p:cNvPr id="66" name="形状29"/>
            <p:cNvSpPr txBox="1"/>
            <p:nvPr/>
          </p:nvSpPr>
          <p:spPr>
            <a:xfrm flipV="1">
              <a:off x="415995" y="247422"/>
              <a:ext cx="19050" cy="156559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7" name="形状30"/>
            <p:cNvSpPr txBox="1"/>
            <p:nvPr/>
          </p:nvSpPr>
          <p:spPr>
            <a:xfrm>
              <a:off x="404829" y="1797454"/>
              <a:ext cx="1675442" cy="19050"/>
            </a:xfrm>
            <a:prstGeom prst="line">
              <a:avLst/>
            </a:prstGeom>
            <a:ln w="28575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8" name="文本30"/>
            <p:cNvSpPr txBox="1"/>
            <p:nvPr/>
          </p:nvSpPr>
          <p:spPr>
            <a:xfrm>
              <a:off x="0" y="0"/>
              <a:ext cx="377158" cy="65982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69" name="文本31"/>
            <p:cNvSpPr txBox="1"/>
            <p:nvPr/>
          </p:nvSpPr>
          <p:spPr>
            <a:xfrm>
              <a:off x="2083889" y="1609592"/>
              <a:ext cx="322993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t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0" name="文本32"/>
            <p:cNvSpPr txBox="1"/>
            <p:nvPr/>
          </p:nvSpPr>
          <p:spPr>
            <a:xfrm>
              <a:off x="79934" y="1669285"/>
              <a:ext cx="399034" cy="6743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71" name="文本33"/>
            <p:cNvSpPr txBox="1"/>
            <p:nvPr/>
          </p:nvSpPr>
          <p:spPr>
            <a:xfrm>
              <a:off x="972536" y="1743256"/>
              <a:ext cx="571500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庚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形状28"/>
            <p:cNvSpPr txBox="1"/>
            <p:nvPr/>
          </p:nvSpPr>
          <p:spPr>
            <a:xfrm rot="1992000" flipV="1">
              <a:off x="538029" y="1396927"/>
              <a:ext cx="1220297" cy="798540"/>
            </a:xfrm>
            <a:prstGeom prst="line">
              <a:avLst/>
            </a:prstGeom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73" name="文本1"/>
          <p:cNvSpPr txBox="1"/>
          <p:nvPr/>
        </p:nvSpPr>
        <p:spPr>
          <a:xfrm>
            <a:off x="407641" y="1122912"/>
            <a:ext cx="10286428" cy="5827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根据下面图象，辨别物体的运动状态，并把相同运动状态的图象连起来：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57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16168" y="2209133"/>
            <a:ext cx="6802907" cy="2178082"/>
            <a:chOff x="0" y="0"/>
            <a:chExt cx="6802907" cy="2178082"/>
          </a:xfrm>
        </p:grpSpPr>
        <p:sp>
          <p:nvSpPr>
            <p:cNvPr id="3" name="形状3"/>
            <p:cNvSpPr txBox="1"/>
            <p:nvPr/>
          </p:nvSpPr>
          <p:spPr>
            <a:xfrm>
              <a:off x="0" y="0"/>
              <a:ext cx="6802907" cy="1183443"/>
            </a:xfrm>
            <a:custGeom>
              <a:avLst/>
              <a:gdLst>
                <a:gd name="connsiteX0" fmla="*/ 197241 w 6802907"/>
                <a:gd name="connsiteY0" fmla="*/ 0 h 1183443"/>
                <a:gd name="connsiteX1" fmla="*/ 6605667 w 6802907"/>
                <a:gd name="connsiteY1" fmla="*/ 0 h 1183443"/>
                <a:gd name="connsiteX2" fmla="*/ 6714600 w 6802907"/>
                <a:gd name="connsiteY2" fmla="*/ 0 h 1183443"/>
                <a:gd name="connsiteX3" fmla="*/ 6802907 w 6802907"/>
                <a:gd name="connsiteY3" fmla="*/ 986203 h 1183443"/>
                <a:gd name="connsiteX4" fmla="*/ 6802907 w 6802907"/>
                <a:gd name="connsiteY4" fmla="*/ 1095135 h 1183443"/>
                <a:gd name="connsiteX5" fmla="*/ 197241 w 6802907"/>
                <a:gd name="connsiteY5" fmla="*/ 1183443 h 1183443"/>
                <a:gd name="connsiteX6" fmla="*/ 144929 w 6802907"/>
                <a:gd name="connsiteY6" fmla="*/ 1183443 h 1183443"/>
                <a:gd name="connsiteX7" fmla="*/ 20781 w 6802907"/>
                <a:gd name="connsiteY7" fmla="*/ 1088683 h 1183443"/>
                <a:gd name="connsiteX8" fmla="*/ 0 w 6802907"/>
                <a:gd name="connsiteY8" fmla="*/ 197241 h 1183443"/>
                <a:gd name="connsiteX9" fmla="*/ 0 w 6802907"/>
                <a:gd name="connsiteY9" fmla="*/ 88308 h 118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802907" h="1183443">
                  <a:moveTo>
                    <a:pt x="197241" y="0"/>
                  </a:moveTo>
                  <a:lnTo>
                    <a:pt x="6605667" y="0"/>
                  </a:lnTo>
                  <a:cubicBezTo>
                    <a:pt x="6714600" y="0"/>
                    <a:pt x="6802907" y="88308"/>
                    <a:pt x="6802907" y="197241"/>
                  </a:cubicBezTo>
                  <a:lnTo>
                    <a:pt x="6802907" y="986203"/>
                  </a:lnTo>
                  <a:cubicBezTo>
                    <a:pt x="6802907" y="1095135"/>
                    <a:pt x="6714600" y="1183443"/>
                    <a:pt x="6605667" y="1183443"/>
                  </a:cubicBezTo>
                  <a:lnTo>
                    <a:pt x="197241" y="1183443"/>
                  </a:lnTo>
                  <a:cubicBezTo>
                    <a:pt x="144929" y="1183443"/>
                    <a:pt x="94760" y="1162663"/>
                    <a:pt x="57770" y="1125673"/>
                  </a:cubicBezTo>
                  <a:cubicBezTo>
                    <a:pt x="20781" y="1088683"/>
                    <a:pt x="0" y="1038514"/>
                    <a:pt x="0" y="986203"/>
                  </a:cubicBezTo>
                  <a:lnTo>
                    <a:pt x="0" y="197241"/>
                  </a:lnTo>
                  <a:cubicBezTo>
                    <a:pt x="0" y="88308"/>
                    <a:pt x="88308" y="0"/>
                    <a:pt x="197241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" name="形状4"/>
            <p:cNvSpPr txBox="1"/>
            <p:nvPr/>
          </p:nvSpPr>
          <p:spPr>
            <a:xfrm flipH="1">
              <a:off x="5234140" y="1168432"/>
              <a:ext cx="1191" cy="990631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" name="形状5"/>
            <p:cNvSpPr txBox="1"/>
            <p:nvPr/>
          </p:nvSpPr>
          <p:spPr>
            <a:xfrm>
              <a:off x="5218195" y="2159032"/>
              <a:ext cx="1036768" cy="19050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6" name="图片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282" y="2353504"/>
            <a:ext cx="2774699" cy="3695090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文本1"/>
          <p:cNvSpPr txBox="1"/>
          <p:nvPr/>
        </p:nvSpPr>
        <p:spPr>
          <a:xfrm>
            <a:off x="407451" y="1069534"/>
            <a:ext cx="11409464" cy="11882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 dirty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zh-CN" altLang="en-US" sz="2600" b="0" i="0" dirty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600" b="0" i="0" dirty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在第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32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届夏季奥运会田径男子百米半决赛中，我国优秀短跑运动员以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9.83s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的成绩打破了亚洲纪录。他在这次比赛中的平均速度是多少？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2"/>
          <p:cNvSpPr txBox="1"/>
          <p:nvPr/>
        </p:nvSpPr>
        <p:spPr>
          <a:xfrm>
            <a:off x="481057" y="2258293"/>
            <a:ext cx="996620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3"/>
          <p:cNvSpPr txBox="1"/>
          <p:nvPr/>
        </p:nvSpPr>
        <p:spPr>
          <a:xfrm>
            <a:off x="1157164" y="2258311"/>
            <a:ext cx="7785097" cy="5759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运动员通过的路程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s=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_____,所用时间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t=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_____s，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公式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" y="3382642"/>
            <a:ext cx="1117427" cy="1257142"/>
          </a:xfrm>
          <a:prstGeom prst="rect">
            <a:avLst/>
          </a:prstGeom>
        </p:spPr>
      </p:pic>
      <p:sp>
        <p:nvSpPr>
          <p:cNvPr id="11" name="文本4"/>
          <p:cNvSpPr txBox="1"/>
          <p:nvPr/>
        </p:nvSpPr>
        <p:spPr>
          <a:xfrm>
            <a:off x="481117" y="4675289"/>
            <a:ext cx="5592613" cy="5759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答：运动员的平均速度是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10.17m/s</a:t>
            </a:r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形状1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讲授新课</a:t>
            </a:r>
            <a:endParaRPr lang="zh-CN" altLang="en-US" sz="2000" b="1" i="0" dirty="0">
              <a:solidFill>
                <a:srgbClr val="FFFFFF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13" name="组合2"/>
          <p:cNvGrpSpPr/>
          <p:nvPr/>
        </p:nvGrpSpPr>
        <p:grpSpPr>
          <a:xfrm>
            <a:off x="414642" y="283755"/>
            <a:ext cx="2641826" cy="835000"/>
            <a:chOff x="0" y="0"/>
            <a:chExt cx="2641826" cy="835000"/>
          </a:xfrm>
        </p:grpSpPr>
        <p:sp>
          <p:nvSpPr>
            <p:cNvPr id="14" name="形状6"/>
            <p:cNvSpPr txBox="1"/>
            <p:nvPr/>
          </p:nvSpPr>
          <p:spPr>
            <a:xfrm>
              <a:off x="559908" y="0"/>
              <a:ext cx="2043589" cy="760847"/>
            </a:xfrm>
            <a:custGeom>
              <a:avLst/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5" name="形状7"/>
            <p:cNvSpPr txBox="1"/>
            <p:nvPr/>
          </p:nvSpPr>
          <p:spPr>
            <a:xfrm>
              <a:off x="0" y="287827"/>
              <a:ext cx="524361" cy="481867"/>
            </a:xfrm>
            <a:custGeom>
              <a:avLst/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18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6" name="形状8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</a:rPr>
                <a:t> </a:t>
              </a:r>
              <a:endParaRPr lang="zh-CN" altLang="en-US" sz="400" b="0" i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17" name="形状9"/>
            <p:cNvSpPr txBox="1"/>
            <p:nvPr/>
          </p:nvSpPr>
          <p:spPr>
            <a:xfrm>
              <a:off x="557375" y="273901"/>
              <a:ext cx="20844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速度的计算</a:t>
              </a:r>
              <a:endPara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10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文本5"/>
          <p:cNvSpPr txBox="1"/>
          <p:nvPr/>
        </p:nvSpPr>
        <p:spPr>
          <a:xfrm>
            <a:off x="1039054" y="2825048"/>
            <a:ext cx="4318000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由_____得，他的平均速度：</a:t>
            </a:r>
            <a:endParaRPr lang="zh-CN" altLang="en-US" sz="2600" b="0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0" name="公式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18" y="2604735"/>
            <a:ext cx="805901" cy="906666"/>
          </a:xfrm>
          <a:prstGeom prst="rect">
            <a:avLst/>
          </a:prstGeom>
        </p:spPr>
      </p:pic>
      <p:sp>
        <p:nvSpPr>
          <p:cNvPr id="21" name="文本6"/>
          <p:cNvSpPr txBox="1"/>
          <p:nvPr/>
        </p:nvSpPr>
        <p:spPr>
          <a:xfrm>
            <a:off x="4180161" y="2258139"/>
            <a:ext cx="942626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100m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文本7"/>
          <p:cNvSpPr txBox="1"/>
          <p:nvPr/>
        </p:nvSpPr>
        <p:spPr>
          <a:xfrm>
            <a:off x="6821329" y="2257787"/>
            <a:ext cx="76835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 dirty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9.83</a:t>
            </a:r>
            <a:endParaRPr lang="zh-CN" altLang="en-US" sz="2600" b="0" i="0" dirty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3" name="公式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371" y="3667392"/>
            <a:ext cx="1792816" cy="688743"/>
          </a:xfrm>
          <a:prstGeom prst="rect">
            <a:avLst/>
          </a:prstGeom>
        </p:spPr>
      </p:pic>
      <p:pic>
        <p:nvPicPr>
          <p:cNvPr id="24" name="公式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5392" y="3580105"/>
            <a:ext cx="1089113" cy="973148"/>
          </a:xfrm>
          <a:prstGeom prst="rect">
            <a:avLst/>
          </a:prstGeom>
        </p:spPr>
      </p:pic>
      <p:pic>
        <p:nvPicPr>
          <p:cNvPr id="25" name="公式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0431" y="3667039"/>
            <a:ext cx="1792816" cy="688743"/>
          </a:xfrm>
          <a:prstGeom prst="rect">
            <a:avLst/>
          </a:prstGeom>
        </p:spPr>
      </p:pic>
      <p:pic>
        <p:nvPicPr>
          <p:cNvPr id="26" name="公式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6056" y="3849434"/>
            <a:ext cx="1604687" cy="435535"/>
          </a:xfrm>
          <a:prstGeom prst="rect">
            <a:avLst/>
          </a:prstGeom>
        </p:spPr>
      </p:pic>
      <p:grpSp>
        <p:nvGrpSpPr>
          <p:cNvPr id="27" name="组合3"/>
          <p:cNvGrpSpPr/>
          <p:nvPr/>
        </p:nvGrpSpPr>
        <p:grpSpPr>
          <a:xfrm>
            <a:off x="7054329" y="3463395"/>
            <a:ext cx="4792085" cy="3115951"/>
            <a:chOff x="0" y="0"/>
            <a:chExt cx="4792085" cy="3115951"/>
          </a:xfrm>
        </p:grpSpPr>
        <p:sp>
          <p:nvSpPr>
            <p:cNvPr id="28" name="形状11"/>
            <p:cNvSpPr txBox="1"/>
            <p:nvPr/>
          </p:nvSpPr>
          <p:spPr>
            <a:xfrm>
              <a:off x="0" y="0"/>
              <a:ext cx="4792085" cy="3115951"/>
            </a:xfrm>
            <a:custGeom>
              <a:avLst/>
              <a:gdLst>
                <a:gd name="connsiteX0" fmla="*/ 78046 w 4792085"/>
                <a:gd name="connsiteY0" fmla="*/ 0 h 3115951"/>
                <a:gd name="connsiteX1" fmla="*/ 4714039 w 4792085"/>
                <a:gd name="connsiteY1" fmla="*/ 0 h 3115951"/>
                <a:gd name="connsiteX2" fmla="*/ 4757142 w 4792085"/>
                <a:gd name="connsiteY2" fmla="*/ 0 h 3115951"/>
                <a:gd name="connsiteX3" fmla="*/ 4792085 w 4792085"/>
                <a:gd name="connsiteY3" fmla="*/ 3037906 h 3115951"/>
                <a:gd name="connsiteX4" fmla="*/ 4792085 w 4792085"/>
                <a:gd name="connsiteY4" fmla="*/ 3081009 h 3115951"/>
                <a:gd name="connsiteX5" fmla="*/ 78046 w 4792085"/>
                <a:gd name="connsiteY5" fmla="*/ 3115951 h 3115951"/>
                <a:gd name="connsiteX6" fmla="*/ 34942 w 4792085"/>
                <a:gd name="connsiteY6" fmla="*/ 3115951 h 3115951"/>
                <a:gd name="connsiteX7" fmla="*/ 0 w 4792085"/>
                <a:gd name="connsiteY7" fmla="*/ 78046 h 3115951"/>
                <a:gd name="connsiteX8" fmla="*/ 0 w 4792085"/>
                <a:gd name="connsiteY8" fmla="*/ 34942 h 3115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92085" h="3115951">
                  <a:moveTo>
                    <a:pt x="78046" y="0"/>
                  </a:moveTo>
                  <a:lnTo>
                    <a:pt x="4714039" y="0"/>
                  </a:lnTo>
                  <a:cubicBezTo>
                    <a:pt x="4757142" y="0"/>
                    <a:pt x="4792085" y="34942"/>
                    <a:pt x="4792085" y="78046"/>
                  </a:cubicBezTo>
                  <a:lnTo>
                    <a:pt x="4792085" y="3037906"/>
                  </a:lnTo>
                  <a:cubicBezTo>
                    <a:pt x="4792085" y="3081009"/>
                    <a:pt x="4757142" y="3115951"/>
                    <a:pt x="4714039" y="3115951"/>
                  </a:cubicBezTo>
                  <a:lnTo>
                    <a:pt x="78046" y="3115951"/>
                  </a:lnTo>
                  <a:cubicBezTo>
                    <a:pt x="34942" y="3115951"/>
                    <a:pt x="0" y="3081009"/>
                    <a:pt x="0" y="3037906"/>
                  </a:cubicBezTo>
                  <a:lnTo>
                    <a:pt x="0" y="78046"/>
                  </a:lnTo>
                  <a:cubicBezTo>
                    <a:pt x="0" y="34942"/>
                    <a:pt x="34942" y="0"/>
                    <a:pt x="78046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2"/>
            <p:cNvSpPr txBox="1"/>
            <p:nvPr/>
          </p:nvSpPr>
          <p:spPr>
            <a:xfrm>
              <a:off x="242212" y="621959"/>
              <a:ext cx="4318986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文本20"/>
            <p:cNvSpPr txBox="1"/>
            <p:nvPr/>
          </p:nvSpPr>
          <p:spPr>
            <a:xfrm>
              <a:off x="172708" y="32536"/>
              <a:ext cx="3238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物理计算题解答步骤：</a:t>
              </a:r>
              <a:endPara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31" name="文本8"/>
          <p:cNvSpPr txBox="1"/>
          <p:nvPr/>
        </p:nvSpPr>
        <p:spPr>
          <a:xfrm>
            <a:off x="7298788" y="5493496"/>
            <a:ext cx="475980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 写出_________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，并带上_____；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9"/>
          <p:cNvSpPr txBox="1"/>
          <p:nvPr/>
        </p:nvSpPr>
        <p:spPr>
          <a:xfrm>
            <a:off x="7298788" y="4036847"/>
            <a:ext cx="315690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必要的__________；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0"/>
          <p:cNvSpPr txBox="1"/>
          <p:nvPr/>
        </p:nvSpPr>
        <p:spPr>
          <a:xfrm>
            <a:off x="7299141" y="4522556"/>
            <a:ext cx="285210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引入__________；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1"/>
          <p:cNvSpPr txBox="1"/>
          <p:nvPr/>
        </p:nvSpPr>
        <p:spPr>
          <a:xfrm>
            <a:off x="7299617" y="5008293"/>
            <a:ext cx="2400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代入______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2"/>
          <p:cNvSpPr txBox="1"/>
          <p:nvPr/>
        </p:nvSpPr>
        <p:spPr>
          <a:xfrm>
            <a:off x="7299379" y="5972004"/>
            <a:ext cx="403974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⑤ </a:t>
            </a:r>
            <a:r>
              <a:rPr lang="zh-CN" altLang="en-US" sz="2400" b="0" i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总结______，亦可______。</a:t>
            </a:r>
            <a:endParaRPr lang="zh-CN" altLang="en-US" sz="2400" b="0" i="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4"/>
          <p:cNvGrpSpPr/>
          <p:nvPr/>
        </p:nvGrpSpPr>
        <p:grpSpPr>
          <a:xfrm>
            <a:off x="672017" y="3555839"/>
            <a:ext cx="6689227" cy="1352842"/>
            <a:chOff x="0" y="0"/>
            <a:chExt cx="6689227" cy="1352842"/>
          </a:xfrm>
        </p:grpSpPr>
        <p:sp>
          <p:nvSpPr>
            <p:cNvPr id="37" name="形状13"/>
            <p:cNvSpPr txBox="1"/>
            <p:nvPr/>
          </p:nvSpPr>
          <p:spPr>
            <a:xfrm>
              <a:off x="0" y="0"/>
              <a:ext cx="1084145" cy="955453"/>
            </a:xfrm>
            <a:custGeom>
              <a:avLst/>
              <a:gdLst>
                <a:gd name="connsiteX0" fmla="*/ 159242 w 1084145"/>
                <a:gd name="connsiteY0" fmla="*/ 0 h 955453"/>
                <a:gd name="connsiteX1" fmla="*/ 924903 w 1084145"/>
                <a:gd name="connsiteY1" fmla="*/ 0 h 955453"/>
                <a:gd name="connsiteX2" fmla="*/ 1012850 w 1084145"/>
                <a:gd name="connsiteY2" fmla="*/ 0 h 955453"/>
                <a:gd name="connsiteX3" fmla="*/ 1084145 w 1084145"/>
                <a:gd name="connsiteY3" fmla="*/ 796211 h 955453"/>
                <a:gd name="connsiteX4" fmla="*/ 1084145 w 1084145"/>
                <a:gd name="connsiteY4" fmla="*/ 884158 h 955453"/>
                <a:gd name="connsiteX5" fmla="*/ 159242 w 1084145"/>
                <a:gd name="connsiteY5" fmla="*/ 955453 h 955453"/>
                <a:gd name="connsiteX6" fmla="*/ 71295 w 1084145"/>
                <a:gd name="connsiteY6" fmla="*/ 955453 h 955453"/>
                <a:gd name="connsiteX7" fmla="*/ 0 w 1084145"/>
                <a:gd name="connsiteY7" fmla="*/ 159242 h 955453"/>
                <a:gd name="connsiteX8" fmla="*/ 0 w 1084145"/>
                <a:gd name="connsiteY8" fmla="*/ 71295 h 95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4145" h="955453">
                  <a:moveTo>
                    <a:pt x="159242" y="0"/>
                  </a:moveTo>
                  <a:lnTo>
                    <a:pt x="924903" y="0"/>
                  </a:lnTo>
                  <a:cubicBezTo>
                    <a:pt x="1012850" y="0"/>
                    <a:pt x="1084145" y="71295"/>
                    <a:pt x="1084145" y="159242"/>
                  </a:cubicBezTo>
                  <a:lnTo>
                    <a:pt x="1084145" y="796211"/>
                  </a:lnTo>
                  <a:cubicBezTo>
                    <a:pt x="1084145" y="884158"/>
                    <a:pt x="1012850" y="955453"/>
                    <a:pt x="924903" y="955453"/>
                  </a:cubicBezTo>
                  <a:lnTo>
                    <a:pt x="159242" y="955453"/>
                  </a:lnTo>
                  <a:cubicBezTo>
                    <a:pt x="71295" y="955453"/>
                    <a:pt x="0" y="884158"/>
                    <a:pt x="0" y="796211"/>
                  </a:cubicBezTo>
                  <a:lnTo>
                    <a:pt x="0" y="159242"/>
                  </a:lnTo>
                  <a:cubicBezTo>
                    <a:pt x="0" y="71295"/>
                    <a:pt x="71295" y="0"/>
                    <a:pt x="159242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14"/>
            <p:cNvSpPr txBox="1"/>
            <p:nvPr/>
          </p:nvSpPr>
          <p:spPr>
            <a:xfrm>
              <a:off x="494295" y="969765"/>
              <a:ext cx="1191" cy="383077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15"/>
            <p:cNvSpPr txBox="1"/>
            <p:nvPr/>
          </p:nvSpPr>
          <p:spPr>
            <a:xfrm flipV="1">
              <a:off x="506192" y="1339292"/>
              <a:ext cx="6183035" cy="1191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40" name="组合5"/>
          <p:cNvGrpSpPr/>
          <p:nvPr/>
        </p:nvGrpSpPr>
        <p:grpSpPr>
          <a:xfrm>
            <a:off x="1828276" y="3560883"/>
            <a:ext cx="5533449" cy="1802676"/>
            <a:chOff x="0" y="0"/>
            <a:chExt cx="5533449" cy="1802676"/>
          </a:xfrm>
        </p:grpSpPr>
        <p:sp>
          <p:nvSpPr>
            <p:cNvPr id="41" name="形状16"/>
            <p:cNvSpPr txBox="1"/>
            <p:nvPr/>
          </p:nvSpPr>
          <p:spPr>
            <a:xfrm>
              <a:off x="0" y="0"/>
              <a:ext cx="1250833" cy="944251"/>
            </a:xfrm>
            <a:custGeom>
              <a:avLst/>
              <a:gdLst>
                <a:gd name="connsiteX0" fmla="*/ 157375 w 1250833"/>
                <a:gd name="connsiteY0" fmla="*/ 0 h 944251"/>
                <a:gd name="connsiteX1" fmla="*/ 1093457 w 1250833"/>
                <a:gd name="connsiteY1" fmla="*/ 0 h 944251"/>
                <a:gd name="connsiteX2" fmla="*/ 1180373 w 1250833"/>
                <a:gd name="connsiteY2" fmla="*/ 0 h 944251"/>
                <a:gd name="connsiteX3" fmla="*/ 1250833 w 1250833"/>
                <a:gd name="connsiteY3" fmla="*/ 786876 h 944251"/>
                <a:gd name="connsiteX4" fmla="*/ 1250833 w 1250833"/>
                <a:gd name="connsiteY4" fmla="*/ 828615 h 944251"/>
                <a:gd name="connsiteX5" fmla="*/ 1175225 w 1250833"/>
                <a:gd name="connsiteY5" fmla="*/ 927671 h 944251"/>
                <a:gd name="connsiteX6" fmla="*/ 157375 w 1250833"/>
                <a:gd name="connsiteY6" fmla="*/ 944251 h 944251"/>
                <a:gd name="connsiteX7" fmla="*/ 115637 w 1250833"/>
                <a:gd name="connsiteY7" fmla="*/ 944251 h 944251"/>
                <a:gd name="connsiteX8" fmla="*/ 16581 w 1250833"/>
                <a:gd name="connsiteY8" fmla="*/ 868644 h 944251"/>
                <a:gd name="connsiteX9" fmla="*/ 0 w 1250833"/>
                <a:gd name="connsiteY9" fmla="*/ 157375 h 944251"/>
                <a:gd name="connsiteX10" fmla="*/ 0 w 1250833"/>
                <a:gd name="connsiteY10" fmla="*/ 70459 h 94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833" h="944251">
                  <a:moveTo>
                    <a:pt x="157375" y="0"/>
                  </a:moveTo>
                  <a:lnTo>
                    <a:pt x="1093457" y="0"/>
                  </a:lnTo>
                  <a:cubicBezTo>
                    <a:pt x="1180373" y="0"/>
                    <a:pt x="1250833" y="70459"/>
                    <a:pt x="1250833" y="157375"/>
                  </a:cubicBezTo>
                  <a:lnTo>
                    <a:pt x="1250833" y="786876"/>
                  </a:lnTo>
                  <a:cubicBezTo>
                    <a:pt x="1250833" y="828615"/>
                    <a:pt x="1234252" y="868644"/>
                    <a:pt x="1204738" y="898157"/>
                  </a:cubicBezTo>
                  <a:cubicBezTo>
                    <a:pt x="1175225" y="927671"/>
                    <a:pt x="1135196" y="944251"/>
                    <a:pt x="1093457" y="944251"/>
                  </a:cubicBezTo>
                  <a:lnTo>
                    <a:pt x="157375" y="944251"/>
                  </a:lnTo>
                  <a:cubicBezTo>
                    <a:pt x="115637" y="944251"/>
                    <a:pt x="75608" y="927671"/>
                    <a:pt x="46094" y="898157"/>
                  </a:cubicBezTo>
                  <a:cubicBezTo>
                    <a:pt x="16581" y="868644"/>
                    <a:pt x="0" y="828615"/>
                    <a:pt x="0" y="786876"/>
                  </a:cubicBezTo>
                  <a:lnTo>
                    <a:pt x="0" y="157375"/>
                  </a:lnTo>
                  <a:cubicBezTo>
                    <a:pt x="0" y="70459"/>
                    <a:pt x="70459" y="0"/>
                    <a:pt x="15737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17"/>
            <p:cNvSpPr txBox="1"/>
            <p:nvPr/>
          </p:nvSpPr>
          <p:spPr>
            <a:xfrm flipV="1">
              <a:off x="568543" y="1788105"/>
              <a:ext cx="4964906" cy="1191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18"/>
            <p:cNvSpPr txBox="1"/>
            <p:nvPr/>
          </p:nvSpPr>
          <p:spPr>
            <a:xfrm>
              <a:off x="580906" y="944356"/>
              <a:ext cx="1191" cy="858320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4" name="文本13"/>
          <p:cNvSpPr txBox="1"/>
          <p:nvPr/>
        </p:nvSpPr>
        <p:spPr>
          <a:xfrm>
            <a:off x="8783241" y="4037400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文字说明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14"/>
          <p:cNvSpPr txBox="1"/>
          <p:nvPr/>
        </p:nvSpPr>
        <p:spPr>
          <a:xfrm>
            <a:off x="8343900" y="4521994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计算公式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15"/>
          <p:cNvSpPr txBox="1"/>
          <p:nvPr/>
        </p:nvSpPr>
        <p:spPr>
          <a:xfrm>
            <a:off x="8401050" y="5033962"/>
            <a:ext cx="800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数据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7" name="文本16"/>
          <p:cNvSpPr txBox="1"/>
          <p:nvPr/>
        </p:nvSpPr>
        <p:spPr>
          <a:xfrm>
            <a:off x="8343900" y="5492953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计算结果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17"/>
          <p:cNvSpPr txBox="1"/>
          <p:nvPr/>
        </p:nvSpPr>
        <p:spPr>
          <a:xfrm>
            <a:off x="10944225" y="549295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18"/>
          <p:cNvSpPr txBox="1"/>
          <p:nvPr/>
        </p:nvSpPr>
        <p:spPr>
          <a:xfrm>
            <a:off x="8401050" y="597217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作答</a:t>
            </a:r>
            <a:endParaRPr lang="zh-CN" altLang="en-US" sz="2400" b="0" i="0" dirty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19"/>
          <p:cNvSpPr txBox="1"/>
          <p:nvPr/>
        </p:nvSpPr>
        <p:spPr>
          <a:xfrm>
            <a:off x="10067925" y="597158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 dirty="0">
                <a:solidFill>
                  <a:srgbClr val="006E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不</a:t>
            </a:r>
            <a:r>
              <a:rPr lang="zh-CN" altLang="en-US" sz="2400" b="0" i="0" dirty="0">
                <a:solidFill>
                  <a:srgbClr val="006E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答</a:t>
            </a:r>
            <a:endParaRPr lang="zh-CN" altLang="en-US" sz="2400" b="0" i="0" dirty="0">
              <a:solidFill>
                <a:srgbClr val="006E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组合6"/>
          <p:cNvGrpSpPr/>
          <p:nvPr/>
        </p:nvGrpSpPr>
        <p:grpSpPr>
          <a:xfrm>
            <a:off x="3597897" y="3547072"/>
            <a:ext cx="3763356" cy="2307022"/>
            <a:chOff x="0" y="0"/>
            <a:chExt cx="3763356" cy="2307022"/>
          </a:xfrm>
        </p:grpSpPr>
        <p:sp>
          <p:nvSpPr>
            <p:cNvPr id="52" name="形状19"/>
            <p:cNvSpPr txBox="1"/>
            <p:nvPr/>
          </p:nvSpPr>
          <p:spPr>
            <a:xfrm>
              <a:off x="0" y="0"/>
              <a:ext cx="1431808" cy="944251"/>
            </a:xfrm>
            <a:custGeom>
              <a:avLst/>
              <a:gdLst>
                <a:gd name="connsiteX0" fmla="*/ 157375 w 1431808"/>
                <a:gd name="connsiteY0" fmla="*/ 0 h 944251"/>
                <a:gd name="connsiteX1" fmla="*/ 1274432 w 1431808"/>
                <a:gd name="connsiteY1" fmla="*/ 0 h 944251"/>
                <a:gd name="connsiteX2" fmla="*/ 1316171 w 1431808"/>
                <a:gd name="connsiteY2" fmla="*/ 0 h 944251"/>
                <a:gd name="connsiteX3" fmla="*/ 1415227 w 1431808"/>
                <a:gd name="connsiteY3" fmla="*/ 75608 h 944251"/>
                <a:gd name="connsiteX4" fmla="*/ 1431808 w 1431808"/>
                <a:gd name="connsiteY4" fmla="*/ 786876 h 944251"/>
                <a:gd name="connsiteX5" fmla="*/ 1431808 w 1431808"/>
                <a:gd name="connsiteY5" fmla="*/ 828615 h 944251"/>
                <a:gd name="connsiteX6" fmla="*/ 1356200 w 1431808"/>
                <a:gd name="connsiteY6" fmla="*/ 927671 h 944251"/>
                <a:gd name="connsiteX7" fmla="*/ 157375 w 1431808"/>
                <a:gd name="connsiteY7" fmla="*/ 944251 h 944251"/>
                <a:gd name="connsiteX8" fmla="*/ 115637 w 1431808"/>
                <a:gd name="connsiteY8" fmla="*/ 944251 h 944251"/>
                <a:gd name="connsiteX9" fmla="*/ 16581 w 1431808"/>
                <a:gd name="connsiteY9" fmla="*/ 868644 h 944251"/>
                <a:gd name="connsiteX10" fmla="*/ 0 w 1431808"/>
                <a:gd name="connsiteY10" fmla="*/ 157375 h 944251"/>
                <a:gd name="connsiteX11" fmla="*/ 0 w 1431808"/>
                <a:gd name="connsiteY11" fmla="*/ 70459 h 94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31808" h="944251">
                  <a:moveTo>
                    <a:pt x="157375" y="0"/>
                  </a:moveTo>
                  <a:lnTo>
                    <a:pt x="1274432" y="0"/>
                  </a:lnTo>
                  <a:cubicBezTo>
                    <a:pt x="1316171" y="0"/>
                    <a:pt x="1356200" y="16581"/>
                    <a:pt x="1385713" y="46094"/>
                  </a:cubicBezTo>
                  <a:cubicBezTo>
                    <a:pt x="1415227" y="75608"/>
                    <a:pt x="1431808" y="115637"/>
                    <a:pt x="1431808" y="157375"/>
                  </a:cubicBezTo>
                  <a:lnTo>
                    <a:pt x="1431808" y="786876"/>
                  </a:lnTo>
                  <a:cubicBezTo>
                    <a:pt x="1431808" y="828615"/>
                    <a:pt x="1415227" y="868644"/>
                    <a:pt x="1385713" y="898157"/>
                  </a:cubicBezTo>
                  <a:cubicBezTo>
                    <a:pt x="1356200" y="927671"/>
                    <a:pt x="1316171" y="944251"/>
                    <a:pt x="1274432" y="944251"/>
                  </a:cubicBezTo>
                  <a:lnTo>
                    <a:pt x="157375" y="944251"/>
                  </a:lnTo>
                  <a:cubicBezTo>
                    <a:pt x="115637" y="944251"/>
                    <a:pt x="75608" y="927671"/>
                    <a:pt x="46094" y="898157"/>
                  </a:cubicBezTo>
                  <a:cubicBezTo>
                    <a:pt x="16581" y="868644"/>
                    <a:pt x="0" y="828615"/>
                    <a:pt x="0" y="786876"/>
                  </a:cubicBezTo>
                  <a:lnTo>
                    <a:pt x="0" y="157375"/>
                  </a:lnTo>
                  <a:cubicBezTo>
                    <a:pt x="0" y="70459"/>
                    <a:pt x="70459" y="0"/>
                    <a:pt x="15737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20"/>
            <p:cNvSpPr txBox="1"/>
            <p:nvPr/>
          </p:nvSpPr>
          <p:spPr>
            <a:xfrm>
              <a:off x="689177" y="2301740"/>
              <a:ext cx="3074179" cy="1191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21"/>
            <p:cNvSpPr txBox="1"/>
            <p:nvPr/>
          </p:nvSpPr>
          <p:spPr>
            <a:xfrm>
              <a:off x="695673" y="958767"/>
              <a:ext cx="1191" cy="1348255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55" name="组合7"/>
          <p:cNvGrpSpPr/>
          <p:nvPr/>
        </p:nvGrpSpPr>
        <p:grpSpPr>
          <a:xfrm>
            <a:off x="495576" y="4635760"/>
            <a:ext cx="6865673" cy="1719389"/>
            <a:chOff x="0" y="0"/>
            <a:chExt cx="6865673" cy="1719389"/>
          </a:xfrm>
        </p:grpSpPr>
        <p:sp>
          <p:nvSpPr>
            <p:cNvPr id="56" name="形状22"/>
            <p:cNvSpPr txBox="1"/>
            <p:nvPr/>
          </p:nvSpPr>
          <p:spPr>
            <a:xfrm>
              <a:off x="0" y="0"/>
              <a:ext cx="5334600" cy="558451"/>
            </a:xfrm>
            <a:custGeom>
              <a:avLst/>
              <a:gdLst>
                <a:gd name="connsiteX0" fmla="*/ 93075 w 5334600"/>
                <a:gd name="connsiteY0" fmla="*/ 0 h 558451"/>
                <a:gd name="connsiteX1" fmla="*/ 5241525 w 5334600"/>
                <a:gd name="connsiteY1" fmla="*/ 0 h 558451"/>
                <a:gd name="connsiteX2" fmla="*/ 5266210 w 5334600"/>
                <a:gd name="connsiteY2" fmla="*/ 0 h 558451"/>
                <a:gd name="connsiteX3" fmla="*/ 5324794 w 5334600"/>
                <a:gd name="connsiteY3" fmla="*/ 44716 h 558451"/>
                <a:gd name="connsiteX4" fmla="*/ 5334600 w 5334600"/>
                <a:gd name="connsiteY4" fmla="*/ 465376 h 558451"/>
                <a:gd name="connsiteX5" fmla="*/ 5334600 w 5334600"/>
                <a:gd name="connsiteY5" fmla="*/ 490061 h 558451"/>
                <a:gd name="connsiteX6" fmla="*/ 5289884 w 5334600"/>
                <a:gd name="connsiteY6" fmla="*/ 548645 h 558451"/>
                <a:gd name="connsiteX7" fmla="*/ 93075 w 5334600"/>
                <a:gd name="connsiteY7" fmla="*/ 558451 h 558451"/>
                <a:gd name="connsiteX8" fmla="*/ 68390 w 5334600"/>
                <a:gd name="connsiteY8" fmla="*/ 558451 h 558451"/>
                <a:gd name="connsiteX9" fmla="*/ 9806 w 5334600"/>
                <a:gd name="connsiteY9" fmla="*/ 513735 h 558451"/>
                <a:gd name="connsiteX10" fmla="*/ 0 w 5334600"/>
                <a:gd name="connsiteY10" fmla="*/ 93075 h 558451"/>
                <a:gd name="connsiteX11" fmla="*/ 0 w 5334600"/>
                <a:gd name="connsiteY11" fmla="*/ 41671 h 55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600" h="558451">
                  <a:moveTo>
                    <a:pt x="93075" y="0"/>
                  </a:moveTo>
                  <a:lnTo>
                    <a:pt x="5241525" y="0"/>
                  </a:lnTo>
                  <a:cubicBezTo>
                    <a:pt x="5266210" y="0"/>
                    <a:pt x="5289884" y="9806"/>
                    <a:pt x="5307339" y="27261"/>
                  </a:cubicBezTo>
                  <a:cubicBezTo>
                    <a:pt x="5324794" y="44716"/>
                    <a:pt x="5334600" y="68390"/>
                    <a:pt x="5334600" y="93075"/>
                  </a:cubicBezTo>
                  <a:lnTo>
                    <a:pt x="5334600" y="465376"/>
                  </a:lnTo>
                  <a:cubicBezTo>
                    <a:pt x="5334600" y="490061"/>
                    <a:pt x="5324794" y="513735"/>
                    <a:pt x="5307339" y="531190"/>
                  </a:cubicBezTo>
                  <a:cubicBezTo>
                    <a:pt x="5289884" y="548645"/>
                    <a:pt x="5266210" y="558451"/>
                    <a:pt x="5241525" y="558451"/>
                  </a:cubicBezTo>
                  <a:lnTo>
                    <a:pt x="93075" y="558451"/>
                  </a:lnTo>
                  <a:cubicBezTo>
                    <a:pt x="68390" y="558451"/>
                    <a:pt x="44716" y="548645"/>
                    <a:pt x="27261" y="531190"/>
                  </a:cubicBezTo>
                  <a:cubicBezTo>
                    <a:pt x="9806" y="513735"/>
                    <a:pt x="0" y="490061"/>
                    <a:pt x="0" y="465376"/>
                  </a:cubicBezTo>
                  <a:lnTo>
                    <a:pt x="0" y="93075"/>
                  </a:lnTo>
                  <a:cubicBezTo>
                    <a:pt x="0" y="41671"/>
                    <a:pt x="41671" y="0"/>
                    <a:pt x="93075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006E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23"/>
            <p:cNvSpPr txBox="1"/>
            <p:nvPr/>
          </p:nvSpPr>
          <p:spPr>
            <a:xfrm flipV="1">
              <a:off x="2580042" y="1705618"/>
              <a:ext cx="4285631" cy="1191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006E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8" name="形状24"/>
            <p:cNvSpPr txBox="1"/>
            <p:nvPr/>
          </p:nvSpPr>
          <p:spPr>
            <a:xfrm>
              <a:off x="2590376" y="567786"/>
              <a:ext cx="1191" cy="1151603"/>
            </a:xfrm>
            <a:prstGeom prst="line">
              <a:avLst/>
            </a:prstGeom>
            <a:solidFill>
              <a:srgbClr val="0C4A3A">
                <a:alpha val="100000"/>
              </a:srgbClr>
            </a:solidFill>
            <a:ln w="28575">
              <a:solidFill>
                <a:srgbClr val="006E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60" name="图片 59" descr="例题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499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8" grpId="0" animBg="1"/>
      <p:bldP spid="9" grpId="0" animBg="1"/>
      <p:bldP spid="21" grpId="0" animBg="1"/>
      <p:bldP spid="22" grpId="0" animBg="1"/>
      <p:bldP spid="19" grpId="0" animBg="1"/>
      <p:bldP spid="20" grpId="0" animBg="1"/>
      <p:bldP spid="10" grpId="0" animBg="1"/>
      <p:bldP spid="23" grpId="0" animBg="1"/>
      <p:bldP spid="24" grpId="0" animBg="1"/>
      <p:bldP spid="25" grpId="0" animBg="1"/>
      <p:bldP spid="26" grpId="0" animBg="1"/>
      <p:bldP spid="11" grpId="0" animBg="1"/>
      <p:bldP spid="27" grpId="0" animBg="1"/>
      <p:bldP spid="2" grpId="0" animBg="1"/>
      <p:bldP spid="32" grpId="0" animBg="1"/>
      <p:bldP spid="44" grpId="0" animBg="1"/>
      <p:bldP spid="36" grpId="0" animBg="1"/>
      <p:bldP spid="33" grpId="0" animBg="1"/>
      <p:bldP spid="45" grpId="0" animBg="1"/>
      <p:bldP spid="40" grpId="0" animBg="1"/>
      <p:bldP spid="34" grpId="0" animBg="1"/>
      <p:bldP spid="46" grpId="0" animBg="1"/>
      <p:bldP spid="51" grpId="0" animBg="1"/>
      <p:bldP spid="31" grpId="0" animBg="1"/>
      <p:bldP spid="47" grpId="0" animBg="1"/>
      <p:bldP spid="48" grpId="0" animBg="1"/>
      <p:bldP spid="55" grpId="0" animBg="1"/>
      <p:bldP spid="35" grpId="0" animBg="1"/>
      <p:bldP spid="49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59"/>
            <a:ext cx="10598210" cy="6223978"/>
            <a:chOff x="0" y="0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 dirty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05546" y="760686"/>
            <a:ext cx="9438227" cy="5309006"/>
          </a:xfrm>
          <a:prstGeom prst="rect">
            <a:avLst/>
          </a:prstGeom>
        </p:spPr>
      </p:pic>
      <p:pic>
        <p:nvPicPr>
          <p:cNvPr id="33" name="图片 32" descr="练习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49"/>
            <a:ext cx="10598210" cy="6223978"/>
            <a:chOff x="0" y="0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>
            <a:hlinkClick r:id="rId3" action="ppaction://hlinksldjump"/>
          </p:cNvPr>
          <p:cNvSpPr txBox="1"/>
          <p:nvPr/>
        </p:nvSpPr>
        <p:spPr>
          <a:xfrm>
            <a:off x="272729" y="710336"/>
            <a:ext cx="878081" cy="5437784"/>
          </a:xfrm>
          <a:custGeom>
            <a:avLst/>
            <a:gdLst>
              <a:gd name="connsiteX0" fmla="*/ 210739 w 878081"/>
              <a:gd name="connsiteY0" fmla="*/ 0 h 5437784"/>
              <a:gd name="connsiteX1" fmla="*/ 807835 w 878081"/>
              <a:gd name="connsiteY1" fmla="*/ 0 h 5437784"/>
              <a:gd name="connsiteX2" fmla="*/ 832931 w 878081"/>
              <a:gd name="connsiteY2" fmla="*/ 0 h 5437784"/>
              <a:gd name="connsiteX3" fmla="*/ 881218 w 878081"/>
              <a:gd name="connsiteY3" fmla="*/ 56858 h 5437784"/>
              <a:gd name="connsiteX4" fmla="*/ 856122 w 878081"/>
              <a:gd name="connsiteY4" fmla="*/ 127104 h 5437784"/>
              <a:gd name="connsiteX5" fmla="*/ 737588 w 878081"/>
              <a:gd name="connsiteY5" fmla="*/ 140493 h 5437784"/>
              <a:gd name="connsiteX6" fmla="*/ 737588 w 878081"/>
              <a:gd name="connsiteY6" fmla="*/ 5367538 h 5437784"/>
              <a:gd name="connsiteX7" fmla="*/ 737588 w 878081"/>
              <a:gd name="connsiteY7" fmla="*/ 5406334 h 5437784"/>
              <a:gd name="connsiteX8" fmla="*/ 70246 w 878081"/>
              <a:gd name="connsiteY8" fmla="*/ 5437784 h 5437784"/>
              <a:gd name="connsiteX9" fmla="*/ 31450 w 878081"/>
              <a:gd name="connsiteY9" fmla="*/ 5437784 h 5437784"/>
              <a:gd name="connsiteX10" fmla="*/ 0 w 878081"/>
              <a:gd name="connsiteY10" fmla="*/ 5328742 h 5437784"/>
              <a:gd name="connsiteX11" fmla="*/ 140493 w 878081"/>
              <a:gd name="connsiteY11" fmla="*/ 5297291 h 5437784"/>
              <a:gd name="connsiteX12" fmla="*/ 140493 w 878081"/>
              <a:gd name="connsiteY12" fmla="*/ 70246 h 5437784"/>
              <a:gd name="connsiteX13" fmla="*/ 140493 w 878081"/>
              <a:gd name="connsiteY13" fmla="*/ 31450 h 5437784"/>
              <a:gd name="connsiteX0-1" fmla="*/ 210739 w 878081"/>
              <a:gd name="connsiteY0-2" fmla="*/ 0 h 5437784"/>
              <a:gd name="connsiteX1-3" fmla="*/ 807835 w 878081"/>
              <a:gd name="connsiteY1-4" fmla="*/ 0 h 5437784"/>
              <a:gd name="connsiteX2-5" fmla="*/ 832931 w 878081"/>
              <a:gd name="connsiteY2-6" fmla="*/ 0 h 5437784"/>
              <a:gd name="connsiteX3-7" fmla="*/ 881218 w 878081"/>
              <a:gd name="connsiteY3-8" fmla="*/ 56858 h 5437784"/>
              <a:gd name="connsiteX4-9" fmla="*/ 856122 w 878081"/>
              <a:gd name="connsiteY4-10" fmla="*/ 127104 h 5437784"/>
              <a:gd name="connsiteX5-11" fmla="*/ 210739 w 878081"/>
              <a:gd name="connsiteY5-12" fmla="*/ 140493 h 5437784"/>
              <a:gd name="connsiteX6-13" fmla="*/ 235836 w 878081"/>
              <a:gd name="connsiteY6-14" fmla="*/ 140493 h 5437784"/>
              <a:gd name="connsiteX7-15" fmla="*/ 284123 w 878081"/>
              <a:gd name="connsiteY7-16" fmla="*/ 83635 h 5437784"/>
              <a:gd name="connsiteX8-17" fmla="*/ 259026 w 878081"/>
              <a:gd name="connsiteY8-18" fmla="*/ 13389 h 5437784"/>
              <a:gd name="connsiteX0-19" fmla="*/ 210739 w 878081"/>
              <a:gd name="connsiteY0-20" fmla="*/ 70246 h 5437784"/>
              <a:gd name="connsiteX1-21" fmla="*/ 280986 w 878081"/>
              <a:gd name="connsiteY1-22" fmla="*/ 70246 h 5437784"/>
              <a:gd name="connsiteX2-23" fmla="*/ 280986 w 878081"/>
              <a:gd name="connsiteY2-24" fmla="*/ 109043 h 5437784"/>
              <a:gd name="connsiteX3-25" fmla="*/ 191341 w 878081"/>
              <a:gd name="connsiteY3-26" fmla="*/ 140493 h 5437784"/>
              <a:gd name="connsiteX4-27" fmla="*/ 175616 w 878081"/>
              <a:gd name="connsiteY4-28" fmla="*/ 85972 h 5437784"/>
              <a:gd name="connsiteX0-29" fmla="*/ 70246 w 878081"/>
              <a:gd name="connsiteY0-30" fmla="*/ 5297291 h 5437784"/>
              <a:gd name="connsiteX1-31" fmla="*/ 140493 w 878081"/>
              <a:gd name="connsiteY1-32" fmla="*/ 5297291 h 5437784"/>
              <a:gd name="connsiteX2-33" fmla="*/ 140493 w 878081"/>
              <a:gd name="connsiteY2-34" fmla="*/ 5367538 h 5437784"/>
              <a:gd name="connsiteX3-35" fmla="*/ 140493 w 878081"/>
              <a:gd name="connsiteY3-36" fmla="*/ 5406334 h 5437784"/>
              <a:gd name="connsiteX4-37" fmla="*/ 31450 w 878081"/>
              <a:gd name="connsiteY4-38" fmla="*/ 5437784 h 5437784"/>
              <a:gd name="connsiteX5-39" fmla="*/ 0 w 878081"/>
              <a:gd name="connsiteY5-40" fmla="*/ 5328742 h 5437784"/>
              <a:gd name="connsiteX0-41" fmla="*/ 70246 w 878081"/>
              <a:gd name="connsiteY0-42" fmla="*/ 5297291 h 5437784"/>
              <a:gd name="connsiteX1-43" fmla="*/ 89645 w 878081"/>
              <a:gd name="connsiteY1-44" fmla="*/ 5297291 h 5437784"/>
              <a:gd name="connsiteX2-45" fmla="*/ 105370 w 878081"/>
              <a:gd name="connsiteY2-46" fmla="*/ 5351813 h 5437784"/>
              <a:gd name="connsiteX3-47" fmla="*/ 140493 w 878081"/>
              <a:gd name="connsiteY3-48" fmla="*/ 5367538 h 5437784"/>
              <a:gd name="connsiteX4-49" fmla="*/ 140493 w 878081"/>
              <a:gd name="connsiteY4-50" fmla="*/ 5406334 h 5437784"/>
              <a:gd name="connsiteX5-51" fmla="*/ 31450 w 878081"/>
              <a:gd name="connsiteY5-52" fmla="*/ 5437784 h 5437784"/>
              <a:gd name="connsiteX6-53" fmla="*/ 0 w 878081"/>
              <a:gd name="connsiteY6-54" fmla="*/ 5328742 h 54377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543778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367538"/>
                </a:lnTo>
                <a:cubicBezTo>
                  <a:pt x="737588" y="5406334"/>
                  <a:pt x="706138" y="5437784"/>
                  <a:pt x="667342" y="5437784"/>
                </a:cubicBezTo>
                <a:lnTo>
                  <a:pt x="70246" y="5437784"/>
                </a:lnTo>
                <a:cubicBezTo>
                  <a:pt x="31450" y="5437784"/>
                  <a:pt x="0" y="5406333"/>
                  <a:pt x="0" y="5367537"/>
                </a:cubicBezTo>
                <a:cubicBezTo>
                  <a:pt x="0" y="5328742"/>
                  <a:pt x="31450" y="5297291"/>
                  <a:pt x="70246" y="5297291"/>
                </a:cubicBezTo>
                <a:lnTo>
                  <a:pt x="140493" y="5297291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5437784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5437784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5437784">
                <a:moveTo>
                  <a:pt x="70246" y="5297291"/>
                </a:moveTo>
                <a:lnTo>
                  <a:pt x="140493" y="5297291"/>
                </a:lnTo>
                <a:lnTo>
                  <a:pt x="140493" y="5367538"/>
                </a:lnTo>
                <a:cubicBezTo>
                  <a:pt x="140493" y="5406334"/>
                  <a:pt x="109042" y="5437784"/>
                  <a:pt x="70246" y="5437784"/>
                </a:cubicBezTo>
                <a:cubicBezTo>
                  <a:pt x="31450" y="5437784"/>
                  <a:pt x="0" y="5406333"/>
                  <a:pt x="0" y="5367537"/>
                </a:cubicBezTo>
                <a:cubicBezTo>
                  <a:pt x="0" y="5328742"/>
                  <a:pt x="31450" y="5297291"/>
                  <a:pt x="70246" y="5297291"/>
                </a:cubicBezTo>
                <a:close/>
              </a:path>
              <a:path w="878081" h="5437784">
                <a:moveTo>
                  <a:pt x="70246" y="5297291"/>
                </a:moveTo>
                <a:cubicBezTo>
                  <a:pt x="89645" y="5297291"/>
                  <a:pt x="105370" y="5313016"/>
                  <a:pt x="105370" y="5332415"/>
                </a:cubicBezTo>
                <a:cubicBezTo>
                  <a:pt x="105370" y="5351813"/>
                  <a:pt x="89645" y="5367538"/>
                  <a:pt x="70246" y="5367538"/>
                </a:cubicBezTo>
                <a:lnTo>
                  <a:pt x="140493" y="5367538"/>
                </a:lnTo>
                <a:cubicBezTo>
                  <a:pt x="140493" y="5406334"/>
                  <a:pt x="109042" y="5437784"/>
                  <a:pt x="70246" y="5437784"/>
                </a:cubicBezTo>
                <a:cubicBezTo>
                  <a:pt x="31450" y="5437784"/>
                  <a:pt x="0" y="5406333"/>
                  <a:pt x="0" y="5367537"/>
                </a:cubicBezTo>
                <a:cubicBezTo>
                  <a:pt x="0" y="5328742"/>
                  <a:pt x="31450" y="5297291"/>
                  <a:pt x="70246" y="529729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博尔特</a:t>
            </a:r>
            <a:endParaRPr lang="zh-CN" altLang="en-US" sz="30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lang="zh-CN" altLang="en-US" sz="30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秒58百米纪录</a:t>
            </a:r>
            <a:endParaRPr lang="zh-CN" altLang="en-US" sz="3000" b="0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31378" y="776011"/>
            <a:ext cx="9406471" cy="52911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150334" y="317449"/>
            <a:ext cx="10598210" cy="6223978"/>
            <a:chOff x="0" y="0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>
            <a:hlinkClick r:id="rId3" action="ppaction://hlinksldjump"/>
          </p:cNvPr>
          <p:cNvSpPr txBox="1"/>
          <p:nvPr/>
        </p:nvSpPr>
        <p:spPr>
          <a:xfrm>
            <a:off x="241125" y="1255814"/>
            <a:ext cx="878081" cy="4347772"/>
          </a:xfrm>
          <a:custGeom>
            <a:avLst/>
            <a:gdLst>
              <a:gd name="connsiteX0" fmla="*/ 210739 w 878081"/>
              <a:gd name="connsiteY0" fmla="*/ 0 h 4347772"/>
              <a:gd name="connsiteX1" fmla="*/ 807835 w 878081"/>
              <a:gd name="connsiteY1" fmla="*/ 0 h 4347772"/>
              <a:gd name="connsiteX2" fmla="*/ 832931 w 878081"/>
              <a:gd name="connsiteY2" fmla="*/ 0 h 4347772"/>
              <a:gd name="connsiteX3" fmla="*/ 881218 w 878081"/>
              <a:gd name="connsiteY3" fmla="*/ 56858 h 4347772"/>
              <a:gd name="connsiteX4" fmla="*/ 856122 w 878081"/>
              <a:gd name="connsiteY4" fmla="*/ 127104 h 4347772"/>
              <a:gd name="connsiteX5" fmla="*/ 737588 w 878081"/>
              <a:gd name="connsiteY5" fmla="*/ 140493 h 4347772"/>
              <a:gd name="connsiteX6" fmla="*/ 737588 w 878081"/>
              <a:gd name="connsiteY6" fmla="*/ 4277526 h 4347772"/>
              <a:gd name="connsiteX7" fmla="*/ 737588 w 878081"/>
              <a:gd name="connsiteY7" fmla="*/ 4296156 h 4347772"/>
              <a:gd name="connsiteX8" fmla="*/ 703840 w 878081"/>
              <a:gd name="connsiteY8" fmla="*/ 4340371 h 4347772"/>
              <a:gd name="connsiteX9" fmla="*/ 70247 w 878081"/>
              <a:gd name="connsiteY9" fmla="*/ 4347772 h 4347772"/>
              <a:gd name="connsiteX10" fmla="*/ 31450 w 878081"/>
              <a:gd name="connsiteY10" fmla="*/ 4347772 h 4347772"/>
              <a:gd name="connsiteX11" fmla="*/ 0 w 878081"/>
              <a:gd name="connsiteY11" fmla="*/ 4238729 h 4347772"/>
              <a:gd name="connsiteX12" fmla="*/ 140493 w 878081"/>
              <a:gd name="connsiteY12" fmla="*/ 4207279 h 4347772"/>
              <a:gd name="connsiteX13" fmla="*/ 140493 w 878081"/>
              <a:gd name="connsiteY13" fmla="*/ 70247 h 4347772"/>
              <a:gd name="connsiteX14" fmla="*/ 140493 w 878081"/>
              <a:gd name="connsiteY14" fmla="*/ 31450 h 4347772"/>
              <a:gd name="connsiteX0-1" fmla="*/ 210739 w 878081"/>
              <a:gd name="connsiteY0-2" fmla="*/ 0 h 4347772"/>
              <a:gd name="connsiteX1-3" fmla="*/ 807835 w 878081"/>
              <a:gd name="connsiteY1-4" fmla="*/ 0 h 4347772"/>
              <a:gd name="connsiteX2-5" fmla="*/ 832931 w 878081"/>
              <a:gd name="connsiteY2-6" fmla="*/ 0 h 4347772"/>
              <a:gd name="connsiteX3-7" fmla="*/ 881218 w 878081"/>
              <a:gd name="connsiteY3-8" fmla="*/ 56858 h 4347772"/>
              <a:gd name="connsiteX4-9" fmla="*/ 856122 w 878081"/>
              <a:gd name="connsiteY4-10" fmla="*/ 127104 h 4347772"/>
              <a:gd name="connsiteX5-11" fmla="*/ 210739 w 878081"/>
              <a:gd name="connsiteY5-12" fmla="*/ 140493 h 4347772"/>
              <a:gd name="connsiteX6-13" fmla="*/ 235836 w 878081"/>
              <a:gd name="connsiteY6-14" fmla="*/ 140493 h 4347772"/>
              <a:gd name="connsiteX7-15" fmla="*/ 284123 w 878081"/>
              <a:gd name="connsiteY7-16" fmla="*/ 83635 h 4347772"/>
              <a:gd name="connsiteX8-17" fmla="*/ 259026 w 878081"/>
              <a:gd name="connsiteY8-18" fmla="*/ 13389 h 4347772"/>
              <a:gd name="connsiteX0-19" fmla="*/ 210739 w 878081"/>
              <a:gd name="connsiteY0-20" fmla="*/ 70246 h 4347772"/>
              <a:gd name="connsiteX1-21" fmla="*/ 280986 w 878081"/>
              <a:gd name="connsiteY1-22" fmla="*/ 70246 h 4347772"/>
              <a:gd name="connsiteX2-23" fmla="*/ 280986 w 878081"/>
              <a:gd name="connsiteY2-24" fmla="*/ 109043 h 4347772"/>
              <a:gd name="connsiteX3-25" fmla="*/ 191341 w 878081"/>
              <a:gd name="connsiteY3-26" fmla="*/ 140493 h 4347772"/>
              <a:gd name="connsiteX4-27" fmla="*/ 175616 w 878081"/>
              <a:gd name="connsiteY4-28" fmla="*/ 85972 h 4347772"/>
              <a:gd name="connsiteX0-29" fmla="*/ 70246 w 878081"/>
              <a:gd name="connsiteY0-30" fmla="*/ 4207279 h 4347772"/>
              <a:gd name="connsiteX1-31" fmla="*/ 140493 w 878081"/>
              <a:gd name="connsiteY1-32" fmla="*/ 4207279 h 4347772"/>
              <a:gd name="connsiteX2-33" fmla="*/ 140493 w 878081"/>
              <a:gd name="connsiteY2-34" fmla="*/ 4277526 h 4347772"/>
              <a:gd name="connsiteX3-35" fmla="*/ 140493 w 878081"/>
              <a:gd name="connsiteY3-36" fmla="*/ 4316321 h 4347772"/>
              <a:gd name="connsiteX4-37" fmla="*/ 31450 w 878081"/>
              <a:gd name="connsiteY4-38" fmla="*/ 4347772 h 4347772"/>
              <a:gd name="connsiteX5-39" fmla="*/ 0 w 878081"/>
              <a:gd name="connsiteY5-40" fmla="*/ 4238729 h 4347772"/>
              <a:gd name="connsiteX0-41" fmla="*/ 70246 w 878081"/>
              <a:gd name="connsiteY0-42" fmla="*/ 4207279 h 4347772"/>
              <a:gd name="connsiteX1-43" fmla="*/ 89645 w 878081"/>
              <a:gd name="connsiteY1-44" fmla="*/ 4207279 h 4347772"/>
              <a:gd name="connsiteX2-45" fmla="*/ 105370 w 878081"/>
              <a:gd name="connsiteY2-46" fmla="*/ 4261800 h 4347772"/>
              <a:gd name="connsiteX3-47" fmla="*/ 140493 w 878081"/>
              <a:gd name="connsiteY3-48" fmla="*/ 4277526 h 4347772"/>
              <a:gd name="connsiteX4-49" fmla="*/ 140493 w 878081"/>
              <a:gd name="connsiteY4-50" fmla="*/ 4316321 h 4347772"/>
              <a:gd name="connsiteX5-51" fmla="*/ 31450 w 878081"/>
              <a:gd name="connsiteY5-52" fmla="*/ 4347772 h 4347772"/>
              <a:gd name="connsiteX6-53" fmla="*/ 0 w 878081"/>
              <a:gd name="connsiteY6-54" fmla="*/ 4238729 h 4347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77526"/>
                </a:lnTo>
                <a:cubicBezTo>
                  <a:pt x="737588" y="4296156"/>
                  <a:pt x="730187" y="4314024"/>
                  <a:pt x="717014" y="4327198"/>
                </a:cubicBezTo>
                <a:cubicBezTo>
                  <a:pt x="703840" y="4340371"/>
                  <a:pt x="685972" y="4347772"/>
                  <a:pt x="667342" y="4347772"/>
                </a:cubicBezTo>
                <a:lnTo>
                  <a:pt x="70247" y="4347772"/>
                </a:lnTo>
                <a:cubicBezTo>
                  <a:pt x="31450" y="4347772"/>
                  <a:pt x="0" y="4316322"/>
                  <a:pt x="0" y="4277526"/>
                </a:cubicBezTo>
                <a:cubicBezTo>
                  <a:pt x="0" y="4238729"/>
                  <a:pt x="31450" y="4207279"/>
                  <a:pt x="70247" y="4207279"/>
                </a:cubicBezTo>
                <a:lnTo>
                  <a:pt x="140493" y="42072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477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47772">
                <a:moveTo>
                  <a:pt x="70246" y="4207279"/>
                </a:moveTo>
                <a:lnTo>
                  <a:pt x="140493" y="4207279"/>
                </a:ln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  <a:path w="878081" h="4347772">
                <a:moveTo>
                  <a:pt x="70246" y="4207279"/>
                </a:moveTo>
                <a:cubicBezTo>
                  <a:pt x="89645" y="4207279"/>
                  <a:pt x="105370" y="4223004"/>
                  <a:pt x="105370" y="4242402"/>
                </a:cubicBezTo>
                <a:cubicBezTo>
                  <a:pt x="105370" y="4261800"/>
                  <a:pt x="89645" y="4277526"/>
                  <a:pt x="70246" y="4277526"/>
                </a:cubicBez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</a:rPr>
              <a:t>奥运会百米亚洲冠军</a:t>
            </a:r>
            <a:endParaRPr lang="zh-CN" altLang="en-US" sz="3000" b="0" i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6" name="视频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29740" y="770096"/>
            <a:ext cx="9406471" cy="52911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 dirty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 dirty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/>
          <p:cNvSpPr txBox="1"/>
          <p:nvPr/>
        </p:nvSpPr>
        <p:spPr>
          <a:xfrm>
            <a:off x="284150" y="362788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/>
          <p:cNvSpPr txBox="1"/>
          <p:nvPr/>
        </p:nvSpPr>
        <p:spPr>
          <a:xfrm>
            <a:off x="265986" y="146028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关于物体运动的速度、路程和时间的关系，下列说法中正确的是(    )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2"/>
          <p:cNvSpPr txBox="1"/>
          <p:nvPr/>
        </p:nvSpPr>
        <p:spPr>
          <a:xfrm>
            <a:off x="284436" y="1311412"/>
            <a:ext cx="5743575" cy="33623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A.物体的速度越大，它通过的路程一定越长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B.物体运动的时间越短，它的速度就一定越大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C.由公式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可知，物体的速度与路程成正比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D.物体运动的速度与路程、时间均无关系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" name="图片 25" descr="返回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 dirty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 dirty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/>
          <p:cNvSpPr txBox="1"/>
          <p:nvPr/>
        </p:nvSpPr>
        <p:spPr>
          <a:xfrm>
            <a:off x="6176067" y="362798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/>
          <p:cNvSpPr txBox="1"/>
          <p:nvPr/>
        </p:nvSpPr>
        <p:spPr>
          <a:xfrm>
            <a:off x="6157903" y="150705"/>
            <a:ext cx="5780484" cy="300564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两辆汽车在同一平直公路上同时出发，其路程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与时间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的关系如图所示。由图像可知，甲车的速度</a:t>
            </a:r>
            <a:r>
              <a:rPr lang="zh-CN" altLang="en-US" sz="2400" b="0" i="0" u="sng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&gt;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”“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&lt;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”或“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”)乙车的速度，甲车的速度为</a:t>
            </a:r>
            <a:r>
              <a:rPr lang="zh-CN" altLang="en-US" sz="2400" b="0" i="0" u="sng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m/s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,当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t=40s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时,甲、乙两车相距</a:t>
            </a:r>
            <a:r>
              <a:rPr lang="zh-CN" altLang="en-US" sz="2400" b="0" i="0" u="sng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/>
          <p:cNvPicPr>
            <a:picLocks noChangeAspect="1"/>
          </p:cNvPicPr>
          <p:nvPr/>
        </p:nvPicPr>
        <p:blipFill>
          <a:blip r:embed="rId2"/>
          <a:srcRect l="56768" t="23702" r="19591" b="61969"/>
          <a:stretch>
            <a:fillRect/>
          </a:stretch>
        </p:blipFill>
        <p:spPr>
          <a:xfrm>
            <a:off x="9096423" y="2968114"/>
            <a:ext cx="2735980" cy="2303936"/>
          </a:xfrm>
          <a:prstGeom prst="rect">
            <a:avLst/>
          </a:prstGeom>
        </p:spPr>
      </p:pic>
      <p:sp>
        <p:nvSpPr>
          <p:cNvPr id="12" name="形状6"/>
          <p:cNvSpPr txBox="1"/>
          <p:nvPr/>
        </p:nvSpPr>
        <p:spPr>
          <a:xfrm>
            <a:off x="297875" y="485242"/>
            <a:ext cx="855145" cy="376066"/>
          </a:xfrm>
          <a:custGeom>
            <a:avLst/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文本2"/>
          <p:cNvSpPr txBox="1"/>
          <p:nvPr/>
        </p:nvSpPr>
        <p:spPr>
          <a:xfrm>
            <a:off x="265890" y="267662"/>
            <a:ext cx="5780484" cy="389337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小洋每天骑自行车上学，他很想知道自己从家到学校的距离，因此进行了如下探究。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(1)小洋骑行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500m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,测得用时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100s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,则他骑行的平均速度是多少?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(2)小洋以同样的平均速度骑车到学校需要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10min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，则他家到学校的距离大约是多少?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4" name="图片 33" descr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 dirty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 dirty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/>
          <p:cNvSpPr txBox="1"/>
          <p:nvPr/>
        </p:nvSpPr>
        <p:spPr>
          <a:xfrm>
            <a:off x="6189059" y="362902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6"/>
          <p:cNvSpPr txBox="1"/>
          <p:nvPr/>
        </p:nvSpPr>
        <p:spPr>
          <a:xfrm>
            <a:off x="265900" y="363103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1"/>
          <p:cNvSpPr txBox="1"/>
          <p:nvPr/>
        </p:nvSpPr>
        <p:spPr>
          <a:xfrm>
            <a:off x="265709" y="156648"/>
            <a:ext cx="5780484" cy="151308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关于速度公式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下列说法正确的是(    )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</a:p>
        </p:txBody>
      </p:sp>
      <p:sp>
        <p:nvSpPr>
          <p:cNvPr id="9" name="文本2"/>
          <p:cNvSpPr txBox="1"/>
          <p:nvPr/>
        </p:nvSpPr>
        <p:spPr>
          <a:xfrm>
            <a:off x="341014" y="1287380"/>
            <a:ext cx="5686425" cy="38061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A.物体的速度与路程成正比，而与时间成反比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B.物体的速度等于单位时间内所通过的路程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C.物体的速度只与路程有关，路程越大，速度越大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D.物体的速度只与时间有关，时间越小，速度越大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公式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742" y="101984"/>
            <a:ext cx="805901" cy="906666"/>
          </a:xfrm>
          <a:prstGeom prst="rect">
            <a:avLst/>
          </a:prstGeom>
        </p:spPr>
      </p:pic>
      <p:sp>
        <p:nvSpPr>
          <p:cNvPr id="11" name="文本3"/>
          <p:cNvSpPr txBox="1"/>
          <p:nvPr/>
        </p:nvSpPr>
        <p:spPr>
          <a:xfrm>
            <a:off x="6157398" y="157010"/>
            <a:ext cx="5780484" cy="299840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济宁内环高架项目由高架路和地面快速路两部分组成，其中高架路长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36 km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,设计速度为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80 km/h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,合</a:t>
            </a:r>
            <a:r>
              <a:rPr lang="zh-CN" altLang="en-US" sz="2400" b="0" i="0" u="sng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m/s；小明跟随爸爸开车行完高架路全程用时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36 min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，则这段时间内车的平均速度为</a:t>
            </a:r>
            <a:r>
              <a:rPr lang="zh-CN" altLang="en-US" sz="2400" b="0" i="0" u="sng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km/h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(结果保留一位小数)。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形状4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 dirty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 dirty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/>
          <p:cNvSpPr txBox="1"/>
          <p:nvPr/>
        </p:nvSpPr>
        <p:spPr>
          <a:xfrm>
            <a:off x="265900" y="363103"/>
            <a:ext cx="1721920" cy="376066"/>
          </a:xfrm>
          <a:custGeom>
            <a:avLst/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 dirty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 dirty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/>
          <p:cNvSpPr txBox="1"/>
          <p:nvPr/>
        </p:nvSpPr>
        <p:spPr>
          <a:xfrm>
            <a:off x="265700" y="148361"/>
            <a:ext cx="5780484" cy="297326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 dirty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姐姐和弟弟在同一所学校上学。某天吃过早餐后，姐弟俩约定从小区门口出发去学校大门口会合。作出他们的路程与时间的关系图像分别如图中的两条实线所示，弟弟的图线为直线。则下列判断正确的是(    )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2"/>
          <p:cNvSpPr txBox="1"/>
          <p:nvPr/>
        </p:nvSpPr>
        <p:spPr>
          <a:xfrm>
            <a:off x="299456" y="3121676"/>
            <a:ext cx="5629875" cy="246207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A.弟弟比姐姐早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5min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离开家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B.弟弟和姐姐的平均速度相同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C.弟弟和姐姐行走时的速度相等，均为</a:t>
            </a: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100m/min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D.姐姐一直做匀速直线运动</a:t>
            </a:r>
            <a:endParaRPr lang="zh-CN" altLang="en-US" sz="2400" b="0" i="0" dirty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/>
          <p:cNvPicPr>
            <a:picLocks noChangeAspect="1"/>
          </p:cNvPicPr>
          <p:nvPr/>
        </p:nvPicPr>
        <p:blipFill>
          <a:blip r:embed="rId2"/>
          <a:srcRect l="61513" t="31426" r="19795" b="58726"/>
          <a:stretch>
            <a:fillRect/>
          </a:stretch>
        </p:blipFill>
        <p:spPr>
          <a:xfrm>
            <a:off x="6411173" y="460658"/>
            <a:ext cx="4209812" cy="308023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74.1097637795275,&quot;left&quot;:594.9765354330709,&quot;top&quot;:38.0992125984252,&quot;width&quot;:324.57748031496055}"/>
</p:tagLst>
</file>

<file path=ppt/tags/tag2.xml><?xml version="1.0" encoding="utf-8"?>
<p:tagLst xmlns:p="http://schemas.openxmlformats.org/presentationml/2006/main">
  <p:tag name="KSO_WM_DIAGRAM_VIRTUALLY_FRAME" val="{&quot;height&quot;:474.1097637795275,&quot;left&quot;:594.9765354330709,&quot;top&quot;:38.0992125984252,&quot;width&quot;:324.57748031496055}"/>
</p:tagLst>
</file>

<file path=ppt/tags/tag3.xml><?xml version="1.0" encoding="utf-8"?>
<p:tagLst xmlns:p="http://schemas.openxmlformats.org/presentationml/2006/main">
  <p:tag name="KSO_WM_DIAGRAM_VIRTUALLY_FRAME" val="{&quot;height&quot;:474.1097637795275,&quot;left&quot;:594.9765354330709,&quot;top&quot;:38.0992125984252,&quot;width&quot;:324.57748031496055}"/>
</p:tagLst>
</file>

<file path=ppt/tags/tag4.xml><?xml version="1.0" encoding="utf-8"?>
<p:tagLst xmlns:p="http://schemas.openxmlformats.org/presentationml/2006/main">
  <p:tag name="KSO_WM_DIAGRAM_VIRTUALLY_FRAME" val="{&quot;height&quot;:474.1097637795275,&quot;left&quot;:594.9765354330709,&quot;top&quot;:38.0992125984252,&quot;width&quot;:324.57748031496055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3082</Words>
  <PresentationFormat>宽屏</PresentationFormat>
  <Paragraphs>932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Arial</vt:lpstr>
      <vt:lpstr>宋体</vt:lpstr>
      <vt:lpstr>Wingdings</vt:lpstr>
      <vt:lpstr>楷体</vt:lpstr>
      <vt:lpstr>Arial</vt:lpstr>
      <vt:lpstr>微软雅黑</vt:lpstr>
      <vt:lpstr>&amp;quot</vt:lpstr>
      <vt:lpstr>Segoe Print</vt:lpstr>
      <vt:lpstr>Times New Roman</vt:lpstr>
      <vt:lpstr>仿宋</vt:lpstr>
      <vt:lpstr>Arial Unicode MS</vt:lpstr>
      <vt:lpstr>Calibri</vt:lpstr>
      <vt:lpstr>黑体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2025-06-29T01:29:00Z</dcterms:created>
  <dcterms:modified xsi:type="dcterms:W3CDTF">2025-06-29T15:41:13Z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5.2.4.8933</vt:lpwstr>
  </property>
  <property fmtid="{D5CDD505-2E9C-101B-9397-08002B2CF9AE}" pid="4" name="EasiNoteCoursewareInfo">
    <vt:lpwstr>d8ef6ec5-b125-4e49-90ce-e040b54e8b36:542</vt:lpwstr>
  </property>
  <property fmtid="{D5CDD505-2E9C-101B-9397-08002B2CF9AE}" pid="5" name="EasiNoteDocumentName">
    <vt:lpwstr>1.3 运动的快慢</vt:lpwstr>
  </property>
  <property fmtid="{D5CDD505-2E9C-101B-9397-08002B2CF9AE}" pid="6" name="EasiNoteAuthor">
    <vt:lpwstr>bd3f1691b77640718202ded2e3c70d82</vt:lpwstr>
  </property>
  <property fmtid="{D5CDD505-2E9C-101B-9397-08002B2CF9AE}" pid="7" name="EasiNoteUpstreamCoursewareInfo_0">
    <vt:lpwstr>d8ef6ec5-b125-4e49-90ce-e040b54e8b36</vt:lpwstr>
  </property>
  <property fmtid="{D5CDD505-2E9C-101B-9397-08002B2CF9AE}" pid="8" name="ICV">
    <vt:lpwstr>0DFA7BB8382440F395670371B9EB7F5E_12</vt:lpwstr>
  </property>
  <property fmtid="{D5CDD505-2E9C-101B-9397-08002B2CF9AE}" pid="9" name="KSOProductBuildVer">
    <vt:lpwstr>2052-12.1.0.21541</vt:lpwstr>
  </property>
</Properties>
</file>