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tags" Target="tags/tag1.xml" /><Relationship Id="rId2" Type="http://schemas.openxmlformats.org/officeDocument/2006/relationships/slide" Target="slides/slide1.xml" /><Relationship Id="rId20" Type="http://schemas.openxmlformats.org/officeDocument/2006/relationships/presProps" Target="presProps.xml" /><Relationship Id="rId21" Type="http://schemas.openxmlformats.org/officeDocument/2006/relationships/viewProps" Target="viewProps.xml" /><Relationship Id="rId22" Type="http://schemas.openxmlformats.org/officeDocument/2006/relationships/theme" Target="theme/theme1.xml" /><Relationship Id="rId23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image" Target="file:///D:\qq&#25991;&#20214;\712321467\Image\C2C\Image2\%7b75232B38-A165-1FB7-499C-2E1C792CACB5%7d.png" TargetMode="External" /><Relationship Id="rId19" Type="http://schemas.openxmlformats.org/officeDocument/2006/relationships/image" Target="../media/image1.png" /><Relationship Id="rId2" Type="http://schemas.openxmlformats.org/officeDocument/2006/relationships/slideLayout" Target="../slideLayouts/slideLayout2.xml" /><Relationship Id="rId20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9" r:link="rId1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3.png" /><Relationship Id="rId5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png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7.jpeg" /><Relationship Id="rId3" Type="http://schemas.openxmlformats.org/officeDocument/2006/relationships/image" Target="../media/image18.jpe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29.png" /><Relationship Id="rId11" Type="http://schemas.openxmlformats.org/officeDocument/2006/relationships/image" Target="../media/image30.png" /><Relationship Id="rId12" Type="http://schemas.openxmlformats.org/officeDocument/2006/relationships/image" Target="../media/image31.png" /><Relationship Id="rId13" Type="http://schemas.openxmlformats.org/officeDocument/2006/relationships/image" Target="../media/image32.png" /><Relationship Id="rId14" Type="http://schemas.openxmlformats.org/officeDocument/2006/relationships/slide" Target="slide14.xml" TargetMode="Internal" /><Relationship Id="rId15" Type="http://schemas.openxmlformats.org/officeDocument/2006/relationships/image" Target="../media/image10.png" /><Relationship Id="rId16" Type="http://schemas.openxmlformats.org/officeDocument/2006/relationships/audio" Target="../media/audio1111.wav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jpeg" /><Relationship Id="rId5" Type="http://schemas.openxmlformats.org/officeDocument/2006/relationships/image" Target="../media/image24.jpeg" /><Relationship Id="rId6" Type="http://schemas.openxmlformats.org/officeDocument/2006/relationships/image" Target="../media/image25.jpeg" /><Relationship Id="rId7" Type="http://schemas.openxmlformats.org/officeDocument/2006/relationships/image" Target="../media/image26.png" /><Relationship Id="rId8" Type="http://schemas.openxmlformats.org/officeDocument/2006/relationships/image" Target="../media/image27.png" /><Relationship Id="rId9" Type="http://schemas.openxmlformats.org/officeDocument/2006/relationships/image" Target="../media/image28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3.png" /><Relationship Id="rId3" Type="http://schemas.openxmlformats.org/officeDocument/2006/relationships/image" Target="../media/image34.png" /><Relationship Id="rId4" Type="http://schemas.openxmlformats.org/officeDocument/2006/relationships/image" Target="../media/image35.png" /><Relationship Id="rId5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6.png" /><Relationship Id="rId3" Type="http://schemas.openxmlformats.org/officeDocument/2006/relationships/image" Target="../media/image35.png" /><Relationship Id="rId4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7.png" /><Relationship Id="rId3" Type="http://schemas.openxmlformats.org/officeDocument/2006/relationships/image" Target="../media/image38.png" /><Relationship Id="rId4" Type="http://schemas.openxmlformats.org/officeDocument/2006/relationships/image" Target="../media/image35.png" /><Relationship Id="rId5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39.png" /><Relationship Id="rId3" Type="http://schemas.openxmlformats.org/officeDocument/2006/relationships/image" Target="../media/image40.png" /><Relationship Id="rId4" Type="http://schemas.openxmlformats.org/officeDocument/2006/relationships/image" Target="../media/image41.png" /><Relationship Id="rId5" Type="http://schemas.openxmlformats.org/officeDocument/2006/relationships/image" Target="../media/image42.png" /><Relationship Id="rId6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32.png" /><Relationship Id="rId11" Type="http://schemas.openxmlformats.org/officeDocument/2006/relationships/slide" Target="slide14.xml" TargetMode="Internal" /><Relationship Id="rId12" Type="http://schemas.openxmlformats.org/officeDocument/2006/relationships/image" Target="../media/image10.png" /><Relationship Id="rId13" Type="http://schemas.openxmlformats.org/officeDocument/2006/relationships/audio" Target="../media/audio1111.wav" /><Relationship Id="rId2" Type="http://schemas.openxmlformats.org/officeDocument/2006/relationships/image" Target="../media/image43.png" /><Relationship Id="rId3" Type="http://schemas.openxmlformats.org/officeDocument/2006/relationships/image" Target="../media/image44.gif" /><Relationship Id="rId4" Type="http://schemas.openxmlformats.org/officeDocument/2006/relationships/image" Target="../media/image45.png" /><Relationship Id="rId5" Type="http://schemas.openxmlformats.org/officeDocument/2006/relationships/image" Target="../media/image46.png" /><Relationship Id="rId6" Type="http://schemas.openxmlformats.org/officeDocument/2006/relationships/image" Target="../media/image47.png" /><Relationship Id="rId7" Type="http://schemas.openxmlformats.org/officeDocument/2006/relationships/image" Target="../media/image48.png" /><Relationship Id="rId8" Type="http://schemas.openxmlformats.org/officeDocument/2006/relationships/image" Target="../media/image49.png" /><Relationship Id="rId9" Type="http://schemas.openxmlformats.org/officeDocument/2006/relationships/image" Target="../media/image5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2.png" /><Relationship Id="rId3" Type="http://schemas.openxmlformats.org/officeDocument/2006/relationships/slide" Target="slide15.xml" TargetMode="Internal" /><Relationship Id="rId4" Type="http://schemas.openxmlformats.org/officeDocument/2006/relationships/image" Target="../media/image10.png" /><Relationship Id="rId5" Type="http://schemas.openxmlformats.org/officeDocument/2006/relationships/audio" Target="../media/audio111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1.png" /><Relationship Id="rId3" Type="http://schemas.openxmlformats.org/officeDocument/2006/relationships/image" Target="../media/image52.png" /><Relationship Id="rId4" Type="http://schemas.openxmlformats.org/officeDocument/2006/relationships/video" Target="../media/media2.mp4" /><Relationship Id="rId5" Type="http://schemas.microsoft.com/office/2007/relationships/media" Target="../media/media2.mp4" /><Relationship Id="rId6" Type="http://schemas.openxmlformats.org/officeDocument/2006/relationships/image" Target="../media/image53.png" /><Relationship Id="rId7" Type="http://schemas.openxmlformats.org/officeDocument/2006/relationships/slide" Target="slide16.xml" TargetMode="Internal" /><Relationship Id="rId8" Type="http://schemas.openxmlformats.org/officeDocument/2006/relationships/image" Target="../media/image10.png" /><Relationship Id="rId9" Type="http://schemas.openxmlformats.org/officeDocument/2006/relationships/audio" Target="../media/audio1111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4.jpeg" /><Relationship Id="rId3" Type="http://schemas.openxmlformats.org/officeDocument/2006/relationships/image" Target="../media/image55.jpeg" /><Relationship Id="rId4" Type="http://schemas.openxmlformats.org/officeDocument/2006/relationships/image" Target="../media/image56.png" /><Relationship Id="rId5" Type="http://schemas.openxmlformats.org/officeDocument/2006/relationships/slide" Target="slide6.xml" TargetMode="Internal" /><Relationship Id="rId6" Type="http://schemas.openxmlformats.org/officeDocument/2006/relationships/slide" Target="slide11.xml" TargetMode="Internal" /><Relationship Id="rId7" Type="http://schemas.openxmlformats.org/officeDocument/2006/relationships/image" Target="../media/image57.png" /><Relationship Id="rId8" Type="http://schemas.openxmlformats.org/officeDocument/2006/relationships/audio" Target="../media/audio1111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56.png" /><Relationship Id="rId3" Type="http://schemas.openxmlformats.org/officeDocument/2006/relationships/slide" Target="slide13.xml" TargetMode="Internal" /><Relationship Id="rId4" Type="http://schemas.openxmlformats.org/officeDocument/2006/relationships/image" Target="../media/image57.png" /><Relationship Id="rId5" Type="http://schemas.openxmlformats.org/officeDocument/2006/relationships/audio" Target="../media/audio1111.wav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5.jpeg" /><Relationship Id="rId3" Type="http://schemas.openxmlformats.org/officeDocument/2006/relationships/image" Target="../media/image57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58.png" /><Relationship Id="rId3" Type="http://schemas.openxmlformats.org/officeDocument/2006/relationships/image" Target="../media/image57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8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第一章  机械运动</a:t>
            </a:r>
            <a:endParaRPr lang="zh-CN" altLang="en-US" sz="48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48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  长度和时间的测量</a:t>
            </a:r>
            <a:endParaRPr lang="zh-CN" altLang="en-US" sz="48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8" title=""/>
          <p:cNvPicPr>
            <a:picLocks noChangeAspect="1"/>
          </p:cNvPicPr>
          <p:nvPr/>
        </p:nvPicPr>
        <p:blipFill>
          <a:blip r:embed="rId9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124760" y="5895556"/>
            <a:ext cx="3072279" cy="649815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哪一段比较长？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rcRect l="5140" t="2970" r="934" b="4290"/>
          <a:stretch>
            <a:fillRect/>
          </a:stretch>
        </p:blipFill>
        <p:spPr>
          <a:xfrm>
            <a:off x="5590466" y="1508839"/>
            <a:ext cx="5864615" cy="4096533"/>
          </a:xfrm>
          <a:prstGeom prst="rect">
            <a:avLst/>
          </a:prstGeom>
        </p:spPr>
      </p:pic>
      <p:sp>
        <p:nvSpPr>
          <p:cNvPr id="4" name="文本1" title=""/>
          <p:cNvSpPr txBox="1"/>
          <p:nvPr/>
        </p:nvSpPr>
        <p:spPr>
          <a:xfrm>
            <a:off x="6480877" y="5820928"/>
            <a:ext cx="3162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两个黑圆一样大吗？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634" y="2171557"/>
            <a:ext cx="2944930" cy="3141469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形状2" title=""/>
          <p:cNvSpPr txBox="1"/>
          <p:nvPr/>
        </p:nvSpPr>
        <p:spPr>
          <a:xfrm>
            <a:off x="11020139" y="6280033"/>
            <a:ext cx="830242" cy="1191"/>
          </a:xfrm>
          <a:prstGeom prst="line">
            <a:avLst/>
          </a:prstGeom>
          <a:solidFill>
            <a:srgbClr val="166EE1">
              <a:alpha val="60000"/>
            </a:srgbClr>
          </a:solidFill>
          <a:ln w="171450">
            <a:solidFill>
              <a:srgbClr val="3B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" name="形状3" title=""/>
          <p:cNvSpPr txBox="1"/>
          <p:nvPr/>
        </p:nvSpPr>
        <p:spPr>
          <a:xfrm>
            <a:off x="4020455" y="220513"/>
            <a:ext cx="3530600" cy="1659467"/>
          </a:xfrm>
          <a:custGeom>
            <a:gdLst>
              <a:gd name="connsiteX0" fmla="*/ 2075420 w 3530600"/>
              <a:gd name="connsiteY0" fmla="*/ 0 h 1659467"/>
              <a:gd name="connsiteX1" fmla="*/ 2280333 w 3530600"/>
              <a:gd name="connsiteY1" fmla="*/ 0 h 1659467"/>
              <a:gd name="connsiteX2" fmla="*/ 2622753 w 3530600"/>
              <a:gd name="connsiteY2" fmla="*/ 180978 h 1659467"/>
              <a:gd name="connsiteX3" fmla="*/ 3109776 w 3530600"/>
              <a:gd name="connsiteY3" fmla="*/ 172209 h 1659467"/>
              <a:gd name="connsiteX4" fmla="*/ 3387468 w 3530600"/>
              <a:gd name="connsiteY4" fmla="*/ 634252 h 1659467"/>
              <a:gd name="connsiteX5" fmla="*/ 3468181 w 3530600"/>
              <a:gd name="connsiteY5" fmla="*/ 788121 h 1659467"/>
              <a:gd name="connsiteX6" fmla="*/ 3530600 w 3530600"/>
              <a:gd name="connsiteY6" fmla="*/ 1264833 h 1659467"/>
              <a:gd name="connsiteX7" fmla="*/ 2797380 w 3530600"/>
              <a:gd name="connsiteY7" fmla="*/ 1471603 h 1659467"/>
              <a:gd name="connsiteX8" fmla="*/ 2547611 w 3530600"/>
              <a:gd name="connsiteY8" fmla="*/ 1584746 h 1659467"/>
              <a:gd name="connsiteX9" fmla="*/ 1792452 w 3530600"/>
              <a:gd name="connsiteY9" fmla="*/ 1659467 h 1659467"/>
              <a:gd name="connsiteX10" fmla="*/ 1294771 w 3530600"/>
              <a:gd name="connsiteY10" fmla="*/ 1514822 h 1659467"/>
              <a:gd name="connsiteX11" fmla="*/ 840162 w 3530600"/>
              <a:gd name="connsiteY11" fmla="*/ 1534224 h 1659467"/>
              <a:gd name="connsiteX12" fmla="*/ 502720 w 3530600"/>
              <a:gd name="connsiteY12" fmla="*/ 1330362 h 1659467"/>
              <a:gd name="connsiteX13" fmla="*/ 213609 w 3530600"/>
              <a:gd name="connsiteY13" fmla="*/ 1330704 h 1659467"/>
              <a:gd name="connsiteX14" fmla="*/ 0 w 3530600"/>
              <a:gd name="connsiteY14" fmla="*/ 899640 h 1659467"/>
              <a:gd name="connsiteX15" fmla="*/ 162819 w 3530600"/>
              <a:gd name="connsiteY15" fmla="*/ 703460 h 1659467"/>
              <a:gd name="connsiteX16" fmla="*/ 143132 w 3530600"/>
              <a:gd name="connsiteY16" fmla="*/ 425484 h 1659467"/>
              <a:gd name="connsiteX17" fmla="*/ 683203 w 3530600"/>
              <a:gd name="connsiteY17" fmla="*/ 281796 h 1659467"/>
              <a:gd name="connsiteX18" fmla="*/ 901173 w 3530600"/>
              <a:gd name="connsiteY18" fmla="*/ 153929 h 1659467"/>
              <a:gd name="connsiteX19" fmla="*/ 1495157 w 3530600"/>
              <a:gd name="connsiteY19" fmla="*/ 46966 h 1659467"/>
              <a:gd name="connsiteX20" fmla="*/ 1791963 w 3530600"/>
              <a:gd name="connsiteY20" fmla="*/ 36287 h 16594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30600" h="1659466">
                <a:moveTo>
                  <a:pt x="2075420" y="0"/>
                </a:moveTo>
                <a:cubicBezTo>
                  <a:pt x="2280333" y="0"/>
                  <a:pt x="2463120" y="79708"/>
                  <a:pt x="2557148" y="197071"/>
                </a:cubicBezTo>
                <a:cubicBezTo>
                  <a:pt x="2622753" y="180978"/>
                  <a:pt x="2693487" y="172209"/>
                  <a:pt x="2767227" y="172209"/>
                </a:cubicBezTo>
                <a:cubicBezTo>
                  <a:pt x="3109776" y="172209"/>
                  <a:pt x="3387468" y="361456"/>
                  <a:pt x="3387468" y="594903"/>
                </a:cubicBezTo>
                <a:cubicBezTo>
                  <a:pt x="3387468" y="634252"/>
                  <a:pt x="3379578" y="672345"/>
                  <a:pt x="3364818" y="708488"/>
                </a:cubicBezTo>
                <a:cubicBezTo>
                  <a:pt x="3468181" y="788121"/>
                  <a:pt x="3530600" y="890954"/>
                  <a:pt x="3530600" y="1001942"/>
                </a:cubicBezTo>
                <a:cubicBezTo>
                  <a:pt x="3530600" y="1264833"/>
                  <a:pt x="3220867" y="1471603"/>
                  <a:pt x="2838793" y="1471603"/>
                </a:cubicBezTo>
                <a:cubicBezTo>
                  <a:pt x="2797380" y="1471603"/>
                  <a:pt x="2756816" y="1469173"/>
                  <a:pt x="2717405" y="1464507"/>
                </a:cubicBezTo>
                <a:cubicBezTo>
                  <a:pt x="2547611" y="1584746"/>
                  <a:pt x="2310848" y="1659467"/>
                  <a:pt x="2051565" y="1659467"/>
                </a:cubicBezTo>
                <a:cubicBezTo>
                  <a:pt x="1792452" y="1659467"/>
                  <a:pt x="1559510" y="1591382"/>
                  <a:pt x="1388650" y="1480612"/>
                </a:cubicBezTo>
                <a:cubicBezTo>
                  <a:pt x="1294771" y="1514822"/>
                  <a:pt x="1187466" y="1534224"/>
                  <a:pt x="1073493" y="1534224"/>
                </a:cubicBezTo>
                <a:cubicBezTo>
                  <a:pt x="840162" y="1534224"/>
                  <a:pt x="634775" y="1452905"/>
                  <a:pt x="515329" y="1329689"/>
                </a:cubicBezTo>
                <a:cubicBezTo>
                  <a:pt x="502720" y="1330362"/>
                  <a:pt x="489974" y="1330704"/>
                  <a:pt x="477108" y="1330704"/>
                </a:cubicBezTo>
                <a:cubicBezTo>
                  <a:pt x="213609" y="1330704"/>
                  <a:pt x="0" y="1187017"/>
                  <a:pt x="0" y="1001942"/>
                </a:cubicBezTo>
                <a:cubicBezTo>
                  <a:pt x="0" y="899640"/>
                  <a:pt x="77886" y="806721"/>
                  <a:pt x="197612" y="749154"/>
                </a:cubicBezTo>
                <a:cubicBezTo>
                  <a:pt x="162819" y="703460"/>
                  <a:pt x="143132" y="651089"/>
                  <a:pt x="143132" y="594903"/>
                </a:cubicBezTo>
                <a:cubicBezTo>
                  <a:pt x="143132" y="425484"/>
                  <a:pt x="356741" y="281796"/>
                  <a:pt x="620241" y="281796"/>
                </a:cubicBezTo>
                <a:cubicBezTo>
                  <a:pt x="683203" y="281796"/>
                  <a:pt x="743316" y="290000"/>
                  <a:pt x="798348" y="304798"/>
                </a:cubicBezTo>
                <a:cubicBezTo>
                  <a:pt x="901173" y="153929"/>
                  <a:pt x="1127221" y="46966"/>
                  <a:pt x="1383614" y="46966"/>
                </a:cubicBezTo>
                <a:cubicBezTo>
                  <a:pt x="1495157" y="46966"/>
                  <a:pt x="1599547" y="64712"/>
                  <a:pt x="1691139" y="95943"/>
                </a:cubicBezTo>
                <a:cubicBezTo>
                  <a:pt x="1791963" y="36287"/>
                  <a:pt x="1926082" y="0"/>
                  <a:pt x="2075420" y="0"/>
                </a:cubicBezTo>
                <a:close/>
              </a:path>
            </a:pathLst>
          </a:custGeom>
          <a:solidFill>
            <a:srgbClr val="FFFFF7">
              <a:alpha val="100000"/>
            </a:srgbClr>
          </a:solidFill>
          <a:ln w="30163">
            <a:solidFill>
              <a:srgbClr val="BBBBB5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只靠感官判断不准确。</a:t>
            </a:r>
            <a:endParaRPr lang="zh-CN" altLang="en-US" sz="3200" b="0" i="0">
              <a:solidFill>
                <a:srgbClr val="FF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8" name="组合1" title=""/>
          <p:cNvGrpSpPr/>
          <p:nvPr/>
        </p:nvGrpSpPr>
        <p:grpSpPr>
          <a:xfrm>
            <a:off x="219770" y="246088"/>
            <a:ext cx="3291412" cy="1458220"/>
            <a:chExt cx="3291412" cy="1458220"/>
          </a:xfrm>
        </p:grpSpPr>
        <p:pic>
          <p:nvPicPr>
            <p:cNvPr id="9" name="图片3"/>
            <p:cNvPicPr>
              <a:picLocks noChangeAspect="1"/>
            </p:cNvPicPr>
            <p:nvPr/>
          </p:nvPicPr>
          <p:blipFill>
            <a:blip r:embed="rId4"/>
            <a:srcRect l="20655" r="22622" b="27467"/>
            <a:stretch>
              <a:fillRect/>
            </a:stretch>
          </p:blipFill>
          <p:spPr>
            <a:xfrm>
              <a:off x="0" y="0"/>
              <a:ext cx="1251661" cy="1458220"/>
            </a:xfrm>
            <a:prstGeom prst="rect">
              <a:avLst/>
            </a:prstGeom>
          </p:spPr>
        </p:pic>
        <p:sp>
          <p:nvSpPr>
            <p:cNvPr id="10" name="文本2"/>
            <p:cNvSpPr txBox="1"/>
            <p:nvPr/>
          </p:nvSpPr>
          <p:spPr>
            <a:xfrm>
              <a:off x="1310212" y="435769"/>
              <a:ext cx="1981200" cy="8768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4700" b="0" i="0">
                  <a:solidFill>
                    <a:srgbClr val="ED7D31">
                      <a:alpha val="100000"/>
                    </a:srgbClr>
                  </a:solidFill>
                  <a:effectLst>
                    <a:reflection blurRad="6350" stA="40000" endA="300" endPos="70000" dist="76200" dir="5400000" sy="-100000" algn="bl" rotWithShape="0"/>
                  </a:effectLst>
                  <a:latin typeface="Arial"/>
                  <a:ea typeface="Arial"/>
                </a:rPr>
                <a:t>想一想</a:t>
              </a:r>
              <a:endParaRPr lang="zh-CN" altLang="en-US" sz="4700" b="0" i="0">
                <a:solidFill>
                  <a:srgbClr val="ED7D31">
                    <a:alpha val="100000"/>
                  </a:srgbClr>
                </a:solidFill>
                <a:effectLst>
                  <a:reflection blurRad="6350" stA="40000" endA="300" endPos="70000" dist="76200" dir="5400000" sy="-100000" algn="bl" rotWithShape="0"/>
                </a:effectLst>
                <a:latin typeface="Arial"/>
                <a:ea typeface="Arial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0129557" y="207350"/>
            <a:ext cx="1279522" cy="1699457"/>
            <a:chExt cx="1279522" cy="1699457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7451" y="435388"/>
              <a:ext cx="548482" cy="1264069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0" y="0"/>
              <a:ext cx="1279522" cy="48789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063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( ____ )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5" name="组合2" title=""/>
          <p:cNvGrpSpPr/>
          <p:nvPr/>
        </p:nvGrpSpPr>
        <p:grpSpPr>
          <a:xfrm>
            <a:off x="10150645" y="2172561"/>
            <a:ext cx="1423483" cy="1831330"/>
            <a:chExt cx="1423483" cy="1831330"/>
          </a:xfrm>
        </p:grpSpPr>
        <p:pic>
          <p:nvPicPr>
            <p:cNvPr id="6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75568"/>
              <a:ext cx="1276350" cy="1655762"/>
            </a:xfrm>
            <a:prstGeom prst="rect">
              <a:avLst/>
            </a:prstGeom>
          </p:spPr>
        </p:pic>
        <p:sp>
          <p:nvSpPr>
            <p:cNvPr id="7" name="形状3"/>
            <p:cNvSpPr txBox="1"/>
            <p:nvPr/>
          </p:nvSpPr>
          <p:spPr>
            <a:xfrm>
              <a:off x="94745" y="0"/>
              <a:ext cx="1328738" cy="4889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063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( ____ )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8" name="组合3" title=""/>
          <p:cNvGrpSpPr/>
          <p:nvPr/>
        </p:nvGrpSpPr>
        <p:grpSpPr>
          <a:xfrm>
            <a:off x="10243117" y="4182021"/>
            <a:ext cx="1448876" cy="2388854"/>
            <a:chExt cx="1448876" cy="2388854"/>
          </a:xfrm>
        </p:grpSpPr>
        <p:pic>
          <p:nvPicPr>
            <p:cNvPr id="9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04454"/>
              <a:ext cx="1389063" cy="2184400"/>
            </a:xfrm>
            <a:prstGeom prst="rect">
              <a:avLst/>
            </a:prstGeom>
          </p:spPr>
        </p:pic>
        <p:sp>
          <p:nvSpPr>
            <p:cNvPr id="10" name="形状4"/>
            <p:cNvSpPr txBox="1"/>
            <p:nvPr/>
          </p:nvSpPr>
          <p:spPr>
            <a:xfrm>
              <a:off x="77095" y="0"/>
              <a:ext cx="1371781" cy="4878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2063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( ____ )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1" name="文本1" title=""/>
          <p:cNvSpPr txBox="1"/>
          <p:nvPr/>
        </p:nvSpPr>
        <p:spPr>
          <a:xfrm>
            <a:off x="1127531" y="1649940"/>
            <a:ext cx="8771477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常用单位：______（____）、______（____）、______（____）、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______（____）、______（____）、______（____）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2" title=""/>
          <p:cNvSpPr txBox="1"/>
          <p:nvPr/>
        </p:nvSpPr>
        <p:spPr>
          <a:xfrm>
            <a:off x="712546" y="3236776"/>
            <a:ext cx="8355425" cy="17593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课桌的高度：80_____                  物理课本的长度：26_____ 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一层楼高度：3 _____                   日光灯管的长度：1.2_____ 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一张纸的厚度：70 _____             国旗杆的高度：16_____ 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3" title=""/>
          <p:cNvSpPr txBox="1"/>
          <p:nvPr/>
        </p:nvSpPr>
        <p:spPr>
          <a:xfrm>
            <a:off x="3011976" y="3314567"/>
            <a:ext cx="65589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 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4" title=""/>
          <p:cNvSpPr txBox="1"/>
          <p:nvPr/>
        </p:nvSpPr>
        <p:spPr>
          <a:xfrm>
            <a:off x="8168011" y="3394358"/>
            <a:ext cx="57969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5" title=""/>
          <p:cNvSpPr txBox="1"/>
          <p:nvPr/>
        </p:nvSpPr>
        <p:spPr>
          <a:xfrm>
            <a:off x="2961113" y="3845595"/>
            <a:ext cx="5968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 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8317621" y="3845585"/>
            <a:ext cx="4444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7" title=""/>
          <p:cNvSpPr txBox="1"/>
          <p:nvPr/>
        </p:nvSpPr>
        <p:spPr>
          <a:xfrm>
            <a:off x="3261598" y="4386434"/>
            <a:ext cx="755142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μ</a:t>
            </a: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8" title=""/>
          <p:cNvSpPr txBox="1"/>
          <p:nvPr/>
        </p:nvSpPr>
        <p:spPr>
          <a:xfrm>
            <a:off x="7851943" y="4455319"/>
            <a:ext cx="44440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20" name="组合4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21" name="形状5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2" name="形状6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3" name="形状7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4" name="形状8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长度的单位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形状9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6" name="文本9" title=""/>
          <p:cNvSpPr txBox="1"/>
          <p:nvPr/>
        </p:nvSpPr>
        <p:spPr>
          <a:xfrm>
            <a:off x="398288" y="1118149"/>
            <a:ext cx="2723452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长度的单位：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0" title=""/>
          <p:cNvSpPr txBox="1"/>
          <p:nvPr/>
        </p:nvSpPr>
        <p:spPr>
          <a:xfrm>
            <a:off x="2435504" y="1152192"/>
            <a:ext cx="68014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国际单位制中，长度的基本单位为___，符号___。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1" title=""/>
          <p:cNvSpPr txBox="1"/>
          <p:nvPr/>
        </p:nvSpPr>
        <p:spPr>
          <a:xfrm>
            <a:off x="414471" y="2644702"/>
            <a:ext cx="23616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长度的估测：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2" title=""/>
          <p:cNvSpPr txBox="1"/>
          <p:nvPr/>
        </p:nvSpPr>
        <p:spPr>
          <a:xfrm>
            <a:off x="414604" y="4995862"/>
            <a:ext cx="48000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常用长度单位之间的换算关系。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13" title=""/>
          <p:cNvSpPr txBox="1"/>
          <p:nvPr/>
        </p:nvSpPr>
        <p:spPr>
          <a:xfrm>
            <a:off x="7085162" y="1151934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14" title=""/>
          <p:cNvSpPr txBox="1"/>
          <p:nvPr/>
        </p:nvSpPr>
        <p:spPr>
          <a:xfrm>
            <a:off x="8399516" y="1152077"/>
            <a:ext cx="47609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5" title=""/>
          <p:cNvSpPr txBox="1"/>
          <p:nvPr/>
        </p:nvSpPr>
        <p:spPr>
          <a:xfrm>
            <a:off x="2757640" y="164992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6" title=""/>
          <p:cNvSpPr txBox="1"/>
          <p:nvPr/>
        </p:nvSpPr>
        <p:spPr>
          <a:xfrm>
            <a:off x="3837251" y="1650140"/>
            <a:ext cx="64204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km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7" title=""/>
          <p:cNvSpPr txBox="1"/>
          <p:nvPr/>
        </p:nvSpPr>
        <p:spPr>
          <a:xfrm>
            <a:off x="5005559" y="165002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8" title=""/>
          <p:cNvSpPr txBox="1"/>
          <p:nvPr/>
        </p:nvSpPr>
        <p:spPr>
          <a:xfrm>
            <a:off x="6109621" y="1650140"/>
            <a:ext cx="67106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dm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9" title=""/>
          <p:cNvSpPr txBox="1"/>
          <p:nvPr/>
        </p:nvSpPr>
        <p:spPr>
          <a:xfrm>
            <a:off x="7296055" y="164965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厘米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20" title=""/>
          <p:cNvSpPr txBox="1"/>
          <p:nvPr/>
        </p:nvSpPr>
        <p:spPr>
          <a:xfrm>
            <a:off x="8399621" y="1649768"/>
            <a:ext cx="62893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1" title=""/>
          <p:cNvSpPr txBox="1"/>
          <p:nvPr/>
        </p:nvSpPr>
        <p:spPr>
          <a:xfrm>
            <a:off x="2782910" y="205172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毫米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22" title=""/>
          <p:cNvSpPr txBox="1"/>
          <p:nvPr/>
        </p:nvSpPr>
        <p:spPr>
          <a:xfrm>
            <a:off x="3772084" y="2051723"/>
            <a:ext cx="76168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mm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23" title=""/>
          <p:cNvSpPr txBox="1"/>
          <p:nvPr/>
        </p:nvSpPr>
        <p:spPr>
          <a:xfrm>
            <a:off x="5036106" y="205194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微米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24" title=""/>
          <p:cNvSpPr txBox="1"/>
          <p:nvPr/>
        </p:nvSpPr>
        <p:spPr>
          <a:xfrm>
            <a:off x="6124537" y="2013547"/>
            <a:ext cx="66748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μm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25" title=""/>
          <p:cNvSpPr txBox="1"/>
          <p:nvPr/>
        </p:nvSpPr>
        <p:spPr>
          <a:xfrm>
            <a:off x="7338651" y="205194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纳米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26" title=""/>
          <p:cNvSpPr txBox="1"/>
          <p:nvPr/>
        </p:nvSpPr>
        <p:spPr>
          <a:xfrm>
            <a:off x="8364464" y="2013547"/>
            <a:ext cx="66392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nm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27" title=""/>
          <p:cNvSpPr txBox="1"/>
          <p:nvPr/>
        </p:nvSpPr>
        <p:spPr>
          <a:xfrm>
            <a:off x="10381298" y="2063591"/>
            <a:ext cx="896842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dm</a:t>
            </a:r>
            <a:endParaRPr lang="zh-CN" altLang="en-US" sz="26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5" name="文本28" title=""/>
          <p:cNvSpPr txBox="1"/>
          <p:nvPr/>
        </p:nvSpPr>
        <p:spPr>
          <a:xfrm>
            <a:off x="10299878" y="85725"/>
            <a:ext cx="859758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cm</a:t>
            </a:r>
            <a:endParaRPr lang="zh-CN" altLang="en-US" sz="26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文本29" title=""/>
          <p:cNvSpPr txBox="1"/>
          <p:nvPr/>
        </p:nvSpPr>
        <p:spPr>
          <a:xfrm>
            <a:off x="10564720" y="4122877"/>
            <a:ext cx="7132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m</a:t>
            </a:r>
            <a:endParaRPr lang="zh-CN" altLang="en-US" sz="26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0" grpId="0" animBg="1"/>
      <p:bldP spid="31" grpId="0" animBg="1"/>
      <p:bldP spid="1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2" grpId="0" animBg="1"/>
      <p:bldP spid="45" grpId="0" animBg="1"/>
      <p:bldP spid="5" grpId="0" animBg="1"/>
      <p:bldP spid="44" grpId="0" animBg="1"/>
      <p:bldP spid="8" grpId="0" animBg="1"/>
      <p:bldP spid="46" grpId="0" animBg="1"/>
      <p:bldP spid="2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510576" y="4477588"/>
            <a:ext cx="2606739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nm 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2376859" y="4568828"/>
            <a:ext cx="2351294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16m=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文本2" title=""/>
          <p:cNvSpPr txBox="1"/>
          <p:nvPr/>
        </p:nvSpPr>
        <p:spPr>
          <a:xfrm>
            <a:off x="3644627" y="4488418"/>
            <a:ext cx="1607229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?      nm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" name="文本3" title=""/>
          <p:cNvSpPr txBox="1"/>
          <p:nvPr/>
        </p:nvSpPr>
        <p:spPr>
          <a:xfrm>
            <a:off x="4491638" y="4412952"/>
            <a:ext cx="2476052" cy="69335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nm 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6" name="形状2" title=""/>
          <p:cNvSpPr txBox="1"/>
          <p:nvPr/>
        </p:nvSpPr>
        <p:spPr>
          <a:xfrm>
            <a:off x="2279132" y="1620574"/>
            <a:ext cx="6628009" cy="914400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2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先</a:t>
            </a:r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4000" b="1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换</a:t>
            </a:r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r>
              <a:rPr lang="zh-CN" altLang="en-US" sz="54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altLang="en-US" sz="32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后</a:t>
            </a:r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“</a:t>
            </a:r>
            <a:r>
              <a:rPr lang="zh-CN" altLang="en-US" sz="4000" b="1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算</a:t>
            </a:r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”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3" title=""/>
          <p:cNvSpPr txBox="1"/>
          <p:nvPr/>
        </p:nvSpPr>
        <p:spPr>
          <a:xfrm rot="5400000">
            <a:off x="3552310" y="2460358"/>
            <a:ext cx="590550" cy="568325"/>
          </a:xfrm>
          <a:custGeom>
            <a:gdLst>
              <a:gd name="connsiteX0" fmla="*/ 36909 w 590550"/>
              <a:gd name="connsiteY0" fmla="*/ 142081 h 568325"/>
              <a:gd name="connsiteX1" fmla="*/ 73819 w 590550"/>
              <a:gd name="connsiteY1" fmla="*/ 142081 h 568325"/>
              <a:gd name="connsiteX2" fmla="*/ 73819 w 590550"/>
              <a:gd name="connsiteY2" fmla="*/ 426244 h 568325"/>
              <a:gd name="connsiteX3" fmla="*/ 36909 w 590550"/>
              <a:gd name="connsiteY3" fmla="*/ 426244 h 568325"/>
              <a:gd name="connsiteX4" fmla="*/ 36909 w 590550"/>
              <a:gd name="connsiteY4" fmla="*/ 142081 h 568325"/>
              <a:gd name="connsiteX0-1" fmla="*/ 464566 w 590550"/>
              <a:gd name="connsiteY0-2" fmla="*/ 0 h 568325"/>
              <a:gd name="connsiteX1-3" fmla="*/ 36909 w 590550"/>
              <a:gd name="connsiteY1-4" fmla="*/ 142081 h 568325"/>
              <a:gd name="connsiteX2-5" fmla="*/ 18455 w 590550"/>
              <a:gd name="connsiteY2-6" fmla="*/ 142081 h 568325"/>
              <a:gd name="connsiteX3-7" fmla="*/ 18455 w 590550"/>
              <a:gd name="connsiteY3-8" fmla="*/ 426244 h 568325"/>
              <a:gd name="connsiteX4-9" fmla="*/ 0 w 590550"/>
              <a:gd name="connsiteY4-10" fmla="*/ 426244 h 568325"/>
              <a:gd name="connsiteX5" fmla="*/ 0 w 590550"/>
              <a:gd name="connsiteY5" fmla="*/ 142081 h 568325"/>
              <a:gd name="connsiteX6" fmla="*/ 464566 w 590550"/>
              <a:gd name="connsiteY6" fmla="*/ 0 h 568325"/>
              <a:gd name="connsiteX0-11" fmla="*/ 464566 w 590550"/>
              <a:gd name="connsiteY0-12" fmla="*/ 0 h 568325"/>
              <a:gd name="connsiteX1-13" fmla="*/ 590550 w 590550"/>
              <a:gd name="connsiteY1-14" fmla="*/ 284162 h 568325"/>
              <a:gd name="connsiteX2-15" fmla="*/ 464566 w 590550"/>
              <a:gd name="connsiteY2-16" fmla="*/ 568325 h 568325"/>
              <a:gd name="connsiteX3-17" fmla="*/ 464566 w 590550"/>
              <a:gd name="connsiteY3-18" fmla="*/ 426244 h 568325"/>
              <a:gd name="connsiteX4-19" fmla="*/ 92273 w 590550"/>
              <a:gd name="connsiteY4-20" fmla="*/ 426244 h 568325"/>
              <a:gd name="connsiteX5-21" fmla="*/ 92273 w 590550"/>
              <a:gd name="connsiteY5-22" fmla="*/ 142081 h 568325"/>
              <a:gd name="connsiteX6-23" fmla="*/ 464566 w 590550"/>
              <a:gd name="connsiteY6-24" fmla="*/ 142081 h 568325"/>
              <a:gd name="connsiteX7" fmla="*/ 464566 w 590550"/>
              <a:gd name="connsiteY7" fmla="*/ 0 h 568325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3" y="connsiteY6-2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3" y="connsiteY6-24"/>
              </a:cxn>
              <a:cxn ang="0">
                <a:pos x="connsiteX7" y="connsiteY7"/>
              </a:cxn>
            </a:cxnLst>
            <a:rect l="l" t="t" r="r" b="b"/>
            <a:pathLst>
              <a:path w="590550" h="568325">
                <a:moveTo>
                  <a:pt x="36909" y="142081"/>
                </a:moveTo>
                <a:lnTo>
                  <a:pt x="73819" y="142081"/>
                </a:lnTo>
                <a:lnTo>
                  <a:pt x="73819" y="426244"/>
                </a:lnTo>
                <a:lnTo>
                  <a:pt x="36909" y="426244"/>
                </a:lnTo>
                <a:lnTo>
                  <a:pt x="36909" y="142081"/>
                </a:lnTo>
                <a:close/>
              </a:path>
              <a:path w="590550" h="568325">
                <a:moveTo>
                  <a:pt x="464566" y="0"/>
                </a:moveTo>
                <a:lnTo>
                  <a:pt x="36909" y="142081"/>
                </a:lnTo>
                <a:lnTo>
                  <a:pt x="18455" y="142081"/>
                </a:lnTo>
                <a:lnTo>
                  <a:pt x="18455" y="426244"/>
                </a:lnTo>
                <a:lnTo>
                  <a:pt x="0" y="426244"/>
                </a:lnTo>
                <a:lnTo>
                  <a:pt x="0" y="142081"/>
                </a:lnTo>
                <a:lnTo>
                  <a:pt x="464566" y="0"/>
                </a:lnTo>
                <a:close/>
              </a:path>
              <a:path w="590550" h="568325">
                <a:moveTo>
                  <a:pt x="464566" y="0"/>
                </a:moveTo>
                <a:lnTo>
                  <a:pt x="590550" y="284162"/>
                </a:lnTo>
                <a:lnTo>
                  <a:pt x="464566" y="568325"/>
                </a:lnTo>
                <a:lnTo>
                  <a:pt x="464566" y="426244"/>
                </a:lnTo>
                <a:lnTo>
                  <a:pt x="92273" y="426244"/>
                </a:lnTo>
                <a:lnTo>
                  <a:pt x="92273" y="142081"/>
                </a:lnTo>
                <a:lnTo>
                  <a:pt x="464566" y="142081"/>
                </a:lnTo>
                <a:lnTo>
                  <a:pt x="464566" y="0"/>
                </a:lnTo>
                <a:close/>
              </a:path>
            </a:pathLst>
          </a:custGeom>
          <a:solidFill>
            <a:srgbClr val="FFFFD9">
              <a:alpha val="100000"/>
            </a:srgbClr>
          </a:solidFill>
          <a:ln w="30163">
            <a:solidFill>
              <a:srgbClr val="B46D33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</a:t>
            </a:r>
            <a:endParaRPr lang="zh-CN" altLang="en-US" sz="18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8" name="形状4" title=""/>
          <p:cNvSpPr txBox="1"/>
          <p:nvPr/>
        </p:nvSpPr>
        <p:spPr>
          <a:xfrm>
            <a:off x="2110864" y="3095358"/>
            <a:ext cx="3400625" cy="1385888"/>
          </a:xfrm>
          <a:custGeom>
            <a:gdLst>
              <a:gd name="connsiteX0" fmla="*/ 230981 w 3400625"/>
              <a:gd name="connsiteY0" fmla="*/ 0 h 1385888"/>
              <a:gd name="connsiteX1" fmla="*/ 3169644 w 3400625"/>
              <a:gd name="connsiteY1" fmla="*/ 0 h 1385888"/>
              <a:gd name="connsiteX2" fmla="*/ 3297211 w 3400625"/>
              <a:gd name="connsiteY2" fmla="*/ 0 h 1385888"/>
              <a:gd name="connsiteX3" fmla="*/ 3400625 w 3400625"/>
              <a:gd name="connsiteY3" fmla="*/ 1154906 h 1385888"/>
              <a:gd name="connsiteX4" fmla="*/ 3400625 w 3400625"/>
              <a:gd name="connsiteY4" fmla="*/ 1282474 h 1385888"/>
              <a:gd name="connsiteX5" fmla="*/ 230981 w 3400625"/>
              <a:gd name="connsiteY5" fmla="*/ 1385888 h 1385888"/>
              <a:gd name="connsiteX6" fmla="*/ 103414 w 3400625"/>
              <a:gd name="connsiteY6" fmla="*/ 1385888 h 1385888"/>
              <a:gd name="connsiteX7" fmla="*/ 0 w 3400625"/>
              <a:gd name="connsiteY7" fmla="*/ 230981 h 1385888"/>
              <a:gd name="connsiteX8" fmla="*/ 0 w 3400625"/>
              <a:gd name="connsiteY8" fmla="*/ 103414 h 13858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0625" h="1385888">
                <a:moveTo>
                  <a:pt x="230981" y="0"/>
                </a:moveTo>
                <a:lnTo>
                  <a:pt x="3169644" y="0"/>
                </a:lnTo>
                <a:cubicBezTo>
                  <a:pt x="3297211" y="0"/>
                  <a:pt x="3400625" y="103414"/>
                  <a:pt x="3400625" y="230981"/>
                </a:cubicBezTo>
                <a:lnTo>
                  <a:pt x="3400625" y="1154906"/>
                </a:lnTo>
                <a:cubicBezTo>
                  <a:pt x="3400625" y="1282474"/>
                  <a:pt x="3297211" y="1385888"/>
                  <a:pt x="3169644" y="1385888"/>
                </a:cubicBezTo>
                <a:lnTo>
                  <a:pt x="230981" y="1385888"/>
                </a:lnTo>
                <a:cubicBezTo>
                  <a:pt x="103414" y="1385888"/>
                  <a:pt x="0" y="1282474"/>
                  <a:pt x="0" y="1154906"/>
                </a:cubicBezTo>
                <a:lnTo>
                  <a:pt x="0" y="230981"/>
                </a:lnTo>
                <a:cubicBezTo>
                  <a:pt x="0" y="103414"/>
                  <a:pt x="103414" y="0"/>
                  <a:pt x="230981" y="0"/>
                </a:cubicBezTo>
                <a:close/>
              </a:path>
            </a:pathLst>
          </a:custGeom>
          <a:solidFill>
            <a:srgbClr val="FFFFD9">
              <a:alpha val="10000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数字不变,将原单位与换用单位之间进行等量代换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6605073" y="3095358"/>
            <a:ext cx="2351084" cy="1393031"/>
          </a:xfrm>
          <a:custGeom>
            <a:gdLst>
              <a:gd name="connsiteX0" fmla="*/ 232177 w 2351084"/>
              <a:gd name="connsiteY0" fmla="*/ 0 h 1393031"/>
              <a:gd name="connsiteX1" fmla="*/ 2118908 w 2351084"/>
              <a:gd name="connsiteY1" fmla="*/ 0 h 1393031"/>
              <a:gd name="connsiteX2" fmla="*/ 2247136 w 2351084"/>
              <a:gd name="connsiteY2" fmla="*/ 0 h 1393031"/>
              <a:gd name="connsiteX3" fmla="*/ 2351084 w 2351084"/>
              <a:gd name="connsiteY3" fmla="*/ 1160855 h 1393031"/>
              <a:gd name="connsiteX4" fmla="*/ 2351084 w 2351084"/>
              <a:gd name="connsiteY4" fmla="*/ 1289082 h 1393031"/>
              <a:gd name="connsiteX5" fmla="*/ 232177 w 2351084"/>
              <a:gd name="connsiteY5" fmla="*/ 1393031 h 1393031"/>
              <a:gd name="connsiteX6" fmla="*/ 103949 w 2351084"/>
              <a:gd name="connsiteY6" fmla="*/ 1393031 h 1393031"/>
              <a:gd name="connsiteX7" fmla="*/ 0 w 2351084"/>
              <a:gd name="connsiteY7" fmla="*/ 232177 h 1393031"/>
              <a:gd name="connsiteX8" fmla="*/ 0 w 2351084"/>
              <a:gd name="connsiteY8" fmla="*/ 103949 h 139303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1084" h="1393031">
                <a:moveTo>
                  <a:pt x="232177" y="0"/>
                </a:moveTo>
                <a:lnTo>
                  <a:pt x="2118908" y="0"/>
                </a:lnTo>
                <a:cubicBezTo>
                  <a:pt x="2247136" y="0"/>
                  <a:pt x="2351084" y="103949"/>
                  <a:pt x="2351084" y="232177"/>
                </a:cubicBezTo>
                <a:lnTo>
                  <a:pt x="2351084" y="1160855"/>
                </a:lnTo>
                <a:cubicBezTo>
                  <a:pt x="2351084" y="1289082"/>
                  <a:pt x="2247136" y="1393031"/>
                  <a:pt x="2118908" y="1393031"/>
                </a:cubicBezTo>
                <a:lnTo>
                  <a:pt x="232177" y="1393031"/>
                </a:lnTo>
                <a:cubicBezTo>
                  <a:pt x="103949" y="1393031"/>
                  <a:pt x="0" y="1289082"/>
                  <a:pt x="0" y="1160855"/>
                </a:cubicBezTo>
                <a:lnTo>
                  <a:pt x="0" y="232177"/>
                </a:lnTo>
                <a:cubicBezTo>
                  <a:pt x="0" y="103949"/>
                  <a:pt x="103949" y="0"/>
                  <a:pt x="232177" y="0"/>
                </a:cubicBezTo>
                <a:close/>
              </a:path>
            </a:pathLst>
          </a:custGeom>
          <a:solidFill>
            <a:srgbClr val="D6F5F5">
              <a:alpha val="10000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将各物理量单位前的数字进行化简运算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 rot="5400000">
            <a:off x="7360723" y="2430195"/>
            <a:ext cx="608012" cy="566738"/>
          </a:xfrm>
          <a:custGeom>
            <a:gdLst>
              <a:gd name="connsiteX0" fmla="*/ 38001 w 608012"/>
              <a:gd name="connsiteY0" fmla="*/ 141684 h 566738"/>
              <a:gd name="connsiteX1" fmla="*/ 76002 w 608012"/>
              <a:gd name="connsiteY1" fmla="*/ 141684 h 566738"/>
              <a:gd name="connsiteX2" fmla="*/ 76002 w 608012"/>
              <a:gd name="connsiteY2" fmla="*/ 425053 h 566738"/>
              <a:gd name="connsiteX3" fmla="*/ 38001 w 608012"/>
              <a:gd name="connsiteY3" fmla="*/ 425053 h 566738"/>
              <a:gd name="connsiteX4" fmla="*/ 38001 w 608012"/>
              <a:gd name="connsiteY4" fmla="*/ 141684 h 566738"/>
              <a:gd name="connsiteX0-1" fmla="*/ 482553 w 608012"/>
              <a:gd name="connsiteY0-2" fmla="*/ 0 h 566738"/>
              <a:gd name="connsiteX1-3" fmla="*/ 38001 w 608012"/>
              <a:gd name="connsiteY1-4" fmla="*/ 141684 h 566738"/>
              <a:gd name="connsiteX2-5" fmla="*/ 19000 w 608012"/>
              <a:gd name="connsiteY2-6" fmla="*/ 141684 h 566738"/>
              <a:gd name="connsiteX3-7" fmla="*/ 19000 w 608012"/>
              <a:gd name="connsiteY3-8" fmla="*/ 425053 h 566738"/>
              <a:gd name="connsiteX4-9" fmla="*/ 0 w 608012"/>
              <a:gd name="connsiteY4-10" fmla="*/ 425053 h 566738"/>
              <a:gd name="connsiteX5" fmla="*/ 0 w 608012"/>
              <a:gd name="connsiteY5" fmla="*/ 141684 h 566738"/>
              <a:gd name="connsiteX6" fmla="*/ 482553 w 608012"/>
              <a:gd name="connsiteY6" fmla="*/ 0 h 566738"/>
              <a:gd name="connsiteX0-11" fmla="*/ 482553 w 608012"/>
              <a:gd name="connsiteY0-12" fmla="*/ 0 h 566738"/>
              <a:gd name="connsiteX1-13" fmla="*/ 608012 w 608012"/>
              <a:gd name="connsiteY1-14" fmla="*/ 283369 h 566738"/>
              <a:gd name="connsiteX2-15" fmla="*/ 482553 w 608012"/>
              <a:gd name="connsiteY2-16" fmla="*/ 566738 h 566738"/>
              <a:gd name="connsiteX3-17" fmla="*/ 482553 w 608012"/>
              <a:gd name="connsiteY3-18" fmla="*/ 425053 h 566738"/>
              <a:gd name="connsiteX4-19" fmla="*/ 95002 w 608012"/>
              <a:gd name="connsiteY4-20" fmla="*/ 425053 h 566738"/>
              <a:gd name="connsiteX5-21" fmla="*/ 95002 w 608012"/>
              <a:gd name="connsiteY5-22" fmla="*/ 141684 h 566738"/>
              <a:gd name="connsiteX6-23" fmla="*/ 482553 w 608012"/>
              <a:gd name="connsiteY6-24" fmla="*/ 141684 h 566738"/>
              <a:gd name="connsiteX7" fmla="*/ 482553 w 608012"/>
              <a:gd name="connsiteY7" fmla="*/ 0 h 566738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3" y="connsiteY6-2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3" y="connsiteY6-24"/>
              </a:cxn>
              <a:cxn ang="0">
                <a:pos x="connsiteX7" y="connsiteY7"/>
              </a:cxn>
            </a:cxnLst>
            <a:rect l="l" t="t" r="r" b="b"/>
            <a:pathLst>
              <a:path w="608012" h="566738">
                <a:moveTo>
                  <a:pt x="38001" y="141684"/>
                </a:moveTo>
                <a:lnTo>
                  <a:pt x="76002" y="141684"/>
                </a:lnTo>
                <a:lnTo>
                  <a:pt x="76002" y="425053"/>
                </a:lnTo>
                <a:lnTo>
                  <a:pt x="38001" y="425053"/>
                </a:lnTo>
                <a:lnTo>
                  <a:pt x="38001" y="141684"/>
                </a:lnTo>
                <a:close/>
              </a:path>
              <a:path w="608012" h="566738">
                <a:moveTo>
                  <a:pt x="482553" y="0"/>
                </a:moveTo>
                <a:lnTo>
                  <a:pt x="38001" y="141684"/>
                </a:lnTo>
                <a:lnTo>
                  <a:pt x="19000" y="141684"/>
                </a:lnTo>
                <a:lnTo>
                  <a:pt x="19000" y="425053"/>
                </a:lnTo>
                <a:lnTo>
                  <a:pt x="0" y="425053"/>
                </a:lnTo>
                <a:lnTo>
                  <a:pt x="0" y="141684"/>
                </a:lnTo>
                <a:lnTo>
                  <a:pt x="482553" y="0"/>
                </a:lnTo>
                <a:close/>
              </a:path>
              <a:path w="608012" h="566738">
                <a:moveTo>
                  <a:pt x="482553" y="0"/>
                </a:moveTo>
                <a:lnTo>
                  <a:pt x="608012" y="283369"/>
                </a:lnTo>
                <a:lnTo>
                  <a:pt x="482553" y="566738"/>
                </a:lnTo>
                <a:lnTo>
                  <a:pt x="482553" y="425053"/>
                </a:lnTo>
                <a:lnTo>
                  <a:pt x="95002" y="425053"/>
                </a:lnTo>
                <a:lnTo>
                  <a:pt x="95002" y="141684"/>
                </a:lnTo>
                <a:lnTo>
                  <a:pt x="482553" y="141684"/>
                </a:lnTo>
                <a:lnTo>
                  <a:pt x="482553" y="0"/>
                </a:lnTo>
                <a:close/>
              </a:path>
            </a:pathLst>
          </a:custGeom>
          <a:solidFill>
            <a:srgbClr val="D6F5F5">
              <a:alpha val="100000"/>
            </a:srgbClr>
          </a:solidFill>
          <a:ln w="30163">
            <a:solidFill>
              <a:srgbClr val="718841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</a:t>
            </a:r>
            <a:endParaRPr lang="zh-CN" altLang="en-US" sz="18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11" name="形状7" title=""/>
          <p:cNvSpPr txBox="1"/>
          <p:nvPr/>
        </p:nvSpPr>
        <p:spPr>
          <a:xfrm>
            <a:off x="2384003" y="5347863"/>
            <a:ext cx="6950078" cy="552450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16dm=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</a:t>
            </a:r>
            <a:r>
              <a:rPr lang="zh-CN" altLang="en-US" sz="2500" b="1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μ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形状8" title=""/>
          <p:cNvSpPr txBox="1"/>
          <p:nvPr/>
        </p:nvSpPr>
        <p:spPr>
          <a:xfrm>
            <a:off x="6763017" y="5385206"/>
            <a:ext cx="1573213" cy="5222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1.6×10</a:t>
            </a:r>
            <a:r>
              <a:rPr lang="zh-CN" altLang="en-US" sz="372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3725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形状9" title=""/>
          <p:cNvSpPr txBox="1"/>
          <p:nvPr/>
        </p:nvSpPr>
        <p:spPr>
          <a:xfrm>
            <a:off x="2384003" y="5985300"/>
            <a:ext cx="6957022" cy="784222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314μm=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=</a:t>
            </a:r>
            <a:r>
              <a:rPr lang="zh-CN" altLang="en-US" sz="3000" b="0" i="0" u="sng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                  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 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形状10" title=""/>
          <p:cNvSpPr txBox="1"/>
          <p:nvPr/>
        </p:nvSpPr>
        <p:spPr>
          <a:xfrm>
            <a:off x="5474732" y="6091389"/>
            <a:ext cx="1500187" cy="5222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72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-6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形状11" title=""/>
          <p:cNvSpPr txBox="1"/>
          <p:nvPr/>
        </p:nvSpPr>
        <p:spPr>
          <a:xfrm>
            <a:off x="6967661" y="6025731"/>
            <a:ext cx="1878013" cy="5222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3.14×10</a:t>
            </a:r>
            <a:r>
              <a:rPr lang="zh-CN" altLang="en-US" sz="372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-4</a:t>
            </a:r>
            <a:endParaRPr lang="zh-CN" altLang="en-US" sz="3725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形状12" title=""/>
          <p:cNvSpPr txBox="1"/>
          <p:nvPr/>
        </p:nvSpPr>
        <p:spPr>
          <a:xfrm>
            <a:off x="806206" y="5346725"/>
            <a:ext cx="1184275" cy="534988"/>
          </a:xfrm>
          <a:custGeom>
            <a:gdLst>
              <a:gd name="connsiteX0" fmla="*/ 89165 w 1184275"/>
              <a:gd name="connsiteY0" fmla="*/ 0 h 534988"/>
              <a:gd name="connsiteX1" fmla="*/ 1095110 w 1184275"/>
              <a:gd name="connsiteY1" fmla="*/ 0 h 534988"/>
              <a:gd name="connsiteX2" fmla="*/ 1118758 w 1184275"/>
              <a:gd name="connsiteY2" fmla="*/ 0 h 534988"/>
              <a:gd name="connsiteX3" fmla="*/ 1174881 w 1184275"/>
              <a:gd name="connsiteY3" fmla="*/ 42837 h 534988"/>
              <a:gd name="connsiteX4" fmla="*/ 1184275 w 1184275"/>
              <a:gd name="connsiteY4" fmla="*/ 445823 h 534988"/>
              <a:gd name="connsiteX5" fmla="*/ 1184275 w 1184275"/>
              <a:gd name="connsiteY5" fmla="*/ 495068 h 534988"/>
              <a:gd name="connsiteX6" fmla="*/ 89165 w 1184275"/>
              <a:gd name="connsiteY6" fmla="*/ 534988 h 534988"/>
              <a:gd name="connsiteX7" fmla="*/ 39920 w 1184275"/>
              <a:gd name="connsiteY7" fmla="*/ 534988 h 534988"/>
              <a:gd name="connsiteX8" fmla="*/ 0 w 1184275"/>
              <a:gd name="connsiteY8" fmla="*/ 89165 h 534988"/>
              <a:gd name="connsiteX9" fmla="*/ 0 w 1184275"/>
              <a:gd name="connsiteY9" fmla="*/ 39920 h 53498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84275" h="534988">
                <a:moveTo>
                  <a:pt x="89165" y="0"/>
                </a:moveTo>
                <a:lnTo>
                  <a:pt x="1095110" y="0"/>
                </a:lnTo>
                <a:cubicBezTo>
                  <a:pt x="1118758" y="0"/>
                  <a:pt x="1141438" y="9394"/>
                  <a:pt x="1158159" y="26116"/>
                </a:cubicBezTo>
                <a:cubicBezTo>
                  <a:pt x="1174881" y="42837"/>
                  <a:pt x="1184275" y="65517"/>
                  <a:pt x="1184275" y="89165"/>
                </a:cubicBezTo>
                <a:lnTo>
                  <a:pt x="1184275" y="445823"/>
                </a:lnTo>
                <a:cubicBezTo>
                  <a:pt x="1184275" y="495068"/>
                  <a:pt x="1144355" y="534988"/>
                  <a:pt x="1095110" y="534988"/>
                </a:cubicBezTo>
                <a:lnTo>
                  <a:pt x="89165" y="534988"/>
                </a:lnTo>
                <a:cubicBezTo>
                  <a:pt x="39920" y="534988"/>
                  <a:pt x="0" y="495068"/>
                  <a:pt x="0" y="445823"/>
                </a:cubicBezTo>
                <a:lnTo>
                  <a:pt x="0" y="89165"/>
                </a:lnTo>
                <a:cubicBezTo>
                  <a:pt x="0" y="39920"/>
                  <a:pt x="39920" y="0"/>
                  <a:pt x="89165" y="0"/>
                </a:cubicBezTo>
                <a:close/>
              </a:path>
            </a:pathLst>
          </a:custGeom>
          <a:solidFill>
            <a:srgbClr val="A5FFFF">
              <a:alpha val="100000"/>
            </a:srgbClr>
          </a:solidFill>
          <a:ln w="14288">
            <a:solidFill>
              <a:srgbClr val="2DCACA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练一练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形状13" title=""/>
          <p:cNvSpPr txBox="1"/>
          <p:nvPr/>
        </p:nvSpPr>
        <p:spPr>
          <a:xfrm>
            <a:off x="3882609" y="5456120"/>
            <a:ext cx="750884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16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形状14" title=""/>
          <p:cNvSpPr txBox="1"/>
          <p:nvPr/>
        </p:nvSpPr>
        <p:spPr>
          <a:xfrm>
            <a:off x="5088084" y="5456330"/>
            <a:ext cx="1422997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3725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r>
              <a:rPr lang="zh-CN" altLang="en-US" sz="25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μ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m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形状15" title=""/>
          <p:cNvSpPr txBox="1"/>
          <p:nvPr/>
        </p:nvSpPr>
        <p:spPr>
          <a:xfrm>
            <a:off x="3882543" y="6091044"/>
            <a:ext cx="906462" cy="52228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314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形状16" title=""/>
          <p:cNvSpPr txBox="1"/>
          <p:nvPr/>
        </p:nvSpPr>
        <p:spPr>
          <a:xfrm>
            <a:off x="6993884" y="4583906"/>
            <a:ext cx="1639891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1.6×10</a:t>
            </a:r>
            <a:r>
              <a:rPr lang="zh-CN" altLang="en-US" sz="37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endParaRPr lang="zh-CN" altLang="en-US" sz="3700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1" name="形状17" title=""/>
          <p:cNvSpPr txBox="1"/>
          <p:nvPr/>
        </p:nvSpPr>
        <p:spPr>
          <a:xfrm>
            <a:off x="3601507" y="4584230"/>
            <a:ext cx="660397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16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形状18" title=""/>
          <p:cNvSpPr txBox="1"/>
          <p:nvPr/>
        </p:nvSpPr>
        <p:spPr>
          <a:xfrm>
            <a:off x="4954257" y="4583954"/>
            <a:ext cx="1331319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1×10</a:t>
            </a:r>
            <a:r>
              <a:rPr lang="zh-CN" altLang="en-US" sz="37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</a:t>
            </a:r>
            <a:endParaRPr lang="zh-CN" altLang="en-US" sz="3700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形状19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24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25" name="形状20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6" name="形状21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7" name="形状22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8" name="形状23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长度的单位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形状24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文本4" title=""/>
          <p:cNvSpPr txBox="1"/>
          <p:nvPr/>
        </p:nvSpPr>
        <p:spPr>
          <a:xfrm>
            <a:off x="414357" y="1118492"/>
            <a:ext cx="5571554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单位换算步骤：先“___”后“___”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5" title=""/>
          <p:cNvSpPr txBox="1"/>
          <p:nvPr/>
        </p:nvSpPr>
        <p:spPr>
          <a:xfrm>
            <a:off x="3563179" y="1118111"/>
            <a:ext cx="495300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6" title=""/>
          <p:cNvSpPr txBox="1"/>
          <p:nvPr/>
        </p:nvSpPr>
        <p:spPr>
          <a:xfrm>
            <a:off x="4886954" y="1118330"/>
            <a:ext cx="495300" cy="60484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 animBg="1"/>
      <p:bldP spid="4" grpId="0" animBg="1"/>
      <p:bldP spid="4" grpId="1" animBg="1"/>
      <p:bldP spid="5" grpId="0" animBg="1"/>
      <p:bldP spid="21" grpId="0" animBg="1"/>
      <p:bldP spid="22" grpId="0" animBg="1"/>
      <p:bldP spid="10" grpId="0" animBg="1"/>
      <p:bldP spid="9" grpId="0" animBg="1"/>
      <p:bldP spid="2" grpId="0" animBg="1"/>
      <p:bldP spid="20" grpId="0" animBg="1"/>
      <p:bldP spid="16" grpId="0" animBg="1"/>
      <p:bldP spid="11" grpId="0" animBg="1"/>
      <p:bldP spid="13" grpId="0" animBg="1"/>
      <p:bldP spid="17" grpId="0" animBg="1"/>
      <p:bldP spid="18" grpId="0" animBg="1"/>
      <p:bldP spid="12" grpId="0" animBg="1"/>
      <p:bldP spid="19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706" y="557308"/>
            <a:ext cx="4633237" cy="2592882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414728" y="1118073"/>
            <a:ext cx="4941253" cy="6028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1．刻度尺是测量长度的基本工具。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2" title=""/>
          <p:cNvSpPr txBox="1"/>
          <p:nvPr/>
        </p:nvSpPr>
        <p:spPr>
          <a:xfrm>
            <a:off x="10127504" y="2556310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游标卡尺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2" title=""/>
          <p:cNvPicPr>
            <a:picLocks noChangeAspect="1"/>
          </p:cNvPicPr>
          <p:nvPr/>
        </p:nvPicPr>
        <p:blipFill>
          <a:blip r:embed="rId3"/>
          <a:srcRect t="29444" b="6011"/>
          <a:stretch>
            <a:fillRect/>
          </a:stretch>
        </p:blipFill>
        <p:spPr>
          <a:xfrm>
            <a:off x="519198" y="1825304"/>
            <a:ext cx="3794122" cy="2827098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7678" y="3708273"/>
            <a:ext cx="4632703" cy="2592934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308" y="3548310"/>
            <a:ext cx="3793988" cy="2752773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文本3" title=""/>
          <p:cNvSpPr txBox="1"/>
          <p:nvPr/>
        </p:nvSpPr>
        <p:spPr>
          <a:xfrm>
            <a:off x="9725158" y="5674881"/>
            <a:ext cx="1714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螺旋测微器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2" grpId="0" animBg="1"/>
      <p:bldP spid="11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7570613" y="3023683"/>
            <a:ext cx="3186198" cy="72876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6512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1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 </a:t>
            </a:r>
            <a:endParaRPr lang="zh-CN" altLang="en-US" sz="18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3"/>
          <a:srcRect r="50886"/>
          <a:stretch>
            <a:fillRect/>
          </a:stretch>
        </p:blipFill>
        <p:spPr>
          <a:xfrm>
            <a:off x="7100383" y="3288401"/>
            <a:ext cx="4782827" cy="1130312"/>
          </a:xfrm>
          <a:prstGeom prst="rect">
            <a:avLst/>
          </a:prstGeom>
        </p:spPr>
      </p:pic>
      <p:sp>
        <p:nvSpPr>
          <p:cNvPr id="4" name="形状2" title=""/>
          <p:cNvSpPr txBox="1"/>
          <p:nvPr/>
        </p:nvSpPr>
        <p:spPr>
          <a:xfrm rot="9189492" flipH="1">
            <a:off x="10511415" y="2267492"/>
            <a:ext cx="242888" cy="917575"/>
          </a:xfrm>
          <a:prstGeom prst="line">
            <a:avLst/>
          </a:prstGeom>
          <a:ln w="30163">
            <a:solidFill>
              <a:srgbClr val="FF00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3" title=""/>
          <p:cNvSpPr txBox="1"/>
          <p:nvPr/>
        </p:nvSpPr>
        <p:spPr>
          <a:xfrm rot="13557892" flipH="1">
            <a:off x="10857490" y="2278605"/>
            <a:ext cx="30163" cy="952500"/>
          </a:xfrm>
          <a:prstGeom prst="line">
            <a:avLst/>
          </a:prstGeom>
          <a:ln w="30163">
            <a:solidFill>
              <a:srgbClr val="FF00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6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238816">
            <a:off x="10428865" y="1245142"/>
            <a:ext cx="638175" cy="647700"/>
          </a:xfrm>
          <a:prstGeom prst="rect">
            <a:avLst/>
          </a:prstGeom>
        </p:spPr>
      </p:pic>
      <p:sp>
        <p:nvSpPr>
          <p:cNvPr id="7" name="形状4" title=""/>
          <p:cNvSpPr txBox="1"/>
          <p:nvPr/>
        </p:nvSpPr>
        <p:spPr>
          <a:xfrm rot="10800000" flipH="1">
            <a:off x="10757478" y="2149792"/>
            <a:ext cx="1803" cy="974950"/>
          </a:xfrm>
          <a:prstGeom prst="line">
            <a:avLst/>
          </a:prstGeom>
          <a:ln w="30163">
            <a:solidFill>
              <a:srgbClr val="FF00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8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7088">
            <a:off x="11144828" y="1753142"/>
            <a:ext cx="647700" cy="638175"/>
          </a:xfrm>
          <a:prstGeom prst="rect">
            <a:avLst/>
          </a:prstGeom>
        </p:spPr>
      </p:pic>
      <p:pic>
        <p:nvPicPr>
          <p:cNvPr id="9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33515">
            <a:off x="9636703" y="1810292"/>
            <a:ext cx="650875" cy="585788"/>
          </a:xfrm>
          <a:prstGeom prst="rect">
            <a:avLst/>
          </a:prstGeom>
        </p:spPr>
      </p:pic>
      <p:sp>
        <p:nvSpPr>
          <p:cNvPr id="10" name="形状5" title=""/>
          <p:cNvSpPr txBox="1"/>
          <p:nvPr/>
        </p:nvSpPr>
        <p:spPr>
          <a:xfrm>
            <a:off x="8874703" y="1519190"/>
            <a:ext cx="900112" cy="762000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4400" b="1" i="0">
                <a:solidFill>
                  <a:srgbClr val="FF33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×</a:t>
            </a:r>
            <a:endParaRPr lang="zh-CN" altLang="en-US" sz="4400" b="1" i="0">
              <a:solidFill>
                <a:srgbClr val="FF33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形状6" title=""/>
          <p:cNvSpPr txBox="1"/>
          <p:nvPr/>
        </p:nvSpPr>
        <p:spPr>
          <a:xfrm>
            <a:off x="11242151" y="2345446"/>
            <a:ext cx="839991" cy="762000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4400" b="1" i="0">
                <a:solidFill>
                  <a:srgbClr val="FF33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×</a:t>
            </a:r>
            <a:endParaRPr lang="zh-CN" altLang="en-US" sz="4400" b="1" i="0">
              <a:solidFill>
                <a:srgbClr val="FF33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形状7" title=""/>
          <p:cNvSpPr txBox="1"/>
          <p:nvPr/>
        </p:nvSpPr>
        <p:spPr>
          <a:xfrm>
            <a:off x="10640635" y="1187834"/>
            <a:ext cx="653053" cy="762000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4400" b="1" i="0">
                <a:solidFill>
                  <a:srgbClr val="FF33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√</a:t>
            </a:r>
            <a:endParaRPr lang="zh-CN" altLang="en-US" sz="4400" b="1" i="0">
              <a:solidFill>
                <a:srgbClr val="FF33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3" name="图片5" title=""/>
          <p:cNvPicPr>
            <a:picLocks noChangeAspect="1"/>
          </p:cNvPicPr>
          <p:nvPr/>
        </p:nvPicPr>
        <p:blipFill>
          <a:blip r:embed="rId3"/>
          <a:srcRect r="50886"/>
          <a:stretch>
            <a:fillRect/>
          </a:stretch>
        </p:blipFill>
        <p:spPr>
          <a:xfrm>
            <a:off x="6933543" y="4973126"/>
            <a:ext cx="4782827" cy="1130312"/>
          </a:xfrm>
          <a:prstGeom prst="rect">
            <a:avLst/>
          </a:prstGeom>
        </p:spPr>
      </p:pic>
      <p:sp>
        <p:nvSpPr>
          <p:cNvPr id="14" name="形状8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5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16" name="形状11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12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13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14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15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1" title=""/>
          <p:cNvSpPr txBox="1"/>
          <p:nvPr/>
        </p:nvSpPr>
        <p:spPr>
          <a:xfrm>
            <a:off x="414747" y="1215533"/>
            <a:ext cx="379542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2.正确使用刻度尺测量尺寸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2" title=""/>
          <p:cNvSpPr txBox="1"/>
          <p:nvPr/>
        </p:nvSpPr>
        <p:spPr>
          <a:xfrm>
            <a:off x="739140" y="1807845"/>
            <a:ext cx="1181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3" title=""/>
          <p:cNvSpPr txBox="1"/>
          <p:nvPr/>
        </p:nvSpPr>
        <p:spPr>
          <a:xfrm>
            <a:off x="739026" y="2400062"/>
            <a:ext cx="2476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4" name="文本4" title=""/>
          <p:cNvSpPr txBox="1"/>
          <p:nvPr/>
        </p:nvSpPr>
        <p:spPr>
          <a:xfrm>
            <a:off x="739426" y="3005604"/>
            <a:ext cx="1181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放：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5" title=""/>
          <p:cNvSpPr txBox="1"/>
          <p:nvPr/>
        </p:nvSpPr>
        <p:spPr>
          <a:xfrm>
            <a:off x="735425" y="3598059"/>
            <a:ext cx="1181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⑷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6" title=""/>
          <p:cNvSpPr txBox="1"/>
          <p:nvPr/>
        </p:nvSpPr>
        <p:spPr>
          <a:xfrm>
            <a:off x="735463" y="4190152"/>
            <a:ext cx="1181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⑸ 读：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7" name="文本7" title=""/>
          <p:cNvSpPr txBox="1"/>
          <p:nvPr/>
        </p:nvSpPr>
        <p:spPr>
          <a:xfrm>
            <a:off x="736292" y="4730934"/>
            <a:ext cx="1181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⑹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记：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8" title=""/>
          <p:cNvSpPr txBox="1"/>
          <p:nvPr/>
        </p:nvSpPr>
        <p:spPr>
          <a:xfrm>
            <a:off x="1633290" y="1808083"/>
            <a:ext cx="4457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根据被测物选择合适的刻度尺；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9" title=""/>
          <p:cNvSpPr txBox="1"/>
          <p:nvPr/>
        </p:nvSpPr>
        <p:spPr>
          <a:xfrm>
            <a:off x="1633052" y="2400186"/>
            <a:ext cx="71689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观察刻度尺的___________、_________、___________；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10" title=""/>
          <p:cNvSpPr txBox="1"/>
          <p:nvPr/>
        </p:nvSpPr>
        <p:spPr>
          <a:xfrm>
            <a:off x="3604260" y="2400814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零刻度线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11" title=""/>
          <p:cNvSpPr txBox="1"/>
          <p:nvPr/>
        </p:nvSpPr>
        <p:spPr>
          <a:xfrm>
            <a:off x="5412419" y="2400224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2" title=""/>
          <p:cNvSpPr txBox="1"/>
          <p:nvPr/>
        </p:nvSpPr>
        <p:spPr>
          <a:xfrm>
            <a:off x="6933238" y="2353989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测量范围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3" title=""/>
          <p:cNvSpPr txBox="1"/>
          <p:nvPr/>
        </p:nvSpPr>
        <p:spPr>
          <a:xfrm>
            <a:off x="1633890" y="3006242"/>
            <a:ext cx="25342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与被测物______；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4" title=""/>
          <p:cNvSpPr txBox="1"/>
          <p:nvPr/>
        </p:nvSpPr>
        <p:spPr>
          <a:xfrm>
            <a:off x="3003947" y="300561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平行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5" title=""/>
          <p:cNvSpPr txBox="1"/>
          <p:nvPr/>
        </p:nvSpPr>
        <p:spPr>
          <a:xfrm>
            <a:off x="1630128" y="3598574"/>
            <a:ext cx="28390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视线与尺面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6" title=""/>
          <p:cNvSpPr txBox="1"/>
          <p:nvPr/>
        </p:nvSpPr>
        <p:spPr>
          <a:xfrm>
            <a:off x="3275619" y="359834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垂直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17" title=""/>
          <p:cNvSpPr txBox="1"/>
          <p:nvPr/>
        </p:nvSpPr>
        <p:spPr>
          <a:xfrm>
            <a:off x="1633499" y="4189914"/>
            <a:ext cx="416328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要估读到分度值的_________；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18" title=""/>
          <p:cNvSpPr txBox="1"/>
          <p:nvPr/>
        </p:nvSpPr>
        <p:spPr>
          <a:xfrm>
            <a:off x="4210060" y="4190286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下一位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19" title=""/>
          <p:cNvSpPr txBox="1"/>
          <p:nvPr/>
        </p:nvSpPr>
        <p:spPr>
          <a:xfrm>
            <a:off x="1595190" y="4731048"/>
            <a:ext cx="4478465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测量结果由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_________、_________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和______组成。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20" title=""/>
          <p:cNvSpPr txBox="1"/>
          <p:nvPr/>
        </p:nvSpPr>
        <p:spPr>
          <a:xfrm>
            <a:off x="3215297" y="473142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准确值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21" title=""/>
          <p:cNvSpPr txBox="1"/>
          <p:nvPr/>
        </p:nvSpPr>
        <p:spPr>
          <a:xfrm>
            <a:off x="4828994" y="473082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估读值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22" title=""/>
          <p:cNvSpPr txBox="1"/>
          <p:nvPr/>
        </p:nvSpPr>
        <p:spPr>
          <a:xfrm>
            <a:off x="1997688" y="513346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3" name="图片6" title=""/>
          <p:cNvPicPr>
            <a:picLocks noChangeAspect="1"/>
          </p:cNvPicPr>
          <p:nvPr/>
        </p:nvPicPr>
        <p:blipFill>
          <a:blip r:embed="rId7"/>
          <a:srcRect l="27790" t="25486" r="27790" b="29097"/>
          <a:stretch>
            <a:fillRect/>
          </a:stretch>
        </p:blipFill>
        <p:spPr>
          <a:xfrm>
            <a:off x="225104" y="6858514"/>
            <a:ext cx="11735829" cy="6435483"/>
          </a:xfrm>
          <a:prstGeom prst="rect">
            <a:avLst/>
          </a:prstGeom>
        </p:spPr>
      </p:pic>
      <p:pic>
        <p:nvPicPr>
          <p:cNvPr id="44" name="图片7" title=""/>
          <p:cNvPicPr>
            <a:picLocks noChangeAspect="1"/>
          </p:cNvPicPr>
          <p:nvPr/>
        </p:nvPicPr>
        <p:blipFill>
          <a:blip r:embed="rId8"/>
          <a:srcRect l="27790" t="25486" r="27761" b="29097"/>
          <a:stretch>
            <a:fillRect/>
          </a:stretch>
        </p:blipFill>
        <p:spPr>
          <a:xfrm>
            <a:off x="225104" y="6858514"/>
            <a:ext cx="11735850" cy="6433491"/>
          </a:xfrm>
          <a:prstGeom prst="rect">
            <a:avLst/>
          </a:prstGeom>
        </p:spPr>
      </p:pic>
      <p:pic>
        <p:nvPicPr>
          <p:cNvPr id="45" name="图片8" title=""/>
          <p:cNvPicPr>
            <a:picLocks noChangeAspect="1"/>
          </p:cNvPicPr>
          <p:nvPr/>
        </p:nvPicPr>
        <p:blipFill>
          <a:blip r:embed="rId9"/>
          <a:srcRect l="27732" t="25416" r="27906" b="29166"/>
          <a:stretch>
            <a:fillRect/>
          </a:stretch>
        </p:blipFill>
        <p:spPr>
          <a:xfrm>
            <a:off x="225104" y="6858514"/>
            <a:ext cx="11736735" cy="6440246"/>
          </a:xfrm>
          <a:prstGeom prst="rect">
            <a:avLst/>
          </a:prstGeom>
        </p:spPr>
      </p:pic>
      <p:pic>
        <p:nvPicPr>
          <p:cNvPr id="46" name="图片9" title=""/>
          <p:cNvPicPr>
            <a:picLocks noChangeAspect="1"/>
          </p:cNvPicPr>
          <p:nvPr/>
        </p:nvPicPr>
        <p:blipFill>
          <a:blip r:embed="rId10"/>
          <a:srcRect l="27761" t="25486" r="27848" b="29027"/>
          <a:stretch>
            <a:fillRect/>
          </a:stretch>
        </p:blipFill>
        <p:spPr>
          <a:xfrm>
            <a:off x="225104" y="6858514"/>
            <a:ext cx="11736398" cy="6437064"/>
          </a:xfrm>
          <a:prstGeom prst="rect">
            <a:avLst/>
          </a:prstGeom>
        </p:spPr>
      </p:pic>
      <p:pic>
        <p:nvPicPr>
          <p:cNvPr id="47" name="图片10" title=""/>
          <p:cNvPicPr>
            <a:picLocks noChangeAspect="1"/>
          </p:cNvPicPr>
          <p:nvPr/>
        </p:nvPicPr>
        <p:blipFill>
          <a:blip r:embed="rId11"/>
          <a:srcRect l="27790" t="25486" r="27790" b="29097"/>
          <a:stretch>
            <a:fillRect/>
          </a:stretch>
        </p:blipFill>
        <p:spPr>
          <a:xfrm>
            <a:off x="225104" y="6858514"/>
            <a:ext cx="11735955" cy="6437166"/>
          </a:xfrm>
          <a:prstGeom prst="rect">
            <a:avLst/>
          </a:prstGeom>
        </p:spPr>
      </p:pic>
      <p:pic>
        <p:nvPicPr>
          <p:cNvPr id="48" name="图片11" title=""/>
          <p:cNvPicPr>
            <a:picLocks noChangeAspect="1"/>
          </p:cNvPicPr>
          <p:nvPr/>
        </p:nvPicPr>
        <p:blipFill>
          <a:blip r:embed="rId12"/>
          <a:srcRect l="24534" t="25694" r="31046" b="28958"/>
          <a:stretch>
            <a:fillRect/>
          </a:stretch>
        </p:blipFill>
        <p:spPr>
          <a:xfrm>
            <a:off x="225104" y="6858514"/>
            <a:ext cx="11736124" cy="6437166"/>
          </a:xfrm>
          <a:prstGeom prst="rect">
            <a:avLst/>
          </a:prstGeom>
        </p:spPr>
      </p:pic>
      <p:sp>
        <p:nvSpPr>
          <p:cNvPr id="49" name="形状9" title=""/>
          <p:cNvSpPr txBox="1"/>
          <p:nvPr/>
        </p:nvSpPr>
        <p:spPr>
          <a:xfrm>
            <a:off x="724729" y="5974794"/>
            <a:ext cx="1184272" cy="465934"/>
          </a:xfrm>
          <a:custGeom>
            <a:gdLst>
              <a:gd name="connsiteX0" fmla="*/ 77656 w 1184272"/>
              <a:gd name="connsiteY0" fmla="*/ 0 h 465934"/>
              <a:gd name="connsiteX1" fmla="*/ 1106616 w 1184272"/>
              <a:gd name="connsiteY1" fmla="*/ 0 h 465934"/>
              <a:gd name="connsiteX2" fmla="*/ 1149504 w 1184272"/>
              <a:gd name="connsiteY2" fmla="*/ 0 h 465934"/>
              <a:gd name="connsiteX3" fmla="*/ 1184272 w 1184272"/>
              <a:gd name="connsiteY3" fmla="*/ 388279 h 465934"/>
              <a:gd name="connsiteX4" fmla="*/ 1184272 w 1184272"/>
              <a:gd name="connsiteY4" fmla="*/ 431167 h 465934"/>
              <a:gd name="connsiteX5" fmla="*/ 77656 w 1184272"/>
              <a:gd name="connsiteY5" fmla="*/ 465934 h 465934"/>
              <a:gd name="connsiteX6" fmla="*/ 34768 w 1184272"/>
              <a:gd name="connsiteY6" fmla="*/ 465934 h 465934"/>
              <a:gd name="connsiteX7" fmla="*/ 0 w 1184272"/>
              <a:gd name="connsiteY7" fmla="*/ 77656 h 465934"/>
              <a:gd name="connsiteX8" fmla="*/ 0 w 1184272"/>
              <a:gd name="connsiteY8" fmla="*/ 34768 h 465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4272" h="465933">
                <a:moveTo>
                  <a:pt x="77656" y="0"/>
                </a:moveTo>
                <a:lnTo>
                  <a:pt x="1106616" y="0"/>
                </a:lnTo>
                <a:cubicBezTo>
                  <a:pt x="1149504" y="0"/>
                  <a:pt x="1184272" y="34768"/>
                  <a:pt x="1184272" y="77656"/>
                </a:cubicBezTo>
                <a:lnTo>
                  <a:pt x="1184272" y="388279"/>
                </a:lnTo>
                <a:cubicBezTo>
                  <a:pt x="1184272" y="431167"/>
                  <a:pt x="1149504" y="465934"/>
                  <a:pt x="1106616" y="465934"/>
                </a:cubicBezTo>
                <a:lnTo>
                  <a:pt x="77656" y="465934"/>
                </a:lnTo>
                <a:cubicBezTo>
                  <a:pt x="34768" y="465934"/>
                  <a:pt x="0" y="431167"/>
                  <a:pt x="0" y="388279"/>
                </a:cubicBezTo>
                <a:lnTo>
                  <a:pt x="0" y="77656"/>
                </a:lnTo>
                <a:cubicBezTo>
                  <a:pt x="0" y="34768"/>
                  <a:pt x="34768" y="0"/>
                  <a:pt x="77656" y="0"/>
                </a:cubicBezTo>
                <a:close/>
              </a:path>
            </a:pathLst>
          </a:custGeom>
          <a:solidFill>
            <a:srgbClr val="A5FFFF">
              <a:alpha val="100000"/>
            </a:srgbClr>
          </a:solidFill>
          <a:ln w="14288">
            <a:solidFill>
              <a:srgbClr val="2DCACA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练一练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0" name="图片 59" title="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350387 -0.2463388 E" pathEditMode="relative" ptsTypes="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 nodeType="clickPar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up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-1.578984E-16 L -3.90625E-07 -0.9679728 E" pathEditMode="relative" ptsTypes="">
                                      <p:cBhvr>
                                        <p:cTn id="2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 nodeType="clickPar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 nodeType="clickPar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78242 E" pathEditMode="relative" ptsTypes="">
                                      <p:cBhvr>
                                        <p:cTn id="2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 nodeType="clickPar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-1.578984E-16 L -3.90625E-07 -0.9685771 E" pathEditMode="relative" ptsTypes="">
                                      <p:cBhvr>
                                        <p:cTn id="2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 nodeType="clickPar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1.578984E-16 L -3.90625E-07 -0.9658502 E" pathEditMode="relative" ptsTypes="">
                                      <p:cBhvr>
                                        <p:cTn id="24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 nodeType="clickPar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 nodeType="clickPar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79697 E" pathEditMode="relative" ptsTypes="">
                                      <p:cBhvr>
                                        <p:cTn id="2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 nodeType="clickPar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 nodeType="clickPar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-1.578984E-16 L -3.90625E-07 -0.9680595 E" pathEditMode="relative" ptsTypes="">
                                      <p:cBhvr>
                                        <p:cTn id="2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 nodeType="clickPar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8" grpId="0" animBg="1"/>
      <p:bldP spid="13" grpId="0" animBg="1"/>
      <p:bldP spid="23" grpId="0" animBg="1"/>
      <p:bldP spid="29" grpId="0" animBg="1"/>
      <p:bldP spid="30" grpId="0" animBg="1"/>
      <p:bldP spid="31" grpId="0" animBg="1"/>
      <p:bldP spid="32" grpId="0" animBg="1"/>
      <p:bldP spid="24" grpId="0" animBg="1"/>
      <p:bldP spid="33" grpId="0" animBg="1"/>
      <p:bldP spid="34" grpId="0" animBg="1"/>
      <p:bldP spid="13" grpId="1" animBg="1"/>
      <p:bldP spid="3" grpId="0" animBg="1"/>
      <p:bldP spid="25" grpId="0" animBg="1"/>
      <p:bldP spid="35" grpId="0" animBg="1"/>
      <p:bldP spid="36" grpId="0" animBg="1"/>
      <p:bldP spid="9" grpId="0" animBg="1"/>
      <p:bldP spid="4" grpId="0" animBg="1"/>
      <p:bldP spid="10" grpId="0" animBg="1"/>
      <p:bldP spid="5" grpId="0" animBg="1"/>
      <p:bldP spid="8" grpId="0" animBg="1"/>
      <p:bldP spid="11" grpId="0" animBg="1"/>
      <p:bldP spid="7" grpId="0" animBg="1"/>
      <p:bldP spid="6" grpId="0" animBg="1"/>
      <p:bldP spid="12" grpId="0" animBg="1"/>
      <p:bldP spid="9" grpId="1" animBg="1"/>
      <p:bldP spid="10" grpId="1" animBg="1"/>
      <p:bldP spid="4" grpId="1" animBg="1"/>
      <p:bldP spid="8" grpId="1" animBg="1"/>
      <p:bldP spid="5" grpId="1" animBg="1"/>
      <p:bldP spid="11" grpId="1" animBg="1"/>
      <p:bldP spid="26" grpId="0" animBg="1"/>
      <p:bldP spid="37" grpId="0" animBg="1"/>
      <p:bldP spid="38" grpId="0" animBg="1"/>
      <p:bldP spid="2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925725" y="1635014"/>
            <a:ext cx="41344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__________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法（______法）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52" y="3852977"/>
            <a:ext cx="2924175" cy="2212467"/>
          </a:xfrm>
          <a:prstGeom prst="rect">
            <a:avLst/>
          </a:prstGeom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2222" y="3545615"/>
            <a:ext cx="3829050" cy="2828163"/>
          </a:xfrm>
          <a:prstGeom prst="rect">
            <a:avLst/>
          </a:prstGeom>
        </p:spPr>
      </p:pic>
      <p:sp>
        <p:nvSpPr>
          <p:cNvPr id="5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6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7" name="形状3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文本2" title=""/>
          <p:cNvSpPr txBox="1"/>
          <p:nvPr/>
        </p:nvSpPr>
        <p:spPr>
          <a:xfrm>
            <a:off x="414861" y="1118321"/>
            <a:ext cx="341442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Arial"/>
              <a:buChar char=" 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3.测量长度的特殊方法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14" name="形状2" title=""/>
          <p:cNvSpPr txBox="1"/>
          <p:nvPr/>
        </p:nvSpPr>
        <p:spPr>
          <a:xfrm>
            <a:off x="7094468" y="2227183"/>
            <a:ext cx="4479236" cy="2177872"/>
          </a:xfrm>
          <a:custGeom>
            <a:gdLst>
              <a:gd name="connsiteX0" fmla="*/ 2633064 w 4479236"/>
              <a:gd name="connsiteY0" fmla="*/ 0 h 2177872"/>
              <a:gd name="connsiteX1" fmla="*/ 2893035 w 4479236"/>
              <a:gd name="connsiteY1" fmla="*/ 0 h 2177872"/>
              <a:gd name="connsiteX2" fmla="*/ 3327460 w 4479236"/>
              <a:gd name="connsiteY2" fmla="*/ 237515 h 2177872"/>
              <a:gd name="connsiteX3" fmla="*/ 3945342 w 4479236"/>
              <a:gd name="connsiteY3" fmla="*/ 226006 h 2177872"/>
              <a:gd name="connsiteX4" fmla="*/ 4297645 w 4479236"/>
              <a:gd name="connsiteY4" fmla="*/ 832388 h 2177872"/>
              <a:gd name="connsiteX5" fmla="*/ 4400045 w 4479236"/>
              <a:gd name="connsiteY5" fmla="*/ 1034324 h 2177872"/>
              <a:gd name="connsiteX6" fmla="*/ 4479236 w 4479236"/>
              <a:gd name="connsiteY6" fmla="*/ 1659958 h 2177872"/>
              <a:gd name="connsiteX7" fmla="*/ 3549007 w 4479236"/>
              <a:gd name="connsiteY7" fmla="*/ 1931321 h 2177872"/>
              <a:gd name="connsiteX8" fmla="*/ 3232128 w 4479236"/>
              <a:gd name="connsiteY8" fmla="*/ 2079809 h 2177872"/>
              <a:gd name="connsiteX9" fmla="*/ 2274065 w 4479236"/>
              <a:gd name="connsiteY9" fmla="*/ 2177872 h 2177872"/>
              <a:gd name="connsiteX10" fmla="*/ 1642663 w 4479236"/>
              <a:gd name="connsiteY10" fmla="*/ 1988041 h 2177872"/>
              <a:gd name="connsiteX11" fmla="*/ 1065905 w 4479236"/>
              <a:gd name="connsiteY11" fmla="*/ 2013505 h 2177872"/>
              <a:gd name="connsiteX12" fmla="*/ 637796 w 4479236"/>
              <a:gd name="connsiteY12" fmla="*/ 1745957 h 2177872"/>
              <a:gd name="connsiteX13" fmla="*/ 271003 w 4479236"/>
              <a:gd name="connsiteY13" fmla="*/ 1746407 h 2177872"/>
              <a:gd name="connsiteX14" fmla="*/ 0 w 4479236"/>
              <a:gd name="connsiteY14" fmla="*/ 1180681 h 2177872"/>
              <a:gd name="connsiteX15" fmla="*/ 206567 w 4479236"/>
              <a:gd name="connsiteY15" fmla="*/ 923216 h 2177872"/>
              <a:gd name="connsiteX16" fmla="*/ 181591 w 4479236"/>
              <a:gd name="connsiteY16" fmla="*/ 558402 h 2177872"/>
              <a:gd name="connsiteX17" fmla="*/ 866772 w 4479236"/>
              <a:gd name="connsiteY17" fmla="*/ 369827 h 2177872"/>
              <a:gd name="connsiteX18" fmla="*/ 1143309 w 4479236"/>
              <a:gd name="connsiteY18" fmla="*/ 202015 h 2177872"/>
              <a:gd name="connsiteX19" fmla="*/ 1896891 w 4479236"/>
              <a:gd name="connsiteY19" fmla="*/ 61638 h 2177872"/>
              <a:gd name="connsiteX20" fmla="*/ 2273445 w 4479236"/>
              <a:gd name="connsiteY20" fmla="*/ 47622 h 21778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79236" h="2177872">
                <a:moveTo>
                  <a:pt x="2633064" y="0"/>
                </a:moveTo>
                <a:cubicBezTo>
                  <a:pt x="2893035" y="0"/>
                  <a:pt x="3124935" y="104608"/>
                  <a:pt x="3244227" y="258635"/>
                </a:cubicBezTo>
                <a:cubicBezTo>
                  <a:pt x="3327460" y="237515"/>
                  <a:pt x="3417200" y="226006"/>
                  <a:pt x="3510753" y="226006"/>
                </a:cubicBezTo>
                <a:cubicBezTo>
                  <a:pt x="3945342" y="226006"/>
                  <a:pt x="4297645" y="474372"/>
                  <a:pt x="4297645" y="780747"/>
                </a:cubicBezTo>
                <a:cubicBezTo>
                  <a:pt x="4297645" y="832388"/>
                  <a:pt x="4287636" y="882381"/>
                  <a:pt x="4268911" y="929814"/>
                </a:cubicBezTo>
                <a:cubicBezTo>
                  <a:pt x="4400045" y="1034324"/>
                  <a:pt x="4479236" y="1169282"/>
                  <a:pt x="4479236" y="1314942"/>
                </a:cubicBezTo>
                <a:cubicBezTo>
                  <a:pt x="4479236" y="1659958"/>
                  <a:pt x="4086281" y="1931321"/>
                  <a:pt x="3601548" y="1931321"/>
                </a:cubicBezTo>
                <a:cubicBezTo>
                  <a:pt x="3549007" y="1931321"/>
                  <a:pt x="3497545" y="1928133"/>
                  <a:pt x="3447544" y="1922008"/>
                </a:cubicBezTo>
                <a:cubicBezTo>
                  <a:pt x="3232128" y="2079809"/>
                  <a:pt x="2931749" y="2177872"/>
                  <a:pt x="2602799" y="2177872"/>
                </a:cubicBezTo>
                <a:cubicBezTo>
                  <a:pt x="2274065" y="2177872"/>
                  <a:pt x="1978534" y="2088518"/>
                  <a:pt x="1761766" y="1943145"/>
                </a:cubicBezTo>
                <a:cubicBezTo>
                  <a:pt x="1642663" y="1988041"/>
                  <a:pt x="1506526" y="2013505"/>
                  <a:pt x="1361930" y="2013505"/>
                </a:cubicBezTo>
                <a:cubicBezTo>
                  <a:pt x="1065905" y="2013505"/>
                  <a:pt x="805332" y="1906782"/>
                  <a:pt x="653793" y="1745074"/>
                </a:cubicBezTo>
                <a:cubicBezTo>
                  <a:pt x="637796" y="1745957"/>
                  <a:pt x="621625" y="1746407"/>
                  <a:pt x="605302" y="1746407"/>
                </a:cubicBezTo>
                <a:cubicBezTo>
                  <a:pt x="271003" y="1746407"/>
                  <a:pt x="0" y="1557833"/>
                  <a:pt x="0" y="1314942"/>
                </a:cubicBezTo>
                <a:cubicBezTo>
                  <a:pt x="0" y="1180681"/>
                  <a:pt x="98813" y="1058735"/>
                  <a:pt x="250708" y="983185"/>
                </a:cubicBezTo>
                <a:cubicBezTo>
                  <a:pt x="206567" y="923216"/>
                  <a:pt x="181591" y="854484"/>
                  <a:pt x="181591" y="780747"/>
                </a:cubicBezTo>
                <a:cubicBezTo>
                  <a:pt x="181591" y="558402"/>
                  <a:pt x="452594" y="369827"/>
                  <a:pt x="786893" y="369827"/>
                </a:cubicBezTo>
                <a:cubicBezTo>
                  <a:pt x="866772" y="369827"/>
                  <a:pt x="943038" y="380594"/>
                  <a:pt x="1012855" y="400015"/>
                </a:cubicBezTo>
                <a:cubicBezTo>
                  <a:pt x="1143309" y="202015"/>
                  <a:pt x="1430093" y="61638"/>
                  <a:pt x="1755376" y="61638"/>
                </a:cubicBezTo>
                <a:cubicBezTo>
                  <a:pt x="1896891" y="61638"/>
                  <a:pt x="2029329" y="84928"/>
                  <a:pt x="2145531" y="125915"/>
                </a:cubicBezTo>
                <a:cubicBezTo>
                  <a:pt x="2273445" y="47622"/>
                  <a:pt x="2443601" y="0"/>
                  <a:pt x="2633064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>
              <a:lnSpc>
                <a:spcPts val="4100"/>
              </a:lnSpc>
            </a:pPr>
            <a:r>
              <a:rPr lang="zh-CN" altLang="en-US" sz="24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如何测量头发丝的直径，</a:t>
            </a:r>
            <a:endParaRPr lang="zh-CN" altLang="en-US" sz="24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>
              <a:lnSpc>
                <a:spcPts val="4100"/>
              </a:lnSpc>
            </a:pPr>
            <a:r>
              <a:rPr lang="zh-CN" altLang="en-US" sz="24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一张纸的厚度？</a:t>
            </a:r>
            <a:endParaRPr lang="zh-CN" altLang="en-US" sz="24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1416977" y="1634947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测多算少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3532203" y="1634985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累积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3" grpId="0" animBg="1"/>
      <p:bldP spid="4" grpId="0" animBg="1"/>
      <p:bldP spid="2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r="3030"/>
          <a:stretch>
            <a:fillRect/>
          </a:stretch>
        </p:blipFill>
        <p:spPr>
          <a:xfrm>
            <a:off x="601904" y="3103845"/>
            <a:ext cx="6236608" cy="2714463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5" name="形状3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414861" y="1118321"/>
            <a:ext cx="341442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Arial"/>
              <a:buChar char=" 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3.测量长度的特殊方法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12" name="形状2" title=""/>
          <p:cNvSpPr txBox="1"/>
          <p:nvPr/>
        </p:nvSpPr>
        <p:spPr>
          <a:xfrm>
            <a:off x="7742168" y="3103483"/>
            <a:ext cx="3831536" cy="1301572"/>
          </a:xfrm>
          <a:custGeom>
            <a:gdLst>
              <a:gd name="connsiteX0" fmla="*/ 2252322 w 3831536"/>
              <a:gd name="connsiteY0" fmla="*/ 0 h 1301572"/>
              <a:gd name="connsiteX1" fmla="*/ 2474700 w 3831536"/>
              <a:gd name="connsiteY1" fmla="*/ 0 h 1301572"/>
              <a:gd name="connsiteX2" fmla="*/ 2846308 w 3831536"/>
              <a:gd name="connsiteY2" fmla="*/ 141947 h 1301572"/>
              <a:gd name="connsiteX3" fmla="*/ 3374843 w 3831536"/>
              <a:gd name="connsiteY3" fmla="*/ 135069 h 1301572"/>
              <a:gd name="connsiteX4" fmla="*/ 3676203 w 3831536"/>
              <a:gd name="connsiteY4" fmla="*/ 497464 h 1301572"/>
              <a:gd name="connsiteX5" fmla="*/ 3763796 w 3831536"/>
              <a:gd name="connsiteY5" fmla="*/ 618148 h 1301572"/>
              <a:gd name="connsiteX6" fmla="*/ 3831536 w 3831536"/>
              <a:gd name="connsiteY6" fmla="*/ 992048 h 1301572"/>
              <a:gd name="connsiteX7" fmla="*/ 3035819 w 3831536"/>
              <a:gd name="connsiteY7" fmla="*/ 1154224 h 1301572"/>
              <a:gd name="connsiteX8" fmla="*/ 2764761 w 3831536"/>
              <a:gd name="connsiteY8" fmla="*/ 1242966 h 1301572"/>
              <a:gd name="connsiteX9" fmla="*/ 1945234 w 3831536"/>
              <a:gd name="connsiteY9" fmla="*/ 1301572 h 1301572"/>
              <a:gd name="connsiteX10" fmla="*/ 1405133 w 3831536"/>
              <a:gd name="connsiteY10" fmla="*/ 1188123 h 1301572"/>
              <a:gd name="connsiteX11" fmla="*/ 911775 w 3831536"/>
              <a:gd name="connsiteY11" fmla="*/ 1203340 h 1301572"/>
              <a:gd name="connsiteX12" fmla="*/ 545571 w 3831536"/>
              <a:gd name="connsiteY12" fmla="*/ 1043445 h 1301572"/>
              <a:gd name="connsiteX13" fmla="*/ 231816 w 3831536"/>
              <a:gd name="connsiteY13" fmla="*/ 1043714 h 1301572"/>
              <a:gd name="connsiteX14" fmla="*/ 0 w 3831536"/>
              <a:gd name="connsiteY14" fmla="*/ 705616 h 1301572"/>
              <a:gd name="connsiteX15" fmla="*/ 176697 w 3831536"/>
              <a:gd name="connsiteY15" fmla="*/ 551746 h 1301572"/>
              <a:gd name="connsiteX16" fmla="*/ 155333 w 3831536"/>
              <a:gd name="connsiteY16" fmla="*/ 333720 h 1301572"/>
              <a:gd name="connsiteX17" fmla="*/ 741436 w 3831536"/>
              <a:gd name="connsiteY17" fmla="*/ 221022 h 1301572"/>
              <a:gd name="connsiteX18" fmla="*/ 977986 w 3831536"/>
              <a:gd name="connsiteY18" fmla="*/ 120731 h 1301572"/>
              <a:gd name="connsiteX19" fmla="*/ 1622599 w 3831536"/>
              <a:gd name="connsiteY19" fmla="*/ 36837 h 1301572"/>
              <a:gd name="connsiteX20" fmla="*/ 1944703 w 3831536"/>
              <a:gd name="connsiteY20" fmla="*/ 28461 h 13015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31536" h="1301572">
                <a:moveTo>
                  <a:pt x="2252322" y="0"/>
                </a:moveTo>
                <a:cubicBezTo>
                  <a:pt x="2474700" y="0"/>
                  <a:pt x="2673068" y="62517"/>
                  <a:pt x="2775110" y="154569"/>
                </a:cubicBezTo>
                <a:cubicBezTo>
                  <a:pt x="2846308" y="141947"/>
                  <a:pt x="2923071" y="135069"/>
                  <a:pt x="3003096" y="135069"/>
                </a:cubicBezTo>
                <a:cubicBezTo>
                  <a:pt x="3374843" y="135069"/>
                  <a:pt x="3676203" y="283501"/>
                  <a:pt x="3676203" y="466601"/>
                </a:cubicBezTo>
                <a:cubicBezTo>
                  <a:pt x="3676203" y="497464"/>
                  <a:pt x="3667642" y="527341"/>
                  <a:pt x="3651624" y="555689"/>
                </a:cubicBezTo>
                <a:cubicBezTo>
                  <a:pt x="3763796" y="618148"/>
                  <a:pt x="3831536" y="698803"/>
                  <a:pt x="3831536" y="785855"/>
                </a:cubicBezTo>
                <a:cubicBezTo>
                  <a:pt x="3831536" y="992048"/>
                  <a:pt x="3495403" y="1154224"/>
                  <a:pt x="3080762" y="1154224"/>
                </a:cubicBezTo>
                <a:cubicBezTo>
                  <a:pt x="3035819" y="1154224"/>
                  <a:pt x="2991798" y="1152319"/>
                  <a:pt x="2949027" y="1148659"/>
                </a:cubicBezTo>
                <a:cubicBezTo>
                  <a:pt x="2764761" y="1242966"/>
                  <a:pt x="2507816" y="1301572"/>
                  <a:pt x="2226433" y="1301572"/>
                </a:cubicBezTo>
                <a:cubicBezTo>
                  <a:pt x="1945234" y="1301572"/>
                  <a:pt x="1692437" y="1248171"/>
                  <a:pt x="1507014" y="1161291"/>
                </a:cubicBezTo>
                <a:cubicBezTo>
                  <a:pt x="1405133" y="1188123"/>
                  <a:pt x="1288681" y="1203340"/>
                  <a:pt x="1164994" y="1203340"/>
                </a:cubicBezTo>
                <a:cubicBezTo>
                  <a:pt x="911775" y="1203340"/>
                  <a:pt x="688881" y="1139559"/>
                  <a:pt x="559254" y="1042917"/>
                </a:cubicBezTo>
                <a:cubicBezTo>
                  <a:pt x="545571" y="1043445"/>
                  <a:pt x="531737" y="1043714"/>
                  <a:pt x="517775" y="1043714"/>
                </a:cubicBezTo>
                <a:cubicBezTo>
                  <a:pt x="231816" y="1043714"/>
                  <a:pt x="0" y="931015"/>
                  <a:pt x="0" y="785855"/>
                </a:cubicBezTo>
                <a:cubicBezTo>
                  <a:pt x="0" y="705616"/>
                  <a:pt x="84525" y="632737"/>
                  <a:pt x="214455" y="587585"/>
                </a:cubicBezTo>
                <a:cubicBezTo>
                  <a:pt x="176697" y="551746"/>
                  <a:pt x="155333" y="510669"/>
                  <a:pt x="155333" y="466601"/>
                </a:cubicBezTo>
                <a:cubicBezTo>
                  <a:pt x="155333" y="333720"/>
                  <a:pt x="387148" y="221022"/>
                  <a:pt x="673108" y="221022"/>
                </a:cubicBezTo>
                <a:cubicBezTo>
                  <a:pt x="741436" y="221022"/>
                  <a:pt x="806674" y="227456"/>
                  <a:pt x="866396" y="239063"/>
                </a:cubicBezTo>
                <a:cubicBezTo>
                  <a:pt x="977986" y="120731"/>
                  <a:pt x="1223301" y="36837"/>
                  <a:pt x="1501548" y="36837"/>
                </a:cubicBezTo>
                <a:cubicBezTo>
                  <a:pt x="1622599" y="36837"/>
                  <a:pt x="1735887" y="50756"/>
                  <a:pt x="1835286" y="75251"/>
                </a:cubicBezTo>
                <a:cubicBezTo>
                  <a:pt x="1944703" y="28461"/>
                  <a:pt x="2090255" y="0"/>
                  <a:pt x="2252322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如何一枚硬币直径？</a:t>
            </a:r>
            <a:endParaRPr lang="zh-CN" altLang="en-US" sz="24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2" title=""/>
          <p:cNvSpPr txBox="1"/>
          <p:nvPr/>
        </p:nvSpPr>
        <p:spPr>
          <a:xfrm>
            <a:off x="925725" y="1635014"/>
            <a:ext cx="443922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__________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法（______法）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3" title=""/>
          <p:cNvSpPr txBox="1"/>
          <p:nvPr/>
        </p:nvSpPr>
        <p:spPr>
          <a:xfrm>
            <a:off x="1416977" y="1634947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相互配合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3532203" y="1661170"/>
            <a:ext cx="800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卡测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25" y="3876237"/>
            <a:ext cx="3567112" cy="2074863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170400" y="4312800"/>
            <a:ext cx="927100" cy="488950"/>
          </a:xfrm>
          <a:prstGeom prst="rect">
            <a:avLst/>
          </a:prstGeom>
          <a:solidFill>
            <a:srgbClr val="FFFFFF">
              <a:alpha val="0"/>
            </a:srgbClr>
          </a:solidFill>
          <a:ln w="2063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1" i="1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600" b="1" i="0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′</a:t>
            </a:r>
            <a:endParaRPr lang="zh-CN" altLang="en-US" sz="2600" b="1" i="0">
              <a:solidFill>
                <a:srgbClr val="FFFFD9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形状2" title=""/>
          <p:cNvSpPr txBox="1"/>
          <p:nvPr/>
        </p:nvSpPr>
        <p:spPr>
          <a:xfrm>
            <a:off x="3450050" y="4312800"/>
            <a:ext cx="927100" cy="488950"/>
          </a:xfrm>
          <a:prstGeom prst="rect">
            <a:avLst/>
          </a:prstGeom>
          <a:solidFill>
            <a:srgbClr val="FFFFFF">
              <a:alpha val="0"/>
            </a:srgbClr>
          </a:solidFill>
          <a:ln w="2063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1" i="1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600" b="1" i="0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′</a:t>
            </a:r>
            <a:endParaRPr lang="zh-CN" altLang="en-US" sz="2600" b="1" i="0">
              <a:solidFill>
                <a:srgbClr val="FFFFD9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" name="形状3" title=""/>
          <p:cNvSpPr txBox="1"/>
          <p:nvPr/>
        </p:nvSpPr>
        <p:spPr>
          <a:xfrm>
            <a:off x="1149762" y="4904937"/>
            <a:ext cx="595313" cy="488950"/>
          </a:xfrm>
          <a:prstGeom prst="rect">
            <a:avLst/>
          </a:prstGeom>
          <a:solidFill>
            <a:srgbClr val="FFFFFF">
              <a:alpha val="0"/>
            </a:srgbClr>
          </a:solidFill>
          <a:ln w="2063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1" i="1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600" b="1" i="1">
              <a:solidFill>
                <a:srgbClr val="FFFFD9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100800" y="5274825"/>
            <a:ext cx="760412" cy="488950"/>
          </a:xfrm>
          <a:prstGeom prst="rect">
            <a:avLst/>
          </a:prstGeom>
          <a:solidFill>
            <a:srgbClr val="FFFFFF">
              <a:alpha val="0"/>
            </a:srgbClr>
          </a:solidFill>
          <a:ln w="2063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600" b="1" i="1">
                <a:solidFill>
                  <a:srgbClr val="FFFFD9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  </a:t>
            </a:r>
            <a:endParaRPr lang="zh-CN" altLang="en-US" sz="2600" b="1" i="1">
              <a:solidFill>
                <a:srgbClr val="FFFFD9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7" name="图片2" title=""/>
          <p:cNvPicPr>
            <a:picLocks noChangeAspect="1"/>
          </p:cNvPicPr>
          <p:nvPr/>
        </p:nvPicPr>
        <p:blipFill>
          <a:blip r:embed="rId3"/>
          <a:srcRect l="917" t="1185" r="1834" b="1581"/>
          <a:stretch>
            <a:fillRect/>
          </a:stretch>
        </p:blipFill>
        <p:spPr>
          <a:xfrm>
            <a:off x="4790999" y="3620119"/>
            <a:ext cx="3338513" cy="2582863"/>
          </a:xfrm>
          <a:prstGeom prst="rect">
            <a:avLst/>
          </a:prstGeom>
        </p:spPr>
      </p:pic>
      <p:sp>
        <p:nvSpPr>
          <p:cNvPr id="8" name="形状5" title=""/>
          <p:cNvSpPr txBox="1"/>
          <p:nvPr/>
        </p:nvSpPr>
        <p:spPr>
          <a:xfrm>
            <a:off x="5198987" y="5714032"/>
            <a:ext cx="2813050" cy="482600"/>
          </a:xfrm>
          <a:prstGeom prst="rect">
            <a:avLst/>
          </a:prstGeom>
          <a:solidFill>
            <a:srgbClr val="FFFFFF">
              <a:alpha val="0"/>
            </a:srgbClr>
          </a:solidFill>
          <a:ln w="2063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地图测绘仪　　　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11" name="形状8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9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10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11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长度的测量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形状12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1" title=""/>
          <p:cNvSpPr txBox="1"/>
          <p:nvPr/>
        </p:nvSpPr>
        <p:spPr>
          <a:xfrm>
            <a:off x="414861" y="1118321"/>
            <a:ext cx="341442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Arial"/>
              <a:buChar char=" 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3.测量长度的特殊方法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2" title=""/>
          <p:cNvSpPr txBox="1"/>
          <p:nvPr/>
        </p:nvSpPr>
        <p:spPr>
          <a:xfrm>
            <a:off x="925725" y="1635014"/>
            <a:ext cx="46809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__________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法（__________法）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3" title=""/>
          <p:cNvSpPr txBox="1"/>
          <p:nvPr/>
        </p:nvSpPr>
        <p:spPr>
          <a:xfrm>
            <a:off x="1416977" y="1634947"/>
            <a:ext cx="1409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化曲为直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4" title=""/>
          <p:cNvSpPr txBox="1"/>
          <p:nvPr/>
        </p:nvSpPr>
        <p:spPr>
          <a:xfrm>
            <a:off x="3499380" y="1661246"/>
            <a:ext cx="14097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等效替代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0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21" name="形状7" title=""/>
          <p:cNvSpPr txBox="1"/>
          <p:nvPr/>
        </p:nvSpPr>
        <p:spPr>
          <a:xfrm>
            <a:off x="7742168" y="3103483"/>
            <a:ext cx="3831536" cy="1301572"/>
          </a:xfrm>
          <a:custGeom>
            <a:gdLst>
              <a:gd name="connsiteX0" fmla="*/ 2252322 w 3831536"/>
              <a:gd name="connsiteY0" fmla="*/ 0 h 1301572"/>
              <a:gd name="connsiteX1" fmla="*/ 2474700 w 3831536"/>
              <a:gd name="connsiteY1" fmla="*/ 0 h 1301572"/>
              <a:gd name="connsiteX2" fmla="*/ 2846308 w 3831536"/>
              <a:gd name="connsiteY2" fmla="*/ 141947 h 1301572"/>
              <a:gd name="connsiteX3" fmla="*/ 3374843 w 3831536"/>
              <a:gd name="connsiteY3" fmla="*/ 135069 h 1301572"/>
              <a:gd name="connsiteX4" fmla="*/ 3676203 w 3831536"/>
              <a:gd name="connsiteY4" fmla="*/ 497464 h 1301572"/>
              <a:gd name="connsiteX5" fmla="*/ 3763796 w 3831536"/>
              <a:gd name="connsiteY5" fmla="*/ 618148 h 1301572"/>
              <a:gd name="connsiteX6" fmla="*/ 3831536 w 3831536"/>
              <a:gd name="connsiteY6" fmla="*/ 992048 h 1301572"/>
              <a:gd name="connsiteX7" fmla="*/ 3035819 w 3831536"/>
              <a:gd name="connsiteY7" fmla="*/ 1154224 h 1301572"/>
              <a:gd name="connsiteX8" fmla="*/ 2764761 w 3831536"/>
              <a:gd name="connsiteY8" fmla="*/ 1242966 h 1301572"/>
              <a:gd name="connsiteX9" fmla="*/ 1945234 w 3831536"/>
              <a:gd name="connsiteY9" fmla="*/ 1301572 h 1301572"/>
              <a:gd name="connsiteX10" fmla="*/ 1405133 w 3831536"/>
              <a:gd name="connsiteY10" fmla="*/ 1188123 h 1301572"/>
              <a:gd name="connsiteX11" fmla="*/ 911775 w 3831536"/>
              <a:gd name="connsiteY11" fmla="*/ 1203340 h 1301572"/>
              <a:gd name="connsiteX12" fmla="*/ 545571 w 3831536"/>
              <a:gd name="connsiteY12" fmla="*/ 1043445 h 1301572"/>
              <a:gd name="connsiteX13" fmla="*/ 231816 w 3831536"/>
              <a:gd name="connsiteY13" fmla="*/ 1043714 h 1301572"/>
              <a:gd name="connsiteX14" fmla="*/ 0 w 3831536"/>
              <a:gd name="connsiteY14" fmla="*/ 705616 h 1301572"/>
              <a:gd name="connsiteX15" fmla="*/ 176697 w 3831536"/>
              <a:gd name="connsiteY15" fmla="*/ 551746 h 1301572"/>
              <a:gd name="connsiteX16" fmla="*/ 155333 w 3831536"/>
              <a:gd name="connsiteY16" fmla="*/ 333720 h 1301572"/>
              <a:gd name="connsiteX17" fmla="*/ 741436 w 3831536"/>
              <a:gd name="connsiteY17" fmla="*/ 221022 h 1301572"/>
              <a:gd name="connsiteX18" fmla="*/ 977986 w 3831536"/>
              <a:gd name="connsiteY18" fmla="*/ 120731 h 1301572"/>
              <a:gd name="connsiteX19" fmla="*/ 1622599 w 3831536"/>
              <a:gd name="connsiteY19" fmla="*/ 36837 h 1301572"/>
              <a:gd name="connsiteX20" fmla="*/ 1944703 w 3831536"/>
              <a:gd name="connsiteY20" fmla="*/ 28461 h 1301572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31536" h="1301572">
                <a:moveTo>
                  <a:pt x="2252322" y="0"/>
                </a:moveTo>
                <a:cubicBezTo>
                  <a:pt x="2474700" y="0"/>
                  <a:pt x="2673068" y="62517"/>
                  <a:pt x="2775110" y="154569"/>
                </a:cubicBezTo>
                <a:cubicBezTo>
                  <a:pt x="2846308" y="141947"/>
                  <a:pt x="2923071" y="135069"/>
                  <a:pt x="3003096" y="135069"/>
                </a:cubicBezTo>
                <a:cubicBezTo>
                  <a:pt x="3374843" y="135069"/>
                  <a:pt x="3676203" y="283501"/>
                  <a:pt x="3676203" y="466601"/>
                </a:cubicBezTo>
                <a:cubicBezTo>
                  <a:pt x="3676203" y="497464"/>
                  <a:pt x="3667642" y="527341"/>
                  <a:pt x="3651624" y="555689"/>
                </a:cubicBezTo>
                <a:cubicBezTo>
                  <a:pt x="3763796" y="618148"/>
                  <a:pt x="3831536" y="698803"/>
                  <a:pt x="3831536" y="785855"/>
                </a:cubicBezTo>
                <a:cubicBezTo>
                  <a:pt x="3831536" y="992048"/>
                  <a:pt x="3495403" y="1154224"/>
                  <a:pt x="3080762" y="1154224"/>
                </a:cubicBezTo>
                <a:cubicBezTo>
                  <a:pt x="3035819" y="1154224"/>
                  <a:pt x="2991798" y="1152319"/>
                  <a:pt x="2949027" y="1148659"/>
                </a:cubicBezTo>
                <a:cubicBezTo>
                  <a:pt x="2764761" y="1242966"/>
                  <a:pt x="2507816" y="1301572"/>
                  <a:pt x="2226433" y="1301572"/>
                </a:cubicBezTo>
                <a:cubicBezTo>
                  <a:pt x="1945234" y="1301572"/>
                  <a:pt x="1692437" y="1248171"/>
                  <a:pt x="1507014" y="1161291"/>
                </a:cubicBezTo>
                <a:cubicBezTo>
                  <a:pt x="1405133" y="1188123"/>
                  <a:pt x="1288681" y="1203340"/>
                  <a:pt x="1164994" y="1203340"/>
                </a:cubicBezTo>
                <a:cubicBezTo>
                  <a:pt x="911775" y="1203340"/>
                  <a:pt x="688881" y="1139559"/>
                  <a:pt x="559254" y="1042917"/>
                </a:cubicBezTo>
                <a:cubicBezTo>
                  <a:pt x="545571" y="1043445"/>
                  <a:pt x="531737" y="1043714"/>
                  <a:pt x="517775" y="1043714"/>
                </a:cubicBezTo>
                <a:cubicBezTo>
                  <a:pt x="231816" y="1043714"/>
                  <a:pt x="0" y="931015"/>
                  <a:pt x="0" y="785855"/>
                </a:cubicBezTo>
                <a:cubicBezTo>
                  <a:pt x="0" y="705616"/>
                  <a:pt x="84525" y="632737"/>
                  <a:pt x="214455" y="587585"/>
                </a:cubicBezTo>
                <a:cubicBezTo>
                  <a:pt x="176697" y="551746"/>
                  <a:pt x="155333" y="510669"/>
                  <a:pt x="155333" y="466601"/>
                </a:cubicBezTo>
                <a:cubicBezTo>
                  <a:pt x="155333" y="333720"/>
                  <a:pt x="387148" y="221022"/>
                  <a:pt x="673108" y="221022"/>
                </a:cubicBezTo>
                <a:cubicBezTo>
                  <a:pt x="741436" y="221022"/>
                  <a:pt x="806674" y="227456"/>
                  <a:pt x="866396" y="239063"/>
                </a:cubicBezTo>
                <a:cubicBezTo>
                  <a:pt x="977986" y="120731"/>
                  <a:pt x="1223301" y="36837"/>
                  <a:pt x="1501548" y="36837"/>
                </a:cubicBezTo>
                <a:cubicBezTo>
                  <a:pt x="1622599" y="36837"/>
                  <a:pt x="1735887" y="50756"/>
                  <a:pt x="1835286" y="75251"/>
                </a:cubicBezTo>
                <a:cubicBezTo>
                  <a:pt x="1944703" y="28461"/>
                  <a:pt x="2090255" y="0"/>
                  <a:pt x="2252322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如何测一条曲线的长？</a:t>
            </a:r>
            <a:endParaRPr lang="zh-CN" altLang="en-US" sz="24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458222" y="1128770"/>
            <a:ext cx="698985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国际单位制中，时间的基本单位为___，符号___。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869213" y="1833239"/>
            <a:ext cx="734304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常用单位：___（___）、___（____）等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6" name="形状3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时间的测量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3" title=""/>
          <p:cNvSpPr txBox="1"/>
          <p:nvPr/>
        </p:nvSpPr>
        <p:spPr>
          <a:xfrm>
            <a:off x="414795" y="1118292"/>
            <a:ext cx="2361628" cy="6128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时间的单位：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7103793" y="1129055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秒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8482536" y="1128951"/>
            <a:ext cx="33159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2458393" y="1833210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3223622" y="1833305"/>
            <a:ext cx="37817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h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4169045" y="1833239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4852663" y="1833191"/>
            <a:ext cx="74504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min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414823" y="2425389"/>
            <a:ext cx="4800028" cy="6128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常用长度单位之间的换算关系。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414785" y="3120323"/>
            <a:ext cx="2971228" cy="61288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测量时间的工具：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53" y="3800013"/>
            <a:ext cx="1428675" cy="2244119"/>
          </a:xfrm>
          <a:prstGeom prst="rect">
            <a:avLst/>
          </a:prstGeom>
        </p:spPr>
      </p:pic>
      <p:pic>
        <p:nvPicPr>
          <p:cNvPr id="21" name="图片2" title=""/>
          <p:cNvPicPr>
            <a:picLocks noChangeAspect="1"/>
          </p:cNvPicPr>
          <p:nvPr/>
        </p:nvPicPr>
        <p:blipFill>
          <a:blip r:embed="rId3"/>
          <a:srcRect t="692" r="3283"/>
          <a:stretch>
            <a:fillRect/>
          </a:stretch>
        </p:blipFill>
        <p:spPr>
          <a:xfrm>
            <a:off x="9394125" y="3806578"/>
            <a:ext cx="1674461" cy="2230988"/>
          </a:xfrm>
          <a:prstGeom prst="rect">
            <a:avLst/>
          </a:prstGeom>
        </p:spPr>
      </p:pic>
      <p:pic>
        <p:nvPicPr>
          <p:cNvPr id="22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2200" y="3800013"/>
            <a:ext cx="2804155" cy="2244119"/>
          </a:xfrm>
          <a:prstGeom prst="rect">
            <a:avLst/>
          </a:prstGeom>
        </p:spPr>
      </p:pic>
      <p:sp>
        <p:nvSpPr>
          <p:cNvPr id="23" name="形状2" title=""/>
          <p:cNvSpPr txBox="1"/>
          <p:nvPr/>
        </p:nvSpPr>
        <p:spPr>
          <a:xfrm>
            <a:off x="1126760" y="6085313"/>
            <a:ext cx="990943" cy="64710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手表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4" title=""/>
          <p:cNvPicPr>
            <a:picLocks noChangeAspect="1"/>
          </p:cNvPicPr>
          <p:nvPr/>
        </p:nvPicPr>
        <p:blipFill>
          <a:blip r:embed="rId5"/>
          <a:srcRect l="18250" r="20499"/>
          <a:stretch>
            <a:fillRect/>
          </a:stretch>
        </p:blipFill>
        <p:spPr>
          <a:xfrm>
            <a:off x="3224098" y="3623510"/>
            <a:ext cx="1590332" cy="2597125"/>
          </a:xfrm>
          <a:prstGeom prst="rect">
            <a:avLst/>
          </a:prstGeom>
        </p:spPr>
      </p:pic>
      <p:sp>
        <p:nvSpPr>
          <p:cNvPr id="25" name="文本12" title=""/>
          <p:cNvSpPr txBox="1"/>
          <p:nvPr/>
        </p:nvSpPr>
        <p:spPr>
          <a:xfrm>
            <a:off x="3771576" y="6112478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3" title=""/>
          <p:cNvSpPr txBox="1"/>
          <p:nvPr/>
        </p:nvSpPr>
        <p:spPr>
          <a:xfrm>
            <a:off x="9526410" y="6112469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机械停表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4" title=""/>
          <p:cNvSpPr txBox="1"/>
          <p:nvPr/>
        </p:nvSpPr>
        <p:spPr>
          <a:xfrm>
            <a:off x="6399457" y="6112516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电子停表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13" grpId="0" animBg="1"/>
      <p:bldP spid="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5" grpId="0" animBg="1"/>
      <p:bldP spid="24" grpId="0" animBg="1"/>
      <p:bldP spid="27" grpId="0" animBg="1"/>
      <p:bldP spid="22" grpId="0" animBg="1"/>
      <p:bldP spid="21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164" y="1302001"/>
            <a:ext cx="3367088" cy="4254201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2" title=""/>
          <p:cNvGrpSpPr/>
          <p:nvPr/>
        </p:nvGrpSpPr>
        <p:grpSpPr>
          <a:xfrm>
            <a:off x="414642" y="283736"/>
            <a:ext cx="2603497" cy="835019"/>
            <a:chExt cx="2603497" cy="835019"/>
          </a:xfrm>
        </p:grpSpPr>
        <p:sp>
          <p:nvSpPr>
            <p:cNvPr id="5" name="形状4"/>
            <p:cNvSpPr txBox="1"/>
            <p:nvPr/>
          </p:nvSpPr>
          <p:spPr>
            <a:xfrm>
              <a:off x="559908" y="0"/>
              <a:ext cx="2043589" cy="760847"/>
            </a:xfrm>
            <a:custGeom>
              <a:gdLst>
                <a:gd name="connsiteX0" fmla="*/ 0 w 2043589"/>
                <a:gd name="connsiteY0" fmla="*/ 760847 h 760847"/>
                <a:gd name="connsiteX1" fmla="*/ 2043589 w 2043589"/>
                <a:gd name="connsiteY1" fmla="*/ 760847 h 760847"/>
                <a:gd name="connsiteX2" fmla="*/ 0 w 2043589"/>
                <a:gd name="connsiteY2" fmla="*/ 760847 h 760847"/>
                <a:gd name="connsiteX0-1" fmla="*/ 0 w 2043589"/>
                <a:gd name="connsiteY0-2" fmla="*/ 0 h 760847"/>
                <a:gd name="connsiteX1-3" fmla="*/ 741 w 2043589"/>
                <a:gd name="connsiteY1-4" fmla="*/ 0 h 760847"/>
                <a:gd name="connsiteX2-5" fmla="*/ 0 w 20435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43589" h="760847">
                  <a:moveTo>
                    <a:pt x="0" y="760847"/>
                  </a:moveTo>
                  <a:lnTo>
                    <a:pt x="2043589" y="760847"/>
                  </a:lnTo>
                  <a:lnTo>
                    <a:pt x="0" y="760847"/>
                  </a:lnTo>
                  <a:close/>
                </a:path>
                <a:path w="2043589" h="760847">
                  <a:moveTo>
                    <a:pt x="0" y="0"/>
                  </a:moveTo>
                  <a:lnTo>
                    <a:pt x="741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557375" y="273901"/>
              <a:ext cx="20082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时间的测量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8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349263" y="1118492"/>
            <a:ext cx="2971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用停表测量时间：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3" title=""/>
          <p:cNvGrpSpPr/>
          <p:nvPr/>
        </p:nvGrpSpPr>
        <p:grpSpPr>
          <a:xfrm>
            <a:off x="358445" y="1907210"/>
            <a:ext cx="6868535" cy="3154051"/>
            <a:chExt cx="6868535" cy="3154051"/>
          </a:xfrm>
        </p:grpSpPr>
        <p:sp>
          <p:nvSpPr>
            <p:cNvPr id="12" name="形状9"/>
            <p:cNvSpPr txBox="1"/>
            <p:nvPr/>
          </p:nvSpPr>
          <p:spPr>
            <a:xfrm>
              <a:off x="0" y="0"/>
              <a:ext cx="6868535" cy="3154051"/>
            </a:xfrm>
            <a:custGeom>
              <a:gdLst>
                <a:gd name="connsiteX0" fmla="*/ 79000 w 6868535"/>
                <a:gd name="connsiteY0" fmla="*/ 0 h 3154051"/>
                <a:gd name="connsiteX1" fmla="*/ 6789534 w 6868535"/>
                <a:gd name="connsiteY1" fmla="*/ 0 h 3154051"/>
                <a:gd name="connsiteX2" fmla="*/ 6810487 w 6868535"/>
                <a:gd name="connsiteY2" fmla="*/ 0 h 3154051"/>
                <a:gd name="connsiteX3" fmla="*/ 6860211 w 6868535"/>
                <a:gd name="connsiteY3" fmla="*/ 37954 h 3154051"/>
                <a:gd name="connsiteX4" fmla="*/ 6868535 w 6868535"/>
                <a:gd name="connsiteY4" fmla="*/ 3075051 h 3154051"/>
                <a:gd name="connsiteX5" fmla="*/ 6868535 w 6868535"/>
                <a:gd name="connsiteY5" fmla="*/ 3096003 h 3154051"/>
                <a:gd name="connsiteX6" fmla="*/ 6830580 w 6868535"/>
                <a:gd name="connsiteY6" fmla="*/ 3145728 h 3154051"/>
                <a:gd name="connsiteX7" fmla="*/ 79000 w 6868535"/>
                <a:gd name="connsiteY7" fmla="*/ 3154051 h 3154051"/>
                <a:gd name="connsiteX8" fmla="*/ 35370 w 6868535"/>
                <a:gd name="connsiteY8" fmla="*/ 3154051 h 3154051"/>
                <a:gd name="connsiteX9" fmla="*/ 0 w 6868535"/>
                <a:gd name="connsiteY9" fmla="*/ 79000 h 3154051"/>
                <a:gd name="connsiteX10" fmla="*/ 0 w 6868535"/>
                <a:gd name="connsiteY10" fmla="*/ 35370 h 31540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68535" h="3154051">
                  <a:moveTo>
                    <a:pt x="79000" y="0"/>
                  </a:moveTo>
                  <a:lnTo>
                    <a:pt x="6789534" y="0"/>
                  </a:lnTo>
                  <a:cubicBezTo>
                    <a:pt x="6810487" y="0"/>
                    <a:pt x="6830580" y="8323"/>
                    <a:pt x="6845396" y="23139"/>
                  </a:cubicBezTo>
                  <a:cubicBezTo>
                    <a:pt x="6860211" y="37954"/>
                    <a:pt x="6868535" y="58048"/>
                    <a:pt x="6868535" y="79000"/>
                  </a:cubicBezTo>
                  <a:lnTo>
                    <a:pt x="6868535" y="3075051"/>
                  </a:lnTo>
                  <a:cubicBezTo>
                    <a:pt x="6868535" y="3096003"/>
                    <a:pt x="6860211" y="3116097"/>
                    <a:pt x="6845396" y="3130913"/>
                  </a:cubicBezTo>
                  <a:cubicBezTo>
                    <a:pt x="6830580" y="3145728"/>
                    <a:pt x="6810487" y="3154051"/>
                    <a:pt x="6789534" y="3154051"/>
                  </a:cubicBezTo>
                  <a:lnTo>
                    <a:pt x="79000" y="3154051"/>
                  </a:lnTo>
                  <a:cubicBezTo>
                    <a:pt x="35370" y="3154051"/>
                    <a:pt x="0" y="3118681"/>
                    <a:pt x="0" y="3075051"/>
                  </a:cubicBezTo>
                  <a:lnTo>
                    <a:pt x="0" y="79000"/>
                  </a:lnTo>
                  <a:cubicBezTo>
                    <a:pt x="0" y="35370"/>
                    <a:pt x="35370" y="0"/>
                    <a:pt x="79000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0"/>
            <p:cNvSpPr txBox="1"/>
            <p:nvPr/>
          </p:nvSpPr>
          <p:spPr>
            <a:xfrm>
              <a:off x="242211" y="621949"/>
              <a:ext cx="6287892" cy="10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4" name="文本2" title=""/>
          <p:cNvSpPr txBox="1"/>
          <p:nvPr/>
        </p:nvSpPr>
        <p:spPr>
          <a:xfrm>
            <a:off x="601704" y="4315577"/>
            <a:ext cx="660609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归零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：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第三次按下复位键，表针弹回零点。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531152" y="1939746"/>
            <a:ext cx="2628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停表的使用方法：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602066" y="2572101"/>
            <a:ext cx="663473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启动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"：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第一次按下开始/启动键，开始计时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5" title=""/>
          <p:cNvSpPr txBox="1"/>
          <p:nvPr/>
        </p:nvSpPr>
        <p:spPr>
          <a:xfrm>
            <a:off x="606828" y="3130800"/>
            <a:ext cx="659641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22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按停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第二次按下开始/启动键，停止计时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6" title=""/>
          <p:cNvSpPr txBox="1"/>
          <p:nvPr/>
        </p:nvSpPr>
        <p:spPr>
          <a:xfrm>
            <a:off x="606590" y="3723094"/>
            <a:ext cx="316417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读数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"∶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进行读数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9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600" y="1897723"/>
            <a:ext cx="4437783" cy="3173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形状3" title=""/>
          <p:cNvSpPr txBox="1"/>
          <p:nvPr/>
        </p:nvSpPr>
        <p:spPr>
          <a:xfrm>
            <a:off x="724729" y="5974794"/>
            <a:ext cx="1184272" cy="465934"/>
          </a:xfrm>
          <a:custGeom>
            <a:gdLst>
              <a:gd name="connsiteX0" fmla="*/ 77656 w 1184272"/>
              <a:gd name="connsiteY0" fmla="*/ 0 h 465934"/>
              <a:gd name="connsiteX1" fmla="*/ 1106616 w 1184272"/>
              <a:gd name="connsiteY1" fmla="*/ 0 h 465934"/>
              <a:gd name="connsiteX2" fmla="*/ 1149504 w 1184272"/>
              <a:gd name="connsiteY2" fmla="*/ 0 h 465934"/>
              <a:gd name="connsiteX3" fmla="*/ 1184272 w 1184272"/>
              <a:gd name="connsiteY3" fmla="*/ 388279 h 465934"/>
              <a:gd name="connsiteX4" fmla="*/ 1184272 w 1184272"/>
              <a:gd name="connsiteY4" fmla="*/ 431167 h 465934"/>
              <a:gd name="connsiteX5" fmla="*/ 77656 w 1184272"/>
              <a:gd name="connsiteY5" fmla="*/ 465934 h 465934"/>
              <a:gd name="connsiteX6" fmla="*/ 34768 w 1184272"/>
              <a:gd name="connsiteY6" fmla="*/ 465934 h 465934"/>
              <a:gd name="connsiteX7" fmla="*/ 0 w 1184272"/>
              <a:gd name="connsiteY7" fmla="*/ 77656 h 465934"/>
              <a:gd name="connsiteX8" fmla="*/ 0 w 1184272"/>
              <a:gd name="connsiteY8" fmla="*/ 34768 h 46593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4272" h="465933">
                <a:moveTo>
                  <a:pt x="77656" y="0"/>
                </a:moveTo>
                <a:lnTo>
                  <a:pt x="1106616" y="0"/>
                </a:lnTo>
                <a:cubicBezTo>
                  <a:pt x="1149504" y="0"/>
                  <a:pt x="1184272" y="34768"/>
                  <a:pt x="1184272" y="77656"/>
                </a:cubicBezTo>
                <a:lnTo>
                  <a:pt x="1184272" y="388279"/>
                </a:lnTo>
                <a:cubicBezTo>
                  <a:pt x="1184272" y="431167"/>
                  <a:pt x="1149504" y="465934"/>
                  <a:pt x="1106616" y="465934"/>
                </a:cubicBezTo>
                <a:lnTo>
                  <a:pt x="77656" y="465934"/>
                </a:lnTo>
                <a:cubicBezTo>
                  <a:pt x="34768" y="465934"/>
                  <a:pt x="0" y="431167"/>
                  <a:pt x="0" y="388279"/>
                </a:cubicBezTo>
                <a:lnTo>
                  <a:pt x="0" y="77656"/>
                </a:lnTo>
                <a:cubicBezTo>
                  <a:pt x="0" y="34768"/>
                  <a:pt x="34768" y="0"/>
                  <a:pt x="77656" y="0"/>
                </a:cubicBezTo>
                <a:close/>
              </a:path>
            </a:pathLst>
          </a:custGeom>
          <a:solidFill>
            <a:srgbClr val="A5FFFF">
              <a:alpha val="100000"/>
            </a:srgbClr>
          </a:solidFill>
          <a:ln w="14288">
            <a:solidFill>
              <a:srgbClr val="2DCACA">
                <a:alpha val="100000"/>
              </a:srgbClr>
            </a:solidFill>
            <a:prstDash val="solid"/>
          </a:ln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练一练</a:t>
            </a:r>
            <a:endParaRPr lang="zh-CN" altLang="en-US" sz="2400" b="1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44" y="6878469"/>
            <a:ext cx="11769219" cy="6416102"/>
          </a:xfrm>
          <a:prstGeom prst="rect">
            <a:avLst/>
          </a:prstGeom>
        </p:spPr>
      </p:pic>
      <p:pic>
        <p:nvPicPr>
          <p:cNvPr id="21" name="图片5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844" y="6878469"/>
            <a:ext cx="11769219" cy="6416102"/>
          </a:xfrm>
          <a:prstGeom prst="rect">
            <a:avLst/>
          </a:prstGeom>
        </p:spPr>
      </p:pic>
      <p:pic>
        <p:nvPicPr>
          <p:cNvPr id="22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844" y="6878469"/>
            <a:ext cx="11769219" cy="6416102"/>
          </a:xfrm>
          <a:prstGeom prst="rect">
            <a:avLst/>
          </a:prstGeom>
        </p:spPr>
      </p:pic>
      <p:pic>
        <p:nvPicPr>
          <p:cNvPr id="23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844" y="6878469"/>
            <a:ext cx="11769219" cy="6427673"/>
          </a:xfrm>
          <a:prstGeom prst="rect">
            <a:avLst/>
          </a:prstGeom>
        </p:spPr>
      </p:pic>
      <p:pic>
        <p:nvPicPr>
          <p:cNvPr id="24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44" y="6878469"/>
            <a:ext cx="11769219" cy="6416102"/>
          </a:xfrm>
          <a:prstGeom prst="rect">
            <a:avLst/>
          </a:prstGeom>
        </p:spPr>
      </p:pic>
      <p:pic>
        <p:nvPicPr>
          <p:cNvPr id="25" name="图片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844" y="6878469"/>
            <a:ext cx="11763927" cy="6430566"/>
          </a:xfrm>
          <a:prstGeom prst="rect">
            <a:avLst/>
          </a:prstGeom>
        </p:spPr>
      </p:pic>
      <p:pic>
        <p:nvPicPr>
          <p:cNvPr id="60" name="图片 59" title="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76774 E" pathEditMode="relative" ptsTypes="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84269 E" pathEditMode="relative" ptsTypes="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77166 E" pathEditMode="relative" ptsTypes="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702734 E" pathEditMode="relative" ptsTypes="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75682 E" pathEditMode="relative" ptsTypes="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0625E-07 0 L -3.90625E-07 -0.9696319 E" pathEditMode="relative" ptsTypes="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" grpId="0" animBg="1"/>
      <p:bldP spid="19" grpId="0" animBg="1"/>
      <p:bldP spid="16" grpId="0" animBg="1"/>
      <p:bldP spid="17" grpId="0" animBg="1"/>
      <p:bldP spid="18" grpId="0" animBg="1"/>
      <p:bldP spid="14" grpId="0" animBg="1"/>
      <p:bldP spid="26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83740"/>
            <a:ext cx="1508122" cy="835015"/>
            <a:chExt cx="1508122" cy="835015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948214" cy="760847"/>
            </a:xfrm>
            <a:custGeom>
              <a:gdLst>
                <a:gd name="connsiteX0" fmla="*/ 0 w 948214"/>
                <a:gd name="connsiteY0" fmla="*/ 760847 h 760847"/>
                <a:gd name="connsiteX1" fmla="*/ 948214 w 948214"/>
                <a:gd name="connsiteY1" fmla="*/ 760847 h 760847"/>
                <a:gd name="connsiteX2" fmla="*/ 0 w 948214"/>
                <a:gd name="connsiteY2" fmla="*/ 760847 h 760847"/>
                <a:gd name="connsiteX0-1" fmla="*/ 0 w 948214"/>
                <a:gd name="connsiteY0-2" fmla="*/ 0 h 760847"/>
                <a:gd name="connsiteX1-3" fmla="*/ 344 w 948214"/>
                <a:gd name="connsiteY1-4" fmla="*/ 0 h 760847"/>
                <a:gd name="connsiteX2-5" fmla="*/ 0 w 9482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48214" h="760847">
                  <a:moveTo>
                    <a:pt x="0" y="760847"/>
                  </a:moveTo>
                  <a:lnTo>
                    <a:pt x="948214" y="760847"/>
                  </a:lnTo>
                  <a:lnTo>
                    <a:pt x="0" y="760847"/>
                  </a:lnTo>
                  <a:close/>
                </a:path>
                <a:path w="948214" h="760847">
                  <a:moveTo>
                    <a:pt x="0" y="0"/>
                  </a:moveTo>
                  <a:lnTo>
                    <a:pt x="344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19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5" y="273901"/>
              <a:ext cx="9414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误差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4461" y="1142638"/>
            <a:ext cx="1447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定义：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1531496" y="1142638"/>
            <a:ext cx="661206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和_________之间总会有差别就叫</a:t>
            </a:r>
            <a:r>
              <a:rPr lang="zh-CN" altLang="en-US" sz="2400" b="1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误差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414452" y="1734979"/>
            <a:ext cx="1447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来源：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1531734" y="2710224"/>
            <a:ext cx="944880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测量时，要用眼睛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估读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出最小刻度值的下一位数字，是估读就不可能非常准确。(测量______）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1531268" y="1735093"/>
            <a:ext cx="493601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仪器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本身不准确 。(测量______）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1531144" y="2222535"/>
            <a:ext cx="545541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环境温度、湿度变化。(测量______）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414458" y="3705202"/>
            <a:ext cx="14472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注意：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1531506" y="3705101"/>
            <a:ext cx="821226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误差是不可______的，不可能______，只能尽量的______。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1531620" y="4192543"/>
            <a:ext cx="277847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减小误差的办法: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4190886" y="4192772"/>
            <a:ext cx="345297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多次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测量取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平均值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4191124" y="4661040"/>
            <a:ext cx="3924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使用更精密的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测量工具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4191371" y="5129679"/>
            <a:ext cx="283279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改进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测量方法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3" title=""/>
          <p:cNvSpPr txBox="1"/>
          <p:nvPr/>
        </p:nvSpPr>
        <p:spPr>
          <a:xfrm>
            <a:off x="1531268" y="5617121"/>
            <a:ext cx="2705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误差不是错误：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4" title=""/>
          <p:cNvSpPr txBox="1"/>
          <p:nvPr/>
        </p:nvSpPr>
        <p:spPr>
          <a:xfrm>
            <a:off x="3922052" y="5617235"/>
            <a:ext cx="6010275" cy="99504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错误是不遵守规则，或粗心等原因造成的，是不应该发生，可以避免的。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5" title=""/>
          <p:cNvSpPr txBox="1"/>
          <p:nvPr/>
        </p:nvSpPr>
        <p:spPr>
          <a:xfrm>
            <a:off x="1633061" y="1143238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6" title=""/>
          <p:cNvSpPr txBox="1"/>
          <p:nvPr/>
        </p:nvSpPr>
        <p:spPr>
          <a:xfrm>
            <a:off x="3259217" y="1143114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真实值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17" title=""/>
          <p:cNvSpPr txBox="1"/>
          <p:nvPr/>
        </p:nvSpPr>
        <p:spPr>
          <a:xfrm>
            <a:off x="5207441" y="173521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工具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8" title=""/>
          <p:cNvSpPr txBox="1"/>
          <p:nvPr/>
        </p:nvSpPr>
        <p:spPr>
          <a:xfrm>
            <a:off x="5658212" y="222325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9" title=""/>
          <p:cNvSpPr txBox="1"/>
          <p:nvPr/>
        </p:nvSpPr>
        <p:spPr>
          <a:xfrm>
            <a:off x="4309824" y="3112418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者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20" title=""/>
          <p:cNvSpPr txBox="1"/>
          <p:nvPr/>
        </p:nvSpPr>
        <p:spPr>
          <a:xfrm>
            <a:off x="3563903" y="370511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避免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21" title=""/>
          <p:cNvSpPr txBox="1"/>
          <p:nvPr/>
        </p:nvSpPr>
        <p:spPr>
          <a:xfrm>
            <a:off x="5855732" y="370463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消除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22" title=""/>
          <p:cNvSpPr txBox="1"/>
          <p:nvPr/>
        </p:nvSpPr>
        <p:spPr>
          <a:xfrm>
            <a:off x="8542020" y="370511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0" name="图片 59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3" grpId="0" animBg="1"/>
      <p:bldP spid="24" grpId="0" animBg="1"/>
      <p:bldP spid="11" grpId="0" animBg="1"/>
      <p:bldP spid="13" grpId="0" animBg="1"/>
      <p:bldP spid="25" grpId="0" animBg="1"/>
      <p:bldP spid="14" grpId="0" animBg="1"/>
      <p:bldP spid="26" grpId="0" animBg="1"/>
      <p:bldP spid="12" grpId="0" animBg="1"/>
      <p:bldP spid="27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44228" y="793204"/>
            <a:ext cx="9389535" cy="5281612"/>
          </a:xfrm>
          <a:prstGeom prst="rect">
            <a:avLst/>
          </a:prstGeom>
        </p:spPr>
      </p:pic>
      <p:pic>
        <p:nvPicPr>
          <p:cNvPr id="33" name="图片 32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6168952" y="-238"/>
            <a:ext cx="5757863" cy="358388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265671" y="-362"/>
            <a:ext cx="5697141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6168952" y="-238"/>
            <a:ext cx="5757863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 title=""/>
          <p:cNvSpPr txBox="1"/>
          <p:nvPr/>
        </p:nvSpPr>
        <p:spPr>
          <a:xfrm>
            <a:off x="265986" y="144742"/>
            <a:ext cx="5780484" cy="208553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如图所示，是测量木块长度的情景。读数时视线正确的是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”或“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”),测出该物体的长度是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25603" t="52138" r="61922" b="38631"/>
          <a:stretch>
            <a:fillRect/>
          </a:stretch>
        </p:blipFill>
        <p:spPr>
          <a:xfrm>
            <a:off x="3834146" y="2213791"/>
            <a:ext cx="1912397" cy="1968249"/>
          </a:xfrm>
          <a:prstGeom prst="rect">
            <a:avLst/>
          </a:prstGeom>
        </p:spPr>
      </p:pic>
      <p:grpSp>
        <p:nvGrpSpPr>
          <p:cNvPr id="12" name="组合2" title=""/>
          <p:cNvGrpSpPr/>
          <p:nvPr/>
        </p:nvGrpSpPr>
        <p:grpSpPr>
          <a:xfrm>
            <a:off x="6158503" y="144742"/>
            <a:ext cx="5780008" cy="5235798"/>
            <a:chExt cx="5780008" cy="5235798"/>
          </a:xfrm>
        </p:grpSpPr>
        <p:sp>
          <p:nvSpPr>
            <p:cNvPr id="13" name="形状7"/>
            <p:cNvSpPr txBox="1"/>
            <p:nvPr/>
          </p:nvSpPr>
          <p:spPr>
            <a:xfrm>
              <a:off x="31147" y="218837"/>
              <a:ext cx="855145" cy="376066"/>
            </a:xfrm>
            <a:custGeom>
              <a:gdLst>
                <a:gd name="connsiteX0" fmla="*/ 62678 w 855145"/>
                <a:gd name="connsiteY0" fmla="*/ 0 h 376066"/>
                <a:gd name="connsiteX1" fmla="*/ 792467 w 855145"/>
                <a:gd name="connsiteY1" fmla="*/ 0 h 376066"/>
                <a:gd name="connsiteX2" fmla="*/ 827083 w 855145"/>
                <a:gd name="connsiteY2" fmla="*/ 0 h 376066"/>
                <a:gd name="connsiteX3" fmla="*/ 855145 w 855145"/>
                <a:gd name="connsiteY3" fmla="*/ 313388 h 376066"/>
                <a:gd name="connsiteX4" fmla="*/ 855145 w 855145"/>
                <a:gd name="connsiteY4" fmla="*/ 348004 h 376066"/>
                <a:gd name="connsiteX5" fmla="*/ 62678 w 855145"/>
                <a:gd name="connsiteY5" fmla="*/ 376066 h 376066"/>
                <a:gd name="connsiteX6" fmla="*/ 28062 w 855145"/>
                <a:gd name="connsiteY6" fmla="*/ 376066 h 376066"/>
                <a:gd name="connsiteX7" fmla="*/ 0 w 855145"/>
                <a:gd name="connsiteY7" fmla="*/ 62678 h 376066"/>
                <a:gd name="connsiteX8" fmla="*/ 0 w 855145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145" h="376066">
                  <a:moveTo>
                    <a:pt x="62678" y="0"/>
                  </a:moveTo>
                  <a:lnTo>
                    <a:pt x="792467" y="0"/>
                  </a:lnTo>
                  <a:cubicBezTo>
                    <a:pt x="827083" y="0"/>
                    <a:pt x="855145" y="28062"/>
                    <a:pt x="855145" y="62678"/>
                  </a:cubicBezTo>
                  <a:lnTo>
                    <a:pt x="855145" y="313388"/>
                  </a:lnTo>
                  <a:cubicBezTo>
                    <a:pt x="855145" y="348004"/>
                    <a:pt x="827083" y="376066"/>
                    <a:pt x="79246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ln w="5953">
                    <a:solidFill>
                      <a:srgbClr val="2E75B6">
                        <a:alpha val="10000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>
                    <a:glow rad="47625">
                      <a:srgbClr val="81C4FF">
                        <a:alpha val="100000"/>
                      </a:srgbClr>
                    </a:glow>
                  </a:effectLst>
                  <a:latin typeface="黑体" panose="02010609060101010101" charset="-122"/>
                  <a:ea typeface="黑体" panose="02010609060101010101" charset="-122"/>
                </a:rPr>
                <a:t>例 2</a:t>
              </a:r>
              <a:endPara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4" name="文本3"/>
            <p:cNvSpPr txBox="1"/>
            <p:nvPr/>
          </p:nvSpPr>
          <p:spPr>
            <a:xfrm>
              <a:off x="0" y="0"/>
              <a:ext cx="5780008" cy="117436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4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      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如图所示，停表的示数为</a:t>
              </a:r>
              <a:r>
                <a:rPr lang="zh-CN" altLang="en-US" sz="2400" b="0" i="0" u="sng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 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min</a:t>
              </a:r>
              <a:r>
                <a:rPr lang="zh-CN" altLang="en-US" sz="2400" b="0" i="0" u="sng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 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。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15" name="图片2"/>
            <p:cNvPicPr>
              <a:picLocks noChangeAspect="1"/>
            </p:cNvPicPr>
            <p:nvPr/>
          </p:nvPicPr>
          <p:blipFill>
            <a:blip r:embed="rId3"/>
            <a:srcRect l="55991" t="22612" r="19550" b="61350"/>
            <a:stretch>
              <a:fillRect/>
            </a:stretch>
          </p:blipFill>
          <p:spPr>
            <a:xfrm>
              <a:off x="534800" y="1164584"/>
              <a:ext cx="4468873" cy="4071214"/>
            </a:xfrm>
            <a:prstGeom prst="rect">
              <a:avLst/>
            </a:prstGeom>
          </p:spPr>
        </p:pic>
      </p:grpSp>
      <p:pic>
        <p:nvPicPr>
          <p:cNvPr id="26" name="图片 25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  <p:pic>
        <p:nvPicPr>
          <p:cNvPr id="19" name="图片 18" title="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1"/>
                            </p:stCondLst>
                            <p:childTnLst>
                              <p:par>
                                <p:cTn id="17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6168952" y="-238"/>
            <a:ext cx="5757863" cy="358388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265671" y="-362"/>
            <a:ext cx="5697141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6168952" y="-238"/>
            <a:ext cx="5757863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 title=""/>
          <p:cNvSpPr txBox="1"/>
          <p:nvPr/>
        </p:nvSpPr>
        <p:spPr>
          <a:xfrm>
            <a:off x="265995" y="163785"/>
            <a:ext cx="5780008" cy="437942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(多选)某同学用刻度尺测量物体的宽度，共测量了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次，其结果分别为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11.46 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11.47 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11.30cm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11.48cm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11.49 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,则以下说法正确的是(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11.30cm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是错误数据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B.所用刻度尺分度值为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1mm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C.最终结果应记为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11.475 cm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D.采用多次测量求平均值的方法可以避免误差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6" name="图片 25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6168952" y="-238"/>
            <a:ext cx="5757863" cy="358388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265671" y="-362"/>
            <a:ext cx="5697141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3" title=""/>
          <p:cNvSpPr txBox="1"/>
          <p:nvPr/>
        </p:nvSpPr>
        <p:spPr>
          <a:xfrm>
            <a:off x="6168952" y="-238"/>
            <a:ext cx="5757863" cy="267300"/>
          </a:xfrm>
          <a:prstGeom prst="rect">
            <a:avLst/>
          </a:prstGeom>
          <a:noFill/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1" title=""/>
          <p:cNvSpPr txBox="1"/>
          <p:nvPr/>
        </p:nvSpPr>
        <p:spPr>
          <a:xfrm>
            <a:off x="265700" y="144742"/>
            <a:ext cx="5742337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下列是对测量物体长度时使用刻度尺的几种情况的分析，其中分析不正确的是(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11820" t="83372" r="55214" b="7841"/>
          <a:stretch>
            <a:fillRect/>
          </a:stretch>
        </p:blipFill>
        <p:spPr>
          <a:xfrm>
            <a:off x="408699" y="1761544"/>
            <a:ext cx="4384436" cy="1622860"/>
          </a:xfrm>
          <a:prstGeom prst="rect">
            <a:avLst/>
          </a:prstGeom>
        </p:spPr>
      </p:pic>
      <p:pic>
        <p:nvPicPr>
          <p:cNvPr id="10" name="图片2" title=""/>
          <p:cNvPicPr>
            <a:picLocks noChangeAspect="1"/>
          </p:cNvPicPr>
          <p:nvPr/>
        </p:nvPicPr>
        <p:blipFill>
          <a:blip r:embed="rId2"/>
          <a:srcRect l="50920" t="7753" r="13619" b="83461"/>
          <a:stretch>
            <a:fillRect/>
          </a:stretch>
        </p:blipFill>
        <p:spPr>
          <a:xfrm>
            <a:off x="408784" y="3373717"/>
            <a:ext cx="4717342" cy="1622860"/>
          </a:xfrm>
          <a:prstGeom prst="rect">
            <a:avLst/>
          </a:prstGeom>
        </p:spPr>
      </p:pic>
      <p:sp>
        <p:nvSpPr>
          <p:cNvPr id="11" name="文本2" title=""/>
          <p:cNvSpPr txBox="1"/>
          <p:nvPr/>
        </p:nvSpPr>
        <p:spPr>
          <a:xfrm>
            <a:off x="6177267" y="144732"/>
            <a:ext cx="5742337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如图所示的停表读数为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3m in 10s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，请在图中画出停表指针的位置。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3" title=""/>
          <p:cNvPicPr>
            <a:picLocks noChangeAspect="1"/>
          </p:cNvPicPr>
          <p:nvPr/>
        </p:nvPicPr>
        <p:blipFill>
          <a:blip r:embed="rId2"/>
          <a:srcRect l="56523" t="74174" r="21145" b="7399"/>
          <a:stretch>
            <a:fillRect/>
          </a:stretch>
        </p:blipFill>
        <p:spPr>
          <a:xfrm>
            <a:off x="7009228" y="1309497"/>
            <a:ext cx="4078348" cy="468081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65700" y="144742"/>
            <a:ext cx="5742337" cy="47811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关于误差，下列说法正确的是(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A.选用更精密的测量仪器，可以消除实验误差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B.不遵守测量仪器的使用规则，会造成实验的误差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C.利用多次测量取平均值的方法，可以减小测量中的错误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D.误差是测量值与真实值的差异，测量中的误差是无法消除的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420600" y="12509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246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等线 Light</vt:lpstr>
      <vt:lpstr>等线</vt:lpstr>
      <vt:lpstr>楷体</vt:lpstr>
      <vt:lpstr>微软雅黑</vt:lpstr>
      <vt:lpstr>黑体</vt:lpstr>
      <vt:lpstr>Times New Roman</vt:lpstr>
      <vt:lpstr>宋体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2025-06-30T16:02:59Z</cp:lastPrinted>
  <dcterms:created xsi:type="dcterms:W3CDTF">2025-06-30T16:02:59Z</dcterms:created>
  <dcterms:modified xsi:type="dcterms:W3CDTF">2025-06-30T08:02:59Z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