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1"/>
  </p:sldMasterIdLst>
  <p:sldIdLst>
    <p:sldId id="257" r:id="rId2"/>
    <p:sldId id="256" r:id="rId3"/>
    <p:sldId id="263" r:id="rId4"/>
    <p:sldId id="261" r:id="rId5"/>
    <p:sldId id="269" r:id="rId6"/>
    <p:sldId id="266" r:id="rId7"/>
    <p:sldId id="277" r:id="rId8"/>
    <p:sldId id="265" r:id="rId9"/>
    <p:sldId id="279" r:id="rId10"/>
    <p:sldId id="280" r:id="rId11"/>
    <p:sldId id="281" r:id="rId12"/>
    <p:sldId id="282" r:id="rId13"/>
  </p:sldIdLst>
  <p:sldSz cx="12241530" cy="6858000"/>
  <p:notesSz cx="6858000" cy="9144000"/>
  <p:custDataLst>
    <p:tags r:id="rId14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5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howGuides="1">
      <p:cViewPr>
        <p:scale>
          <a:sx n="66" d="100"/>
          <a:sy n="66" d="100"/>
        </p:scale>
        <p:origin x="-972" y="-402"/>
      </p:cViewPr>
      <p:guideLst>
        <p:guide orient="horz" pos="2160"/>
        <p:guide pos="3859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9.xml" /><Relationship Id="rId11" Type="http://schemas.openxmlformats.org/officeDocument/2006/relationships/slide" Target="slides/slide10.xml" /><Relationship Id="rId12" Type="http://schemas.openxmlformats.org/officeDocument/2006/relationships/slide" Target="slides/slide11.xml" /><Relationship Id="rId13" Type="http://schemas.openxmlformats.org/officeDocument/2006/relationships/slide" Target="slides/slide12.xml" /><Relationship Id="rId14" Type="http://schemas.openxmlformats.org/officeDocument/2006/relationships/tags" Target="tags/tag2.xml" /><Relationship Id="rId15" Type="http://schemas.openxmlformats.org/officeDocument/2006/relationships/presProps" Target="presProps.xml" /><Relationship Id="rId16" Type="http://schemas.openxmlformats.org/officeDocument/2006/relationships/viewProps" Target="viewProps.xml" /><Relationship Id="rId17" Type="http://schemas.openxmlformats.org/officeDocument/2006/relationships/theme" Target="theme/theme1.xml" /><Relationship Id="rId18" Type="http://schemas.openxmlformats.org/officeDocument/2006/relationships/tableStyles" Target="tableStyles.xml" /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slide" Target="slides/slide8.xml" /></Relationship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7575" y="2130425"/>
            <a:ext cx="10406063" cy="1470025"/>
          </a:xfr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36738" y="3886200"/>
            <a:ext cx="8567737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pPr fontAlgn="base"/>
            <a:r>
              <a:rPr lang="zh-CN" altLang="en-US" strike="noStrike" noProof="1" smtClean="0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75713" y="274638"/>
            <a:ext cx="2752725" cy="5851525"/>
          </a:xfr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12775" y="274638"/>
            <a:ext cx="8110538" cy="5851525"/>
          </a:xfr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6788" y="4406900"/>
            <a:ext cx="10404475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6788" y="2906713"/>
            <a:ext cx="10404475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12775" y="1600200"/>
            <a:ext cx="5430838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6013" y="1600200"/>
            <a:ext cx="54324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12775" y="1535113"/>
            <a:ext cx="540861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2775" y="2174875"/>
            <a:ext cx="540861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18238" y="1535113"/>
            <a:ext cx="54102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18238" y="2174875"/>
            <a:ext cx="54102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12775" y="273050"/>
            <a:ext cx="402590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86313" y="273050"/>
            <a:ext cx="68421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12775" y="1435100"/>
            <a:ext cx="402590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98713" y="4800600"/>
            <a:ext cx="7345362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98713" y="612775"/>
            <a:ext cx="7345362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98713" y="5367338"/>
            <a:ext cx="7345362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image" Target="file:///D:\qq&#25991;&#20214;\712321467\Image\C2C\Image2\%7b75232B38-A165-1FB7-499C-2E1C792CACB5%7d.png" TargetMode="External" /><Relationship Id="rId13" Type="http://schemas.openxmlformats.org/officeDocument/2006/relationships/image" Target="../media/image1.png" /><Relationship Id="rId14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612775" y="274638"/>
            <a:ext cx="11015663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27" name="Rectangle 3"/>
          <p:cNvSpPr>
            <a:spLocks noGrp="1"/>
          </p:cNvSpPr>
          <p:nvPr>
            <p:ph type="body" idx="5"/>
          </p:nvPr>
        </p:nvSpPr>
        <p:spPr>
          <a:xfrm>
            <a:off x="612775" y="1600200"/>
            <a:ext cx="11015663" cy="4525963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12775" y="6245225"/>
            <a:ext cx="2855913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83063" y="6245225"/>
            <a:ext cx="3875088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72525" y="6245225"/>
            <a:ext cx="2855913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  <p:pic>
        <p:nvPicPr>
          <p:cNvPr id="1031" name="图片 1073743875" descr="学科网 zxxk.com" title=""/>
          <p:cNvPicPr>
            <a:picLocks noChangeAspect="1"/>
          </p:cNvPicPr>
          <p:nvPr/>
        </p:nvPicPr>
        <p:blipFill>
          <a:blip r:embed="rId13" r:link="rId12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2.jpeg" /><Relationship Id="rId3" Type="http://schemas.openxmlformats.org/officeDocument/2006/relationships/image" Target="../media/image3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11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tags" Target="../tags/tag1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12.jpeg" /><Relationship Id="rId3" Type="http://schemas.openxmlformats.org/officeDocument/2006/relationships/image" Target="../media/image13.jpeg" /><Relationship Id="rId4" Type="http://schemas.openxmlformats.org/officeDocument/2006/relationships/image" Target="../media/image14.jpe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4.png" /><Relationship Id="rId3" Type="http://schemas.openxmlformats.org/officeDocument/2006/relationships/image" Target="../media/image5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6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7.png" /><Relationship Id="rId3" Type="http://schemas.openxmlformats.org/officeDocument/2006/relationships/image" Target="../media/image8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9.png" /><Relationship Id="rId3" Type="http://schemas.openxmlformats.org/officeDocument/2006/relationships/image" Target="../media/image10.png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049" name="Picture 7" title=""/>
          <p:cNvPicPr>
            <a:picLocks noChangeAspect="1"/>
          </p:cNvPicPr>
          <p:nvPr/>
        </p:nvPicPr>
        <p:blipFill>
          <a:blip r:embed="rId2"/>
          <a:srcRect t="3233" b="3465"/>
          <a:stretch>
            <a:fillRect/>
          </a:stretch>
        </p:blipFill>
        <p:spPr>
          <a:xfrm>
            <a:off x="10869613" y="0"/>
            <a:ext cx="1162050" cy="7100888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2050" name="Group 43" title=""/>
          <p:cNvGrpSpPr/>
          <p:nvPr/>
        </p:nvGrpSpPr>
        <p:grpSpPr>
          <a:xfrm>
            <a:off x="10201275" y="765175"/>
            <a:ext cx="1881188" cy="4787900"/>
            <a:chOff x="6254" y="735"/>
            <a:chExt cx="1185" cy="2569"/>
          </a:xfrm>
        </p:grpSpPr>
        <p:grpSp>
          <p:nvGrpSpPr>
            <p:cNvPr id="2051" name="Group 33"/>
            <p:cNvGrpSpPr/>
            <p:nvPr/>
          </p:nvGrpSpPr>
          <p:grpSpPr>
            <a:xfrm>
              <a:off x="6831" y="2663"/>
              <a:ext cx="242" cy="593"/>
              <a:chOff x="6831" y="2663"/>
              <a:chExt cx="242" cy="593"/>
            </a:xfrm>
          </p:grpSpPr>
          <p:sp>
            <p:nvSpPr>
              <p:cNvPr id="2052" name="Line 8"/>
              <p:cNvSpPr/>
              <p:nvPr/>
            </p:nvSpPr>
            <p:spPr>
              <a:xfrm>
                <a:off x="6831" y="3255"/>
                <a:ext cx="242" cy="1"/>
              </a:xfrm>
              <a:prstGeom prst="line">
                <a:avLst/>
              </a:prstGeom>
              <a:ln w="19050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  <p:sp>
            <p:nvSpPr>
              <p:cNvPr id="2053" name="Line 9"/>
              <p:cNvSpPr/>
              <p:nvPr/>
            </p:nvSpPr>
            <p:spPr>
              <a:xfrm>
                <a:off x="6831" y="2663"/>
                <a:ext cx="241" cy="0"/>
              </a:xfrm>
              <a:prstGeom prst="line">
                <a:avLst/>
              </a:prstGeom>
              <a:ln w="19050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</p:grpSp>
        <p:sp>
          <p:nvSpPr>
            <p:cNvPr id="2054" name="Line 10"/>
            <p:cNvSpPr/>
            <p:nvPr/>
          </p:nvSpPr>
          <p:spPr>
            <a:xfrm>
              <a:off x="6831" y="2071"/>
              <a:ext cx="241" cy="0"/>
            </a:xfrm>
            <a:prstGeom prst="line">
              <a:avLst/>
            </a:prstGeom>
            <a:ln w="1905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2055" name="Line 11"/>
            <p:cNvSpPr/>
            <p:nvPr/>
          </p:nvSpPr>
          <p:spPr>
            <a:xfrm>
              <a:off x="6831" y="884"/>
              <a:ext cx="241" cy="0"/>
            </a:xfrm>
            <a:prstGeom prst="line">
              <a:avLst/>
            </a:prstGeom>
            <a:ln w="1905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2056" name="Line 12"/>
            <p:cNvSpPr/>
            <p:nvPr/>
          </p:nvSpPr>
          <p:spPr>
            <a:xfrm>
              <a:off x="6831" y="1476"/>
              <a:ext cx="241" cy="0"/>
            </a:xfrm>
            <a:prstGeom prst="line">
              <a:avLst/>
            </a:prstGeom>
            <a:ln w="1905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2057" name="Text Box 13"/>
            <p:cNvSpPr txBox="1"/>
            <p:nvPr/>
          </p:nvSpPr>
          <p:spPr>
            <a:xfrm>
              <a:off x="7073" y="3107"/>
              <a:ext cx="366" cy="197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b="1" i="1">
                  <a:latin typeface="宋体" panose="02010600030101010101" pitchFamily="2" charset="-122"/>
                  <a:ea typeface="宋体" panose="02010600030101010101" pitchFamily="2" charset="-122"/>
                </a:rPr>
                <a:t>O</a:t>
              </a:r>
              <a:endParaRPr lang="en-US" altLang="zh-CN" b="1" i="1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2058" name="Text Box 14"/>
            <p:cNvSpPr txBox="1"/>
            <p:nvPr/>
          </p:nvSpPr>
          <p:spPr>
            <a:xfrm>
              <a:off x="6254" y="735"/>
              <a:ext cx="819" cy="197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b="1">
                  <a:latin typeface="Arial" panose="020b0604020202020204" pitchFamily="34" charset="0"/>
                  <a:ea typeface="宋体" panose="02010600030101010101" pitchFamily="2" charset="-122"/>
                </a:rPr>
                <a:t>80cm</a:t>
              </a:r>
              <a:endParaRPr lang="en-US" altLang="zh-CN" b="1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059" name="Text Box 15"/>
            <p:cNvSpPr txBox="1"/>
            <p:nvPr/>
          </p:nvSpPr>
          <p:spPr>
            <a:xfrm>
              <a:off x="6254" y="1328"/>
              <a:ext cx="819" cy="197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b="1">
                  <a:latin typeface="Arial" panose="020b0604020202020204" pitchFamily="34" charset="0"/>
                  <a:ea typeface="宋体" panose="02010600030101010101" pitchFamily="2" charset="-122"/>
                </a:rPr>
                <a:t>60cm</a:t>
              </a:r>
              <a:endParaRPr lang="en-US" altLang="zh-CN" b="1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060" name="Text Box 16"/>
            <p:cNvSpPr txBox="1"/>
            <p:nvPr/>
          </p:nvSpPr>
          <p:spPr>
            <a:xfrm>
              <a:off x="6254" y="1922"/>
              <a:ext cx="819" cy="196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b="1">
                  <a:latin typeface="Arial" panose="020b0604020202020204" pitchFamily="34" charset="0"/>
                  <a:ea typeface="宋体" panose="02010600030101010101" pitchFamily="2" charset="-122"/>
                </a:rPr>
                <a:t>40cm</a:t>
              </a:r>
              <a:endParaRPr lang="en-US" altLang="zh-CN" b="1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061" name="Text Box 17"/>
            <p:cNvSpPr txBox="1"/>
            <p:nvPr/>
          </p:nvSpPr>
          <p:spPr>
            <a:xfrm>
              <a:off x="6254" y="2515"/>
              <a:ext cx="595" cy="197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b="1">
                  <a:latin typeface="Arial" panose="020b0604020202020204" pitchFamily="34" charset="0"/>
                  <a:ea typeface="宋体" panose="02010600030101010101" pitchFamily="2" charset="-122"/>
                </a:rPr>
                <a:t>20cm</a:t>
              </a:r>
              <a:endParaRPr lang="en-US" altLang="zh-CN" b="1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062" name="Text Box 18"/>
            <p:cNvSpPr txBox="1"/>
            <p:nvPr/>
          </p:nvSpPr>
          <p:spPr>
            <a:xfrm>
              <a:off x="6345" y="3107"/>
              <a:ext cx="414" cy="197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b="1">
                  <a:latin typeface="Arial" panose="020b0604020202020204" pitchFamily="34" charset="0"/>
                  <a:ea typeface="宋体" panose="02010600030101010101" pitchFamily="2" charset="-122"/>
                </a:rPr>
                <a:t>0cm</a:t>
              </a:r>
              <a:endParaRPr lang="en-US" altLang="zh-CN" b="1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sp>
        <p:nvSpPr>
          <p:cNvPr id="2063" name="AutoShape 19" title=""/>
          <p:cNvSpPr/>
          <p:nvPr/>
        </p:nvSpPr>
        <p:spPr>
          <a:xfrm>
            <a:off x="11356975" y="5678488"/>
            <a:ext cx="165100" cy="139700"/>
          </a:xfrm>
          <a:prstGeom prst="flowChartConnector">
            <a:avLst/>
          </a:prstGeom>
          <a:solidFill>
            <a:schemeClr val="bg1"/>
          </a:solidFill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ctr" anchorCtr="0"/>
          <a:lstStyle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grpSp>
        <p:nvGrpSpPr>
          <p:cNvPr id="2064" name="Group 30" title=""/>
          <p:cNvGrpSpPr/>
          <p:nvPr/>
        </p:nvGrpSpPr>
        <p:grpSpPr>
          <a:xfrm>
            <a:off x="11520488" y="6165850"/>
            <a:ext cx="576262" cy="312738"/>
            <a:chOff x="7167" y="3481"/>
            <a:chExt cx="363" cy="197"/>
          </a:xfrm>
        </p:grpSpPr>
        <p:sp>
          <p:nvSpPr>
            <p:cNvPr id="2065" name="Line 28"/>
            <p:cNvSpPr/>
            <p:nvPr/>
          </p:nvSpPr>
          <p:spPr>
            <a:xfrm flipH="1">
              <a:off x="7167" y="3566"/>
              <a:ext cx="363" cy="0"/>
            </a:xfrm>
            <a:prstGeom prst="line">
              <a:avLst/>
            </a:prstGeom>
            <a:ln w="57150" cap="flat" cmpd="sng">
              <a:solidFill>
                <a:srgbClr val="FF0000"/>
              </a:solidFill>
              <a:prstDash val="solid"/>
              <a:round/>
              <a:headEnd type="none" w="med" len="med"/>
              <a:tailEnd type="stealth" w="med" len="med"/>
            </a:ln>
          </p:spPr>
          <p:txBody>
            <a:bodyPr/>
            <a:lstStyle/>
            <a:p/>
          </p:txBody>
        </p:sp>
        <p:sp>
          <p:nvSpPr>
            <p:cNvPr id="2066" name="Oval 29"/>
            <p:cNvSpPr/>
            <p:nvPr/>
          </p:nvSpPr>
          <p:spPr>
            <a:xfrm>
              <a:off x="7291" y="3481"/>
              <a:ext cx="197" cy="197"/>
            </a:xfrm>
            <a:prstGeom prst="ellipse">
              <a:avLst/>
            </a:prstGeom>
            <a:solidFill>
              <a:schemeClr val="accent1"/>
            </a:soli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2067" name="Group 60" title=""/>
          <p:cNvGrpSpPr/>
          <p:nvPr/>
        </p:nvGrpSpPr>
        <p:grpSpPr>
          <a:xfrm>
            <a:off x="5903913" y="260350"/>
            <a:ext cx="4103687" cy="3305175"/>
            <a:chOff x="3357" y="1806"/>
            <a:chExt cx="2948" cy="2425"/>
          </a:xfrm>
        </p:grpSpPr>
        <p:pic>
          <p:nvPicPr>
            <p:cNvPr id="2068" name="Picture 45"/>
            <p:cNvPicPr>
              <a:picLocks noChangeAspect="1"/>
            </p:cNvPicPr>
            <p:nvPr/>
          </p:nvPicPr>
          <p:blipFill>
            <a:blip r:embed="rId3">
              <a:lum bright="-29999" contrast="35999"/>
            </a:blip>
            <a:stretch>
              <a:fillRect/>
            </a:stretch>
          </p:blipFill>
          <p:spPr>
            <a:xfrm>
              <a:off x="3357" y="1806"/>
              <a:ext cx="2948" cy="2361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069" name="Line 50"/>
            <p:cNvSpPr/>
            <p:nvPr/>
          </p:nvSpPr>
          <p:spPr>
            <a:xfrm flipV="1">
              <a:off x="3675" y="2075"/>
              <a:ext cx="2003" cy="1866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2070" name="Oval 46"/>
            <p:cNvSpPr/>
            <p:nvPr/>
          </p:nvSpPr>
          <p:spPr>
            <a:xfrm>
              <a:off x="4133" y="3475"/>
              <a:ext cx="44" cy="46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071" name="Oval 47"/>
            <p:cNvSpPr/>
            <p:nvPr/>
          </p:nvSpPr>
          <p:spPr>
            <a:xfrm>
              <a:off x="4581" y="3045"/>
              <a:ext cx="44" cy="46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072" name="Oval 48"/>
            <p:cNvSpPr/>
            <p:nvPr/>
          </p:nvSpPr>
          <p:spPr>
            <a:xfrm>
              <a:off x="5029" y="2633"/>
              <a:ext cx="44" cy="46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073" name="Oval 49"/>
            <p:cNvSpPr/>
            <p:nvPr/>
          </p:nvSpPr>
          <p:spPr>
            <a:xfrm>
              <a:off x="5486" y="2198"/>
              <a:ext cx="44" cy="46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074" name="Rectangle 51"/>
            <p:cNvSpPr/>
            <p:nvPr/>
          </p:nvSpPr>
          <p:spPr>
            <a:xfrm>
              <a:off x="3945" y="3896"/>
              <a:ext cx="451" cy="335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r>
                <a:rPr lang="en-US" altLang="zh-CN" sz="2400" b="1">
                  <a:solidFill>
                    <a:schemeClr val="tx2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10</a:t>
              </a:r>
              <a:endParaRPr lang="en-US" altLang="zh-CN" sz="2400" b="1">
                <a:solidFill>
                  <a:schemeClr val="tx2"/>
                </a:solidFill>
                <a:latin typeface="Times New Roman" panose="02020603050405020304" pitchFamily="18" charset="0"/>
                <a:ea typeface="黑体" panose="02010609060101010101" pitchFamily="49" charset="-122"/>
              </a:endParaRPr>
            </a:p>
          </p:txBody>
        </p:sp>
        <p:sp>
          <p:nvSpPr>
            <p:cNvPr id="2075" name="Rectangle 52"/>
            <p:cNvSpPr/>
            <p:nvPr/>
          </p:nvSpPr>
          <p:spPr>
            <a:xfrm>
              <a:off x="4394" y="3896"/>
              <a:ext cx="450" cy="335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r>
                <a:rPr lang="en-US" altLang="zh-CN" sz="2400" b="1">
                  <a:solidFill>
                    <a:schemeClr val="tx2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20</a:t>
              </a:r>
              <a:endParaRPr lang="en-US" altLang="zh-CN" sz="2400" b="1">
                <a:solidFill>
                  <a:schemeClr val="tx2"/>
                </a:solidFill>
                <a:latin typeface="Times New Roman" panose="02020603050405020304" pitchFamily="18" charset="0"/>
                <a:ea typeface="黑体" panose="02010609060101010101" pitchFamily="49" charset="-122"/>
              </a:endParaRPr>
            </a:p>
          </p:txBody>
        </p:sp>
        <p:sp>
          <p:nvSpPr>
            <p:cNvPr id="2076" name="Rectangle 53"/>
            <p:cNvSpPr/>
            <p:nvPr/>
          </p:nvSpPr>
          <p:spPr>
            <a:xfrm>
              <a:off x="4803" y="3896"/>
              <a:ext cx="451" cy="335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r>
                <a:rPr lang="en-US" altLang="zh-CN" sz="2400" b="1">
                  <a:solidFill>
                    <a:schemeClr val="tx2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30</a:t>
              </a:r>
              <a:endParaRPr lang="en-US" altLang="zh-CN" sz="2400" b="1">
                <a:solidFill>
                  <a:schemeClr val="tx2"/>
                </a:solidFill>
                <a:latin typeface="Times New Roman" panose="02020603050405020304" pitchFamily="18" charset="0"/>
                <a:ea typeface="黑体" panose="02010609060101010101" pitchFamily="49" charset="-122"/>
              </a:endParaRPr>
            </a:p>
          </p:txBody>
        </p:sp>
        <p:sp>
          <p:nvSpPr>
            <p:cNvPr id="2077" name="Rectangle 54"/>
            <p:cNvSpPr/>
            <p:nvPr/>
          </p:nvSpPr>
          <p:spPr>
            <a:xfrm>
              <a:off x="5241" y="3896"/>
              <a:ext cx="450" cy="335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r>
                <a:rPr lang="en-US" altLang="zh-CN" sz="2400" b="1">
                  <a:solidFill>
                    <a:schemeClr val="tx2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40</a:t>
              </a:r>
              <a:endParaRPr lang="en-US" altLang="zh-CN" sz="2400" b="1">
                <a:solidFill>
                  <a:schemeClr val="tx2"/>
                </a:solidFill>
                <a:latin typeface="Times New Roman" panose="02020603050405020304" pitchFamily="18" charset="0"/>
                <a:ea typeface="黑体" panose="02010609060101010101" pitchFamily="49" charset="-122"/>
              </a:endParaRPr>
            </a:p>
          </p:txBody>
        </p:sp>
        <p:sp>
          <p:nvSpPr>
            <p:cNvPr id="2078" name="Rectangle 55"/>
            <p:cNvSpPr/>
            <p:nvPr/>
          </p:nvSpPr>
          <p:spPr>
            <a:xfrm>
              <a:off x="5662" y="3895"/>
              <a:ext cx="450" cy="336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r>
                <a:rPr lang="en-US" altLang="zh-CN" sz="2400" b="1">
                  <a:solidFill>
                    <a:schemeClr val="tx2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50</a:t>
              </a:r>
              <a:endParaRPr lang="en-US" altLang="zh-CN" sz="2400" b="1">
                <a:solidFill>
                  <a:schemeClr val="tx2"/>
                </a:solidFill>
                <a:latin typeface="Times New Roman" panose="02020603050405020304" pitchFamily="18" charset="0"/>
                <a:ea typeface="黑体" panose="02010609060101010101" pitchFamily="49" charset="-122"/>
              </a:endParaRPr>
            </a:p>
          </p:txBody>
        </p:sp>
      </p:grpSp>
      <p:sp>
        <p:nvSpPr>
          <p:cNvPr id="3128" name="Text Box 56" title=""/>
          <p:cNvSpPr txBox="1">
            <a:spLocks noChangeArrowheads="1"/>
          </p:cNvSpPr>
          <p:nvPr/>
        </p:nvSpPr>
        <p:spPr bwMode="auto">
          <a:xfrm>
            <a:off x="287338" y="981075"/>
            <a:ext cx="4897438" cy="4889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R="0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en-US" altLang="zh-CN" sz="2600" b="1" kern="1200" cap="none" spc="0" normalizeH="0" baseline="0" noProof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1. </a:t>
            </a:r>
            <a:r>
              <a:rPr kumimoji="0" lang="zh-CN" altLang="en-US" sz="2600" b="1" kern="1200" cap="none" spc="0" normalizeH="0" baseline="0" noProof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匀速直线运动的特点</a:t>
            </a:r>
            <a:endParaRPr kumimoji="0" lang="zh-CN" altLang="en-US" sz="2600" b="1" kern="1200" cap="none" spc="0" normalizeH="0" baseline="0" noProof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3129" name="Rectangle 57" title=""/>
          <p:cNvSpPr>
            <a:spLocks noChangeArrowheads="1"/>
          </p:cNvSpPr>
          <p:nvPr/>
        </p:nvSpPr>
        <p:spPr bwMode="auto">
          <a:xfrm>
            <a:off x="795020" y="1557338"/>
            <a:ext cx="4821238" cy="4889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相等时间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内通过的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路程相等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的</a:t>
            </a:r>
            <a:endParaRPr kumimoji="0" lang="zh-CN" altLang="en-US" sz="2600" b="1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3130" name="Rectangle 58" title=""/>
          <p:cNvSpPr>
            <a:spLocks noChangeArrowheads="1"/>
          </p:cNvSpPr>
          <p:nvPr/>
        </p:nvSpPr>
        <p:spPr bwMode="auto">
          <a:xfrm>
            <a:off x="795020" y="2189163"/>
            <a:ext cx="4318000" cy="4889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相等路程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所用的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时间相等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的</a:t>
            </a:r>
            <a:endParaRPr kumimoji="0" lang="zh-CN" altLang="en-US" sz="2600" b="1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44" name="Text Box 3" title=""/>
          <p:cNvSpPr txBox="1">
            <a:spLocks noChangeArrowheads="1"/>
          </p:cNvSpPr>
          <p:nvPr/>
        </p:nvSpPr>
        <p:spPr bwMode="auto">
          <a:xfrm>
            <a:off x="215900" y="188913"/>
            <a:ext cx="3003550" cy="553085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R="0" algn="ctr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zh-CN" altLang="en-US" sz="3000" b="1" kern="1200" cap="none" spc="0" normalizeH="0" baseline="0" noProof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  <a:ea typeface="黑体" panose="02010609060101010101" pitchFamily="49" charset="-122"/>
                <a:cs typeface="+mn-cs"/>
              </a:rPr>
              <a:t>复习回顾</a:t>
            </a:r>
            <a:endParaRPr kumimoji="0" lang="zh-CN" altLang="en-US" sz="3000" b="1" kern="1200" cap="none" spc="0" normalizeH="0" baseline="0" noProof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45" name="Text Box 27" title=""/>
          <p:cNvSpPr txBox="1">
            <a:spLocks noChangeArrowheads="1"/>
          </p:cNvSpPr>
          <p:nvPr/>
        </p:nvSpPr>
        <p:spPr bwMode="auto">
          <a:xfrm>
            <a:off x="71755" y="3644900"/>
            <a:ext cx="10130155" cy="129159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1262380" marR="0" indent="-1262380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zh-CN" altLang="en-US" sz="26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讨论：</a:t>
            </a:r>
            <a:endParaRPr kumimoji="0" lang="zh-CN" altLang="en-US" sz="2600" b="1" kern="1200" cap="none" spc="0" normalizeH="0" baseline="0" noProof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  <a:p>
            <a:pPr marL="762000" marR="0" indent="-762000" defTabSz="914400">
              <a:buClrTx/>
              <a:buSzTx/>
              <a:buFontTx/>
              <a:buNone/>
              <a:defRPr/>
            </a:pPr>
            <a:r>
              <a:rPr kumimoji="0" lang="zh-CN" altLang="en-US" sz="2600" b="1" kern="1200" cap="none" spc="0" normalizeH="0" baseline="0" noProof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      </a:t>
            </a:r>
            <a:r>
              <a:rPr kumimoji="0" lang="en-US" altLang="zh-CN" sz="2600" b="1" kern="1200" cap="none" spc="0" normalizeH="0" baseline="0" noProof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    </a:t>
            </a:r>
            <a:r>
              <a:rPr kumimoji="0" lang="zh-CN" altLang="en-US" sz="2600" b="1" kern="1200" cap="none" spc="0" normalizeH="0" baseline="0" noProof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 一物体沿直线运动，它每</a:t>
            </a:r>
            <a:r>
              <a:rPr lang="zh-CN" altLang="en-US" sz="2600" b="1" noProof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通过的路程为</a:t>
            </a:r>
            <a:r>
              <a:rPr lang="en-US" altLang="zh-CN" sz="2600" b="1" noProof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5</a:t>
            </a:r>
            <a:r>
              <a:rPr lang="zh-CN" altLang="en-US" sz="2600" b="1" noProof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厘米所用时间为</a:t>
            </a:r>
            <a:r>
              <a:rPr kumimoji="0" lang="en-US" altLang="zh-CN" sz="2600" b="1" kern="1200" cap="none" spc="0" normalizeH="0" baseline="0" noProof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0.1</a:t>
            </a:r>
            <a:r>
              <a:rPr kumimoji="0" lang="zh-CN" altLang="en-US" sz="2600" b="1" kern="1200" cap="none" spc="0" normalizeH="0" baseline="0" noProof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秒，则该物体是否一定做匀速直线运动？</a:t>
            </a:r>
            <a:endParaRPr kumimoji="0" lang="zh-CN" altLang="en-US" sz="2600" b="1" kern="1200" cap="none" spc="0" normalizeH="0" baseline="0" noProof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46" name="Rectangle 28" title=""/>
          <p:cNvSpPr>
            <a:spLocks noChangeArrowheads="1"/>
          </p:cNvSpPr>
          <p:nvPr/>
        </p:nvSpPr>
        <p:spPr bwMode="auto">
          <a:xfrm>
            <a:off x="1298575" y="5086350"/>
            <a:ext cx="5686425" cy="49149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任意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相等</a:t>
            </a:r>
            <a:r>
              <a:rPr lang="zh-CN" altLang="en-US" sz="2600" b="1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路程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内通过的</a:t>
            </a:r>
            <a:r>
              <a:rPr lang="zh-CN" altLang="en-US" sz="2600" b="1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时间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相等</a:t>
            </a:r>
            <a:endParaRPr kumimoji="0" lang="zh-CN" altLang="en-US" sz="2600" b="1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29" grpId="0" animBg="1"/>
      <p:bldP spid="3130" grpId="0" animBg="1"/>
      <p:bldP spid="46" grpId="0" animBg="1"/>
      <p:bldP spid="3128" grpId="0" animBg="1"/>
      <p:bldP spid="4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1266" name="Text Box 2" title=""/>
          <p:cNvSpPr txBox="1">
            <a:spLocks noChangeArrowheads="1"/>
          </p:cNvSpPr>
          <p:nvPr/>
        </p:nvSpPr>
        <p:spPr bwMode="auto">
          <a:xfrm>
            <a:off x="215900" y="188913"/>
            <a:ext cx="3003550" cy="553085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R="0" algn="ctr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zh-CN" altLang="en-US" sz="3000" b="1" kern="1200" cap="none" spc="0" normalizeH="0" baseline="0" noProof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  <a:ea typeface="黑体" panose="02010609060101010101" pitchFamily="49" charset="-122"/>
                <a:cs typeface="+mn-cs"/>
              </a:rPr>
              <a:t>检测反馈</a:t>
            </a:r>
            <a:endParaRPr kumimoji="0" lang="zh-CN" altLang="en-US" sz="3000" b="1" kern="1200" cap="none" spc="0" normalizeH="0" baseline="0" noProof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1269" name="Text Box 5" title=""/>
          <p:cNvSpPr txBox="1">
            <a:spLocks noChangeArrowheads="1"/>
          </p:cNvSpPr>
          <p:nvPr/>
        </p:nvSpPr>
        <p:spPr bwMode="auto">
          <a:xfrm>
            <a:off x="215900" y="693420"/>
            <a:ext cx="11823065" cy="584644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4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．我国运动员全红婵，在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2023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年世界泳联跳水世界杯西安站女子单人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10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米跳台预赛中，出色地完成了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“207C”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动作。将其下落阶段中的一段运动简化为直线运动，其中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A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、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B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、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C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、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D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四点是她下落过程中的四个位置，相邻</a:t>
            </a:r>
            <a:r>
              <a:rPr lang="zh-CN" altLang="en-US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两点</a:t>
            </a:r>
            <a:endParaRPr kumimoji="0" lang="zh-CN" altLang="en-US" sz="26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  <a:p>
            <a:pPr marR="0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间的时间间隔为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0.5s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，距离如图所示。关于全红婵在此段运</a:t>
            </a:r>
            <a:r>
              <a:rPr lang="zh-CN" altLang="en-US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动过程</a:t>
            </a:r>
            <a:endParaRPr kumimoji="0" lang="zh-CN" altLang="en-US" sz="26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  <a:p>
            <a:pPr marR="0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中，下列判断正确的是（　　）</a:t>
            </a:r>
            <a:endParaRPr kumimoji="0" lang="en-US" altLang="zh-CN" sz="26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  <a:p>
            <a:pPr marR="0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A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．在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AC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段的平均速度为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5m/s	   </a:t>
            </a:r>
            <a:endParaRPr kumimoji="0" lang="en-US" altLang="zh-CN" sz="26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  <a:p>
            <a:pPr marR="0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B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．经过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BD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段的平均速度为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5m/s	</a:t>
            </a:r>
            <a:endParaRPr kumimoji="0" lang="en-US" altLang="zh-CN" sz="26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  <a:p>
            <a:pPr marR="0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C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．在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AC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段做匀速直线运动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	</a:t>
            </a:r>
            <a:endParaRPr kumimoji="0" lang="en-US" altLang="zh-CN" sz="26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  <a:p>
            <a:pPr marR="0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D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．在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BC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段的平均速度小于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AB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段的平均速度</a:t>
            </a:r>
            <a:endParaRPr kumimoji="0" lang="zh-CN" altLang="en-US" sz="26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  <a:p>
            <a:pPr marR="0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5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．</a:t>
            </a:r>
            <a:r>
              <a:rPr lang="zh-CN" altLang="en-US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某汽车从甲地前往乙地，前一半路程以</a:t>
            </a:r>
            <a:r>
              <a:rPr lang="en-US" altLang="zh-CN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30m/s</a:t>
            </a:r>
            <a:r>
              <a:rPr lang="zh-CN" altLang="en-US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的速度行驶需要</a:t>
            </a:r>
            <a:r>
              <a:rPr lang="en-US" altLang="zh-CN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30min</a:t>
            </a:r>
            <a:r>
              <a:rPr lang="zh-CN" altLang="en-US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；后一半路程的平均速度是</a:t>
            </a:r>
            <a:r>
              <a:rPr lang="en-US" altLang="zh-CN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20m/s</a:t>
            </a:r>
            <a:r>
              <a:rPr lang="zh-CN" altLang="en-US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，则甲、乙两地相距</a:t>
            </a:r>
            <a:r>
              <a:rPr lang="en-US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_______</a:t>
            </a:r>
            <a:r>
              <a:rPr lang="en-US" altLang="zh-CN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km</a:t>
            </a:r>
            <a:r>
              <a:rPr lang="zh-CN" altLang="en-US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，汽车从甲地到乙地全程的平均速度是</a:t>
            </a:r>
            <a:r>
              <a:rPr lang="en-US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_______</a:t>
            </a:r>
            <a:r>
              <a:rPr lang="en-US" altLang="zh-CN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m/s</a:t>
            </a:r>
            <a:r>
              <a:rPr lang="zh-CN" altLang="en-US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。</a:t>
            </a:r>
            <a:endParaRPr kumimoji="0" lang="zh-CN" altLang="en-US" sz="26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pic>
        <p:nvPicPr>
          <p:cNvPr id="3" name="图片24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69550" y="1701165"/>
            <a:ext cx="1364615" cy="2719705"/>
          </a:xfrm>
          <a:prstGeom prst="rect">
            <a:avLst/>
          </a:prstGeom>
        </p:spPr>
      </p:pic>
      <p:sp>
        <p:nvSpPr>
          <p:cNvPr id="5" name="Rectangle 14" title=""/>
          <p:cNvSpPr>
            <a:spLocks noChangeArrowheads="1"/>
          </p:cNvSpPr>
          <p:nvPr/>
        </p:nvSpPr>
        <p:spPr bwMode="auto">
          <a:xfrm>
            <a:off x="4032250" y="2555875"/>
            <a:ext cx="478790" cy="59880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20000"/>
              </a:lnSpc>
              <a:spcBef>
                <a:spcPts val="2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A</a:t>
            </a:r>
            <a:endParaRPr kumimoji="0" lang="en-US" altLang="zh-CN" sz="26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Rectangle 14" title=""/>
          <p:cNvSpPr>
            <a:spLocks noChangeArrowheads="1"/>
          </p:cNvSpPr>
          <p:nvPr/>
        </p:nvSpPr>
        <p:spPr bwMode="auto">
          <a:xfrm>
            <a:off x="6840855" y="5445125"/>
            <a:ext cx="890270" cy="59880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20000"/>
              </a:lnSpc>
              <a:spcBef>
                <a:spcPts val="2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108</a:t>
            </a:r>
            <a:endParaRPr kumimoji="0" lang="en-US" altLang="zh-CN" sz="26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6" name="Rectangle 14" title=""/>
          <p:cNvSpPr>
            <a:spLocks noChangeArrowheads="1"/>
          </p:cNvSpPr>
          <p:nvPr/>
        </p:nvSpPr>
        <p:spPr bwMode="auto">
          <a:xfrm>
            <a:off x="2808605" y="5949315"/>
            <a:ext cx="890270" cy="59880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20000"/>
              </a:lnSpc>
              <a:spcBef>
                <a:spcPts val="2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24</a:t>
            </a:r>
            <a:endParaRPr kumimoji="0" lang="en-US" altLang="zh-CN" sz="26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 animBg="1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1266" name="Text Box 2" title=""/>
          <p:cNvSpPr txBox="1">
            <a:spLocks noChangeArrowheads="1"/>
          </p:cNvSpPr>
          <p:nvPr/>
        </p:nvSpPr>
        <p:spPr bwMode="auto">
          <a:xfrm>
            <a:off x="215900" y="188913"/>
            <a:ext cx="3003550" cy="553085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R="0" algn="ctr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zh-CN" altLang="en-US" sz="3000" b="1" kern="1200" cap="none" spc="0" normalizeH="0" baseline="0" noProof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  <a:ea typeface="黑体" panose="02010609060101010101" pitchFamily="49" charset="-122"/>
                <a:cs typeface="+mn-cs"/>
              </a:rPr>
              <a:t>检测反馈</a:t>
            </a:r>
            <a:endParaRPr kumimoji="0" lang="zh-CN" altLang="en-US" sz="3000" b="1" kern="1200" cap="none" spc="0" normalizeH="0" baseline="0" noProof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1269" name="Text Box 5" title=""/>
          <p:cNvSpPr txBox="1">
            <a:spLocks noChangeArrowheads="1"/>
          </p:cNvSpPr>
          <p:nvPr/>
        </p:nvSpPr>
        <p:spPr bwMode="auto">
          <a:xfrm>
            <a:off x="215900" y="693420"/>
            <a:ext cx="11823065" cy="152971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6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．小星利用节假日到上海去看望奶奶，他来到镇江看到列车运行时刻表的一部分如下表所示，他比较了特快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T131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和动车组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“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和谐号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”D413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的运行时间后，决定乘坐动车组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“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和谐号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”D413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前往上海。若两列车均正常运行，试问：</a:t>
            </a:r>
            <a:endParaRPr kumimoji="0" lang="zh-CN" altLang="en-US" sz="26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graphicFrame>
        <p:nvGraphicFramePr>
          <p:cNvPr id="2" name="表格 1" title=""/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1080135" y="2151380"/>
          <a:ext cx="9732010" cy="2377440"/>
        </p:xfrm>
        <a:graphic>
          <a:graphicData uri="http://schemas.openxmlformats.org/drawingml/2006/table">
            <a:tbl>
              <a:tblPr/>
              <a:tblGrid>
                <a:gridCol w="1816100"/>
                <a:gridCol w="2745740"/>
                <a:gridCol w="2552065"/>
                <a:gridCol w="2618105"/>
              </a:tblGrid>
              <a:tr h="594360">
                <a:tc gridSpan="4">
                  <a:txBody>
                    <a:bodyPr vert="horz" wrap="square"/>
                    <a:lstStyle/>
                    <a:p>
                      <a:pPr marL="85725" indent="0"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6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往上海方向（里程：</a:t>
                      </a:r>
                      <a:r>
                        <a:rPr lang="en-US" altLang="zh-CN" sz="26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237km</a:t>
                      </a:r>
                      <a:r>
                        <a:rPr lang="zh-CN" sz="26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）</a:t>
                      </a:r>
                      <a:endParaRPr lang="zh-CN" sz="26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594360">
                <a:tc>
                  <a:txBody>
                    <a:bodyPr vert="horz" wrap="square"/>
                    <a:lstStyle/>
                    <a:p>
                      <a:pPr marL="85725" indent="0"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6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</a:rPr>
                        <a:t>车次</a:t>
                      </a:r>
                      <a:endParaRPr lang="zh-CN" sz="26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黑体" panose="02010609060101010101" pitchFamily="49" charset="-122"/>
                      </a:endParaRPr>
                    </a:p>
                  </a:txBody>
                  <a:tcPr marL="19050" marR="19050" marT="0" marB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85725" indent="0"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6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</a:rPr>
                        <a:t>到达时间（镇江）</a:t>
                      </a:r>
                      <a:endParaRPr lang="zh-CN" sz="26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黑体" panose="02010609060101010101" pitchFamily="49" charset="-122"/>
                      </a:endParaRPr>
                    </a:p>
                  </a:txBody>
                  <a:tcPr marL="19050" marR="19050" marT="0" marB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85725" indent="0"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6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</a:rPr>
                        <a:t>开车时间（镇江）</a:t>
                      </a:r>
                      <a:endParaRPr lang="zh-CN" sz="26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黑体" panose="02010609060101010101" pitchFamily="49" charset="-122"/>
                      </a:endParaRPr>
                    </a:p>
                  </a:txBody>
                  <a:tcPr marL="19050" marR="19050" marT="0" marB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85725" indent="0"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6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</a:rPr>
                        <a:t>终点站（上海）</a:t>
                      </a:r>
                      <a:endParaRPr lang="zh-CN" sz="26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黑体" panose="02010609060101010101" pitchFamily="49" charset="-122"/>
                      </a:endParaRPr>
                    </a:p>
                  </a:txBody>
                  <a:tcPr marL="19050" marR="19050" marT="0" marB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94360">
                <a:tc>
                  <a:txBody>
                    <a:bodyPr vert="horz" wrap="square"/>
                    <a:lstStyle/>
                    <a:p>
                      <a:pPr marL="85725" indent="0"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6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T131</a:t>
                      </a:r>
                      <a:endParaRPr lang="en-US" altLang="zh-CN" sz="26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85725" indent="0"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6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09</a:t>
                      </a:r>
                      <a:r>
                        <a:rPr lang="zh-CN" sz="26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：</a:t>
                      </a:r>
                      <a:r>
                        <a:rPr lang="en-US" altLang="zh-CN" sz="26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43</a:t>
                      </a:r>
                      <a:endParaRPr lang="en-US" altLang="zh-CN" sz="26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85725" indent="0"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6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09</a:t>
                      </a:r>
                      <a:r>
                        <a:rPr lang="zh-CN" sz="26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：</a:t>
                      </a:r>
                      <a:r>
                        <a:rPr lang="en-US" altLang="zh-CN" sz="26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45</a:t>
                      </a:r>
                      <a:endParaRPr lang="en-US" altLang="zh-CN" sz="26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85725" indent="0"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6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12</a:t>
                      </a:r>
                      <a:r>
                        <a:rPr lang="zh-CN" sz="26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：</a:t>
                      </a:r>
                      <a:r>
                        <a:rPr lang="en-US" altLang="zh-CN" sz="26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31</a:t>
                      </a:r>
                      <a:endParaRPr lang="en-US" altLang="zh-CN" sz="26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94360">
                <a:tc>
                  <a:txBody>
                    <a:bodyPr vert="horz" wrap="square"/>
                    <a:lstStyle/>
                    <a:p>
                      <a:pPr marL="85725" indent="0"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6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D413</a:t>
                      </a:r>
                      <a:endParaRPr lang="en-US" altLang="zh-CN" sz="26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85725" indent="0"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6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zh-CN" sz="26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：</a:t>
                      </a:r>
                      <a:r>
                        <a:rPr lang="en-US" altLang="zh-CN" sz="26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04</a:t>
                      </a:r>
                      <a:endParaRPr lang="en-US" altLang="zh-CN" sz="26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85725" indent="0"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6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zh-CN" sz="26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：</a:t>
                      </a:r>
                      <a:r>
                        <a:rPr lang="en-US" altLang="zh-CN" sz="26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06</a:t>
                      </a:r>
                      <a:endParaRPr lang="en-US" altLang="zh-CN" sz="26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85725" indent="0"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6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11</a:t>
                      </a:r>
                      <a:r>
                        <a:rPr lang="zh-CN" sz="26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：</a:t>
                      </a:r>
                      <a:r>
                        <a:rPr lang="en-US" altLang="zh-CN" sz="26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53</a:t>
                      </a:r>
                      <a:endParaRPr lang="en-US" altLang="zh-CN" sz="26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6" name="Text Box 5" title=""/>
          <p:cNvSpPr txBox="1">
            <a:spLocks noChangeArrowheads="1"/>
          </p:cNvSpPr>
          <p:nvPr/>
        </p:nvSpPr>
        <p:spPr bwMode="auto">
          <a:xfrm>
            <a:off x="144145" y="4510405"/>
            <a:ext cx="11823065" cy="11677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noAutofit/>
          </a:bodyPr>
          <a:lstStyle/>
          <a:p>
            <a:pPr marR="0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（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1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）动车组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“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和谐号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“D413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比特快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T131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少运行多长时间？</a:t>
            </a:r>
            <a:endParaRPr kumimoji="0" lang="zh-CN" altLang="en-US" sz="26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  <a:p>
            <a:pPr marR="0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（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2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）动车组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“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和谐号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”D413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从镇江到上海的运行过程中的平均速度为多少千米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/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时？</a:t>
            </a:r>
            <a:endParaRPr kumimoji="0" lang="zh-CN" altLang="en-US" sz="26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7" name="Text Box 5" title=""/>
          <p:cNvSpPr txBox="1">
            <a:spLocks noChangeArrowheads="1"/>
          </p:cNvSpPr>
          <p:nvPr/>
        </p:nvSpPr>
        <p:spPr bwMode="auto">
          <a:xfrm>
            <a:off x="144145" y="5517515"/>
            <a:ext cx="11823065" cy="11677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noAutofit/>
          </a:bodyPr>
          <a:lstStyle/>
          <a:p>
            <a:pPr marR="0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（</a:t>
            </a:r>
            <a:r>
              <a:rPr kumimoji="0" lang="en-US" altLang="zh-CN" sz="26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1</a:t>
            </a:r>
            <a:r>
              <a:rPr kumimoji="0" lang="zh-CN" altLang="en-US" sz="26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）动车组</a:t>
            </a:r>
            <a:r>
              <a:rPr kumimoji="0" lang="en-US" altLang="zh-CN" sz="26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“</a:t>
            </a:r>
            <a:r>
              <a:rPr kumimoji="0" lang="zh-CN" altLang="en-US" sz="26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和谐号</a:t>
            </a:r>
            <a:r>
              <a:rPr kumimoji="0" lang="en-US" altLang="zh-CN" sz="26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”D413</a:t>
            </a:r>
            <a:r>
              <a:rPr kumimoji="0" lang="zh-CN" altLang="en-US" sz="26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比特快</a:t>
            </a:r>
            <a:r>
              <a:rPr kumimoji="0" lang="en-US" altLang="zh-CN" sz="26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T131</a:t>
            </a:r>
            <a:r>
              <a:rPr kumimoji="0" lang="zh-CN" altLang="en-US" sz="26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少运行</a:t>
            </a:r>
            <a:r>
              <a:rPr kumimoji="0" lang="en-US" altLang="zh-CN" sz="26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59min</a:t>
            </a:r>
            <a:r>
              <a:rPr kumimoji="0" lang="zh-CN" altLang="en-US" sz="26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。</a:t>
            </a:r>
            <a:endParaRPr kumimoji="0" lang="zh-CN" altLang="en-US" sz="2600" b="1" kern="1200" cap="none" spc="0" normalizeH="0" baseline="0" noProof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  <a:p>
            <a:pPr marR="0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（</a:t>
            </a:r>
            <a:r>
              <a:rPr kumimoji="0" lang="en-US" altLang="zh-CN" sz="26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2</a:t>
            </a:r>
            <a:r>
              <a:rPr kumimoji="0" lang="zh-CN" altLang="en-US" sz="26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）动车组</a:t>
            </a:r>
            <a:r>
              <a:rPr kumimoji="0" lang="en-US" altLang="zh-CN" sz="26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“</a:t>
            </a:r>
            <a:r>
              <a:rPr kumimoji="0" lang="zh-CN" altLang="en-US" sz="26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和谐号</a:t>
            </a:r>
            <a:r>
              <a:rPr kumimoji="0" lang="en-US" altLang="zh-CN" sz="26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”D413</a:t>
            </a:r>
            <a:r>
              <a:rPr kumimoji="0" lang="zh-CN" altLang="en-US" sz="26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从镇江到上海的运行过程中的平均速度为</a:t>
            </a:r>
            <a:r>
              <a:rPr kumimoji="0" lang="en-US" altLang="zh-CN" sz="26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132.8km/h</a:t>
            </a:r>
            <a:r>
              <a:rPr kumimoji="0" lang="zh-CN" altLang="en-US" sz="26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。</a:t>
            </a:r>
            <a:endParaRPr kumimoji="0" lang="zh-CN" altLang="en-US" sz="2600" b="1" kern="1200" cap="none" spc="0" normalizeH="0" baseline="0" noProof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1266" name="Text Box 2" title=""/>
          <p:cNvSpPr txBox="1">
            <a:spLocks noChangeArrowheads="1"/>
          </p:cNvSpPr>
          <p:nvPr/>
        </p:nvSpPr>
        <p:spPr bwMode="auto">
          <a:xfrm>
            <a:off x="215900" y="188913"/>
            <a:ext cx="3003550" cy="553085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R="0" algn="ctr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zh-CN" altLang="en-US" sz="3000" b="1" kern="1200" cap="none" spc="0" normalizeH="0" baseline="0" noProof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  <a:ea typeface="黑体" panose="02010609060101010101" pitchFamily="49" charset="-122"/>
                <a:cs typeface="+mn-cs"/>
              </a:rPr>
              <a:t>检测反馈</a:t>
            </a:r>
            <a:endParaRPr kumimoji="0" lang="zh-CN" altLang="en-US" sz="3000" b="1" kern="1200" cap="none" spc="0" normalizeH="0" baseline="0" noProof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1269" name="Text Box 5" title=""/>
          <p:cNvSpPr txBox="1">
            <a:spLocks noChangeArrowheads="1"/>
          </p:cNvSpPr>
          <p:nvPr/>
        </p:nvSpPr>
        <p:spPr bwMode="auto">
          <a:xfrm>
            <a:off x="215900" y="693420"/>
            <a:ext cx="11823065" cy="2489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7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．一列长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150m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的火车匀速行驶，一名观察者站在路基旁的一个安全位置测出整列火车通过他用时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5s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。求：（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1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）这列火车的速度是多少米每秒？</a:t>
            </a:r>
            <a:endParaRPr kumimoji="0" lang="zh-CN" altLang="en-US" sz="26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  <a:p>
            <a:pPr marR="0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（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2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）已知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A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地与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B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地相距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270km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，如果这列火车以上述速度匀速行驶，火车从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A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地到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B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地需用多少小时？</a:t>
            </a:r>
            <a:endParaRPr kumimoji="0" lang="zh-CN" altLang="en-US" sz="26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  <a:p>
            <a:pPr marR="0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（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3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）如果火车以这个速度完全通过一条隧道需要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1min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，则这条隧道长多少米？</a:t>
            </a:r>
            <a:endParaRPr kumimoji="0" lang="zh-CN" altLang="en-US" sz="26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grpSp>
        <p:nvGrpSpPr>
          <p:cNvPr id="8" name="组合 7" title=""/>
          <p:cNvGrpSpPr/>
          <p:nvPr/>
        </p:nvGrpSpPr>
        <p:grpSpPr>
          <a:xfrm>
            <a:off x="287655" y="3248660"/>
            <a:ext cx="11671927" cy="2887345"/>
            <a:chOff x="340" y="4890"/>
            <a:chExt cx="18619" cy="4547"/>
          </a:xfrm>
        </p:grpSpPr>
        <p:sp>
          <p:nvSpPr>
            <p:cNvPr id="3" name="Text Box 5"/>
            <p:cNvSpPr txBox="1">
              <a:spLocks noChangeArrowheads="1"/>
            </p:cNvSpPr>
            <p:nvPr/>
          </p:nvSpPr>
          <p:spPr bwMode="auto">
            <a:xfrm>
              <a:off x="340" y="5012"/>
              <a:ext cx="18619" cy="4425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square">
              <a:spAutoFit/>
            </a:bodyPr>
            <a:lstStyle/>
            <a:p>
              <a:pPr marR="0" defTabSz="914400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6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解：（</a:t>
              </a:r>
              <a:r>
                <a:rPr kumimoji="0" lang="en-US" altLang="zh-CN" sz="26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1</a:t>
              </a:r>
              <a:r>
                <a:rPr kumimoji="0" lang="zh-CN" altLang="en-US" sz="26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）这列火车行驶的速度：</a:t>
              </a:r>
              <a:r>
                <a:rPr kumimoji="0" lang="en-US" altLang="zh-CN" sz="26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v                         30m/s</a:t>
              </a:r>
              <a:r>
                <a:rPr kumimoji="0" lang="zh-CN" altLang="en-US" sz="26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；</a:t>
              </a:r>
              <a:endParaRPr kumimoji="0" lang="zh-CN" altLang="en-US" sz="26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endParaRPr>
            </a:p>
            <a:p>
              <a:pPr marR="0" defTabSz="914400">
                <a:lnSpc>
                  <a:spcPct val="2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6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（</a:t>
              </a:r>
              <a:r>
                <a:rPr kumimoji="0" lang="en-US" altLang="zh-CN" sz="26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2</a:t>
              </a:r>
              <a:r>
                <a:rPr kumimoji="0" lang="zh-CN" altLang="en-US" sz="26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）</a:t>
              </a:r>
              <a:r>
                <a:rPr kumimoji="0" lang="en-US" altLang="zh-CN" sz="26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v                          30m/s</a:t>
              </a:r>
              <a:r>
                <a:rPr kumimoji="0" lang="zh-CN" altLang="en-US" sz="26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＝</a:t>
              </a:r>
              <a:r>
                <a:rPr kumimoji="0" lang="en-US" altLang="zh-CN" sz="26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108km/h</a:t>
              </a:r>
              <a:r>
                <a:rPr kumimoji="0" lang="zh-CN" altLang="en-US" sz="26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，</a:t>
              </a:r>
              <a:endParaRPr kumimoji="0" lang="zh-CN" altLang="en-US" sz="26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endParaRPr>
            </a:p>
            <a:p>
              <a:pPr marR="0" defTabSz="914400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6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由</a:t>
              </a:r>
              <a:r>
                <a:rPr kumimoji="0" lang="en-US" altLang="zh-CN" sz="26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v        </a:t>
              </a:r>
              <a:r>
                <a:rPr kumimoji="0" lang="zh-CN" altLang="en-US" sz="26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知，火车从</a:t>
              </a:r>
              <a:r>
                <a:rPr kumimoji="0" lang="en-US" altLang="zh-CN" sz="26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A</a:t>
              </a:r>
              <a:r>
                <a:rPr kumimoji="0" lang="zh-CN" altLang="en-US" sz="26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地到</a:t>
              </a:r>
              <a:r>
                <a:rPr kumimoji="0" lang="en-US" altLang="zh-CN" sz="26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B</a:t>
              </a:r>
              <a:r>
                <a:rPr kumimoji="0" lang="zh-CN" altLang="en-US" sz="26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地需用时间：</a:t>
              </a:r>
              <a:r>
                <a:rPr kumimoji="0" lang="en-US" altLang="zh-CN" sz="26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t                       22.5h</a:t>
              </a:r>
              <a:r>
                <a:rPr kumimoji="0" lang="zh-CN" altLang="en-US" sz="26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；</a:t>
              </a:r>
              <a:endParaRPr kumimoji="0" lang="zh-CN" altLang="en-US" sz="26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endParaRPr>
            </a:p>
            <a:p>
              <a:pPr marR="0" defTabSz="914400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6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（</a:t>
              </a:r>
              <a:r>
                <a:rPr kumimoji="0" lang="en-US" altLang="zh-CN" sz="26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3</a:t>
              </a:r>
              <a:r>
                <a:rPr kumimoji="0" lang="zh-CN" altLang="en-US" sz="26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）火车完全通过隧道所走过的路程：</a:t>
              </a:r>
              <a:r>
                <a:rPr kumimoji="0" lang="en-US" altLang="zh-CN" sz="26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s</a:t>
              </a:r>
              <a:r>
                <a:rPr kumimoji="0" lang="en-US" altLang="zh-CN" sz="2600" b="1" kern="1200" cap="none" spc="0" normalizeH="0" baseline="-2500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3</a:t>
              </a:r>
              <a:r>
                <a:rPr kumimoji="0" lang="zh-CN" altLang="en-US" sz="26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＝</a:t>
              </a:r>
              <a:r>
                <a:rPr kumimoji="0" lang="en-US" altLang="zh-CN" sz="26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vt</a:t>
              </a:r>
              <a:r>
                <a:rPr kumimoji="0" lang="en-US" altLang="zh-CN" sz="2600" b="1" kern="1200" cap="none" spc="0" normalizeH="0" baseline="-2500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3</a:t>
              </a:r>
              <a:r>
                <a:rPr kumimoji="0" lang="zh-CN" altLang="en-US" sz="26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＝</a:t>
              </a:r>
              <a:r>
                <a:rPr kumimoji="0" lang="en-US" altLang="zh-CN" sz="26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30m/s</a:t>
              </a:r>
              <a:r>
                <a:rPr kumimoji="0" lang="en-US" altLang="en-US" sz="26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×</a:t>
              </a:r>
              <a:r>
                <a:rPr kumimoji="0" lang="en-US" altLang="zh-CN" sz="26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60s</a:t>
              </a:r>
              <a:r>
                <a:rPr kumimoji="0" lang="zh-CN" altLang="en-US" sz="26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＝</a:t>
              </a:r>
              <a:r>
                <a:rPr kumimoji="0" lang="en-US" altLang="zh-CN" sz="26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1800m</a:t>
              </a:r>
              <a:r>
                <a:rPr kumimoji="0" lang="zh-CN" altLang="en-US" sz="26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，</a:t>
              </a:r>
              <a:endParaRPr kumimoji="0" lang="zh-CN" altLang="en-US" sz="26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endParaRPr>
            </a:p>
            <a:p>
              <a:pPr marR="0" defTabSz="914400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6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则隧道的长度：</a:t>
              </a:r>
              <a:r>
                <a:rPr kumimoji="0" lang="en-US" altLang="zh-CN" sz="26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s</a:t>
              </a:r>
              <a:r>
                <a:rPr kumimoji="0" lang="en-US" altLang="zh-CN" sz="2600" b="1" kern="1200" cap="none" spc="0" normalizeH="0" baseline="-2500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4</a:t>
              </a:r>
              <a:r>
                <a:rPr kumimoji="0" lang="zh-CN" altLang="en-US" sz="26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＝</a:t>
              </a:r>
              <a:r>
                <a:rPr kumimoji="0" lang="en-US" altLang="zh-CN" sz="26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s</a:t>
              </a:r>
              <a:r>
                <a:rPr kumimoji="0" lang="en-US" altLang="zh-CN" sz="2600" b="1" kern="1200" cap="none" spc="0" normalizeH="0" baseline="-2500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3</a:t>
              </a:r>
              <a:r>
                <a:rPr kumimoji="0" lang="zh-CN" altLang="en-US" sz="26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﹣</a:t>
              </a:r>
              <a:r>
                <a:rPr kumimoji="0" lang="en-US" altLang="zh-CN" sz="26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s</a:t>
              </a:r>
              <a:r>
                <a:rPr kumimoji="0" lang="en-US" altLang="zh-CN" sz="2600" b="1" kern="1200" cap="none" spc="0" normalizeH="0" baseline="-2500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1</a:t>
              </a:r>
              <a:r>
                <a:rPr kumimoji="0" lang="zh-CN" altLang="en-US" sz="26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＝</a:t>
              </a:r>
              <a:r>
                <a:rPr kumimoji="0" lang="en-US" altLang="zh-CN" sz="26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1800m</a:t>
              </a:r>
              <a:r>
                <a:rPr kumimoji="0" lang="zh-CN" altLang="en-US" sz="26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﹣</a:t>
              </a:r>
              <a:r>
                <a:rPr kumimoji="0" lang="en-US" altLang="zh-CN" sz="26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150m</a:t>
              </a:r>
              <a:r>
                <a:rPr kumimoji="0" lang="zh-CN" altLang="en-US" sz="26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＝</a:t>
              </a:r>
              <a:r>
                <a:rPr kumimoji="0" lang="en-US" altLang="zh-CN" sz="26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1650m</a:t>
              </a:r>
              <a:r>
                <a:rPr kumimoji="0" lang="zh-CN" altLang="en-US" sz="26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。</a:t>
              </a:r>
              <a:endParaRPr kumimoji="0" lang="zh-CN" altLang="en-US" sz="26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endParaRPr>
            </a:p>
          </p:txBody>
        </p:sp>
        <p:pic>
          <p:nvPicPr>
            <p:cNvPr id="4" name="图片 3"/>
            <p:cNvPicPr/>
            <p:nvPr/>
          </p:nvPicPr>
          <p:blipFill>
            <a:blip r:embed="rId2"/>
            <a:srcRect l="17668"/>
            <a:stretch>
              <a:fillRect/>
            </a:stretch>
          </p:blipFill>
          <p:spPr>
            <a:xfrm>
              <a:off x="8485" y="4890"/>
              <a:ext cx="2879" cy="1250"/>
            </a:xfrm>
            <a:prstGeom prst="rect">
              <a:avLst/>
            </a:prstGeom>
          </p:spPr>
        </p:pic>
        <p:pic>
          <p:nvPicPr>
            <p:cNvPr id="5" name="图片 4"/>
            <p:cNvPicPr/>
            <p:nvPr/>
          </p:nvPicPr>
          <p:blipFill>
            <a:blip r:embed="rId3"/>
            <a:srcRect l="51081" b="5324"/>
            <a:stretch>
              <a:fillRect/>
            </a:stretch>
          </p:blipFill>
          <p:spPr>
            <a:xfrm>
              <a:off x="1474" y="7149"/>
              <a:ext cx="668" cy="857"/>
            </a:xfrm>
            <a:prstGeom prst="rect">
              <a:avLst/>
            </a:prstGeom>
          </p:spPr>
        </p:pic>
        <p:pic>
          <p:nvPicPr>
            <p:cNvPr id="6" name="图片 5"/>
            <p:cNvPicPr/>
            <p:nvPr/>
          </p:nvPicPr>
          <p:blipFill>
            <a:blip r:embed="rId4"/>
            <a:srcRect l="15090"/>
            <a:stretch>
              <a:fillRect/>
            </a:stretch>
          </p:blipFill>
          <p:spPr>
            <a:xfrm>
              <a:off x="10187" y="7026"/>
              <a:ext cx="2681" cy="980"/>
            </a:xfrm>
            <a:prstGeom prst="rect">
              <a:avLst/>
            </a:prstGeom>
          </p:spPr>
        </p:pic>
        <p:pic>
          <p:nvPicPr>
            <p:cNvPr id="7" name="图片 6"/>
            <p:cNvPicPr/>
            <p:nvPr/>
          </p:nvPicPr>
          <p:blipFill>
            <a:blip r:embed="rId2"/>
            <a:srcRect l="17532"/>
            <a:stretch>
              <a:fillRect/>
            </a:stretch>
          </p:blipFill>
          <p:spPr>
            <a:xfrm>
              <a:off x="2198" y="6052"/>
              <a:ext cx="3176" cy="1200"/>
            </a:xfrm>
            <a:prstGeom prst="rect">
              <a:avLst/>
            </a:prstGeom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097" name="WordArt 4" title=""/>
          <p:cNvSpPr/>
          <p:nvPr/>
        </p:nvSpPr>
        <p:spPr>
          <a:xfrm>
            <a:off x="2360613" y="2060575"/>
            <a:ext cx="7231062" cy="13795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/>
            <a:r>
              <a:rPr lang="zh-CN" altLang="en-US" sz="3600" b="1">
                <a:ln w="9525" cap="flat" cmpd="sng">
                  <a:solidFill>
                    <a:srgbClr val="CC99FF"/>
                  </a:solidFill>
                  <a:prstDash val="solid"/>
                  <a:round/>
                  <a:headEnd type="none" w="med" len="med"/>
                  <a:tailEnd type="none" w="med" len="med"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699999" algn="ctr" rotWithShape="0">
                    <a:srgbClr val="9999FF">
                      <a:alpha val="79999"/>
                    </a:srgbClr>
                  </a:outerShdw>
                </a:effectLst>
                <a:latin typeface="华文新魏" panose="02010800040101010101" charset="-122"/>
                <a:ea typeface="华文新魏" panose="02010800040101010101" charset="-122"/>
              </a:rPr>
              <a:t>三、直线运动</a:t>
            </a:r>
            <a:endParaRPr lang="zh-CN" altLang="en-US" sz="3600" b="1">
              <a:ln w="9525" cap="flat" cmpd="sng">
                <a:solidFill>
                  <a:srgbClr val="CC99FF"/>
                </a:solidFill>
                <a:prstDash val="solid"/>
                <a:round/>
                <a:headEnd type="none" w="med" len="med"/>
                <a:tailEnd type="none" w="med" len="med"/>
              </a:ln>
              <a:gradFill rotWithShape="1">
                <a:gsLst>
                  <a:gs pos="0">
                    <a:srgbClr val="6600CC"/>
                  </a:gs>
                  <a:gs pos="100000">
                    <a:srgbClr val="CC00CC"/>
                  </a:gs>
                </a:gsLst>
                <a:lin ang="5400000" scaled="1"/>
              </a:gradFill>
              <a:effectLst>
                <a:outerShdw dist="53882" dir="2699999" algn="ctr" rotWithShape="0">
                  <a:srgbClr val="9999FF">
                    <a:alpha val="79999"/>
                  </a:srgbClr>
                </a:outerShdw>
              </a:effectLst>
              <a:latin typeface="华文新魏" panose="02010800040101010101" charset="-122"/>
              <a:ea typeface="华文新魏" panose="02010800040101010101" charset="-122"/>
            </a:endParaRPr>
          </a:p>
        </p:txBody>
      </p:sp>
      <p:sp>
        <p:nvSpPr>
          <p:cNvPr id="2054" name="Text Box 6" title=""/>
          <p:cNvSpPr txBox="1">
            <a:spLocks noChangeArrowheads="1"/>
          </p:cNvSpPr>
          <p:nvPr/>
        </p:nvSpPr>
        <p:spPr bwMode="auto">
          <a:xfrm>
            <a:off x="4968875" y="3644900"/>
            <a:ext cx="2395538" cy="5191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zh-CN" altLang="en-US" sz="28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第二课时</a:t>
            </a:r>
            <a:endParaRPr kumimoji="0" lang="zh-CN" altLang="en-US" sz="28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</p:spTree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9220" name="Text Box 4" title=""/>
          <p:cNvSpPr txBox="1">
            <a:spLocks noChangeArrowheads="1"/>
          </p:cNvSpPr>
          <p:nvPr/>
        </p:nvSpPr>
        <p:spPr bwMode="auto">
          <a:xfrm>
            <a:off x="647700" y="977583"/>
            <a:ext cx="9217025" cy="16922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R="0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1. 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会用平均速度描述物体在不同路段运动的快慢；</a:t>
            </a:r>
            <a:endParaRPr kumimoji="0" lang="en-US" altLang="zh-CN" sz="26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  <a:p>
            <a:pPr marR="0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2.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会求两段路程中的平均速度；</a:t>
            </a:r>
            <a:endParaRPr kumimoji="0" lang="zh-CN" altLang="en-US" sz="26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  <a:p>
            <a:pPr marR="0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3. 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会根据列车运行时刻表求相应路段的平均速度。 </a:t>
            </a:r>
            <a:endParaRPr kumimoji="0" lang="zh-CN" altLang="en-US" sz="26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9221" name="Text Box 5" title=""/>
          <p:cNvSpPr txBox="1">
            <a:spLocks noChangeArrowheads="1"/>
          </p:cNvSpPr>
          <p:nvPr/>
        </p:nvSpPr>
        <p:spPr bwMode="auto">
          <a:xfrm>
            <a:off x="215900" y="188913"/>
            <a:ext cx="3003550" cy="549275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R="0" algn="ctr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zh-CN" altLang="en-US" sz="3000" b="1" kern="1200" cap="none" spc="0" normalizeH="0" baseline="0" noProof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  <a:ea typeface="黑体" panose="02010609060101010101" pitchFamily="49" charset="-122"/>
                <a:cs typeface="+mn-cs"/>
              </a:rPr>
              <a:t>学习目标</a:t>
            </a:r>
            <a:endParaRPr kumimoji="0" lang="zh-CN" altLang="en-US" sz="3000" b="1" kern="1200" cap="none" spc="0" normalizeH="0" baseline="0" noProof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  <a:ea typeface="黑体" panose="02010609060101010101" pitchFamily="49" charset="-122"/>
              <a:cs typeface="+mn-cs"/>
            </a:endParaRPr>
          </a:p>
        </p:txBody>
      </p:sp>
    </p:spTree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6146" name="Picture 13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37700" y="333375"/>
            <a:ext cx="2632075" cy="53276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183" name="Rectangle 15" title=""/>
          <p:cNvSpPr>
            <a:spLocks noChangeArrowheads="1"/>
          </p:cNvSpPr>
          <p:nvPr/>
        </p:nvSpPr>
        <p:spPr bwMode="auto">
          <a:xfrm>
            <a:off x="576263" y="4292600"/>
            <a:ext cx="8832850" cy="18446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例</a:t>
            </a: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1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：小华乘车从苏州去南京，汽车以</a:t>
            </a: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100km/h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的速度行驶了</a:t>
            </a: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150km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，因汽车发生了故障停在原地修理。</a:t>
            </a: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30min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后汽车再次出发，汽车以</a:t>
            </a: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120km/h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的速度行驶了</a:t>
            </a: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30min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，到达了南京。求该汽车从苏州到南京的平均速度。</a:t>
            </a:r>
            <a:endParaRPr kumimoji="0" lang="zh-CN" altLang="en-US" sz="26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7184" name="Text Box 16" title=""/>
          <p:cNvSpPr txBox="1">
            <a:spLocks noChangeArrowheads="1"/>
          </p:cNvSpPr>
          <p:nvPr/>
        </p:nvSpPr>
        <p:spPr bwMode="auto">
          <a:xfrm>
            <a:off x="696913" y="1514475"/>
            <a:ext cx="2759075" cy="4889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R="0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en-US" altLang="zh-CN" sz="2600" b="1" kern="1200" cap="none" spc="0" normalizeH="0" baseline="0" noProof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    </a:t>
            </a:r>
            <a:r>
              <a:rPr kumimoji="0" lang="zh-CN" altLang="en-US" sz="2600" b="1" kern="1200" cap="none" spc="0" normalizeH="0" baseline="0" noProof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平均速度</a:t>
            </a:r>
            <a:endParaRPr kumimoji="0" lang="zh-CN" altLang="en-US" sz="2600" b="1" kern="1200" cap="none" spc="0" normalizeH="0" baseline="0" noProof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grpSp>
        <p:nvGrpSpPr>
          <p:cNvPr id="2" name="Group 22" title=""/>
          <p:cNvGrpSpPr/>
          <p:nvPr/>
        </p:nvGrpSpPr>
        <p:grpSpPr>
          <a:xfrm>
            <a:off x="2584450" y="1268413"/>
            <a:ext cx="1952625" cy="1039812"/>
            <a:chOff x="1628" y="1742"/>
            <a:chExt cx="1230" cy="655"/>
          </a:xfrm>
        </p:grpSpPr>
        <p:sp>
          <p:nvSpPr>
            <p:cNvPr id="7186" name="Text Box 18"/>
            <p:cNvSpPr txBox="1">
              <a:spLocks noChangeArrowheads="1"/>
            </p:cNvSpPr>
            <p:nvPr/>
          </p:nvSpPr>
          <p:spPr bwMode="auto">
            <a:xfrm>
              <a:off x="1628" y="1906"/>
              <a:ext cx="1194" cy="308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None/>
              </a:pPr>
              <a:r>
                <a:rPr lang="en-US" altLang="zh-CN" sz="2600" b="1" noProof="1">
                  <a:solidFill>
                    <a:schemeClr val="tx2"/>
                  </a:solidFill>
                  <a:effectLst>
                    <a:outerShdw blurRad="38100" dist="38100" dir="2700000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=</a:t>
              </a:r>
              <a:endParaRPr lang="en-US" altLang="zh-CN" sz="2600" b="1" noProof="1">
                <a:solidFill>
                  <a:schemeClr val="tx2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endParaRPr>
            </a:p>
          </p:txBody>
        </p:sp>
        <p:sp>
          <p:nvSpPr>
            <p:cNvPr id="6151" name="Line 19"/>
            <p:cNvSpPr/>
            <p:nvPr/>
          </p:nvSpPr>
          <p:spPr>
            <a:xfrm>
              <a:off x="1860" y="2069"/>
              <a:ext cx="952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7188" name="Text Box 20"/>
            <p:cNvSpPr txBox="1">
              <a:spLocks noChangeArrowheads="1"/>
            </p:cNvSpPr>
            <p:nvPr/>
          </p:nvSpPr>
          <p:spPr bwMode="auto">
            <a:xfrm>
              <a:off x="1902" y="1742"/>
              <a:ext cx="865" cy="308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>
              <a:spAutoFit/>
            </a:bodyPr>
            <a:lstStyle/>
            <a:p>
              <a:pPr marR="0" defTabSz="914400">
                <a:spcBef>
                  <a:spcPct val="50000"/>
                </a:spcBef>
                <a:buClrTx/>
                <a:buSzTx/>
                <a:buFontTx/>
                <a:buNone/>
                <a:defRPr/>
              </a:pPr>
              <a:r>
                <a:rPr kumimoji="0" lang="zh-CN" altLang="en-US" sz="2600" b="1" kern="1200" cap="none" spc="0" normalizeH="0" baseline="0" noProof="0">
                  <a:solidFill>
                    <a:schemeClr val="tx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总路程</a:t>
              </a:r>
              <a:endParaRPr kumimoji="0" lang="zh-CN" altLang="en-US" sz="2600" b="1" kern="1200" cap="none" spc="0" normalizeH="0" baseline="0" noProof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endParaRPr>
            </a:p>
          </p:txBody>
        </p:sp>
        <p:sp>
          <p:nvSpPr>
            <p:cNvPr id="7189" name="Text Box 21"/>
            <p:cNvSpPr txBox="1">
              <a:spLocks noChangeArrowheads="1"/>
            </p:cNvSpPr>
            <p:nvPr/>
          </p:nvSpPr>
          <p:spPr bwMode="auto">
            <a:xfrm>
              <a:off x="1875" y="2089"/>
              <a:ext cx="983" cy="308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>
              <a:spAutoFit/>
            </a:bodyPr>
            <a:lstStyle/>
            <a:p>
              <a:pPr marR="0" defTabSz="914400">
                <a:spcBef>
                  <a:spcPct val="50000"/>
                </a:spcBef>
                <a:buClrTx/>
                <a:buSzTx/>
                <a:buFontTx/>
                <a:buNone/>
                <a:defRPr/>
              </a:pPr>
              <a:r>
                <a:rPr kumimoji="0" lang="zh-CN" altLang="en-US" sz="2600" b="1" kern="1200" cap="none" spc="0" normalizeH="0" baseline="0" noProof="0">
                  <a:solidFill>
                    <a:schemeClr val="tx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总时间</a:t>
              </a:r>
              <a:endParaRPr kumimoji="0" lang="zh-CN" altLang="en-US" sz="2600" b="1" kern="1200" cap="none" spc="0" normalizeH="0" baseline="0" noProof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endParaRPr>
            </a:p>
          </p:txBody>
        </p:sp>
      </p:grpSp>
      <p:grpSp>
        <p:nvGrpSpPr>
          <p:cNvPr id="3" name="Group 29" title=""/>
          <p:cNvGrpSpPr/>
          <p:nvPr/>
        </p:nvGrpSpPr>
        <p:grpSpPr>
          <a:xfrm>
            <a:off x="4895850" y="1268413"/>
            <a:ext cx="2255838" cy="1039812"/>
            <a:chOff x="4083" y="1661"/>
            <a:chExt cx="1421" cy="655"/>
          </a:xfrm>
        </p:grpSpPr>
        <p:sp>
          <p:nvSpPr>
            <p:cNvPr id="7191" name="Text Box 23"/>
            <p:cNvSpPr txBox="1">
              <a:spLocks noChangeArrowheads="1"/>
            </p:cNvSpPr>
            <p:nvPr/>
          </p:nvSpPr>
          <p:spPr bwMode="auto">
            <a:xfrm>
              <a:off x="4083" y="1816"/>
              <a:ext cx="362" cy="327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None/>
              </a:pPr>
              <a:r>
                <a:rPr lang="en-US" altLang="zh-CN" sz="2800" b="1" i="1" noProof="1">
                  <a:solidFill>
                    <a:schemeClr val="tx2"/>
                  </a:solidFill>
                  <a:effectLst>
                    <a:outerShdw blurRad="38100" dist="38100" dir="2700000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v</a:t>
              </a:r>
              <a:endParaRPr lang="en-US" altLang="zh-CN" sz="2800" b="1" i="1" noProof="1">
                <a:solidFill>
                  <a:schemeClr val="tx2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endParaRPr>
            </a:p>
          </p:txBody>
        </p:sp>
        <p:grpSp>
          <p:nvGrpSpPr>
            <p:cNvPr id="6156" name="Group 24"/>
            <p:cNvGrpSpPr/>
            <p:nvPr/>
          </p:nvGrpSpPr>
          <p:grpSpPr>
            <a:xfrm>
              <a:off x="4274" y="1661"/>
              <a:ext cx="1230" cy="655"/>
              <a:chOff x="1628" y="1742"/>
              <a:chExt cx="1230" cy="655"/>
            </a:xfrm>
          </p:grpSpPr>
          <p:sp>
            <p:nvSpPr>
              <p:cNvPr id="7193" name="Text Box 25"/>
              <p:cNvSpPr txBox="1">
                <a:spLocks noChangeArrowheads="1"/>
              </p:cNvSpPr>
              <p:nvPr/>
            </p:nvSpPr>
            <p:spPr bwMode="auto">
              <a:xfrm>
                <a:off x="1628" y="1906"/>
                <a:ext cx="1194" cy="308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buNone/>
                </a:pPr>
                <a:r>
                  <a:rPr lang="en-US" altLang="zh-CN" sz="2600" b="1" noProof="1">
                    <a:solidFill>
                      <a:schemeClr val="tx2"/>
                    </a:solidFill>
                    <a:effectLst>
                      <a:outerShdw blurRad="38100" dist="38100" dir="2700000">
                        <a:srgbClr val="C0C0C0"/>
                      </a:outerShdw>
                    </a:effectLst>
                    <a:latin typeface="Times New Roman" panose="02020603050405020304" pitchFamily="18" charset="0"/>
                    <a:ea typeface="黑体" panose="02010609060101010101" pitchFamily="49" charset="-122"/>
                    <a:cs typeface="+mn-cs"/>
                  </a:rPr>
                  <a:t>=</a:t>
                </a:r>
                <a:endParaRPr lang="en-US" altLang="zh-CN" sz="2600" b="1" noProof="1">
                  <a:solidFill>
                    <a:schemeClr val="tx2"/>
                  </a:solidFill>
                  <a:effectLst>
                    <a:outerShdw blurRad="38100" dist="38100" dir="2700000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</a:endParaRPr>
              </a:p>
            </p:txBody>
          </p:sp>
          <p:sp>
            <p:nvSpPr>
              <p:cNvPr id="6158" name="Line 26"/>
              <p:cNvSpPr/>
              <p:nvPr/>
            </p:nvSpPr>
            <p:spPr>
              <a:xfrm>
                <a:off x="1860" y="2069"/>
                <a:ext cx="952" cy="0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  <p:sp>
            <p:nvSpPr>
              <p:cNvPr id="7195" name="Text Box 27"/>
              <p:cNvSpPr txBox="1">
                <a:spLocks noChangeArrowheads="1"/>
              </p:cNvSpPr>
              <p:nvPr/>
            </p:nvSpPr>
            <p:spPr bwMode="auto">
              <a:xfrm>
                <a:off x="1902" y="1742"/>
                <a:ext cx="865" cy="308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>
                <a:spAutoFit/>
              </a:bodyPr>
              <a:lstStyle/>
              <a:p>
                <a:pPr marR="0" defTabSz="914400">
                  <a:spcBef>
                    <a:spcPct val="50000"/>
                  </a:spcBef>
                  <a:buClrTx/>
                  <a:buSzTx/>
                  <a:buFontTx/>
                  <a:buNone/>
                  <a:defRPr/>
                </a:pPr>
                <a:r>
                  <a:rPr kumimoji="0" lang="en-US" altLang="zh-CN" sz="2600" b="1" i="1" kern="1200" cap="none" spc="0" normalizeH="0" baseline="0" noProof="0">
                    <a:solidFill>
                      <a:schemeClr val="tx2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  <a:ea typeface="黑体" panose="02010609060101010101" pitchFamily="49" charset="-122"/>
                    <a:cs typeface="+mn-cs"/>
                  </a:rPr>
                  <a:t>S</a:t>
                </a:r>
                <a:r>
                  <a:rPr kumimoji="0" lang="zh-CN" altLang="en-US" sz="2600" b="1" kern="1200" cap="none" spc="0" normalizeH="0" baseline="-25000" noProof="0">
                    <a:solidFill>
                      <a:schemeClr val="tx2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  <a:ea typeface="黑体" panose="02010609060101010101" pitchFamily="49" charset="-122"/>
                    <a:cs typeface="+mn-cs"/>
                  </a:rPr>
                  <a:t>总</a:t>
                </a:r>
                <a:endParaRPr kumimoji="0" lang="zh-CN" altLang="en-US" sz="2600" b="1" kern="1200" cap="none" spc="0" normalizeH="0" baseline="-25000" noProof="0">
                  <a:solidFill>
                    <a:schemeClr val="tx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endParaRPr>
              </a:p>
            </p:txBody>
          </p:sp>
          <p:sp>
            <p:nvSpPr>
              <p:cNvPr id="7196" name="Text Box 28"/>
              <p:cNvSpPr txBox="1">
                <a:spLocks noChangeArrowheads="1"/>
              </p:cNvSpPr>
              <p:nvPr/>
            </p:nvSpPr>
            <p:spPr bwMode="auto">
              <a:xfrm>
                <a:off x="1875" y="2089"/>
                <a:ext cx="983" cy="308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>
                <a:spAutoFit/>
              </a:bodyPr>
              <a:lstStyle/>
              <a:p>
                <a:pPr marR="0" defTabSz="914400">
                  <a:spcBef>
                    <a:spcPct val="50000"/>
                  </a:spcBef>
                  <a:buClrTx/>
                  <a:buSzTx/>
                  <a:buFontTx/>
                  <a:buNone/>
                  <a:defRPr/>
                </a:pPr>
                <a:r>
                  <a:rPr kumimoji="0" lang="en-US" altLang="zh-CN" sz="2600" b="1" i="1" kern="1200" cap="none" spc="0" normalizeH="0" baseline="0" noProof="0">
                    <a:solidFill>
                      <a:schemeClr val="tx2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  <a:ea typeface="黑体" panose="02010609060101010101" pitchFamily="49" charset="-122"/>
                    <a:cs typeface="+mn-cs"/>
                  </a:rPr>
                  <a:t>t</a:t>
                </a:r>
                <a:r>
                  <a:rPr kumimoji="0" lang="zh-CN" altLang="en-US" sz="2600" b="1" kern="1200" cap="none" spc="0" normalizeH="0" baseline="-25000" noProof="0">
                    <a:solidFill>
                      <a:schemeClr val="tx2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  <a:ea typeface="黑体" panose="02010609060101010101" pitchFamily="49" charset="-122"/>
                    <a:cs typeface="+mn-cs"/>
                  </a:rPr>
                  <a:t>总</a:t>
                </a:r>
                <a:endParaRPr kumimoji="0" lang="zh-CN" altLang="en-US" sz="2600" b="1" kern="1200" cap="none" spc="0" normalizeH="0" baseline="0" noProof="0">
                  <a:solidFill>
                    <a:schemeClr val="tx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endParaRPr>
              </a:p>
            </p:txBody>
          </p:sp>
        </p:grpSp>
      </p:grpSp>
      <p:sp>
        <p:nvSpPr>
          <p:cNvPr id="22" name="Text Box 2" title=""/>
          <p:cNvSpPr txBox="1">
            <a:spLocks noChangeArrowheads="1"/>
          </p:cNvSpPr>
          <p:nvPr/>
        </p:nvSpPr>
        <p:spPr bwMode="auto">
          <a:xfrm>
            <a:off x="215900" y="188913"/>
            <a:ext cx="3003550" cy="553085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R="0" algn="ctr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zh-CN" altLang="en-US" sz="3000" b="1" kern="1200" cap="none" spc="0" normalizeH="0" baseline="0" noProof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  <a:ea typeface="黑体" panose="02010609060101010101" pitchFamily="49" charset="-122"/>
                <a:cs typeface="+mn-cs"/>
              </a:rPr>
              <a:t>变速直线运动</a:t>
            </a:r>
            <a:endParaRPr kumimoji="0" lang="zh-CN" altLang="en-US" sz="3000" b="1" kern="1200" cap="none" spc="0" normalizeH="0" baseline="0" noProof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0" name="Rectangle 14" title=""/>
          <p:cNvSpPr>
            <a:spLocks noChangeArrowheads="1"/>
          </p:cNvSpPr>
          <p:nvPr/>
        </p:nvSpPr>
        <p:spPr bwMode="auto">
          <a:xfrm>
            <a:off x="935990" y="2350135"/>
            <a:ext cx="4526280" cy="59880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20000"/>
              </a:lnSpc>
              <a:spcBef>
                <a:spcPts val="2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平均速度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不是速度的平均值</a:t>
            </a:r>
            <a:endParaRPr kumimoji="0" lang="zh-CN" altLang="en-US" sz="26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4" name="Text Box 16" title=""/>
          <p:cNvSpPr txBox="1">
            <a:spLocks noChangeArrowheads="1"/>
          </p:cNvSpPr>
          <p:nvPr/>
        </p:nvSpPr>
        <p:spPr bwMode="auto">
          <a:xfrm>
            <a:off x="287973" y="779780"/>
            <a:ext cx="2759075" cy="4889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R="0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en-US" altLang="zh-CN" sz="2600" b="1" kern="1200" cap="none" spc="0" normalizeH="0" baseline="0" noProof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    </a:t>
            </a:r>
            <a:r>
              <a:rPr kumimoji="0" lang="zh-CN" altLang="en-US" sz="2600" b="1" kern="1200" cap="none" spc="0" normalizeH="0" baseline="0" noProof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平均速度</a:t>
            </a:r>
            <a:endParaRPr kumimoji="0" lang="zh-CN" altLang="en-US" sz="2600" b="1" kern="1200" cap="none" spc="0" normalizeH="0" baseline="0" noProof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5" name="Rectangle 14" title=""/>
          <p:cNvSpPr>
            <a:spLocks noChangeArrowheads="1"/>
          </p:cNvSpPr>
          <p:nvPr/>
        </p:nvSpPr>
        <p:spPr bwMode="auto">
          <a:xfrm>
            <a:off x="216535" y="2876550"/>
            <a:ext cx="9164955" cy="6318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marL="0" marR="0" lvl="0" indent="711200" algn="l" defTabSz="914400" rtl="0" eaLnBrk="1" fontAlgn="base" latinLnBrk="0" hangingPunct="1">
              <a:lnSpc>
                <a:spcPct val="120000"/>
              </a:lnSpc>
              <a:spcBef>
                <a:spcPts val="2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平均速度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反映的是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某段时间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或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某段路程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的运动快慢</a:t>
            </a:r>
            <a:endParaRPr kumimoji="0" lang="zh-CN" altLang="en-US" sz="26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6" name="Rectangle 14" title=""/>
          <p:cNvSpPr>
            <a:spLocks noChangeArrowheads="1"/>
          </p:cNvSpPr>
          <p:nvPr/>
        </p:nvSpPr>
        <p:spPr bwMode="auto">
          <a:xfrm>
            <a:off x="933450" y="3429000"/>
            <a:ext cx="7440930" cy="6159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20000"/>
              </a:lnSpc>
              <a:spcBef>
                <a:spcPts val="2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平均速度时必须说明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哪一段时间或路程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才有意义</a:t>
            </a:r>
            <a:endParaRPr kumimoji="0" lang="zh-CN" altLang="en-US" sz="26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1988800" y="116586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83" grpId="0" build="p"/>
      <p:bldP spid="7184" grpId="0"/>
      <p:bldP spid="20" grpId="0" animBg="1"/>
      <p:bldP spid="4" grpId="0" animBg="1"/>
      <p:bldP spid="5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170" name="Text Box 2" title=""/>
          <p:cNvSpPr txBox="1">
            <a:spLocks noChangeArrowheads="1"/>
          </p:cNvSpPr>
          <p:nvPr/>
        </p:nvSpPr>
        <p:spPr bwMode="auto">
          <a:xfrm>
            <a:off x="503238" y="836613"/>
            <a:ext cx="3960813" cy="55308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R="0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zh-CN" sz="30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平均速度</a:t>
            </a:r>
            <a:endParaRPr kumimoji="0" lang="zh-CN" sz="30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7184" name="Text Box 16" title=""/>
          <p:cNvSpPr txBox="1">
            <a:spLocks noChangeArrowheads="1"/>
          </p:cNvSpPr>
          <p:nvPr/>
        </p:nvSpPr>
        <p:spPr bwMode="auto">
          <a:xfrm>
            <a:off x="696913" y="1698625"/>
            <a:ext cx="2759075" cy="4889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R="0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en-US" altLang="zh-CN" sz="2600" b="1" kern="1200" cap="none" spc="0" normalizeH="0" baseline="0" noProof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    </a:t>
            </a:r>
            <a:r>
              <a:rPr kumimoji="0" lang="zh-CN" altLang="en-US" sz="2600" b="1" kern="1200" cap="none" spc="0" normalizeH="0" baseline="0" noProof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平均速度</a:t>
            </a:r>
            <a:endParaRPr kumimoji="0" lang="zh-CN" altLang="en-US" sz="2600" b="1" kern="1200" cap="none" spc="0" normalizeH="0" baseline="0" noProof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grpSp>
        <p:nvGrpSpPr>
          <p:cNvPr id="7171" name="Group 22" title=""/>
          <p:cNvGrpSpPr/>
          <p:nvPr/>
        </p:nvGrpSpPr>
        <p:grpSpPr>
          <a:xfrm>
            <a:off x="2584450" y="1452563"/>
            <a:ext cx="1952625" cy="1039812"/>
            <a:chOff x="1628" y="1742"/>
            <a:chExt cx="1230" cy="655"/>
          </a:xfrm>
        </p:grpSpPr>
        <p:sp>
          <p:nvSpPr>
            <p:cNvPr id="7186" name="Text Box 18"/>
            <p:cNvSpPr txBox="1">
              <a:spLocks noChangeArrowheads="1"/>
            </p:cNvSpPr>
            <p:nvPr/>
          </p:nvSpPr>
          <p:spPr bwMode="auto">
            <a:xfrm>
              <a:off x="1628" y="1906"/>
              <a:ext cx="1194" cy="308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None/>
              </a:pPr>
              <a:r>
                <a:rPr lang="en-US" altLang="zh-CN" sz="2600" b="1" noProof="1">
                  <a:solidFill>
                    <a:schemeClr val="tx2"/>
                  </a:solidFill>
                  <a:effectLst>
                    <a:outerShdw blurRad="38100" dist="38100" dir="2700000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=</a:t>
              </a:r>
              <a:endParaRPr lang="en-US" altLang="zh-CN" sz="2600" b="1" noProof="1">
                <a:solidFill>
                  <a:schemeClr val="tx2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endParaRPr>
            </a:p>
          </p:txBody>
        </p:sp>
        <p:sp>
          <p:nvSpPr>
            <p:cNvPr id="7173" name="Line 19"/>
            <p:cNvSpPr/>
            <p:nvPr/>
          </p:nvSpPr>
          <p:spPr>
            <a:xfrm>
              <a:off x="1860" y="2069"/>
              <a:ext cx="952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7188" name="Text Box 20"/>
            <p:cNvSpPr txBox="1">
              <a:spLocks noChangeArrowheads="1"/>
            </p:cNvSpPr>
            <p:nvPr/>
          </p:nvSpPr>
          <p:spPr bwMode="auto">
            <a:xfrm>
              <a:off x="1902" y="1742"/>
              <a:ext cx="865" cy="308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>
              <a:spAutoFit/>
            </a:bodyPr>
            <a:lstStyle/>
            <a:p>
              <a:pPr marR="0" defTabSz="914400">
                <a:spcBef>
                  <a:spcPct val="50000"/>
                </a:spcBef>
                <a:buClrTx/>
                <a:buSzTx/>
                <a:buFontTx/>
                <a:buNone/>
                <a:defRPr/>
              </a:pPr>
              <a:r>
                <a:rPr kumimoji="0" lang="zh-CN" altLang="en-US" sz="2600" b="1" kern="1200" cap="none" spc="0" normalizeH="0" baseline="0" noProof="0">
                  <a:solidFill>
                    <a:schemeClr val="tx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总路程</a:t>
              </a:r>
              <a:endParaRPr kumimoji="0" lang="zh-CN" altLang="en-US" sz="2600" b="1" kern="1200" cap="none" spc="0" normalizeH="0" baseline="0" noProof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endParaRPr>
            </a:p>
          </p:txBody>
        </p:sp>
        <p:sp>
          <p:nvSpPr>
            <p:cNvPr id="7189" name="Text Box 21"/>
            <p:cNvSpPr txBox="1">
              <a:spLocks noChangeArrowheads="1"/>
            </p:cNvSpPr>
            <p:nvPr/>
          </p:nvSpPr>
          <p:spPr bwMode="auto">
            <a:xfrm>
              <a:off x="1875" y="2089"/>
              <a:ext cx="983" cy="308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>
              <a:spAutoFit/>
            </a:bodyPr>
            <a:lstStyle/>
            <a:p>
              <a:pPr marR="0" defTabSz="914400">
                <a:spcBef>
                  <a:spcPct val="50000"/>
                </a:spcBef>
                <a:buClrTx/>
                <a:buSzTx/>
                <a:buFontTx/>
                <a:buNone/>
                <a:defRPr/>
              </a:pPr>
              <a:r>
                <a:rPr kumimoji="0" lang="zh-CN" altLang="en-US" sz="2600" b="1" kern="1200" cap="none" spc="0" normalizeH="0" baseline="0" noProof="0">
                  <a:solidFill>
                    <a:schemeClr val="tx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总时间</a:t>
              </a:r>
              <a:endParaRPr kumimoji="0" lang="zh-CN" altLang="en-US" sz="2600" b="1" kern="1200" cap="none" spc="0" normalizeH="0" baseline="0" noProof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endParaRPr>
            </a:p>
          </p:txBody>
        </p:sp>
      </p:grpSp>
      <p:grpSp>
        <p:nvGrpSpPr>
          <p:cNvPr id="7176" name="Group 29" title=""/>
          <p:cNvGrpSpPr/>
          <p:nvPr/>
        </p:nvGrpSpPr>
        <p:grpSpPr>
          <a:xfrm>
            <a:off x="4895850" y="1452563"/>
            <a:ext cx="2255838" cy="1039812"/>
            <a:chOff x="4083" y="1661"/>
            <a:chExt cx="1421" cy="655"/>
          </a:xfrm>
        </p:grpSpPr>
        <p:sp>
          <p:nvSpPr>
            <p:cNvPr id="7191" name="Text Box 23"/>
            <p:cNvSpPr txBox="1">
              <a:spLocks noChangeArrowheads="1"/>
            </p:cNvSpPr>
            <p:nvPr/>
          </p:nvSpPr>
          <p:spPr bwMode="auto">
            <a:xfrm>
              <a:off x="4083" y="1816"/>
              <a:ext cx="362" cy="327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None/>
              </a:pPr>
              <a:r>
                <a:rPr lang="en-US" altLang="zh-CN" sz="2800" b="1" i="1" noProof="1">
                  <a:solidFill>
                    <a:schemeClr val="tx2"/>
                  </a:solidFill>
                  <a:effectLst>
                    <a:outerShdw blurRad="38100" dist="38100" dir="2700000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v</a:t>
              </a:r>
              <a:endParaRPr lang="en-US" altLang="zh-CN" sz="2800" b="1" i="1" noProof="1">
                <a:solidFill>
                  <a:schemeClr val="tx2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endParaRPr>
            </a:p>
          </p:txBody>
        </p:sp>
        <p:grpSp>
          <p:nvGrpSpPr>
            <p:cNvPr id="7178" name="Group 24"/>
            <p:cNvGrpSpPr/>
            <p:nvPr/>
          </p:nvGrpSpPr>
          <p:grpSpPr>
            <a:xfrm>
              <a:off x="4274" y="1661"/>
              <a:ext cx="1230" cy="655"/>
              <a:chOff x="1628" y="1742"/>
              <a:chExt cx="1230" cy="655"/>
            </a:xfrm>
          </p:grpSpPr>
          <p:sp>
            <p:nvSpPr>
              <p:cNvPr id="7193" name="Text Box 25"/>
              <p:cNvSpPr txBox="1">
                <a:spLocks noChangeArrowheads="1"/>
              </p:cNvSpPr>
              <p:nvPr/>
            </p:nvSpPr>
            <p:spPr bwMode="auto">
              <a:xfrm>
                <a:off x="1628" y="1906"/>
                <a:ext cx="1194" cy="308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buNone/>
                </a:pPr>
                <a:r>
                  <a:rPr lang="en-US" altLang="zh-CN" sz="2600" b="1" noProof="1">
                    <a:solidFill>
                      <a:schemeClr val="tx2"/>
                    </a:solidFill>
                    <a:effectLst>
                      <a:outerShdw blurRad="38100" dist="38100" dir="2700000">
                        <a:srgbClr val="C0C0C0"/>
                      </a:outerShdw>
                    </a:effectLst>
                    <a:latin typeface="Times New Roman" panose="02020603050405020304" pitchFamily="18" charset="0"/>
                    <a:ea typeface="黑体" panose="02010609060101010101" pitchFamily="49" charset="-122"/>
                    <a:cs typeface="+mn-cs"/>
                  </a:rPr>
                  <a:t>=</a:t>
                </a:r>
                <a:endParaRPr lang="en-US" altLang="zh-CN" sz="2600" b="1" noProof="1">
                  <a:solidFill>
                    <a:schemeClr val="tx2"/>
                  </a:solidFill>
                  <a:effectLst>
                    <a:outerShdw blurRad="38100" dist="38100" dir="2700000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</a:endParaRPr>
              </a:p>
            </p:txBody>
          </p:sp>
          <p:sp>
            <p:nvSpPr>
              <p:cNvPr id="7180" name="Line 26"/>
              <p:cNvSpPr/>
              <p:nvPr/>
            </p:nvSpPr>
            <p:spPr>
              <a:xfrm>
                <a:off x="1860" y="2069"/>
                <a:ext cx="952" cy="0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  <p:sp>
            <p:nvSpPr>
              <p:cNvPr id="7195" name="Text Box 27"/>
              <p:cNvSpPr txBox="1">
                <a:spLocks noChangeArrowheads="1"/>
              </p:cNvSpPr>
              <p:nvPr/>
            </p:nvSpPr>
            <p:spPr bwMode="auto">
              <a:xfrm>
                <a:off x="1902" y="1742"/>
                <a:ext cx="865" cy="308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>
                <a:spAutoFit/>
              </a:bodyPr>
              <a:lstStyle/>
              <a:p>
                <a:pPr marR="0" defTabSz="914400">
                  <a:spcBef>
                    <a:spcPct val="50000"/>
                  </a:spcBef>
                  <a:buClrTx/>
                  <a:buSzTx/>
                  <a:buFontTx/>
                  <a:buNone/>
                  <a:defRPr/>
                </a:pPr>
                <a:r>
                  <a:rPr kumimoji="0" lang="en-US" altLang="zh-CN" sz="2600" b="1" i="1" kern="1200" cap="none" spc="0" normalizeH="0" baseline="0" noProof="0">
                    <a:solidFill>
                      <a:schemeClr val="tx2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  <a:ea typeface="黑体" panose="02010609060101010101" pitchFamily="49" charset="-122"/>
                    <a:cs typeface="+mn-cs"/>
                  </a:rPr>
                  <a:t>S</a:t>
                </a:r>
                <a:r>
                  <a:rPr kumimoji="0" lang="zh-CN" altLang="en-US" sz="2600" b="1" kern="1200" cap="none" spc="0" normalizeH="0" baseline="-25000" noProof="0">
                    <a:solidFill>
                      <a:schemeClr val="tx2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  <a:ea typeface="黑体" panose="02010609060101010101" pitchFamily="49" charset="-122"/>
                    <a:cs typeface="+mn-cs"/>
                  </a:rPr>
                  <a:t>总</a:t>
                </a:r>
                <a:endParaRPr kumimoji="0" lang="zh-CN" altLang="en-US" sz="2600" b="1" kern="1200" cap="none" spc="0" normalizeH="0" baseline="-25000" noProof="0">
                  <a:solidFill>
                    <a:schemeClr val="tx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endParaRPr>
              </a:p>
            </p:txBody>
          </p:sp>
          <p:sp>
            <p:nvSpPr>
              <p:cNvPr id="7196" name="Text Box 28"/>
              <p:cNvSpPr txBox="1">
                <a:spLocks noChangeArrowheads="1"/>
              </p:cNvSpPr>
              <p:nvPr/>
            </p:nvSpPr>
            <p:spPr bwMode="auto">
              <a:xfrm>
                <a:off x="1875" y="2089"/>
                <a:ext cx="983" cy="308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>
                <a:spAutoFit/>
              </a:bodyPr>
              <a:lstStyle/>
              <a:p>
                <a:pPr marR="0" defTabSz="914400">
                  <a:spcBef>
                    <a:spcPct val="50000"/>
                  </a:spcBef>
                  <a:buClrTx/>
                  <a:buSzTx/>
                  <a:buFontTx/>
                  <a:buNone/>
                  <a:defRPr/>
                </a:pPr>
                <a:r>
                  <a:rPr kumimoji="0" lang="en-US" altLang="zh-CN" sz="2600" b="1" i="1" kern="1200" cap="none" spc="0" normalizeH="0" baseline="0" noProof="0">
                    <a:solidFill>
                      <a:schemeClr val="tx2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  <a:ea typeface="黑体" panose="02010609060101010101" pitchFamily="49" charset="-122"/>
                    <a:cs typeface="+mn-cs"/>
                  </a:rPr>
                  <a:t>t</a:t>
                </a:r>
                <a:r>
                  <a:rPr kumimoji="0" lang="zh-CN" altLang="en-US" sz="2600" b="1" kern="1200" cap="none" spc="0" normalizeH="0" baseline="-25000" noProof="0">
                    <a:solidFill>
                      <a:schemeClr val="tx2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  <a:ea typeface="黑体" panose="02010609060101010101" pitchFamily="49" charset="-122"/>
                    <a:cs typeface="+mn-cs"/>
                  </a:rPr>
                  <a:t>总</a:t>
                </a:r>
                <a:endParaRPr kumimoji="0" lang="zh-CN" altLang="en-US" sz="2600" b="1" kern="1200" cap="none" spc="0" normalizeH="0" baseline="0" noProof="0">
                  <a:solidFill>
                    <a:schemeClr val="tx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endParaRPr>
              </a:p>
            </p:txBody>
          </p:sp>
        </p:grpSp>
      </p:grpSp>
      <p:sp>
        <p:nvSpPr>
          <p:cNvPr id="7199" name="Rectangle 31" title=""/>
          <p:cNvSpPr>
            <a:spLocks noChangeArrowheads="1"/>
          </p:cNvSpPr>
          <p:nvPr/>
        </p:nvSpPr>
        <p:spPr bwMode="auto">
          <a:xfrm>
            <a:off x="431800" y="2852738"/>
            <a:ext cx="11352213" cy="18446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例</a:t>
            </a: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2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：小明骑车上学途中，先以</a:t>
            </a: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4m/s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的速度行驶了一半路程，后一半路程小明以</a:t>
            </a: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6m/s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的速度骑行到学校。求小明骑车全程的平均速度是多少？</a:t>
            </a:r>
            <a:endParaRPr kumimoji="0" lang="zh-CN" altLang="en-US" sz="26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Text Box 2" title=""/>
          <p:cNvSpPr txBox="1">
            <a:spLocks noChangeArrowheads="1"/>
          </p:cNvSpPr>
          <p:nvPr/>
        </p:nvSpPr>
        <p:spPr bwMode="auto">
          <a:xfrm>
            <a:off x="215900" y="188913"/>
            <a:ext cx="3003550" cy="553085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R="0" algn="ctr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zh-CN" altLang="en-US" sz="3000" b="1" kern="1200" cap="none" spc="0" normalizeH="0" baseline="0" noProof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  <a:ea typeface="黑体" panose="02010609060101010101" pitchFamily="49" charset="-122"/>
                <a:cs typeface="+mn-cs"/>
              </a:rPr>
              <a:t>变速直线运动</a:t>
            </a:r>
            <a:endParaRPr kumimoji="0" lang="zh-CN" altLang="en-US" sz="3000" b="1" kern="1200" cap="none" spc="0" normalizeH="0" baseline="0" noProof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  <a:ea typeface="黑体" panose="02010609060101010101" pitchFamily="49" charset="-122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99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314" name="Text Box 2" title=""/>
          <p:cNvSpPr txBox="1">
            <a:spLocks noChangeArrowheads="1"/>
          </p:cNvSpPr>
          <p:nvPr/>
        </p:nvSpPr>
        <p:spPr bwMode="auto">
          <a:xfrm>
            <a:off x="215900" y="188913"/>
            <a:ext cx="3003550" cy="549275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R="0" algn="ctr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zh-CN" altLang="en-US" sz="3000" b="1" kern="1200" cap="none" spc="0" normalizeH="0" baseline="0" noProof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  <a:ea typeface="黑体" panose="02010609060101010101" pitchFamily="49" charset="-122"/>
                <a:cs typeface="+mn-cs"/>
              </a:rPr>
              <a:t>合作深学</a:t>
            </a:r>
            <a:endParaRPr kumimoji="0" lang="zh-CN" altLang="en-US" sz="3000" b="1" kern="1200" cap="none" spc="0" normalizeH="0" baseline="0" noProof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3317" name="Text Box 5" title=""/>
          <p:cNvSpPr txBox="1">
            <a:spLocks noChangeArrowheads="1"/>
          </p:cNvSpPr>
          <p:nvPr/>
        </p:nvSpPr>
        <p:spPr bwMode="auto">
          <a:xfrm>
            <a:off x="503238" y="836613"/>
            <a:ext cx="8426450" cy="49149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R="0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例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3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：下表是某高速列车从上海到南京的运行时刻表</a:t>
            </a:r>
            <a:endParaRPr kumimoji="0" lang="zh-CN" altLang="en-US" sz="26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3319" name="Text Box 7" title=""/>
          <p:cNvSpPr txBox="1">
            <a:spLocks noChangeArrowheads="1"/>
          </p:cNvSpPr>
          <p:nvPr/>
        </p:nvSpPr>
        <p:spPr bwMode="auto">
          <a:xfrm>
            <a:off x="503238" y="4508500"/>
            <a:ext cx="8426450" cy="4889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R="0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根据列车运行时刻表回答下列问题：</a:t>
            </a:r>
            <a:endParaRPr kumimoji="0" lang="zh-CN" altLang="en-US" sz="26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3320" name="Text Box 8" title=""/>
          <p:cNvSpPr txBox="1">
            <a:spLocks noChangeArrowheads="1"/>
          </p:cNvSpPr>
          <p:nvPr/>
        </p:nvSpPr>
        <p:spPr bwMode="auto">
          <a:xfrm>
            <a:off x="503238" y="5084763"/>
            <a:ext cx="8426450" cy="4889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R="0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（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1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）列车由上海往南京全程的平均速度是多大？</a:t>
            </a:r>
            <a:endParaRPr kumimoji="0" lang="zh-CN" altLang="en-US" sz="26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3321" name="Text Box 9" title=""/>
          <p:cNvSpPr txBox="1">
            <a:spLocks noChangeArrowheads="1"/>
          </p:cNvSpPr>
          <p:nvPr/>
        </p:nvSpPr>
        <p:spPr bwMode="auto">
          <a:xfrm>
            <a:off x="503555" y="5661025"/>
            <a:ext cx="11533505" cy="49149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（2）列车从苏州到无锡和从常州到南京，它在哪一路段的平均速度较大？</a:t>
            </a:r>
            <a:endParaRPr kumimoji="0" sz="26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pic>
        <p:nvPicPr>
          <p:cNvPr id="2" name="图片 1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725" y="1287780"/>
            <a:ext cx="10523220" cy="3266440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/>
        </p:nvSpPr>
        <p:spPr>
          <a:xfrm>
            <a:off x="144145" y="836930"/>
            <a:ext cx="11923395" cy="278320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4.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如图所示，南京长江大桥是长江上第一座由我国</a:t>
            </a:r>
            <a:endParaRPr lang="zh-CN" altLang="en-US" sz="2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自行设计和建造的双层式铁路、公路两用桥梁。铁路</a:t>
            </a:r>
            <a:endParaRPr lang="zh-CN" altLang="en-US" sz="2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桥全长6.77 km，设一辆全长为 400m 的高速列车通过</a:t>
            </a:r>
            <a:endParaRPr lang="zh-CN" altLang="en-US" sz="2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铁路桥，所用时间为 2 min。</a:t>
            </a:r>
            <a:endParaRPr lang="zh-CN" altLang="en-US" sz="2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请问：该高速列车运行的速度是多少？高速列车以该速度从上桥开始到行驶至扬州，全程为 95 km，需要多长时间？</a:t>
            </a:r>
            <a:endParaRPr lang="zh-CN" altLang="en-US" sz="2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2" name="Text Box 2" title=""/>
          <p:cNvSpPr txBox="1">
            <a:spLocks noChangeArrowheads="1"/>
          </p:cNvSpPr>
          <p:nvPr/>
        </p:nvSpPr>
        <p:spPr bwMode="auto">
          <a:xfrm>
            <a:off x="215900" y="188913"/>
            <a:ext cx="3003550" cy="553085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R="0" algn="ctr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zh-CN" altLang="en-US" sz="3000" b="1" kern="1200" cap="none" spc="0" normalizeH="0" baseline="0" noProof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  <a:ea typeface="黑体" panose="02010609060101010101" pitchFamily="49" charset="-122"/>
                <a:cs typeface="+mn-cs"/>
              </a:rPr>
              <a:t>变速直线运动</a:t>
            </a:r>
            <a:endParaRPr kumimoji="0" lang="zh-CN" altLang="en-US" sz="3000" b="1" kern="1200" cap="none" spc="0" normalizeH="0" baseline="0" noProof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  <a:ea typeface="黑体" panose="02010609060101010101" pitchFamily="49" charset="-122"/>
              <a:cs typeface="+mn-cs"/>
            </a:endParaRPr>
          </a:p>
        </p:txBody>
      </p:sp>
      <p:pic>
        <p:nvPicPr>
          <p:cNvPr id="3" name="图片 2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1035" y="908685"/>
            <a:ext cx="3787140" cy="1725295"/>
          </a:xfrm>
          <a:prstGeom prst="rect">
            <a:avLst/>
          </a:prstGeom>
        </p:spPr>
      </p:pic>
      <p:pic>
        <p:nvPicPr>
          <p:cNvPr id="4" name="图片 3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0675" y="3933190"/>
            <a:ext cx="6472555" cy="220408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1266" name="Text Box 2" title=""/>
          <p:cNvSpPr txBox="1">
            <a:spLocks noChangeArrowheads="1"/>
          </p:cNvSpPr>
          <p:nvPr/>
        </p:nvSpPr>
        <p:spPr bwMode="auto">
          <a:xfrm>
            <a:off x="215900" y="188913"/>
            <a:ext cx="3003550" cy="553085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R="0" algn="ctr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zh-CN" altLang="en-US" sz="3000" b="1" kern="1200" cap="none" spc="0" normalizeH="0" baseline="0" noProof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  <a:ea typeface="黑体" panose="02010609060101010101" pitchFamily="49" charset="-122"/>
                <a:cs typeface="+mn-cs"/>
              </a:rPr>
              <a:t>课堂小结</a:t>
            </a:r>
            <a:endParaRPr kumimoji="0" lang="zh-CN" altLang="en-US" sz="3000" b="1" kern="1200" cap="none" spc="0" normalizeH="0" baseline="0" noProof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1269" name="Text Box 5" title=""/>
          <p:cNvSpPr txBox="1">
            <a:spLocks noChangeArrowheads="1"/>
          </p:cNvSpPr>
          <p:nvPr/>
        </p:nvSpPr>
        <p:spPr bwMode="auto">
          <a:xfrm>
            <a:off x="269240" y="836930"/>
            <a:ext cx="11612245" cy="48926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变速直线运动</a:t>
            </a:r>
            <a:endParaRPr kumimoji="0" lang="zh-CN" altLang="en-US" sz="26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  <a:p>
            <a:pPr marR="0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1.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平均速度是粗略反映物体在</a:t>
            </a:r>
            <a:r>
              <a:rPr kumimoji="0" lang="zh-CN" altLang="en-US" sz="26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某一段路程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或</a:t>
            </a:r>
            <a:r>
              <a:rPr kumimoji="0" lang="zh-CN" altLang="en-US" sz="26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某一段时间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内运动</a:t>
            </a:r>
            <a:r>
              <a:rPr lang="zh-CN" altLang="en-US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的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快慢</a:t>
            </a:r>
            <a:endParaRPr kumimoji="0" lang="zh-CN" altLang="en-US" sz="26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  <a:p>
            <a:pPr marR="0" defTabSz="914400">
              <a:lnSpc>
                <a:spcPct val="150000"/>
              </a:lnSpc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2.</a:t>
            </a:r>
            <a:endParaRPr kumimoji="0" lang="zh-CN" altLang="en-US" sz="26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  <a:p>
            <a:pPr marR="0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endParaRPr kumimoji="0" lang="zh-CN" altLang="en-US" sz="26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  <a:p>
            <a:pPr marR="0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3.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相关平均速度的计算</a:t>
            </a:r>
            <a:endParaRPr kumimoji="0" lang="zh-CN" altLang="en-US" sz="26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  <a:p>
            <a:pPr marR="0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 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  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（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1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）列车运行时刻表</a:t>
            </a:r>
            <a:endParaRPr kumimoji="0" lang="zh-CN" altLang="en-US" sz="26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  <a:p>
            <a:pPr marR="0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 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 </a:t>
            </a:r>
            <a:r>
              <a:rPr lang="en-US" altLang="zh-CN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 </a:t>
            </a:r>
            <a:r>
              <a:rPr lang="zh-CN" altLang="en-US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（</a:t>
            </a:r>
            <a:r>
              <a:rPr lang="en-US" altLang="zh-CN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2</a:t>
            </a:r>
            <a:r>
              <a:rPr lang="zh-CN" altLang="en-US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）半程速度不同</a:t>
            </a:r>
            <a:endParaRPr kumimoji="0" lang="en-US" altLang="zh-CN" sz="26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  <a:p>
            <a:pPr marR="0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   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（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3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）列车过桥</a:t>
            </a:r>
            <a:endParaRPr kumimoji="0" lang="zh-CN" altLang="en-US" sz="26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7184" name="Text Box 16" title=""/>
          <p:cNvSpPr txBox="1">
            <a:spLocks noChangeArrowheads="1"/>
          </p:cNvSpPr>
          <p:nvPr/>
        </p:nvSpPr>
        <p:spPr bwMode="auto">
          <a:xfrm>
            <a:off x="289878" y="2204720"/>
            <a:ext cx="2759075" cy="4889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R="0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en-US" altLang="zh-CN" sz="2600" b="1" kern="1200" cap="none" spc="0" normalizeH="0" baseline="0" noProof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    </a:t>
            </a:r>
            <a:r>
              <a:rPr kumimoji="0" lang="zh-CN" altLang="en-US" sz="2600" b="1" kern="1200" cap="none" spc="0" normalizeH="0" baseline="0" noProof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平均速度</a:t>
            </a:r>
            <a:endParaRPr kumimoji="0" lang="zh-CN" altLang="en-US" sz="2600" b="1" kern="1200" cap="none" spc="0" normalizeH="0" baseline="0" noProof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grpSp>
        <p:nvGrpSpPr>
          <p:cNvPr id="7171" name="Group 22" title=""/>
          <p:cNvGrpSpPr/>
          <p:nvPr/>
        </p:nvGrpSpPr>
        <p:grpSpPr>
          <a:xfrm>
            <a:off x="2177415" y="1958658"/>
            <a:ext cx="1952625" cy="1039812"/>
            <a:chOff x="1628" y="1742"/>
            <a:chExt cx="1230" cy="655"/>
          </a:xfrm>
        </p:grpSpPr>
        <p:sp>
          <p:nvSpPr>
            <p:cNvPr id="7186" name="Text Box 18"/>
            <p:cNvSpPr txBox="1">
              <a:spLocks noChangeArrowheads="1"/>
            </p:cNvSpPr>
            <p:nvPr/>
          </p:nvSpPr>
          <p:spPr bwMode="auto">
            <a:xfrm>
              <a:off x="1628" y="1906"/>
              <a:ext cx="1194" cy="308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None/>
              </a:pPr>
              <a:r>
                <a:rPr lang="en-US" altLang="zh-CN" sz="2600" b="1" noProof="1">
                  <a:solidFill>
                    <a:schemeClr val="tx2"/>
                  </a:solidFill>
                  <a:effectLst>
                    <a:outerShdw blurRad="38100" dist="38100" dir="2700000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=</a:t>
              </a:r>
              <a:endParaRPr lang="en-US" altLang="zh-CN" sz="2600" b="1" noProof="1">
                <a:solidFill>
                  <a:schemeClr val="tx2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endParaRPr>
            </a:p>
          </p:txBody>
        </p:sp>
        <p:sp>
          <p:nvSpPr>
            <p:cNvPr id="7173" name="Line 19"/>
            <p:cNvSpPr/>
            <p:nvPr/>
          </p:nvSpPr>
          <p:spPr>
            <a:xfrm>
              <a:off x="1860" y="2069"/>
              <a:ext cx="952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7188" name="Text Box 20"/>
            <p:cNvSpPr txBox="1">
              <a:spLocks noChangeArrowheads="1"/>
            </p:cNvSpPr>
            <p:nvPr/>
          </p:nvSpPr>
          <p:spPr bwMode="auto">
            <a:xfrm>
              <a:off x="1902" y="1742"/>
              <a:ext cx="865" cy="308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>
              <a:spAutoFit/>
            </a:bodyPr>
            <a:lstStyle/>
            <a:p>
              <a:pPr marR="0" defTabSz="914400">
                <a:spcBef>
                  <a:spcPct val="50000"/>
                </a:spcBef>
                <a:buClrTx/>
                <a:buSzTx/>
                <a:buFontTx/>
                <a:buNone/>
                <a:defRPr/>
              </a:pPr>
              <a:r>
                <a:rPr kumimoji="0" lang="zh-CN" altLang="en-US" sz="2600" b="1" kern="1200" cap="none" spc="0" normalizeH="0" baseline="0" noProof="0">
                  <a:solidFill>
                    <a:schemeClr val="tx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总路程</a:t>
              </a:r>
              <a:endParaRPr kumimoji="0" lang="zh-CN" altLang="en-US" sz="2600" b="1" kern="1200" cap="none" spc="0" normalizeH="0" baseline="0" noProof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endParaRPr>
            </a:p>
          </p:txBody>
        </p:sp>
        <p:sp>
          <p:nvSpPr>
            <p:cNvPr id="7189" name="Text Box 21"/>
            <p:cNvSpPr txBox="1">
              <a:spLocks noChangeArrowheads="1"/>
            </p:cNvSpPr>
            <p:nvPr/>
          </p:nvSpPr>
          <p:spPr bwMode="auto">
            <a:xfrm>
              <a:off x="1875" y="2089"/>
              <a:ext cx="983" cy="308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>
              <a:spAutoFit/>
            </a:bodyPr>
            <a:lstStyle/>
            <a:p>
              <a:pPr marR="0" defTabSz="914400">
                <a:spcBef>
                  <a:spcPct val="50000"/>
                </a:spcBef>
                <a:buClrTx/>
                <a:buSzTx/>
                <a:buFontTx/>
                <a:buNone/>
                <a:defRPr/>
              </a:pPr>
              <a:r>
                <a:rPr kumimoji="0" lang="zh-CN" altLang="en-US" sz="2600" b="1" kern="1200" cap="none" spc="0" normalizeH="0" baseline="0" noProof="0">
                  <a:solidFill>
                    <a:schemeClr val="tx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总时间</a:t>
              </a:r>
              <a:endParaRPr kumimoji="0" lang="zh-CN" altLang="en-US" sz="2600" b="1" kern="1200" cap="none" spc="0" normalizeH="0" baseline="0" noProof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endParaRPr>
            </a:p>
          </p:txBody>
        </p:sp>
      </p:grpSp>
    </p:spTree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1266" name="Text Box 2" title=""/>
          <p:cNvSpPr txBox="1">
            <a:spLocks noChangeArrowheads="1"/>
          </p:cNvSpPr>
          <p:nvPr/>
        </p:nvSpPr>
        <p:spPr bwMode="auto">
          <a:xfrm>
            <a:off x="215900" y="188913"/>
            <a:ext cx="3003550" cy="553085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R="0" algn="ctr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zh-CN" altLang="en-US" sz="3000" b="1" kern="1200" cap="none" spc="0" normalizeH="0" baseline="0" noProof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  <a:ea typeface="黑体" panose="02010609060101010101" pitchFamily="49" charset="-122"/>
                <a:cs typeface="+mn-cs"/>
              </a:rPr>
              <a:t>检测反馈</a:t>
            </a:r>
            <a:endParaRPr kumimoji="0" lang="zh-CN" altLang="en-US" sz="3000" b="1" kern="1200" cap="none" spc="0" normalizeH="0" baseline="0" noProof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1269" name="Text Box 5" title=""/>
          <p:cNvSpPr txBox="1">
            <a:spLocks noChangeArrowheads="1"/>
          </p:cNvSpPr>
          <p:nvPr/>
        </p:nvSpPr>
        <p:spPr bwMode="auto">
          <a:xfrm>
            <a:off x="144145" y="621030"/>
            <a:ext cx="11852275" cy="632650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1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．如图是小芳用手机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APP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软件记录自己一次晚饭后走路的</a:t>
            </a:r>
            <a:endParaRPr kumimoji="0" lang="zh-CN" altLang="en-US" sz="26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  <a:p>
            <a:pPr marR="0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 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    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数据截图，根据信息可推断此过程中小芳（　　）</a:t>
            </a:r>
            <a:endParaRPr kumimoji="0" lang="zh-CN" altLang="en-US" sz="26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  <a:p>
            <a:pPr marR="0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A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．步长约为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1m	        B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．每分钟步行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2.5km	</a:t>
            </a:r>
            <a:endParaRPr kumimoji="0" lang="en-US" altLang="zh-CN" sz="26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  <a:p>
            <a:pPr marR="0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C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．平均速度为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2.5km/h	D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．步行用时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1.3h</a:t>
            </a:r>
            <a:endParaRPr kumimoji="0" lang="en-US" altLang="zh-CN" sz="26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  <a:p>
            <a:pPr marR="0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2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．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a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、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b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两辆小车同时从同一地点出发，沿直线向南运动，图甲是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a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车运动的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s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﹣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t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图象，图乙是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b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车运动的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v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﹣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t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图象。下列说法错误的是（　　）</a:t>
            </a:r>
            <a:endParaRPr kumimoji="0" lang="zh-CN" altLang="en-US" sz="26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  <a:p>
            <a:pPr marR="0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A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．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2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～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4s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内，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a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车静止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	</a:t>
            </a:r>
            <a:endParaRPr kumimoji="0" lang="en-US" altLang="zh-CN" sz="26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  <a:p>
            <a:pPr marR="0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B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．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2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～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4s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内，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b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车做匀速直线运动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	</a:t>
            </a:r>
            <a:endParaRPr kumimoji="0" lang="en-US" altLang="zh-CN" sz="26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  <a:p>
            <a:pPr marR="0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C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．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0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～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6s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内，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a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车的平均速度是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10m/s	</a:t>
            </a:r>
            <a:endParaRPr kumimoji="0" lang="en-US" altLang="zh-CN" sz="26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  <a:p>
            <a:pPr marR="0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D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．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0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～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2s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内，以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a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车为参照物，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b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车向南运动</a:t>
            </a:r>
            <a:endParaRPr kumimoji="0" lang="zh-CN" altLang="en-US" sz="26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  <a:p>
            <a:pPr marR="0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3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．在体育测试中，小红的百米赛跑成绩是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16s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，测得她在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50m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处的速度是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6m/s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，到终点时的速度为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7.5m/s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，则全程内的平均速度是（　　）</a:t>
            </a:r>
            <a:endParaRPr kumimoji="0" lang="zh-CN" altLang="en-US" sz="26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  <a:p>
            <a:pPr marR="0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A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．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6m/s	  B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．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6.25m/s	    C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．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6.75m/s	     D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．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7.5m/s</a:t>
            </a:r>
            <a:endParaRPr kumimoji="0" lang="zh-CN" altLang="en-US" sz="26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pic>
        <p:nvPicPr>
          <p:cNvPr id="2" name="图片24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5270" y="260985"/>
            <a:ext cx="2098675" cy="2343785"/>
          </a:xfrm>
          <a:prstGeom prst="rect">
            <a:avLst/>
          </a:prstGeom>
        </p:spPr>
      </p:pic>
      <p:pic>
        <p:nvPicPr>
          <p:cNvPr id="3" name="图片24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0875" y="3572510"/>
            <a:ext cx="3427730" cy="1854200"/>
          </a:xfrm>
          <a:prstGeom prst="rect">
            <a:avLst/>
          </a:prstGeom>
        </p:spPr>
      </p:pic>
      <p:sp>
        <p:nvSpPr>
          <p:cNvPr id="20" name="Rectangle 14" title=""/>
          <p:cNvSpPr>
            <a:spLocks noChangeArrowheads="1"/>
          </p:cNvSpPr>
          <p:nvPr/>
        </p:nvSpPr>
        <p:spPr bwMode="auto">
          <a:xfrm>
            <a:off x="7005320" y="1103630"/>
            <a:ext cx="478790" cy="59880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20000"/>
              </a:lnSpc>
              <a:spcBef>
                <a:spcPts val="2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C</a:t>
            </a:r>
            <a:endParaRPr kumimoji="0" lang="en-US" altLang="zh-CN" sz="26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4" name="Rectangle 14" title=""/>
          <p:cNvSpPr>
            <a:spLocks noChangeArrowheads="1"/>
          </p:cNvSpPr>
          <p:nvPr/>
        </p:nvSpPr>
        <p:spPr bwMode="auto">
          <a:xfrm>
            <a:off x="8425180" y="2996565"/>
            <a:ext cx="478790" cy="59880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20000"/>
              </a:lnSpc>
              <a:spcBef>
                <a:spcPts val="2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D</a:t>
            </a:r>
            <a:endParaRPr kumimoji="0" lang="en-US" altLang="zh-CN" sz="26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5" name="Rectangle 14" title=""/>
          <p:cNvSpPr>
            <a:spLocks noChangeArrowheads="1"/>
          </p:cNvSpPr>
          <p:nvPr/>
        </p:nvSpPr>
        <p:spPr bwMode="auto">
          <a:xfrm>
            <a:off x="7920990" y="5876925"/>
            <a:ext cx="478790" cy="59880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20000"/>
              </a:lnSpc>
              <a:spcBef>
                <a:spcPts val="2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B</a:t>
            </a:r>
            <a:endParaRPr kumimoji="0" lang="en-US" altLang="zh-CN" sz="26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4" grpId="0" animBg="1"/>
      <p:bldP spid="5" grpId="0" animBg="1"/>
    </p:bldLst>
  </p:timing>
</p:sld>
</file>

<file path=ppt/tags/tag1.xml><?xml version="1.0" encoding="utf-8"?>
<p:tagLst xmlns:p="http://schemas.openxmlformats.org/presentationml/2006/main">
  <p:tag name="TABLE_ENDDRAG_ORIGIN_RECT" val="766*173"/>
  <p:tag name="TABLE_ENDDRAG_RECT" val="85*188*766*173"/>
</p:tagLst>
</file>

<file path=ppt/tags/tag2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NzVjYzk0ODMzYzY0MjdmZTZkZjU0OGM3ZTEwNTNkNTkifQ=="/>
</p:tagLst>
</file>

<file path=ppt/theme/theme1.xml><?xml version="1.0" encoding="utf-8"?>
<a:theme xmlns:r="http://schemas.openxmlformats.org/officeDocument/2006/relationships"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Arial"/>
      </a:majorFont>
      <a:minorFont>
        <a:latin typeface="Arial"/>
        <a:ea typeface="宋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aragraphs>114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Arial</vt:lpstr>
      <vt:lpstr>宋体</vt:lpstr>
      <vt:lpstr>Times New Roman</vt:lpstr>
      <vt:lpstr>黑体</vt:lpstr>
      <vt:lpstr>Verdana</vt:lpstr>
      <vt:lpstr>华文新魏</vt:lpstr>
      <vt:lpstr>楷体</vt:lpstr>
      <vt:lpstr>默认设计模板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2024-12-17T10:42:20Z</cp:lastPrinted>
  <dcterms:created xsi:type="dcterms:W3CDTF">2024-12-17T10:42:20Z</dcterms:created>
  <dcterms:modified xsi:type="dcterms:W3CDTF">2024-12-17T02:42:20Z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