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1"/>
  </p:sldMasterIdLst>
  <p:sldIdLst>
    <p:sldId id="264" r:id="rId2"/>
    <p:sldId id="256" r:id="rId3"/>
    <p:sldId id="263" r:id="rId4"/>
    <p:sldId id="257" r:id="rId5"/>
    <p:sldId id="266" r:id="rId6"/>
    <p:sldId id="260" r:id="rId7"/>
    <p:sldId id="259" r:id="rId8"/>
    <p:sldId id="265" r:id="rId9"/>
    <p:sldId id="274" r:id="rId10"/>
    <p:sldId id="275" r:id="rId11"/>
    <p:sldId id="276" r:id="rId12"/>
    <p:sldId id="277" r:id="rId13"/>
  </p:sldIdLst>
  <p:sldSz cx="12241530" cy="6858000"/>
  <p:notesSz cx="6858000" cy="9144000"/>
  <p:custDataLst>
    <p:tags r:id="rId14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>
        <p:scale>
          <a:sx n="66" d="100"/>
          <a:sy n="66" d="100"/>
        </p:scale>
        <p:origin x="-972" y="-402"/>
      </p:cViewPr>
      <p:guideLst>
        <p:guide orient="horz" pos="2160"/>
        <p:guide pos="3888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tags" Target="tags/tag18.xml" /><Relationship Id="rId15" Type="http://schemas.openxmlformats.org/officeDocument/2006/relationships/presProps" Target="presProps.xml" /><Relationship Id="rId16" Type="http://schemas.openxmlformats.org/officeDocument/2006/relationships/viewProps" Target="viewProps.xml" /><Relationship Id="rId17" Type="http://schemas.openxmlformats.org/officeDocument/2006/relationships/theme" Target="theme/theme1.xml" /><Relationship Id="rId18" Type="http://schemas.openxmlformats.org/officeDocument/2006/relationships/tableStyles" Target="tableStyles.xml" /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7575" y="2130425"/>
            <a:ext cx="10406063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36738" y="3886200"/>
            <a:ext cx="8567737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/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/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75713" y="274638"/>
            <a:ext cx="2752725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12775" y="274638"/>
            <a:ext cx="8110538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/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/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6788" y="4406900"/>
            <a:ext cx="10404475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6788" y="2906713"/>
            <a:ext cx="10404475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/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12775" y="1600200"/>
            <a:ext cx="5430838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6013" y="1600200"/>
            <a:ext cx="54324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/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12775" y="1535113"/>
            <a:ext cx="54086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2775" y="2174875"/>
            <a:ext cx="54086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18238" y="1535113"/>
            <a:ext cx="54102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18238" y="2174875"/>
            <a:ext cx="54102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/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/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/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775" y="273050"/>
            <a:ext cx="40259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86313" y="273050"/>
            <a:ext cx="68421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12775" y="1435100"/>
            <a:ext cx="402590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/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8713" y="4800600"/>
            <a:ext cx="7345362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8713" y="612775"/>
            <a:ext cx="7345362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200" b="0" i="0" u="none" strike="noStrike" kern="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8713" y="5367338"/>
            <a:ext cx="7345362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/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image" Target="file:///D:\qq&#25991;&#20214;\712321467\Image\C2C\Image2\%7b75232B38-A165-1FB7-499C-2E1C792CACB5%7d.png" TargetMode="External" /><Relationship Id="rId13" Type="http://schemas.openxmlformats.org/officeDocument/2006/relationships/image" Target="../media/image1.png" /><Relationship Id="rId14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12775" y="274638"/>
            <a:ext cx="11015663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612775" y="1600200"/>
            <a:ext cx="11015663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277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83063" y="6245225"/>
            <a:ext cx="3875088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72525" y="6245225"/>
            <a:ext cx="2855913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/>
            </a:fld>
            <a:endParaRPr lang="en-US" altLang="zh-CN">
              <a:latin typeface="Arial" panose="020b0604020202020204" pitchFamily="34" charset="0"/>
            </a:endParaRPr>
          </a:p>
        </p:txBody>
      </p:sp>
      <p:pic>
        <p:nvPicPr>
          <p:cNvPr id="1031" name="图片 1073743875" descr="学科网 zxxk.com" title=""/>
          <p:cNvPicPr>
            <a:picLocks noChangeAspect="1"/>
          </p:cNvPicPr>
          <p:nvPr/>
        </p:nvPicPr>
        <p:blipFill>
          <a:blip r:embed="rId13" r:link="rId1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2.png" /><Relationship Id="rId3" Type="http://schemas.openxmlformats.org/officeDocument/2006/relationships/tags" Target="../tags/tag1.xml" /><Relationship Id="rId4" Type="http://schemas.openxmlformats.org/officeDocument/2006/relationships/video" Target="../media/media1.mp4" /><Relationship Id="rId5" Type="http://schemas.microsoft.com/office/2007/relationships/media" Target="../media/media1.mp4" /><Relationship Id="rId6" Type="http://schemas.openxmlformats.org/officeDocument/2006/relationships/image" Target="../media/image3.png" /><Relationship Id="rId7" Type="http://schemas.openxmlformats.org/officeDocument/2006/relationships/image" Target="../media/image4.png" /><Relationship Id="rId8" Type="http://schemas.openxmlformats.org/officeDocument/2006/relationships/image" Target="../media/image5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3.png" /><Relationship Id="rId3" Type="http://schemas.openxmlformats.org/officeDocument/2006/relationships/image" Target="../media/image14.png" /><Relationship Id="rId4" Type="http://schemas.openxmlformats.org/officeDocument/2006/relationships/tags" Target="../tags/tag8.xml" /><Relationship Id="rId5" Type="http://schemas.openxmlformats.org/officeDocument/2006/relationships/tags" Target="../tags/tag9.xml" /><Relationship Id="rId6" Type="http://schemas.openxmlformats.org/officeDocument/2006/relationships/tags" Target="../tags/tag10.xml" /><Relationship Id="rId7" Type="http://schemas.openxmlformats.org/officeDocument/2006/relationships/tags" Target="../tags/tag11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5.png" /><Relationship Id="rId3" Type="http://schemas.openxmlformats.org/officeDocument/2006/relationships/tags" Target="../tags/tag12.xml" /><Relationship Id="rId4" Type="http://schemas.openxmlformats.org/officeDocument/2006/relationships/tags" Target="../tags/tag13.xml" /><Relationship Id="rId5" Type="http://schemas.openxmlformats.org/officeDocument/2006/relationships/tags" Target="../tags/tag14.xml" /><Relationship Id="rId6" Type="http://schemas.openxmlformats.org/officeDocument/2006/relationships/tags" Target="../tags/tag15.xml" /><Relationship Id="rId7" Type="http://schemas.openxmlformats.org/officeDocument/2006/relationships/tags" Target="../tags/tag16.xml" /><Relationship Id="rId8" Type="http://schemas.openxmlformats.org/officeDocument/2006/relationships/tags" Target="../tags/tag17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6.png" /><Relationship Id="rId3" Type="http://schemas.openxmlformats.org/officeDocument/2006/relationships/image" Target="../media/image17.jpeg" /><Relationship Id="rId4" Type="http://schemas.openxmlformats.org/officeDocument/2006/relationships/image" Target="../media/image18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6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7.png" /><Relationship Id="rId3" Type="http://schemas.openxmlformats.org/officeDocument/2006/relationships/image" Target="../media/image8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9.png" /><Relationship Id="rId3" Type="http://schemas.openxmlformats.org/officeDocument/2006/relationships/image" Target="../media/image10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2.xml" /><Relationship Id="rId3" Type="http://schemas.openxmlformats.org/officeDocument/2006/relationships/tags" Target="../tags/tag3.xml" /><Relationship Id="rId4" Type="http://schemas.openxmlformats.org/officeDocument/2006/relationships/tags" Target="../tags/tag4.xml" /><Relationship Id="rId5" Type="http://schemas.openxmlformats.org/officeDocument/2006/relationships/tags" Target="../tags/tag5.xml" /><Relationship Id="rId6" Type="http://schemas.openxmlformats.org/officeDocument/2006/relationships/tags" Target="../tags/tag6.xml" /><Relationship Id="rId7" Type="http://schemas.openxmlformats.org/officeDocument/2006/relationships/tags" Target="../tags/tag7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1.jpeg" /><Relationship Id="rId3" Type="http://schemas.openxmlformats.org/officeDocument/2006/relationships/image" Target="../media/image12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243" name="Text Box 3" title=""/>
          <p:cNvSpPr txBox="1">
            <a:spLocks noChangeArrowheads="1"/>
          </p:cNvSpPr>
          <p:nvPr/>
        </p:nvSpPr>
        <p:spPr bwMode="auto">
          <a:xfrm>
            <a:off x="215900" y="188913"/>
            <a:ext cx="3003550" cy="55308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000" b="1" kern="1200" cap="none" spc="0" normalizeH="0" baseline="0" noProof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黑体" panose="02010609060101010101" pitchFamily="49" charset="-122"/>
                <a:cs typeface="+mn-cs"/>
              </a:rPr>
              <a:t>情景引入</a:t>
            </a:r>
            <a:endParaRPr kumimoji="0" lang="zh-CN" altLang="en-US" sz="3000" b="1" kern="1200" cap="none" spc="0" normalizeH="0" baseline="0" noProof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2" name="杨静茹-短道速滑" title="">
            <a:hlinkClick action="ppaction://media"/>
          </p:cNvPr>
          <p:cNvPicPr/>
          <p:nvPr>
            <a:videoFile r:link="rId4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0584815" y="-1107440"/>
            <a:ext cx="896620" cy="968375"/>
          </a:xfrm>
          <a:prstGeom prst="rect">
            <a:avLst/>
          </a:prstGeom>
        </p:spPr>
      </p:pic>
      <p:sp>
        <p:nvSpPr>
          <p:cNvPr id="9220" name="Text Box 4" title=""/>
          <p:cNvSpPr txBox="1">
            <a:spLocks noChangeArrowheads="1"/>
          </p:cNvSpPr>
          <p:nvPr/>
        </p:nvSpPr>
        <p:spPr bwMode="auto">
          <a:xfrm>
            <a:off x="358775" y="836295"/>
            <a:ext cx="993013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观察运动员在各个不同阶段，他们有哪些不同的</a:t>
            </a:r>
            <a:r>
              <a:rPr lang="zh-CN" sz="2600" b="1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运动</a:t>
            </a:r>
            <a:r>
              <a:rPr kumimoji="0" 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形式？</a:t>
            </a:r>
            <a:endParaRPr kumimoji="0" lang="zh-CN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3" name="图片 2" title=""/>
          <p:cNvPicPr>
            <a:picLocks noChangeAspect="1"/>
          </p:cNvPicPr>
          <p:nvPr/>
        </p:nvPicPr>
        <p:blipFill>
          <a:blip r:embed="rId6"/>
          <a:srcRect l="39244" r="22541"/>
          <a:stretch>
            <a:fillRect/>
          </a:stretch>
        </p:blipFill>
        <p:spPr>
          <a:xfrm>
            <a:off x="287020" y="1844675"/>
            <a:ext cx="2664460" cy="3017520"/>
          </a:xfrm>
          <a:prstGeom prst="rect">
            <a:avLst/>
          </a:prstGeom>
        </p:spPr>
      </p:pic>
      <p:pic>
        <p:nvPicPr>
          <p:cNvPr id="4" name="图片 3" title=""/>
          <p:cNvPicPr>
            <a:picLocks noChangeAspect="1"/>
          </p:cNvPicPr>
          <p:nvPr/>
        </p:nvPicPr>
        <p:blipFill>
          <a:blip r:embed="rId7"/>
          <a:srcRect r="23674"/>
          <a:stretch>
            <a:fillRect/>
          </a:stretch>
        </p:blipFill>
        <p:spPr>
          <a:xfrm>
            <a:off x="3060065" y="1844675"/>
            <a:ext cx="4176395" cy="3017520"/>
          </a:xfrm>
          <a:prstGeom prst="rect">
            <a:avLst/>
          </a:prstGeom>
        </p:spPr>
      </p:pic>
      <p:pic>
        <p:nvPicPr>
          <p:cNvPr id="5" name="图片 4" title=""/>
          <p:cNvPicPr>
            <a:picLocks noChangeAspect="1"/>
          </p:cNvPicPr>
          <p:nvPr/>
        </p:nvPicPr>
        <p:blipFill>
          <a:blip r:embed="rId8"/>
          <a:srcRect l="4216" r="1563"/>
          <a:stretch>
            <a:fillRect/>
          </a:stretch>
        </p:blipFill>
        <p:spPr>
          <a:xfrm>
            <a:off x="7345045" y="1844675"/>
            <a:ext cx="4824730" cy="2983865"/>
          </a:xfrm>
          <a:prstGeom prst="rect">
            <a:avLst/>
          </a:prstGeom>
        </p:spPr>
      </p:pic>
      <p:sp>
        <p:nvSpPr>
          <p:cNvPr id="6" name="Text Box 4" title=""/>
          <p:cNvSpPr txBox="1">
            <a:spLocks noChangeArrowheads="1"/>
          </p:cNvSpPr>
          <p:nvPr/>
        </p:nvSpPr>
        <p:spPr bwMode="auto">
          <a:xfrm>
            <a:off x="1148080" y="4941570"/>
            <a:ext cx="131635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起跑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" name="Text Box 4" title=""/>
          <p:cNvSpPr txBox="1">
            <a:spLocks noChangeArrowheads="1"/>
          </p:cNvSpPr>
          <p:nvPr/>
        </p:nvSpPr>
        <p:spPr bwMode="auto">
          <a:xfrm>
            <a:off x="4536440" y="4941570"/>
            <a:ext cx="131635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直道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8" name="Text Box 4" title=""/>
          <p:cNvSpPr txBox="1">
            <a:spLocks noChangeArrowheads="1"/>
          </p:cNvSpPr>
          <p:nvPr/>
        </p:nvSpPr>
        <p:spPr bwMode="auto">
          <a:xfrm>
            <a:off x="9268460" y="4941570"/>
            <a:ext cx="131635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弯道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矩形 8" title=""/>
          <p:cNvSpPr/>
          <p:nvPr/>
        </p:nvSpPr>
        <p:spPr>
          <a:xfrm>
            <a:off x="144145" y="1628775"/>
            <a:ext cx="2880360" cy="40328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 title=""/>
          <p:cNvSpPr/>
          <p:nvPr/>
        </p:nvSpPr>
        <p:spPr>
          <a:xfrm>
            <a:off x="3016885" y="1412875"/>
            <a:ext cx="4224020" cy="40328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 title=""/>
          <p:cNvSpPr/>
          <p:nvPr/>
        </p:nvSpPr>
        <p:spPr>
          <a:xfrm>
            <a:off x="7306310" y="1628775"/>
            <a:ext cx="4940300" cy="40328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remove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146" name="Text Box 2" title=""/>
          <p:cNvSpPr txBox="1">
            <a:spLocks noChangeArrowheads="1"/>
          </p:cNvSpPr>
          <p:nvPr/>
        </p:nvSpPr>
        <p:spPr bwMode="auto">
          <a:xfrm>
            <a:off x="144145" y="765175"/>
            <a:ext cx="11624310" cy="61829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lnSpc>
                <a:spcPct val="10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．在平直公路上，甲、乙两小车运动的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s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﹣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t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图象如图所示，由图象可知（　　）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lnSpc>
                <a:spcPct val="10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A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．甲、乙两车都做匀速直线运动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	</a:t>
            </a:r>
            <a:endParaRPr kumimoji="0" lang="en-US" altLang="zh-CN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lnSpc>
                <a:spcPct val="10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B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．甲车做匀速直线运动，乙车静止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	</a:t>
            </a:r>
            <a:endParaRPr kumimoji="0" lang="en-US" altLang="zh-CN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lnSpc>
                <a:spcPct val="10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C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．甲车静止，乙车做匀速直线运动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	</a:t>
            </a:r>
            <a:endParaRPr kumimoji="0" lang="en-US" altLang="zh-CN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lnSpc>
                <a:spcPct val="10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D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．甲车做匀速运动，乙车做加速运动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lnSpc>
                <a:spcPct val="10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．下列运动中属于匀速直线运动的是（　　）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lnSpc>
                <a:spcPct val="10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A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．苹果从树上掉下来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	               B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．钟表指针匀速转动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	</a:t>
            </a:r>
            <a:endParaRPr kumimoji="0" lang="en-US" altLang="zh-CN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lnSpc>
                <a:spcPct val="10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C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．运动员在百米比赛中的运动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	    D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．汽车在平直的公路上匀速行驶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lnSpc>
                <a:spcPct val="10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3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．某物体做匀速直线运动，由速度公式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v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可知，物体的（　　）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lnSpc>
                <a:spcPct val="10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A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．速度与路程成正比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	B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．速度大小恒定不变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	</a:t>
            </a:r>
            <a:endParaRPr kumimoji="0" lang="en-US" altLang="zh-CN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lnSpc>
                <a:spcPct val="10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C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．速度与时间成反比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	D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．以上说法都对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lnSpc>
                <a:spcPct val="10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4</a:t>
            </a:r>
            <a:r>
              <a:rPr lang="zh-CN" altLang="en-US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．中学生小明骑着如甲所示的自行车在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lnSpc>
                <a:spcPct val="10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平直公路上行驶过程中，用相机每隔</a:t>
            </a:r>
            <a:r>
              <a:rPr lang="en-US" alt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1s</a:t>
            </a:r>
            <a:endParaRPr kumimoji="0" lang="en-US" altLang="zh-CN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lnSpc>
                <a:spcPct val="10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曝光一次得到的照片如图乙。拍照过程中，自行车的平均速度最接近于（　　）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lnSpc>
                <a:spcPct val="10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A</a:t>
            </a:r>
            <a:r>
              <a:rPr lang="zh-CN" altLang="en-US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．</a:t>
            </a:r>
            <a:r>
              <a:rPr lang="en-US" alt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8km/h	  B</a:t>
            </a:r>
            <a:r>
              <a:rPr lang="zh-CN" altLang="en-US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．</a:t>
            </a:r>
            <a:r>
              <a:rPr lang="en-US" alt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12km/h	     C</a:t>
            </a:r>
            <a:r>
              <a:rPr lang="zh-CN" altLang="en-US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．</a:t>
            </a:r>
            <a:r>
              <a:rPr lang="en-US" alt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16km/h	  D</a:t>
            </a:r>
            <a:r>
              <a:rPr lang="zh-CN" altLang="en-US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．</a:t>
            </a:r>
            <a:r>
              <a:rPr lang="en-US" alt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20km/h</a:t>
            </a:r>
            <a:endParaRPr kumimoji="0" lang="en-US" altLang="zh-CN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2" name="图片24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1170" y="1196975"/>
            <a:ext cx="2026285" cy="1867535"/>
          </a:xfrm>
          <a:prstGeom prst="rect">
            <a:avLst/>
          </a:prstGeom>
        </p:spPr>
      </p:pic>
      <p:pic>
        <p:nvPicPr>
          <p:cNvPr id="3" name="图片24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8145" y="4941570"/>
            <a:ext cx="5020310" cy="1104900"/>
          </a:xfrm>
          <a:prstGeom prst="rect">
            <a:avLst/>
          </a:prstGeom>
        </p:spPr>
      </p:pic>
      <p:sp>
        <p:nvSpPr>
          <p:cNvPr id="7" name="Rectangle 23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0945495" y="742315"/>
            <a:ext cx="113411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C</a:t>
            </a:r>
            <a:endParaRPr kumimoji="0" lang="en-US" altLang="zh-CN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  <a:sym typeface="+mn-ea"/>
            </a:endParaRPr>
          </a:p>
        </p:txBody>
      </p:sp>
      <p:sp>
        <p:nvSpPr>
          <p:cNvPr id="4" name="Rectangle 23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049010" y="2778760"/>
            <a:ext cx="113411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D</a:t>
            </a:r>
            <a:endParaRPr kumimoji="0" lang="en-US" altLang="zh-CN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  <a:sym typeface="+mn-ea"/>
            </a:endParaRPr>
          </a:p>
        </p:txBody>
      </p:sp>
      <p:sp>
        <p:nvSpPr>
          <p:cNvPr id="5" name="Rectangle 23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569325" y="4004945"/>
            <a:ext cx="113411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B</a:t>
            </a:r>
            <a:endParaRPr kumimoji="0" lang="en-US" altLang="zh-CN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  <a:sym typeface="+mn-ea"/>
            </a:endParaRPr>
          </a:p>
        </p:txBody>
      </p:sp>
      <p:sp>
        <p:nvSpPr>
          <p:cNvPr id="6" name="Rectangle 23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0945495" y="6021705"/>
            <a:ext cx="113411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A</a:t>
            </a:r>
            <a:endParaRPr kumimoji="0" lang="en-US" altLang="zh-CN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  <a:sym typeface="+mn-ea"/>
            </a:endParaRPr>
          </a:p>
        </p:txBody>
      </p:sp>
      <p:sp>
        <p:nvSpPr>
          <p:cNvPr id="8" name="Text Box 2" title=""/>
          <p:cNvSpPr txBox="1">
            <a:spLocks noChangeArrowheads="1"/>
          </p:cNvSpPr>
          <p:nvPr/>
        </p:nvSpPr>
        <p:spPr bwMode="auto">
          <a:xfrm>
            <a:off x="215900" y="188913"/>
            <a:ext cx="3003550" cy="55308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000" b="1" kern="1200" cap="none" spc="0" normalizeH="0" baseline="0" noProof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黑体" panose="02010609060101010101" pitchFamily="49" charset="-122"/>
                <a:cs typeface="+mn-cs"/>
              </a:rPr>
              <a:t>检测反馈</a:t>
            </a:r>
            <a:endParaRPr kumimoji="0" lang="zh-CN" altLang="en-US" sz="3000" b="1" kern="1200" cap="none" spc="0" normalizeH="0" baseline="0" noProof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266" name="Text Box 2" title=""/>
          <p:cNvSpPr txBox="1">
            <a:spLocks noChangeArrowheads="1"/>
          </p:cNvSpPr>
          <p:nvPr/>
        </p:nvSpPr>
        <p:spPr bwMode="auto">
          <a:xfrm>
            <a:off x="215900" y="188913"/>
            <a:ext cx="3003550" cy="55308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000" b="1" kern="1200" cap="none" spc="0" normalizeH="0" baseline="0" noProof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黑体" panose="02010609060101010101" pitchFamily="49" charset="-122"/>
                <a:cs typeface="+mn-cs"/>
              </a:rPr>
              <a:t>检测反馈</a:t>
            </a:r>
            <a:endParaRPr kumimoji="0" lang="zh-CN" altLang="en-US" sz="3000" b="1" kern="1200" cap="none" spc="0" normalizeH="0" baseline="0" noProof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" name="Text Box 2" title=""/>
          <p:cNvSpPr txBox="1">
            <a:spLocks noChangeArrowheads="1"/>
          </p:cNvSpPr>
          <p:nvPr/>
        </p:nvSpPr>
        <p:spPr bwMode="auto">
          <a:xfrm>
            <a:off x="214630" y="836930"/>
            <a:ext cx="8188325" cy="29756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lnSpc>
                <a:spcPct val="12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5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．在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“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研究气泡的运动规律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”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时，我们选用的是内径约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1cm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、长为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60cm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的玻璃管，管内注满水，并留有一小气泡，如图。（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）为了便于测量时间，气泡是运动的　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    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　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______________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（选填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“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快一点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”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或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“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慢一点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”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）好。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lnSpc>
                <a:spcPct val="12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）下表为小明同学在实验中测得的数据，根据数据，作出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s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﹣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t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图象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4" name="图片24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9315" y="332740"/>
            <a:ext cx="3646805" cy="2851785"/>
          </a:xfrm>
          <a:prstGeom prst="rect">
            <a:avLst/>
          </a:prstGeom>
        </p:spPr>
      </p:pic>
      <p:graphicFrame>
        <p:nvGraphicFramePr>
          <p:cNvPr id="5" name="表格 4" title="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468245" y="3501390"/>
          <a:ext cx="9610090" cy="1264920"/>
        </p:xfrm>
        <a:graphic>
          <a:graphicData uri="http://schemas.openxmlformats.org/drawingml/2006/table">
            <a:tbl>
              <a:tblPr/>
              <a:tblGrid>
                <a:gridCol w="3750310"/>
                <a:gridCol w="682625"/>
                <a:gridCol w="894715"/>
                <a:gridCol w="893445"/>
                <a:gridCol w="1129665"/>
                <a:gridCol w="1129030"/>
                <a:gridCol w="1130300"/>
              </a:tblGrid>
              <a:tr h="632460">
                <a:tc>
                  <a:txBody>
                    <a:bodyPr vert="horz" wrap="square"/>
                    <a:lstStyle/>
                    <a:p>
                      <a:pPr marL="22733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从</a:t>
                      </a:r>
                      <a:r>
                        <a:rPr lang="en-US" alt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点开始的路程</a:t>
                      </a:r>
                      <a:r>
                        <a:rPr lang="en-US" alt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s/cm</a:t>
                      </a:r>
                      <a:endParaRPr lang="en-US" altLang="zh-CN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22733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zh-CN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22733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10</a:t>
                      </a:r>
                      <a:endParaRPr lang="en-US" altLang="zh-CN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22733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20</a:t>
                      </a:r>
                      <a:endParaRPr lang="en-US" altLang="zh-CN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22733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30</a:t>
                      </a:r>
                      <a:endParaRPr lang="en-US" altLang="zh-CN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22733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40</a:t>
                      </a:r>
                      <a:endParaRPr lang="en-US" altLang="zh-CN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22733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50</a:t>
                      </a:r>
                      <a:endParaRPr lang="en-US" altLang="zh-CN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32460">
                <a:tc>
                  <a:txBody>
                    <a:bodyPr vert="horz" wrap="square"/>
                    <a:lstStyle/>
                    <a:p>
                      <a:pPr marL="22733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从</a:t>
                      </a:r>
                      <a:r>
                        <a:rPr lang="en-US" alt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点开始计时的时间</a:t>
                      </a:r>
                      <a:r>
                        <a:rPr lang="en-US" alt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t/s</a:t>
                      </a:r>
                      <a:endParaRPr lang="en-US" altLang="zh-CN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22733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0</a:t>
                      </a:r>
                      <a:endParaRPr lang="en-US" altLang="zh-CN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22733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4.7</a:t>
                      </a:r>
                      <a:endParaRPr lang="en-US" altLang="zh-CN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22733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9.7</a:t>
                      </a:r>
                      <a:endParaRPr lang="en-US" altLang="zh-CN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22733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14.8</a:t>
                      </a:r>
                      <a:endParaRPr lang="en-US" altLang="zh-CN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22733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19.6</a:t>
                      </a:r>
                      <a:endParaRPr lang="en-US" altLang="zh-CN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pPr marL="227330" indent="0" algn="ctr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6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ea typeface="黑体" panose="02010609060101010101" pitchFamily="49" charset="-122"/>
                          <a:cs typeface="Times New Roman" panose="02020603050405020304" pitchFamily="18" charset="0"/>
                        </a:rPr>
                        <a:t>24.5</a:t>
                      </a:r>
                      <a:endParaRPr lang="en-US" altLang="zh-CN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marL="19050" marR="19050" marT="19050" marB="19050">
                    <a:lnL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" name="Text Box 2" title=""/>
          <p:cNvSpPr txBox="1">
            <a:spLocks noChangeArrowheads="1"/>
          </p:cNvSpPr>
          <p:nvPr/>
        </p:nvSpPr>
        <p:spPr bwMode="auto">
          <a:xfrm>
            <a:off x="288290" y="4869815"/>
            <a:ext cx="11769725" cy="152971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lnSpc>
                <a:spcPct val="12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3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）从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s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﹣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t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图象看，运动的路程和时间之间近似成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________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（正比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/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反比）关系，运动速度可以看成是</a:t>
            </a:r>
            <a:r>
              <a:rPr kumimoji="0" 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__________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（不变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/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变化）的，因此，气泡的运动可以看成是</a:t>
            </a:r>
            <a:r>
              <a:rPr kumimoji="0" 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__________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运动，在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0cm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下面一段路程中，气泡做的是</a:t>
            </a:r>
            <a:r>
              <a:rPr lang="en-US" altLang="zh-CN" sz="2600" b="1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_________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运动。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143" name="Rectangle 23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60045" y="2348865"/>
            <a:ext cx="186372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600" b="1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sym typeface="+mn-ea"/>
              </a:rPr>
              <a:t>慢一点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  <a:sym typeface="+mn-ea"/>
            </a:endParaRPr>
          </a:p>
        </p:txBody>
      </p:sp>
      <p:sp>
        <p:nvSpPr>
          <p:cNvPr id="7" name="Rectangle 23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992745" y="4941570"/>
            <a:ext cx="113411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正比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  <a:sym typeface="+mn-ea"/>
            </a:endParaRPr>
          </a:p>
        </p:txBody>
      </p:sp>
      <p:sp>
        <p:nvSpPr>
          <p:cNvPr id="8" name="Rectangle 23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528695" y="5412740"/>
            <a:ext cx="113411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不变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  <a:sym typeface="+mn-ea"/>
            </a:endParaRPr>
          </a:p>
        </p:txBody>
      </p:sp>
      <p:sp>
        <p:nvSpPr>
          <p:cNvPr id="9" name="Rectangle 23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25170" y="5908040"/>
            <a:ext cx="196596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匀速直线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  <a:sym typeface="+mn-ea"/>
            </a:endParaRPr>
          </a:p>
        </p:txBody>
      </p:sp>
      <p:sp>
        <p:nvSpPr>
          <p:cNvPr id="10" name="Rectangle 23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641080" y="5908040"/>
            <a:ext cx="196596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  <a:sym typeface="+mn-ea"/>
              </a:rPr>
              <a:t>加速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  <a:sym typeface="+mn-ea"/>
            </a:endParaRPr>
          </a:p>
        </p:txBody>
      </p:sp>
      <p:grpSp>
        <p:nvGrpSpPr>
          <p:cNvPr id="17" name="组合 16" title=""/>
          <p:cNvGrpSpPr/>
          <p:nvPr/>
        </p:nvGrpSpPr>
        <p:grpSpPr>
          <a:xfrm>
            <a:off x="9669780" y="868045"/>
            <a:ext cx="1957070" cy="1720215"/>
            <a:chOff x="15228" y="1367"/>
            <a:chExt cx="3082" cy="2709"/>
          </a:xfrm>
        </p:grpSpPr>
        <p:sp>
          <p:nvSpPr>
            <p:cNvPr id="2" name="椭圆 1"/>
            <p:cNvSpPr/>
            <p:nvPr/>
          </p:nvSpPr>
          <p:spPr>
            <a:xfrm>
              <a:off x="15228" y="3958"/>
              <a:ext cx="119" cy="11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椭圆 10"/>
            <p:cNvSpPr/>
            <p:nvPr/>
          </p:nvSpPr>
          <p:spPr>
            <a:xfrm>
              <a:off x="15761" y="3456"/>
              <a:ext cx="119" cy="11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椭圆 11"/>
            <p:cNvSpPr/>
            <p:nvPr/>
          </p:nvSpPr>
          <p:spPr>
            <a:xfrm>
              <a:off x="16362" y="2921"/>
              <a:ext cx="119" cy="11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3" name="椭圆 12"/>
            <p:cNvSpPr/>
            <p:nvPr/>
          </p:nvSpPr>
          <p:spPr>
            <a:xfrm>
              <a:off x="16994" y="2370"/>
              <a:ext cx="119" cy="11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椭圆 13"/>
            <p:cNvSpPr/>
            <p:nvPr/>
          </p:nvSpPr>
          <p:spPr>
            <a:xfrm>
              <a:off x="17577" y="1869"/>
              <a:ext cx="119" cy="11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椭圆 14"/>
            <p:cNvSpPr/>
            <p:nvPr/>
          </p:nvSpPr>
          <p:spPr>
            <a:xfrm>
              <a:off x="18192" y="1367"/>
              <a:ext cx="119" cy="11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连接符 15"/>
            <p:cNvCxnSpPr>
              <a:stCxn id="2" idx="3"/>
            </p:cNvCxnSpPr>
            <p:nvPr/>
          </p:nvCxnSpPr>
          <p:spPr>
            <a:xfrm flipV="1">
              <a:off x="15245" y="1444"/>
              <a:ext cx="2974" cy="2616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43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266" name="Text Box 2" title=""/>
          <p:cNvSpPr txBox="1">
            <a:spLocks noChangeArrowheads="1"/>
          </p:cNvSpPr>
          <p:nvPr/>
        </p:nvSpPr>
        <p:spPr bwMode="auto">
          <a:xfrm>
            <a:off x="215900" y="188913"/>
            <a:ext cx="3003550" cy="55308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000" b="1" kern="1200" cap="none" spc="0" normalizeH="0" baseline="0" noProof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黑体" panose="02010609060101010101" pitchFamily="49" charset="-122"/>
                <a:cs typeface="+mn-cs"/>
              </a:rPr>
              <a:t>检测反馈</a:t>
            </a:r>
            <a:endParaRPr kumimoji="0" lang="zh-CN" altLang="en-US" sz="3000" b="1" kern="1200" cap="none" spc="0" normalizeH="0" baseline="0" noProof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" name="Text Box 2" title=""/>
          <p:cNvSpPr txBox="1">
            <a:spLocks noChangeArrowheads="1"/>
          </p:cNvSpPr>
          <p:nvPr/>
        </p:nvSpPr>
        <p:spPr bwMode="auto">
          <a:xfrm>
            <a:off x="214630" y="765175"/>
            <a:ext cx="11718290" cy="29756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lnSpc>
                <a:spcPct val="12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6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．道路限速监控管理的一种方式是采用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“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区间测速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”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，就是测算出汽车在某一区间行驶的平均速度，如果超过了该路段的最高限速即判为超速。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lnSpc>
                <a:spcPct val="12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）若一辆轿车通过两个监测点的时间如图所示，监测点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A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、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B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相距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25km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，全程限速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120km/h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，采用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“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区间测速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”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时，这辆汽车在该路段会不会被判超速。（请通过计算进行说明）（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）若一辆货车以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100km/h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的速度匀速通过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AB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这段路程，则它需要多长时间？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2" name="图片24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5180" y="3213100"/>
            <a:ext cx="3778250" cy="1560195"/>
          </a:xfrm>
          <a:prstGeom prst="rect">
            <a:avLst/>
          </a:prstGeom>
        </p:spPr>
      </p:pic>
      <p:grpSp>
        <p:nvGrpSpPr>
          <p:cNvPr id="14" name="组合 13" title=""/>
          <p:cNvGrpSpPr/>
          <p:nvPr/>
        </p:nvGrpSpPr>
        <p:grpSpPr>
          <a:xfrm>
            <a:off x="214630" y="3626485"/>
            <a:ext cx="8321040" cy="3201035"/>
            <a:chOff x="338" y="5711"/>
            <a:chExt cx="13104" cy="5041"/>
          </a:xfrm>
        </p:grpSpPr>
        <p:sp>
          <p:nvSpPr>
            <p:cNvPr id="11" name="Text Box 2"/>
            <p:cNvSpPr txBox="1">
              <a:spLocks noChangeArrowheads="1"/>
            </p:cNvSpPr>
            <p:nvPr/>
          </p:nvSpPr>
          <p:spPr bwMode="auto">
            <a:xfrm>
              <a:off x="338" y="5711"/>
              <a:ext cx="13104" cy="4716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 wrap="square">
              <a:spAutoFit/>
            </a:bodyPr>
            <a:lstStyle/>
            <a:p>
              <a:pPr marR="0" defTabSz="914400">
                <a:lnSpc>
                  <a:spcPct val="120000"/>
                </a:lnSpc>
                <a:spcBef>
                  <a:spcPts val="5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解：（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1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）汽车所用的时间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t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＝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10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：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41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﹣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10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：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31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＝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10minh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，</a:t>
              </a:r>
              <a:endPara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endParaRPr>
            </a:p>
            <a:p>
              <a:pPr marR="0" defTabSz="914400">
                <a:lnSpc>
                  <a:spcPct val="120000"/>
                </a:lnSpc>
                <a:spcBef>
                  <a:spcPts val="5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这辆汽车的平均速度：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v                  150km/h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，</a:t>
              </a:r>
              <a:endPara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endParaRPr>
            </a:p>
            <a:p>
              <a:pPr marR="0" defTabSz="914400">
                <a:lnSpc>
                  <a:spcPct val="120000"/>
                </a:lnSpc>
                <a:spcBef>
                  <a:spcPts val="5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      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因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150km/h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＞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120km/h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，故该轿车会被判超速；</a:t>
              </a:r>
              <a:endPara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endParaRPr>
            </a:p>
            <a:p>
              <a:pPr marR="0" defTabSz="914400">
                <a:lnSpc>
                  <a:spcPct val="120000"/>
                </a:lnSpc>
                <a:spcBef>
                  <a:spcPts val="5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（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2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）若一辆货车以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100km/h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的速度匀速通过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AB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这段路程，由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v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变形可得：</a:t>
              </a:r>
              <a:endPara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endParaRPr>
            </a:p>
            <a:p>
              <a:pPr marR="0" defTabSz="914400">
                <a:lnSpc>
                  <a:spcPct val="120000"/>
                </a:lnSpc>
                <a:spcBef>
                  <a:spcPts val="5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                                       t                                   0.25h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+mn-cs"/>
                </a:rPr>
                <a:t>。</a:t>
              </a:r>
              <a:endPara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endParaRPr>
            </a:p>
          </p:txBody>
        </p:sp>
        <p:pic>
          <p:nvPicPr>
            <p:cNvPr id="12" name="图片 11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5897" y="8802"/>
              <a:ext cx="3853" cy="1951"/>
            </a:xfrm>
            <a:prstGeom prst="rect">
              <a:avLst/>
            </a:prstGeom>
          </p:spPr>
        </p:pic>
        <p:pic>
          <p:nvPicPr>
            <p:cNvPr id="13" name="图片 12"/>
            <p:cNvPicPr/>
            <p:nvPr/>
          </p:nvPicPr>
          <p:blipFill>
            <a:blip r:embed="rId4"/>
            <a:srcRect l="15836"/>
            <a:stretch>
              <a:fillRect/>
            </a:stretch>
          </p:blipFill>
          <p:spPr>
            <a:xfrm>
              <a:off x="6047" y="6534"/>
              <a:ext cx="2110" cy="960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4" name="WordArt 4" title=""/>
          <p:cNvSpPr>
            <a:spLocks noTextEdit="1"/>
          </p:cNvSpPr>
          <p:nvPr/>
        </p:nvSpPr>
        <p:spPr>
          <a:xfrm>
            <a:off x="2952750" y="1700530"/>
            <a:ext cx="7045325" cy="157607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zh-CN" sz="3600" b="1">
                <a:ln w="12700" cap="flat" cmpd="sng">
                  <a:solidFill>
                    <a:srgbClr val="EAEAEA"/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华文新魏" panose="02010800040101010101" charset="-122"/>
                <a:ea typeface="华文新魏" panose="02010800040101010101" charset="-122"/>
              </a:rPr>
              <a:t>三、直线运动</a:t>
            </a:r>
            <a:endParaRPr lang="zh-CN" sz="3600" b="1">
              <a:ln w="12700" cap="flat" cmpd="sng">
                <a:solidFill>
                  <a:srgbClr val="EAEAEA"/>
                </a:solidFill>
                <a:prstDash val="solid"/>
                <a:round/>
                <a:headEnd type="none" w="med" len="med"/>
                <a:tailEnd type="none" w="med" len="med"/>
              </a:ln>
              <a:gradFill rotWithShape="1">
                <a:gsLst>
                  <a:gs pos="0">
                    <a:srgbClr val="A603AB">
                      <a:alpha val="100000"/>
                    </a:srgbClr>
                  </a:gs>
                  <a:gs pos="12000">
                    <a:srgbClr val="E81766">
                      <a:alpha val="100000"/>
                    </a:srgbClr>
                  </a:gs>
                  <a:gs pos="27000">
                    <a:srgbClr val="EE3F17">
                      <a:alpha val="100000"/>
                    </a:srgbClr>
                  </a:gs>
                  <a:gs pos="48000">
                    <a:srgbClr val="FFFF00">
                      <a:alpha val="100000"/>
                    </a:srgbClr>
                  </a:gs>
                  <a:gs pos="64999">
                    <a:srgbClr val="1A8D48">
                      <a:alpha val="100000"/>
                    </a:srgbClr>
                  </a:gs>
                  <a:gs pos="78999">
                    <a:srgbClr val="0819FB">
                      <a:alpha val="100000"/>
                    </a:srgbClr>
                  </a:gs>
                  <a:gs pos="100000">
                    <a:srgbClr val="A603AB">
                      <a:alpha val="100000"/>
                    </a:srgbClr>
                  </a:gs>
                </a:gsLst>
                <a:lin ang="0" scaled="1"/>
              </a:gradFill>
              <a:effectLst>
                <a:outerShdw dist="35921" dir="2699999" sy="50000" kx="2115830" algn="bl" rotWithShape="0">
                  <a:srgbClr val="C0C0C0">
                    <a:alpha val="79999"/>
                  </a:srgbClr>
                </a:outerShdw>
              </a:effectLst>
              <a:latin typeface="华文新魏" panose="02010800040101010101" charset="-122"/>
              <a:ea typeface="华文新魏" panose="02010800040101010101" charset="-122"/>
            </a:endParaRP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220" name="Text Box 4" title=""/>
          <p:cNvSpPr txBox="1">
            <a:spLocks noChangeArrowheads="1"/>
          </p:cNvSpPr>
          <p:nvPr/>
        </p:nvSpPr>
        <p:spPr bwMode="auto">
          <a:xfrm>
            <a:off x="71438" y="908050"/>
            <a:ext cx="12025313" cy="169164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1. </a:t>
            </a:r>
            <a:r>
              <a:rPr kumimoji="0" lang="zh-CN" altLang="en-US" sz="2600" b="1" kern="1200" cap="none" spc="0" normalizeH="0" baseline="0" noProof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经历制定比较气泡运动快慢的实验方案，学会用速度描述物体运动快慢；</a:t>
            </a:r>
            <a:endParaRPr kumimoji="0" lang="en-US" altLang="zh-CN" sz="2600" b="1" kern="1200" cap="none" spc="0" normalizeH="0" baseline="0" noProof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2.</a:t>
            </a:r>
            <a:r>
              <a:rPr kumimoji="0" lang="zh-CN" altLang="en-US" sz="2600" b="1" kern="1200" cap="none" spc="0" normalizeH="0" baseline="0" noProof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根据所测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气泡运动数据，学会用表格和图像分析，归纳出匀速直线运动的特点；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3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. 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会运用速度公式规范地进行简单计算。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221" name="Text Box 5" title=""/>
          <p:cNvSpPr txBox="1">
            <a:spLocks noChangeArrowheads="1"/>
          </p:cNvSpPr>
          <p:nvPr/>
        </p:nvSpPr>
        <p:spPr bwMode="auto">
          <a:xfrm>
            <a:off x="215900" y="188913"/>
            <a:ext cx="3003550" cy="54927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000" b="1" kern="1200" cap="none" spc="0" normalizeH="0" baseline="0" noProof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黑体" panose="02010609060101010101" pitchFamily="49" charset="-122"/>
                <a:cs typeface="+mn-cs"/>
              </a:rPr>
              <a:t>学习目标</a:t>
            </a:r>
            <a:endParaRPr kumimoji="0" lang="zh-CN" altLang="en-US" sz="3000" b="1" kern="1200" cap="none" spc="0" normalizeH="0" baseline="0" noProof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aphicFrame>
        <p:nvGraphicFramePr>
          <p:cNvPr id="61" name="表格 60" title=""/>
          <p:cNvGraphicFramePr>
            <a:graphicFrameLocks noGrp="1"/>
          </p:cNvGraphicFramePr>
          <p:nvPr/>
        </p:nvGraphicFramePr>
        <p:xfrm>
          <a:off x="287338" y="3502025"/>
          <a:ext cx="9793288" cy="11414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68450"/>
                <a:gridCol w="2321325"/>
                <a:gridCol w="1813535"/>
                <a:gridCol w="1740993"/>
                <a:gridCol w="2248783"/>
              </a:tblGrid>
              <a:tr h="570605">
                <a:tc>
                  <a:txBody>
                    <a:bodyPr vert="horz" wrap="square"/>
                    <a:lstStyle/>
                    <a:p>
                      <a:endParaRPr lang="zh-CN" altLang="en-US" sz="26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70605">
                <a:tc>
                  <a:txBody>
                    <a:bodyPr vert="horz" wrap="square"/>
                    <a:lstStyle/>
                    <a:p>
                      <a:endParaRPr lang="zh-CN" altLang="en-US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142" name="Text Box 4" title=""/>
          <p:cNvSpPr txBox="1"/>
          <p:nvPr/>
        </p:nvSpPr>
        <p:spPr>
          <a:xfrm>
            <a:off x="71438" y="836613"/>
            <a:ext cx="3816350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1.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研究气泡的运动规律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pic>
        <p:nvPicPr>
          <p:cNvPr id="5143" name="Picture 7" title=""/>
          <p:cNvPicPr>
            <a:picLocks noChangeAspect="1"/>
          </p:cNvPicPr>
          <p:nvPr/>
        </p:nvPicPr>
        <p:blipFill>
          <a:blip r:embed="rId2"/>
          <a:srcRect t="3233" b="3465"/>
          <a:stretch>
            <a:fillRect/>
          </a:stretch>
        </p:blipFill>
        <p:spPr>
          <a:xfrm>
            <a:off x="10942638" y="0"/>
            <a:ext cx="1162050" cy="7100888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Group 43" title=""/>
          <p:cNvGrpSpPr/>
          <p:nvPr/>
        </p:nvGrpSpPr>
        <p:grpSpPr>
          <a:xfrm>
            <a:off x="10274300" y="765175"/>
            <a:ext cx="1881188" cy="4787900"/>
            <a:chOff x="6254" y="735"/>
            <a:chExt cx="1185" cy="2569"/>
          </a:xfrm>
        </p:grpSpPr>
        <p:grpSp>
          <p:nvGrpSpPr>
            <p:cNvPr id="5223" name="Group 33"/>
            <p:cNvGrpSpPr/>
            <p:nvPr/>
          </p:nvGrpSpPr>
          <p:grpSpPr>
            <a:xfrm>
              <a:off x="6831" y="2663"/>
              <a:ext cx="242" cy="593"/>
              <a:chOff x="6831" y="2663"/>
              <a:chExt cx="242" cy="593"/>
            </a:xfrm>
          </p:grpSpPr>
          <p:sp>
            <p:nvSpPr>
              <p:cNvPr id="5233" name="Line 8"/>
              <p:cNvSpPr/>
              <p:nvPr/>
            </p:nvSpPr>
            <p:spPr>
              <a:xfrm>
                <a:off x="6831" y="3255"/>
                <a:ext cx="242" cy="1"/>
              </a:xfrm>
              <a:prstGeom prst="line">
                <a:avLst/>
              </a:prstGeom>
              <a:ln w="1905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5234" name="Line 9"/>
              <p:cNvSpPr/>
              <p:nvPr/>
            </p:nvSpPr>
            <p:spPr>
              <a:xfrm>
                <a:off x="6831" y="2663"/>
                <a:ext cx="241" cy="0"/>
              </a:xfrm>
              <a:prstGeom prst="line">
                <a:avLst/>
              </a:prstGeom>
              <a:ln w="19050" cap="flat" cmpd="sng">
                <a:solidFill>
                  <a:srgbClr val="FF0000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  <p:sp>
          <p:nvSpPr>
            <p:cNvPr id="5224" name="Line 10"/>
            <p:cNvSpPr/>
            <p:nvPr/>
          </p:nvSpPr>
          <p:spPr>
            <a:xfrm>
              <a:off x="6831" y="2071"/>
              <a:ext cx="241" cy="0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5225" name="Line 11"/>
            <p:cNvSpPr/>
            <p:nvPr/>
          </p:nvSpPr>
          <p:spPr>
            <a:xfrm>
              <a:off x="6831" y="884"/>
              <a:ext cx="241" cy="0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5226" name="Line 12"/>
            <p:cNvSpPr/>
            <p:nvPr/>
          </p:nvSpPr>
          <p:spPr>
            <a:xfrm>
              <a:off x="6831" y="1476"/>
              <a:ext cx="241" cy="0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/>
          </p:txBody>
        </p:sp>
        <p:sp>
          <p:nvSpPr>
            <p:cNvPr id="5227" name="Text Box 13"/>
            <p:cNvSpPr txBox="1"/>
            <p:nvPr/>
          </p:nvSpPr>
          <p:spPr>
            <a:xfrm>
              <a:off x="7073" y="3107"/>
              <a:ext cx="366" cy="19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 i="1">
                  <a:latin typeface="宋体" panose="02010600030101010101" pitchFamily="2" charset="-122"/>
                </a:rPr>
                <a:t>O</a:t>
              </a:r>
              <a:endParaRPr lang="en-US" altLang="zh-CN" b="1" i="1">
                <a:latin typeface="宋体" panose="02010600030101010101" pitchFamily="2" charset="-122"/>
              </a:endParaRPr>
            </a:p>
          </p:txBody>
        </p:sp>
        <p:sp>
          <p:nvSpPr>
            <p:cNvPr id="5228" name="Text Box 14"/>
            <p:cNvSpPr txBox="1"/>
            <p:nvPr/>
          </p:nvSpPr>
          <p:spPr>
            <a:xfrm>
              <a:off x="6254" y="735"/>
              <a:ext cx="819" cy="19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Arial" panose="020b0604020202020204" pitchFamily="34" charset="0"/>
                </a:rPr>
                <a:t>80cm</a:t>
              </a:r>
              <a:endParaRPr lang="en-US" altLang="zh-CN" b="1">
                <a:latin typeface="Arial" panose="020b0604020202020204" pitchFamily="34" charset="0"/>
              </a:endParaRPr>
            </a:p>
          </p:txBody>
        </p:sp>
        <p:sp>
          <p:nvSpPr>
            <p:cNvPr id="5229" name="Text Box 15"/>
            <p:cNvSpPr txBox="1"/>
            <p:nvPr/>
          </p:nvSpPr>
          <p:spPr>
            <a:xfrm>
              <a:off x="6254" y="1328"/>
              <a:ext cx="819" cy="19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Arial" panose="020b0604020202020204" pitchFamily="34" charset="0"/>
                </a:rPr>
                <a:t>60cm</a:t>
              </a:r>
              <a:endParaRPr lang="en-US" altLang="zh-CN" b="1">
                <a:latin typeface="Arial" panose="020b0604020202020204" pitchFamily="34" charset="0"/>
              </a:endParaRPr>
            </a:p>
          </p:txBody>
        </p:sp>
        <p:sp>
          <p:nvSpPr>
            <p:cNvPr id="5230" name="Text Box 16"/>
            <p:cNvSpPr txBox="1"/>
            <p:nvPr/>
          </p:nvSpPr>
          <p:spPr>
            <a:xfrm>
              <a:off x="6254" y="1922"/>
              <a:ext cx="819" cy="196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Arial" panose="020b0604020202020204" pitchFamily="34" charset="0"/>
                </a:rPr>
                <a:t>40cm</a:t>
              </a:r>
              <a:endParaRPr lang="en-US" altLang="zh-CN" b="1">
                <a:latin typeface="Arial" panose="020b0604020202020204" pitchFamily="34" charset="0"/>
              </a:endParaRPr>
            </a:p>
          </p:txBody>
        </p:sp>
        <p:sp>
          <p:nvSpPr>
            <p:cNvPr id="5231" name="Text Box 17"/>
            <p:cNvSpPr txBox="1"/>
            <p:nvPr/>
          </p:nvSpPr>
          <p:spPr>
            <a:xfrm>
              <a:off x="6254" y="2515"/>
              <a:ext cx="595" cy="19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Arial" panose="020b0604020202020204" pitchFamily="34" charset="0"/>
                </a:rPr>
                <a:t>20cm</a:t>
              </a:r>
              <a:endParaRPr lang="en-US" altLang="zh-CN" b="1">
                <a:latin typeface="Arial" panose="020b0604020202020204" pitchFamily="34" charset="0"/>
              </a:endParaRPr>
            </a:p>
          </p:txBody>
        </p:sp>
        <p:sp>
          <p:nvSpPr>
            <p:cNvPr id="5232" name="Text Box 18"/>
            <p:cNvSpPr txBox="1"/>
            <p:nvPr/>
          </p:nvSpPr>
          <p:spPr>
            <a:xfrm>
              <a:off x="6345" y="3107"/>
              <a:ext cx="414" cy="19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>
                  <a:latin typeface="Arial" panose="020b0604020202020204" pitchFamily="34" charset="0"/>
                </a:rPr>
                <a:t>0cm</a:t>
              </a:r>
              <a:endParaRPr lang="en-US" altLang="zh-CN" b="1">
                <a:latin typeface="Arial" panose="020b0604020202020204" pitchFamily="34" charset="0"/>
              </a:endParaRPr>
            </a:p>
          </p:txBody>
        </p:sp>
      </p:grpSp>
      <p:sp>
        <p:nvSpPr>
          <p:cNvPr id="3091" name="AutoShape 19" title=""/>
          <p:cNvSpPr/>
          <p:nvPr/>
        </p:nvSpPr>
        <p:spPr>
          <a:xfrm>
            <a:off x="11430000" y="6237288"/>
            <a:ext cx="165100" cy="139700"/>
          </a:xfrm>
          <a:prstGeom prst="flowChartConnector">
            <a:avLst/>
          </a:prstGeom>
          <a:solidFill>
            <a:schemeClr val="bg1"/>
          </a:solidFill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anchor="ctr" anchorCtr="0"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3092" name="Text Box 20" title=""/>
          <p:cNvSpPr txBox="1"/>
          <p:nvPr/>
        </p:nvSpPr>
        <p:spPr>
          <a:xfrm>
            <a:off x="-73025" y="1308100"/>
            <a:ext cx="10347325" cy="89154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812800" indent="-812800">
              <a:spcBef>
                <a:spcPct val="50000"/>
              </a:spcBef>
            </a:pPr>
            <a:r>
              <a:rPr lang="zh-CN" altLang="en-US" sz="26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（</a:t>
            </a:r>
            <a:r>
              <a:rPr lang="en-US" altLang="zh-CN" sz="26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1</a:t>
            </a:r>
            <a:r>
              <a:rPr lang="zh-CN" altLang="en-US" sz="26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）如何测出气泡通过</a:t>
            </a:r>
            <a:r>
              <a:rPr lang="en-US" altLang="zh-CN" sz="26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0—20cm</a:t>
            </a:r>
            <a:r>
              <a:rPr lang="zh-CN" altLang="en-US" sz="26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、</a:t>
            </a:r>
            <a:r>
              <a:rPr lang="en-US" altLang="zh-CN" sz="26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20—40cm</a:t>
            </a:r>
            <a:r>
              <a:rPr lang="zh-CN" altLang="en-US" sz="26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、</a:t>
            </a:r>
            <a:r>
              <a:rPr lang="en-US" altLang="zh-CN" sz="26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40—60cm</a:t>
            </a:r>
            <a:r>
              <a:rPr lang="zh-CN" altLang="en-US" sz="26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和</a:t>
            </a:r>
            <a:r>
              <a:rPr lang="en-US" altLang="zh-CN" sz="26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60—80cm</a:t>
            </a:r>
            <a:r>
              <a:rPr lang="zh-CN" altLang="en-US" sz="26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的速度？</a:t>
            </a:r>
            <a:endParaRPr lang="zh-CN" altLang="en-US" sz="2600" b="1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3093" name="Text Box 21" title=""/>
          <p:cNvSpPr txBox="1"/>
          <p:nvPr/>
        </p:nvSpPr>
        <p:spPr>
          <a:xfrm>
            <a:off x="-144462" y="5430838"/>
            <a:ext cx="6238875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（</a:t>
            </a:r>
            <a:r>
              <a:rPr lang="en-US" altLang="zh-CN" sz="26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2</a:t>
            </a:r>
            <a:r>
              <a:rPr lang="zh-CN" altLang="en-US" sz="26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）分析数据，发现气泡运动的特点</a:t>
            </a:r>
            <a:endParaRPr lang="zh-CN" altLang="en-US" sz="2600" b="1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3095" name="Rectangle 23" title=""/>
          <p:cNvSpPr/>
          <p:nvPr/>
        </p:nvSpPr>
        <p:spPr>
          <a:xfrm>
            <a:off x="676275" y="5873750"/>
            <a:ext cx="4914900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相等时间</a:t>
            </a:r>
            <a:r>
              <a:rPr lang="zh-CN" altLang="en-US" sz="26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内通过的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路程相等</a:t>
            </a:r>
            <a:r>
              <a:rPr lang="zh-CN" altLang="en-US" sz="26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的</a:t>
            </a:r>
            <a:endParaRPr lang="zh-CN" altLang="en-US" sz="2600" b="1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3096" name="Rectangle 24" title=""/>
          <p:cNvSpPr/>
          <p:nvPr/>
        </p:nvSpPr>
        <p:spPr>
          <a:xfrm>
            <a:off x="647700" y="6324600"/>
            <a:ext cx="4464050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相等路程</a:t>
            </a:r>
            <a:r>
              <a:rPr lang="zh-CN" altLang="en-US" sz="26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所用的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时间相等</a:t>
            </a:r>
            <a:r>
              <a:rPr lang="zh-CN" altLang="en-US" sz="26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的</a:t>
            </a:r>
            <a:endParaRPr lang="zh-CN" altLang="en-US" sz="2600" b="1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3097" name="Rectangle 25" title=""/>
          <p:cNvSpPr/>
          <p:nvPr/>
        </p:nvSpPr>
        <p:spPr>
          <a:xfrm>
            <a:off x="6337300" y="6105525"/>
            <a:ext cx="3186113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速度是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保持不变的</a:t>
            </a:r>
            <a:endParaRPr lang="zh-CN" altLang="en-US" sz="2600" b="1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3098" name="Text Box 26" title=""/>
          <p:cNvSpPr txBox="1">
            <a:spLocks noChangeArrowheads="1"/>
          </p:cNvSpPr>
          <p:nvPr/>
        </p:nvSpPr>
        <p:spPr bwMode="auto">
          <a:xfrm>
            <a:off x="215900" y="188913"/>
            <a:ext cx="3003550" cy="55308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000" b="1" kern="1200" cap="none" spc="0" normalizeH="0" baseline="0" noProof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黑体" panose="02010609060101010101" pitchFamily="49" charset="-122"/>
                <a:cs typeface="+mn-cs"/>
              </a:rPr>
              <a:t>气泡的运动</a:t>
            </a:r>
            <a:endParaRPr kumimoji="0" lang="zh-CN" altLang="en-US" sz="3000" b="1" kern="1200" cap="none" spc="0" normalizeH="0" baseline="0" noProof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  <a:ea typeface="黑体" panose="02010609060101010101" pitchFamily="49" charset="-122"/>
              <a:cs typeface="+mn-cs"/>
            </a:endParaRPr>
          </a:p>
        </p:txBody>
      </p:sp>
      <p:grpSp>
        <p:nvGrpSpPr>
          <p:cNvPr id="4" name="Group 30" title=""/>
          <p:cNvGrpSpPr/>
          <p:nvPr/>
        </p:nvGrpSpPr>
        <p:grpSpPr>
          <a:xfrm>
            <a:off x="11593513" y="6165850"/>
            <a:ext cx="576262" cy="312738"/>
            <a:chOff x="7167" y="3481"/>
            <a:chExt cx="363" cy="197"/>
          </a:xfrm>
        </p:grpSpPr>
        <p:sp>
          <p:nvSpPr>
            <p:cNvPr id="5221" name="Line 28"/>
            <p:cNvSpPr/>
            <p:nvPr/>
          </p:nvSpPr>
          <p:spPr>
            <a:xfrm flipH="1">
              <a:off x="7167" y="3566"/>
              <a:ext cx="363" cy="0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headEnd type="none" w="med" len="med"/>
              <a:tailEnd type="stealth" w="med" len="med"/>
            </a:ln>
          </p:spPr>
          <p:txBody>
            <a:bodyPr/>
            <a:lstStyle/>
            <a:p/>
          </p:txBody>
        </p:sp>
        <p:sp>
          <p:nvSpPr>
            <p:cNvPr id="5222" name="Oval 29"/>
            <p:cNvSpPr/>
            <p:nvPr/>
          </p:nvSpPr>
          <p:spPr>
            <a:xfrm>
              <a:off x="7291" y="3481"/>
              <a:ext cx="197" cy="197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</p:grpSp>
      <p:grpSp>
        <p:nvGrpSpPr>
          <p:cNvPr id="5" name="Group 30" title=""/>
          <p:cNvGrpSpPr/>
          <p:nvPr/>
        </p:nvGrpSpPr>
        <p:grpSpPr>
          <a:xfrm>
            <a:off x="11591925" y="6154738"/>
            <a:ext cx="576263" cy="312737"/>
            <a:chOff x="7167" y="3481"/>
            <a:chExt cx="363" cy="197"/>
          </a:xfrm>
        </p:grpSpPr>
        <p:sp>
          <p:nvSpPr>
            <p:cNvPr id="5219" name="Line 28"/>
            <p:cNvSpPr/>
            <p:nvPr/>
          </p:nvSpPr>
          <p:spPr>
            <a:xfrm flipH="1">
              <a:off x="7167" y="3566"/>
              <a:ext cx="363" cy="0"/>
            </a:xfrm>
            <a:prstGeom prst="line">
              <a:avLst/>
            </a:prstGeom>
            <a:ln w="57150" cap="flat" cmpd="sng">
              <a:solidFill>
                <a:srgbClr val="FF0000"/>
              </a:solidFill>
              <a:prstDash val="solid"/>
              <a:headEnd type="none" w="med" len="med"/>
              <a:tailEnd type="stealth" w="med" len="med"/>
            </a:ln>
          </p:spPr>
          <p:txBody>
            <a:bodyPr/>
            <a:lstStyle/>
            <a:p/>
          </p:txBody>
        </p:sp>
        <p:sp>
          <p:nvSpPr>
            <p:cNvPr id="5220" name="Oval 29"/>
            <p:cNvSpPr/>
            <p:nvPr/>
          </p:nvSpPr>
          <p:spPr>
            <a:xfrm>
              <a:off x="7291" y="3481"/>
              <a:ext cx="197" cy="197"/>
            </a:xfrm>
            <a:prstGeom prst="ellipse">
              <a:avLst/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</p:grpSp>
      <p:sp>
        <p:nvSpPr>
          <p:cNvPr id="44" name="矩形 43" title=""/>
          <p:cNvSpPr/>
          <p:nvPr/>
        </p:nvSpPr>
        <p:spPr>
          <a:xfrm>
            <a:off x="3455988" y="844550"/>
            <a:ext cx="3595687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——</a:t>
            </a:r>
            <a:r>
              <a:rPr lang="zh-CN" altLang="en-US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运动方向和速度</a:t>
            </a:r>
            <a:endParaRPr lang="zh-CN" altLang="en-US" sz="2600" b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graphicFrame>
        <p:nvGraphicFramePr>
          <p:cNvPr id="45" name="表格 44" title=""/>
          <p:cNvGraphicFramePr>
            <a:graphicFrameLocks noGrp="1"/>
          </p:cNvGraphicFramePr>
          <p:nvPr/>
        </p:nvGraphicFramePr>
        <p:xfrm>
          <a:off x="287338" y="2205038"/>
          <a:ext cx="9793288" cy="11414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0901"/>
                <a:gridCol w="1753986"/>
                <a:gridCol w="1607820"/>
                <a:gridCol w="1680903"/>
                <a:gridCol w="1534738"/>
                <a:gridCol w="1534738"/>
              </a:tblGrid>
              <a:tr h="570605">
                <a:tc>
                  <a:txBody>
                    <a:bodyPr vert="horz" wrap="square"/>
                    <a:lstStyle/>
                    <a:p>
                      <a:endParaRPr lang="zh-CN" altLang="en-US" sz="26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70605">
                <a:tc>
                  <a:txBody>
                    <a:bodyPr vert="horz" wrap="square"/>
                    <a:lstStyle/>
                    <a:p>
                      <a:endParaRPr lang="zh-CN" altLang="en-US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8" name="矩形 47" title=""/>
          <p:cNvSpPr/>
          <p:nvPr/>
        </p:nvSpPr>
        <p:spPr>
          <a:xfrm>
            <a:off x="396875" y="2257425"/>
            <a:ext cx="1619250" cy="49149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路程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/cm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9" name="矩形 48" title=""/>
          <p:cNvSpPr/>
          <p:nvPr/>
        </p:nvSpPr>
        <p:spPr>
          <a:xfrm>
            <a:off x="4176713" y="2278063"/>
            <a:ext cx="1152525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20</a:t>
            </a:r>
            <a:endParaRPr lang="en-US" altLang="zh-CN" sz="2600" b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50" name="矩形 49" title=""/>
          <p:cNvSpPr/>
          <p:nvPr/>
        </p:nvSpPr>
        <p:spPr>
          <a:xfrm>
            <a:off x="2592388" y="2278063"/>
            <a:ext cx="1152525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0</a:t>
            </a:r>
            <a:endParaRPr lang="en-US" altLang="zh-CN" sz="2600" b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51" name="矩形 50" title=""/>
          <p:cNvSpPr/>
          <p:nvPr/>
        </p:nvSpPr>
        <p:spPr>
          <a:xfrm>
            <a:off x="5616575" y="2278063"/>
            <a:ext cx="1152525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40</a:t>
            </a:r>
            <a:endParaRPr lang="en-US" altLang="zh-CN" sz="2600" b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52" name="矩形 51" title=""/>
          <p:cNvSpPr/>
          <p:nvPr/>
        </p:nvSpPr>
        <p:spPr>
          <a:xfrm>
            <a:off x="7200900" y="2278063"/>
            <a:ext cx="1152525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60</a:t>
            </a:r>
            <a:endParaRPr lang="en-US" altLang="zh-CN" sz="2600" b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53" name="矩形 52" title=""/>
          <p:cNvSpPr/>
          <p:nvPr/>
        </p:nvSpPr>
        <p:spPr>
          <a:xfrm>
            <a:off x="8928100" y="2278063"/>
            <a:ext cx="1152525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80</a:t>
            </a:r>
            <a:endParaRPr lang="en-US" altLang="zh-CN" sz="2600" b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54" name="矩形 53" title=""/>
          <p:cNvSpPr/>
          <p:nvPr/>
        </p:nvSpPr>
        <p:spPr>
          <a:xfrm>
            <a:off x="396875" y="2813050"/>
            <a:ext cx="1296988" cy="49149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时间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/s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5" name="矩形 54" title=""/>
          <p:cNvSpPr/>
          <p:nvPr/>
        </p:nvSpPr>
        <p:spPr>
          <a:xfrm>
            <a:off x="431800" y="3513138"/>
            <a:ext cx="1655763" cy="49149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区间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/cm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6" name="矩形 55" title=""/>
          <p:cNvSpPr/>
          <p:nvPr/>
        </p:nvSpPr>
        <p:spPr>
          <a:xfrm>
            <a:off x="2376488" y="3513138"/>
            <a:ext cx="1198562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0—20</a:t>
            </a:r>
            <a:endParaRPr lang="en-US" altLang="zh-CN" sz="2600" b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57" name="矩形 56" title=""/>
          <p:cNvSpPr/>
          <p:nvPr/>
        </p:nvSpPr>
        <p:spPr>
          <a:xfrm>
            <a:off x="4608513" y="3513138"/>
            <a:ext cx="1295400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20—40</a:t>
            </a:r>
            <a:endParaRPr lang="en-US" altLang="zh-CN" sz="2600" b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58" name="矩形 57" title=""/>
          <p:cNvSpPr/>
          <p:nvPr/>
        </p:nvSpPr>
        <p:spPr>
          <a:xfrm>
            <a:off x="6192838" y="3513138"/>
            <a:ext cx="1368425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40—60</a:t>
            </a:r>
            <a:endParaRPr lang="en-US" altLang="zh-CN" sz="2600" b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59" name="矩形 58" title=""/>
          <p:cNvSpPr/>
          <p:nvPr/>
        </p:nvSpPr>
        <p:spPr>
          <a:xfrm>
            <a:off x="8234363" y="3513138"/>
            <a:ext cx="1198562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60—80</a:t>
            </a:r>
            <a:endParaRPr lang="en-US" altLang="zh-CN" sz="2600" b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62" name="矩形 61" title=""/>
          <p:cNvSpPr/>
          <p:nvPr/>
        </p:nvSpPr>
        <p:spPr>
          <a:xfrm>
            <a:off x="396875" y="4149725"/>
            <a:ext cx="1296988" cy="49149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时间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/s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graphicFrame>
        <p:nvGraphicFramePr>
          <p:cNvPr id="60" name="表格 59" title=""/>
          <p:cNvGraphicFramePr>
            <a:graphicFrameLocks noGrp="1"/>
          </p:cNvGraphicFramePr>
          <p:nvPr/>
        </p:nvGraphicFramePr>
        <p:xfrm>
          <a:off x="287338" y="4652963"/>
          <a:ext cx="9793288" cy="648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1471"/>
                <a:gridCol w="2322285"/>
                <a:gridCol w="1814286"/>
                <a:gridCol w="1741714"/>
                <a:gridCol w="2243332"/>
              </a:tblGrid>
              <a:tr h="648072">
                <a:tc>
                  <a:txBody>
                    <a:bodyPr vert="horz" wrap="square"/>
                    <a:lstStyle/>
                    <a:p>
                      <a:endParaRPr lang="zh-CN" altLang="en-US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3" name="矩形 62" title=""/>
          <p:cNvSpPr/>
          <p:nvPr/>
        </p:nvSpPr>
        <p:spPr>
          <a:xfrm>
            <a:off x="301625" y="4724400"/>
            <a:ext cx="1835150" cy="49149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速度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/cm/s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4" name="矩形 63" title=""/>
          <p:cNvSpPr/>
          <p:nvPr/>
        </p:nvSpPr>
        <p:spPr>
          <a:xfrm>
            <a:off x="2592388" y="2779713"/>
            <a:ext cx="1152525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0</a:t>
            </a:r>
            <a:endParaRPr lang="en-US" altLang="zh-CN" sz="2600" b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65" name="矩形 64" title=""/>
          <p:cNvSpPr/>
          <p:nvPr/>
        </p:nvSpPr>
        <p:spPr>
          <a:xfrm>
            <a:off x="4176713" y="2792413"/>
            <a:ext cx="1152525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11</a:t>
            </a:r>
            <a:endParaRPr lang="en-US" altLang="zh-CN" sz="2600" b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66" name="矩形 65" title=""/>
          <p:cNvSpPr/>
          <p:nvPr/>
        </p:nvSpPr>
        <p:spPr>
          <a:xfrm>
            <a:off x="5759450" y="2792413"/>
            <a:ext cx="1152525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22</a:t>
            </a:r>
            <a:endParaRPr lang="en-US" altLang="zh-CN" sz="2600" b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67" name="矩形 66" title=""/>
          <p:cNvSpPr/>
          <p:nvPr/>
        </p:nvSpPr>
        <p:spPr>
          <a:xfrm>
            <a:off x="7416800" y="2792413"/>
            <a:ext cx="1152525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33</a:t>
            </a:r>
            <a:endParaRPr lang="en-US" altLang="zh-CN" sz="2600" b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68" name="矩形 67" title=""/>
          <p:cNvSpPr/>
          <p:nvPr/>
        </p:nvSpPr>
        <p:spPr>
          <a:xfrm>
            <a:off x="8972550" y="2792413"/>
            <a:ext cx="1152525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44</a:t>
            </a:r>
            <a:endParaRPr lang="en-US" altLang="zh-CN" sz="2600" b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69" name="矩形 68" title=""/>
          <p:cNvSpPr/>
          <p:nvPr/>
        </p:nvSpPr>
        <p:spPr>
          <a:xfrm>
            <a:off x="2663825" y="4106863"/>
            <a:ext cx="1152525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11</a:t>
            </a:r>
            <a:endParaRPr lang="en-US" altLang="zh-CN" sz="2600" b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70" name="矩形 69" title=""/>
          <p:cNvSpPr/>
          <p:nvPr/>
        </p:nvSpPr>
        <p:spPr>
          <a:xfrm>
            <a:off x="4824413" y="4106863"/>
            <a:ext cx="1152525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11</a:t>
            </a:r>
            <a:endParaRPr lang="en-US" altLang="zh-CN" sz="2600" b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71" name="矩形 70" title=""/>
          <p:cNvSpPr/>
          <p:nvPr/>
        </p:nvSpPr>
        <p:spPr>
          <a:xfrm>
            <a:off x="6542088" y="4106863"/>
            <a:ext cx="1152525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11</a:t>
            </a:r>
            <a:endParaRPr lang="en-US" altLang="zh-CN" sz="2600" b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72" name="矩形 71" title=""/>
          <p:cNvSpPr/>
          <p:nvPr/>
        </p:nvSpPr>
        <p:spPr>
          <a:xfrm>
            <a:off x="8677275" y="4106863"/>
            <a:ext cx="1152525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11</a:t>
            </a:r>
            <a:endParaRPr lang="en-US" altLang="zh-CN" sz="2600" b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73" name="矩形 72" title=""/>
          <p:cNvSpPr/>
          <p:nvPr/>
        </p:nvSpPr>
        <p:spPr>
          <a:xfrm>
            <a:off x="2663825" y="4724400"/>
            <a:ext cx="1152525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1.82</a:t>
            </a:r>
            <a:endParaRPr lang="en-US" altLang="zh-CN" sz="2600" b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74" name="矩形 73" title=""/>
          <p:cNvSpPr/>
          <p:nvPr/>
        </p:nvSpPr>
        <p:spPr>
          <a:xfrm>
            <a:off x="4679950" y="4724400"/>
            <a:ext cx="1152525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1.82</a:t>
            </a:r>
            <a:endParaRPr lang="en-US" altLang="zh-CN" sz="2600" b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75" name="矩形 74" title=""/>
          <p:cNvSpPr/>
          <p:nvPr/>
        </p:nvSpPr>
        <p:spPr>
          <a:xfrm>
            <a:off x="6480175" y="4724400"/>
            <a:ext cx="1152525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1.82</a:t>
            </a:r>
            <a:endParaRPr lang="en-US" altLang="zh-CN" sz="2600" b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76" name="矩形 75" title=""/>
          <p:cNvSpPr/>
          <p:nvPr/>
        </p:nvSpPr>
        <p:spPr>
          <a:xfrm>
            <a:off x="8640763" y="4724400"/>
            <a:ext cx="1152525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1.82</a:t>
            </a:r>
            <a:endParaRPr lang="en-US" altLang="zh-CN" sz="2600" b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4" presetClass="pat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375 0.00194444 L 0.000259394 -0.840185" pathEditMode="relative" rAng="0" ptsTypes="">
                                      <p:cBhvr>
                                        <p:cTn id="11" dur="6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66" presetID="64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81834 -0.00462963 L 0.000103745 -0.841759" pathEditMode="relative" rAng="0" ptsTypes="">
                                      <p:cBhvr>
                                        <p:cTn id="67" dur="6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4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 nodeType="clickPar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 nodeType="clickPar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3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3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 nodeType="clickPar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3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 nodeType="clickPar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 nodeType="clickPar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 nodeType="clickPar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 nodeType="clickPar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 nodeType="clickPar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 nodeType="clickPar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 nodeType="clickPar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500"/>
                                        <p:tgtEl>
                                          <p:spTgt spid="3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1" grpId="0" animBg="1"/>
      <p:bldP spid="3092" grpId="0"/>
      <p:bldP spid="3093" grpId="0"/>
      <p:bldP spid="3095" grpId="0"/>
      <p:bldP spid="3096" grpId="0"/>
      <p:bldP spid="3097" grpId="0"/>
      <p:bldP spid="44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117" name="Picture 45" title=""/>
          <p:cNvPicPr>
            <a:picLocks noChangeAspect="1"/>
          </p:cNvPicPr>
          <p:nvPr/>
        </p:nvPicPr>
        <p:blipFill>
          <a:blip r:embed="rId2">
            <a:lum bright="-29999" contrast="36000"/>
          </a:blip>
          <a:stretch>
            <a:fillRect/>
          </a:stretch>
        </p:blipFill>
        <p:spPr>
          <a:xfrm>
            <a:off x="6985000" y="2781300"/>
            <a:ext cx="4752975" cy="38068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22" name="Line 50" title=""/>
          <p:cNvSpPr/>
          <p:nvPr/>
        </p:nvSpPr>
        <p:spPr>
          <a:xfrm flipV="1">
            <a:off x="7518400" y="3300413"/>
            <a:ext cx="3189288" cy="2925762"/>
          </a:xfrm>
          <a:prstGeom prst="line">
            <a:avLst/>
          </a:prstGeom>
          <a:ln w="2857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/>
        </p:txBody>
      </p:sp>
      <p:sp>
        <p:nvSpPr>
          <p:cNvPr id="6148" name="Text Box 4" title=""/>
          <p:cNvSpPr txBox="1"/>
          <p:nvPr/>
        </p:nvSpPr>
        <p:spPr>
          <a:xfrm>
            <a:off x="71438" y="765175"/>
            <a:ext cx="3816350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1.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研究气泡的运动规律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3094" name="Text Box 22" title=""/>
          <p:cNvSpPr txBox="1"/>
          <p:nvPr/>
        </p:nvSpPr>
        <p:spPr>
          <a:xfrm>
            <a:off x="287338" y="2924175"/>
            <a:ext cx="6049962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711200" indent="-711200">
              <a:spcBef>
                <a:spcPct val="50000"/>
              </a:spcBef>
            </a:pPr>
            <a:r>
              <a:rPr lang="zh-CN" altLang="en-US" sz="26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（</a:t>
            </a:r>
            <a:r>
              <a:rPr lang="en-US" altLang="zh-CN" sz="26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3</a:t>
            </a:r>
            <a:r>
              <a:rPr lang="zh-CN" altLang="en-US" sz="26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）根据数据，画出路程与时间图像</a:t>
            </a:r>
            <a:endParaRPr lang="zh-CN" altLang="en-US" sz="2600" b="1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3118" name="Oval 46" title=""/>
          <p:cNvSpPr/>
          <p:nvPr/>
        </p:nvSpPr>
        <p:spPr>
          <a:xfrm>
            <a:off x="8247063" y="5461000"/>
            <a:ext cx="68262" cy="71438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119" name="Oval 47" title=""/>
          <p:cNvSpPr/>
          <p:nvPr/>
        </p:nvSpPr>
        <p:spPr>
          <a:xfrm>
            <a:off x="9015413" y="4778375"/>
            <a:ext cx="69850" cy="71438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120" name="Oval 48" title=""/>
          <p:cNvSpPr/>
          <p:nvPr/>
        </p:nvSpPr>
        <p:spPr>
          <a:xfrm>
            <a:off x="9755188" y="4110038"/>
            <a:ext cx="69850" cy="71437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121" name="Oval 49" title=""/>
          <p:cNvSpPr/>
          <p:nvPr/>
        </p:nvSpPr>
        <p:spPr>
          <a:xfrm>
            <a:off x="10496550" y="3402013"/>
            <a:ext cx="68263" cy="71437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</a:endParaRPr>
          </a:p>
        </p:txBody>
      </p:sp>
      <p:sp>
        <p:nvSpPr>
          <p:cNvPr id="3123" name="Rectangle 51" title=""/>
          <p:cNvSpPr/>
          <p:nvPr/>
        </p:nvSpPr>
        <p:spPr>
          <a:xfrm>
            <a:off x="7991475" y="6159500"/>
            <a:ext cx="715963" cy="469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400" b="1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10</a:t>
            </a:r>
            <a:endParaRPr lang="en-US" altLang="zh-CN" sz="2400" b="1">
              <a:solidFill>
                <a:schemeClr val="tx2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3124" name="Rectangle 52" title=""/>
          <p:cNvSpPr/>
          <p:nvPr/>
        </p:nvSpPr>
        <p:spPr>
          <a:xfrm>
            <a:off x="8702675" y="6159500"/>
            <a:ext cx="715963" cy="469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400" b="1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20</a:t>
            </a:r>
            <a:endParaRPr lang="en-US" altLang="zh-CN" sz="2400" b="1">
              <a:solidFill>
                <a:schemeClr val="tx2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3125" name="Rectangle 53" title=""/>
          <p:cNvSpPr/>
          <p:nvPr/>
        </p:nvSpPr>
        <p:spPr>
          <a:xfrm>
            <a:off x="9351963" y="6159500"/>
            <a:ext cx="715962" cy="469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400" b="1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30</a:t>
            </a:r>
            <a:endParaRPr lang="en-US" altLang="zh-CN" sz="2400" b="1">
              <a:solidFill>
                <a:schemeClr val="tx2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3126" name="Rectangle 54" title=""/>
          <p:cNvSpPr/>
          <p:nvPr/>
        </p:nvSpPr>
        <p:spPr>
          <a:xfrm>
            <a:off x="10047288" y="6159500"/>
            <a:ext cx="715962" cy="469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400" b="1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40</a:t>
            </a:r>
            <a:endParaRPr lang="en-US" altLang="zh-CN" sz="2400" b="1">
              <a:solidFill>
                <a:schemeClr val="tx2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3127" name="Rectangle 55" title=""/>
          <p:cNvSpPr/>
          <p:nvPr/>
        </p:nvSpPr>
        <p:spPr>
          <a:xfrm>
            <a:off x="10715625" y="6159500"/>
            <a:ext cx="715963" cy="4699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400" b="1">
                <a:solidFill>
                  <a:schemeClr val="tx2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50</a:t>
            </a:r>
            <a:endParaRPr lang="en-US" altLang="zh-CN" sz="2400" b="1">
              <a:solidFill>
                <a:schemeClr val="tx2"/>
              </a:solidFill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graphicFrame>
        <p:nvGraphicFramePr>
          <p:cNvPr id="46" name="表格 45" title=""/>
          <p:cNvGraphicFramePr>
            <a:graphicFrameLocks noGrp="1"/>
          </p:cNvGraphicFramePr>
          <p:nvPr/>
        </p:nvGraphicFramePr>
        <p:xfrm>
          <a:off x="287338" y="1412875"/>
          <a:ext cx="11522075" cy="11414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7637"/>
                <a:gridCol w="2063624"/>
                <a:gridCol w="1891655"/>
                <a:gridCol w="1977640"/>
                <a:gridCol w="1805672"/>
                <a:gridCol w="1805672"/>
              </a:tblGrid>
              <a:tr h="570605">
                <a:tc>
                  <a:txBody>
                    <a:bodyPr vert="horz" wrap="square"/>
                    <a:lstStyle/>
                    <a:p>
                      <a:endParaRPr lang="zh-CN" altLang="en-US" sz="2600" b="1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70605">
                <a:tc>
                  <a:txBody>
                    <a:bodyPr vert="horz" wrap="square"/>
                    <a:lstStyle/>
                    <a:p>
                      <a:endParaRPr lang="zh-CN" altLang="en-US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 vert="horz" wrap="square"/>
                    <a:lstStyle/>
                    <a:p>
                      <a:endParaRPr lang="zh-CN" altLang="en-US" sz="26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7" name="矩形 46" title=""/>
          <p:cNvSpPr/>
          <p:nvPr/>
        </p:nvSpPr>
        <p:spPr>
          <a:xfrm>
            <a:off x="396875" y="1465263"/>
            <a:ext cx="1905000" cy="49149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路程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/cm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184" name="矩形 47" title=""/>
          <p:cNvSpPr/>
          <p:nvPr/>
        </p:nvSpPr>
        <p:spPr>
          <a:xfrm>
            <a:off x="5081588" y="1485900"/>
            <a:ext cx="1355725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20</a:t>
            </a:r>
            <a:endParaRPr lang="en-US" altLang="zh-CN" sz="2600" b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6185" name="矩形 48" title=""/>
          <p:cNvSpPr/>
          <p:nvPr/>
        </p:nvSpPr>
        <p:spPr>
          <a:xfrm>
            <a:off x="3136900" y="1485900"/>
            <a:ext cx="1357313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0</a:t>
            </a:r>
            <a:endParaRPr lang="en-US" altLang="zh-CN" sz="2600" b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6186" name="矩形 49" title=""/>
          <p:cNvSpPr/>
          <p:nvPr/>
        </p:nvSpPr>
        <p:spPr>
          <a:xfrm>
            <a:off x="7026275" y="1485900"/>
            <a:ext cx="1355725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40</a:t>
            </a:r>
            <a:endParaRPr lang="en-US" altLang="zh-CN" sz="2600" b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6187" name="矩形 50" title=""/>
          <p:cNvSpPr/>
          <p:nvPr/>
        </p:nvSpPr>
        <p:spPr>
          <a:xfrm>
            <a:off x="8897938" y="1485900"/>
            <a:ext cx="1355725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60</a:t>
            </a:r>
            <a:endParaRPr lang="en-US" altLang="zh-CN" sz="2600" b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6188" name="矩形 51" title=""/>
          <p:cNvSpPr/>
          <p:nvPr/>
        </p:nvSpPr>
        <p:spPr>
          <a:xfrm>
            <a:off x="10625138" y="1485900"/>
            <a:ext cx="1357312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80</a:t>
            </a:r>
            <a:endParaRPr lang="en-US" altLang="zh-CN" sz="2600" b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53" name="矩形 52" title=""/>
          <p:cNvSpPr/>
          <p:nvPr/>
        </p:nvSpPr>
        <p:spPr>
          <a:xfrm>
            <a:off x="396875" y="2020888"/>
            <a:ext cx="1525588" cy="49149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时间</a:t>
            </a:r>
            <a:r>
              <a:rPr kumimoji="0" lang="en-US" altLang="zh-CN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/s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4" name="Oval 46" title=""/>
          <p:cNvSpPr/>
          <p:nvPr/>
        </p:nvSpPr>
        <p:spPr>
          <a:xfrm>
            <a:off x="7475538" y="6180138"/>
            <a:ext cx="68262" cy="73025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6191" name="矩形 54" title=""/>
          <p:cNvSpPr/>
          <p:nvPr/>
        </p:nvSpPr>
        <p:spPr>
          <a:xfrm>
            <a:off x="3136900" y="2047875"/>
            <a:ext cx="1357313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0</a:t>
            </a:r>
            <a:endParaRPr lang="en-US" altLang="zh-CN" sz="2600" b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6192" name="矩形 55" title=""/>
          <p:cNvSpPr/>
          <p:nvPr/>
        </p:nvSpPr>
        <p:spPr>
          <a:xfrm>
            <a:off x="5081588" y="2060575"/>
            <a:ext cx="1355725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11</a:t>
            </a:r>
            <a:endParaRPr lang="en-US" altLang="zh-CN" sz="2600" b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6193" name="矩形 56" title=""/>
          <p:cNvSpPr/>
          <p:nvPr/>
        </p:nvSpPr>
        <p:spPr>
          <a:xfrm>
            <a:off x="7026275" y="2060575"/>
            <a:ext cx="1355725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22</a:t>
            </a:r>
            <a:endParaRPr lang="en-US" altLang="zh-CN" sz="2600" b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6194" name="矩形 57" title=""/>
          <p:cNvSpPr/>
          <p:nvPr/>
        </p:nvSpPr>
        <p:spPr>
          <a:xfrm>
            <a:off x="8897938" y="2060575"/>
            <a:ext cx="1355725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33</a:t>
            </a:r>
            <a:endParaRPr lang="en-US" altLang="zh-CN" sz="2600" b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6195" name="矩形 58" title=""/>
          <p:cNvSpPr/>
          <p:nvPr/>
        </p:nvSpPr>
        <p:spPr>
          <a:xfrm>
            <a:off x="10669588" y="2060575"/>
            <a:ext cx="1355725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2600" b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44</a:t>
            </a:r>
            <a:endParaRPr lang="en-US" altLang="zh-CN" sz="2600" b="1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60" name="Text Box 22" title=""/>
          <p:cNvSpPr txBox="1"/>
          <p:nvPr/>
        </p:nvSpPr>
        <p:spPr>
          <a:xfrm>
            <a:off x="287338" y="3644900"/>
            <a:ext cx="6049962" cy="89154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174625" indent="536575">
              <a:spcBef>
                <a:spcPct val="50000"/>
              </a:spcBef>
            </a:pPr>
            <a:r>
              <a:rPr lang="zh-CN" altLang="en-US" sz="26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  图像为过原点的一条直线，说明坐标轴上两个物理量的比值是一个定值。</a:t>
            </a:r>
            <a:endParaRPr lang="zh-CN" altLang="en-US" sz="2600" b="1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61" name="Text Box 22" title=""/>
          <p:cNvSpPr txBox="1"/>
          <p:nvPr/>
        </p:nvSpPr>
        <p:spPr>
          <a:xfrm>
            <a:off x="431800" y="4737100"/>
            <a:ext cx="6048375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marL="174625" indent="-174625">
              <a:spcBef>
                <a:spcPct val="50000"/>
              </a:spcBef>
            </a:pPr>
            <a:r>
              <a:rPr lang="zh-CN" altLang="en-US" sz="2600" b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即：坐标轴所表示的两个物理量成正比</a:t>
            </a:r>
            <a:endParaRPr lang="zh-CN" altLang="en-US" sz="2600" b="1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2" name="Text Box 26" title=""/>
          <p:cNvSpPr txBox="1">
            <a:spLocks noChangeArrowheads="1"/>
          </p:cNvSpPr>
          <p:nvPr/>
        </p:nvSpPr>
        <p:spPr bwMode="auto">
          <a:xfrm>
            <a:off x="215900" y="188913"/>
            <a:ext cx="3003550" cy="55308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000" b="1" kern="1200" cap="none" spc="0" normalizeH="0" baseline="0" noProof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黑体" panose="02010609060101010101" pitchFamily="49" charset="-122"/>
                <a:cs typeface="+mn-cs"/>
              </a:rPr>
              <a:t>气泡的运动</a:t>
            </a:r>
            <a:endParaRPr kumimoji="0" lang="zh-CN" altLang="en-US" sz="3000" b="1" kern="1200" cap="none" spc="0" normalizeH="0" baseline="0" noProof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2534900" y="109474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94" grpId="0"/>
      <p:bldP spid="3118" grpId="0" animBg="1"/>
      <p:bldP spid="3119" grpId="0" animBg="1"/>
      <p:bldP spid="3120" grpId="0" animBg="1"/>
      <p:bldP spid="3121" grpId="0" animBg="1"/>
      <p:bldP spid="3123" grpId="0"/>
      <p:bldP spid="3124" grpId="0"/>
      <p:bldP spid="3125" grpId="0"/>
      <p:bldP spid="3126" grpId="0"/>
      <p:bldP spid="3127" grpId="0"/>
      <p:bldP spid="54" grpId="0" animBg="1"/>
      <p:bldP spid="60" grpId="0"/>
      <p:bldP spid="6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146" name="Text Box 2" title=""/>
          <p:cNvSpPr txBox="1">
            <a:spLocks noChangeArrowheads="1"/>
          </p:cNvSpPr>
          <p:nvPr/>
        </p:nvSpPr>
        <p:spPr bwMode="auto">
          <a:xfrm>
            <a:off x="71438" y="2795588"/>
            <a:ext cx="316865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2.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匀速直线运动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148" name="Text Box 4" title=""/>
          <p:cNvSpPr txBox="1">
            <a:spLocks noChangeArrowheads="1"/>
          </p:cNvSpPr>
          <p:nvPr/>
        </p:nvSpPr>
        <p:spPr bwMode="auto">
          <a:xfrm>
            <a:off x="287338" y="3365500"/>
            <a:ext cx="4897438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</a:t>
            </a:r>
            <a:r>
              <a:rPr kumimoji="0" lang="en-US" altLang="zh-CN" sz="2600" b="1" kern="1200" cap="none" spc="0" normalizeH="0" baseline="0" noProof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</a:t>
            </a:r>
            <a:r>
              <a:rPr kumimoji="0" lang="zh-CN" altLang="en-US" sz="2600" b="1" kern="1200" cap="none" spc="0" normalizeH="0" baseline="0" noProof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）匀速直线运动的特点</a:t>
            </a:r>
            <a:endParaRPr kumimoji="0" lang="zh-CN" altLang="en-US" sz="2600" b="1" kern="1200" cap="none" spc="0" normalizeH="0" baseline="0" noProof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151" name="Rectangle 7" title=""/>
          <p:cNvSpPr>
            <a:spLocks noChangeArrowheads="1"/>
          </p:cNvSpPr>
          <p:nvPr/>
        </p:nvSpPr>
        <p:spPr bwMode="auto">
          <a:xfrm>
            <a:off x="866775" y="3941763"/>
            <a:ext cx="762317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相等时间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内通过的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路程相等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的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152" name="Rectangle 8" title=""/>
          <p:cNvSpPr>
            <a:spLocks noChangeArrowheads="1"/>
          </p:cNvSpPr>
          <p:nvPr/>
        </p:nvSpPr>
        <p:spPr bwMode="auto">
          <a:xfrm>
            <a:off x="866775" y="4573588"/>
            <a:ext cx="431800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相等路程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所用的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时间相等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的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153" name="Rectangle 9" title=""/>
          <p:cNvSpPr>
            <a:spLocks noChangeArrowheads="1"/>
          </p:cNvSpPr>
          <p:nvPr/>
        </p:nvSpPr>
        <p:spPr bwMode="auto">
          <a:xfrm>
            <a:off x="866775" y="5172075"/>
            <a:ext cx="762317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速度是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保持不变的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154" name="Text Box 10" title=""/>
          <p:cNvSpPr txBox="1">
            <a:spLocks noChangeArrowheads="1"/>
          </p:cNvSpPr>
          <p:nvPr/>
        </p:nvSpPr>
        <p:spPr bwMode="auto">
          <a:xfrm>
            <a:off x="6094413" y="3294063"/>
            <a:ext cx="4583113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（</a:t>
            </a:r>
            <a:r>
              <a:rPr kumimoji="0" lang="en-US" altLang="zh-CN" sz="2600" b="1" kern="1200" cap="none" spc="0" normalizeH="0" baseline="0" noProof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</a:t>
            </a:r>
            <a:r>
              <a:rPr kumimoji="0" lang="zh-CN" altLang="en-US" sz="2600" b="1" kern="1200" cap="none" spc="0" normalizeH="0" baseline="0" noProof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）匀速直线运动的实例</a:t>
            </a:r>
            <a:endParaRPr kumimoji="0" lang="zh-CN" altLang="en-US" sz="2600" b="1" kern="1200" cap="none" spc="0" normalizeH="0" baseline="0" noProof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7179" name="Text Box 4" title=""/>
          <p:cNvSpPr txBox="1"/>
          <p:nvPr/>
        </p:nvSpPr>
        <p:spPr>
          <a:xfrm>
            <a:off x="71438" y="836613"/>
            <a:ext cx="4465637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1.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研究气泡的运动规律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2" name="Text Box 4" title=""/>
          <p:cNvSpPr txBox="1"/>
          <p:nvPr/>
        </p:nvSpPr>
        <p:spPr>
          <a:xfrm>
            <a:off x="431800" y="1341438"/>
            <a:ext cx="1944688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运动方向：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3" name="Text Box 4" title=""/>
          <p:cNvSpPr txBox="1"/>
          <p:nvPr/>
        </p:nvSpPr>
        <p:spPr>
          <a:xfrm>
            <a:off x="2376488" y="1341438"/>
            <a:ext cx="4608512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保持不变，即做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直线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运动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4" name="Text Box 4" title=""/>
          <p:cNvSpPr txBox="1"/>
          <p:nvPr/>
        </p:nvSpPr>
        <p:spPr>
          <a:xfrm>
            <a:off x="431800" y="2076450"/>
            <a:ext cx="1944688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运动速度：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5" name="Text Box 4" title=""/>
          <p:cNvSpPr txBox="1"/>
          <p:nvPr/>
        </p:nvSpPr>
        <p:spPr>
          <a:xfrm>
            <a:off x="2376488" y="2076450"/>
            <a:ext cx="4608512" cy="4914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保持不变，即做</a:t>
            </a:r>
            <a:r>
              <a:rPr lang="zh-CN" altLang="en-US" sz="2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匀速</a:t>
            </a:r>
            <a:r>
              <a:rPr lang="zh-CN" altLang="en-US" sz="2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运动</a:t>
            </a:r>
            <a:endParaRPr lang="zh-CN" altLang="en-US" sz="2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  <p:sp>
        <p:nvSpPr>
          <p:cNvPr id="16" name="Text Box 2" title=""/>
          <p:cNvSpPr txBox="1">
            <a:spLocks noChangeArrowheads="1"/>
          </p:cNvSpPr>
          <p:nvPr/>
        </p:nvSpPr>
        <p:spPr bwMode="auto">
          <a:xfrm>
            <a:off x="6408738" y="1700213"/>
            <a:ext cx="3168650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匀速直线运动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7" name="右大括号 16" title=""/>
          <p:cNvSpPr/>
          <p:nvPr/>
        </p:nvSpPr>
        <p:spPr>
          <a:xfrm>
            <a:off x="6192838" y="1484313"/>
            <a:ext cx="215900" cy="936625"/>
          </a:xfrm>
          <a:prstGeom prst="rightBrace">
            <a:avLst>
              <a:gd name="adj1" fmla="val 31369"/>
              <a:gd name="adj2" fmla="val 50000"/>
            </a:avLst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图片 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4820" y="3942080"/>
            <a:ext cx="2884170" cy="2218690"/>
          </a:xfrm>
          <a:prstGeom prst="rect">
            <a:avLst/>
          </a:prstGeom>
        </p:spPr>
      </p:pic>
      <p:pic>
        <p:nvPicPr>
          <p:cNvPr id="3" name="图片 2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69325" y="3942080"/>
            <a:ext cx="3352800" cy="2219325"/>
          </a:xfrm>
          <a:prstGeom prst="rect">
            <a:avLst/>
          </a:prstGeom>
        </p:spPr>
      </p:pic>
      <p:sp>
        <p:nvSpPr>
          <p:cNvPr id="3098" name="Text Box 26" title=""/>
          <p:cNvSpPr txBox="1">
            <a:spLocks noChangeArrowheads="1"/>
          </p:cNvSpPr>
          <p:nvPr/>
        </p:nvSpPr>
        <p:spPr bwMode="auto">
          <a:xfrm>
            <a:off x="215900" y="188913"/>
            <a:ext cx="3003550" cy="55308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000" b="1" kern="1200" cap="none" spc="0" normalizeH="0" baseline="0" noProof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黑体" panose="02010609060101010101" pitchFamily="49" charset="-122"/>
                <a:cs typeface="+mn-cs"/>
              </a:rPr>
              <a:t>气泡的运动</a:t>
            </a:r>
            <a:endParaRPr kumimoji="0" lang="zh-CN" altLang="en-US" sz="3000" b="1" kern="1200" cap="none" spc="0" normalizeH="0" baseline="0" noProof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4" name="Text Box 2" title=""/>
          <p:cNvSpPr txBox="1">
            <a:spLocks noChangeArrowheads="1"/>
          </p:cNvSpPr>
          <p:nvPr/>
        </p:nvSpPr>
        <p:spPr bwMode="auto">
          <a:xfrm>
            <a:off x="3312795" y="210185"/>
            <a:ext cx="364045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28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——</a:t>
            </a:r>
            <a:r>
              <a:rPr kumimoji="0" lang="zh-CN" altLang="en-US" sz="28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匀速直线运动</a:t>
            </a:r>
            <a:endParaRPr kumimoji="0" lang="zh-CN" altLang="en-US" sz="28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/>
      <p:bldP spid="6148" grpId="0" animBg="1"/>
      <p:bldP spid="6151" grpId="0" animBg="1"/>
      <p:bldP spid="6152" grpId="0" animBg="1"/>
      <p:bldP spid="6153" grpId="0" animBg="1"/>
      <p:bldP spid="6154" grpId="0" animBg="1"/>
      <p:bldP spid="12" grpId="0"/>
      <p:bldP spid="13" grpId="0"/>
      <p:bldP spid="14" grpId="0"/>
      <p:bldP spid="15" grpId="0"/>
      <p:bldP spid="16" grpId="0" animBg="1"/>
      <p:bldP spid="17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140" name="Text Box 20" title=""/>
          <p:cNvSpPr txBox="1">
            <a:spLocks noChangeArrowheads="1"/>
          </p:cNvSpPr>
          <p:nvPr/>
        </p:nvSpPr>
        <p:spPr bwMode="auto">
          <a:xfrm>
            <a:off x="336550" y="3286125"/>
            <a:ext cx="11328400" cy="113093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1160780" marR="0" indent="-1160780" defTabSz="914400">
              <a:lnSpc>
                <a:spcPct val="13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</a:t>
            </a:r>
            <a:r>
              <a:rPr kumimoji="0" lang="en-US" sz="2600" b="1" kern="1200" cap="none" spc="0" normalizeH="0" baseline="0" noProof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2.</a:t>
            </a:r>
            <a:r>
              <a:rPr kumimoji="0" lang="zh-CN" altLang="en-US" sz="2600" b="1" kern="1200" cap="none" spc="0" normalizeH="0" baseline="0" noProof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小车在平直的公路上作</a:t>
            </a: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匀速</a:t>
            </a:r>
            <a:r>
              <a:rPr kumimoji="0" lang="zh-CN" altLang="en-US" sz="2600" b="1" kern="1200" cap="none" spc="0" normalizeH="0" baseline="0" noProof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直线运动，判断下面关于它的速度、路程、时间之间关系说法是否正确。</a:t>
            </a:r>
            <a:endParaRPr kumimoji="0" lang="zh-CN" altLang="en-US" sz="2600" b="1" kern="1200" cap="none" spc="0" normalizeH="0" baseline="0" noProof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142" name="Text Box 22" title="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154430" y="4384675"/>
            <a:ext cx="7884160" cy="69151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（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1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）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由</a:t>
            </a:r>
            <a:r>
              <a:rPr kumimoji="0" lang="en-US" altLang="zh-CN" sz="2600" b="1" i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v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=</a:t>
            </a:r>
            <a:r>
              <a:rPr kumimoji="0" lang="en-US" altLang="zh-CN" sz="2600" b="1" i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s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/</a:t>
            </a:r>
            <a:r>
              <a:rPr kumimoji="0" lang="en-US" altLang="zh-CN" sz="2600" b="1" i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t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可知，小车速度与通过的路程成正比。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43" name="Rectangle 23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593455" y="4610100"/>
            <a:ext cx="51498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错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144" name="Rectangle 24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623618" y="5145088"/>
            <a:ext cx="51498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错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145" name="Rectangle 25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0536555" y="5807393"/>
            <a:ext cx="51498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对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146" name="Text Box 26" title=""/>
          <p:cNvSpPr txBox="1">
            <a:spLocks noChangeArrowheads="1"/>
          </p:cNvSpPr>
          <p:nvPr/>
        </p:nvSpPr>
        <p:spPr bwMode="auto">
          <a:xfrm>
            <a:off x="215900" y="188913"/>
            <a:ext cx="3003550" cy="55308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000" b="1" kern="1200" cap="none" spc="0" normalizeH="0" baseline="0" noProof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黑体" panose="02010609060101010101" pitchFamily="49" charset="-122"/>
                <a:cs typeface="+mn-cs"/>
              </a:rPr>
              <a:t>匀速直线运动</a:t>
            </a:r>
            <a:endParaRPr kumimoji="0" lang="zh-CN" altLang="en-US" sz="3000" b="1" kern="1200" cap="none" spc="0" normalizeH="0" baseline="0" noProof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147" name="Text Box 27" title=""/>
          <p:cNvSpPr txBox="1">
            <a:spLocks noChangeArrowheads="1"/>
          </p:cNvSpPr>
          <p:nvPr/>
        </p:nvSpPr>
        <p:spPr bwMode="auto">
          <a:xfrm>
            <a:off x="287338" y="692785"/>
            <a:ext cx="11161713" cy="152971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1262380" marR="0" indent="-126238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讨论：</a:t>
            </a:r>
            <a:endParaRPr kumimoji="0" lang="zh-CN" altLang="en-US" sz="2600" b="1" kern="1200" cap="none" spc="0" normalizeH="0" baseline="0" noProof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  <a:p>
            <a:pPr marL="1262380" marR="0" indent="-1262380" defTabSz="914400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     </a:t>
            </a:r>
            <a:r>
              <a:rPr kumimoji="0" lang="en-US" sz="2600" b="1" kern="1200" cap="none" spc="0" normalizeH="0" baseline="0" noProof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1.</a:t>
            </a:r>
            <a:r>
              <a:rPr kumimoji="0" lang="zh-CN" altLang="en-US" sz="2600" b="1" kern="1200" cap="none" spc="0" normalizeH="0" baseline="0" noProof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 一物体沿直线运动，它每</a:t>
            </a:r>
            <a:r>
              <a:rPr kumimoji="0" lang="en-US" altLang="zh-CN" sz="2600" b="1" kern="1200" cap="none" spc="0" normalizeH="0" baseline="0" noProof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</a:t>
            </a:r>
            <a:r>
              <a:rPr kumimoji="0" lang="zh-CN" altLang="en-US" sz="2600" b="1" kern="1200" cap="none" spc="0" normalizeH="0" baseline="0" noProof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秒内通过的路程为</a:t>
            </a:r>
            <a:r>
              <a:rPr kumimoji="0" lang="en-US" altLang="zh-CN" sz="2600" b="1" kern="1200" cap="none" spc="0" normalizeH="0" baseline="0" noProof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40</a:t>
            </a:r>
            <a:r>
              <a:rPr kumimoji="0" lang="zh-CN" altLang="en-US" sz="2600" b="1" kern="1200" cap="none" spc="0" normalizeH="0" baseline="0" noProof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厘米，则该物体是否一定做匀速直线运动？</a:t>
            </a:r>
            <a:endParaRPr kumimoji="0" lang="zh-CN" altLang="en-US" sz="2600" b="1" kern="1200" cap="none" spc="0" normalizeH="0" baseline="0" noProof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5148" name="Rectangle 28" title=""/>
          <p:cNvSpPr>
            <a:spLocks noChangeArrowheads="1"/>
          </p:cNvSpPr>
          <p:nvPr/>
        </p:nvSpPr>
        <p:spPr bwMode="auto">
          <a:xfrm>
            <a:off x="1440815" y="2762885"/>
            <a:ext cx="568642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任意相等时间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内通过的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路程相等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的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Rectangle 28" title=""/>
          <p:cNvSpPr>
            <a:spLocks noChangeArrowheads="1"/>
          </p:cNvSpPr>
          <p:nvPr/>
        </p:nvSpPr>
        <p:spPr bwMode="auto">
          <a:xfrm>
            <a:off x="1440815" y="2226310"/>
            <a:ext cx="5686425" cy="49149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该物体</a:t>
            </a:r>
            <a:r>
              <a:rPr kumimoji="0" lang="zh-CN" altLang="en-US" sz="2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不一定做匀速直线运动</a:t>
            </a:r>
            <a:endParaRPr kumimoji="0" lang="zh-CN" altLang="en-US" sz="26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3" name="Text Box 22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152525" y="5027295"/>
            <a:ext cx="7729855" cy="69151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（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2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）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由</a:t>
            </a:r>
            <a:r>
              <a:rPr kumimoji="0" lang="en-US" altLang="zh-CN" sz="2600" b="1" i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v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=</a:t>
            </a:r>
            <a:r>
              <a:rPr kumimoji="0" lang="en-US" altLang="zh-CN" sz="2600" b="1" i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s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/</a:t>
            </a:r>
            <a:r>
              <a:rPr kumimoji="0" lang="en-US" altLang="zh-CN" sz="2600" b="1" i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t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可知，小车速度与所用的时间成反比。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Text Box 22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113155" y="5697220"/>
            <a:ext cx="9484360" cy="69151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lnSpc>
                <a:spcPct val="150000"/>
              </a:lnSpc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（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3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宋体" panose="02010600030101010101" pitchFamily="2" charset="-122"/>
                <a:cs typeface="+mn-cs"/>
              </a:rPr>
              <a:t>）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该小车的速度是一定的，与通过的路程和所用的时间无关。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40" grpId="0" animBg="1"/>
      <p:bldP spid="5142" grpId="0" animBg="1"/>
      <p:bldP spid="5143" grpId="0" animBg="1"/>
      <p:bldP spid="5144" grpId="0" animBg="1"/>
      <p:bldP spid="5145" grpId="0" animBg="1"/>
      <p:bldP spid="5148" grpId="0" animBg="1"/>
      <p:bldP spid="2" grpId="0" animBg="1"/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266" name="Text Box 2" title=""/>
          <p:cNvSpPr txBox="1">
            <a:spLocks noChangeArrowheads="1"/>
          </p:cNvSpPr>
          <p:nvPr/>
        </p:nvSpPr>
        <p:spPr bwMode="auto">
          <a:xfrm>
            <a:off x="215900" y="188913"/>
            <a:ext cx="3003550" cy="55308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000" b="1" kern="1200" cap="none" spc="0" normalizeH="0" baseline="0" noProof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黑体" panose="02010609060101010101" pitchFamily="49" charset="-122"/>
                <a:cs typeface="+mn-cs"/>
              </a:rPr>
              <a:t>同步训练</a:t>
            </a:r>
            <a:endParaRPr kumimoji="0" lang="zh-CN" altLang="en-US" sz="3000" b="1" kern="1200" cap="none" spc="0" normalizeH="0" baseline="0" noProof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1269" name="Text Box 5" title=""/>
          <p:cNvSpPr txBox="1">
            <a:spLocks noChangeArrowheads="1"/>
          </p:cNvSpPr>
          <p:nvPr/>
        </p:nvSpPr>
        <p:spPr bwMode="auto">
          <a:xfrm>
            <a:off x="215900" y="765175"/>
            <a:ext cx="11520488" cy="229044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        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小明从家出发，以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1m/s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的速度步行上学。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5min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后小明离学校还有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1200m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，此时离上课时间只剩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10min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。求：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R="0" defTabSz="91440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）小明家到学校的距离；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R="0" defTabSz="91440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）如果小明还以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1m/s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的速度步行，迟到多长时间；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marR="0" defTabSz="914400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（</a:t>
            </a:r>
            <a:r>
              <a:rPr kumimoji="0" lang="en-US" altLang="zh-CN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3</a:t>
            </a:r>
            <a:r>
              <a:rPr kumimoji="0" lang="zh-CN" altLang="en-US" sz="26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）为了不迟到，接下来小明跑步前进的最小速度。</a:t>
            </a:r>
            <a:endParaRPr kumimoji="0" lang="zh-CN" altLang="en-US" sz="26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5" name="组合 4" title=""/>
          <p:cNvGrpSpPr/>
          <p:nvPr/>
        </p:nvGrpSpPr>
        <p:grpSpPr>
          <a:xfrm>
            <a:off x="215900" y="2997200"/>
            <a:ext cx="11520805" cy="3676015"/>
            <a:chOff x="340" y="4720"/>
            <a:chExt cx="18143" cy="5789"/>
          </a:xfrm>
        </p:grpSpPr>
        <p:sp>
          <p:nvSpPr>
            <p:cNvPr id="2" name="Text Box 5"/>
            <p:cNvSpPr txBox="1">
              <a:spLocks noChangeArrowheads="1"/>
            </p:cNvSpPr>
            <p:nvPr/>
          </p:nvSpPr>
          <p:spPr bwMode="auto">
            <a:xfrm>
              <a:off x="340" y="4720"/>
              <a:ext cx="18143" cy="4867"/>
            </a:xfrm>
            <a:prstGeom prst="rect">
              <a:avLst/>
            </a:prstGeom>
            <a:noFill/>
            <a:ln w="9525">
              <a:noFill/>
              <a:miter lim="800000"/>
            </a:ln>
            <a:effectLst/>
          </p:spPr>
          <p:txBody>
            <a:bodyPr>
              <a:spAutoFit/>
            </a:bodyPr>
            <a:lstStyle/>
            <a:p>
              <a:pPr marR="0" defTabSz="91440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      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解：（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1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）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5min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小明走的路程为：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s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＝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v</a:t>
              </a:r>
              <a:r>
                <a:rPr kumimoji="0" lang="en-US" altLang="zh-CN" sz="2600" b="1" kern="1200" cap="none" spc="0" normalizeH="0" baseline="-2500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1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t</a:t>
              </a:r>
              <a:r>
                <a:rPr kumimoji="0" lang="en-US" altLang="zh-CN" sz="2600" b="1" kern="1200" cap="none" spc="0" normalizeH="0" baseline="-2500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1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＝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1m/s</a:t>
              </a:r>
              <a:r>
                <a:rPr kumimoji="0" lang="en-US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×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5</a:t>
              </a:r>
              <a:r>
                <a:rPr kumimoji="0" lang="en-US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×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60s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＝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300m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，</a:t>
              </a:r>
              <a:endPara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  <a:p>
              <a:pPr marR="0" defTabSz="91440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小明家到学校的距离为：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s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＝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s</a:t>
              </a:r>
              <a:r>
                <a:rPr kumimoji="0" lang="en-US" altLang="zh-CN" sz="2600" b="1" kern="1200" cap="none" spc="0" normalizeH="0" baseline="-2500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1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+s</a:t>
              </a:r>
              <a:r>
                <a:rPr kumimoji="0" lang="en-US" altLang="zh-CN" sz="2600" b="1" kern="1200" cap="none" spc="0" normalizeH="0" baseline="-2500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2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＝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300m+1200m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＝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1500m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；</a:t>
              </a:r>
              <a:endPara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  <a:p>
              <a:pPr marR="0" defTabSz="914400">
                <a:lnSpc>
                  <a:spcPct val="2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（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2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）以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1m/s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的速度步行剩余的路程需要的时间为：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                                        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，</a:t>
              </a:r>
              <a:endPara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  <a:p>
              <a:pPr marR="0" defTabSz="91440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所以迟到的时间为：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t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＝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t</a:t>
              </a:r>
              <a:r>
                <a:rPr kumimoji="0" lang="en-US" altLang="zh-CN" sz="2600" b="1" kern="1200" cap="none" spc="0" normalizeH="0" baseline="-2500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2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﹣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t</a:t>
              </a:r>
              <a:r>
                <a:rPr kumimoji="0" lang="en-US" altLang="zh-CN" sz="2600" b="1" kern="1200" cap="none" spc="0" normalizeH="0" baseline="-2500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0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＝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20min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﹣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10min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＝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10min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；</a:t>
              </a:r>
              <a:endPara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  <a:p>
              <a:pPr marR="0" defTabSz="91440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（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3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）为了不迟到，剩下的路程恰好用</a:t>
              </a:r>
              <a:r>
                <a:rPr kumimoji="0" lang="en-US" altLang="zh-CN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10min</a:t>
              </a:r>
              <a:r>
                <a:rPr kumimoji="0" lang="zh-CN" altLang="en-US" sz="2600" b="1" kern="1200" cap="none" spc="0" normalizeH="0" baseline="0" noProof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</a:rPr>
                <a:t>，小明跑步前进的最小速度为：</a:t>
              </a:r>
              <a:endPara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  <a:p>
              <a:pPr marR="0" defTabSz="914400">
                <a:lnSpc>
                  <a:spcPct val="11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2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endParaRPr>
            </a:p>
          </p:txBody>
        </p:sp>
        <p:pic>
          <p:nvPicPr>
            <p:cNvPr id="3" name="图片 2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5897" y="8689"/>
              <a:ext cx="6165" cy="1820"/>
            </a:xfrm>
            <a:prstGeom prst="rect">
              <a:avLst/>
            </a:prstGeom>
          </p:spPr>
        </p:pic>
        <p:pic>
          <p:nvPicPr>
            <p:cNvPr id="4" name="图片 3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1680" y="6062"/>
              <a:ext cx="5656" cy="1424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1266" name="Text Box 2" title=""/>
          <p:cNvSpPr txBox="1">
            <a:spLocks noChangeArrowheads="1"/>
          </p:cNvSpPr>
          <p:nvPr/>
        </p:nvSpPr>
        <p:spPr bwMode="auto">
          <a:xfrm>
            <a:off x="215900" y="188913"/>
            <a:ext cx="3003550" cy="553085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algn="ctr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000" b="1" kern="1200" cap="none" spc="0" normalizeH="0" baseline="0" noProof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erdana" panose="020b0604030504040204" pitchFamily="34" charset="0"/>
                <a:ea typeface="黑体" panose="02010609060101010101" pitchFamily="49" charset="-122"/>
                <a:cs typeface="+mn-cs"/>
              </a:rPr>
              <a:t>课堂小结</a:t>
            </a:r>
            <a:endParaRPr kumimoji="0" lang="zh-CN" altLang="en-US" sz="3000" b="1" kern="1200" cap="none" spc="0" normalizeH="0" baseline="0" noProof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anose="020b0604030504040204" pitchFamily="34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146" name="Text Box 2" title=""/>
          <p:cNvSpPr txBox="1">
            <a:spLocks noChangeArrowheads="1"/>
          </p:cNvSpPr>
          <p:nvPr/>
        </p:nvSpPr>
        <p:spPr bwMode="auto">
          <a:xfrm>
            <a:off x="360363" y="981393"/>
            <a:ext cx="316865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28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1.</a:t>
            </a:r>
            <a:r>
              <a:rPr kumimoji="0" lang="zh-CN" altLang="en-US" sz="28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匀速直线运动</a:t>
            </a:r>
            <a:endParaRPr kumimoji="0" lang="zh-CN" altLang="en-US" sz="2800" b="1" kern="1200" cap="none" spc="0" normalizeH="0" baseline="0" noProof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148" name="Text Box 4" title=""/>
          <p:cNvSpPr txBox="1">
            <a:spLocks noChangeArrowheads="1"/>
          </p:cNvSpPr>
          <p:nvPr/>
        </p:nvSpPr>
        <p:spPr bwMode="auto">
          <a:xfrm>
            <a:off x="388938" y="2157095"/>
            <a:ext cx="4897438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sz="2800" b="1" kern="1200" cap="none" spc="0" normalizeH="0" baseline="0" noProof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2.</a:t>
            </a:r>
            <a:r>
              <a:rPr kumimoji="0" lang="zh-CN" altLang="en-US" sz="2800" b="1" kern="1200" cap="none" spc="0" normalizeH="0" baseline="0" noProof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匀速直线运动的特点</a:t>
            </a:r>
            <a:endParaRPr kumimoji="0" lang="zh-CN" altLang="en-US" sz="2800" b="1" kern="1200" cap="none" spc="0" normalizeH="0" baseline="0" noProof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151" name="Rectangle 7" title=""/>
          <p:cNvSpPr>
            <a:spLocks noChangeArrowheads="1"/>
          </p:cNvSpPr>
          <p:nvPr/>
        </p:nvSpPr>
        <p:spPr bwMode="auto">
          <a:xfrm>
            <a:off x="1224280" y="2783523"/>
            <a:ext cx="762317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任意相等时间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内通过的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路程相等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的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152" name="Rectangle 8" title=""/>
          <p:cNvSpPr>
            <a:spLocks noChangeArrowheads="1"/>
          </p:cNvSpPr>
          <p:nvPr/>
        </p:nvSpPr>
        <p:spPr bwMode="auto">
          <a:xfrm>
            <a:off x="1224280" y="3458845"/>
            <a:ext cx="580580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任意相等路程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所用的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时间相等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的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6153" name="Rectangle 9" title=""/>
          <p:cNvSpPr>
            <a:spLocks noChangeArrowheads="1"/>
          </p:cNvSpPr>
          <p:nvPr/>
        </p:nvSpPr>
        <p:spPr bwMode="auto">
          <a:xfrm>
            <a:off x="1224280" y="4089400"/>
            <a:ext cx="444055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速度是</a:t>
            </a: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9060101010101" pitchFamily="49" charset="-122"/>
                <a:cs typeface="+mn-cs"/>
              </a:rPr>
              <a:t>保持不变的</a:t>
            </a:r>
            <a:endParaRPr kumimoji="0" lang="zh-CN" altLang="en-US" sz="2800" b="1" i="0" u="none" strike="noStrike" kern="1200" cap="none" spc="0" normalizeH="0" baseline="0" noProof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3" name="Text Box 4" title=""/>
          <p:cNvSpPr txBox="1"/>
          <p:nvPr/>
        </p:nvSpPr>
        <p:spPr>
          <a:xfrm>
            <a:off x="1152525" y="1557020"/>
            <a:ext cx="810450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运动方向和运动速度均保持不变的</a:t>
            </a:r>
            <a:r>
              <a:rPr lang="zh-C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直线</a:t>
            </a:r>
            <a:r>
              <a:rPr lang="zh-CN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黑体" panose="02010609060101010101" pitchFamily="49" charset="-122"/>
              </a:rPr>
              <a:t>运动</a:t>
            </a:r>
            <a:endParaRPr lang="zh-CN" altLang="en-US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KSO_WM_MEDIACOVER_FLAG" val="1"/>
  <p:tag name="KSO_WM_UNIT_MEDIACOVER_BTN_STATE" val="1"/>
  <p:tag name="KSO_WM_UNIT_MEDIACOVER_BTNRECT" val="0*0*0*0"/>
</p:tagLst>
</file>

<file path=ppt/tags/tag10.xml><?xml version="1.0" encoding="utf-8"?>
<p:tagLst xmlns:p="http://schemas.openxmlformats.org/presentationml/2006/main">
  <p:tag name="KSO_WM_DIAGRAM_VIRTUALLY_FRAME" val="{&quot;height&quot;:157.8,&quot;left&quot;:87.65,&quot;top&quot;:345.25,&quot;width&quot;:782.55}"/>
</p:tagLst>
</file>

<file path=ppt/tags/tag11.xml><?xml version="1.0" encoding="utf-8"?>
<p:tagLst xmlns:p="http://schemas.openxmlformats.org/presentationml/2006/main">
  <p:tag name="KSO_WM_DIAGRAM_VIRTUALLY_FRAME" val="{&quot;height&quot;:157.8,&quot;left&quot;:87.65,&quot;top&quot;:345.25,&quot;width&quot;:782.55}"/>
</p:tagLst>
</file>

<file path=ppt/tags/tag12.xml><?xml version="1.0" encoding="utf-8"?>
<p:tagLst xmlns:p="http://schemas.openxmlformats.org/presentationml/2006/main">
  <p:tag name="TABLE_ENDDRAG_ORIGIN_RECT" val="531*50"/>
  <p:tag name="TABLE_ENDDRAG_RECT" val="181*400*531*50"/>
</p:tagLst>
</file>

<file path=ppt/tags/tag13.xml><?xml version="1.0" encoding="utf-8"?>
<p:tagLst xmlns:p="http://schemas.openxmlformats.org/presentationml/2006/main">
  <p:tag name="KSO_WM_DIAGRAM_VIRTUALLY_FRAME" val="{&quot;height&quot;:157.8,&quot;left&quot;:87.65,&quot;top&quot;:345.25,&quot;width&quot;:782.55}"/>
</p:tagLst>
</file>

<file path=ppt/tags/tag14.xml><?xml version="1.0" encoding="utf-8"?>
<p:tagLst xmlns:p="http://schemas.openxmlformats.org/presentationml/2006/main">
  <p:tag name="KSO_WM_DIAGRAM_VIRTUALLY_FRAME" val="{&quot;height&quot;:157.8,&quot;left&quot;:87.65,&quot;top&quot;:345.25,&quot;width&quot;:782.55}"/>
</p:tagLst>
</file>

<file path=ppt/tags/tag15.xml><?xml version="1.0" encoding="utf-8"?>
<p:tagLst xmlns:p="http://schemas.openxmlformats.org/presentationml/2006/main">
  <p:tag name="KSO_WM_DIAGRAM_VIRTUALLY_FRAME" val="{&quot;height&quot;:157.8,&quot;left&quot;:87.65,&quot;top&quot;:345.25,&quot;width&quot;:782.55}"/>
</p:tagLst>
</file>

<file path=ppt/tags/tag16.xml><?xml version="1.0" encoding="utf-8"?>
<p:tagLst xmlns:p="http://schemas.openxmlformats.org/presentationml/2006/main">
  <p:tag name="KSO_WM_DIAGRAM_VIRTUALLY_FRAME" val="{&quot;height&quot;:157.8,&quot;left&quot;:87.65,&quot;top&quot;:345.25,&quot;width&quot;:782.55}"/>
</p:tagLst>
</file>

<file path=ppt/tags/tag17.xml><?xml version="1.0" encoding="utf-8"?>
<p:tagLst xmlns:p="http://schemas.openxmlformats.org/presentationml/2006/main">
  <p:tag name="KSO_WM_DIAGRAM_VIRTUALLY_FRAME" val="{&quot;height&quot;:157.8,&quot;left&quot;:87.65,&quot;top&quot;:345.25,&quot;width&quot;:782.55}"/>
</p:tagLst>
</file>

<file path=ppt/tags/tag18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zVjYzk0ODMzYzY0MjdmZTZkZjU0OGM3ZTEwNTNkNTkifQ=="/>
</p:tagLst>
</file>

<file path=ppt/tags/tag2.xml><?xml version="1.0" encoding="utf-8"?>
<p:tagLst xmlns:p="http://schemas.openxmlformats.org/presentationml/2006/main">
  <p:tag name="KSO_WM_DIAGRAM_VIRTUALLY_FRAME" val="{&quot;height&quot;:157.8,&quot;left&quot;:87.65,&quot;top&quot;:345.25,&quot;width&quot;:782.55}"/>
</p:tagLst>
</file>

<file path=ppt/tags/tag3.xml><?xml version="1.0" encoding="utf-8"?>
<p:tagLst xmlns:p="http://schemas.openxmlformats.org/presentationml/2006/main">
  <p:tag name="KSO_WM_DIAGRAM_VIRTUALLY_FRAME" val="{&quot;height&quot;:157.8,&quot;left&quot;:87.65,&quot;top&quot;:345.25,&quot;width&quot;:782.55}"/>
</p:tagLst>
</file>

<file path=ppt/tags/tag4.xml><?xml version="1.0" encoding="utf-8"?>
<p:tagLst xmlns:p="http://schemas.openxmlformats.org/presentationml/2006/main">
  <p:tag name="KSO_WM_DIAGRAM_VIRTUALLY_FRAME" val="{&quot;height&quot;:157.8,&quot;left&quot;:87.65,&quot;top&quot;:345.25,&quot;width&quot;:782.55}"/>
</p:tagLst>
</file>

<file path=ppt/tags/tag5.xml><?xml version="1.0" encoding="utf-8"?>
<p:tagLst xmlns:p="http://schemas.openxmlformats.org/presentationml/2006/main">
  <p:tag name="KSO_WM_DIAGRAM_VIRTUALLY_FRAME" val="{&quot;height&quot;:157.8,&quot;left&quot;:87.65,&quot;top&quot;:345.25,&quot;width&quot;:782.55}"/>
</p:tagLst>
</file>

<file path=ppt/tags/tag6.xml><?xml version="1.0" encoding="utf-8"?>
<p:tagLst xmlns:p="http://schemas.openxmlformats.org/presentationml/2006/main">
  <p:tag name="KSO_WM_DIAGRAM_VIRTUALLY_FRAME" val="{&quot;height&quot;:157.8,&quot;left&quot;:87.65,&quot;top&quot;:345.25,&quot;width&quot;:782.55}"/>
</p:tagLst>
</file>

<file path=ppt/tags/tag7.xml><?xml version="1.0" encoding="utf-8"?>
<p:tagLst xmlns:p="http://schemas.openxmlformats.org/presentationml/2006/main">
  <p:tag name="KSO_WM_DIAGRAM_VIRTUALLY_FRAME" val="{&quot;height&quot;:157.8,&quot;left&quot;:87.65,&quot;top&quot;:345.25,&quot;width&quot;:782.55}"/>
</p:tagLst>
</file>

<file path=ppt/tags/tag8.xml><?xml version="1.0" encoding="utf-8"?>
<p:tagLst xmlns:p="http://schemas.openxmlformats.org/presentationml/2006/main">
  <p:tag name="KSO_WM_DIAGRAM_VIRTUALLY_FRAME" val="{&quot;height&quot;:157.8,&quot;left&quot;:87.65,&quot;top&quot;:345.25,&quot;width&quot;:782.55}"/>
</p:tagLst>
</file>

<file path=ppt/tags/tag9.xml><?xml version="1.0" encoding="utf-8"?>
<p:tagLst xmlns:p="http://schemas.openxmlformats.org/presentationml/2006/main">
  <p:tag name="KSO_WM_DIAGRAM_VIRTUALLY_FRAME" val="{&quot;height&quot;:157.8,&quot;left&quot;:87.65,&quot;top&quot;:345.25,&quot;width&quot;:782.55}"/>
</p:tagLst>
</file>

<file path=ppt/theme/theme1.xml><?xml version="1.0" encoding="utf-8"?>
<a:theme xmlns:r="http://schemas.openxmlformats.org/officeDocument/2006/relationships"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153</Paragraphs>
  <Slides>12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宋体</vt:lpstr>
      <vt:lpstr>Verdana</vt:lpstr>
      <vt:lpstr>黑体</vt:lpstr>
      <vt:lpstr>Times New Roman</vt:lpstr>
      <vt:lpstr>华文新魏</vt:lpstr>
      <vt:lpstr>默认设计模板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2024-12-17T10:42:23Z</cp:lastPrinted>
  <dcterms:created xsi:type="dcterms:W3CDTF">2024-12-17T10:42:23Z</dcterms:created>
  <dcterms:modified xsi:type="dcterms:W3CDTF">2024-12-17T02:42:23Z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