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0"/>
  </p:notesMasterIdLst>
  <p:sldIdLst>
    <p:sldId id="310" r:id="rId3"/>
    <p:sldId id="256" r:id="rId4"/>
    <p:sldId id="289" r:id="rId5"/>
    <p:sldId id="285" r:id="rId6"/>
    <p:sldId id="339" r:id="rId7"/>
    <p:sldId id="322" r:id="rId8"/>
    <p:sldId id="335" r:id="rId9"/>
    <p:sldId id="314" r:id="rId10"/>
    <p:sldId id="341" r:id="rId11"/>
    <p:sldId id="313" r:id="rId12"/>
    <p:sldId id="350" r:id="rId13"/>
    <p:sldId id="351" r:id="rId14"/>
    <p:sldId id="312" r:id="rId15"/>
    <p:sldId id="340" r:id="rId16"/>
    <p:sldId id="343" r:id="rId17"/>
    <p:sldId id="344" r:id="rId18"/>
    <p:sldId id="345" r:id="rId19"/>
  </p:sldIdLst>
  <p:sldSz cx="12241213" cy="6858000"/>
  <p:notesSz cx="6858000" cy="9144000"/>
  <p:custDataLst>
    <p:tags r:id="rId21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8" userDrawn="1">
          <p15:clr>
            <a:srgbClr val="A4A3A4"/>
          </p15:clr>
        </p15:guide>
        <p15:guide id="2" pos="387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96"/>
    <p:restoredTop sz="94660"/>
  </p:normalViewPr>
  <p:slideViewPr>
    <p:cSldViewPr showGuides="1">
      <p:cViewPr varScale="1">
        <p:scale>
          <a:sx n="78" d="100"/>
          <a:sy n="78" d="100"/>
        </p:scale>
        <p:origin x="965" y="77"/>
      </p:cViewPr>
      <p:guideLst>
        <p:guide orient="horz" pos="2018"/>
        <p:guide pos="387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74656" y="1143000"/>
            <a:ext cx="550868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30426"/>
            <a:ext cx="10405031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406901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600201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3051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5101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165" y="914400"/>
            <a:ext cx="5379085" cy="4746625"/>
          </a:xfrm>
          <a:prstGeom prst="rect">
            <a:avLst/>
          </a:prstGeom>
        </p:spPr>
      </p:pic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情境再现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329565" y="916305"/>
            <a:ext cx="624522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       </a:t>
            </a:r>
            <a:r>
              <a:rPr kumimoji="1"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如右图所示，将凸透镜和凹透镜正对太阳光，调节光屏与透镜的距离，光屏上出现了两个均比透镜口径大光斑。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12725" y="2667000"/>
            <a:ext cx="644144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思考：</a:t>
            </a:r>
          </a:p>
          <a:p>
            <a:r>
              <a:rPr kumimoji="1"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 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   </a:t>
            </a:r>
            <a:r>
              <a:rPr kumimoji="1"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根据光斑大小能区分透镜的类型吗？</a:t>
            </a:r>
            <a:endParaRPr kumimoji="1" lang="en-US" altLang="zh-CN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08" name="AutoShape 51"/>
          <p:cNvCxnSpPr/>
          <p:nvPr/>
        </p:nvCxnSpPr>
        <p:spPr>
          <a:xfrm flipH="1" flipV="1">
            <a:off x="330200" y="5020310"/>
            <a:ext cx="1760855" cy="509270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dash"/>
            <a:headEnd type="none" w="med" len="med"/>
            <a:tailEnd type="none" w="lg" len="lg"/>
          </a:ln>
        </p:spPr>
      </p:cxnSp>
      <p:cxnSp>
        <p:nvCxnSpPr>
          <p:cNvPr id="185" name="AutoShape 51"/>
          <p:cNvCxnSpPr/>
          <p:nvPr/>
        </p:nvCxnSpPr>
        <p:spPr>
          <a:xfrm flipH="1">
            <a:off x="383540" y="4581525"/>
            <a:ext cx="1760855" cy="509270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dash"/>
            <a:headEnd type="none" w="med" len="med"/>
            <a:tailEnd type="none" w="lg" len="lg"/>
          </a:ln>
        </p:spPr>
      </p:cxnSp>
      <p:grpSp>
        <p:nvGrpSpPr>
          <p:cNvPr id="195" name="组合 194"/>
          <p:cNvGrpSpPr/>
          <p:nvPr/>
        </p:nvGrpSpPr>
        <p:grpSpPr>
          <a:xfrm>
            <a:off x="212090" y="4260215"/>
            <a:ext cx="4084320" cy="1562100"/>
            <a:chOff x="334" y="6709"/>
            <a:chExt cx="6432" cy="2460"/>
          </a:xfrm>
        </p:grpSpPr>
        <p:cxnSp>
          <p:nvCxnSpPr>
            <p:cNvPr id="8236" name="AutoShape 33"/>
            <p:cNvCxnSpPr/>
            <p:nvPr/>
          </p:nvCxnSpPr>
          <p:spPr>
            <a:xfrm>
              <a:off x="334" y="7972"/>
              <a:ext cx="6432" cy="0"/>
            </a:xfrm>
            <a:prstGeom prst="straightConnector1">
              <a:avLst/>
            </a:prstGeom>
            <a:ln w="19050" cap="flat" cmpd="sng">
              <a:solidFill>
                <a:srgbClr val="000000"/>
              </a:solidFill>
              <a:prstDash val="lgDashDot"/>
              <a:headEnd type="none" w="med" len="med"/>
              <a:tailEnd type="none" w="med" len="med"/>
            </a:ln>
          </p:spPr>
        </p:cxnSp>
        <p:grpSp>
          <p:nvGrpSpPr>
            <p:cNvPr id="55" name="组合 54"/>
            <p:cNvGrpSpPr/>
            <p:nvPr/>
          </p:nvGrpSpPr>
          <p:grpSpPr>
            <a:xfrm>
              <a:off x="2860" y="6709"/>
              <a:ext cx="1119" cy="2461"/>
              <a:chOff x="8679" y="4162"/>
              <a:chExt cx="1356" cy="2982"/>
            </a:xfrm>
          </p:grpSpPr>
          <p:grpSp>
            <p:nvGrpSpPr>
              <p:cNvPr id="41" name="组合 40"/>
              <p:cNvGrpSpPr/>
              <p:nvPr/>
            </p:nvGrpSpPr>
            <p:grpSpPr>
              <a:xfrm>
                <a:off x="8679" y="4162"/>
                <a:ext cx="1356" cy="2982"/>
                <a:chOff x="8701" y="4048"/>
                <a:chExt cx="1356" cy="2982"/>
              </a:xfrm>
            </p:grpSpPr>
            <p:sp>
              <p:nvSpPr>
                <p:cNvPr id="8237" name="Text Box 34"/>
                <p:cNvSpPr txBox="1"/>
                <p:nvPr/>
              </p:nvSpPr>
              <p:spPr>
                <a:xfrm>
                  <a:off x="9152" y="5689"/>
                  <a:ext cx="392" cy="37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lstStyle/>
                <a:p>
                  <a:pPr algn="just"/>
                  <a:r>
                    <a:rPr lang="en-US" altLang="zh-CN" sz="2600" i="1">
                      <a:latin typeface="Times New Roman" panose="02020603050405020304" pitchFamily="18" charset="0"/>
                    </a:rPr>
                    <a:t>O</a:t>
                  </a:r>
                  <a:endParaRPr lang="zh-CN" altLang="zh-CN" sz="26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73744908" name="任意多边形 1073744907"/>
                <p:cNvSpPr/>
                <p:nvPr/>
              </p:nvSpPr>
              <p:spPr>
                <a:xfrm>
                  <a:off x="8701" y="4101"/>
                  <a:ext cx="543" cy="2929"/>
                </a:xfrm>
                <a:custGeom>
                  <a:avLst/>
                  <a:gdLst>
                    <a:gd name="txL" fmla="*/ 0 w 21600"/>
                    <a:gd name="txT" fmla="*/ 0 h 37695"/>
                    <a:gd name="txR" fmla="*/ 21600 w 21600"/>
                    <a:gd name="txB" fmla="*/ 37695 h 37695"/>
                  </a:gdLst>
                  <a:ahLst/>
                  <a:cxnLst>
                    <a:cxn ang="270">
                      <a:pos x="11599" y="0"/>
                    </a:cxn>
                    <a:cxn ang="90">
                      <a:pos x="9344" y="37694"/>
                    </a:cxn>
                    <a:cxn ang="180">
                      <a:pos x="0" y="18221"/>
                    </a:cxn>
                  </a:cxnLst>
                  <a:rect l="txL" t="txT" r="txR" b="txB"/>
                  <a:pathLst>
                    <a:path w="21600" h="37695" fill="none">
                      <a:moveTo>
                        <a:pt x="11599" y="0"/>
                      </a:moveTo>
                      <a:arcTo wR="21600" hR="21600" stAng="-3451216" swAng="7313192"/>
                    </a:path>
                    <a:path w="21600" h="37695" stroke="0">
                      <a:moveTo>
                        <a:pt x="11599" y="0"/>
                      </a:moveTo>
                      <a:arcTo wR="21600" hR="21600" stAng="-3451216" swAng="7313192"/>
                      <a:lnTo>
                        <a:pt x="0" y="1822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73744909" name="任意多边形 1073744908"/>
                <p:cNvSpPr/>
                <p:nvPr/>
              </p:nvSpPr>
              <p:spPr>
                <a:xfrm flipH="1">
                  <a:off x="9515" y="4101"/>
                  <a:ext cx="543" cy="2929"/>
                </a:xfrm>
                <a:custGeom>
                  <a:avLst/>
                  <a:gdLst>
                    <a:gd name="txL" fmla="*/ 0 w 21600"/>
                    <a:gd name="txT" fmla="*/ 0 h 37695"/>
                    <a:gd name="txR" fmla="*/ 21600 w 21600"/>
                    <a:gd name="txB" fmla="*/ 37695 h 37695"/>
                  </a:gdLst>
                  <a:ahLst/>
                  <a:cxnLst>
                    <a:cxn ang="270">
                      <a:pos x="11599" y="0"/>
                    </a:cxn>
                    <a:cxn ang="90">
                      <a:pos x="9344" y="37694"/>
                    </a:cxn>
                    <a:cxn ang="180">
                      <a:pos x="0" y="18221"/>
                    </a:cxn>
                  </a:cxnLst>
                  <a:rect l="txL" t="txT" r="txR" b="txB"/>
                  <a:pathLst>
                    <a:path w="21600" h="37695" fill="none">
                      <a:moveTo>
                        <a:pt x="11599" y="0"/>
                      </a:moveTo>
                      <a:arcTo wR="21600" hR="21600" stAng="-3451216" swAng="7313192"/>
                    </a:path>
                    <a:path w="21600" h="37695" stroke="0">
                      <a:moveTo>
                        <a:pt x="11599" y="0"/>
                      </a:moveTo>
                      <a:arcTo wR="21600" hR="21600" stAng="-3451216" swAng="7313192"/>
                      <a:lnTo>
                        <a:pt x="0" y="1822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73744910" name="直接连接符 1073744909"/>
                <p:cNvSpPr/>
                <p:nvPr/>
              </p:nvSpPr>
              <p:spPr>
                <a:xfrm>
                  <a:off x="8972" y="7030"/>
                  <a:ext cx="814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073744911" name="直接连接符 1073744910"/>
                <p:cNvSpPr/>
                <p:nvPr/>
              </p:nvSpPr>
              <p:spPr>
                <a:xfrm>
                  <a:off x="8972" y="4048"/>
                  <a:ext cx="814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cxnSp>
            <p:nvCxnSpPr>
              <p:cNvPr id="8234" name="AutoShape 27"/>
              <p:cNvCxnSpPr/>
              <p:nvPr/>
            </p:nvCxnSpPr>
            <p:spPr>
              <a:xfrm flipH="1">
                <a:off x="9348" y="5693"/>
                <a:ext cx="21" cy="0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ysDot"/>
                <a:headEnd type="oval" w="med" len="med"/>
                <a:tailEnd type="oval" w="med" len="med"/>
              </a:ln>
            </p:spPr>
          </p:cxnSp>
        </p:grpSp>
        <p:grpSp>
          <p:nvGrpSpPr>
            <p:cNvPr id="56" name="组合 55"/>
            <p:cNvGrpSpPr/>
            <p:nvPr/>
          </p:nvGrpSpPr>
          <p:grpSpPr>
            <a:xfrm>
              <a:off x="772" y="6801"/>
              <a:ext cx="2387" cy="797"/>
              <a:chOff x="14049" y="7305"/>
              <a:chExt cx="2893" cy="966"/>
            </a:xfrm>
          </p:grpSpPr>
          <p:cxnSp>
            <p:nvCxnSpPr>
              <p:cNvPr id="29" name="AutoShape 46"/>
              <p:cNvCxnSpPr/>
              <p:nvPr/>
            </p:nvCxnSpPr>
            <p:spPr>
              <a:xfrm rot="2011361" flipV="1">
                <a:off x="14049" y="7305"/>
                <a:ext cx="1432" cy="965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30" name="AutoShape 47"/>
              <p:cNvCxnSpPr/>
              <p:nvPr/>
            </p:nvCxnSpPr>
            <p:spPr>
              <a:xfrm rot="2011361" flipV="1">
                <a:off x="15510" y="7306"/>
                <a:ext cx="1432" cy="965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grpSp>
          <p:nvGrpSpPr>
            <p:cNvPr id="57" name="组合 56"/>
            <p:cNvGrpSpPr/>
            <p:nvPr/>
          </p:nvGrpSpPr>
          <p:grpSpPr>
            <a:xfrm>
              <a:off x="709" y="8308"/>
              <a:ext cx="2387" cy="797"/>
              <a:chOff x="14049" y="7305"/>
              <a:chExt cx="2893" cy="966"/>
            </a:xfrm>
          </p:grpSpPr>
          <p:cxnSp>
            <p:nvCxnSpPr>
              <p:cNvPr id="58" name="AutoShape 46"/>
              <p:cNvCxnSpPr/>
              <p:nvPr/>
            </p:nvCxnSpPr>
            <p:spPr>
              <a:xfrm rot="2011361" flipV="1">
                <a:off x="14049" y="7305"/>
                <a:ext cx="1432" cy="965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59" name="AutoShape 47"/>
              <p:cNvCxnSpPr/>
              <p:nvPr/>
            </p:nvCxnSpPr>
            <p:spPr>
              <a:xfrm rot="2011361" flipV="1">
                <a:off x="15510" y="7306"/>
                <a:ext cx="1432" cy="965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</p:grpSp>
      <p:sp>
        <p:nvSpPr>
          <p:cNvPr id="26" name="Text Box 111"/>
          <p:cNvSpPr txBox="1">
            <a:spLocks noChangeArrowheads="1"/>
          </p:cNvSpPr>
          <p:nvPr/>
        </p:nvSpPr>
        <p:spPr bwMode="auto">
          <a:xfrm>
            <a:off x="212090" y="696595"/>
            <a:ext cx="317690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平行于主光轴的光：</a:t>
            </a:r>
          </a:p>
        </p:txBody>
      </p:sp>
      <p:sp>
        <p:nvSpPr>
          <p:cNvPr id="9218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三条特殊光线</a:t>
            </a:r>
          </a:p>
        </p:txBody>
      </p:sp>
      <p:cxnSp>
        <p:nvCxnSpPr>
          <p:cNvPr id="8249" name="AutoShape 22"/>
          <p:cNvCxnSpPr/>
          <p:nvPr/>
        </p:nvCxnSpPr>
        <p:spPr>
          <a:xfrm>
            <a:off x="358140" y="2198370"/>
            <a:ext cx="3546475" cy="0"/>
          </a:xfrm>
          <a:prstGeom prst="straightConnector1">
            <a:avLst/>
          </a:prstGeom>
          <a:ln w="19050" cap="flat" cmpd="sng">
            <a:solidFill>
              <a:srgbClr val="000000"/>
            </a:solidFill>
            <a:prstDash val="lgDashDot"/>
            <a:headEnd type="none" w="med" len="med"/>
            <a:tailEnd type="none" w="med" len="med"/>
          </a:ln>
        </p:spPr>
      </p:cxnSp>
      <p:sp>
        <p:nvSpPr>
          <p:cNvPr id="8247" name="Text Box 20"/>
          <p:cNvSpPr txBox="1"/>
          <p:nvPr/>
        </p:nvSpPr>
        <p:spPr>
          <a:xfrm>
            <a:off x="3211195" y="2197735"/>
            <a:ext cx="304800" cy="35433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just"/>
            <a:r>
              <a:rPr lang="en-US" altLang="zh-CN" sz="2600" i="1">
                <a:latin typeface="Times New Roman" panose="02020603050405020304" pitchFamily="18" charset="0"/>
              </a:rPr>
              <a:t>F</a:t>
            </a:r>
            <a:endParaRPr lang="zh-CN" altLang="zh-CN" sz="2600">
              <a:latin typeface="Arial" panose="020B0604020202020204" pitchFamily="34" charset="0"/>
            </a:endParaRPr>
          </a:p>
        </p:txBody>
      </p:sp>
      <p:sp>
        <p:nvSpPr>
          <p:cNvPr id="8248" name="Text Box 21"/>
          <p:cNvSpPr txBox="1"/>
          <p:nvPr/>
        </p:nvSpPr>
        <p:spPr>
          <a:xfrm>
            <a:off x="404495" y="2189480"/>
            <a:ext cx="285750" cy="35433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just"/>
            <a:r>
              <a:rPr lang="en-US" altLang="zh-CN" sz="2600" i="1">
                <a:latin typeface="Times New Roman" panose="02020603050405020304" pitchFamily="18" charset="0"/>
              </a:rPr>
              <a:t>F</a:t>
            </a:r>
            <a:endParaRPr lang="zh-CN" altLang="zh-CN" sz="2600">
              <a:latin typeface="Arial" panose="020B0604020202020204" pitchFamily="34" charset="0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1701165" y="1292860"/>
            <a:ext cx="474980" cy="1810385"/>
            <a:chOff x="6866" y="480"/>
            <a:chExt cx="912" cy="3478"/>
          </a:xfrm>
        </p:grpSpPr>
        <p:sp>
          <p:nvSpPr>
            <p:cNvPr id="8243" name="Oval 16"/>
            <p:cNvSpPr/>
            <p:nvPr/>
          </p:nvSpPr>
          <p:spPr>
            <a:xfrm>
              <a:off x="7322" y="2190"/>
              <a:ext cx="54" cy="56"/>
            </a:xfrm>
            <a:prstGeom prst="ellipse">
              <a:avLst/>
            </a:pr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600">
                <a:latin typeface="Arial" panose="020B0604020202020204" pitchFamily="34" charset="0"/>
              </a:endParaRPr>
            </a:p>
          </p:txBody>
        </p:sp>
        <p:sp>
          <p:nvSpPr>
            <p:cNvPr id="8246" name="Text Box 19"/>
            <p:cNvSpPr txBox="1"/>
            <p:nvPr/>
          </p:nvSpPr>
          <p:spPr>
            <a:xfrm>
              <a:off x="7197" y="2202"/>
              <a:ext cx="469" cy="45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O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grpSp>
          <p:nvGrpSpPr>
            <p:cNvPr id="8250" name="Group 23"/>
            <p:cNvGrpSpPr/>
            <p:nvPr/>
          </p:nvGrpSpPr>
          <p:grpSpPr>
            <a:xfrm>
              <a:off x="6866" y="480"/>
              <a:ext cx="913" cy="3479"/>
              <a:chOff x="7740" y="300"/>
              <a:chExt cx="800" cy="3402"/>
            </a:xfrm>
          </p:grpSpPr>
          <p:sp>
            <p:nvSpPr>
              <p:cNvPr id="8251" name="Arc 24"/>
              <p:cNvSpPr/>
              <p:nvPr/>
            </p:nvSpPr>
            <p:spPr>
              <a:xfrm flipH="1">
                <a:off x="7740" y="300"/>
                <a:ext cx="800" cy="3402"/>
              </a:xfrm>
              <a:custGeom>
                <a:avLst/>
                <a:gdLst>
                  <a:gd name="txL" fmla="*/ 0 w 21600"/>
                  <a:gd name="txT" fmla="*/ 0 h 37922"/>
                  <a:gd name="txR" fmla="*/ 21600 w 21600"/>
                  <a:gd name="txB" fmla="*/ 37922 h 37922"/>
                </a:gdLst>
                <a:ahLst/>
                <a:cxnLst>
                  <a:cxn ang="0">
                    <a:pos x="390" y="0"/>
                  </a:cxn>
                  <a:cxn ang="0">
                    <a:pos x="376" y="3402"/>
                  </a:cxn>
                  <a:cxn ang="0">
                    <a:pos x="0" y="1691"/>
                  </a:cxn>
                </a:cxnLst>
                <a:rect l="txL" t="txT" r="txR" b="txB"/>
                <a:pathLst>
                  <a:path w="21600" h="37922" fill="none">
                    <a:moveTo>
                      <a:pt x="10539" y="0"/>
                    </a:moveTo>
                    <a:cubicBezTo>
                      <a:pt x="17369" y="3817"/>
                      <a:pt x="21600" y="11030"/>
                      <a:pt x="21600" y="18854"/>
                    </a:cubicBezTo>
                    <a:cubicBezTo>
                      <a:pt x="21600" y="26838"/>
                      <a:pt x="17195" y="34171"/>
                      <a:pt x="10147" y="37922"/>
                    </a:cubicBezTo>
                  </a:path>
                  <a:path w="21600" h="37922" stroke="0">
                    <a:moveTo>
                      <a:pt x="10539" y="0"/>
                    </a:moveTo>
                    <a:cubicBezTo>
                      <a:pt x="17369" y="3817"/>
                      <a:pt x="21600" y="11030"/>
                      <a:pt x="21600" y="18854"/>
                    </a:cubicBezTo>
                    <a:cubicBezTo>
                      <a:pt x="21600" y="26838"/>
                      <a:pt x="17195" y="34171"/>
                      <a:pt x="10147" y="37922"/>
                    </a:cubicBezTo>
                    <a:lnTo>
                      <a:pt x="0" y="18854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52" name="Arc 25"/>
              <p:cNvSpPr/>
              <p:nvPr/>
            </p:nvSpPr>
            <p:spPr>
              <a:xfrm>
                <a:off x="7740" y="300"/>
                <a:ext cx="800" cy="3402"/>
              </a:xfrm>
              <a:custGeom>
                <a:avLst/>
                <a:gdLst>
                  <a:gd name="txL" fmla="*/ 0 w 21600"/>
                  <a:gd name="txT" fmla="*/ 0 h 37922"/>
                  <a:gd name="txR" fmla="*/ 21600 w 21600"/>
                  <a:gd name="txB" fmla="*/ 37922 h 37922"/>
                </a:gdLst>
                <a:ahLst/>
                <a:cxnLst>
                  <a:cxn ang="0">
                    <a:pos x="390" y="0"/>
                  </a:cxn>
                  <a:cxn ang="0">
                    <a:pos x="376" y="3402"/>
                  </a:cxn>
                  <a:cxn ang="0">
                    <a:pos x="0" y="1691"/>
                  </a:cxn>
                </a:cxnLst>
                <a:rect l="txL" t="txT" r="txR" b="txB"/>
                <a:pathLst>
                  <a:path w="21600" h="37922" fill="none">
                    <a:moveTo>
                      <a:pt x="10539" y="0"/>
                    </a:moveTo>
                    <a:cubicBezTo>
                      <a:pt x="17369" y="3817"/>
                      <a:pt x="21600" y="11030"/>
                      <a:pt x="21600" y="18854"/>
                    </a:cubicBezTo>
                    <a:cubicBezTo>
                      <a:pt x="21600" y="26838"/>
                      <a:pt x="17195" y="34171"/>
                      <a:pt x="10147" y="37922"/>
                    </a:cubicBezTo>
                  </a:path>
                  <a:path w="21600" h="37922" stroke="0">
                    <a:moveTo>
                      <a:pt x="10539" y="0"/>
                    </a:moveTo>
                    <a:cubicBezTo>
                      <a:pt x="17369" y="3817"/>
                      <a:pt x="21600" y="11030"/>
                      <a:pt x="21600" y="18854"/>
                    </a:cubicBezTo>
                    <a:cubicBezTo>
                      <a:pt x="21600" y="26838"/>
                      <a:pt x="17195" y="34171"/>
                      <a:pt x="10147" y="37922"/>
                    </a:cubicBezTo>
                    <a:lnTo>
                      <a:pt x="0" y="18854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94" name="组合 93"/>
          <p:cNvGrpSpPr/>
          <p:nvPr/>
        </p:nvGrpSpPr>
        <p:grpSpPr>
          <a:xfrm>
            <a:off x="599440" y="1445260"/>
            <a:ext cx="1136650" cy="354965"/>
            <a:chOff x="4750" y="773"/>
            <a:chExt cx="2184" cy="682"/>
          </a:xfrm>
        </p:grpSpPr>
        <p:cxnSp>
          <p:nvCxnSpPr>
            <p:cNvPr id="8229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8230" name="AutoShape 38"/>
            <p:cNvCxnSpPr/>
            <p:nvPr/>
          </p:nvCxnSpPr>
          <p:spPr>
            <a:xfrm rot="1810510" flipV="1">
              <a:off x="5836" y="77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60" name="组合 59"/>
          <p:cNvGrpSpPr/>
          <p:nvPr/>
        </p:nvGrpSpPr>
        <p:grpSpPr>
          <a:xfrm rot="540000">
            <a:off x="2004695" y="1857375"/>
            <a:ext cx="2300605" cy="483870"/>
            <a:chOff x="12874" y="7809"/>
            <a:chExt cx="4420" cy="930"/>
          </a:xfrm>
        </p:grpSpPr>
        <p:cxnSp>
          <p:nvCxnSpPr>
            <p:cNvPr id="34" name="AutoShape 49"/>
            <p:cNvCxnSpPr/>
            <p:nvPr/>
          </p:nvCxnSpPr>
          <p:spPr>
            <a:xfrm rot="1466499" flipV="1">
              <a:off x="12874" y="780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35" name="AutoShape 50"/>
            <p:cNvCxnSpPr/>
            <p:nvPr/>
          </p:nvCxnSpPr>
          <p:spPr>
            <a:xfrm rot="1466499" flipV="1">
              <a:off x="14868" y="837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96" name="组合 95"/>
          <p:cNvGrpSpPr/>
          <p:nvPr/>
        </p:nvGrpSpPr>
        <p:grpSpPr>
          <a:xfrm>
            <a:off x="599440" y="2646680"/>
            <a:ext cx="1136650" cy="354965"/>
            <a:chOff x="4750" y="773"/>
            <a:chExt cx="2184" cy="682"/>
          </a:xfrm>
        </p:grpSpPr>
        <p:cxnSp>
          <p:nvCxnSpPr>
            <p:cNvPr id="97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98" name="AutoShape 38"/>
            <p:cNvCxnSpPr/>
            <p:nvPr/>
          </p:nvCxnSpPr>
          <p:spPr>
            <a:xfrm rot="1810510" flipV="1">
              <a:off x="5836" y="77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99" name="组合 98"/>
          <p:cNvGrpSpPr/>
          <p:nvPr/>
        </p:nvGrpSpPr>
        <p:grpSpPr>
          <a:xfrm rot="19080000">
            <a:off x="1981200" y="2063750"/>
            <a:ext cx="2300605" cy="483870"/>
            <a:chOff x="12874" y="7809"/>
            <a:chExt cx="4420" cy="930"/>
          </a:xfrm>
        </p:grpSpPr>
        <p:cxnSp>
          <p:nvCxnSpPr>
            <p:cNvPr id="100" name="AutoShape 49"/>
            <p:cNvCxnSpPr/>
            <p:nvPr/>
          </p:nvCxnSpPr>
          <p:spPr>
            <a:xfrm rot="1466499" flipV="1">
              <a:off x="12874" y="780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01" name="AutoShape 50"/>
            <p:cNvCxnSpPr/>
            <p:nvPr/>
          </p:nvCxnSpPr>
          <p:spPr>
            <a:xfrm rot="1466499" flipV="1">
              <a:off x="14868" y="837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</p:cxnSp>
      </p:grpSp>
      <p:sp>
        <p:nvSpPr>
          <p:cNvPr id="104" name="椭圆 103"/>
          <p:cNvSpPr/>
          <p:nvPr/>
        </p:nvSpPr>
        <p:spPr>
          <a:xfrm>
            <a:off x="1906905" y="2173605"/>
            <a:ext cx="62230" cy="6223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椭圆 104"/>
          <p:cNvSpPr/>
          <p:nvPr/>
        </p:nvSpPr>
        <p:spPr>
          <a:xfrm>
            <a:off x="583565" y="2173605"/>
            <a:ext cx="62230" cy="62230"/>
          </a:xfrm>
          <a:prstGeom prst="ellipse">
            <a:avLst/>
          </a:prstGeom>
          <a:solidFill>
            <a:srgbClr val="3333FF"/>
          </a:solidFill>
          <a:ln w="9525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椭圆 105"/>
          <p:cNvSpPr/>
          <p:nvPr/>
        </p:nvSpPr>
        <p:spPr>
          <a:xfrm>
            <a:off x="3328035" y="2165350"/>
            <a:ext cx="62230" cy="62230"/>
          </a:xfrm>
          <a:prstGeom prst="ellipse">
            <a:avLst/>
          </a:prstGeom>
          <a:solidFill>
            <a:srgbClr val="3333FF"/>
          </a:solidFill>
          <a:ln w="9525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62" name="组合 61"/>
          <p:cNvGrpSpPr/>
          <p:nvPr/>
        </p:nvGrpSpPr>
        <p:grpSpPr>
          <a:xfrm rot="19620000">
            <a:off x="2039620" y="4108450"/>
            <a:ext cx="1902460" cy="400050"/>
            <a:chOff x="12874" y="7809"/>
            <a:chExt cx="4420" cy="930"/>
          </a:xfrm>
        </p:grpSpPr>
        <p:cxnSp>
          <p:nvCxnSpPr>
            <p:cNvPr id="63" name="AutoShape 49"/>
            <p:cNvCxnSpPr/>
            <p:nvPr/>
          </p:nvCxnSpPr>
          <p:spPr>
            <a:xfrm rot="1466499" flipV="1">
              <a:off x="12874" y="780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64" name="AutoShape 50"/>
            <p:cNvCxnSpPr/>
            <p:nvPr/>
          </p:nvCxnSpPr>
          <p:spPr>
            <a:xfrm rot="1466499" flipV="1">
              <a:off x="14868" y="837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</p:cxnSp>
      </p:grpSp>
      <p:sp>
        <p:nvSpPr>
          <p:cNvPr id="8238" name="Text Box 35"/>
          <p:cNvSpPr txBox="1"/>
          <p:nvPr/>
        </p:nvSpPr>
        <p:spPr>
          <a:xfrm>
            <a:off x="339725" y="5102860"/>
            <a:ext cx="339090" cy="42672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just"/>
            <a:r>
              <a:rPr lang="en-US" altLang="zh-CN" sz="2600" i="1">
                <a:latin typeface="Times New Roman" panose="02020603050405020304" pitchFamily="18" charset="0"/>
              </a:rPr>
              <a:t>F</a:t>
            </a:r>
            <a:endParaRPr lang="zh-CN" altLang="zh-CN" sz="2600">
              <a:latin typeface="Arial" panose="020B0604020202020204" pitchFamily="34" charset="0"/>
            </a:endParaRPr>
          </a:p>
        </p:txBody>
      </p:sp>
      <p:grpSp>
        <p:nvGrpSpPr>
          <p:cNvPr id="107" name="组合 106"/>
          <p:cNvGrpSpPr/>
          <p:nvPr/>
        </p:nvGrpSpPr>
        <p:grpSpPr>
          <a:xfrm>
            <a:off x="2010410" y="5575300"/>
            <a:ext cx="1776730" cy="373380"/>
            <a:chOff x="12874" y="7809"/>
            <a:chExt cx="4420" cy="930"/>
          </a:xfrm>
        </p:grpSpPr>
        <p:cxnSp>
          <p:nvCxnSpPr>
            <p:cNvPr id="108" name="AutoShape 49"/>
            <p:cNvCxnSpPr/>
            <p:nvPr/>
          </p:nvCxnSpPr>
          <p:spPr>
            <a:xfrm rot="1466499" flipV="1">
              <a:off x="12874" y="780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09" name="AutoShape 50"/>
            <p:cNvCxnSpPr/>
            <p:nvPr/>
          </p:nvCxnSpPr>
          <p:spPr>
            <a:xfrm rot="1466499" flipV="1">
              <a:off x="14868" y="837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</p:cxnSp>
      </p:grpSp>
      <p:sp>
        <p:nvSpPr>
          <p:cNvPr id="110" name="椭圆 109"/>
          <p:cNvSpPr/>
          <p:nvPr/>
        </p:nvSpPr>
        <p:spPr>
          <a:xfrm>
            <a:off x="447675" y="5043170"/>
            <a:ext cx="62865" cy="62865"/>
          </a:xfrm>
          <a:prstGeom prst="ellipse">
            <a:avLst/>
          </a:prstGeom>
          <a:solidFill>
            <a:srgbClr val="3333FF"/>
          </a:solidFill>
          <a:ln w="9525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椭圆 110"/>
          <p:cNvSpPr/>
          <p:nvPr/>
        </p:nvSpPr>
        <p:spPr>
          <a:xfrm>
            <a:off x="3645535" y="5039360"/>
            <a:ext cx="62865" cy="62865"/>
          </a:xfrm>
          <a:prstGeom prst="ellipse">
            <a:avLst/>
          </a:prstGeom>
          <a:solidFill>
            <a:srgbClr val="3333FF"/>
          </a:solidFill>
          <a:ln w="9525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Text Box 35"/>
          <p:cNvSpPr txBox="1"/>
          <p:nvPr/>
        </p:nvSpPr>
        <p:spPr>
          <a:xfrm>
            <a:off x="3453765" y="5111115"/>
            <a:ext cx="339090" cy="42672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just"/>
            <a:r>
              <a:rPr lang="en-US" altLang="zh-CN" sz="2600" i="1">
                <a:latin typeface="Times New Roman" panose="02020603050405020304" pitchFamily="18" charset="0"/>
              </a:rPr>
              <a:t>F</a:t>
            </a:r>
            <a:endParaRPr lang="zh-CN" altLang="zh-CN" sz="2600">
              <a:latin typeface="Arial" panose="020B0604020202020204" pitchFamily="34" charset="0"/>
            </a:endParaRPr>
          </a:p>
        </p:txBody>
      </p:sp>
      <p:grpSp>
        <p:nvGrpSpPr>
          <p:cNvPr id="126" name="组合 125"/>
          <p:cNvGrpSpPr/>
          <p:nvPr/>
        </p:nvGrpSpPr>
        <p:grpSpPr>
          <a:xfrm>
            <a:off x="7437120" y="946150"/>
            <a:ext cx="1136650" cy="354965"/>
            <a:chOff x="4750" y="773"/>
            <a:chExt cx="2184" cy="682"/>
          </a:xfrm>
        </p:grpSpPr>
        <p:cxnSp>
          <p:nvCxnSpPr>
            <p:cNvPr id="127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28" name="AutoShape 38"/>
            <p:cNvCxnSpPr/>
            <p:nvPr/>
          </p:nvCxnSpPr>
          <p:spPr>
            <a:xfrm rot="1810510" flipV="1">
              <a:off x="5836" y="77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129" name="组合 128"/>
          <p:cNvGrpSpPr/>
          <p:nvPr/>
        </p:nvGrpSpPr>
        <p:grpSpPr>
          <a:xfrm rot="540000">
            <a:off x="8839835" y="1336675"/>
            <a:ext cx="2025650" cy="426085"/>
            <a:chOff x="12874" y="7809"/>
            <a:chExt cx="4420" cy="930"/>
          </a:xfrm>
        </p:grpSpPr>
        <p:cxnSp>
          <p:nvCxnSpPr>
            <p:cNvPr id="130" name="AutoShape 49"/>
            <p:cNvCxnSpPr/>
            <p:nvPr/>
          </p:nvCxnSpPr>
          <p:spPr>
            <a:xfrm rot="1466499" flipV="1">
              <a:off x="12874" y="780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31" name="AutoShape 50"/>
            <p:cNvCxnSpPr/>
            <p:nvPr/>
          </p:nvCxnSpPr>
          <p:spPr>
            <a:xfrm rot="1466499" flipV="1">
              <a:off x="14868" y="837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143" name="组合 142"/>
          <p:cNvGrpSpPr/>
          <p:nvPr/>
        </p:nvGrpSpPr>
        <p:grpSpPr>
          <a:xfrm>
            <a:off x="7179945" y="782955"/>
            <a:ext cx="3545840" cy="1809750"/>
            <a:chOff x="8539" y="1560"/>
            <a:chExt cx="5584" cy="2850"/>
          </a:xfrm>
        </p:grpSpPr>
        <p:cxnSp>
          <p:nvCxnSpPr>
            <p:cNvPr id="117" name="AutoShape 22"/>
            <p:cNvCxnSpPr/>
            <p:nvPr/>
          </p:nvCxnSpPr>
          <p:spPr>
            <a:xfrm>
              <a:off x="8539" y="2986"/>
              <a:ext cx="5585" cy="0"/>
            </a:xfrm>
            <a:prstGeom prst="straightConnector1">
              <a:avLst/>
            </a:prstGeom>
            <a:ln w="19050" cap="flat" cmpd="sng">
              <a:solidFill>
                <a:srgbClr val="000000"/>
              </a:solidFill>
              <a:prstDash val="lgDashDot"/>
              <a:headEnd type="none" w="med" len="med"/>
              <a:tailEnd type="none" w="med" len="med"/>
            </a:ln>
          </p:spPr>
        </p:cxnSp>
        <p:sp>
          <p:nvSpPr>
            <p:cNvPr id="118" name="Text Box 20"/>
            <p:cNvSpPr txBox="1"/>
            <p:nvPr/>
          </p:nvSpPr>
          <p:spPr>
            <a:xfrm>
              <a:off x="13032" y="2985"/>
              <a:ext cx="480" cy="55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sp>
          <p:nvSpPr>
            <p:cNvPr id="119" name="Text Box 21"/>
            <p:cNvSpPr txBox="1"/>
            <p:nvPr/>
          </p:nvSpPr>
          <p:spPr>
            <a:xfrm>
              <a:off x="8612" y="2972"/>
              <a:ext cx="450" cy="55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grpSp>
          <p:nvGrpSpPr>
            <p:cNvPr id="120" name="组合 119"/>
            <p:cNvGrpSpPr/>
            <p:nvPr/>
          </p:nvGrpSpPr>
          <p:grpSpPr>
            <a:xfrm>
              <a:off x="10654" y="1560"/>
              <a:ext cx="748" cy="2851"/>
              <a:chOff x="6866" y="480"/>
              <a:chExt cx="912" cy="3478"/>
            </a:xfrm>
          </p:grpSpPr>
          <p:sp>
            <p:nvSpPr>
              <p:cNvPr id="121" name="Oval 16"/>
              <p:cNvSpPr/>
              <p:nvPr/>
            </p:nvSpPr>
            <p:spPr>
              <a:xfrm>
                <a:off x="7322" y="2190"/>
                <a:ext cx="54" cy="56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  <p:sp>
            <p:nvSpPr>
              <p:cNvPr id="122" name="Text Box 19"/>
              <p:cNvSpPr txBox="1"/>
              <p:nvPr/>
            </p:nvSpPr>
            <p:spPr>
              <a:xfrm>
                <a:off x="7197" y="2202"/>
                <a:ext cx="469" cy="45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O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  <p:grpSp>
            <p:nvGrpSpPr>
              <p:cNvPr id="123" name="Group 23"/>
              <p:cNvGrpSpPr/>
              <p:nvPr/>
            </p:nvGrpSpPr>
            <p:grpSpPr>
              <a:xfrm>
                <a:off x="6866" y="480"/>
                <a:ext cx="913" cy="3479"/>
                <a:chOff x="7740" y="300"/>
                <a:chExt cx="800" cy="3402"/>
              </a:xfrm>
            </p:grpSpPr>
            <p:sp>
              <p:nvSpPr>
                <p:cNvPr id="124" name="Arc 24"/>
                <p:cNvSpPr/>
                <p:nvPr/>
              </p:nvSpPr>
              <p:spPr>
                <a:xfrm flipH="1">
                  <a:off x="7740" y="300"/>
                  <a:ext cx="800" cy="3402"/>
                </a:xfrm>
                <a:custGeom>
                  <a:avLst/>
                  <a:gdLst>
                    <a:gd name="txL" fmla="*/ 0 w 21600"/>
                    <a:gd name="txT" fmla="*/ 0 h 37922"/>
                    <a:gd name="txR" fmla="*/ 21600 w 21600"/>
                    <a:gd name="txB" fmla="*/ 37922 h 37922"/>
                  </a:gdLst>
                  <a:ahLst/>
                  <a:cxnLst>
                    <a:cxn ang="0">
                      <a:pos x="390" y="0"/>
                    </a:cxn>
                    <a:cxn ang="0">
                      <a:pos x="376" y="3402"/>
                    </a:cxn>
                    <a:cxn ang="0">
                      <a:pos x="0" y="1691"/>
                    </a:cxn>
                  </a:cxnLst>
                  <a:rect l="txL" t="txT" r="txR" b="txB"/>
                  <a:pathLst>
                    <a:path w="21600" h="37922" fill="none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</a:path>
                    <a:path w="21600" h="37922" stroke="0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  <a:lnTo>
                        <a:pt x="0" y="1885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5" name="Arc 25"/>
                <p:cNvSpPr/>
                <p:nvPr/>
              </p:nvSpPr>
              <p:spPr>
                <a:xfrm>
                  <a:off x="7740" y="300"/>
                  <a:ext cx="800" cy="3402"/>
                </a:xfrm>
                <a:custGeom>
                  <a:avLst/>
                  <a:gdLst>
                    <a:gd name="txL" fmla="*/ 0 w 21600"/>
                    <a:gd name="txT" fmla="*/ 0 h 37922"/>
                    <a:gd name="txR" fmla="*/ 21600 w 21600"/>
                    <a:gd name="txB" fmla="*/ 37922 h 37922"/>
                  </a:gdLst>
                  <a:ahLst/>
                  <a:cxnLst>
                    <a:cxn ang="0">
                      <a:pos x="390" y="0"/>
                    </a:cxn>
                    <a:cxn ang="0">
                      <a:pos x="376" y="3402"/>
                    </a:cxn>
                    <a:cxn ang="0">
                      <a:pos x="0" y="1691"/>
                    </a:cxn>
                  </a:cxnLst>
                  <a:rect l="txL" t="txT" r="txR" b="txB"/>
                  <a:pathLst>
                    <a:path w="21600" h="37922" fill="none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</a:path>
                    <a:path w="21600" h="37922" stroke="0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  <a:lnTo>
                        <a:pt x="0" y="1885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39" name="椭圆 138"/>
            <p:cNvSpPr/>
            <p:nvPr/>
          </p:nvSpPr>
          <p:spPr>
            <a:xfrm>
              <a:off x="10978" y="2947"/>
              <a:ext cx="98" cy="9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椭圆 139"/>
            <p:cNvSpPr/>
            <p:nvPr/>
          </p:nvSpPr>
          <p:spPr>
            <a:xfrm>
              <a:off x="8894" y="2947"/>
              <a:ext cx="98" cy="98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椭圆 140"/>
            <p:cNvSpPr/>
            <p:nvPr/>
          </p:nvSpPr>
          <p:spPr>
            <a:xfrm>
              <a:off x="13216" y="2934"/>
              <a:ext cx="98" cy="98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72" name="组合 171"/>
          <p:cNvGrpSpPr/>
          <p:nvPr/>
        </p:nvGrpSpPr>
        <p:grpSpPr>
          <a:xfrm>
            <a:off x="6854825" y="4209415"/>
            <a:ext cx="1903095" cy="594360"/>
            <a:chOff x="4750" y="773"/>
            <a:chExt cx="2184" cy="682"/>
          </a:xfrm>
        </p:grpSpPr>
        <p:cxnSp>
          <p:nvCxnSpPr>
            <p:cNvPr id="173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74" name="AutoShape 38"/>
            <p:cNvCxnSpPr/>
            <p:nvPr/>
          </p:nvCxnSpPr>
          <p:spPr>
            <a:xfrm rot="1810510" flipV="1">
              <a:off x="5836" y="77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196" name="组合 195"/>
          <p:cNvGrpSpPr/>
          <p:nvPr/>
        </p:nvGrpSpPr>
        <p:grpSpPr>
          <a:xfrm>
            <a:off x="6485890" y="4206240"/>
            <a:ext cx="5397500" cy="1893570"/>
            <a:chOff x="9976" y="6505"/>
            <a:chExt cx="8500" cy="2982"/>
          </a:xfrm>
        </p:grpSpPr>
        <p:sp>
          <p:nvSpPr>
            <p:cNvPr id="162" name="椭圆 161"/>
            <p:cNvSpPr/>
            <p:nvPr/>
          </p:nvSpPr>
          <p:spPr>
            <a:xfrm>
              <a:off x="17326" y="8010"/>
              <a:ext cx="99" cy="99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>
              <a:off x="10180" y="8010"/>
              <a:ext cx="99" cy="99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84" name="组合 183"/>
            <p:cNvGrpSpPr/>
            <p:nvPr/>
          </p:nvGrpSpPr>
          <p:grpSpPr>
            <a:xfrm>
              <a:off x="9976" y="6505"/>
              <a:ext cx="8500" cy="2982"/>
              <a:chOff x="8310" y="5791"/>
              <a:chExt cx="8500" cy="2982"/>
            </a:xfrm>
          </p:grpSpPr>
          <p:cxnSp>
            <p:nvCxnSpPr>
              <p:cNvPr id="51" name="AutoShape 33"/>
              <p:cNvCxnSpPr/>
              <p:nvPr/>
            </p:nvCxnSpPr>
            <p:spPr>
              <a:xfrm>
                <a:off x="8310" y="7322"/>
                <a:ext cx="8500" cy="0"/>
              </a:xfrm>
              <a:prstGeom prst="straightConnector1">
                <a:avLst/>
              </a:prstGeom>
              <a:ln w="19050" cap="flat" cmpd="sng">
                <a:solidFill>
                  <a:srgbClr val="000000"/>
                </a:solidFill>
                <a:prstDash val="lgDashDot"/>
                <a:headEnd type="none" w="med" len="med"/>
                <a:tailEnd type="none" w="med" len="med"/>
              </a:ln>
            </p:spPr>
          </p:cxnSp>
          <p:grpSp>
            <p:nvGrpSpPr>
              <p:cNvPr id="44" name="组合 43"/>
              <p:cNvGrpSpPr/>
              <p:nvPr/>
            </p:nvGrpSpPr>
            <p:grpSpPr>
              <a:xfrm>
                <a:off x="11555" y="5791"/>
                <a:ext cx="1356" cy="2982"/>
                <a:chOff x="8701" y="4048"/>
                <a:chExt cx="1356" cy="2982"/>
              </a:xfrm>
            </p:grpSpPr>
            <p:sp>
              <p:nvSpPr>
                <p:cNvPr id="45" name="Text Box 34"/>
                <p:cNvSpPr txBox="1"/>
                <p:nvPr/>
              </p:nvSpPr>
              <p:spPr>
                <a:xfrm>
                  <a:off x="9152" y="5689"/>
                  <a:ext cx="392" cy="37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lstStyle/>
                <a:p>
                  <a:pPr algn="just"/>
                  <a:r>
                    <a:rPr lang="en-US" altLang="zh-CN" sz="2600" i="1">
                      <a:latin typeface="Times New Roman" panose="02020603050405020304" pitchFamily="18" charset="0"/>
                    </a:rPr>
                    <a:t>O</a:t>
                  </a:r>
                  <a:endParaRPr lang="zh-CN" altLang="zh-CN" sz="26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6" name="任意多边形 45"/>
                <p:cNvSpPr/>
                <p:nvPr/>
              </p:nvSpPr>
              <p:spPr>
                <a:xfrm>
                  <a:off x="8701" y="4101"/>
                  <a:ext cx="543" cy="2929"/>
                </a:xfrm>
                <a:custGeom>
                  <a:avLst/>
                  <a:gdLst>
                    <a:gd name="txL" fmla="*/ 0 w 21600"/>
                    <a:gd name="txT" fmla="*/ 0 h 37695"/>
                    <a:gd name="txR" fmla="*/ 21600 w 21600"/>
                    <a:gd name="txB" fmla="*/ 37695 h 37695"/>
                  </a:gdLst>
                  <a:ahLst/>
                  <a:cxnLst>
                    <a:cxn ang="270">
                      <a:pos x="11599" y="0"/>
                    </a:cxn>
                    <a:cxn ang="90">
                      <a:pos x="9344" y="37694"/>
                    </a:cxn>
                    <a:cxn ang="180">
                      <a:pos x="0" y="18221"/>
                    </a:cxn>
                  </a:cxnLst>
                  <a:rect l="txL" t="txT" r="txR" b="txB"/>
                  <a:pathLst>
                    <a:path w="21600" h="37695" fill="none">
                      <a:moveTo>
                        <a:pt x="11599" y="0"/>
                      </a:moveTo>
                      <a:arcTo wR="21600" hR="21600" stAng="-3451216" swAng="7313192"/>
                    </a:path>
                    <a:path w="21600" h="37695" stroke="0">
                      <a:moveTo>
                        <a:pt x="11599" y="0"/>
                      </a:moveTo>
                      <a:arcTo wR="21600" hR="21600" stAng="-3451216" swAng="7313192"/>
                      <a:lnTo>
                        <a:pt x="0" y="1822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" name="任意多边形 46"/>
                <p:cNvSpPr/>
                <p:nvPr/>
              </p:nvSpPr>
              <p:spPr>
                <a:xfrm flipH="1">
                  <a:off x="9515" y="4101"/>
                  <a:ext cx="543" cy="2929"/>
                </a:xfrm>
                <a:custGeom>
                  <a:avLst/>
                  <a:gdLst>
                    <a:gd name="txL" fmla="*/ 0 w 21600"/>
                    <a:gd name="txT" fmla="*/ 0 h 37695"/>
                    <a:gd name="txR" fmla="*/ 21600 w 21600"/>
                    <a:gd name="txB" fmla="*/ 37695 h 37695"/>
                  </a:gdLst>
                  <a:ahLst/>
                  <a:cxnLst>
                    <a:cxn ang="270">
                      <a:pos x="11599" y="0"/>
                    </a:cxn>
                    <a:cxn ang="90">
                      <a:pos x="9344" y="37694"/>
                    </a:cxn>
                    <a:cxn ang="180">
                      <a:pos x="0" y="18221"/>
                    </a:cxn>
                  </a:cxnLst>
                  <a:rect l="txL" t="txT" r="txR" b="txB"/>
                  <a:pathLst>
                    <a:path w="21600" h="37695" fill="none">
                      <a:moveTo>
                        <a:pt x="11599" y="0"/>
                      </a:moveTo>
                      <a:arcTo wR="21600" hR="21600" stAng="-3451216" swAng="7313192"/>
                    </a:path>
                    <a:path w="21600" h="37695" stroke="0">
                      <a:moveTo>
                        <a:pt x="11599" y="0"/>
                      </a:moveTo>
                      <a:arcTo wR="21600" hR="21600" stAng="-3451216" swAng="7313192"/>
                      <a:lnTo>
                        <a:pt x="0" y="1822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" name="直接连接符 47"/>
                <p:cNvSpPr/>
                <p:nvPr/>
              </p:nvSpPr>
              <p:spPr>
                <a:xfrm>
                  <a:off x="8972" y="7030"/>
                  <a:ext cx="814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49" name="直接连接符 48"/>
                <p:cNvSpPr/>
                <p:nvPr/>
              </p:nvSpPr>
              <p:spPr>
                <a:xfrm>
                  <a:off x="8972" y="4048"/>
                  <a:ext cx="814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52" name="Text Box 35"/>
              <p:cNvSpPr txBox="1"/>
              <p:nvPr/>
            </p:nvSpPr>
            <p:spPr>
              <a:xfrm>
                <a:off x="15462" y="7296"/>
                <a:ext cx="673" cy="79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F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  <p:sp>
            <p:nvSpPr>
              <p:cNvPr id="178" name="Text Box 35"/>
              <p:cNvSpPr txBox="1"/>
              <p:nvPr/>
            </p:nvSpPr>
            <p:spPr>
              <a:xfrm>
                <a:off x="8679" y="7296"/>
                <a:ext cx="673" cy="79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F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</p:grpSp>
      </p:grpSp>
      <p:cxnSp>
        <p:nvCxnSpPr>
          <p:cNvPr id="179" name="AutoShape 51"/>
          <p:cNvCxnSpPr/>
          <p:nvPr/>
        </p:nvCxnSpPr>
        <p:spPr>
          <a:xfrm flipH="1">
            <a:off x="6652895" y="4531995"/>
            <a:ext cx="2488565" cy="636270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dash"/>
            <a:headEnd type="none" w="med" len="med"/>
            <a:tailEnd type="none" w="lg" len="lg"/>
          </a:ln>
        </p:spPr>
      </p:cxnSp>
      <p:grpSp>
        <p:nvGrpSpPr>
          <p:cNvPr id="181" name="组合 180"/>
          <p:cNvGrpSpPr/>
          <p:nvPr/>
        </p:nvGrpSpPr>
        <p:grpSpPr>
          <a:xfrm flipV="1">
            <a:off x="9097010" y="3983355"/>
            <a:ext cx="2219960" cy="467360"/>
            <a:chOff x="12874" y="7809"/>
            <a:chExt cx="4420" cy="930"/>
          </a:xfrm>
        </p:grpSpPr>
        <p:cxnSp>
          <p:nvCxnSpPr>
            <p:cNvPr id="182" name="AutoShape 49"/>
            <p:cNvCxnSpPr/>
            <p:nvPr/>
          </p:nvCxnSpPr>
          <p:spPr>
            <a:xfrm rot="1466499" flipV="1">
              <a:off x="12874" y="780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83" name="AutoShape 50"/>
            <p:cNvCxnSpPr/>
            <p:nvPr/>
          </p:nvCxnSpPr>
          <p:spPr>
            <a:xfrm rot="1466499" flipV="1">
              <a:off x="14868" y="837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lg" len="lg"/>
            </a:ln>
          </p:spPr>
        </p:cxnSp>
      </p:grpSp>
      <p:sp>
        <p:nvSpPr>
          <p:cNvPr id="187" name="Text Box 111"/>
          <p:cNvSpPr txBox="1">
            <a:spLocks noChangeArrowheads="1"/>
          </p:cNvSpPr>
          <p:nvPr/>
        </p:nvSpPr>
        <p:spPr bwMode="auto">
          <a:xfrm>
            <a:off x="2611755" y="2823845"/>
            <a:ext cx="143319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过焦点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88" name="Text Box 111"/>
          <p:cNvSpPr txBox="1">
            <a:spLocks noChangeArrowheads="1"/>
          </p:cNvSpPr>
          <p:nvPr/>
        </p:nvSpPr>
        <p:spPr bwMode="auto">
          <a:xfrm>
            <a:off x="1178560" y="6017260"/>
            <a:ext cx="324802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（延长线）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过焦点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7" name="Text Box 111"/>
          <p:cNvSpPr txBox="1">
            <a:spLocks noChangeArrowheads="1"/>
          </p:cNvSpPr>
          <p:nvPr/>
        </p:nvSpPr>
        <p:spPr bwMode="auto">
          <a:xfrm>
            <a:off x="5716905" y="2861945"/>
            <a:ext cx="317690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平行于主光轴的光：</a:t>
            </a:r>
          </a:p>
        </p:txBody>
      </p:sp>
      <p:sp>
        <p:nvSpPr>
          <p:cNvPr id="198" name="Text Box 111"/>
          <p:cNvSpPr txBox="1">
            <a:spLocks noChangeArrowheads="1"/>
          </p:cNvSpPr>
          <p:nvPr/>
        </p:nvSpPr>
        <p:spPr bwMode="auto">
          <a:xfrm>
            <a:off x="9235440" y="2367915"/>
            <a:ext cx="143319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过焦点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9" name="Text Box 111"/>
          <p:cNvSpPr txBox="1">
            <a:spLocks noChangeArrowheads="1"/>
          </p:cNvSpPr>
          <p:nvPr/>
        </p:nvSpPr>
        <p:spPr bwMode="auto">
          <a:xfrm>
            <a:off x="8940165" y="3279140"/>
            <a:ext cx="324802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（延长线）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过焦点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47" grpId="0"/>
      <p:bldP spid="8248" grpId="0"/>
      <p:bldP spid="105" grpId="0" animBg="1"/>
      <p:bldP spid="106" grpId="0" animBg="1"/>
      <p:bldP spid="8238" grpId="0"/>
      <p:bldP spid="110" grpId="0" animBg="1"/>
      <p:bldP spid="111" grpId="0" animBg="1"/>
      <p:bldP spid="112" grpId="0"/>
      <p:bldP spid="187" grpId="0" animBg="1"/>
      <p:bldP spid="188" grpId="0" animBg="1"/>
      <p:bldP spid="197" grpId="0" animBg="1"/>
      <p:bldP spid="198" grpId="0" animBg="1"/>
      <p:bldP spid="19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三条特殊光线</a:t>
            </a:r>
          </a:p>
        </p:txBody>
      </p:sp>
      <p:grpSp>
        <p:nvGrpSpPr>
          <p:cNvPr id="143" name="组合 142"/>
          <p:cNvGrpSpPr/>
          <p:nvPr/>
        </p:nvGrpSpPr>
        <p:grpSpPr>
          <a:xfrm>
            <a:off x="7179945" y="1387475"/>
            <a:ext cx="3545840" cy="1809750"/>
            <a:chOff x="8539" y="1560"/>
            <a:chExt cx="5584" cy="2850"/>
          </a:xfrm>
        </p:grpSpPr>
        <p:cxnSp>
          <p:nvCxnSpPr>
            <p:cNvPr id="117" name="AutoShape 22"/>
            <p:cNvCxnSpPr/>
            <p:nvPr/>
          </p:nvCxnSpPr>
          <p:spPr>
            <a:xfrm>
              <a:off x="8539" y="2986"/>
              <a:ext cx="5585" cy="0"/>
            </a:xfrm>
            <a:prstGeom prst="straightConnector1">
              <a:avLst/>
            </a:prstGeom>
            <a:ln w="19050" cap="flat" cmpd="sng">
              <a:solidFill>
                <a:srgbClr val="000000"/>
              </a:solidFill>
              <a:prstDash val="lgDashDot"/>
              <a:headEnd type="none" w="med" len="med"/>
              <a:tailEnd type="none" w="med" len="med"/>
            </a:ln>
          </p:spPr>
        </p:cxnSp>
        <p:sp>
          <p:nvSpPr>
            <p:cNvPr id="118" name="Text Box 20"/>
            <p:cNvSpPr txBox="1"/>
            <p:nvPr/>
          </p:nvSpPr>
          <p:spPr>
            <a:xfrm>
              <a:off x="13032" y="2985"/>
              <a:ext cx="480" cy="55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sp>
          <p:nvSpPr>
            <p:cNvPr id="119" name="Text Box 21"/>
            <p:cNvSpPr txBox="1"/>
            <p:nvPr/>
          </p:nvSpPr>
          <p:spPr>
            <a:xfrm>
              <a:off x="8612" y="2972"/>
              <a:ext cx="450" cy="55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grpSp>
          <p:nvGrpSpPr>
            <p:cNvPr id="120" name="组合 119"/>
            <p:cNvGrpSpPr/>
            <p:nvPr/>
          </p:nvGrpSpPr>
          <p:grpSpPr>
            <a:xfrm>
              <a:off x="10654" y="1560"/>
              <a:ext cx="748" cy="2851"/>
              <a:chOff x="6866" y="480"/>
              <a:chExt cx="912" cy="3478"/>
            </a:xfrm>
          </p:grpSpPr>
          <p:sp>
            <p:nvSpPr>
              <p:cNvPr id="121" name="Oval 16"/>
              <p:cNvSpPr/>
              <p:nvPr/>
            </p:nvSpPr>
            <p:spPr>
              <a:xfrm>
                <a:off x="7322" y="2190"/>
                <a:ext cx="54" cy="56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  <p:sp>
            <p:nvSpPr>
              <p:cNvPr id="122" name="Text Box 19"/>
              <p:cNvSpPr txBox="1"/>
              <p:nvPr/>
            </p:nvSpPr>
            <p:spPr>
              <a:xfrm>
                <a:off x="7197" y="2202"/>
                <a:ext cx="469" cy="45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O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  <p:grpSp>
            <p:nvGrpSpPr>
              <p:cNvPr id="123" name="Group 23"/>
              <p:cNvGrpSpPr/>
              <p:nvPr/>
            </p:nvGrpSpPr>
            <p:grpSpPr>
              <a:xfrm>
                <a:off x="6866" y="480"/>
                <a:ext cx="913" cy="3479"/>
                <a:chOff x="7740" y="300"/>
                <a:chExt cx="800" cy="3402"/>
              </a:xfrm>
            </p:grpSpPr>
            <p:sp>
              <p:nvSpPr>
                <p:cNvPr id="124" name="Arc 24"/>
                <p:cNvSpPr/>
                <p:nvPr/>
              </p:nvSpPr>
              <p:spPr>
                <a:xfrm flipH="1">
                  <a:off x="7740" y="300"/>
                  <a:ext cx="800" cy="3402"/>
                </a:xfrm>
                <a:custGeom>
                  <a:avLst/>
                  <a:gdLst>
                    <a:gd name="txL" fmla="*/ 0 w 21600"/>
                    <a:gd name="txT" fmla="*/ 0 h 37922"/>
                    <a:gd name="txR" fmla="*/ 21600 w 21600"/>
                    <a:gd name="txB" fmla="*/ 37922 h 37922"/>
                  </a:gdLst>
                  <a:ahLst/>
                  <a:cxnLst>
                    <a:cxn ang="0">
                      <a:pos x="390" y="0"/>
                    </a:cxn>
                    <a:cxn ang="0">
                      <a:pos x="376" y="3402"/>
                    </a:cxn>
                    <a:cxn ang="0">
                      <a:pos x="0" y="1691"/>
                    </a:cxn>
                  </a:cxnLst>
                  <a:rect l="txL" t="txT" r="txR" b="txB"/>
                  <a:pathLst>
                    <a:path w="21600" h="37922" fill="none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</a:path>
                    <a:path w="21600" h="37922" stroke="0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  <a:lnTo>
                        <a:pt x="0" y="1885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5" name="Arc 25"/>
                <p:cNvSpPr/>
                <p:nvPr/>
              </p:nvSpPr>
              <p:spPr>
                <a:xfrm>
                  <a:off x="7740" y="300"/>
                  <a:ext cx="800" cy="3402"/>
                </a:xfrm>
                <a:custGeom>
                  <a:avLst/>
                  <a:gdLst>
                    <a:gd name="txL" fmla="*/ 0 w 21600"/>
                    <a:gd name="txT" fmla="*/ 0 h 37922"/>
                    <a:gd name="txR" fmla="*/ 21600 w 21600"/>
                    <a:gd name="txB" fmla="*/ 37922 h 37922"/>
                  </a:gdLst>
                  <a:ahLst/>
                  <a:cxnLst>
                    <a:cxn ang="0">
                      <a:pos x="390" y="0"/>
                    </a:cxn>
                    <a:cxn ang="0">
                      <a:pos x="376" y="3402"/>
                    </a:cxn>
                    <a:cxn ang="0">
                      <a:pos x="0" y="1691"/>
                    </a:cxn>
                  </a:cxnLst>
                  <a:rect l="txL" t="txT" r="txR" b="txB"/>
                  <a:pathLst>
                    <a:path w="21600" h="37922" fill="none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</a:path>
                    <a:path w="21600" h="37922" stroke="0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  <a:lnTo>
                        <a:pt x="0" y="1885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39" name="椭圆 138"/>
            <p:cNvSpPr/>
            <p:nvPr/>
          </p:nvSpPr>
          <p:spPr>
            <a:xfrm>
              <a:off x="10978" y="2947"/>
              <a:ext cx="98" cy="9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椭圆 139"/>
            <p:cNvSpPr/>
            <p:nvPr/>
          </p:nvSpPr>
          <p:spPr>
            <a:xfrm>
              <a:off x="8894" y="2947"/>
              <a:ext cx="98" cy="98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椭圆 140"/>
            <p:cNvSpPr/>
            <p:nvPr/>
          </p:nvSpPr>
          <p:spPr>
            <a:xfrm>
              <a:off x="13216" y="2934"/>
              <a:ext cx="98" cy="98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44" name="组合 143"/>
          <p:cNvGrpSpPr/>
          <p:nvPr/>
        </p:nvGrpSpPr>
        <p:grpSpPr>
          <a:xfrm rot="1620000">
            <a:off x="7205345" y="1677035"/>
            <a:ext cx="1570990" cy="490855"/>
            <a:chOff x="4750" y="773"/>
            <a:chExt cx="2184" cy="682"/>
          </a:xfrm>
        </p:grpSpPr>
        <p:cxnSp>
          <p:nvCxnSpPr>
            <p:cNvPr id="145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46" name="AutoShape 38"/>
            <p:cNvCxnSpPr/>
            <p:nvPr/>
          </p:nvCxnSpPr>
          <p:spPr>
            <a:xfrm rot="1810510" flipV="1">
              <a:off x="5836" y="77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147" name="组合 146"/>
          <p:cNvGrpSpPr/>
          <p:nvPr/>
        </p:nvGrpSpPr>
        <p:grpSpPr>
          <a:xfrm rot="1620000">
            <a:off x="8757285" y="2447925"/>
            <a:ext cx="1570990" cy="490855"/>
            <a:chOff x="4750" y="773"/>
            <a:chExt cx="2184" cy="682"/>
          </a:xfrm>
        </p:grpSpPr>
        <p:cxnSp>
          <p:nvCxnSpPr>
            <p:cNvPr id="148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49" name="AutoShape 38"/>
            <p:cNvCxnSpPr/>
            <p:nvPr/>
          </p:nvCxnSpPr>
          <p:spPr>
            <a:xfrm rot="1810510" flipV="1">
              <a:off x="5836" y="77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166" name="组合 165"/>
          <p:cNvGrpSpPr/>
          <p:nvPr/>
        </p:nvGrpSpPr>
        <p:grpSpPr>
          <a:xfrm rot="20100000">
            <a:off x="7273925" y="5242560"/>
            <a:ext cx="1570990" cy="490855"/>
            <a:chOff x="4750" y="773"/>
            <a:chExt cx="2184" cy="682"/>
          </a:xfrm>
        </p:grpSpPr>
        <p:cxnSp>
          <p:nvCxnSpPr>
            <p:cNvPr id="167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68" name="AutoShape 38"/>
            <p:cNvCxnSpPr/>
            <p:nvPr/>
          </p:nvCxnSpPr>
          <p:spPr>
            <a:xfrm rot="1810510" flipV="1">
              <a:off x="5836" y="77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169" name="组合 168"/>
          <p:cNvGrpSpPr/>
          <p:nvPr/>
        </p:nvGrpSpPr>
        <p:grpSpPr>
          <a:xfrm rot="20100000">
            <a:off x="8777605" y="4380230"/>
            <a:ext cx="1929130" cy="602615"/>
            <a:chOff x="4750" y="773"/>
            <a:chExt cx="2184" cy="682"/>
          </a:xfrm>
        </p:grpSpPr>
        <p:cxnSp>
          <p:nvCxnSpPr>
            <p:cNvPr id="170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71" name="AutoShape 38"/>
            <p:cNvCxnSpPr/>
            <p:nvPr/>
          </p:nvCxnSpPr>
          <p:spPr>
            <a:xfrm rot="1810510" flipV="1">
              <a:off x="5836" y="77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3333FF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196" name="组合 195"/>
          <p:cNvGrpSpPr/>
          <p:nvPr/>
        </p:nvGrpSpPr>
        <p:grpSpPr>
          <a:xfrm>
            <a:off x="6334760" y="4130675"/>
            <a:ext cx="5397500" cy="1893570"/>
            <a:chOff x="9976" y="6505"/>
            <a:chExt cx="8500" cy="2982"/>
          </a:xfrm>
        </p:grpSpPr>
        <p:sp>
          <p:nvSpPr>
            <p:cNvPr id="162" name="椭圆 161"/>
            <p:cNvSpPr/>
            <p:nvPr/>
          </p:nvSpPr>
          <p:spPr>
            <a:xfrm>
              <a:off x="17326" y="8010"/>
              <a:ext cx="99" cy="99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>
              <a:off x="10180" y="8010"/>
              <a:ext cx="99" cy="99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84" name="组合 183"/>
            <p:cNvGrpSpPr/>
            <p:nvPr/>
          </p:nvGrpSpPr>
          <p:grpSpPr>
            <a:xfrm>
              <a:off x="9976" y="6505"/>
              <a:ext cx="8500" cy="2982"/>
              <a:chOff x="8310" y="5791"/>
              <a:chExt cx="8500" cy="2982"/>
            </a:xfrm>
          </p:grpSpPr>
          <p:cxnSp>
            <p:nvCxnSpPr>
              <p:cNvPr id="51" name="AutoShape 33"/>
              <p:cNvCxnSpPr/>
              <p:nvPr/>
            </p:nvCxnSpPr>
            <p:spPr>
              <a:xfrm>
                <a:off x="8310" y="7322"/>
                <a:ext cx="8500" cy="0"/>
              </a:xfrm>
              <a:prstGeom prst="straightConnector1">
                <a:avLst/>
              </a:prstGeom>
              <a:ln w="19050" cap="flat" cmpd="sng">
                <a:solidFill>
                  <a:srgbClr val="000000"/>
                </a:solidFill>
                <a:prstDash val="lgDashDot"/>
                <a:headEnd type="none" w="med" len="med"/>
                <a:tailEnd type="none" w="med" len="med"/>
              </a:ln>
            </p:spPr>
          </p:cxnSp>
          <p:grpSp>
            <p:nvGrpSpPr>
              <p:cNvPr id="44" name="组合 43"/>
              <p:cNvGrpSpPr/>
              <p:nvPr/>
            </p:nvGrpSpPr>
            <p:grpSpPr>
              <a:xfrm>
                <a:off x="11555" y="5791"/>
                <a:ext cx="1356" cy="2982"/>
                <a:chOff x="8701" y="4048"/>
                <a:chExt cx="1356" cy="2982"/>
              </a:xfrm>
            </p:grpSpPr>
            <p:sp>
              <p:nvSpPr>
                <p:cNvPr id="45" name="Text Box 34"/>
                <p:cNvSpPr txBox="1"/>
                <p:nvPr/>
              </p:nvSpPr>
              <p:spPr>
                <a:xfrm>
                  <a:off x="9152" y="5689"/>
                  <a:ext cx="392" cy="37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lstStyle/>
                <a:p>
                  <a:pPr algn="just"/>
                  <a:r>
                    <a:rPr lang="en-US" altLang="zh-CN" sz="2600" i="1">
                      <a:latin typeface="Times New Roman" panose="02020603050405020304" pitchFamily="18" charset="0"/>
                    </a:rPr>
                    <a:t>O</a:t>
                  </a:r>
                  <a:endParaRPr lang="zh-CN" altLang="zh-CN" sz="26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6" name="任意多边形 45"/>
                <p:cNvSpPr/>
                <p:nvPr/>
              </p:nvSpPr>
              <p:spPr>
                <a:xfrm>
                  <a:off x="8701" y="4101"/>
                  <a:ext cx="543" cy="2929"/>
                </a:xfrm>
                <a:custGeom>
                  <a:avLst/>
                  <a:gdLst>
                    <a:gd name="txL" fmla="*/ 0 w 21600"/>
                    <a:gd name="txT" fmla="*/ 0 h 37695"/>
                    <a:gd name="txR" fmla="*/ 21600 w 21600"/>
                    <a:gd name="txB" fmla="*/ 37695 h 37695"/>
                  </a:gdLst>
                  <a:ahLst/>
                  <a:cxnLst>
                    <a:cxn ang="270">
                      <a:pos x="11599" y="0"/>
                    </a:cxn>
                    <a:cxn ang="90">
                      <a:pos x="9344" y="37694"/>
                    </a:cxn>
                    <a:cxn ang="180">
                      <a:pos x="0" y="18221"/>
                    </a:cxn>
                  </a:cxnLst>
                  <a:rect l="txL" t="txT" r="txR" b="txB"/>
                  <a:pathLst>
                    <a:path w="21600" h="37695" fill="none">
                      <a:moveTo>
                        <a:pt x="11599" y="0"/>
                      </a:moveTo>
                      <a:arcTo wR="21600" hR="21600" stAng="-3451216" swAng="7313192"/>
                    </a:path>
                    <a:path w="21600" h="37695" stroke="0">
                      <a:moveTo>
                        <a:pt x="11599" y="0"/>
                      </a:moveTo>
                      <a:arcTo wR="21600" hR="21600" stAng="-3451216" swAng="7313192"/>
                      <a:lnTo>
                        <a:pt x="0" y="1822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" name="任意多边形 46"/>
                <p:cNvSpPr/>
                <p:nvPr/>
              </p:nvSpPr>
              <p:spPr>
                <a:xfrm flipH="1">
                  <a:off x="9515" y="4101"/>
                  <a:ext cx="543" cy="2929"/>
                </a:xfrm>
                <a:custGeom>
                  <a:avLst/>
                  <a:gdLst>
                    <a:gd name="txL" fmla="*/ 0 w 21600"/>
                    <a:gd name="txT" fmla="*/ 0 h 37695"/>
                    <a:gd name="txR" fmla="*/ 21600 w 21600"/>
                    <a:gd name="txB" fmla="*/ 37695 h 37695"/>
                  </a:gdLst>
                  <a:ahLst/>
                  <a:cxnLst>
                    <a:cxn ang="270">
                      <a:pos x="11599" y="0"/>
                    </a:cxn>
                    <a:cxn ang="90">
                      <a:pos x="9344" y="37694"/>
                    </a:cxn>
                    <a:cxn ang="180">
                      <a:pos x="0" y="18221"/>
                    </a:cxn>
                  </a:cxnLst>
                  <a:rect l="txL" t="txT" r="txR" b="txB"/>
                  <a:pathLst>
                    <a:path w="21600" h="37695" fill="none">
                      <a:moveTo>
                        <a:pt x="11599" y="0"/>
                      </a:moveTo>
                      <a:arcTo wR="21600" hR="21600" stAng="-3451216" swAng="7313192"/>
                    </a:path>
                    <a:path w="21600" h="37695" stroke="0">
                      <a:moveTo>
                        <a:pt x="11599" y="0"/>
                      </a:moveTo>
                      <a:arcTo wR="21600" hR="21600" stAng="-3451216" swAng="7313192"/>
                      <a:lnTo>
                        <a:pt x="0" y="1822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" name="直接连接符 47"/>
                <p:cNvSpPr/>
                <p:nvPr/>
              </p:nvSpPr>
              <p:spPr>
                <a:xfrm>
                  <a:off x="8972" y="7030"/>
                  <a:ext cx="814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49" name="直接连接符 48"/>
                <p:cNvSpPr/>
                <p:nvPr/>
              </p:nvSpPr>
              <p:spPr>
                <a:xfrm>
                  <a:off x="8972" y="4048"/>
                  <a:ext cx="814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52" name="Text Box 35"/>
              <p:cNvSpPr txBox="1"/>
              <p:nvPr/>
            </p:nvSpPr>
            <p:spPr>
              <a:xfrm>
                <a:off x="15462" y="7296"/>
                <a:ext cx="673" cy="79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F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  <p:sp>
            <p:nvSpPr>
              <p:cNvPr id="178" name="Text Box 35"/>
              <p:cNvSpPr txBox="1"/>
              <p:nvPr/>
            </p:nvSpPr>
            <p:spPr>
              <a:xfrm>
                <a:off x="8679" y="7296"/>
                <a:ext cx="673" cy="79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F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>
            <a:off x="212090" y="696595"/>
            <a:ext cx="4213860" cy="5812155"/>
            <a:chOff x="334" y="1097"/>
            <a:chExt cx="6636" cy="9153"/>
          </a:xfrm>
        </p:grpSpPr>
        <p:cxnSp>
          <p:nvCxnSpPr>
            <p:cNvPr id="8208" name="AutoShape 51"/>
            <p:cNvCxnSpPr/>
            <p:nvPr/>
          </p:nvCxnSpPr>
          <p:spPr>
            <a:xfrm flipH="1" flipV="1">
              <a:off x="520" y="7906"/>
              <a:ext cx="2773" cy="802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dash"/>
              <a:headEnd type="none" w="med" len="med"/>
              <a:tailEnd type="none" w="lg" len="lg"/>
            </a:ln>
          </p:spPr>
        </p:cxnSp>
        <p:cxnSp>
          <p:nvCxnSpPr>
            <p:cNvPr id="185" name="AutoShape 51"/>
            <p:cNvCxnSpPr/>
            <p:nvPr/>
          </p:nvCxnSpPr>
          <p:spPr>
            <a:xfrm flipH="1">
              <a:off x="604" y="7215"/>
              <a:ext cx="2773" cy="802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dash"/>
              <a:headEnd type="none" w="med" len="med"/>
              <a:tailEnd type="none" w="lg" len="lg"/>
            </a:ln>
          </p:spPr>
        </p:cxnSp>
        <p:grpSp>
          <p:nvGrpSpPr>
            <p:cNvPr id="195" name="组合 194"/>
            <p:cNvGrpSpPr/>
            <p:nvPr/>
          </p:nvGrpSpPr>
          <p:grpSpPr>
            <a:xfrm>
              <a:off x="334" y="6709"/>
              <a:ext cx="6432" cy="2460"/>
              <a:chOff x="334" y="6709"/>
              <a:chExt cx="6432" cy="2460"/>
            </a:xfrm>
          </p:grpSpPr>
          <p:cxnSp>
            <p:nvCxnSpPr>
              <p:cNvPr id="8236" name="AutoShape 33"/>
              <p:cNvCxnSpPr/>
              <p:nvPr/>
            </p:nvCxnSpPr>
            <p:spPr>
              <a:xfrm>
                <a:off x="334" y="7972"/>
                <a:ext cx="6432" cy="0"/>
              </a:xfrm>
              <a:prstGeom prst="straightConnector1">
                <a:avLst/>
              </a:prstGeom>
              <a:ln w="19050" cap="flat" cmpd="sng">
                <a:solidFill>
                  <a:srgbClr val="000000"/>
                </a:solidFill>
                <a:prstDash val="lgDashDot"/>
                <a:headEnd type="none" w="med" len="med"/>
                <a:tailEnd type="none" w="med" len="med"/>
              </a:ln>
            </p:spPr>
          </p:cxnSp>
          <p:grpSp>
            <p:nvGrpSpPr>
              <p:cNvPr id="55" name="组合 54"/>
              <p:cNvGrpSpPr/>
              <p:nvPr/>
            </p:nvGrpSpPr>
            <p:grpSpPr>
              <a:xfrm>
                <a:off x="2860" y="6709"/>
                <a:ext cx="1119" cy="2461"/>
                <a:chOff x="8679" y="4162"/>
                <a:chExt cx="1356" cy="2982"/>
              </a:xfrm>
            </p:grpSpPr>
            <p:grpSp>
              <p:nvGrpSpPr>
                <p:cNvPr id="41" name="组合 40"/>
                <p:cNvGrpSpPr/>
                <p:nvPr/>
              </p:nvGrpSpPr>
              <p:grpSpPr>
                <a:xfrm>
                  <a:off x="8679" y="4162"/>
                  <a:ext cx="1356" cy="2982"/>
                  <a:chOff x="8701" y="4048"/>
                  <a:chExt cx="1356" cy="2982"/>
                </a:xfrm>
              </p:grpSpPr>
              <p:sp>
                <p:nvSpPr>
                  <p:cNvPr id="8237" name="Text Box 34"/>
                  <p:cNvSpPr txBox="1"/>
                  <p:nvPr/>
                </p:nvSpPr>
                <p:spPr>
                  <a:xfrm>
                    <a:off x="9152" y="5689"/>
                    <a:ext cx="392" cy="379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/>
                  <a:lstStyle/>
                  <a:p>
                    <a:pPr algn="just"/>
                    <a:r>
                      <a:rPr lang="en-US" altLang="zh-CN" sz="2600" i="1">
                        <a:latin typeface="Times New Roman" panose="02020603050405020304" pitchFamily="18" charset="0"/>
                      </a:rPr>
                      <a:t>O</a:t>
                    </a:r>
                    <a:endParaRPr lang="zh-CN" altLang="zh-CN" sz="26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073744908" name="任意多边形 1073744907"/>
                  <p:cNvSpPr/>
                  <p:nvPr/>
                </p:nvSpPr>
                <p:spPr>
                  <a:xfrm>
                    <a:off x="8701" y="4101"/>
                    <a:ext cx="543" cy="2929"/>
                  </a:xfrm>
                  <a:custGeom>
                    <a:avLst/>
                    <a:gdLst>
                      <a:gd name="txL" fmla="*/ 0 w 21600"/>
                      <a:gd name="txT" fmla="*/ 0 h 37695"/>
                      <a:gd name="txR" fmla="*/ 21600 w 21600"/>
                      <a:gd name="txB" fmla="*/ 37695 h 37695"/>
                    </a:gdLst>
                    <a:ahLst/>
                    <a:cxnLst>
                      <a:cxn ang="270">
                        <a:pos x="11599" y="0"/>
                      </a:cxn>
                      <a:cxn ang="90">
                        <a:pos x="9344" y="37694"/>
                      </a:cxn>
                      <a:cxn ang="180">
                        <a:pos x="0" y="18221"/>
                      </a:cxn>
                    </a:cxnLst>
                    <a:rect l="txL" t="txT" r="txR" b="txB"/>
                    <a:pathLst>
                      <a:path w="21600" h="37695" fill="none">
                        <a:moveTo>
                          <a:pt x="11599" y="0"/>
                        </a:moveTo>
                        <a:arcTo wR="21600" hR="21600" stAng="-3451216" swAng="7313192"/>
                      </a:path>
                      <a:path w="21600" h="37695" stroke="0">
                        <a:moveTo>
                          <a:pt x="11599" y="0"/>
                        </a:moveTo>
                        <a:arcTo wR="21600" hR="21600" stAng="-3451216" swAng="7313192"/>
                        <a:lnTo>
                          <a:pt x="0" y="18221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73744909" name="任意多边形 1073744908"/>
                  <p:cNvSpPr/>
                  <p:nvPr/>
                </p:nvSpPr>
                <p:spPr>
                  <a:xfrm flipH="1">
                    <a:off x="9515" y="4101"/>
                    <a:ext cx="543" cy="2929"/>
                  </a:xfrm>
                  <a:custGeom>
                    <a:avLst/>
                    <a:gdLst>
                      <a:gd name="txL" fmla="*/ 0 w 21600"/>
                      <a:gd name="txT" fmla="*/ 0 h 37695"/>
                      <a:gd name="txR" fmla="*/ 21600 w 21600"/>
                      <a:gd name="txB" fmla="*/ 37695 h 37695"/>
                    </a:gdLst>
                    <a:ahLst/>
                    <a:cxnLst>
                      <a:cxn ang="270">
                        <a:pos x="11599" y="0"/>
                      </a:cxn>
                      <a:cxn ang="90">
                        <a:pos x="9344" y="37694"/>
                      </a:cxn>
                      <a:cxn ang="180">
                        <a:pos x="0" y="18221"/>
                      </a:cxn>
                    </a:cxnLst>
                    <a:rect l="txL" t="txT" r="txR" b="txB"/>
                    <a:pathLst>
                      <a:path w="21600" h="37695" fill="none">
                        <a:moveTo>
                          <a:pt x="11599" y="0"/>
                        </a:moveTo>
                        <a:arcTo wR="21600" hR="21600" stAng="-3451216" swAng="7313192"/>
                      </a:path>
                      <a:path w="21600" h="37695" stroke="0">
                        <a:moveTo>
                          <a:pt x="11599" y="0"/>
                        </a:moveTo>
                        <a:arcTo wR="21600" hR="21600" stAng="-3451216" swAng="7313192"/>
                        <a:lnTo>
                          <a:pt x="0" y="18221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73744910" name="直接连接符 1073744909"/>
                  <p:cNvSpPr/>
                  <p:nvPr/>
                </p:nvSpPr>
                <p:spPr>
                  <a:xfrm>
                    <a:off x="8972" y="7030"/>
                    <a:ext cx="814" cy="0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1073744911" name="直接连接符 1073744910"/>
                  <p:cNvSpPr/>
                  <p:nvPr/>
                </p:nvSpPr>
                <p:spPr>
                  <a:xfrm>
                    <a:off x="8972" y="4048"/>
                    <a:ext cx="814" cy="0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</p:grpSp>
            <p:cxnSp>
              <p:nvCxnSpPr>
                <p:cNvPr id="8234" name="AutoShape 27"/>
                <p:cNvCxnSpPr/>
                <p:nvPr/>
              </p:nvCxnSpPr>
              <p:spPr>
                <a:xfrm flipH="1">
                  <a:off x="9348" y="5693"/>
                  <a:ext cx="21" cy="0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ysDot"/>
                  <a:headEnd type="oval" w="med" len="med"/>
                  <a:tailEnd type="oval" w="med" len="med"/>
                </a:ln>
              </p:spPr>
            </p:cxnSp>
          </p:grpSp>
          <p:grpSp>
            <p:nvGrpSpPr>
              <p:cNvPr id="56" name="组合 55"/>
              <p:cNvGrpSpPr/>
              <p:nvPr/>
            </p:nvGrpSpPr>
            <p:grpSpPr>
              <a:xfrm>
                <a:off x="772" y="6801"/>
                <a:ext cx="2387" cy="797"/>
                <a:chOff x="14049" y="7305"/>
                <a:chExt cx="2893" cy="966"/>
              </a:xfrm>
            </p:grpSpPr>
            <p:cxnSp>
              <p:nvCxnSpPr>
                <p:cNvPr id="29" name="AutoShape 46"/>
                <p:cNvCxnSpPr/>
                <p:nvPr/>
              </p:nvCxnSpPr>
              <p:spPr>
                <a:xfrm rot="2011361" flipV="1">
                  <a:off x="14049" y="7305"/>
                  <a:ext cx="1432" cy="965"/>
                </a:xfrm>
                <a:prstGeom prst="straightConnector1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stealth" w="lg" len="lg"/>
                </a:ln>
              </p:spPr>
            </p:cxnSp>
            <p:cxnSp>
              <p:nvCxnSpPr>
                <p:cNvPr id="30" name="AutoShape 47"/>
                <p:cNvCxnSpPr/>
                <p:nvPr/>
              </p:nvCxnSpPr>
              <p:spPr>
                <a:xfrm rot="2011361" flipV="1">
                  <a:off x="15510" y="7306"/>
                  <a:ext cx="1432" cy="965"/>
                </a:xfrm>
                <a:prstGeom prst="straightConnector1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lg" len="lg"/>
                </a:ln>
              </p:spPr>
            </p:cxnSp>
          </p:grpSp>
          <p:grpSp>
            <p:nvGrpSpPr>
              <p:cNvPr id="57" name="组合 56"/>
              <p:cNvGrpSpPr/>
              <p:nvPr/>
            </p:nvGrpSpPr>
            <p:grpSpPr>
              <a:xfrm>
                <a:off x="709" y="8308"/>
                <a:ext cx="2387" cy="797"/>
                <a:chOff x="14049" y="7305"/>
                <a:chExt cx="2893" cy="966"/>
              </a:xfrm>
            </p:grpSpPr>
            <p:cxnSp>
              <p:nvCxnSpPr>
                <p:cNvPr id="58" name="AutoShape 46"/>
                <p:cNvCxnSpPr/>
                <p:nvPr/>
              </p:nvCxnSpPr>
              <p:spPr>
                <a:xfrm rot="2011361" flipV="1">
                  <a:off x="14049" y="7305"/>
                  <a:ext cx="1432" cy="965"/>
                </a:xfrm>
                <a:prstGeom prst="straightConnector1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stealth" w="lg" len="lg"/>
                </a:ln>
              </p:spPr>
            </p:cxnSp>
            <p:cxnSp>
              <p:nvCxnSpPr>
                <p:cNvPr id="59" name="AutoShape 47"/>
                <p:cNvCxnSpPr/>
                <p:nvPr/>
              </p:nvCxnSpPr>
              <p:spPr>
                <a:xfrm rot="2011361" flipV="1">
                  <a:off x="15510" y="7306"/>
                  <a:ext cx="1432" cy="965"/>
                </a:xfrm>
                <a:prstGeom prst="straightConnector1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lg" len="lg"/>
                </a:ln>
              </p:spPr>
            </p:cxnSp>
          </p:grpSp>
        </p:grpSp>
        <p:sp>
          <p:nvSpPr>
            <p:cNvPr id="26" name="Text Box 111"/>
            <p:cNvSpPr txBox="1">
              <a:spLocks noChangeArrowheads="1"/>
            </p:cNvSpPr>
            <p:nvPr/>
          </p:nvSpPr>
          <p:spPr bwMode="auto">
            <a:xfrm>
              <a:off x="334" y="1097"/>
              <a:ext cx="5003" cy="77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63855" marR="0" indent="-363855" defTabSz="914400"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+mn-cs"/>
                </a:rPr>
                <a:t>平行于主光轴的光：</a:t>
              </a:r>
            </a:p>
          </p:txBody>
        </p:sp>
        <p:cxnSp>
          <p:nvCxnSpPr>
            <p:cNvPr id="8249" name="AutoShape 22"/>
            <p:cNvCxnSpPr/>
            <p:nvPr/>
          </p:nvCxnSpPr>
          <p:spPr>
            <a:xfrm>
              <a:off x="564" y="3462"/>
              <a:ext cx="5585" cy="0"/>
            </a:xfrm>
            <a:prstGeom prst="straightConnector1">
              <a:avLst/>
            </a:prstGeom>
            <a:ln w="19050" cap="flat" cmpd="sng">
              <a:solidFill>
                <a:srgbClr val="000000"/>
              </a:solidFill>
              <a:prstDash val="lgDashDot"/>
              <a:headEnd type="none" w="med" len="med"/>
              <a:tailEnd type="none" w="med" len="med"/>
            </a:ln>
          </p:spPr>
        </p:cxnSp>
        <p:sp>
          <p:nvSpPr>
            <p:cNvPr id="8247" name="Text Box 20"/>
            <p:cNvSpPr txBox="1"/>
            <p:nvPr/>
          </p:nvSpPr>
          <p:spPr>
            <a:xfrm>
              <a:off x="5057" y="3461"/>
              <a:ext cx="480" cy="55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sp>
          <p:nvSpPr>
            <p:cNvPr id="8248" name="Text Box 21"/>
            <p:cNvSpPr txBox="1"/>
            <p:nvPr/>
          </p:nvSpPr>
          <p:spPr>
            <a:xfrm>
              <a:off x="637" y="3448"/>
              <a:ext cx="450" cy="55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grpSp>
          <p:nvGrpSpPr>
            <p:cNvPr id="95" name="组合 94"/>
            <p:cNvGrpSpPr/>
            <p:nvPr/>
          </p:nvGrpSpPr>
          <p:grpSpPr>
            <a:xfrm>
              <a:off x="2679" y="2036"/>
              <a:ext cx="748" cy="2851"/>
              <a:chOff x="6866" y="480"/>
              <a:chExt cx="912" cy="3478"/>
            </a:xfrm>
          </p:grpSpPr>
          <p:sp>
            <p:nvSpPr>
              <p:cNvPr id="8243" name="Oval 16"/>
              <p:cNvSpPr/>
              <p:nvPr/>
            </p:nvSpPr>
            <p:spPr>
              <a:xfrm>
                <a:off x="7322" y="2190"/>
                <a:ext cx="54" cy="56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  <p:sp>
            <p:nvSpPr>
              <p:cNvPr id="8246" name="Text Box 19"/>
              <p:cNvSpPr txBox="1"/>
              <p:nvPr/>
            </p:nvSpPr>
            <p:spPr>
              <a:xfrm>
                <a:off x="7197" y="2202"/>
                <a:ext cx="469" cy="45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O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  <p:grpSp>
            <p:nvGrpSpPr>
              <p:cNvPr id="8250" name="Group 23"/>
              <p:cNvGrpSpPr/>
              <p:nvPr/>
            </p:nvGrpSpPr>
            <p:grpSpPr>
              <a:xfrm>
                <a:off x="6866" y="480"/>
                <a:ext cx="913" cy="3479"/>
                <a:chOff x="7740" y="300"/>
                <a:chExt cx="800" cy="3402"/>
              </a:xfrm>
            </p:grpSpPr>
            <p:sp>
              <p:nvSpPr>
                <p:cNvPr id="8251" name="Arc 24"/>
                <p:cNvSpPr/>
                <p:nvPr/>
              </p:nvSpPr>
              <p:spPr>
                <a:xfrm flipH="1">
                  <a:off x="7740" y="300"/>
                  <a:ext cx="800" cy="3402"/>
                </a:xfrm>
                <a:custGeom>
                  <a:avLst/>
                  <a:gdLst>
                    <a:gd name="txL" fmla="*/ 0 w 21600"/>
                    <a:gd name="txT" fmla="*/ 0 h 37922"/>
                    <a:gd name="txR" fmla="*/ 21600 w 21600"/>
                    <a:gd name="txB" fmla="*/ 37922 h 37922"/>
                  </a:gdLst>
                  <a:ahLst/>
                  <a:cxnLst>
                    <a:cxn ang="0">
                      <a:pos x="390" y="0"/>
                    </a:cxn>
                    <a:cxn ang="0">
                      <a:pos x="376" y="3402"/>
                    </a:cxn>
                    <a:cxn ang="0">
                      <a:pos x="0" y="1691"/>
                    </a:cxn>
                  </a:cxnLst>
                  <a:rect l="txL" t="txT" r="txR" b="txB"/>
                  <a:pathLst>
                    <a:path w="21600" h="37922" fill="none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</a:path>
                    <a:path w="21600" h="37922" stroke="0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  <a:lnTo>
                        <a:pt x="0" y="1885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52" name="Arc 25"/>
                <p:cNvSpPr/>
                <p:nvPr/>
              </p:nvSpPr>
              <p:spPr>
                <a:xfrm>
                  <a:off x="7740" y="300"/>
                  <a:ext cx="800" cy="3402"/>
                </a:xfrm>
                <a:custGeom>
                  <a:avLst/>
                  <a:gdLst>
                    <a:gd name="txL" fmla="*/ 0 w 21600"/>
                    <a:gd name="txT" fmla="*/ 0 h 37922"/>
                    <a:gd name="txR" fmla="*/ 21600 w 21600"/>
                    <a:gd name="txB" fmla="*/ 37922 h 37922"/>
                  </a:gdLst>
                  <a:ahLst/>
                  <a:cxnLst>
                    <a:cxn ang="0">
                      <a:pos x="390" y="0"/>
                    </a:cxn>
                    <a:cxn ang="0">
                      <a:pos x="376" y="3402"/>
                    </a:cxn>
                    <a:cxn ang="0">
                      <a:pos x="0" y="1691"/>
                    </a:cxn>
                  </a:cxnLst>
                  <a:rect l="txL" t="txT" r="txR" b="txB"/>
                  <a:pathLst>
                    <a:path w="21600" h="37922" fill="none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</a:path>
                    <a:path w="21600" h="37922" stroke="0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  <a:lnTo>
                        <a:pt x="0" y="1885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94" name="组合 93"/>
            <p:cNvGrpSpPr/>
            <p:nvPr/>
          </p:nvGrpSpPr>
          <p:grpSpPr>
            <a:xfrm>
              <a:off x="944" y="2276"/>
              <a:ext cx="1790" cy="559"/>
              <a:chOff x="4750" y="773"/>
              <a:chExt cx="2184" cy="682"/>
            </a:xfrm>
          </p:grpSpPr>
          <p:cxnSp>
            <p:nvCxnSpPr>
              <p:cNvPr id="8229" name="AutoShape 37"/>
              <p:cNvCxnSpPr/>
              <p:nvPr/>
            </p:nvCxnSpPr>
            <p:spPr>
              <a:xfrm rot="1810510" flipV="1">
                <a:off x="4750" y="793"/>
                <a:ext cx="1099" cy="663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8230" name="AutoShape 38"/>
              <p:cNvCxnSpPr/>
              <p:nvPr/>
            </p:nvCxnSpPr>
            <p:spPr>
              <a:xfrm rot="1810510" flipV="1">
                <a:off x="5836" y="773"/>
                <a:ext cx="1099" cy="663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grpSp>
          <p:nvGrpSpPr>
            <p:cNvPr id="60" name="组合 59"/>
            <p:cNvGrpSpPr/>
            <p:nvPr/>
          </p:nvGrpSpPr>
          <p:grpSpPr>
            <a:xfrm rot="540000">
              <a:off x="3157" y="2925"/>
              <a:ext cx="3623" cy="762"/>
              <a:chOff x="12874" y="7809"/>
              <a:chExt cx="4420" cy="930"/>
            </a:xfrm>
          </p:grpSpPr>
          <p:cxnSp>
            <p:nvCxnSpPr>
              <p:cNvPr id="34" name="AutoShape 49"/>
              <p:cNvCxnSpPr/>
              <p:nvPr/>
            </p:nvCxnSpPr>
            <p:spPr>
              <a:xfrm rot="1466499" flipV="1">
                <a:off x="12874" y="780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35" name="AutoShape 50"/>
              <p:cNvCxnSpPr/>
              <p:nvPr/>
            </p:nvCxnSpPr>
            <p:spPr>
              <a:xfrm rot="1466499" flipV="1">
                <a:off x="14868" y="837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grpSp>
          <p:nvGrpSpPr>
            <p:cNvPr id="96" name="组合 95"/>
            <p:cNvGrpSpPr/>
            <p:nvPr/>
          </p:nvGrpSpPr>
          <p:grpSpPr>
            <a:xfrm>
              <a:off x="944" y="4168"/>
              <a:ext cx="1790" cy="559"/>
              <a:chOff x="4750" y="773"/>
              <a:chExt cx="2184" cy="682"/>
            </a:xfrm>
          </p:grpSpPr>
          <p:cxnSp>
            <p:nvCxnSpPr>
              <p:cNvPr id="97" name="AutoShape 37"/>
              <p:cNvCxnSpPr/>
              <p:nvPr/>
            </p:nvCxnSpPr>
            <p:spPr>
              <a:xfrm rot="1810510" flipV="1">
                <a:off x="4750" y="793"/>
                <a:ext cx="1099" cy="663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98" name="AutoShape 38"/>
              <p:cNvCxnSpPr/>
              <p:nvPr/>
            </p:nvCxnSpPr>
            <p:spPr>
              <a:xfrm rot="1810510" flipV="1">
                <a:off x="5836" y="773"/>
                <a:ext cx="1099" cy="663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grpSp>
          <p:nvGrpSpPr>
            <p:cNvPr id="99" name="组合 98"/>
            <p:cNvGrpSpPr/>
            <p:nvPr/>
          </p:nvGrpSpPr>
          <p:grpSpPr>
            <a:xfrm rot="19080000">
              <a:off x="3120" y="3250"/>
              <a:ext cx="3623" cy="762"/>
              <a:chOff x="12874" y="7809"/>
              <a:chExt cx="4420" cy="930"/>
            </a:xfrm>
          </p:grpSpPr>
          <p:cxnSp>
            <p:nvCxnSpPr>
              <p:cNvPr id="100" name="AutoShape 49"/>
              <p:cNvCxnSpPr/>
              <p:nvPr/>
            </p:nvCxnSpPr>
            <p:spPr>
              <a:xfrm rot="1466499" flipV="1">
                <a:off x="12874" y="780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101" name="AutoShape 50"/>
              <p:cNvCxnSpPr/>
              <p:nvPr/>
            </p:nvCxnSpPr>
            <p:spPr>
              <a:xfrm rot="1466499" flipV="1">
                <a:off x="14868" y="837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sp>
          <p:nvSpPr>
            <p:cNvPr id="104" name="椭圆 103"/>
            <p:cNvSpPr/>
            <p:nvPr/>
          </p:nvSpPr>
          <p:spPr>
            <a:xfrm>
              <a:off x="3003" y="3423"/>
              <a:ext cx="98" cy="9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椭圆 104"/>
            <p:cNvSpPr/>
            <p:nvPr/>
          </p:nvSpPr>
          <p:spPr>
            <a:xfrm>
              <a:off x="919" y="3423"/>
              <a:ext cx="98" cy="98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椭圆 105"/>
            <p:cNvSpPr/>
            <p:nvPr/>
          </p:nvSpPr>
          <p:spPr>
            <a:xfrm>
              <a:off x="5241" y="3410"/>
              <a:ext cx="98" cy="98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 rot="19620000">
              <a:off x="3212" y="6470"/>
              <a:ext cx="2996" cy="630"/>
              <a:chOff x="12874" y="7809"/>
              <a:chExt cx="4420" cy="930"/>
            </a:xfrm>
          </p:grpSpPr>
          <p:cxnSp>
            <p:nvCxnSpPr>
              <p:cNvPr id="63" name="AutoShape 49"/>
              <p:cNvCxnSpPr/>
              <p:nvPr/>
            </p:nvCxnSpPr>
            <p:spPr>
              <a:xfrm rot="1466499" flipV="1">
                <a:off x="12874" y="780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64" name="AutoShape 50"/>
              <p:cNvCxnSpPr/>
              <p:nvPr/>
            </p:nvCxnSpPr>
            <p:spPr>
              <a:xfrm rot="1466499" flipV="1">
                <a:off x="14868" y="837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sp>
          <p:nvSpPr>
            <p:cNvPr id="8238" name="Text Box 35"/>
            <p:cNvSpPr txBox="1"/>
            <p:nvPr/>
          </p:nvSpPr>
          <p:spPr>
            <a:xfrm>
              <a:off x="535" y="8036"/>
              <a:ext cx="534" cy="672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grpSp>
          <p:nvGrpSpPr>
            <p:cNvPr id="107" name="组合 106"/>
            <p:cNvGrpSpPr/>
            <p:nvPr/>
          </p:nvGrpSpPr>
          <p:grpSpPr>
            <a:xfrm>
              <a:off x="3166" y="8780"/>
              <a:ext cx="2798" cy="588"/>
              <a:chOff x="12874" y="7809"/>
              <a:chExt cx="4420" cy="930"/>
            </a:xfrm>
          </p:grpSpPr>
          <p:cxnSp>
            <p:nvCxnSpPr>
              <p:cNvPr id="108" name="AutoShape 49"/>
              <p:cNvCxnSpPr/>
              <p:nvPr/>
            </p:nvCxnSpPr>
            <p:spPr>
              <a:xfrm rot="1466499" flipV="1">
                <a:off x="12874" y="780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109" name="AutoShape 50"/>
              <p:cNvCxnSpPr/>
              <p:nvPr/>
            </p:nvCxnSpPr>
            <p:spPr>
              <a:xfrm rot="1466499" flipV="1">
                <a:off x="14868" y="837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sp>
          <p:nvSpPr>
            <p:cNvPr id="110" name="椭圆 109"/>
            <p:cNvSpPr/>
            <p:nvPr/>
          </p:nvSpPr>
          <p:spPr>
            <a:xfrm>
              <a:off x="705" y="7942"/>
              <a:ext cx="99" cy="99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椭圆 110"/>
            <p:cNvSpPr/>
            <p:nvPr/>
          </p:nvSpPr>
          <p:spPr>
            <a:xfrm>
              <a:off x="5741" y="7936"/>
              <a:ext cx="99" cy="99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Text Box 35"/>
            <p:cNvSpPr txBox="1"/>
            <p:nvPr/>
          </p:nvSpPr>
          <p:spPr>
            <a:xfrm>
              <a:off x="5439" y="8049"/>
              <a:ext cx="534" cy="672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sp>
          <p:nvSpPr>
            <p:cNvPr id="187" name="Text Box 111"/>
            <p:cNvSpPr txBox="1">
              <a:spLocks noChangeArrowheads="1"/>
            </p:cNvSpPr>
            <p:nvPr/>
          </p:nvSpPr>
          <p:spPr bwMode="auto">
            <a:xfrm>
              <a:off x="4113" y="4447"/>
              <a:ext cx="2257" cy="77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63855" marR="0" indent="-363855" defTabSz="914400"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+mn-cs"/>
                </a:rPr>
                <a:t>过焦点</a:t>
              </a:r>
              <a:endPara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88" name="Text Box 111"/>
            <p:cNvSpPr txBox="1">
              <a:spLocks noChangeArrowheads="1"/>
            </p:cNvSpPr>
            <p:nvPr/>
          </p:nvSpPr>
          <p:spPr bwMode="auto">
            <a:xfrm>
              <a:off x="1856" y="9476"/>
              <a:ext cx="5115" cy="77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63855" marR="0" indent="-363855" defTabSz="914400"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+mn-cs"/>
                </a:rPr>
                <a:t>（延长线）</a:t>
              </a:r>
              <a:r>
                <a:rPr kumimoji="0" lang="zh-CN" altLang="en-US" sz="26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+mn-cs"/>
                </a:rPr>
                <a:t>过焦点</a:t>
              </a:r>
              <a:endPara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2" name="Text Box 111"/>
          <p:cNvSpPr txBox="1">
            <a:spLocks noChangeArrowheads="1"/>
          </p:cNvSpPr>
          <p:nvPr/>
        </p:nvSpPr>
        <p:spPr bwMode="auto">
          <a:xfrm>
            <a:off x="6349365" y="533400"/>
            <a:ext cx="233172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过光心的光：</a:t>
            </a:r>
          </a:p>
        </p:txBody>
      </p:sp>
      <p:sp>
        <p:nvSpPr>
          <p:cNvPr id="3" name="Text Box 111"/>
          <p:cNvSpPr txBox="1">
            <a:spLocks noChangeArrowheads="1"/>
          </p:cNvSpPr>
          <p:nvPr/>
        </p:nvSpPr>
        <p:spPr bwMode="auto">
          <a:xfrm>
            <a:off x="8695055" y="533400"/>
            <a:ext cx="233172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传播方向不变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组合 149"/>
          <p:cNvGrpSpPr/>
          <p:nvPr/>
        </p:nvGrpSpPr>
        <p:grpSpPr>
          <a:xfrm rot="1620000">
            <a:off x="7058025" y="2249805"/>
            <a:ext cx="1570990" cy="490855"/>
            <a:chOff x="4750" y="773"/>
            <a:chExt cx="2184" cy="682"/>
          </a:xfrm>
        </p:grpSpPr>
        <p:cxnSp>
          <p:nvCxnSpPr>
            <p:cNvPr id="151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22C50C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52" name="AutoShape 38"/>
            <p:cNvCxnSpPr/>
            <p:nvPr/>
          </p:nvCxnSpPr>
          <p:spPr>
            <a:xfrm rot="1810510" flipV="1">
              <a:off x="5836" y="77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22C50C"/>
              </a:solidFill>
              <a:prstDash val="solid"/>
              <a:headEnd type="none" w="med" len="med"/>
              <a:tailEnd type="none" w="lg" len="lg"/>
            </a:ln>
          </p:spPr>
        </p:cxnSp>
      </p:grpSp>
      <p:sp>
        <p:nvSpPr>
          <p:cNvPr id="26" name="Text Box 111"/>
          <p:cNvSpPr txBox="1">
            <a:spLocks noChangeArrowheads="1"/>
          </p:cNvSpPr>
          <p:nvPr/>
        </p:nvSpPr>
        <p:spPr bwMode="auto">
          <a:xfrm>
            <a:off x="212090" y="696595"/>
            <a:ext cx="317690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平行于主光轴的光：</a:t>
            </a:r>
          </a:p>
        </p:txBody>
      </p:sp>
      <p:sp>
        <p:nvSpPr>
          <p:cNvPr id="9218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三条特殊光线</a:t>
            </a:r>
          </a:p>
        </p:txBody>
      </p:sp>
      <p:cxnSp>
        <p:nvCxnSpPr>
          <p:cNvPr id="61" name="AutoShape 51"/>
          <p:cNvCxnSpPr/>
          <p:nvPr/>
        </p:nvCxnSpPr>
        <p:spPr>
          <a:xfrm>
            <a:off x="8711318" y="4665121"/>
            <a:ext cx="2333625" cy="578485"/>
          </a:xfrm>
          <a:prstGeom prst="straightConnector1">
            <a:avLst/>
          </a:prstGeom>
          <a:ln w="38100" cap="flat" cmpd="sng">
            <a:solidFill>
              <a:srgbClr val="22C50C"/>
            </a:solidFill>
            <a:prstDash val="dash"/>
            <a:headEnd type="none" w="med" len="med"/>
            <a:tailEnd type="none" w="lg" len="lg"/>
          </a:ln>
        </p:spPr>
      </p:cxnSp>
      <p:grpSp>
        <p:nvGrpSpPr>
          <p:cNvPr id="143" name="组合 142"/>
          <p:cNvGrpSpPr/>
          <p:nvPr/>
        </p:nvGrpSpPr>
        <p:grpSpPr>
          <a:xfrm>
            <a:off x="7179945" y="1387475"/>
            <a:ext cx="3545840" cy="1809750"/>
            <a:chOff x="8539" y="1560"/>
            <a:chExt cx="5584" cy="2850"/>
          </a:xfrm>
        </p:grpSpPr>
        <p:cxnSp>
          <p:nvCxnSpPr>
            <p:cNvPr id="117" name="AutoShape 22"/>
            <p:cNvCxnSpPr/>
            <p:nvPr/>
          </p:nvCxnSpPr>
          <p:spPr>
            <a:xfrm>
              <a:off x="8539" y="2986"/>
              <a:ext cx="5585" cy="0"/>
            </a:xfrm>
            <a:prstGeom prst="straightConnector1">
              <a:avLst/>
            </a:prstGeom>
            <a:ln w="19050" cap="flat" cmpd="sng">
              <a:solidFill>
                <a:srgbClr val="000000"/>
              </a:solidFill>
              <a:prstDash val="lgDashDot"/>
              <a:headEnd type="none" w="med" len="med"/>
              <a:tailEnd type="none" w="med" len="med"/>
            </a:ln>
          </p:spPr>
        </p:cxnSp>
        <p:sp>
          <p:nvSpPr>
            <p:cNvPr id="118" name="Text Box 20"/>
            <p:cNvSpPr txBox="1"/>
            <p:nvPr/>
          </p:nvSpPr>
          <p:spPr>
            <a:xfrm>
              <a:off x="13032" y="2985"/>
              <a:ext cx="480" cy="55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sp>
          <p:nvSpPr>
            <p:cNvPr id="119" name="Text Box 21"/>
            <p:cNvSpPr txBox="1"/>
            <p:nvPr/>
          </p:nvSpPr>
          <p:spPr>
            <a:xfrm>
              <a:off x="8612" y="2972"/>
              <a:ext cx="450" cy="55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grpSp>
          <p:nvGrpSpPr>
            <p:cNvPr id="120" name="组合 119"/>
            <p:cNvGrpSpPr/>
            <p:nvPr/>
          </p:nvGrpSpPr>
          <p:grpSpPr>
            <a:xfrm>
              <a:off x="10654" y="1560"/>
              <a:ext cx="748" cy="2851"/>
              <a:chOff x="6866" y="480"/>
              <a:chExt cx="912" cy="3478"/>
            </a:xfrm>
          </p:grpSpPr>
          <p:sp>
            <p:nvSpPr>
              <p:cNvPr id="121" name="Oval 16"/>
              <p:cNvSpPr/>
              <p:nvPr/>
            </p:nvSpPr>
            <p:spPr>
              <a:xfrm>
                <a:off x="7322" y="2190"/>
                <a:ext cx="54" cy="56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  <p:sp>
            <p:nvSpPr>
              <p:cNvPr id="122" name="Text Box 19"/>
              <p:cNvSpPr txBox="1"/>
              <p:nvPr/>
            </p:nvSpPr>
            <p:spPr>
              <a:xfrm>
                <a:off x="7197" y="2202"/>
                <a:ext cx="469" cy="45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O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  <p:grpSp>
            <p:nvGrpSpPr>
              <p:cNvPr id="123" name="Group 23"/>
              <p:cNvGrpSpPr/>
              <p:nvPr/>
            </p:nvGrpSpPr>
            <p:grpSpPr>
              <a:xfrm>
                <a:off x="6866" y="480"/>
                <a:ext cx="913" cy="3479"/>
                <a:chOff x="7740" y="300"/>
                <a:chExt cx="800" cy="3402"/>
              </a:xfrm>
            </p:grpSpPr>
            <p:sp>
              <p:nvSpPr>
                <p:cNvPr id="124" name="Arc 24"/>
                <p:cNvSpPr/>
                <p:nvPr/>
              </p:nvSpPr>
              <p:spPr>
                <a:xfrm flipH="1">
                  <a:off x="7740" y="300"/>
                  <a:ext cx="800" cy="3402"/>
                </a:xfrm>
                <a:custGeom>
                  <a:avLst/>
                  <a:gdLst>
                    <a:gd name="txL" fmla="*/ 0 w 21600"/>
                    <a:gd name="txT" fmla="*/ 0 h 37922"/>
                    <a:gd name="txR" fmla="*/ 21600 w 21600"/>
                    <a:gd name="txB" fmla="*/ 37922 h 37922"/>
                  </a:gdLst>
                  <a:ahLst/>
                  <a:cxnLst>
                    <a:cxn ang="0">
                      <a:pos x="390" y="0"/>
                    </a:cxn>
                    <a:cxn ang="0">
                      <a:pos x="376" y="3402"/>
                    </a:cxn>
                    <a:cxn ang="0">
                      <a:pos x="0" y="1691"/>
                    </a:cxn>
                  </a:cxnLst>
                  <a:rect l="txL" t="txT" r="txR" b="txB"/>
                  <a:pathLst>
                    <a:path w="21600" h="37922" fill="none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</a:path>
                    <a:path w="21600" h="37922" stroke="0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  <a:lnTo>
                        <a:pt x="0" y="1885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5" name="Arc 25"/>
                <p:cNvSpPr/>
                <p:nvPr/>
              </p:nvSpPr>
              <p:spPr>
                <a:xfrm>
                  <a:off x="7740" y="300"/>
                  <a:ext cx="800" cy="3402"/>
                </a:xfrm>
                <a:custGeom>
                  <a:avLst/>
                  <a:gdLst>
                    <a:gd name="txL" fmla="*/ 0 w 21600"/>
                    <a:gd name="txT" fmla="*/ 0 h 37922"/>
                    <a:gd name="txR" fmla="*/ 21600 w 21600"/>
                    <a:gd name="txB" fmla="*/ 37922 h 37922"/>
                  </a:gdLst>
                  <a:ahLst/>
                  <a:cxnLst>
                    <a:cxn ang="0">
                      <a:pos x="390" y="0"/>
                    </a:cxn>
                    <a:cxn ang="0">
                      <a:pos x="376" y="3402"/>
                    </a:cxn>
                    <a:cxn ang="0">
                      <a:pos x="0" y="1691"/>
                    </a:cxn>
                  </a:cxnLst>
                  <a:rect l="txL" t="txT" r="txR" b="txB"/>
                  <a:pathLst>
                    <a:path w="21600" h="37922" fill="none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</a:path>
                    <a:path w="21600" h="37922" stroke="0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  <a:lnTo>
                        <a:pt x="0" y="1885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39" name="椭圆 138"/>
            <p:cNvSpPr/>
            <p:nvPr/>
          </p:nvSpPr>
          <p:spPr>
            <a:xfrm>
              <a:off x="10978" y="2947"/>
              <a:ext cx="98" cy="9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椭圆 139"/>
            <p:cNvSpPr/>
            <p:nvPr/>
          </p:nvSpPr>
          <p:spPr>
            <a:xfrm>
              <a:off x="8894" y="2947"/>
              <a:ext cx="98" cy="98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椭圆 140"/>
            <p:cNvSpPr/>
            <p:nvPr/>
          </p:nvSpPr>
          <p:spPr>
            <a:xfrm>
              <a:off x="13216" y="2934"/>
              <a:ext cx="98" cy="98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56" name="组合 155"/>
          <p:cNvGrpSpPr/>
          <p:nvPr/>
        </p:nvGrpSpPr>
        <p:grpSpPr>
          <a:xfrm>
            <a:off x="8940800" y="2672080"/>
            <a:ext cx="1746885" cy="532130"/>
            <a:chOff x="4750" y="773"/>
            <a:chExt cx="2184" cy="682"/>
          </a:xfrm>
        </p:grpSpPr>
        <p:cxnSp>
          <p:nvCxnSpPr>
            <p:cNvPr id="157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22C50C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58" name="AutoShape 38"/>
            <p:cNvCxnSpPr/>
            <p:nvPr/>
          </p:nvCxnSpPr>
          <p:spPr>
            <a:xfrm rot="1810510" flipV="1">
              <a:off x="5836" y="77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22C50C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159" name="组合 158"/>
          <p:cNvGrpSpPr/>
          <p:nvPr/>
        </p:nvGrpSpPr>
        <p:grpSpPr>
          <a:xfrm rot="1860000" flipV="1">
            <a:off x="7299325" y="4326255"/>
            <a:ext cx="1430655" cy="300990"/>
            <a:chOff x="12874" y="7809"/>
            <a:chExt cx="4420" cy="930"/>
          </a:xfrm>
        </p:grpSpPr>
        <p:cxnSp>
          <p:nvCxnSpPr>
            <p:cNvPr id="160" name="AutoShape 49"/>
            <p:cNvCxnSpPr/>
            <p:nvPr/>
          </p:nvCxnSpPr>
          <p:spPr>
            <a:xfrm rot="1466499" flipV="1">
              <a:off x="12874" y="780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22C50C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61" name="AutoShape 50"/>
            <p:cNvCxnSpPr/>
            <p:nvPr/>
          </p:nvCxnSpPr>
          <p:spPr>
            <a:xfrm rot="1466499" flipV="1">
              <a:off x="14868" y="8379"/>
              <a:ext cx="2427" cy="361"/>
            </a:xfrm>
            <a:prstGeom prst="straightConnector1">
              <a:avLst/>
            </a:prstGeom>
            <a:ln w="38100" cap="flat" cmpd="sng">
              <a:solidFill>
                <a:srgbClr val="22C50C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163" name="组合 162"/>
          <p:cNvGrpSpPr/>
          <p:nvPr/>
        </p:nvGrpSpPr>
        <p:grpSpPr>
          <a:xfrm>
            <a:off x="9023350" y="4326086"/>
            <a:ext cx="2722221" cy="813554"/>
            <a:chOff x="4750" y="789"/>
            <a:chExt cx="2185" cy="667"/>
          </a:xfrm>
        </p:grpSpPr>
        <p:cxnSp>
          <p:nvCxnSpPr>
            <p:cNvPr id="164" name="AutoShape 37"/>
            <p:cNvCxnSpPr/>
            <p:nvPr/>
          </p:nvCxnSpPr>
          <p:spPr>
            <a:xfrm rot="1810510" flipV="1">
              <a:off x="4750" y="793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22C50C"/>
              </a:solidFill>
              <a:prstDash val="solid"/>
              <a:headEnd type="none" w="med" len="med"/>
              <a:tailEnd type="stealth" w="lg" len="lg"/>
            </a:ln>
          </p:spPr>
        </p:cxnSp>
        <p:cxnSp>
          <p:nvCxnSpPr>
            <p:cNvPr id="165" name="AutoShape 38"/>
            <p:cNvCxnSpPr/>
            <p:nvPr/>
          </p:nvCxnSpPr>
          <p:spPr>
            <a:xfrm rot="1810510" flipV="1">
              <a:off x="5836" y="789"/>
              <a:ext cx="1099" cy="663"/>
            </a:xfrm>
            <a:prstGeom prst="straightConnector1">
              <a:avLst/>
            </a:prstGeom>
            <a:ln w="38100" cap="flat" cmpd="sng">
              <a:solidFill>
                <a:srgbClr val="22C50C"/>
              </a:solidFill>
              <a:prstDash val="solid"/>
              <a:headEnd type="none" w="med" len="med"/>
              <a:tailEnd type="none" w="lg" len="lg"/>
            </a:ln>
          </p:spPr>
        </p:cxnSp>
      </p:grpSp>
      <p:grpSp>
        <p:nvGrpSpPr>
          <p:cNvPr id="196" name="组合 195"/>
          <p:cNvGrpSpPr/>
          <p:nvPr/>
        </p:nvGrpSpPr>
        <p:grpSpPr>
          <a:xfrm>
            <a:off x="6334760" y="4281805"/>
            <a:ext cx="5397500" cy="1893570"/>
            <a:chOff x="9976" y="6505"/>
            <a:chExt cx="8500" cy="2982"/>
          </a:xfrm>
        </p:grpSpPr>
        <p:sp>
          <p:nvSpPr>
            <p:cNvPr id="162" name="椭圆 161"/>
            <p:cNvSpPr/>
            <p:nvPr/>
          </p:nvSpPr>
          <p:spPr>
            <a:xfrm>
              <a:off x="17326" y="8010"/>
              <a:ext cx="99" cy="99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>
              <a:off x="10180" y="8010"/>
              <a:ext cx="99" cy="99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84" name="组合 183"/>
            <p:cNvGrpSpPr/>
            <p:nvPr/>
          </p:nvGrpSpPr>
          <p:grpSpPr>
            <a:xfrm>
              <a:off x="9976" y="6505"/>
              <a:ext cx="8500" cy="2982"/>
              <a:chOff x="8310" y="5791"/>
              <a:chExt cx="8500" cy="2982"/>
            </a:xfrm>
          </p:grpSpPr>
          <p:cxnSp>
            <p:nvCxnSpPr>
              <p:cNvPr id="51" name="AutoShape 33"/>
              <p:cNvCxnSpPr/>
              <p:nvPr/>
            </p:nvCxnSpPr>
            <p:spPr>
              <a:xfrm>
                <a:off x="8310" y="7322"/>
                <a:ext cx="8500" cy="0"/>
              </a:xfrm>
              <a:prstGeom prst="straightConnector1">
                <a:avLst/>
              </a:prstGeom>
              <a:ln w="19050" cap="flat" cmpd="sng">
                <a:solidFill>
                  <a:srgbClr val="000000"/>
                </a:solidFill>
                <a:prstDash val="lgDashDot"/>
                <a:headEnd type="none" w="med" len="med"/>
                <a:tailEnd type="none" w="med" len="med"/>
              </a:ln>
            </p:spPr>
          </p:cxnSp>
          <p:grpSp>
            <p:nvGrpSpPr>
              <p:cNvPr id="44" name="组合 43"/>
              <p:cNvGrpSpPr/>
              <p:nvPr/>
            </p:nvGrpSpPr>
            <p:grpSpPr>
              <a:xfrm>
                <a:off x="11555" y="5791"/>
                <a:ext cx="1356" cy="2982"/>
                <a:chOff x="8701" y="4048"/>
                <a:chExt cx="1356" cy="2982"/>
              </a:xfrm>
            </p:grpSpPr>
            <p:sp>
              <p:nvSpPr>
                <p:cNvPr id="45" name="Text Box 34"/>
                <p:cNvSpPr txBox="1"/>
                <p:nvPr/>
              </p:nvSpPr>
              <p:spPr>
                <a:xfrm>
                  <a:off x="9152" y="5689"/>
                  <a:ext cx="392" cy="37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/>
                <a:lstStyle/>
                <a:p>
                  <a:pPr algn="just"/>
                  <a:r>
                    <a:rPr lang="en-US" altLang="zh-CN" sz="2600" i="1">
                      <a:latin typeface="Times New Roman" panose="02020603050405020304" pitchFamily="18" charset="0"/>
                    </a:rPr>
                    <a:t>O</a:t>
                  </a:r>
                  <a:endParaRPr lang="zh-CN" altLang="zh-CN" sz="26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6" name="任意多边形 45"/>
                <p:cNvSpPr/>
                <p:nvPr/>
              </p:nvSpPr>
              <p:spPr>
                <a:xfrm>
                  <a:off x="8701" y="4101"/>
                  <a:ext cx="543" cy="2929"/>
                </a:xfrm>
                <a:custGeom>
                  <a:avLst/>
                  <a:gdLst>
                    <a:gd name="txL" fmla="*/ 0 w 21600"/>
                    <a:gd name="txT" fmla="*/ 0 h 37695"/>
                    <a:gd name="txR" fmla="*/ 21600 w 21600"/>
                    <a:gd name="txB" fmla="*/ 37695 h 37695"/>
                  </a:gdLst>
                  <a:ahLst/>
                  <a:cxnLst>
                    <a:cxn ang="270">
                      <a:pos x="11599" y="0"/>
                    </a:cxn>
                    <a:cxn ang="90">
                      <a:pos x="9344" y="37694"/>
                    </a:cxn>
                    <a:cxn ang="180">
                      <a:pos x="0" y="18221"/>
                    </a:cxn>
                  </a:cxnLst>
                  <a:rect l="txL" t="txT" r="txR" b="txB"/>
                  <a:pathLst>
                    <a:path w="21600" h="37695" fill="none">
                      <a:moveTo>
                        <a:pt x="11599" y="0"/>
                      </a:moveTo>
                      <a:arcTo wR="21600" hR="21600" stAng="-3451216" swAng="7313192"/>
                    </a:path>
                    <a:path w="21600" h="37695" stroke="0">
                      <a:moveTo>
                        <a:pt x="11599" y="0"/>
                      </a:moveTo>
                      <a:arcTo wR="21600" hR="21600" stAng="-3451216" swAng="7313192"/>
                      <a:lnTo>
                        <a:pt x="0" y="1822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" name="任意多边形 46"/>
                <p:cNvSpPr/>
                <p:nvPr/>
              </p:nvSpPr>
              <p:spPr>
                <a:xfrm flipH="1">
                  <a:off x="9515" y="4101"/>
                  <a:ext cx="543" cy="2929"/>
                </a:xfrm>
                <a:custGeom>
                  <a:avLst/>
                  <a:gdLst>
                    <a:gd name="txL" fmla="*/ 0 w 21600"/>
                    <a:gd name="txT" fmla="*/ 0 h 37695"/>
                    <a:gd name="txR" fmla="*/ 21600 w 21600"/>
                    <a:gd name="txB" fmla="*/ 37695 h 37695"/>
                  </a:gdLst>
                  <a:ahLst/>
                  <a:cxnLst>
                    <a:cxn ang="270">
                      <a:pos x="11599" y="0"/>
                    </a:cxn>
                    <a:cxn ang="90">
                      <a:pos x="9344" y="37694"/>
                    </a:cxn>
                    <a:cxn ang="180">
                      <a:pos x="0" y="18221"/>
                    </a:cxn>
                  </a:cxnLst>
                  <a:rect l="txL" t="txT" r="txR" b="txB"/>
                  <a:pathLst>
                    <a:path w="21600" h="37695" fill="none">
                      <a:moveTo>
                        <a:pt x="11599" y="0"/>
                      </a:moveTo>
                      <a:arcTo wR="21600" hR="21600" stAng="-3451216" swAng="7313192"/>
                    </a:path>
                    <a:path w="21600" h="37695" stroke="0">
                      <a:moveTo>
                        <a:pt x="11599" y="0"/>
                      </a:moveTo>
                      <a:arcTo wR="21600" hR="21600" stAng="-3451216" swAng="7313192"/>
                      <a:lnTo>
                        <a:pt x="0" y="18221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" name="直接连接符 47"/>
                <p:cNvSpPr/>
                <p:nvPr/>
              </p:nvSpPr>
              <p:spPr>
                <a:xfrm>
                  <a:off x="8972" y="7030"/>
                  <a:ext cx="814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49" name="直接连接符 48"/>
                <p:cNvSpPr/>
                <p:nvPr/>
              </p:nvSpPr>
              <p:spPr>
                <a:xfrm>
                  <a:off x="8972" y="4048"/>
                  <a:ext cx="814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52" name="Text Box 35"/>
              <p:cNvSpPr txBox="1"/>
              <p:nvPr/>
            </p:nvSpPr>
            <p:spPr>
              <a:xfrm>
                <a:off x="15462" y="7296"/>
                <a:ext cx="673" cy="79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F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  <p:sp>
            <p:nvSpPr>
              <p:cNvPr id="178" name="Text Box 35"/>
              <p:cNvSpPr txBox="1"/>
              <p:nvPr/>
            </p:nvSpPr>
            <p:spPr>
              <a:xfrm>
                <a:off x="8679" y="7296"/>
                <a:ext cx="673" cy="79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F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212090" y="1292860"/>
            <a:ext cx="4213860" cy="5215890"/>
            <a:chOff x="334" y="2036"/>
            <a:chExt cx="6636" cy="8214"/>
          </a:xfrm>
        </p:grpSpPr>
        <p:cxnSp>
          <p:nvCxnSpPr>
            <p:cNvPr id="8208" name="AutoShape 51"/>
            <p:cNvCxnSpPr/>
            <p:nvPr/>
          </p:nvCxnSpPr>
          <p:spPr>
            <a:xfrm flipH="1" flipV="1">
              <a:off x="520" y="7906"/>
              <a:ext cx="2773" cy="802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dash"/>
              <a:headEnd type="none" w="med" len="med"/>
              <a:tailEnd type="none" w="lg" len="lg"/>
            </a:ln>
          </p:spPr>
        </p:cxnSp>
        <p:cxnSp>
          <p:nvCxnSpPr>
            <p:cNvPr id="185" name="AutoShape 51"/>
            <p:cNvCxnSpPr/>
            <p:nvPr/>
          </p:nvCxnSpPr>
          <p:spPr>
            <a:xfrm flipH="1">
              <a:off x="604" y="7215"/>
              <a:ext cx="2773" cy="802"/>
            </a:xfrm>
            <a:prstGeom prst="straightConnector1">
              <a:avLst/>
            </a:prstGeom>
            <a:ln w="38100" cap="flat" cmpd="sng">
              <a:solidFill>
                <a:srgbClr val="FF0000"/>
              </a:solidFill>
              <a:prstDash val="dash"/>
              <a:headEnd type="none" w="med" len="med"/>
              <a:tailEnd type="none" w="lg" len="lg"/>
            </a:ln>
          </p:spPr>
        </p:cxnSp>
        <p:grpSp>
          <p:nvGrpSpPr>
            <p:cNvPr id="195" name="组合 194"/>
            <p:cNvGrpSpPr/>
            <p:nvPr/>
          </p:nvGrpSpPr>
          <p:grpSpPr>
            <a:xfrm>
              <a:off x="334" y="6709"/>
              <a:ext cx="6432" cy="2460"/>
              <a:chOff x="334" y="6709"/>
              <a:chExt cx="6432" cy="2460"/>
            </a:xfrm>
          </p:grpSpPr>
          <p:cxnSp>
            <p:nvCxnSpPr>
              <p:cNvPr id="8236" name="AutoShape 33"/>
              <p:cNvCxnSpPr/>
              <p:nvPr/>
            </p:nvCxnSpPr>
            <p:spPr>
              <a:xfrm>
                <a:off x="334" y="7972"/>
                <a:ext cx="6432" cy="0"/>
              </a:xfrm>
              <a:prstGeom prst="straightConnector1">
                <a:avLst/>
              </a:prstGeom>
              <a:ln w="19050" cap="flat" cmpd="sng">
                <a:solidFill>
                  <a:srgbClr val="000000"/>
                </a:solidFill>
                <a:prstDash val="lgDashDot"/>
                <a:headEnd type="none" w="med" len="med"/>
                <a:tailEnd type="none" w="med" len="med"/>
              </a:ln>
            </p:spPr>
          </p:cxnSp>
          <p:grpSp>
            <p:nvGrpSpPr>
              <p:cNvPr id="55" name="组合 54"/>
              <p:cNvGrpSpPr/>
              <p:nvPr/>
            </p:nvGrpSpPr>
            <p:grpSpPr>
              <a:xfrm>
                <a:off x="2860" y="6709"/>
                <a:ext cx="1119" cy="2461"/>
                <a:chOff x="8679" y="4162"/>
                <a:chExt cx="1356" cy="2982"/>
              </a:xfrm>
            </p:grpSpPr>
            <p:grpSp>
              <p:nvGrpSpPr>
                <p:cNvPr id="41" name="组合 40"/>
                <p:cNvGrpSpPr/>
                <p:nvPr/>
              </p:nvGrpSpPr>
              <p:grpSpPr>
                <a:xfrm>
                  <a:off x="8679" y="4162"/>
                  <a:ext cx="1356" cy="2982"/>
                  <a:chOff x="8701" y="4048"/>
                  <a:chExt cx="1356" cy="2982"/>
                </a:xfrm>
              </p:grpSpPr>
              <p:sp>
                <p:nvSpPr>
                  <p:cNvPr id="8237" name="Text Box 34"/>
                  <p:cNvSpPr txBox="1"/>
                  <p:nvPr/>
                </p:nvSpPr>
                <p:spPr>
                  <a:xfrm>
                    <a:off x="9152" y="5689"/>
                    <a:ext cx="392" cy="379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/>
                  <a:lstStyle/>
                  <a:p>
                    <a:pPr algn="just"/>
                    <a:r>
                      <a:rPr lang="en-US" altLang="zh-CN" sz="2600" i="1">
                        <a:latin typeface="Times New Roman" panose="02020603050405020304" pitchFamily="18" charset="0"/>
                      </a:rPr>
                      <a:t>O</a:t>
                    </a:r>
                    <a:endParaRPr lang="zh-CN" altLang="zh-CN" sz="26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073744908" name="任意多边形 1073744907"/>
                  <p:cNvSpPr/>
                  <p:nvPr/>
                </p:nvSpPr>
                <p:spPr>
                  <a:xfrm>
                    <a:off x="8701" y="4101"/>
                    <a:ext cx="543" cy="2929"/>
                  </a:xfrm>
                  <a:custGeom>
                    <a:avLst/>
                    <a:gdLst>
                      <a:gd name="txL" fmla="*/ 0 w 21600"/>
                      <a:gd name="txT" fmla="*/ 0 h 37695"/>
                      <a:gd name="txR" fmla="*/ 21600 w 21600"/>
                      <a:gd name="txB" fmla="*/ 37695 h 37695"/>
                    </a:gdLst>
                    <a:ahLst/>
                    <a:cxnLst>
                      <a:cxn ang="270">
                        <a:pos x="11599" y="0"/>
                      </a:cxn>
                      <a:cxn ang="90">
                        <a:pos x="9344" y="37694"/>
                      </a:cxn>
                      <a:cxn ang="180">
                        <a:pos x="0" y="18221"/>
                      </a:cxn>
                    </a:cxnLst>
                    <a:rect l="txL" t="txT" r="txR" b="txB"/>
                    <a:pathLst>
                      <a:path w="21600" h="37695" fill="none">
                        <a:moveTo>
                          <a:pt x="11599" y="0"/>
                        </a:moveTo>
                        <a:arcTo wR="21600" hR="21600" stAng="-3451216" swAng="7313192"/>
                      </a:path>
                      <a:path w="21600" h="37695" stroke="0">
                        <a:moveTo>
                          <a:pt x="11599" y="0"/>
                        </a:moveTo>
                        <a:arcTo wR="21600" hR="21600" stAng="-3451216" swAng="7313192"/>
                        <a:lnTo>
                          <a:pt x="0" y="18221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73744909" name="任意多边形 1073744908"/>
                  <p:cNvSpPr/>
                  <p:nvPr/>
                </p:nvSpPr>
                <p:spPr>
                  <a:xfrm flipH="1">
                    <a:off x="9515" y="4101"/>
                    <a:ext cx="543" cy="2929"/>
                  </a:xfrm>
                  <a:custGeom>
                    <a:avLst/>
                    <a:gdLst>
                      <a:gd name="txL" fmla="*/ 0 w 21600"/>
                      <a:gd name="txT" fmla="*/ 0 h 37695"/>
                      <a:gd name="txR" fmla="*/ 21600 w 21600"/>
                      <a:gd name="txB" fmla="*/ 37695 h 37695"/>
                    </a:gdLst>
                    <a:ahLst/>
                    <a:cxnLst>
                      <a:cxn ang="270">
                        <a:pos x="11599" y="0"/>
                      </a:cxn>
                      <a:cxn ang="90">
                        <a:pos x="9344" y="37694"/>
                      </a:cxn>
                      <a:cxn ang="180">
                        <a:pos x="0" y="18221"/>
                      </a:cxn>
                    </a:cxnLst>
                    <a:rect l="txL" t="txT" r="txR" b="txB"/>
                    <a:pathLst>
                      <a:path w="21600" h="37695" fill="none">
                        <a:moveTo>
                          <a:pt x="11599" y="0"/>
                        </a:moveTo>
                        <a:arcTo wR="21600" hR="21600" stAng="-3451216" swAng="7313192"/>
                      </a:path>
                      <a:path w="21600" h="37695" stroke="0">
                        <a:moveTo>
                          <a:pt x="11599" y="0"/>
                        </a:moveTo>
                        <a:arcTo wR="21600" hR="21600" stAng="-3451216" swAng="7313192"/>
                        <a:lnTo>
                          <a:pt x="0" y="18221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73744910" name="直接连接符 1073744909"/>
                  <p:cNvSpPr/>
                  <p:nvPr/>
                </p:nvSpPr>
                <p:spPr>
                  <a:xfrm>
                    <a:off x="8972" y="7030"/>
                    <a:ext cx="814" cy="0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1073744911" name="直接连接符 1073744910"/>
                  <p:cNvSpPr/>
                  <p:nvPr/>
                </p:nvSpPr>
                <p:spPr>
                  <a:xfrm>
                    <a:off x="8972" y="4048"/>
                    <a:ext cx="814" cy="0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</p:grpSp>
            <p:cxnSp>
              <p:nvCxnSpPr>
                <p:cNvPr id="8234" name="AutoShape 27"/>
                <p:cNvCxnSpPr/>
                <p:nvPr/>
              </p:nvCxnSpPr>
              <p:spPr>
                <a:xfrm flipH="1">
                  <a:off x="9348" y="5693"/>
                  <a:ext cx="21" cy="0"/>
                </a:xfrm>
                <a:prstGeom prst="straightConnector1">
                  <a:avLst/>
                </a:prstGeom>
                <a:ln w="9525" cap="flat" cmpd="sng">
                  <a:solidFill>
                    <a:srgbClr val="000000"/>
                  </a:solidFill>
                  <a:prstDash val="sysDot"/>
                  <a:headEnd type="oval" w="med" len="med"/>
                  <a:tailEnd type="oval" w="med" len="med"/>
                </a:ln>
              </p:spPr>
            </p:cxnSp>
          </p:grpSp>
          <p:grpSp>
            <p:nvGrpSpPr>
              <p:cNvPr id="56" name="组合 55"/>
              <p:cNvGrpSpPr/>
              <p:nvPr/>
            </p:nvGrpSpPr>
            <p:grpSpPr>
              <a:xfrm>
                <a:off x="772" y="6801"/>
                <a:ext cx="2387" cy="797"/>
                <a:chOff x="14049" y="7305"/>
                <a:chExt cx="2893" cy="966"/>
              </a:xfrm>
            </p:grpSpPr>
            <p:cxnSp>
              <p:nvCxnSpPr>
                <p:cNvPr id="29" name="AutoShape 46"/>
                <p:cNvCxnSpPr/>
                <p:nvPr/>
              </p:nvCxnSpPr>
              <p:spPr>
                <a:xfrm rot="2011361" flipV="1">
                  <a:off x="14049" y="7305"/>
                  <a:ext cx="1432" cy="965"/>
                </a:xfrm>
                <a:prstGeom prst="straightConnector1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stealth" w="lg" len="lg"/>
                </a:ln>
              </p:spPr>
            </p:cxnSp>
            <p:cxnSp>
              <p:nvCxnSpPr>
                <p:cNvPr id="30" name="AutoShape 47"/>
                <p:cNvCxnSpPr/>
                <p:nvPr/>
              </p:nvCxnSpPr>
              <p:spPr>
                <a:xfrm rot="2011361" flipV="1">
                  <a:off x="15510" y="7306"/>
                  <a:ext cx="1432" cy="965"/>
                </a:xfrm>
                <a:prstGeom prst="straightConnector1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lg" len="lg"/>
                </a:ln>
              </p:spPr>
            </p:cxnSp>
          </p:grpSp>
          <p:grpSp>
            <p:nvGrpSpPr>
              <p:cNvPr id="57" name="组合 56"/>
              <p:cNvGrpSpPr/>
              <p:nvPr/>
            </p:nvGrpSpPr>
            <p:grpSpPr>
              <a:xfrm>
                <a:off x="709" y="8308"/>
                <a:ext cx="2387" cy="797"/>
                <a:chOff x="14049" y="7305"/>
                <a:chExt cx="2893" cy="966"/>
              </a:xfrm>
            </p:grpSpPr>
            <p:cxnSp>
              <p:nvCxnSpPr>
                <p:cNvPr id="58" name="AutoShape 46"/>
                <p:cNvCxnSpPr/>
                <p:nvPr/>
              </p:nvCxnSpPr>
              <p:spPr>
                <a:xfrm rot="2011361" flipV="1">
                  <a:off x="14049" y="7305"/>
                  <a:ext cx="1432" cy="965"/>
                </a:xfrm>
                <a:prstGeom prst="straightConnector1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stealth" w="lg" len="lg"/>
                </a:ln>
              </p:spPr>
            </p:cxnSp>
            <p:cxnSp>
              <p:nvCxnSpPr>
                <p:cNvPr id="59" name="AutoShape 47"/>
                <p:cNvCxnSpPr/>
                <p:nvPr/>
              </p:nvCxnSpPr>
              <p:spPr>
                <a:xfrm rot="2011361" flipV="1">
                  <a:off x="15510" y="7306"/>
                  <a:ext cx="1432" cy="965"/>
                </a:xfrm>
                <a:prstGeom prst="straightConnector1">
                  <a:avLst/>
                </a:prstGeom>
                <a:ln w="3810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lg" len="lg"/>
                </a:ln>
              </p:spPr>
            </p:cxnSp>
          </p:grpSp>
        </p:grpSp>
        <p:cxnSp>
          <p:nvCxnSpPr>
            <p:cNvPr id="8249" name="AutoShape 22"/>
            <p:cNvCxnSpPr/>
            <p:nvPr/>
          </p:nvCxnSpPr>
          <p:spPr>
            <a:xfrm>
              <a:off x="564" y="3462"/>
              <a:ext cx="5585" cy="0"/>
            </a:xfrm>
            <a:prstGeom prst="straightConnector1">
              <a:avLst/>
            </a:prstGeom>
            <a:ln w="19050" cap="flat" cmpd="sng">
              <a:solidFill>
                <a:srgbClr val="000000"/>
              </a:solidFill>
              <a:prstDash val="lgDashDot"/>
              <a:headEnd type="none" w="med" len="med"/>
              <a:tailEnd type="none" w="med" len="med"/>
            </a:ln>
          </p:spPr>
        </p:cxnSp>
        <p:sp>
          <p:nvSpPr>
            <p:cNvPr id="8247" name="Text Box 20"/>
            <p:cNvSpPr txBox="1"/>
            <p:nvPr/>
          </p:nvSpPr>
          <p:spPr>
            <a:xfrm>
              <a:off x="5057" y="3461"/>
              <a:ext cx="480" cy="55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sp>
          <p:nvSpPr>
            <p:cNvPr id="8248" name="Text Box 21"/>
            <p:cNvSpPr txBox="1"/>
            <p:nvPr/>
          </p:nvSpPr>
          <p:spPr>
            <a:xfrm>
              <a:off x="637" y="3448"/>
              <a:ext cx="450" cy="55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grpSp>
          <p:nvGrpSpPr>
            <p:cNvPr id="95" name="组合 94"/>
            <p:cNvGrpSpPr/>
            <p:nvPr/>
          </p:nvGrpSpPr>
          <p:grpSpPr>
            <a:xfrm>
              <a:off x="2679" y="2036"/>
              <a:ext cx="748" cy="2851"/>
              <a:chOff x="6866" y="480"/>
              <a:chExt cx="912" cy="3478"/>
            </a:xfrm>
          </p:grpSpPr>
          <p:sp>
            <p:nvSpPr>
              <p:cNvPr id="8243" name="Oval 16"/>
              <p:cNvSpPr/>
              <p:nvPr/>
            </p:nvSpPr>
            <p:spPr>
              <a:xfrm>
                <a:off x="7322" y="2190"/>
                <a:ext cx="54" cy="56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600">
                  <a:latin typeface="Arial" panose="020B0604020202020204" pitchFamily="34" charset="0"/>
                </a:endParaRPr>
              </a:p>
            </p:txBody>
          </p:sp>
          <p:sp>
            <p:nvSpPr>
              <p:cNvPr id="8246" name="Text Box 19"/>
              <p:cNvSpPr txBox="1"/>
              <p:nvPr/>
            </p:nvSpPr>
            <p:spPr>
              <a:xfrm>
                <a:off x="7197" y="2202"/>
                <a:ext cx="469" cy="45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algn="just"/>
                <a:r>
                  <a:rPr lang="en-US" altLang="zh-CN" sz="2600" i="1">
                    <a:latin typeface="Times New Roman" panose="02020603050405020304" pitchFamily="18" charset="0"/>
                  </a:rPr>
                  <a:t>O</a:t>
                </a:r>
                <a:endParaRPr lang="zh-CN" altLang="zh-CN" sz="2600">
                  <a:latin typeface="Arial" panose="020B0604020202020204" pitchFamily="34" charset="0"/>
                </a:endParaRPr>
              </a:p>
            </p:txBody>
          </p:sp>
          <p:grpSp>
            <p:nvGrpSpPr>
              <p:cNvPr id="8250" name="Group 23"/>
              <p:cNvGrpSpPr/>
              <p:nvPr/>
            </p:nvGrpSpPr>
            <p:grpSpPr>
              <a:xfrm>
                <a:off x="6866" y="480"/>
                <a:ext cx="913" cy="3479"/>
                <a:chOff x="7740" y="300"/>
                <a:chExt cx="800" cy="3402"/>
              </a:xfrm>
            </p:grpSpPr>
            <p:sp>
              <p:nvSpPr>
                <p:cNvPr id="8251" name="Arc 24"/>
                <p:cNvSpPr/>
                <p:nvPr/>
              </p:nvSpPr>
              <p:spPr>
                <a:xfrm flipH="1">
                  <a:off x="7740" y="300"/>
                  <a:ext cx="800" cy="3402"/>
                </a:xfrm>
                <a:custGeom>
                  <a:avLst/>
                  <a:gdLst>
                    <a:gd name="txL" fmla="*/ 0 w 21600"/>
                    <a:gd name="txT" fmla="*/ 0 h 37922"/>
                    <a:gd name="txR" fmla="*/ 21600 w 21600"/>
                    <a:gd name="txB" fmla="*/ 37922 h 37922"/>
                  </a:gdLst>
                  <a:ahLst/>
                  <a:cxnLst>
                    <a:cxn ang="0">
                      <a:pos x="390" y="0"/>
                    </a:cxn>
                    <a:cxn ang="0">
                      <a:pos x="376" y="3402"/>
                    </a:cxn>
                    <a:cxn ang="0">
                      <a:pos x="0" y="1691"/>
                    </a:cxn>
                  </a:cxnLst>
                  <a:rect l="txL" t="txT" r="txR" b="txB"/>
                  <a:pathLst>
                    <a:path w="21600" h="37922" fill="none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</a:path>
                    <a:path w="21600" h="37922" stroke="0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  <a:lnTo>
                        <a:pt x="0" y="1885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252" name="Arc 25"/>
                <p:cNvSpPr/>
                <p:nvPr/>
              </p:nvSpPr>
              <p:spPr>
                <a:xfrm>
                  <a:off x="7740" y="300"/>
                  <a:ext cx="800" cy="3402"/>
                </a:xfrm>
                <a:custGeom>
                  <a:avLst/>
                  <a:gdLst>
                    <a:gd name="txL" fmla="*/ 0 w 21600"/>
                    <a:gd name="txT" fmla="*/ 0 h 37922"/>
                    <a:gd name="txR" fmla="*/ 21600 w 21600"/>
                    <a:gd name="txB" fmla="*/ 37922 h 37922"/>
                  </a:gdLst>
                  <a:ahLst/>
                  <a:cxnLst>
                    <a:cxn ang="0">
                      <a:pos x="390" y="0"/>
                    </a:cxn>
                    <a:cxn ang="0">
                      <a:pos x="376" y="3402"/>
                    </a:cxn>
                    <a:cxn ang="0">
                      <a:pos x="0" y="1691"/>
                    </a:cxn>
                  </a:cxnLst>
                  <a:rect l="txL" t="txT" r="txR" b="txB"/>
                  <a:pathLst>
                    <a:path w="21600" h="37922" fill="none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</a:path>
                    <a:path w="21600" h="37922" stroke="0">
                      <a:moveTo>
                        <a:pt x="10539" y="0"/>
                      </a:moveTo>
                      <a:cubicBezTo>
                        <a:pt x="17369" y="3817"/>
                        <a:pt x="21600" y="11030"/>
                        <a:pt x="21600" y="18854"/>
                      </a:cubicBezTo>
                      <a:cubicBezTo>
                        <a:pt x="21600" y="26838"/>
                        <a:pt x="17195" y="34171"/>
                        <a:pt x="10147" y="37922"/>
                      </a:cubicBezTo>
                      <a:lnTo>
                        <a:pt x="0" y="1885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94" name="组合 93"/>
            <p:cNvGrpSpPr/>
            <p:nvPr/>
          </p:nvGrpSpPr>
          <p:grpSpPr>
            <a:xfrm>
              <a:off x="944" y="2276"/>
              <a:ext cx="1790" cy="559"/>
              <a:chOff x="4750" y="773"/>
              <a:chExt cx="2184" cy="682"/>
            </a:xfrm>
          </p:grpSpPr>
          <p:cxnSp>
            <p:nvCxnSpPr>
              <p:cNvPr id="8229" name="AutoShape 37"/>
              <p:cNvCxnSpPr/>
              <p:nvPr/>
            </p:nvCxnSpPr>
            <p:spPr>
              <a:xfrm rot="1810510" flipV="1">
                <a:off x="4750" y="793"/>
                <a:ext cx="1099" cy="663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8230" name="AutoShape 38"/>
              <p:cNvCxnSpPr/>
              <p:nvPr/>
            </p:nvCxnSpPr>
            <p:spPr>
              <a:xfrm rot="1810510" flipV="1">
                <a:off x="5836" y="773"/>
                <a:ext cx="1099" cy="663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grpSp>
          <p:nvGrpSpPr>
            <p:cNvPr id="60" name="组合 59"/>
            <p:cNvGrpSpPr/>
            <p:nvPr/>
          </p:nvGrpSpPr>
          <p:grpSpPr>
            <a:xfrm rot="540000">
              <a:off x="3157" y="2925"/>
              <a:ext cx="3623" cy="762"/>
              <a:chOff x="12874" y="7809"/>
              <a:chExt cx="4420" cy="930"/>
            </a:xfrm>
          </p:grpSpPr>
          <p:cxnSp>
            <p:nvCxnSpPr>
              <p:cNvPr id="34" name="AutoShape 49"/>
              <p:cNvCxnSpPr/>
              <p:nvPr/>
            </p:nvCxnSpPr>
            <p:spPr>
              <a:xfrm rot="1466499" flipV="1">
                <a:off x="12874" y="780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35" name="AutoShape 50"/>
              <p:cNvCxnSpPr/>
              <p:nvPr/>
            </p:nvCxnSpPr>
            <p:spPr>
              <a:xfrm rot="1466499" flipV="1">
                <a:off x="14868" y="837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grpSp>
          <p:nvGrpSpPr>
            <p:cNvPr id="96" name="组合 95"/>
            <p:cNvGrpSpPr/>
            <p:nvPr/>
          </p:nvGrpSpPr>
          <p:grpSpPr>
            <a:xfrm>
              <a:off x="944" y="4168"/>
              <a:ext cx="1790" cy="559"/>
              <a:chOff x="4750" y="773"/>
              <a:chExt cx="2184" cy="682"/>
            </a:xfrm>
          </p:grpSpPr>
          <p:cxnSp>
            <p:nvCxnSpPr>
              <p:cNvPr id="97" name="AutoShape 37"/>
              <p:cNvCxnSpPr/>
              <p:nvPr/>
            </p:nvCxnSpPr>
            <p:spPr>
              <a:xfrm rot="1810510" flipV="1">
                <a:off x="4750" y="793"/>
                <a:ext cx="1099" cy="663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98" name="AutoShape 38"/>
              <p:cNvCxnSpPr/>
              <p:nvPr/>
            </p:nvCxnSpPr>
            <p:spPr>
              <a:xfrm rot="1810510" flipV="1">
                <a:off x="5836" y="773"/>
                <a:ext cx="1099" cy="663"/>
              </a:xfrm>
              <a:prstGeom prst="straightConnector1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grpSp>
          <p:nvGrpSpPr>
            <p:cNvPr id="99" name="组合 98"/>
            <p:cNvGrpSpPr/>
            <p:nvPr/>
          </p:nvGrpSpPr>
          <p:grpSpPr>
            <a:xfrm rot="19080000">
              <a:off x="3120" y="3250"/>
              <a:ext cx="3623" cy="762"/>
              <a:chOff x="12874" y="7809"/>
              <a:chExt cx="4420" cy="930"/>
            </a:xfrm>
          </p:grpSpPr>
          <p:cxnSp>
            <p:nvCxnSpPr>
              <p:cNvPr id="100" name="AutoShape 49"/>
              <p:cNvCxnSpPr/>
              <p:nvPr/>
            </p:nvCxnSpPr>
            <p:spPr>
              <a:xfrm rot="1466499" flipV="1">
                <a:off x="12874" y="780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101" name="AutoShape 50"/>
              <p:cNvCxnSpPr/>
              <p:nvPr/>
            </p:nvCxnSpPr>
            <p:spPr>
              <a:xfrm rot="1466499" flipV="1">
                <a:off x="14868" y="837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sp>
          <p:nvSpPr>
            <p:cNvPr id="104" name="椭圆 103"/>
            <p:cNvSpPr/>
            <p:nvPr/>
          </p:nvSpPr>
          <p:spPr>
            <a:xfrm>
              <a:off x="3003" y="3423"/>
              <a:ext cx="98" cy="9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椭圆 104"/>
            <p:cNvSpPr/>
            <p:nvPr/>
          </p:nvSpPr>
          <p:spPr>
            <a:xfrm>
              <a:off x="919" y="3423"/>
              <a:ext cx="98" cy="98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椭圆 105"/>
            <p:cNvSpPr/>
            <p:nvPr/>
          </p:nvSpPr>
          <p:spPr>
            <a:xfrm>
              <a:off x="5241" y="3410"/>
              <a:ext cx="98" cy="98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 rot="19620000">
              <a:off x="3212" y="6470"/>
              <a:ext cx="2996" cy="630"/>
              <a:chOff x="12874" y="7809"/>
              <a:chExt cx="4420" cy="930"/>
            </a:xfrm>
          </p:grpSpPr>
          <p:cxnSp>
            <p:nvCxnSpPr>
              <p:cNvPr id="63" name="AutoShape 49"/>
              <p:cNvCxnSpPr/>
              <p:nvPr/>
            </p:nvCxnSpPr>
            <p:spPr>
              <a:xfrm rot="1466499" flipV="1">
                <a:off x="12874" y="780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64" name="AutoShape 50"/>
              <p:cNvCxnSpPr/>
              <p:nvPr/>
            </p:nvCxnSpPr>
            <p:spPr>
              <a:xfrm rot="1466499" flipV="1">
                <a:off x="14868" y="837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sp>
          <p:nvSpPr>
            <p:cNvPr id="8238" name="Text Box 35"/>
            <p:cNvSpPr txBox="1"/>
            <p:nvPr/>
          </p:nvSpPr>
          <p:spPr>
            <a:xfrm>
              <a:off x="535" y="8036"/>
              <a:ext cx="534" cy="672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grpSp>
          <p:nvGrpSpPr>
            <p:cNvPr id="107" name="组合 106"/>
            <p:cNvGrpSpPr/>
            <p:nvPr/>
          </p:nvGrpSpPr>
          <p:grpSpPr>
            <a:xfrm>
              <a:off x="3166" y="8780"/>
              <a:ext cx="2798" cy="588"/>
              <a:chOff x="12874" y="7809"/>
              <a:chExt cx="4420" cy="930"/>
            </a:xfrm>
          </p:grpSpPr>
          <p:cxnSp>
            <p:nvCxnSpPr>
              <p:cNvPr id="108" name="AutoShape 49"/>
              <p:cNvCxnSpPr/>
              <p:nvPr/>
            </p:nvCxnSpPr>
            <p:spPr>
              <a:xfrm rot="1466499" flipV="1">
                <a:off x="12874" y="780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</p:cxnSp>
          <p:cxnSp>
            <p:nvCxnSpPr>
              <p:cNvPr id="109" name="AutoShape 50"/>
              <p:cNvCxnSpPr/>
              <p:nvPr/>
            </p:nvCxnSpPr>
            <p:spPr>
              <a:xfrm rot="1466499" flipV="1">
                <a:off x="14868" y="8379"/>
                <a:ext cx="2427" cy="361"/>
              </a:xfrm>
              <a:prstGeom prst="straightConnector1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lg" len="lg"/>
              </a:ln>
            </p:spPr>
          </p:cxnSp>
        </p:grpSp>
        <p:sp>
          <p:nvSpPr>
            <p:cNvPr id="110" name="椭圆 109"/>
            <p:cNvSpPr/>
            <p:nvPr/>
          </p:nvSpPr>
          <p:spPr>
            <a:xfrm>
              <a:off x="705" y="7942"/>
              <a:ext cx="99" cy="99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椭圆 110"/>
            <p:cNvSpPr/>
            <p:nvPr/>
          </p:nvSpPr>
          <p:spPr>
            <a:xfrm>
              <a:off x="5741" y="7936"/>
              <a:ext cx="99" cy="99"/>
            </a:xfrm>
            <a:prstGeom prst="ellipse">
              <a:avLst/>
            </a:prstGeom>
            <a:solidFill>
              <a:srgbClr val="3333FF"/>
            </a:solidFill>
            <a:ln w="9525" cap="flat" cmpd="sng" algn="ctr">
              <a:solidFill>
                <a:srgbClr val="3333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Text Box 35"/>
            <p:cNvSpPr txBox="1"/>
            <p:nvPr/>
          </p:nvSpPr>
          <p:spPr>
            <a:xfrm>
              <a:off x="5439" y="8049"/>
              <a:ext cx="534" cy="672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600" i="1">
                  <a:latin typeface="Times New Roman" panose="02020603050405020304" pitchFamily="18" charset="0"/>
                </a:rPr>
                <a:t>F</a:t>
              </a:r>
              <a:endParaRPr lang="zh-CN" altLang="zh-CN" sz="2600">
                <a:latin typeface="Arial" panose="020B0604020202020204" pitchFamily="34" charset="0"/>
              </a:endParaRPr>
            </a:p>
          </p:txBody>
        </p:sp>
        <p:sp>
          <p:nvSpPr>
            <p:cNvPr id="187" name="Text Box 111"/>
            <p:cNvSpPr txBox="1">
              <a:spLocks noChangeArrowheads="1"/>
            </p:cNvSpPr>
            <p:nvPr/>
          </p:nvSpPr>
          <p:spPr bwMode="auto">
            <a:xfrm>
              <a:off x="4113" y="4447"/>
              <a:ext cx="2257" cy="77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63855" marR="0" indent="-363855" defTabSz="914400"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+mn-cs"/>
                </a:rPr>
                <a:t>过焦点</a:t>
              </a:r>
              <a:endPara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88" name="Text Box 111"/>
            <p:cNvSpPr txBox="1">
              <a:spLocks noChangeArrowheads="1"/>
            </p:cNvSpPr>
            <p:nvPr/>
          </p:nvSpPr>
          <p:spPr bwMode="auto">
            <a:xfrm>
              <a:off x="1856" y="9476"/>
              <a:ext cx="5115" cy="77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363855" marR="0" indent="-363855" defTabSz="914400"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+mn-cs"/>
                </a:rPr>
                <a:t>（延长线）</a:t>
              </a:r>
              <a:r>
                <a:rPr kumimoji="0" lang="zh-CN" altLang="en-US" sz="26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+mn-cs"/>
                </a:rPr>
                <a:t>过焦点</a:t>
              </a:r>
              <a:endPara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191" name="Text Box 111"/>
          <p:cNvSpPr txBox="1">
            <a:spLocks noChangeArrowheads="1"/>
          </p:cNvSpPr>
          <p:nvPr/>
        </p:nvSpPr>
        <p:spPr bwMode="auto">
          <a:xfrm>
            <a:off x="8801735" y="762000"/>
            <a:ext cx="2242820" cy="49149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algn="ctr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平行于主光轴</a:t>
            </a:r>
          </a:p>
        </p:txBody>
      </p:sp>
      <p:sp>
        <p:nvSpPr>
          <p:cNvPr id="192" name="Text Box 111"/>
          <p:cNvSpPr txBox="1">
            <a:spLocks noChangeArrowheads="1"/>
          </p:cNvSpPr>
          <p:nvPr/>
        </p:nvSpPr>
        <p:spPr bwMode="auto">
          <a:xfrm>
            <a:off x="6730365" y="744855"/>
            <a:ext cx="228536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过焦点的光：</a:t>
            </a:r>
          </a:p>
        </p:txBody>
      </p:sp>
      <p:sp>
        <p:nvSpPr>
          <p:cNvPr id="193" name="Text Box 111"/>
          <p:cNvSpPr txBox="1">
            <a:spLocks noChangeArrowheads="1"/>
          </p:cNvSpPr>
          <p:nvPr/>
        </p:nvSpPr>
        <p:spPr bwMode="auto">
          <a:xfrm>
            <a:off x="7609840" y="3531870"/>
            <a:ext cx="214058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过焦点的光：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4" name="Text Box 111"/>
          <p:cNvSpPr txBox="1">
            <a:spLocks noChangeArrowheads="1"/>
          </p:cNvSpPr>
          <p:nvPr/>
        </p:nvSpPr>
        <p:spPr bwMode="auto">
          <a:xfrm>
            <a:off x="9821545" y="3505200"/>
            <a:ext cx="2255520" cy="49149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algn="ctr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平行于主光轴</a:t>
            </a:r>
          </a:p>
        </p:txBody>
      </p:sp>
      <p:sp>
        <p:nvSpPr>
          <p:cNvPr id="3" name="Text Box 111"/>
          <p:cNvSpPr txBox="1">
            <a:spLocks noChangeArrowheads="1"/>
          </p:cNvSpPr>
          <p:nvPr/>
        </p:nvSpPr>
        <p:spPr bwMode="auto">
          <a:xfrm>
            <a:off x="5947410" y="3546475"/>
            <a:ext cx="195389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855" marR="0" indent="-36385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（延长线）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 animBg="1"/>
      <p:bldP spid="192" grpId="0" animBg="1"/>
      <p:bldP spid="193" grpId="0" animBg="1"/>
      <p:bldP spid="194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三条特殊光线</a:t>
            </a:r>
          </a:p>
        </p:txBody>
      </p:sp>
      <p:grpSp>
        <p:nvGrpSpPr>
          <p:cNvPr id="9220" name="Group 67"/>
          <p:cNvGrpSpPr/>
          <p:nvPr/>
        </p:nvGrpSpPr>
        <p:grpSpPr>
          <a:xfrm>
            <a:off x="152400" y="2570163"/>
            <a:ext cx="3810000" cy="1303337"/>
            <a:chOff x="448" y="1104"/>
            <a:chExt cx="2400" cy="821"/>
          </a:xfrm>
        </p:grpSpPr>
        <p:grpSp>
          <p:nvGrpSpPr>
            <p:cNvPr id="9319" name="Group 15"/>
            <p:cNvGrpSpPr/>
            <p:nvPr/>
          </p:nvGrpSpPr>
          <p:grpSpPr>
            <a:xfrm>
              <a:off x="1558" y="1104"/>
              <a:ext cx="150" cy="821"/>
              <a:chOff x="2064" y="2251"/>
              <a:chExt cx="335" cy="1270"/>
            </a:xfrm>
          </p:grpSpPr>
          <p:sp>
            <p:nvSpPr>
              <p:cNvPr id="9330" name="AutoShape 16"/>
              <p:cNvSpPr/>
              <p:nvPr/>
            </p:nvSpPr>
            <p:spPr>
              <a:xfrm>
                <a:off x="2064" y="2251"/>
                <a:ext cx="181" cy="1270"/>
              </a:xfrm>
              <a:prstGeom prst="leftBracket">
                <a:avLst>
                  <a:gd name="adj" fmla="val 350828"/>
                </a:avLst>
              </a:prstGeom>
              <a:solidFill>
                <a:srgbClr val="33CCCC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31" name="AutoShape 17"/>
              <p:cNvSpPr/>
              <p:nvPr/>
            </p:nvSpPr>
            <p:spPr>
              <a:xfrm flipH="1">
                <a:off x="2218" y="2251"/>
                <a:ext cx="181" cy="1270"/>
              </a:xfrm>
              <a:prstGeom prst="leftBracket">
                <a:avLst>
                  <a:gd name="adj" fmla="val 350828"/>
                </a:avLst>
              </a:prstGeom>
              <a:solidFill>
                <a:srgbClr val="33CCCC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endParaRPr lang="zh-CN" altLang="en-US" sz="260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320" name="Line 18"/>
            <p:cNvSpPr/>
            <p:nvPr/>
          </p:nvSpPr>
          <p:spPr>
            <a:xfrm>
              <a:off x="448" y="1515"/>
              <a:ext cx="2400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9321" name="Group 19"/>
            <p:cNvGrpSpPr/>
            <p:nvPr/>
          </p:nvGrpSpPr>
          <p:grpSpPr>
            <a:xfrm>
              <a:off x="481" y="1221"/>
              <a:ext cx="1111" cy="58"/>
              <a:chOff x="1020" y="1842"/>
              <a:chExt cx="1679" cy="91"/>
            </a:xfrm>
          </p:grpSpPr>
          <p:sp>
            <p:nvSpPr>
              <p:cNvPr id="9328" name="Line 20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329" name="AutoShape 21"/>
              <p:cNvSpPr>
                <a:spLocks noChangeAspect="1"/>
              </p:cNvSpPr>
              <p:nvPr/>
            </p:nvSpPr>
            <p:spPr>
              <a:xfrm rot="5400000">
                <a:off x="1881" y="175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322" name="Oval 31"/>
            <p:cNvSpPr>
              <a:spLocks noChangeAspect="1"/>
            </p:cNvSpPr>
            <p:nvPr/>
          </p:nvSpPr>
          <p:spPr>
            <a:xfrm>
              <a:off x="2423" y="1495"/>
              <a:ext cx="29" cy="3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23" name="Oval 32"/>
            <p:cNvSpPr>
              <a:spLocks noChangeAspect="1"/>
            </p:cNvSpPr>
            <p:nvPr/>
          </p:nvSpPr>
          <p:spPr>
            <a:xfrm>
              <a:off x="821" y="1495"/>
              <a:ext cx="30" cy="3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186" name="Rectangle 34"/>
            <p:cNvSpPr>
              <a:spLocks noChangeArrowheads="1"/>
            </p:cNvSpPr>
            <p:nvPr/>
          </p:nvSpPr>
          <p:spPr bwMode="auto">
            <a:xfrm>
              <a:off x="2337" y="1254"/>
              <a:ext cx="314" cy="3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6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49187" name="Rectangle 35"/>
            <p:cNvSpPr>
              <a:spLocks noChangeArrowheads="1"/>
            </p:cNvSpPr>
            <p:nvPr/>
          </p:nvSpPr>
          <p:spPr bwMode="auto">
            <a:xfrm>
              <a:off x="655" y="1254"/>
              <a:ext cx="314" cy="3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6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9326" name="Oval 37"/>
            <p:cNvSpPr>
              <a:spLocks noChangeAspect="1"/>
            </p:cNvSpPr>
            <p:nvPr/>
          </p:nvSpPr>
          <p:spPr>
            <a:xfrm>
              <a:off x="1615" y="1499"/>
              <a:ext cx="30" cy="29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190" name="Rectangle 38"/>
            <p:cNvSpPr>
              <a:spLocks noChangeArrowheads="1"/>
            </p:cNvSpPr>
            <p:nvPr/>
          </p:nvSpPr>
          <p:spPr bwMode="auto">
            <a:xfrm>
              <a:off x="1615" y="1281"/>
              <a:ext cx="314" cy="3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600" b="1" i="1">
                  <a:solidFill>
                    <a:srgbClr val="3333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O</a:t>
              </a:r>
            </a:p>
          </p:txBody>
        </p:sp>
      </p:grpSp>
      <p:grpSp>
        <p:nvGrpSpPr>
          <p:cNvPr id="9221" name="Group 86"/>
          <p:cNvGrpSpPr/>
          <p:nvPr/>
        </p:nvGrpSpPr>
        <p:grpSpPr>
          <a:xfrm>
            <a:off x="152400" y="4572000"/>
            <a:ext cx="3556000" cy="1271588"/>
            <a:chOff x="569" y="2380"/>
            <a:chExt cx="2240" cy="801"/>
          </a:xfrm>
        </p:grpSpPr>
        <p:sp>
          <p:nvSpPr>
            <p:cNvPr id="9308" name="xjhgx3"/>
            <p:cNvSpPr/>
            <p:nvPr/>
          </p:nvSpPr>
          <p:spPr>
            <a:xfrm>
              <a:off x="1605" y="2380"/>
              <a:ext cx="112" cy="801"/>
            </a:xfrm>
            <a:custGeom>
              <a:avLst/>
              <a:gdLst>
                <a:gd name="txL" fmla="*/ 0 w 980"/>
                <a:gd name="txT" fmla="*/ 0 h 4408"/>
                <a:gd name="txR" fmla="*/ 980 w 980"/>
                <a:gd name="txB" fmla="*/ 4408 h 4408"/>
              </a:gdLst>
              <a:ahLst/>
              <a:cxnLst>
                <a:cxn ang="0">
                  <a:pos x="980" y="0"/>
                </a:cxn>
                <a:cxn ang="0">
                  <a:pos x="907" y="270"/>
                </a:cxn>
                <a:cxn ang="0">
                  <a:pos x="845" y="542"/>
                </a:cxn>
                <a:cxn ang="0">
                  <a:pos x="791" y="816"/>
                </a:cxn>
                <a:cxn ang="0">
                  <a:pos x="748" y="1091"/>
                </a:cxn>
                <a:cxn ang="0">
                  <a:pos x="714" y="1368"/>
                </a:cxn>
                <a:cxn ang="0">
                  <a:pos x="689" y="1646"/>
                </a:cxn>
                <a:cxn ang="0">
                  <a:pos x="675" y="1925"/>
                </a:cxn>
                <a:cxn ang="0">
                  <a:pos x="670" y="2204"/>
                </a:cxn>
                <a:cxn ang="0">
                  <a:pos x="675" y="2483"/>
                </a:cxn>
                <a:cxn ang="0">
                  <a:pos x="689" y="2762"/>
                </a:cxn>
                <a:cxn ang="0">
                  <a:pos x="714" y="3040"/>
                </a:cxn>
                <a:cxn ang="0">
                  <a:pos x="748" y="3317"/>
                </a:cxn>
                <a:cxn ang="0">
                  <a:pos x="791" y="3592"/>
                </a:cxn>
                <a:cxn ang="0">
                  <a:pos x="845" y="3866"/>
                </a:cxn>
                <a:cxn ang="0">
                  <a:pos x="907" y="4138"/>
                </a:cxn>
                <a:cxn ang="0">
                  <a:pos x="980" y="4408"/>
                </a:cxn>
                <a:cxn ang="0">
                  <a:pos x="0" y="4408"/>
                </a:cxn>
                <a:cxn ang="0">
                  <a:pos x="73" y="4138"/>
                </a:cxn>
                <a:cxn ang="0">
                  <a:pos x="135" y="3866"/>
                </a:cxn>
                <a:cxn ang="0">
                  <a:pos x="189" y="3592"/>
                </a:cxn>
                <a:cxn ang="0">
                  <a:pos x="232" y="3317"/>
                </a:cxn>
                <a:cxn ang="0">
                  <a:pos x="266" y="3040"/>
                </a:cxn>
                <a:cxn ang="0">
                  <a:pos x="291" y="2762"/>
                </a:cxn>
                <a:cxn ang="0">
                  <a:pos x="305" y="2483"/>
                </a:cxn>
                <a:cxn ang="0">
                  <a:pos x="310" y="2204"/>
                </a:cxn>
                <a:cxn ang="0">
                  <a:pos x="305" y="1925"/>
                </a:cxn>
                <a:cxn ang="0">
                  <a:pos x="291" y="1646"/>
                </a:cxn>
                <a:cxn ang="0">
                  <a:pos x="266" y="1368"/>
                </a:cxn>
                <a:cxn ang="0">
                  <a:pos x="232" y="1091"/>
                </a:cxn>
                <a:cxn ang="0">
                  <a:pos x="189" y="816"/>
                </a:cxn>
                <a:cxn ang="0">
                  <a:pos x="135" y="542"/>
                </a:cxn>
                <a:cxn ang="0">
                  <a:pos x="73" y="270"/>
                </a:cxn>
                <a:cxn ang="0">
                  <a:pos x="0" y="0"/>
                </a:cxn>
                <a:cxn ang="0">
                  <a:pos x="980" y="0"/>
                </a:cxn>
              </a:cxnLst>
              <a:rect l="txL" t="txT" r="txR" b="tx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chemeClr val="accent1">
                <a:alpha val="100000"/>
              </a:schemeClr>
            </a:solidFill>
            <a:ln w="2857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09" name="Line 42"/>
            <p:cNvSpPr/>
            <p:nvPr/>
          </p:nvSpPr>
          <p:spPr>
            <a:xfrm>
              <a:off x="569" y="2772"/>
              <a:ext cx="2240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9310" name="Group 43"/>
            <p:cNvGrpSpPr/>
            <p:nvPr/>
          </p:nvGrpSpPr>
          <p:grpSpPr>
            <a:xfrm>
              <a:off x="600" y="2492"/>
              <a:ext cx="1037" cy="56"/>
              <a:chOff x="1020" y="1842"/>
              <a:chExt cx="1679" cy="91"/>
            </a:xfrm>
          </p:grpSpPr>
          <p:sp>
            <p:nvSpPr>
              <p:cNvPr id="9317" name="Line 44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318" name="AutoShape 45"/>
              <p:cNvSpPr>
                <a:spLocks noChangeAspect="1"/>
              </p:cNvSpPr>
              <p:nvPr/>
            </p:nvSpPr>
            <p:spPr>
              <a:xfrm rot="5400000">
                <a:off x="1881" y="175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311" name="Oval 59"/>
            <p:cNvSpPr>
              <a:spLocks noChangeAspect="1"/>
            </p:cNvSpPr>
            <p:nvPr/>
          </p:nvSpPr>
          <p:spPr>
            <a:xfrm>
              <a:off x="961" y="2744"/>
              <a:ext cx="34" cy="34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212" name="Rectangle 60"/>
            <p:cNvSpPr>
              <a:spLocks noChangeArrowheads="1"/>
            </p:cNvSpPr>
            <p:nvPr/>
          </p:nvSpPr>
          <p:spPr bwMode="auto">
            <a:xfrm>
              <a:off x="878" y="2747"/>
              <a:ext cx="313" cy="3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6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9313" name="Oval 61"/>
            <p:cNvSpPr>
              <a:spLocks noChangeAspect="1"/>
            </p:cNvSpPr>
            <p:nvPr/>
          </p:nvSpPr>
          <p:spPr>
            <a:xfrm>
              <a:off x="2355" y="2759"/>
              <a:ext cx="30" cy="29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214" name="Rectangle 62"/>
            <p:cNvSpPr>
              <a:spLocks noChangeArrowheads="1"/>
            </p:cNvSpPr>
            <p:nvPr/>
          </p:nvSpPr>
          <p:spPr bwMode="auto">
            <a:xfrm>
              <a:off x="2276" y="2774"/>
              <a:ext cx="313" cy="3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6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9315" name="Oval 63"/>
            <p:cNvSpPr>
              <a:spLocks noChangeAspect="1"/>
            </p:cNvSpPr>
            <p:nvPr/>
          </p:nvSpPr>
          <p:spPr>
            <a:xfrm>
              <a:off x="1648" y="2762"/>
              <a:ext cx="29" cy="29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216" name="Rectangle 64"/>
            <p:cNvSpPr>
              <a:spLocks noChangeArrowheads="1"/>
            </p:cNvSpPr>
            <p:nvPr/>
          </p:nvSpPr>
          <p:spPr bwMode="auto">
            <a:xfrm>
              <a:off x="1648" y="2544"/>
              <a:ext cx="313" cy="3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600" b="1" i="1">
                  <a:solidFill>
                    <a:srgbClr val="3333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O</a:t>
              </a:r>
            </a:p>
          </p:txBody>
        </p:sp>
      </p:grpSp>
      <p:sp>
        <p:nvSpPr>
          <p:cNvPr id="49239" name="Text Box 87"/>
          <p:cNvSpPr txBox="1">
            <a:spLocks noChangeArrowheads="1"/>
          </p:cNvSpPr>
          <p:nvPr/>
        </p:nvSpPr>
        <p:spPr bwMode="auto">
          <a:xfrm>
            <a:off x="0" y="1069340"/>
            <a:ext cx="1447800" cy="9461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平行于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主光轴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7" name="Group 28"/>
          <p:cNvGrpSpPr/>
          <p:nvPr/>
        </p:nvGrpSpPr>
        <p:grpSpPr>
          <a:xfrm flipV="1">
            <a:off x="2082800" y="2798763"/>
            <a:ext cx="1749425" cy="549275"/>
            <a:chOff x="2645" y="2168"/>
            <a:chExt cx="1667" cy="536"/>
          </a:xfrm>
        </p:grpSpPr>
        <p:sp>
          <p:nvSpPr>
            <p:cNvPr id="9306" name="Freeform 29"/>
            <p:cNvSpPr/>
            <p:nvPr/>
          </p:nvSpPr>
          <p:spPr>
            <a:xfrm>
              <a:off x="2645" y="2168"/>
              <a:ext cx="1667" cy="536"/>
            </a:xfrm>
            <a:custGeom>
              <a:avLst/>
              <a:gdLst>
                <a:gd name="txL" fmla="*/ 0 w 1667"/>
                <a:gd name="txT" fmla="*/ 0 h 536"/>
                <a:gd name="txR" fmla="*/ 1667 w 1667"/>
                <a:gd name="txB" fmla="*/ 536 h 536"/>
              </a:gdLst>
              <a:ahLst/>
              <a:cxnLst>
                <a:cxn ang="0">
                  <a:pos x="0" y="536"/>
                </a:cxn>
                <a:cxn ang="0">
                  <a:pos x="131" y="520"/>
                </a:cxn>
                <a:cxn ang="0">
                  <a:pos x="1667" y="0"/>
                </a:cxn>
              </a:cxnLst>
              <a:rect l="txL" t="txT" r="txR" b="tx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07" name="AutoShape 30"/>
            <p:cNvSpPr>
              <a:spLocks noChangeAspect="1"/>
            </p:cNvSpPr>
            <p:nvPr/>
          </p:nvSpPr>
          <p:spPr>
            <a:xfrm rot="4229382">
              <a:off x="3333" y="2347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8" name="Group 49"/>
          <p:cNvGrpSpPr/>
          <p:nvPr/>
        </p:nvGrpSpPr>
        <p:grpSpPr>
          <a:xfrm>
            <a:off x="1871663" y="4265613"/>
            <a:ext cx="1633537" cy="525462"/>
            <a:chOff x="2645" y="2168"/>
            <a:chExt cx="1667" cy="536"/>
          </a:xfrm>
        </p:grpSpPr>
        <p:sp>
          <p:nvSpPr>
            <p:cNvPr id="9304" name="Freeform 50"/>
            <p:cNvSpPr/>
            <p:nvPr/>
          </p:nvSpPr>
          <p:spPr>
            <a:xfrm>
              <a:off x="2645" y="2168"/>
              <a:ext cx="1667" cy="536"/>
            </a:xfrm>
            <a:custGeom>
              <a:avLst/>
              <a:gdLst>
                <a:gd name="txL" fmla="*/ 0 w 1667"/>
                <a:gd name="txT" fmla="*/ 0 h 536"/>
                <a:gd name="txR" fmla="*/ 1667 w 1667"/>
                <a:gd name="txB" fmla="*/ 536 h 536"/>
              </a:gdLst>
              <a:ahLst/>
              <a:cxnLst>
                <a:cxn ang="0">
                  <a:pos x="0" y="536"/>
                </a:cxn>
                <a:cxn ang="0">
                  <a:pos x="131" y="520"/>
                </a:cxn>
                <a:cxn ang="0">
                  <a:pos x="1667" y="0"/>
                </a:cxn>
              </a:cxnLst>
              <a:rect l="txL" t="txT" r="txR" b="tx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05" name="AutoShape 51"/>
            <p:cNvSpPr>
              <a:spLocks noChangeAspect="1"/>
            </p:cNvSpPr>
            <p:nvPr/>
          </p:nvSpPr>
          <p:spPr>
            <a:xfrm rot="4229382">
              <a:off x="3333" y="2347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49209" name="Line 57"/>
          <p:cNvSpPr/>
          <p:nvPr/>
        </p:nvSpPr>
        <p:spPr>
          <a:xfrm flipH="1">
            <a:off x="441325" y="4754563"/>
            <a:ext cx="1612900" cy="550862"/>
          </a:xfrm>
          <a:prstGeom prst="line">
            <a:avLst/>
          </a:prstGeom>
          <a:ln w="28575" cap="flat" cmpd="sng">
            <a:solidFill>
              <a:srgbClr val="FF0000"/>
            </a:solidFill>
            <a:prstDash val="dash"/>
            <a:miter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49240" name="AutoShape 88"/>
          <p:cNvSpPr/>
          <p:nvPr/>
        </p:nvSpPr>
        <p:spPr>
          <a:xfrm>
            <a:off x="1549400" y="1455103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9241" name="Text Box 89"/>
          <p:cNvSpPr txBox="1">
            <a:spLocks noChangeArrowheads="1"/>
          </p:cNvSpPr>
          <p:nvPr/>
        </p:nvSpPr>
        <p:spPr bwMode="auto">
          <a:xfrm>
            <a:off x="2278063" y="1312228"/>
            <a:ext cx="15240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过焦点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9242" name="Text Box 90"/>
          <p:cNvSpPr txBox="1">
            <a:spLocks noChangeArrowheads="1"/>
          </p:cNvSpPr>
          <p:nvPr/>
        </p:nvSpPr>
        <p:spPr bwMode="auto">
          <a:xfrm>
            <a:off x="6883400" y="1097915"/>
            <a:ext cx="1447800" cy="9461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平行于</a:t>
            </a:r>
          </a:p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主光轴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9243" name="AutoShape 91"/>
          <p:cNvSpPr/>
          <p:nvPr/>
        </p:nvSpPr>
        <p:spPr>
          <a:xfrm>
            <a:off x="6002338" y="1455103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9244" name="Text Box 92"/>
          <p:cNvSpPr txBox="1">
            <a:spLocks noChangeArrowheads="1"/>
          </p:cNvSpPr>
          <p:nvPr/>
        </p:nvSpPr>
        <p:spPr bwMode="auto">
          <a:xfrm>
            <a:off x="4673600" y="1312228"/>
            <a:ext cx="15240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过焦点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9" name="Group 68"/>
          <p:cNvGrpSpPr/>
          <p:nvPr/>
        </p:nvGrpSpPr>
        <p:grpSpPr>
          <a:xfrm rot="-1131759" flipV="1">
            <a:off x="6350000" y="2471738"/>
            <a:ext cx="1749425" cy="549275"/>
            <a:chOff x="2645" y="2168"/>
            <a:chExt cx="1667" cy="536"/>
          </a:xfrm>
        </p:grpSpPr>
        <p:sp>
          <p:nvSpPr>
            <p:cNvPr id="9302" name="Freeform 69"/>
            <p:cNvSpPr/>
            <p:nvPr/>
          </p:nvSpPr>
          <p:spPr>
            <a:xfrm>
              <a:off x="2645" y="2168"/>
              <a:ext cx="1667" cy="536"/>
            </a:xfrm>
            <a:custGeom>
              <a:avLst/>
              <a:gdLst>
                <a:gd name="txL" fmla="*/ 0 w 1667"/>
                <a:gd name="txT" fmla="*/ 0 h 536"/>
                <a:gd name="txR" fmla="*/ 1667 w 1667"/>
                <a:gd name="txB" fmla="*/ 536 h 536"/>
              </a:gdLst>
              <a:ahLst/>
              <a:cxnLst>
                <a:cxn ang="0">
                  <a:pos x="0" y="536"/>
                </a:cxn>
                <a:cxn ang="0">
                  <a:pos x="131" y="520"/>
                </a:cxn>
                <a:cxn ang="0">
                  <a:pos x="1667" y="0"/>
                </a:cxn>
              </a:cxnLst>
              <a:rect l="txL" t="txT" r="txR" b="tx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03" name="AutoShape 70"/>
            <p:cNvSpPr>
              <a:spLocks noChangeAspect="1"/>
            </p:cNvSpPr>
            <p:nvPr/>
          </p:nvSpPr>
          <p:spPr>
            <a:xfrm rot="4229382">
              <a:off x="3333" y="2347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Group 106"/>
          <p:cNvGrpSpPr/>
          <p:nvPr/>
        </p:nvGrpSpPr>
        <p:grpSpPr>
          <a:xfrm rot="1179088">
            <a:off x="6315075" y="4608513"/>
            <a:ext cx="1633538" cy="525462"/>
            <a:chOff x="2645" y="2168"/>
            <a:chExt cx="1667" cy="536"/>
          </a:xfrm>
        </p:grpSpPr>
        <p:sp>
          <p:nvSpPr>
            <p:cNvPr id="9300" name="Freeform 107"/>
            <p:cNvSpPr/>
            <p:nvPr/>
          </p:nvSpPr>
          <p:spPr>
            <a:xfrm>
              <a:off x="2645" y="2168"/>
              <a:ext cx="1667" cy="536"/>
            </a:xfrm>
            <a:custGeom>
              <a:avLst/>
              <a:gdLst>
                <a:gd name="txL" fmla="*/ 0 w 1667"/>
                <a:gd name="txT" fmla="*/ 0 h 536"/>
                <a:gd name="txR" fmla="*/ 1667 w 1667"/>
                <a:gd name="txB" fmla="*/ 536 h 536"/>
              </a:gdLst>
              <a:ahLst/>
              <a:cxnLst>
                <a:cxn ang="0">
                  <a:pos x="0" y="536"/>
                </a:cxn>
                <a:cxn ang="0">
                  <a:pos x="131" y="520"/>
                </a:cxn>
                <a:cxn ang="0">
                  <a:pos x="1667" y="0"/>
                </a:cxn>
              </a:cxnLst>
              <a:rect l="txL" t="txT" r="txR" b="tx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01" name="AutoShape 108"/>
            <p:cNvSpPr>
              <a:spLocks noChangeAspect="1"/>
            </p:cNvSpPr>
            <p:nvPr/>
          </p:nvSpPr>
          <p:spPr>
            <a:xfrm rot="4229382">
              <a:off x="3333" y="2347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9233" name="Group 152"/>
          <p:cNvGrpSpPr/>
          <p:nvPr/>
        </p:nvGrpSpPr>
        <p:grpSpPr>
          <a:xfrm>
            <a:off x="4597400" y="4557713"/>
            <a:ext cx="3556000" cy="1309687"/>
            <a:chOff x="2896" y="2871"/>
            <a:chExt cx="2240" cy="825"/>
          </a:xfrm>
        </p:grpSpPr>
        <p:sp>
          <p:nvSpPr>
            <p:cNvPr id="49255" name="Rectangle 103"/>
            <p:cNvSpPr>
              <a:spLocks noChangeArrowheads="1"/>
            </p:cNvSpPr>
            <p:nvPr/>
          </p:nvSpPr>
          <p:spPr bwMode="auto">
            <a:xfrm>
              <a:off x="4603" y="3289"/>
              <a:ext cx="313" cy="3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6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grpSp>
          <p:nvGrpSpPr>
            <p:cNvPr id="9288" name="Group 110"/>
            <p:cNvGrpSpPr/>
            <p:nvPr/>
          </p:nvGrpSpPr>
          <p:grpSpPr>
            <a:xfrm>
              <a:off x="2896" y="2871"/>
              <a:ext cx="2240" cy="825"/>
              <a:chOff x="3184" y="2871"/>
              <a:chExt cx="2240" cy="825"/>
            </a:xfrm>
          </p:grpSpPr>
          <p:sp>
            <p:nvSpPr>
              <p:cNvPr id="9289" name="xjhgx3"/>
              <p:cNvSpPr/>
              <p:nvPr/>
            </p:nvSpPr>
            <p:spPr>
              <a:xfrm>
                <a:off x="4220" y="2895"/>
                <a:ext cx="112" cy="801"/>
              </a:xfrm>
              <a:custGeom>
                <a:avLst/>
                <a:gdLst>
                  <a:gd name="txL" fmla="*/ 0 w 980"/>
                  <a:gd name="txT" fmla="*/ 0 h 4408"/>
                  <a:gd name="txR" fmla="*/ 980 w 980"/>
                  <a:gd name="txB" fmla="*/ 4408 h 4408"/>
                </a:gdLst>
                <a:ahLst/>
                <a:cxnLst>
                  <a:cxn ang="0">
                    <a:pos x="980" y="0"/>
                  </a:cxn>
                  <a:cxn ang="0">
                    <a:pos x="907" y="270"/>
                  </a:cxn>
                  <a:cxn ang="0">
                    <a:pos x="845" y="542"/>
                  </a:cxn>
                  <a:cxn ang="0">
                    <a:pos x="791" y="816"/>
                  </a:cxn>
                  <a:cxn ang="0">
                    <a:pos x="748" y="1091"/>
                  </a:cxn>
                  <a:cxn ang="0">
                    <a:pos x="714" y="1368"/>
                  </a:cxn>
                  <a:cxn ang="0">
                    <a:pos x="689" y="1646"/>
                  </a:cxn>
                  <a:cxn ang="0">
                    <a:pos x="675" y="1925"/>
                  </a:cxn>
                  <a:cxn ang="0">
                    <a:pos x="670" y="2204"/>
                  </a:cxn>
                  <a:cxn ang="0">
                    <a:pos x="675" y="2483"/>
                  </a:cxn>
                  <a:cxn ang="0">
                    <a:pos x="689" y="2762"/>
                  </a:cxn>
                  <a:cxn ang="0">
                    <a:pos x="714" y="3040"/>
                  </a:cxn>
                  <a:cxn ang="0">
                    <a:pos x="748" y="3317"/>
                  </a:cxn>
                  <a:cxn ang="0">
                    <a:pos x="791" y="3592"/>
                  </a:cxn>
                  <a:cxn ang="0">
                    <a:pos x="845" y="3866"/>
                  </a:cxn>
                  <a:cxn ang="0">
                    <a:pos x="907" y="4138"/>
                  </a:cxn>
                  <a:cxn ang="0">
                    <a:pos x="980" y="4408"/>
                  </a:cxn>
                  <a:cxn ang="0">
                    <a:pos x="0" y="4408"/>
                  </a:cxn>
                  <a:cxn ang="0">
                    <a:pos x="73" y="4138"/>
                  </a:cxn>
                  <a:cxn ang="0">
                    <a:pos x="135" y="3866"/>
                  </a:cxn>
                  <a:cxn ang="0">
                    <a:pos x="189" y="3592"/>
                  </a:cxn>
                  <a:cxn ang="0">
                    <a:pos x="232" y="3317"/>
                  </a:cxn>
                  <a:cxn ang="0">
                    <a:pos x="266" y="3040"/>
                  </a:cxn>
                  <a:cxn ang="0">
                    <a:pos x="291" y="2762"/>
                  </a:cxn>
                  <a:cxn ang="0">
                    <a:pos x="305" y="2483"/>
                  </a:cxn>
                  <a:cxn ang="0">
                    <a:pos x="310" y="2204"/>
                  </a:cxn>
                  <a:cxn ang="0">
                    <a:pos x="305" y="1925"/>
                  </a:cxn>
                  <a:cxn ang="0">
                    <a:pos x="291" y="1646"/>
                  </a:cxn>
                  <a:cxn ang="0">
                    <a:pos x="266" y="1368"/>
                  </a:cxn>
                  <a:cxn ang="0">
                    <a:pos x="232" y="1091"/>
                  </a:cxn>
                  <a:cxn ang="0">
                    <a:pos x="189" y="816"/>
                  </a:cxn>
                  <a:cxn ang="0">
                    <a:pos x="135" y="542"/>
                  </a:cxn>
                  <a:cxn ang="0">
                    <a:pos x="73" y="270"/>
                  </a:cxn>
                  <a:cxn ang="0">
                    <a:pos x="0" y="0"/>
                  </a:cxn>
                  <a:cxn ang="0">
                    <a:pos x="980" y="0"/>
                  </a:cxn>
                </a:cxnLst>
                <a:rect l="txL" t="txT" r="txR" b="txB"/>
                <a:pathLst>
                  <a:path w="980" h="4408">
                    <a:moveTo>
                      <a:pt x="980" y="0"/>
                    </a:moveTo>
                    <a:lnTo>
                      <a:pt x="907" y="270"/>
                    </a:lnTo>
                    <a:lnTo>
                      <a:pt x="845" y="542"/>
                    </a:lnTo>
                    <a:lnTo>
                      <a:pt x="791" y="816"/>
                    </a:lnTo>
                    <a:lnTo>
                      <a:pt x="748" y="1091"/>
                    </a:lnTo>
                    <a:lnTo>
                      <a:pt x="714" y="1368"/>
                    </a:lnTo>
                    <a:lnTo>
                      <a:pt x="689" y="1646"/>
                    </a:lnTo>
                    <a:lnTo>
                      <a:pt x="675" y="1925"/>
                    </a:lnTo>
                    <a:lnTo>
                      <a:pt x="670" y="2204"/>
                    </a:lnTo>
                    <a:lnTo>
                      <a:pt x="675" y="2483"/>
                    </a:lnTo>
                    <a:lnTo>
                      <a:pt x="689" y="2762"/>
                    </a:lnTo>
                    <a:lnTo>
                      <a:pt x="714" y="3040"/>
                    </a:lnTo>
                    <a:lnTo>
                      <a:pt x="748" y="3317"/>
                    </a:lnTo>
                    <a:lnTo>
                      <a:pt x="791" y="3592"/>
                    </a:lnTo>
                    <a:lnTo>
                      <a:pt x="845" y="3866"/>
                    </a:lnTo>
                    <a:lnTo>
                      <a:pt x="907" y="4138"/>
                    </a:lnTo>
                    <a:lnTo>
                      <a:pt x="980" y="4408"/>
                    </a:lnTo>
                    <a:lnTo>
                      <a:pt x="0" y="4408"/>
                    </a:lnTo>
                    <a:lnTo>
                      <a:pt x="73" y="4138"/>
                    </a:lnTo>
                    <a:lnTo>
                      <a:pt x="135" y="3866"/>
                    </a:lnTo>
                    <a:lnTo>
                      <a:pt x="189" y="3592"/>
                    </a:lnTo>
                    <a:lnTo>
                      <a:pt x="232" y="3317"/>
                    </a:lnTo>
                    <a:lnTo>
                      <a:pt x="266" y="3040"/>
                    </a:lnTo>
                    <a:lnTo>
                      <a:pt x="291" y="2762"/>
                    </a:lnTo>
                    <a:lnTo>
                      <a:pt x="305" y="2483"/>
                    </a:lnTo>
                    <a:lnTo>
                      <a:pt x="310" y="2204"/>
                    </a:lnTo>
                    <a:lnTo>
                      <a:pt x="305" y="1925"/>
                    </a:lnTo>
                    <a:lnTo>
                      <a:pt x="291" y="1646"/>
                    </a:lnTo>
                    <a:lnTo>
                      <a:pt x="266" y="1368"/>
                    </a:lnTo>
                    <a:lnTo>
                      <a:pt x="232" y="1091"/>
                    </a:lnTo>
                    <a:lnTo>
                      <a:pt x="189" y="816"/>
                    </a:lnTo>
                    <a:lnTo>
                      <a:pt x="135" y="542"/>
                    </a:lnTo>
                    <a:lnTo>
                      <a:pt x="73" y="270"/>
                    </a:lnTo>
                    <a:lnTo>
                      <a:pt x="0" y="0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chemeClr val="accent1">
                  <a:alpha val="100000"/>
                </a:schemeClr>
              </a:solidFill>
              <a:ln w="2857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90" name="Line 96"/>
              <p:cNvSpPr/>
              <p:nvPr/>
            </p:nvSpPr>
            <p:spPr>
              <a:xfrm>
                <a:off x="3184" y="3287"/>
                <a:ext cx="2240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9291" name="Group 97"/>
              <p:cNvGrpSpPr/>
              <p:nvPr/>
            </p:nvGrpSpPr>
            <p:grpSpPr>
              <a:xfrm rot="1133882">
                <a:off x="3259" y="2871"/>
                <a:ext cx="1037" cy="56"/>
                <a:chOff x="1020" y="1842"/>
                <a:chExt cx="1679" cy="91"/>
              </a:xfrm>
            </p:grpSpPr>
            <p:sp>
              <p:nvSpPr>
                <p:cNvPr id="9298" name="Line 98"/>
                <p:cNvSpPr/>
                <p:nvPr/>
              </p:nvSpPr>
              <p:spPr>
                <a:xfrm>
                  <a:off x="1020" y="1888"/>
                  <a:ext cx="1679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9299" name="AutoShape 99"/>
                <p:cNvSpPr>
                  <a:spLocks noChangeAspect="1"/>
                </p:cNvSpPr>
                <p:nvPr/>
              </p:nvSpPr>
              <p:spPr>
                <a:xfrm rot="5400000">
                  <a:off x="1881" y="17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6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292" name="Oval 100"/>
              <p:cNvSpPr>
                <a:spLocks noChangeAspect="1"/>
              </p:cNvSpPr>
              <p:nvPr/>
            </p:nvSpPr>
            <p:spPr>
              <a:xfrm>
                <a:off x="3576" y="3259"/>
                <a:ext cx="34" cy="34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253" name="Rectangle 101"/>
              <p:cNvSpPr>
                <a:spLocks noChangeArrowheads="1"/>
              </p:cNvSpPr>
              <p:nvPr/>
            </p:nvSpPr>
            <p:spPr bwMode="auto">
              <a:xfrm>
                <a:off x="3493" y="3262"/>
                <a:ext cx="313" cy="3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F</a:t>
                </a:r>
              </a:p>
            </p:txBody>
          </p:sp>
          <p:sp>
            <p:nvSpPr>
              <p:cNvPr id="9294" name="Oval 102"/>
              <p:cNvSpPr>
                <a:spLocks noChangeAspect="1"/>
              </p:cNvSpPr>
              <p:nvPr/>
            </p:nvSpPr>
            <p:spPr>
              <a:xfrm>
                <a:off x="4970" y="3274"/>
                <a:ext cx="30" cy="29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95" name="Oval 104"/>
              <p:cNvSpPr>
                <a:spLocks noChangeAspect="1"/>
              </p:cNvSpPr>
              <p:nvPr/>
            </p:nvSpPr>
            <p:spPr>
              <a:xfrm>
                <a:off x="4263" y="3277"/>
                <a:ext cx="29" cy="29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257" name="Rectangle 105"/>
              <p:cNvSpPr>
                <a:spLocks noChangeArrowheads="1"/>
              </p:cNvSpPr>
              <p:nvPr/>
            </p:nvSpPr>
            <p:spPr bwMode="auto">
              <a:xfrm>
                <a:off x="4263" y="3059"/>
                <a:ext cx="313" cy="3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altLang="zh-CN" sz="2600" b="1" i="1">
                    <a:solidFill>
                      <a:srgbClr val="3333FF"/>
                    </a:solidFill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O</a:t>
                </a:r>
              </a:p>
            </p:txBody>
          </p:sp>
          <p:sp>
            <p:nvSpPr>
              <p:cNvPr id="9297" name="Line 109"/>
              <p:cNvSpPr/>
              <p:nvPr/>
            </p:nvSpPr>
            <p:spPr>
              <a:xfrm flipH="1" flipV="1">
                <a:off x="4288" y="3077"/>
                <a:ext cx="976" cy="33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dash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49263" name="Text Box 111"/>
          <p:cNvSpPr txBox="1">
            <a:spLocks noChangeArrowheads="1"/>
          </p:cNvSpPr>
          <p:nvPr/>
        </p:nvSpPr>
        <p:spPr bwMode="auto">
          <a:xfrm>
            <a:off x="8864600" y="1312228"/>
            <a:ext cx="14478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过光心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9235" name="Group 154"/>
          <p:cNvGrpSpPr/>
          <p:nvPr/>
        </p:nvGrpSpPr>
        <p:grpSpPr>
          <a:xfrm>
            <a:off x="4521200" y="2590800"/>
            <a:ext cx="3810000" cy="1303338"/>
            <a:chOff x="2848" y="1632"/>
            <a:chExt cx="2400" cy="821"/>
          </a:xfrm>
        </p:grpSpPr>
        <p:sp>
          <p:nvSpPr>
            <p:cNvPr id="49233" name="Rectangle 81"/>
            <p:cNvSpPr>
              <a:spLocks noChangeArrowheads="1"/>
            </p:cNvSpPr>
            <p:nvPr/>
          </p:nvSpPr>
          <p:spPr bwMode="auto">
            <a:xfrm>
              <a:off x="4737" y="1782"/>
              <a:ext cx="314" cy="3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6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grpSp>
          <p:nvGrpSpPr>
            <p:cNvPr id="9274" name="Group 93"/>
            <p:cNvGrpSpPr/>
            <p:nvPr/>
          </p:nvGrpSpPr>
          <p:grpSpPr>
            <a:xfrm>
              <a:off x="2848" y="1632"/>
              <a:ext cx="2400" cy="821"/>
              <a:chOff x="3136" y="1632"/>
              <a:chExt cx="2400" cy="821"/>
            </a:xfrm>
          </p:grpSpPr>
          <p:grpSp>
            <p:nvGrpSpPr>
              <p:cNvPr id="9275" name="Group 72"/>
              <p:cNvGrpSpPr/>
              <p:nvPr/>
            </p:nvGrpSpPr>
            <p:grpSpPr>
              <a:xfrm>
                <a:off x="4246" y="1632"/>
                <a:ext cx="150" cy="821"/>
                <a:chOff x="2064" y="2251"/>
                <a:chExt cx="335" cy="1270"/>
              </a:xfrm>
            </p:grpSpPr>
            <p:sp>
              <p:nvSpPr>
                <p:cNvPr id="9285" name="AutoShape 73"/>
                <p:cNvSpPr/>
                <p:nvPr/>
              </p:nvSpPr>
              <p:spPr>
                <a:xfrm>
                  <a:off x="2064" y="2251"/>
                  <a:ext cx="181" cy="1270"/>
                </a:xfrm>
                <a:prstGeom prst="leftBracket">
                  <a:avLst>
                    <a:gd name="adj" fmla="val 350828"/>
                  </a:avLst>
                </a:prstGeom>
                <a:solidFill>
                  <a:srgbClr val="33CCCC"/>
                </a:solidFill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6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86" name="AutoShape 74"/>
                <p:cNvSpPr/>
                <p:nvPr/>
              </p:nvSpPr>
              <p:spPr>
                <a:xfrm flipH="1">
                  <a:off x="2218" y="2251"/>
                  <a:ext cx="181" cy="1270"/>
                </a:xfrm>
                <a:prstGeom prst="leftBracket">
                  <a:avLst>
                    <a:gd name="adj" fmla="val 350828"/>
                  </a:avLst>
                </a:prstGeom>
                <a:solidFill>
                  <a:srgbClr val="33CCCC"/>
                </a:solidFill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pPr algn="ctr"/>
                  <a:endParaRPr lang="zh-CN" altLang="en-US" sz="260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276" name="Line 75"/>
              <p:cNvSpPr/>
              <p:nvPr/>
            </p:nvSpPr>
            <p:spPr>
              <a:xfrm>
                <a:off x="3136" y="2043"/>
                <a:ext cx="2400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9277" name="Group 76"/>
              <p:cNvGrpSpPr/>
              <p:nvPr/>
            </p:nvGrpSpPr>
            <p:grpSpPr>
              <a:xfrm rot="-1319254">
                <a:off x="3184" y="1920"/>
                <a:ext cx="1111" cy="58"/>
                <a:chOff x="1020" y="1842"/>
                <a:chExt cx="1679" cy="91"/>
              </a:xfrm>
            </p:grpSpPr>
            <p:sp>
              <p:nvSpPr>
                <p:cNvPr id="9283" name="Line 77"/>
                <p:cNvSpPr/>
                <p:nvPr/>
              </p:nvSpPr>
              <p:spPr>
                <a:xfrm>
                  <a:off x="1020" y="1888"/>
                  <a:ext cx="1679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9284" name="AutoShape 78"/>
                <p:cNvSpPr>
                  <a:spLocks noChangeAspect="1"/>
                </p:cNvSpPr>
                <p:nvPr/>
              </p:nvSpPr>
              <p:spPr>
                <a:xfrm rot="5400000">
                  <a:off x="1881" y="17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6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278" name="Oval 79"/>
              <p:cNvSpPr>
                <a:spLocks noChangeAspect="1"/>
              </p:cNvSpPr>
              <p:nvPr/>
            </p:nvSpPr>
            <p:spPr>
              <a:xfrm>
                <a:off x="5111" y="2023"/>
                <a:ext cx="29" cy="3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79" name="Oval 80"/>
              <p:cNvSpPr>
                <a:spLocks noChangeAspect="1"/>
              </p:cNvSpPr>
              <p:nvPr/>
            </p:nvSpPr>
            <p:spPr>
              <a:xfrm>
                <a:off x="3509" y="2023"/>
                <a:ext cx="30" cy="30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234" name="Rectangle 82"/>
              <p:cNvSpPr>
                <a:spLocks noChangeArrowheads="1"/>
              </p:cNvSpPr>
              <p:nvPr/>
            </p:nvSpPr>
            <p:spPr bwMode="auto">
              <a:xfrm>
                <a:off x="3343" y="1782"/>
                <a:ext cx="314" cy="3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F</a:t>
                </a:r>
              </a:p>
            </p:txBody>
          </p:sp>
          <p:sp>
            <p:nvSpPr>
              <p:cNvPr id="9281" name="Oval 83"/>
              <p:cNvSpPr>
                <a:spLocks noChangeAspect="1"/>
              </p:cNvSpPr>
              <p:nvPr/>
            </p:nvSpPr>
            <p:spPr>
              <a:xfrm>
                <a:off x="4303" y="2027"/>
                <a:ext cx="30" cy="29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236" name="Rectangle 84"/>
              <p:cNvSpPr>
                <a:spLocks noChangeArrowheads="1"/>
              </p:cNvSpPr>
              <p:nvPr/>
            </p:nvSpPr>
            <p:spPr bwMode="auto">
              <a:xfrm>
                <a:off x="4303" y="1809"/>
                <a:ext cx="314" cy="3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altLang="zh-CN" sz="2600" b="1" i="1">
                    <a:solidFill>
                      <a:srgbClr val="3333FF"/>
                    </a:solidFill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O</a:t>
                </a:r>
              </a:p>
            </p:txBody>
          </p:sp>
        </p:grpSp>
      </p:grpSp>
      <p:grpSp>
        <p:nvGrpSpPr>
          <p:cNvPr id="9236" name="Group 148"/>
          <p:cNvGrpSpPr/>
          <p:nvPr/>
        </p:nvGrpSpPr>
        <p:grpSpPr>
          <a:xfrm>
            <a:off x="8636000" y="2590800"/>
            <a:ext cx="3613150" cy="1303655"/>
            <a:chOff x="5440" y="1632"/>
            <a:chExt cx="2400" cy="821"/>
          </a:xfrm>
        </p:grpSpPr>
        <p:sp>
          <p:nvSpPr>
            <p:cNvPr id="49277" name="Rectangle 125"/>
            <p:cNvSpPr>
              <a:spLocks noChangeArrowheads="1"/>
            </p:cNvSpPr>
            <p:nvPr/>
          </p:nvSpPr>
          <p:spPr bwMode="auto">
            <a:xfrm>
              <a:off x="7264" y="1782"/>
              <a:ext cx="314" cy="3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6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  <p:grpSp>
          <p:nvGrpSpPr>
            <p:cNvPr id="9259" name="Group 131"/>
            <p:cNvGrpSpPr/>
            <p:nvPr/>
          </p:nvGrpSpPr>
          <p:grpSpPr>
            <a:xfrm>
              <a:off x="5440" y="1632"/>
              <a:ext cx="2400" cy="821"/>
              <a:chOff x="5440" y="1632"/>
              <a:chExt cx="2400" cy="821"/>
            </a:xfrm>
          </p:grpSpPr>
          <p:grpSp>
            <p:nvGrpSpPr>
              <p:cNvPr id="9260" name="Group 127"/>
              <p:cNvGrpSpPr/>
              <p:nvPr/>
            </p:nvGrpSpPr>
            <p:grpSpPr>
              <a:xfrm>
                <a:off x="5440" y="1632"/>
                <a:ext cx="2400" cy="821"/>
                <a:chOff x="5440" y="1632"/>
                <a:chExt cx="2400" cy="821"/>
              </a:xfrm>
            </p:grpSpPr>
            <p:grpSp>
              <p:nvGrpSpPr>
                <p:cNvPr id="9264" name="Group 113"/>
                <p:cNvGrpSpPr/>
                <p:nvPr/>
              </p:nvGrpSpPr>
              <p:grpSpPr>
                <a:xfrm>
                  <a:off x="6550" y="1632"/>
                  <a:ext cx="150" cy="821"/>
                  <a:chOff x="2064" y="2251"/>
                  <a:chExt cx="335" cy="1270"/>
                </a:xfrm>
              </p:grpSpPr>
              <p:sp>
                <p:nvSpPr>
                  <p:cNvPr id="9271" name="AutoShape 114"/>
                  <p:cNvSpPr/>
                  <p:nvPr/>
                </p:nvSpPr>
                <p:spPr>
                  <a:xfrm>
                    <a:off x="2064" y="2251"/>
                    <a:ext cx="181" cy="1270"/>
                  </a:xfrm>
                  <a:prstGeom prst="leftBracket">
                    <a:avLst>
                      <a:gd name="adj" fmla="val 350828"/>
                    </a:avLst>
                  </a:prstGeom>
                  <a:solidFill>
                    <a:srgbClr val="33CCCC"/>
                  </a:solidFill>
                  <a:ln w="2857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 sz="26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272" name="AutoShape 115"/>
                  <p:cNvSpPr/>
                  <p:nvPr/>
                </p:nvSpPr>
                <p:spPr>
                  <a:xfrm flipH="1">
                    <a:off x="2218" y="2251"/>
                    <a:ext cx="181" cy="1270"/>
                  </a:xfrm>
                  <a:prstGeom prst="leftBracket">
                    <a:avLst>
                      <a:gd name="adj" fmla="val 350828"/>
                    </a:avLst>
                  </a:prstGeom>
                  <a:solidFill>
                    <a:srgbClr val="33CCCC"/>
                  </a:solidFill>
                  <a:ln w="2857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pPr algn="ctr"/>
                    <a:endParaRPr lang="zh-CN" altLang="en-US" sz="2600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9265" name="Line 116"/>
                <p:cNvSpPr/>
                <p:nvPr/>
              </p:nvSpPr>
              <p:spPr>
                <a:xfrm>
                  <a:off x="5440" y="2043"/>
                  <a:ext cx="2400" cy="0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lgDashDot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9266" name="Oval 120"/>
                <p:cNvSpPr>
                  <a:spLocks noChangeAspect="1"/>
                </p:cNvSpPr>
                <p:nvPr/>
              </p:nvSpPr>
              <p:spPr>
                <a:xfrm>
                  <a:off x="7415" y="2023"/>
                  <a:ext cx="29" cy="30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6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67" name="Oval 121"/>
                <p:cNvSpPr>
                  <a:spLocks noChangeAspect="1"/>
                </p:cNvSpPr>
                <p:nvPr/>
              </p:nvSpPr>
              <p:spPr>
                <a:xfrm>
                  <a:off x="5813" y="2023"/>
                  <a:ext cx="30" cy="30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6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274" name="Rectangle 122"/>
                <p:cNvSpPr>
                  <a:spLocks noChangeArrowheads="1"/>
                </p:cNvSpPr>
                <p:nvPr/>
              </p:nvSpPr>
              <p:spPr bwMode="auto">
                <a:xfrm>
                  <a:off x="5647" y="1782"/>
                  <a:ext cx="314" cy="3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en-US" altLang="zh-CN" sz="2600" b="1" i="1">
                      <a:effectLst>
                        <a:outerShdw blurRad="38100" dist="38100" dir="2700000">
                          <a:srgbClr val="C0C0C0"/>
                        </a:outerShdw>
                      </a:effectLst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F</a:t>
                  </a:r>
                </a:p>
              </p:txBody>
            </p:sp>
            <p:sp>
              <p:nvSpPr>
                <p:cNvPr id="9269" name="Oval 123"/>
                <p:cNvSpPr>
                  <a:spLocks noChangeAspect="1"/>
                </p:cNvSpPr>
                <p:nvPr/>
              </p:nvSpPr>
              <p:spPr>
                <a:xfrm>
                  <a:off x="6607" y="2027"/>
                  <a:ext cx="30" cy="29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6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276" name="Rectangle 124"/>
                <p:cNvSpPr>
                  <a:spLocks noChangeArrowheads="1"/>
                </p:cNvSpPr>
                <p:nvPr/>
              </p:nvSpPr>
              <p:spPr bwMode="auto">
                <a:xfrm>
                  <a:off x="6607" y="1809"/>
                  <a:ext cx="314" cy="3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r>
                    <a:rPr lang="en-US" altLang="zh-CN" sz="2600" b="1" i="1">
                      <a:solidFill>
                        <a:srgbClr val="3333FF"/>
                      </a:solidFill>
                      <a:effectLst>
                        <a:outerShdw blurRad="38100" dist="38100" dir="2700000">
                          <a:srgbClr val="C0C0C0"/>
                        </a:outerShdw>
                      </a:effectLst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O</a:t>
                  </a:r>
                </a:p>
              </p:txBody>
            </p:sp>
          </p:grpSp>
          <p:grpSp>
            <p:nvGrpSpPr>
              <p:cNvPr id="9261" name="Group 117"/>
              <p:cNvGrpSpPr/>
              <p:nvPr/>
            </p:nvGrpSpPr>
            <p:grpSpPr>
              <a:xfrm rot="1443244">
                <a:off x="5842" y="1833"/>
                <a:ext cx="794" cy="77"/>
                <a:chOff x="1020" y="1842"/>
                <a:chExt cx="1679" cy="91"/>
              </a:xfrm>
            </p:grpSpPr>
            <p:sp>
              <p:nvSpPr>
                <p:cNvPr id="9262" name="Line 118"/>
                <p:cNvSpPr/>
                <p:nvPr/>
              </p:nvSpPr>
              <p:spPr>
                <a:xfrm>
                  <a:off x="1020" y="1888"/>
                  <a:ext cx="1679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9263" name="AutoShape 119"/>
                <p:cNvSpPr>
                  <a:spLocks noChangeAspect="1"/>
                </p:cNvSpPr>
                <p:nvPr/>
              </p:nvSpPr>
              <p:spPr>
                <a:xfrm rot="5400000">
                  <a:off x="1881" y="17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6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23" name="Group 128"/>
          <p:cNvGrpSpPr/>
          <p:nvPr/>
        </p:nvGrpSpPr>
        <p:grpSpPr>
          <a:xfrm rot="1443244">
            <a:off x="10450513" y="3433763"/>
            <a:ext cx="1260475" cy="122237"/>
            <a:chOff x="1020" y="1842"/>
            <a:chExt cx="1679" cy="91"/>
          </a:xfrm>
        </p:grpSpPr>
        <p:sp>
          <p:nvSpPr>
            <p:cNvPr id="9256" name="Line 129"/>
            <p:cNvSpPr/>
            <p:nvPr/>
          </p:nvSpPr>
          <p:spPr>
            <a:xfrm>
              <a:off x="1020" y="1888"/>
              <a:ext cx="1679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7" name="AutoShape 130"/>
            <p:cNvSpPr>
              <a:spLocks noChangeAspect="1"/>
            </p:cNvSpPr>
            <p:nvPr/>
          </p:nvSpPr>
          <p:spPr>
            <a:xfrm rot="5400000">
              <a:off x="1881" y="1751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24" name="Group 144"/>
          <p:cNvGrpSpPr/>
          <p:nvPr/>
        </p:nvGrpSpPr>
        <p:grpSpPr>
          <a:xfrm rot="-1615139">
            <a:off x="10415588" y="4894263"/>
            <a:ext cx="1160462" cy="80962"/>
            <a:chOff x="1020" y="1842"/>
            <a:chExt cx="1679" cy="91"/>
          </a:xfrm>
        </p:grpSpPr>
        <p:sp>
          <p:nvSpPr>
            <p:cNvPr id="9254" name="Line 145"/>
            <p:cNvSpPr/>
            <p:nvPr/>
          </p:nvSpPr>
          <p:spPr>
            <a:xfrm>
              <a:off x="1020" y="1888"/>
              <a:ext cx="1679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5" name="AutoShape 146"/>
            <p:cNvSpPr>
              <a:spLocks noChangeAspect="1"/>
            </p:cNvSpPr>
            <p:nvPr/>
          </p:nvSpPr>
          <p:spPr>
            <a:xfrm rot="5400000">
              <a:off x="1881" y="1751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49301" name="Rectangle 149"/>
          <p:cNvSpPr>
            <a:spLocks noChangeArrowheads="1"/>
          </p:cNvSpPr>
          <p:nvPr/>
        </p:nvSpPr>
        <p:spPr bwMode="auto">
          <a:xfrm>
            <a:off x="10558463" y="1297940"/>
            <a:ext cx="160655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方向不变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9302" name="AutoShape 150"/>
          <p:cNvSpPr/>
          <p:nvPr/>
        </p:nvSpPr>
        <p:spPr>
          <a:xfrm>
            <a:off x="10083800" y="1450340"/>
            <a:ext cx="533400" cy="304800"/>
          </a:xfrm>
          <a:prstGeom prst="rightArrow">
            <a:avLst>
              <a:gd name="adj1" fmla="val 50000"/>
              <a:gd name="adj2" fmla="val 4375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grpSp>
        <p:nvGrpSpPr>
          <p:cNvPr id="9241" name="Group 153"/>
          <p:cNvGrpSpPr/>
          <p:nvPr/>
        </p:nvGrpSpPr>
        <p:grpSpPr>
          <a:xfrm>
            <a:off x="8720138" y="4595813"/>
            <a:ext cx="3556000" cy="1271587"/>
            <a:chOff x="5493" y="2895"/>
            <a:chExt cx="2240" cy="801"/>
          </a:xfrm>
        </p:grpSpPr>
        <p:grpSp>
          <p:nvGrpSpPr>
            <p:cNvPr id="9242" name="Group 147"/>
            <p:cNvGrpSpPr/>
            <p:nvPr/>
          </p:nvGrpSpPr>
          <p:grpSpPr>
            <a:xfrm>
              <a:off x="5493" y="2895"/>
              <a:ext cx="2240" cy="801"/>
              <a:chOff x="5493" y="2895"/>
              <a:chExt cx="2240" cy="801"/>
            </a:xfrm>
          </p:grpSpPr>
          <p:sp>
            <p:nvSpPr>
              <p:cNvPr id="9244" name="xjhgx3"/>
              <p:cNvSpPr/>
              <p:nvPr/>
            </p:nvSpPr>
            <p:spPr>
              <a:xfrm>
                <a:off x="6529" y="2895"/>
                <a:ext cx="112" cy="801"/>
              </a:xfrm>
              <a:custGeom>
                <a:avLst/>
                <a:gdLst>
                  <a:gd name="txL" fmla="*/ 0 w 980"/>
                  <a:gd name="txT" fmla="*/ 0 h 4408"/>
                  <a:gd name="txR" fmla="*/ 980 w 980"/>
                  <a:gd name="txB" fmla="*/ 4408 h 4408"/>
                </a:gdLst>
                <a:ahLst/>
                <a:cxnLst>
                  <a:cxn ang="0">
                    <a:pos x="980" y="0"/>
                  </a:cxn>
                  <a:cxn ang="0">
                    <a:pos x="907" y="270"/>
                  </a:cxn>
                  <a:cxn ang="0">
                    <a:pos x="845" y="542"/>
                  </a:cxn>
                  <a:cxn ang="0">
                    <a:pos x="791" y="816"/>
                  </a:cxn>
                  <a:cxn ang="0">
                    <a:pos x="748" y="1091"/>
                  </a:cxn>
                  <a:cxn ang="0">
                    <a:pos x="714" y="1368"/>
                  </a:cxn>
                  <a:cxn ang="0">
                    <a:pos x="689" y="1646"/>
                  </a:cxn>
                  <a:cxn ang="0">
                    <a:pos x="675" y="1925"/>
                  </a:cxn>
                  <a:cxn ang="0">
                    <a:pos x="670" y="2204"/>
                  </a:cxn>
                  <a:cxn ang="0">
                    <a:pos x="675" y="2483"/>
                  </a:cxn>
                  <a:cxn ang="0">
                    <a:pos x="689" y="2762"/>
                  </a:cxn>
                  <a:cxn ang="0">
                    <a:pos x="714" y="3040"/>
                  </a:cxn>
                  <a:cxn ang="0">
                    <a:pos x="748" y="3317"/>
                  </a:cxn>
                  <a:cxn ang="0">
                    <a:pos x="791" y="3592"/>
                  </a:cxn>
                  <a:cxn ang="0">
                    <a:pos x="845" y="3866"/>
                  </a:cxn>
                  <a:cxn ang="0">
                    <a:pos x="907" y="4138"/>
                  </a:cxn>
                  <a:cxn ang="0">
                    <a:pos x="980" y="4408"/>
                  </a:cxn>
                  <a:cxn ang="0">
                    <a:pos x="0" y="4408"/>
                  </a:cxn>
                  <a:cxn ang="0">
                    <a:pos x="73" y="4138"/>
                  </a:cxn>
                  <a:cxn ang="0">
                    <a:pos x="135" y="3866"/>
                  </a:cxn>
                  <a:cxn ang="0">
                    <a:pos x="189" y="3592"/>
                  </a:cxn>
                  <a:cxn ang="0">
                    <a:pos x="232" y="3317"/>
                  </a:cxn>
                  <a:cxn ang="0">
                    <a:pos x="266" y="3040"/>
                  </a:cxn>
                  <a:cxn ang="0">
                    <a:pos x="291" y="2762"/>
                  </a:cxn>
                  <a:cxn ang="0">
                    <a:pos x="305" y="2483"/>
                  </a:cxn>
                  <a:cxn ang="0">
                    <a:pos x="310" y="2204"/>
                  </a:cxn>
                  <a:cxn ang="0">
                    <a:pos x="305" y="1925"/>
                  </a:cxn>
                  <a:cxn ang="0">
                    <a:pos x="291" y="1646"/>
                  </a:cxn>
                  <a:cxn ang="0">
                    <a:pos x="266" y="1368"/>
                  </a:cxn>
                  <a:cxn ang="0">
                    <a:pos x="232" y="1091"/>
                  </a:cxn>
                  <a:cxn ang="0">
                    <a:pos x="189" y="816"/>
                  </a:cxn>
                  <a:cxn ang="0">
                    <a:pos x="135" y="542"/>
                  </a:cxn>
                  <a:cxn ang="0">
                    <a:pos x="73" y="270"/>
                  </a:cxn>
                  <a:cxn ang="0">
                    <a:pos x="0" y="0"/>
                  </a:cxn>
                  <a:cxn ang="0">
                    <a:pos x="980" y="0"/>
                  </a:cxn>
                </a:cxnLst>
                <a:rect l="txL" t="txT" r="txR" b="txB"/>
                <a:pathLst>
                  <a:path w="980" h="4408">
                    <a:moveTo>
                      <a:pt x="980" y="0"/>
                    </a:moveTo>
                    <a:lnTo>
                      <a:pt x="907" y="270"/>
                    </a:lnTo>
                    <a:lnTo>
                      <a:pt x="845" y="542"/>
                    </a:lnTo>
                    <a:lnTo>
                      <a:pt x="791" y="816"/>
                    </a:lnTo>
                    <a:lnTo>
                      <a:pt x="748" y="1091"/>
                    </a:lnTo>
                    <a:lnTo>
                      <a:pt x="714" y="1368"/>
                    </a:lnTo>
                    <a:lnTo>
                      <a:pt x="689" y="1646"/>
                    </a:lnTo>
                    <a:lnTo>
                      <a:pt x="675" y="1925"/>
                    </a:lnTo>
                    <a:lnTo>
                      <a:pt x="670" y="2204"/>
                    </a:lnTo>
                    <a:lnTo>
                      <a:pt x="675" y="2483"/>
                    </a:lnTo>
                    <a:lnTo>
                      <a:pt x="689" y="2762"/>
                    </a:lnTo>
                    <a:lnTo>
                      <a:pt x="714" y="3040"/>
                    </a:lnTo>
                    <a:lnTo>
                      <a:pt x="748" y="3317"/>
                    </a:lnTo>
                    <a:lnTo>
                      <a:pt x="791" y="3592"/>
                    </a:lnTo>
                    <a:lnTo>
                      <a:pt x="845" y="3866"/>
                    </a:lnTo>
                    <a:lnTo>
                      <a:pt x="907" y="4138"/>
                    </a:lnTo>
                    <a:lnTo>
                      <a:pt x="980" y="4408"/>
                    </a:lnTo>
                    <a:lnTo>
                      <a:pt x="0" y="4408"/>
                    </a:lnTo>
                    <a:lnTo>
                      <a:pt x="73" y="4138"/>
                    </a:lnTo>
                    <a:lnTo>
                      <a:pt x="135" y="3866"/>
                    </a:lnTo>
                    <a:lnTo>
                      <a:pt x="189" y="3592"/>
                    </a:lnTo>
                    <a:lnTo>
                      <a:pt x="232" y="3317"/>
                    </a:lnTo>
                    <a:lnTo>
                      <a:pt x="266" y="3040"/>
                    </a:lnTo>
                    <a:lnTo>
                      <a:pt x="291" y="2762"/>
                    </a:lnTo>
                    <a:lnTo>
                      <a:pt x="305" y="2483"/>
                    </a:lnTo>
                    <a:lnTo>
                      <a:pt x="310" y="2204"/>
                    </a:lnTo>
                    <a:lnTo>
                      <a:pt x="305" y="1925"/>
                    </a:lnTo>
                    <a:lnTo>
                      <a:pt x="291" y="1646"/>
                    </a:lnTo>
                    <a:lnTo>
                      <a:pt x="266" y="1368"/>
                    </a:lnTo>
                    <a:lnTo>
                      <a:pt x="232" y="1091"/>
                    </a:lnTo>
                    <a:lnTo>
                      <a:pt x="189" y="816"/>
                    </a:lnTo>
                    <a:lnTo>
                      <a:pt x="135" y="542"/>
                    </a:lnTo>
                    <a:lnTo>
                      <a:pt x="73" y="270"/>
                    </a:lnTo>
                    <a:lnTo>
                      <a:pt x="0" y="0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chemeClr val="accent1">
                  <a:alpha val="100000"/>
                </a:schemeClr>
              </a:solidFill>
              <a:ln w="2857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45" name="Line 134"/>
              <p:cNvSpPr/>
              <p:nvPr/>
            </p:nvSpPr>
            <p:spPr>
              <a:xfrm>
                <a:off x="5493" y="3287"/>
                <a:ext cx="2240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246" name="Oval 138"/>
              <p:cNvSpPr>
                <a:spLocks noChangeAspect="1"/>
              </p:cNvSpPr>
              <p:nvPr/>
            </p:nvSpPr>
            <p:spPr>
              <a:xfrm>
                <a:off x="5885" y="3259"/>
                <a:ext cx="34" cy="34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291" name="Rectangle 139"/>
              <p:cNvSpPr>
                <a:spLocks noChangeArrowheads="1"/>
              </p:cNvSpPr>
              <p:nvPr/>
            </p:nvSpPr>
            <p:spPr bwMode="auto">
              <a:xfrm>
                <a:off x="5728" y="3264"/>
                <a:ext cx="313" cy="3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altLang="zh-CN" sz="2600" b="1" i="1"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F</a:t>
                </a:r>
              </a:p>
            </p:txBody>
          </p:sp>
          <p:sp>
            <p:nvSpPr>
              <p:cNvPr id="9248" name="Oval 140"/>
              <p:cNvSpPr>
                <a:spLocks noChangeAspect="1"/>
              </p:cNvSpPr>
              <p:nvPr/>
            </p:nvSpPr>
            <p:spPr>
              <a:xfrm>
                <a:off x="7279" y="3274"/>
                <a:ext cx="30" cy="29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49" name="Oval 141"/>
              <p:cNvSpPr>
                <a:spLocks noChangeAspect="1"/>
              </p:cNvSpPr>
              <p:nvPr/>
            </p:nvSpPr>
            <p:spPr>
              <a:xfrm>
                <a:off x="6572" y="3277"/>
                <a:ext cx="29" cy="29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294" name="Rectangle 142"/>
              <p:cNvSpPr>
                <a:spLocks noChangeArrowheads="1"/>
              </p:cNvSpPr>
              <p:nvPr/>
            </p:nvSpPr>
            <p:spPr bwMode="auto">
              <a:xfrm>
                <a:off x="6567" y="3225"/>
                <a:ext cx="313" cy="3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en-US" altLang="zh-CN" sz="2600" b="1" i="1">
                    <a:solidFill>
                      <a:srgbClr val="3333FF"/>
                    </a:solidFill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O</a:t>
                </a:r>
              </a:p>
            </p:txBody>
          </p:sp>
          <p:grpSp>
            <p:nvGrpSpPr>
              <p:cNvPr id="9251" name="Group 135"/>
              <p:cNvGrpSpPr/>
              <p:nvPr/>
            </p:nvGrpSpPr>
            <p:grpSpPr>
              <a:xfrm rot="-1615139">
                <a:off x="5902" y="3431"/>
                <a:ext cx="731" cy="51"/>
                <a:chOff x="1020" y="1842"/>
                <a:chExt cx="1679" cy="91"/>
              </a:xfrm>
            </p:grpSpPr>
            <p:sp>
              <p:nvSpPr>
                <p:cNvPr id="9252" name="Line 136"/>
                <p:cNvSpPr/>
                <p:nvPr/>
              </p:nvSpPr>
              <p:spPr>
                <a:xfrm>
                  <a:off x="1020" y="1888"/>
                  <a:ext cx="1679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9253" name="AutoShape 137"/>
                <p:cNvSpPr>
                  <a:spLocks noChangeAspect="1"/>
                </p:cNvSpPr>
                <p:nvPr/>
              </p:nvSpPr>
              <p:spPr>
                <a:xfrm rot="5400000">
                  <a:off x="1881" y="17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6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49303" name="Rectangle 151"/>
            <p:cNvSpPr>
              <a:spLocks noChangeArrowheads="1"/>
            </p:cNvSpPr>
            <p:nvPr/>
          </p:nvSpPr>
          <p:spPr bwMode="auto">
            <a:xfrm>
              <a:off x="7120" y="3289"/>
              <a:ext cx="313" cy="31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600" b="1" i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F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9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9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9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40" grpId="0" animBg="1"/>
      <p:bldP spid="49241" grpId="0" animBg="1"/>
      <p:bldP spid="49242" grpId="0" animBg="1"/>
      <p:bldP spid="49243" grpId="0" animBg="1"/>
      <p:bldP spid="49301" grpId="0" animBg="1"/>
      <p:bldP spid="4930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同步训练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24765" y="609600"/>
            <a:ext cx="11930380" cy="604075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1247140" marR="0" indent="-124714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补全下列凸透镜的光路</a:t>
            </a:r>
          </a:p>
          <a:p>
            <a:pPr marL="1247140" marR="0" indent="-124714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kumimoji="1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kumimoji="1" 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补全下列凹透镜的光路</a:t>
            </a:r>
            <a:endParaRPr kumimoji="1" lang="zh-CN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65" y="1438275"/>
            <a:ext cx="3104515" cy="1771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5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610" y="1386840"/>
            <a:ext cx="2275840" cy="16897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24"/>
          <p:cNvPicPr>
            <a:picLocks noChangeAspect="1"/>
          </p:cNvPicPr>
          <p:nvPr/>
        </p:nvPicPr>
        <p:blipFill>
          <a:blip r:embed="rId4"/>
          <a:srcRect r="51264"/>
          <a:stretch>
            <a:fillRect/>
          </a:stretch>
        </p:blipFill>
        <p:spPr>
          <a:xfrm>
            <a:off x="4139565" y="1461770"/>
            <a:ext cx="3345180" cy="16103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0" y="4135755"/>
            <a:ext cx="2491740" cy="1654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-21474825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5365" y="4114800"/>
            <a:ext cx="2795905" cy="16363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965" y="4267200"/>
            <a:ext cx="2873375" cy="15678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1" name="组合 20"/>
          <p:cNvGrpSpPr/>
          <p:nvPr/>
        </p:nvGrpSpPr>
        <p:grpSpPr>
          <a:xfrm rot="360000">
            <a:off x="2011680" y="1603375"/>
            <a:ext cx="1426845" cy="144780"/>
            <a:chOff x="1893" y="7096"/>
            <a:chExt cx="5375" cy="228"/>
          </a:xfrm>
        </p:grpSpPr>
        <p:sp>
          <p:nvSpPr>
            <p:cNvPr id="22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4" name="组合 13"/>
          <p:cNvGrpSpPr/>
          <p:nvPr/>
        </p:nvGrpSpPr>
        <p:grpSpPr>
          <a:xfrm rot="1860000">
            <a:off x="6221730" y="2128520"/>
            <a:ext cx="1718310" cy="114935"/>
            <a:chOff x="3033" y="7096"/>
            <a:chExt cx="4235" cy="181"/>
          </a:xfrm>
        </p:grpSpPr>
        <p:sp>
          <p:nvSpPr>
            <p:cNvPr id="15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Line 24"/>
            <p:cNvSpPr/>
            <p:nvPr/>
          </p:nvSpPr>
          <p:spPr>
            <a:xfrm flipV="1">
              <a:off x="3033" y="7133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7" name="组合 16"/>
          <p:cNvGrpSpPr/>
          <p:nvPr/>
        </p:nvGrpSpPr>
        <p:grpSpPr>
          <a:xfrm rot="2400000">
            <a:off x="9388475" y="2554605"/>
            <a:ext cx="1426845" cy="144780"/>
            <a:chOff x="1893" y="7096"/>
            <a:chExt cx="5375" cy="228"/>
          </a:xfrm>
        </p:grpSpPr>
        <p:sp>
          <p:nvSpPr>
            <p:cNvPr id="18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0" name="组合 19"/>
          <p:cNvGrpSpPr/>
          <p:nvPr/>
        </p:nvGrpSpPr>
        <p:grpSpPr>
          <a:xfrm rot="2400000">
            <a:off x="8199755" y="2226945"/>
            <a:ext cx="1426845" cy="144780"/>
            <a:chOff x="1893" y="7096"/>
            <a:chExt cx="5375" cy="228"/>
          </a:xfrm>
        </p:grpSpPr>
        <p:sp>
          <p:nvSpPr>
            <p:cNvPr id="24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6" name="组合 25"/>
          <p:cNvGrpSpPr/>
          <p:nvPr/>
        </p:nvGrpSpPr>
        <p:grpSpPr>
          <a:xfrm rot="20100000">
            <a:off x="2426970" y="4180840"/>
            <a:ext cx="1426845" cy="144780"/>
            <a:chOff x="1893" y="7096"/>
            <a:chExt cx="5375" cy="228"/>
          </a:xfrm>
        </p:grpSpPr>
        <p:sp>
          <p:nvSpPr>
            <p:cNvPr id="27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3" name="组合 32"/>
          <p:cNvGrpSpPr/>
          <p:nvPr/>
        </p:nvGrpSpPr>
        <p:grpSpPr>
          <a:xfrm rot="19920000">
            <a:off x="2312670" y="4564380"/>
            <a:ext cx="1426845" cy="144780"/>
            <a:chOff x="1893" y="7096"/>
            <a:chExt cx="5375" cy="228"/>
          </a:xfrm>
        </p:grpSpPr>
        <p:sp>
          <p:nvSpPr>
            <p:cNvPr id="34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6" name="组合 35"/>
          <p:cNvGrpSpPr/>
          <p:nvPr/>
        </p:nvGrpSpPr>
        <p:grpSpPr>
          <a:xfrm rot="2400000">
            <a:off x="6177915" y="5338445"/>
            <a:ext cx="1426845" cy="144780"/>
            <a:chOff x="1893" y="7096"/>
            <a:chExt cx="5375" cy="228"/>
          </a:xfrm>
        </p:grpSpPr>
        <p:sp>
          <p:nvSpPr>
            <p:cNvPr id="37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40" name="组合 39"/>
          <p:cNvGrpSpPr/>
          <p:nvPr/>
        </p:nvGrpSpPr>
        <p:grpSpPr>
          <a:xfrm rot="360000">
            <a:off x="6428105" y="4570730"/>
            <a:ext cx="1426845" cy="144780"/>
            <a:chOff x="1893" y="7096"/>
            <a:chExt cx="5375" cy="228"/>
          </a:xfrm>
        </p:grpSpPr>
        <p:sp>
          <p:nvSpPr>
            <p:cNvPr id="41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43" name="组合 42"/>
          <p:cNvGrpSpPr/>
          <p:nvPr/>
        </p:nvGrpSpPr>
        <p:grpSpPr>
          <a:xfrm rot="2100000">
            <a:off x="8332470" y="3934460"/>
            <a:ext cx="1426845" cy="144780"/>
            <a:chOff x="1893" y="7096"/>
            <a:chExt cx="5375" cy="228"/>
          </a:xfrm>
        </p:grpSpPr>
        <p:sp>
          <p:nvSpPr>
            <p:cNvPr id="44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46" name="组合 45"/>
          <p:cNvGrpSpPr/>
          <p:nvPr/>
        </p:nvGrpSpPr>
        <p:grpSpPr>
          <a:xfrm rot="360000">
            <a:off x="9859010" y="5103495"/>
            <a:ext cx="1426845" cy="144780"/>
            <a:chOff x="1893" y="7096"/>
            <a:chExt cx="5375" cy="228"/>
          </a:xfrm>
        </p:grpSpPr>
        <p:sp>
          <p:nvSpPr>
            <p:cNvPr id="47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49" name="直接连接符 48"/>
          <p:cNvCxnSpPr/>
          <p:nvPr/>
        </p:nvCxnSpPr>
        <p:spPr>
          <a:xfrm flipH="1">
            <a:off x="1594485" y="4606290"/>
            <a:ext cx="965200" cy="57531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0" name="直接连接符 49"/>
          <p:cNvCxnSpPr/>
          <p:nvPr/>
        </p:nvCxnSpPr>
        <p:spPr>
          <a:xfrm>
            <a:off x="9675495" y="4362450"/>
            <a:ext cx="1093470" cy="6667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51" name="组合 50"/>
          <p:cNvGrpSpPr/>
          <p:nvPr/>
        </p:nvGrpSpPr>
        <p:grpSpPr>
          <a:xfrm rot="360000">
            <a:off x="6341745" y="2467610"/>
            <a:ext cx="1426845" cy="144780"/>
            <a:chOff x="1893" y="7096"/>
            <a:chExt cx="5375" cy="228"/>
          </a:xfrm>
        </p:grpSpPr>
        <p:sp>
          <p:nvSpPr>
            <p:cNvPr id="52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课堂小结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226695" y="629285"/>
            <a:ext cx="11872595" cy="32099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1247140" marR="0" indent="-124714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透镜对光的作用能力与焦距的关系</a:t>
            </a:r>
          </a:p>
          <a:p>
            <a:pPr marL="1247140" marR="0" indent="-124714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）凸透镜的凸出程度越大，对光的会聚能力越强，焦距越短。</a:t>
            </a:r>
          </a:p>
          <a:p>
            <a:pPr marL="1247140" marR="0" indent="-124714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1" lang="zh-CN" alt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kumimoji="1" 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凹透镜的凹陷程度越大，对光的发散能力越强，焦距越短。</a:t>
            </a:r>
          </a:p>
          <a:p>
            <a:pPr marL="1247140" marR="0" indent="-124714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kumimoji="1"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kumimoji="1"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）光路可逆应用：</a:t>
            </a:r>
          </a:p>
          <a:p>
            <a:pPr marL="1247140" marR="0" indent="-124714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kumimoji="1"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平行于主光轴的光会聚焦点</a:t>
            </a: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</a:t>
            </a:r>
            <a:r>
              <a:rPr kumimoji="1" lang="zh-CN" alt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焦点射向凸透镜的光，</a:t>
            </a:r>
            <a:r>
              <a:rPr kumimoji="1"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出射光</a:t>
            </a:r>
            <a:r>
              <a:rPr kumimoji="1" lang="zh-CN" alt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平行于主光轴</a:t>
            </a:r>
            <a:endParaRPr kumimoji="1" lang="en-US" altLang="zh-CN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kumimoji="1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kumimoji="1" 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透镜的三条特殊光线</a:t>
            </a:r>
            <a:endParaRPr kumimoji="1" lang="zh-CN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左右箭头 7"/>
          <p:cNvSpPr/>
          <p:nvPr/>
        </p:nvSpPr>
        <p:spPr>
          <a:xfrm>
            <a:off x="4944745" y="2712720"/>
            <a:ext cx="914400" cy="304800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99110" y="3580130"/>
          <a:ext cx="11371580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9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7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4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594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入射光线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出射光线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凸透镜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凹透镜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过光心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光的传播方向不变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平行于主光轴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过焦点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过焦点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（延长线）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5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过焦点</a:t>
                      </a:r>
                      <a:endParaRPr lang="en-US" altLang="zh-CN" sz="24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平行于主光轴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1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过焦点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(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凹透镜延长线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)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102235" y="609600"/>
            <a:ext cx="12056110" cy="604075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1247140" marR="0" indent="-124714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关于透镜下列说法错误的是（　　）</a:t>
            </a:r>
          </a:p>
          <a:p>
            <a:pPr marL="562610" marR="0" indent="-13906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A．一束光射向凸透镜，通过凸透镜后一定经过焦点	</a:t>
            </a:r>
          </a:p>
          <a:p>
            <a:pPr marL="562610" marR="0" indent="-13906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B．从焦点处射向凸透镜的光，通过凸透镜后一定平行主光轴	</a:t>
            </a:r>
          </a:p>
          <a:p>
            <a:pPr marL="562610" marR="0" indent="-13906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C．经过光心的光传播方向不变	</a:t>
            </a:r>
          </a:p>
          <a:p>
            <a:pPr marL="562610" marR="0" indent="-13906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D．凸透镜的焦距越小，对光的会聚作用越强</a:t>
            </a:r>
          </a:p>
          <a:p>
            <a:pPr marL="562610" marR="0" indent="-53784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．如图是小华同学画的一条通过凸透镜或凹透镜折射后的光路图，其中错误的是（　　）</a:t>
            </a:r>
          </a:p>
          <a:p>
            <a:pPr marL="562610" marR="0" indent="-13906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62610" marR="0" indent="-13906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562610" marR="0" indent="-13906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</a:t>
            </a: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</a:t>
            </a: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</a:t>
            </a: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</a:t>
            </a: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</a:p>
          <a:p>
            <a:pPr marL="562610" marR="0" indent="-56261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3．完成图中的光路图                            </a:t>
            </a:r>
          </a:p>
        </p:txBody>
      </p:sp>
      <p:pic>
        <p:nvPicPr>
          <p:cNvPr id="2" name="图片 -21474825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65" y="3279775"/>
            <a:ext cx="1521460" cy="13087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5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3765" y="3278505"/>
            <a:ext cx="1675130" cy="12750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5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365" y="3278505"/>
            <a:ext cx="1701165" cy="1287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5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2965" y="3355340"/>
            <a:ext cx="1480820" cy="12109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165" y="5105400"/>
            <a:ext cx="1845945" cy="14770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4315" y="4994275"/>
            <a:ext cx="2484120" cy="165608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749165" y="676275"/>
            <a:ext cx="5778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CN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454765" y="2819400"/>
            <a:ext cx="5778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CN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grpSp>
        <p:nvGrpSpPr>
          <p:cNvPr id="12" name="组合 11"/>
          <p:cNvGrpSpPr/>
          <p:nvPr/>
        </p:nvGrpSpPr>
        <p:grpSpPr>
          <a:xfrm rot="360000">
            <a:off x="560070" y="6348095"/>
            <a:ext cx="1199515" cy="144780"/>
            <a:chOff x="1893" y="7096"/>
            <a:chExt cx="5375" cy="228"/>
          </a:xfrm>
        </p:grpSpPr>
        <p:sp>
          <p:nvSpPr>
            <p:cNvPr id="13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0" name="组合 29"/>
          <p:cNvGrpSpPr/>
          <p:nvPr/>
        </p:nvGrpSpPr>
        <p:grpSpPr>
          <a:xfrm rot="2760000">
            <a:off x="1580515" y="6027420"/>
            <a:ext cx="1199515" cy="144780"/>
            <a:chOff x="1893" y="7096"/>
            <a:chExt cx="5375" cy="228"/>
          </a:xfrm>
        </p:grpSpPr>
        <p:sp>
          <p:nvSpPr>
            <p:cNvPr id="31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9" name="组合 38"/>
          <p:cNvGrpSpPr/>
          <p:nvPr/>
        </p:nvGrpSpPr>
        <p:grpSpPr>
          <a:xfrm rot="360000">
            <a:off x="5387975" y="5974715"/>
            <a:ext cx="1199515" cy="144780"/>
            <a:chOff x="1893" y="7096"/>
            <a:chExt cx="5375" cy="228"/>
          </a:xfrm>
        </p:grpSpPr>
        <p:sp>
          <p:nvSpPr>
            <p:cNvPr id="54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56" name="组合 55"/>
          <p:cNvGrpSpPr/>
          <p:nvPr/>
        </p:nvGrpSpPr>
        <p:grpSpPr>
          <a:xfrm rot="20580000">
            <a:off x="5333365" y="4953000"/>
            <a:ext cx="1426845" cy="144780"/>
            <a:chOff x="1893" y="7096"/>
            <a:chExt cx="5375" cy="228"/>
          </a:xfrm>
        </p:grpSpPr>
        <p:sp>
          <p:nvSpPr>
            <p:cNvPr id="57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59" name="直接连接符 58"/>
          <p:cNvCxnSpPr/>
          <p:nvPr/>
        </p:nvCxnSpPr>
        <p:spPr>
          <a:xfrm rot="480000" flipH="1">
            <a:off x="4391025" y="5227320"/>
            <a:ext cx="965200" cy="57531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102235" y="609600"/>
            <a:ext cx="11875770" cy="375475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388620" marR="0" indent="-38862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明在学习了凸透镜后，想研究口径相同凸透镜的焦距与哪些因素有关，于是他选用材料、凹凸程度不同，口径相同的凸透镜，在实验室用一束平行光分别经过由两种材料做成的凸透镜A、B、C（其中A和C为同种材料，B与A、C的材料不同）并得到了如图所示的光路图。</a:t>
            </a:r>
          </a:p>
          <a:p>
            <a:pPr marL="388620" marR="0" indent="-38862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（1）比较如图中的A和B两凸透镜的光路可得到的结论是：口径相同，凹凸程度相同时，凸透镜的焦距与</a:t>
            </a: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有关。</a:t>
            </a:r>
          </a:p>
          <a:p>
            <a:pPr marL="388620" marR="0" indent="-38862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（2）比较如图中的A和C两凸透镜的光路可得到的结论是：</a:t>
            </a:r>
          </a:p>
          <a:p>
            <a:pPr marL="388620" marR="0" indent="-38862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______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相同时，</a:t>
            </a:r>
            <a:r>
              <a:rPr kumimoji="1" lang="en-US" alt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</a:t>
            </a:r>
            <a:r>
              <a:rPr kumimoji="1"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</a:t>
            </a:r>
            <a:r>
              <a:rPr kumimoji="1" lang="zh-CN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凸透镜的焦距越小。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905125" y="2860040"/>
            <a:ext cx="10261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材料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365" y="4419600"/>
            <a:ext cx="9556115" cy="214376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015365" y="3736975"/>
            <a:ext cx="10223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材料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529965" y="3733800"/>
            <a:ext cx="26282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4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凸出程度越大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WordArt 2"/>
          <p:cNvSpPr>
            <a:spLocks noTextEdit="1"/>
          </p:cNvSpPr>
          <p:nvPr/>
        </p:nvSpPr>
        <p:spPr>
          <a:xfrm>
            <a:off x="2311400" y="1600200"/>
            <a:ext cx="6724015" cy="1181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二、透镜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368052" y="3453587"/>
            <a:ext cx="2997835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zh-CN" altLang="en-US" sz="4000" b="1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（第</a:t>
            </a:r>
            <a:r>
              <a:rPr kumimoji="1" lang="en-US" altLang="zh-CN" sz="4000" b="1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kumimoji="1" lang="zh-CN" altLang="en-US" sz="4000" b="1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课时）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2"/>
          <p:cNvSpPr txBox="1"/>
          <p:nvPr/>
        </p:nvSpPr>
        <p:spPr>
          <a:xfrm>
            <a:off x="101600" y="76200"/>
            <a:ext cx="2987675" cy="54927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344805" y="897255"/>
            <a:ext cx="10448925" cy="19786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R="0" algn="just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1.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通过实验和比较，能利用凸透镜获得平行光并解决相关计算问题；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algn="just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.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通过观察和比较，能表述凸透镜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凸出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程度与焦距和会聚能力的关系；</a:t>
            </a:r>
          </a:p>
          <a:p>
            <a:pPr marR="0" algn="just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.通过实验和观察，会画出会完成透镜光路图。</a:t>
            </a: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414000" y="10680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复习回顾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483870" y="783590"/>
            <a:ext cx="5951855" cy="387794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主光轴：通过透镜</a:t>
            </a:r>
            <a:r>
              <a:rPr kumimoji="1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且于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</a:t>
            </a:r>
            <a:r>
              <a:rPr kumimoji="1"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透镜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表面的直线。</a:t>
            </a:r>
          </a:p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光   心：透镜的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。</a:t>
            </a:r>
          </a:p>
          <a:p>
            <a:pPr marL="1287780" marR="0" indent="-128778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焦   点：平行于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的平行光通过透镜后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于一点。</a:t>
            </a:r>
          </a:p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焦   距：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到</a:t>
            </a:r>
            <a:r>
              <a:rPr kumimoji="1"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的距离。</a:t>
            </a:r>
          </a:p>
        </p:txBody>
      </p:sp>
      <p:sp>
        <p:nvSpPr>
          <p:cNvPr id="10245" name="xjhgx3"/>
          <p:cNvSpPr/>
          <p:nvPr/>
        </p:nvSpPr>
        <p:spPr>
          <a:xfrm>
            <a:off x="9950450" y="2912745"/>
            <a:ext cx="189230" cy="1354455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7"/>
              </a:cxn>
              <a:cxn ang="0">
                <a:pos x="5" y="14"/>
              </a:cxn>
              <a:cxn ang="0">
                <a:pos x="5" y="21"/>
              </a:cxn>
              <a:cxn ang="0">
                <a:pos x="5" y="28"/>
              </a:cxn>
              <a:cxn ang="0">
                <a:pos x="4" y="35"/>
              </a:cxn>
              <a:cxn ang="0">
                <a:pos x="4" y="42"/>
              </a:cxn>
              <a:cxn ang="0">
                <a:pos x="4" y="49"/>
              </a:cxn>
              <a:cxn ang="0">
                <a:pos x="4" y="56"/>
              </a:cxn>
              <a:cxn ang="0">
                <a:pos x="4" y="63"/>
              </a:cxn>
              <a:cxn ang="0">
                <a:pos x="4" y="70"/>
              </a:cxn>
              <a:cxn ang="0">
                <a:pos x="4" y="77"/>
              </a:cxn>
              <a:cxn ang="0">
                <a:pos x="5" y="84"/>
              </a:cxn>
              <a:cxn ang="0">
                <a:pos x="5" y="92"/>
              </a:cxn>
              <a:cxn ang="0">
                <a:pos x="5" y="99"/>
              </a:cxn>
              <a:cxn ang="0">
                <a:pos x="6" y="105"/>
              </a:cxn>
              <a:cxn ang="0">
                <a:pos x="6" y="112"/>
              </a:cxn>
              <a:cxn ang="0">
                <a:pos x="0" y="112"/>
              </a:cxn>
              <a:cxn ang="0">
                <a:pos x="0" y="105"/>
              </a:cxn>
              <a:cxn ang="0">
                <a:pos x="1" y="99"/>
              </a:cxn>
              <a:cxn ang="0">
                <a:pos x="1" y="92"/>
              </a:cxn>
              <a:cxn ang="0">
                <a:pos x="1" y="84"/>
              </a:cxn>
              <a:cxn ang="0">
                <a:pos x="2" y="77"/>
              </a:cxn>
              <a:cxn ang="0">
                <a:pos x="2" y="70"/>
              </a:cxn>
              <a:cxn ang="0">
                <a:pos x="2" y="63"/>
              </a:cxn>
              <a:cxn ang="0">
                <a:pos x="2" y="56"/>
              </a:cxn>
              <a:cxn ang="0">
                <a:pos x="2" y="49"/>
              </a:cxn>
              <a:cxn ang="0">
                <a:pos x="2" y="42"/>
              </a:cxn>
              <a:cxn ang="0">
                <a:pos x="2" y="35"/>
              </a:cxn>
              <a:cxn ang="0">
                <a:pos x="1" y="28"/>
              </a:cxn>
              <a:cxn ang="0">
                <a:pos x="1" y="21"/>
              </a:cxn>
              <a:cxn ang="0">
                <a:pos x="1" y="14"/>
              </a:cxn>
              <a:cxn ang="0">
                <a:pos x="0" y="7"/>
              </a:cxn>
              <a:cxn ang="0">
                <a:pos x="0" y="0"/>
              </a:cxn>
              <a:cxn ang="0">
                <a:pos x="6" y="0"/>
              </a:cxn>
            </a:cxnLst>
            <a:rect l="l" t="t" r="r" b="b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6" name="Line 20"/>
          <p:cNvSpPr/>
          <p:nvPr/>
        </p:nvSpPr>
        <p:spPr>
          <a:xfrm>
            <a:off x="8198485" y="3576320"/>
            <a:ext cx="378841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lgDashDot"/>
            <a:miter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10247" name="Group 21"/>
          <p:cNvGrpSpPr/>
          <p:nvPr/>
        </p:nvGrpSpPr>
        <p:grpSpPr>
          <a:xfrm>
            <a:off x="8250555" y="3101975"/>
            <a:ext cx="1753235" cy="95250"/>
            <a:chOff x="1020" y="1842"/>
            <a:chExt cx="1679" cy="91"/>
          </a:xfrm>
        </p:grpSpPr>
        <p:sp>
          <p:nvSpPr>
            <p:cNvPr id="10248" name="Line 22"/>
            <p:cNvSpPr/>
            <p:nvPr/>
          </p:nvSpPr>
          <p:spPr>
            <a:xfrm>
              <a:off x="1020" y="1888"/>
              <a:ext cx="1679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9" name="AutoShape 23"/>
            <p:cNvSpPr>
              <a:spLocks noChangeAspect="1"/>
            </p:cNvSpPr>
            <p:nvPr/>
          </p:nvSpPr>
          <p:spPr>
            <a:xfrm rot="5400000">
              <a:off x="1880" y="175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10250" name="Group 24"/>
          <p:cNvGrpSpPr/>
          <p:nvPr/>
        </p:nvGrpSpPr>
        <p:grpSpPr>
          <a:xfrm>
            <a:off x="8240395" y="3954780"/>
            <a:ext cx="1753235" cy="95250"/>
            <a:chOff x="1020" y="1842"/>
            <a:chExt cx="1679" cy="91"/>
          </a:xfrm>
        </p:grpSpPr>
        <p:sp>
          <p:nvSpPr>
            <p:cNvPr id="10251" name="Line 25"/>
            <p:cNvSpPr/>
            <p:nvPr/>
          </p:nvSpPr>
          <p:spPr>
            <a:xfrm>
              <a:off x="1020" y="1888"/>
              <a:ext cx="1679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2" name="AutoShape 26"/>
            <p:cNvSpPr>
              <a:spLocks noChangeAspect="1"/>
            </p:cNvSpPr>
            <p:nvPr/>
          </p:nvSpPr>
          <p:spPr>
            <a:xfrm rot="5400000">
              <a:off x="1880" y="175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10253" name="Group 30"/>
          <p:cNvGrpSpPr/>
          <p:nvPr/>
        </p:nvGrpSpPr>
        <p:grpSpPr>
          <a:xfrm>
            <a:off x="9950450" y="2590165"/>
            <a:ext cx="1740535" cy="560070"/>
            <a:chOff x="2645" y="2168"/>
            <a:chExt cx="1667" cy="536"/>
          </a:xfrm>
        </p:grpSpPr>
        <p:sp>
          <p:nvSpPr>
            <p:cNvPr id="10254" name="Freeform 31"/>
            <p:cNvSpPr/>
            <p:nvPr/>
          </p:nvSpPr>
          <p:spPr>
            <a:xfrm>
              <a:off x="2645" y="2168"/>
              <a:ext cx="1667" cy="536"/>
            </a:xfrm>
            <a:custGeom>
              <a:avLst/>
              <a:gdLst/>
              <a:ahLst/>
              <a:cxnLst>
                <a:cxn ang="0">
                  <a:pos x="0" y="536"/>
                </a:cxn>
                <a:cxn ang="0">
                  <a:pos x="131" y="520"/>
                </a:cxn>
                <a:cxn ang="0">
                  <a:pos x="1667" y="0"/>
                </a:cxn>
              </a:cxnLst>
              <a:rect l="l" t="t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5" name="AutoShape 32"/>
            <p:cNvSpPr>
              <a:spLocks noChangeAspect="1"/>
            </p:cNvSpPr>
            <p:nvPr/>
          </p:nvSpPr>
          <p:spPr>
            <a:xfrm rot="4229382">
              <a:off x="3332" y="2346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10256" name="Group 33"/>
          <p:cNvGrpSpPr/>
          <p:nvPr/>
        </p:nvGrpSpPr>
        <p:grpSpPr>
          <a:xfrm flipV="1">
            <a:off x="9997440" y="4001770"/>
            <a:ext cx="1740535" cy="560070"/>
            <a:chOff x="2645" y="2168"/>
            <a:chExt cx="1667" cy="536"/>
          </a:xfrm>
        </p:grpSpPr>
        <p:sp>
          <p:nvSpPr>
            <p:cNvPr id="10257" name="Freeform 34"/>
            <p:cNvSpPr/>
            <p:nvPr/>
          </p:nvSpPr>
          <p:spPr>
            <a:xfrm>
              <a:off x="2645" y="2168"/>
              <a:ext cx="1667" cy="536"/>
            </a:xfrm>
            <a:custGeom>
              <a:avLst/>
              <a:gdLst/>
              <a:ahLst/>
              <a:cxnLst>
                <a:cxn ang="0">
                  <a:pos x="0" y="536"/>
                </a:cxn>
                <a:cxn ang="0">
                  <a:pos x="131" y="520"/>
                </a:cxn>
                <a:cxn ang="0">
                  <a:pos x="1667" y="0"/>
                </a:cxn>
              </a:cxnLst>
              <a:rect l="l" t="t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8" name="AutoShape 35"/>
            <p:cNvSpPr>
              <a:spLocks noChangeAspect="1"/>
            </p:cNvSpPr>
            <p:nvPr/>
          </p:nvSpPr>
          <p:spPr>
            <a:xfrm rot="4229382">
              <a:off x="3332" y="2346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7" name="Group 74"/>
          <p:cNvGrpSpPr/>
          <p:nvPr/>
        </p:nvGrpSpPr>
        <p:grpSpPr>
          <a:xfrm>
            <a:off x="8672195" y="3155315"/>
            <a:ext cx="1327150" cy="882650"/>
            <a:chOff x="5030" y="2637"/>
            <a:chExt cx="1076" cy="716"/>
          </a:xfrm>
        </p:grpSpPr>
        <p:grpSp>
          <p:nvGrpSpPr>
            <p:cNvPr id="10260" name="Group 45"/>
            <p:cNvGrpSpPr/>
            <p:nvPr/>
          </p:nvGrpSpPr>
          <p:grpSpPr>
            <a:xfrm>
              <a:off x="5030" y="2637"/>
              <a:ext cx="1076" cy="716"/>
              <a:chOff x="4143" y="2374"/>
              <a:chExt cx="1270" cy="845"/>
            </a:xfrm>
          </p:grpSpPr>
          <p:sp>
            <p:nvSpPr>
              <p:cNvPr id="10261" name="Line 42"/>
              <p:cNvSpPr/>
              <p:nvPr/>
            </p:nvSpPr>
            <p:spPr>
              <a:xfrm flipH="1">
                <a:off x="4143" y="2374"/>
                <a:ext cx="1258" cy="43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dash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262" name="Line 43"/>
              <p:cNvSpPr/>
              <p:nvPr/>
            </p:nvSpPr>
            <p:spPr>
              <a:xfrm flipH="1" flipV="1">
                <a:off x="4155" y="2788"/>
                <a:ext cx="1258" cy="43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dash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10263" name="Oval 44"/>
            <p:cNvSpPr>
              <a:spLocks noChangeAspect="1"/>
            </p:cNvSpPr>
            <p:nvPr/>
          </p:nvSpPr>
          <p:spPr>
            <a:xfrm>
              <a:off x="5056" y="2976"/>
              <a:ext cx="47" cy="47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10265" name="Group 48"/>
          <p:cNvGrpSpPr/>
          <p:nvPr/>
        </p:nvGrpSpPr>
        <p:grpSpPr>
          <a:xfrm>
            <a:off x="9825355" y="758825"/>
            <a:ext cx="249555" cy="1370330"/>
            <a:chOff x="2064" y="2251"/>
            <a:chExt cx="335" cy="1270"/>
          </a:xfrm>
        </p:grpSpPr>
        <p:sp>
          <p:nvSpPr>
            <p:cNvPr id="10266" name="AutoShape 49"/>
            <p:cNvSpPr/>
            <p:nvPr/>
          </p:nvSpPr>
          <p:spPr>
            <a:xfrm>
              <a:off x="2064" y="2251"/>
              <a:ext cx="181" cy="1270"/>
            </a:xfrm>
            <a:prstGeom prst="leftBracket">
              <a:avLst>
                <a:gd name="adj" fmla="val 350828"/>
              </a:avLst>
            </a:prstGeom>
            <a:solidFill>
              <a:srgbClr val="33CC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0267" name="AutoShape 50"/>
            <p:cNvSpPr/>
            <p:nvPr/>
          </p:nvSpPr>
          <p:spPr>
            <a:xfrm flipH="1">
              <a:off x="2218" y="2251"/>
              <a:ext cx="181" cy="1270"/>
            </a:xfrm>
            <a:prstGeom prst="leftBracket">
              <a:avLst>
                <a:gd name="adj" fmla="val 350828"/>
              </a:avLst>
            </a:prstGeom>
            <a:solidFill>
              <a:srgbClr val="33CC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endParaRPr lang="zh-CN" altLang="en-US" sz="2400">
                <a:solidFill>
                  <a:schemeClr val="tx2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10268" name="Line 51"/>
          <p:cNvSpPr/>
          <p:nvPr/>
        </p:nvSpPr>
        <p:spPr>
          <a:xfrm>
            <a:off x="7971790" y="1443990"/>
            <a:ext cx="4007485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lgDashDot"/>
            <a:miter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10269" name="Group 52"/>
          <p:cNvGrpSpPr/>
          <p:nvPr/>
        </p:nvGrpSpPr>
        <p:grpSpPr>
          <a:xfrm>
            <a:off x="8027035" y="954405"/>
            <a:ext cx="1854835" cy="98425"/>
            <a:chOff x="1020" y="1842"/>
            <a:chExt cx="1679" cy="91"/>
          </a:xfrm>
        </p:grpSpPr>
        <p:sp>
          <p:nvSpPr>
            <p:cNvPr id="10270" name="Line 53"/>
            <p:cNvSpPr/>
            <p:nvPr/>
          </p:nvSpPr>
          <p:spPr>
            <a:xfrm>
              <a:off x="1020" y="1888"/>
              <a:ext cx="1679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1" name="AutoShape 54"/>
            <p:cNvSpPr>
              <a:spLocks noChangeAspect="1"/>
            </p:cNvSpPr>
            <p:nvPr/>
          </p:nvSpPr>
          <p:spPr>
            <a:xfrm rot="5400000">
              <a:off x="1880" y="175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10272" name="Group 55"/>
          <p:cNvGrpSpPr/>
          <p:nvPr/>
        </p:nvGrpSpPr>
        <p:grpSpPr>
          <a:xfrm>
            <a:off x="8016240" y="1835785"/>
            <a:ext cx="1854835" cy="98425"/>
            <a:chOff x="1020" y="1842"/>
            <a:chExt cx="1679" cy="91"/>
          </a:xfrm>
        </p:grpSpPr>
        <p:sp>
          <p:nvSpPr>
            <p:cNvPr id="10273" name="Line 56"/>
            <p:cNvSpPr/>
            <p:nvPr/>
          </p:nvSpPr>
          <p:spPr>
            <a:xfrm>
              <a:off x="1020" y="1888"/>
              <a:ext cx="1679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4" name="AutoShape 57"/>
            <p:cNvSpPr>
              <a:spLocks noChangeAspect="1"/>
            </p:cNvSpPr>
            <p:nvPr/>
          </p:nvSpPr>
          <p:spPr>
            <a:xfrm rot="5400000">
              <a:off x="1880" y="1750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10275" name="Group 61"/>
          <p:cNvGrpSpPr/>
          <p:nvPr/>
        </p:nvGrpSpPr>
        <p:grpSpPr>
          <a:xfrm>
            <a:off x="9865995" y="1306195"/>
            <a:ext cx="1841500" cy="578485"/>
            <a:chOff x="2645" y="2168"/>
            <a:chExt cx="1667" cy="536"/>
          </a:xfrm>
        </p:grpSpPr>
        <p:sp>
          <p:nvSpPr>
            <p:cNvPr id="10276" name="Freeform 62"/>
            <p:cNvSpPr/>
            <p:nvPr/>
          </p:nvSpPr>
          <p:spPr>
            <a:xfrm>
              <a:off x="2645" y="2168"/>
              <a:ext cx="1667" cy="536"/>
            </a:xfrm>
            <a:custGeom>
              <a:avLst/>
              <a:gdLst/>
              <a:ahLst/>
              <a:cxnLst>
                <a:cxn ang="0">
                  <a:pos x="0" y="536"/>
                </a:cxn>
                <a:cxn ang="0">
                  <a:pos x="131" y="520"/>
                </a:cxn>
                <a:cxn ang="0">
                  <a:pos x="1667" y="0"/>
                </a:cxn>
              </a:cxnLst>
              <a:rect l="l" t="t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10277" name="AutoShape 63"/>
            <p:cNvSpPr>
              <a:spLocks noChangeAspect="1"/>
            </p:cNvSpPr>
            <p:nvPr/>
          </p:nvSpPr>
          <p:spPr>
            <a:xfrm rot="4229382">
              <a:off x="3332" y="2346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</p:grpSp>
      <p:grpSp>
        <p:nvGrpSpPr>
          <p:cNvPr id="10278" name="Group 64"/>
          <p:cNvGrpSpPr/>
          <p:nvPr/>
        </p:nvGrpSpPr>
        <p:grpSpPr>
          <a:xfrm flipV="1">
            <a:off x="9881870" y="1003935"/>
            <a:ext cx="1841500" cy="578485"/>
            <a:chOff x="2645" y="2168"/>
            <a:chExt cx="1667" cy="536"/>
          </a:xfrm>
        </p:grpSpPr>
        <p:sp>
          <p:nvSpPr>
            <p:cNvPr id="10279" name="Freeform 65"/>
            <p:cNvSpPr/>
            <p:nvPr/>
          </p:nvSpPr>
          <p:spPr>
            <a:xfrm>
              <a:off x="2645" y="2168"/>
              <a:ext cx="1667" cy="536"/>
            </a:xfrm>
            <a:custGeom>
              <a:avLst/>
              <a:gdLst/>
              <a:ahLst/>
              <a:cxnLst>
                <a:cxn ang="0">
                  <a:pos x="0" y="536"/>
                </a:cxn>
                <a:cxn ang="0">
                  <a:pos x="131" y="520"/>
                </a:cxn>
                <a:cxn ang="0">
                  <a:pos x="1667" y="0"/>
                </a:cxn>
              </a:cxnLst>
              <a:rect l="l" t="t" r="r" b="b"/>
              <a:pathLst>
                <a:path w="1667" h="536">
                  <a:moveTo>
                    <a:pt x="0" y="536"/>
                  </a:moveTo>
                  <a:lnTo>
                    <a:pt x="131" y="520"/>
                  </a:lnTo>
                  <a:lnTo>
                    <a:pt x="16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10280" name="AutoShape 66"/>
            <p:cNvSpPr>
              <a:spLocks noChangeAspect="1"/>
            </p:cNvSpPr>
            <p:nvPr/>
          </p:nvSpPr>
          <p:spPr>
            <a:xfrm rot="4229382">
              <a:off x="3332" y="2346"/>
              <a:ext cx="91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</p:grpSp>
      <p:sp>
        <p:nvSpPr>
          <p:cNvPr id="10281" name="Oval 71"/>
          <p:cNvSpPr>
            <a:spLocks noChangeAspect="1"/>
          </p:cNvSpPr>
          <p:nvPr/>
        </p:nvSpPr>
        <p:spPr>
          <a:xfrm>
            <a:off x="11268710" y="1412875"/>
            <a:ext cx="49530" cy="4826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89275" y="3891280"/>
            <a:ext cx="100266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光心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49165" y="922020"/>
            <a:ext cx="10547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垂直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95295" y="2107565"/>
            <a:ext cx="103441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中心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77365" y="3870960"/>
            <a:ext cx="998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焦点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225165" y="927100"/>
            <a:ext cx="100266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光心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879725" y="2720340"/>
            <a:ext cx="15119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主光轴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920365" y="3312795"/>
            <a:ext cx="124777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会聚</a:t>
            </a:r>
          </a:p>
        </p:txBody>
      </p:sp>
      <p:sp>
        <p:nvSpPr>
          <p:cNvPr id="10" name="Oval 71"/>
          <p:cNvSpPr>
            <a:spLocks noChangeAspect="1"/>
          </p:cNvSpPr>
          <p:nvPr/>
        </p:nvSpPr>
        <p:spPr>
          <a:xfrm>
            <a:off x="8559165" y="1406525"/>
            <a:ext cx="76200" cy="76200"/>
          </a:xfrm>
          <a:prstGeom prst="ellipse">
            <a:avLst/>
          </a:prstGeom>
          <a:solidFill>
            <a:srgbClr val="FF0000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13" name="Oval 71"/>
          <p:cNvSpPr>
            <a:spLocks noChangeAspect="1"/>
          </p:cNvSpPr>
          <p:nvPr/>
        </p:nvSpPr>
        <p:spPr>
          <a:xfrm>
            <a:off x="11226165" y="1388745"/>
            <a:ext cx="76200" cy="76200"/>
          </a:xfrm>
          <a:prstGeom prst="ellipse">
            <a:avLst/>
          </a:prstGeom>
          <a:solidFill>
            <a:srgbClr val="FF0000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14" name="Oval 71"/>
          <p:cNvSpPr>
            <a:spLocks noChangeAspect="1"/>
          </p:cNvSpPr>
          <p:nvPr/>
        </p:nvSpPr>
        <p:spPr>
          <a:xfrm>
            <a:off x="9900285" y="1388745"/>
            <a:ext cx="76200" cy="76200"/>
          </a:xfrm>
          <a:prstGeom prst="ellipse">
            <a:avLst/>
          </a:prstGeom>
          <a:solidFill>
            <a:srgbClr val="3333FF"/>
          </a:solidFill>
          <a:ln w="38100" cap="flat" cmpd="sng">
            <a:solidFill>
              <a:srgbClr val="3333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sp>
        <p:nvSpPr>
          <p:cNvPr id="15" name="Oval 71"/>
          <p:cNvSpPr>
            <a:spLocks noChangeAspect="1"/>
          </p:cNvSpPr>
          <p:nvPr/>
        </p:nvSpPr>
        <p:spPr>
          <a:xfrm>
            <a:off x="10006965" y="3517265"/>
            <a:ext cx="76200" cy="76200"/>
          </a:xfrm>
          <a:prstGeom prst="ellipse">
            <a:avLst/>
          </a:prstGeom>
          <a:solidFill>
            <a:srgbClr val="3333FF"/>
          </a:solidFill>
          <a:ln w="38100" cap="flat" cmpd="sng">
            <a:solidFill>
              <a:srgbClr val="3333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6" name="Oval 71"/>
          <p:cNvSpPr>
            <a:spLocks noChangeAspect="1"/>
          </p:cNvSpPr>
          <p:nvPr/>
        </p:nvSpPr>
        <p:spPr>
          <a:xfrm>
            <a:off x="8691245" y="3565525"/>
            <a:ext cx="76200" cy="76200"/>
          </a:xfrm>
          <a:prstGeom prst="ellipse">
            <a:avLst/>
          </a:prstGeom>
          <a:solidFill>
            <a:srgbClr val="FF0000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7" name="Oval 71"/>
          <p:cNvSpPr>
            <a:spLocks noChangeAspect="1"/>
          </p:cNvSpPr>
          <p:nvPr/>
        </p:nvSpPr>
        <p:spPr>
          <a:xfrm>
            <a:off x="11226165" y="3557905"/>
            <a:ext cx="76200" cy="76200"/>
          </a:xfrm>
          <a:prstGeom prst="ellipse">
            <a:avLst/>
          </a:prstGeom>
          <a:solidFill>
            <a:srgbClr val="FF0000"/>
          </a:solidFill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459470" y="1412240"/>
            <a:ext cx="444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1038205" y="1390015"/>
            <a:ext cx="638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516620" y="3590290"/>
            <a:ext cx="63881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6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1041380" y="3595370"/>
            <a:ext cx="63881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6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9177655" y="865505"/>
            <a:ext cx="638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24" name="左大括号 23"/>
          <p:cNvSpPr/>
          <p:nvPr/>
        </p:nvSpPr>
        <p:spPr>
          <a:xfrm rot="5400000">
            <a:off x="10541635" y="751840"/>
            <a:ext cx="140335" cy="1249680"/>
          </a:xfrm>
          <a:prstGeom prst="leftBrace">
            <a:avLst>
              <a:gd name="adj1" fmla="val 68333"/>
              <a:gd name="adj2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678795" y="925830"/>
            <a:ext cx="638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26" name="左大括号 25"/>
          <p:cNvSpPr/>
          <p:nvPr/>
        </p:nvSpPr>
        <p:spPr>
          <a:xfrm rot="5400000">
            <a:off x="9189720" y="737235"/>
            <a:ext cx="140335" cy="1249680"/>
          </a:xfrm>
          <a:prstGeom prst="leftBrace">
            <a:avLst>
              <a:gd name="adj1" fmla="val 68333"/>
              <a:gd name="adj2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746615" y="1412875"/>
            <a:ext cx="444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0038080" y="3496945"/>
            <a:ext cx="444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321165" y="3010535"/>
            <a:ext cx="638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12" name="左大括号 11"/>
          <p:cNvSpPr/>
          <p:nvPr/>
        </p:nvSpPr>
        <p:spPr>
          <a:xfrm rot="5400000">
            <a:off x="9333230" y="2882265"/>
            <a:ext cx="140335" cy="1249680"/>
          </a:xfrm>
          <a:prstGeom prst="leftBrace">
            <a:avLst>
              <a:gd name="adj1" fmla="val 68333"/>
              <a:gd name="adj2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294245" y="749935"/>
            <a:ext cx="582930" cy="16135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</a:rPr>
              <a:t>会聚透镜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7263765" y="2816225"/>
            <a:ext cx="582930" cy="16135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ea typeface="黑体" panose="02010609060101010101" pitchFamily="49" charset="-122"/>
              </a:rPr>
              <a:t>发散透镜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1" grpId="0" animBg="1"/>
      <p:bldP spid="2" grpId="0"/>
      <p:bldP spid="3" grpId="0"/>
      <p:bldP spid="4" grpId="0"/>
      <p:bldP spid="5" grpId="0"/>
      <p:bldP spid="6" grpId="0"/>
      <p:bldP spid="8" grpId="0"/>
      <p:bldP spid="9" grpId="0"/>
      <p:bldP spid="10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3" grpId="0"/>
      <p:bldP spid="24" grpId="0" animBg="1"/>
      <p:bldP spid="25" grpId="0"/>
      <p:bldP spid="26" grpId="0" animBg="1"/>
      <p:bldP spid="11" grpId="0"/>
      <p:bldP spid="12" grpId="0" animBg="1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同步训练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160655" y="632460"/>
            <a:ext cx="11930380" cy="604075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．下列是光通过透镜（图中未画出）的情形，其中是凸透镜的是（　　）</a:t>
            </a: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1" sz="26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1" sz="26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1" sz="26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A．a	</a:t>
            </a: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B．b、d</a:t>
            </a: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C．c	</a:t>
            </a: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D．a、b、c、d</a:t>
            </a: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．如图所示，画出了光线通过透镜后的光路，其中正确的是（　　）</a:t>
            </a: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1" lang="en-US" sz="26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1" lang="en-US" sz="26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1" lang="en-US" sz="26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       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 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           </a:t>
            </a:r>
            <a:r>
              <a:rPr kumimoji="1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kumimoji="1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endParaRPr kumimoji="1" sz="26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1" sz="26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1" sz="26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083165" y="803910"/>
            <a:ext cx="59563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pic>
        <p:nvPicPr>
          <p:cNvPr id="2" name="图片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65" y="1295400"/>
            <a:ext cx="10380980" cy="19475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" y="4683760"/>
            <a:ext cx="2526665" cy="13296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7115" y="4750435"/>
            <a:ext cx="2467610" cy="129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5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9365" y="4684395"/>
            <a:ext cx="2728595" cy="1287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-214748256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3565" y="4638040"/>
            <a:ext cx="2232025" cy="12992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9473565" y="3733800"/>
            <a:ext cx="59563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图片 105"/>
          <p:cNvPicPr>
            <a:picLocks noChangeAspect="1"/>
          </p:cNvPicPr>
          <p:nvPr/>
        </p:nvPicPr>
        <p:blipFill>
          <a:blip r:embed="rId2">
            <a:lum bright="36000"/>
          </a:blip>
          <a:stretch>
            <a:fillRect/>
          </a:stretch>
        </p:blipFill>
        <p:spPr>
          <a:xfrm>
            <a:off x="7148195" y="2219960"/>
            <a:ext cx="1524000" cy="1378585"/>
          </a:xfrm>
          <a:prstGeom prst="rect">
            <a:avLst/>
          </a:prstGeom>
        </p:spPr>
      </p:pic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透镜光路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102235" y="762000"/>
            <a:ext cx="11920855" cy="126555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1024255" marR="0" indent="-1024255" defTabSz="914400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思考：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在日常生产生活中，探照灯能发出一束平行光，将远处照亮。如果给你一个点光源，你选用哪种透镜？又将光源安放在哪，才能获得一束平行光？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2753360" y="1934210"/>
            <a:ext cx="4064000" cy="1887220"/>
            <a:chOff x="12643" y="842"/>
            <a:chExt cx="6090" cy="2972"/>
          </a:xfrm>
        </p:grpSpPr>
        <p:grpSp>
          <p:nvGrpSpPr>
            <p:cNvPr id="45" name="组合 44"/>
            <p:cNvGrpSpPr/>
            <p:nvPr/>
          </p:nvGrpSpPr>
          <p:grpSpPr>
            <a:xfrm>
              <a:off x="12643" y="1243"/>
              <a:ext cx="6090" cy="2158"/>
              <a:chOff x="12806" y="4068"/>
              <a:chExt cx="6311" cy="2158"/>
            </a:xfrm>
          </p:grpSpPr>
          <p:grpSp>
            <p:nvGrpSpPr>
              <p:cNvPr id="2" name="Group 48"/>
              <p:cNvGrpSpPr/>
              <p:nvPr/>
            </p:nvGrpSpPr>
            <p:grpSpPr>
              <a:xfrm>
                <a:off x="15725" y="4068"/>
                <a:ext cx="393" cy="2158"/>
                <a:chOff x="2064" y="2251"/>
                <a:chExt cx="335" cy="1270"/>
              </a:xfrm>
            </p:grpSpPr>
            <p:sp>
              <p:nvSpPr>
                <p:cNvPr id="3" name="AutoShape 49"/>
                <p:cNvSpPr/>
                <p:nvPr/>
              </p:nvSpPr>
              <p:spPr>
                <a:xfrm>
                  <a:off x="2064" y="2251"/>
                  <a:ext cx="181" cy="1270"/>
                </a:xfrm>
                <a:prstGeom prst="leftBracket">
                  <a:avLst>
                    <a:gd name="adj" fmla="val 350828"/>
                  </a:avLst>
                </a:prstGeom>
                <a:solidFill>
                  <a:srgbClr val="33CCCC"/>
                </a:solidFill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" name="AutoShape 50"/>
                <p:cNvSpPr/>
                <p:nvPr/>
              </p:nvSpPr>
              <p:spPr>
                <a:xfrm flipH="1">
                  <a:off x="2218" y="2251"/>
                  <a:ext cx="181" cy="1270"/>
                </a:xfrm>
                <a:prstGeom prst="leftBracket">
                  <a:avLst>
                    <a:gd name="adj" fmla="val 350828"/>
                  </a:avLst>
                </a:prstGeom>
                <a:solidFill>
                  <a:srgbClr val="33CCCC"/>
                </a:solidFill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pPr algn="ctr"/>
                  <a:endParaRPr lang="zh-CN" altLang="en-US" sz="2400">
                    <a:solidFill>
                      <a:schemeClr val="tx2"/>
                    </a:solidFill>
                    <a:latin typeface="Tahoma" panose="020B0604030504040204" pitchFamily="34" charset="0"/>
                  </a:endParaRPr>
                </a:p>
              </p:txBody>
            </p:sp>
          </p:grpSp>
          <p:sp>
            <p:nvSpPr>
              <p:cNvPr id="5" name="Line 51"/>
              <p:cNvSpPr/>
              <p:nvPr/>
            </p:nvSpPr>
            <p:spPr>
              <a:xfrm>
                <a:off x="12806" y="5147"/>
                <a:ext cx="6311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lgDashDot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" name="Oval 71"/>
              <p:cNvSpPr>
                <a:spLocks noChangeAspect="1"/>
              </p:cNvSpPr>
              <p:nvPr/>
            </p:nvSpPr>
            <p:spPr>
              <a:xfrm>
                <a:off x="17998" y="5098"/>
                <a:ext cx="78" cy="76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31" name="Oval 71"/>
              <p:cNvSpPr>
                <a:spLocks noChangeAspect="1"/>
              </p:cNvSpPr>
              <p:nvPr/>
            </p:nvSpPr>
            <p:spPr>
              <a:xfrm>
                <a:off x="13731" y="5088"/>
                <a:ext cx="120" cy="120"/>
              </a:xfrm>
              <a:prstGeom prst="ellipse">
                <a:avLst/>
              </a:prstGeom>
              <a:solidFill>
                <a:srgbClr val="FF0000"/>
              </a:solidFill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34" name="Oval 71"/>
              <p:cNvSpPr>
                <a:spLocks noChangeAspect="1"/>
              </p:cNvSpPr>
              <p:nvPr/>
            </p:nvSpPr>
            <p:spPr>
              <a:xfrm>
                <a:off x="17931" y="5060"/>
                <a:ext cx="120" cy="120"/>
              </a:xfrm>
              <a:prstGeom prst="ellipse">
                <a:avLst/>
              </a:prstGeom>
              <a:solidFill>
                <a:srgbClr val="FF0000"/>
              </a:solidFill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35" name="Oval 71"/>
              <p:cNvSpPr>
                <a:spLocks noChangeAspect="1"/>
              </p:cNvSpPr>
              <p:nvPr/>
            </p:nvSpPr>
            <p:spPr>
              <a:xfrm>
                <a:off x="15843" y="5060"/>
                <a:ext cx="120" cy="120"/>
              </a:xfrm>
              <a:prstGeom prst="ellipse">
                <a:avLst/>
              </a:prstGeom>
              <a:solidFill>
                <a:srgbClr val="3333FF"/>
              </a:solidFill>
              <a:ln w="38100" cap="flat" cmpd="sng">
                <a:solidFill>
                  <a:srgbClr val="3333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13574" y="5097"/>
                <a:ext cx="700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b="1" i="1" noProof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F</a:t>
                </a:r>
              </a:p>
            </p:txBody>
          </p:sp>
          <p:sp>
            <p:nvSpPr>
              <p:cNvPr id="39" name="文本框 38"/>
              <p:cNvSpPr txBox="1"/>
              <p:nvPr/>
            </p:nvSpPr>
            <p:spPr>
              <a:xfrm>
                <a:off x="17635" y="5062"/>
                <a:ext cx="1006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b="1" i="1" noProof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F</a:t>
                </a:r>
              </a:p>
            </p:txBody>
          </p:sp>
          <p:sp>
            <p:nvSpPr>
              <p:cNvPr id="40" name="文本框 39"/>
              <p:cNvSpPr txBox="1"/>
              <p:nvPr/>
            </p:nvSpPr>
            <p:spPr>
              <a:xfrm>
                <a:off x="15601" y="5098"/>
                <a:ext cx="700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b="1" i="1" noProof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O</a:t>
                </a:r>
              </a:p>
            </p:txBody>
          </p:sp>
        </p:grpSp>
        <p:grpSp>
          <p:nvGrpSpPr>
            <p:cNvPr id="67" name="组合 66"/>
            <p:cNvGrpSpPr/>
            <p:nvPr/>
          </p:nvGrpSpPr>
          <p:grpSpPr>
            <a:xfrm rot="1860000" flipV="1">
              <a:off x="13017" y="2408"/>
              <a:ext cx="2285" cy="1407"/>
              <a:chOff x="15999" y="4320"/>
              <a:chExt cx="1869" cy="1172"/>
            </a:xfrm>
          </p:grpSpPr>
          <p:cxnSp>
            <p:nvCxnSpPr>
              <p:cNvPr id="68" name="直接连接符 67"/>
              <p:cNvCxnSpPr/>
              <p:nvPr/>
            </p:nvCxnSpPr>
            <p:spPr>
              <a:xfrm>
                <a:off x="15999" y="4320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69" name="直接连接符 68"/>
              <p:cNvCxnSpPr/>
              <p:nvPr/>
            </p:nvCxnSpPr>
            <p:spPr>
              <a:xfrm>
                <a:off x="16884" y="4876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0" name="组合 69"/>
            <p:cNvGrpSpPr/>
            <p:nvPr/>
          </p:nvGrpSpPr>
          <p:grpSpPr>
            <a:xfrm rot="1860000" flipV="1">
              <a:off x="13019" y="842"/>
              <a:ext cx="2285" cy="1407"/>
              <a:chOff x="15999" y="4320"/>
              <a:chExt cx="1869" cy="1172"/>
            </a:xfrm>
          </p:grpSpPr>
          <p:cxnSp>
            <p:nvCxnSpPr>
              <p:cNvPr id="71" name="直接连接符 70"/>
              <p:cNvCxnSpPr/>
              <p:nvPr/>
            </p:nvCxnSpPr>
            <p:spPr>
              <a:xfrm>
                <a:off x="15999" y="4320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72" name="直接连接符 71"/>
              <p:cNvCxnSpPr/>
              <p:nvPr/>
            </p:nvCxnSpPr>
            <p:spPr>
              <a:xfrm>
                <a:off x="16884" y="4876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6" name="组合 45"/>
            <p:cNvGrpSpPr/>
            <p:nvPr/>
          </p:nvGrpSpPr>
          <p:grpSpPr>
            <a:xfrm>
              <a:off x="15499" y="1454"/>
              <a:ext cx="2932" cy="1310"/>
              <a:chOff x="15499" y="1454"/>
              <a:chExt cx="2932" cy="1310"/>
            </a:xfrm>
          </p:grpSpPr>
          <p:cxnSp>
            <p:nvCxnSpPr>
              <p:cNvPr id="59" name="直接连接符 58"/>
              <p:cNvCxnSpPr/>
              <p:nvPr/>
            </p:nvCxnSpPr>
            <p:spPr>
              <a:xfrm>
                <a:off x="15499" y="1528"/>
                <a:ext cx="313" cy="5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62" name="组合 61"/>
              <p:cNvGrpSpPr/>
              <p:nvPr/>
            </p:nvGrpSpPr>
            <p:grpSpPr>
              <a:xfrm rot="21300000">
                <a:off x="15823" y="1454"/>
                <a:ext cx="2609" cy="1310"/>
                <a:chOff x="15999" y="4320"/>
                <a:chExt cx="1869" cy="1172"/>
              </a:xfrm>
            </p:grpSpPr>
            <p:cxnSp>
              <p:nvCxnSpPr>
                <p:cNvPr id="60" name="直接连接符 59"/>
                <p:cNvCxnSpPr/>
                <p:nvPr/>
              </p:nvCxnSpPr>
              <p:spPr>
                <a:xfrm>
                  <a:off x="15999" y="4320"/>
                  <a:ext cx="985" cy="61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16884" y="4876"/>
                  <a:ext cx="985" cy="61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47" name="组合 46"/>
            <p:cNvGrpSpPr/>
            <p:nvPr/>
          </p:nvGrpSpPr>
          <p:grpSpPr>
            <a:xfrm flipV="1">
              <a:off x="15505" y="1858"/>
              <a:ext cx="2932" cy="1310"/>
              <a:chOff x="15499" y="1454"/>
              <a:chExt cx="2932" cy="1310"/>
            </a:xfrm>
          </p:grpSpPr>
          <p:cxnSp>
            <p:nvCxnSpPr>
              <p:cNvPr id="48" name="直接连接符 47"/>
              <p:cNvCxnSpPr/>
              <p:nvPr/>
            </p:nvCxnSpPr>
            <p:spPr>
              <a:xfrm>
                <a:off x="15499" y="1528"/>
                <a:ext cx="313" cy="5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49" name="组合 48"/>
              <p:cNvGrpSpPr/>
              <p:nvPr/>
            </p:nvGrpSpPr>
            <p:grpSpPr>
              <a:xfrm rot="21300000">
                <a:off x="15823" y="1454"/>
                <a:ext cx="2609" cy="1310"/>
                <a:chOff x="15999" y="4320"/>
                <a:chExt cx="1869" cy="1172"/>
              </a:xfrm>
            </p:grpSpPr>
            <p:cxnSp>
              <p:nvCxnSpPr>
                <p:cNvPr id="50" name="直接连接符 49"/>
                <p:cNvCxnSpPr/>
                <p:nvPr/>
              </p:nvCxnSpPr>
              <p:spPr>
                <a:xfrm>
                  <a:off x="15999" y="4320"/>
                  <a:ext cx="985" cy="61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16884" y="4876"/>
                  <a:ext cx="985" cy="61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</p:grpSp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253365" y="1905000"/>
            <a:ext cx="2081530" cy="2052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" name="Line 51"/>
          <p:cNvSpPr/>
          <p:nvPr/>
        </p:nvSpPr>
        <p:spPr>
          <a:xfrm>
            <a:off x="7888605" y="2835275"/>
            <a:ext cx="40640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lgDashDot"/>
            <a:miter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99" name="组合 98"/>
          <p:cNvGrpSpPr/>
          <p:nvPr/>
        </p:nvGrpSpPr>
        <p:grpSpPr>
          <a:xfrm>
            <a:off x="8575675" y="2797810"/>
            <a:ext cx="455295" cy="466090"/>
            <a:chOff x="6487" y="7016"/>
            <a:chExt cx="717" cy="734"/>
          </a:xfrm>
        </p:grpSpPr>
        <p:sp>
          <p:nvSpPr>
            <p:cNvPr id="75" name="Oval 71"/>
            <p:cNvSpPr>
              <a:spLocks noChangeAspect="1"/>
            </p:cNvSpPr>
            <p:nvPr/>
          </p:nvSpPr>
          <p:spPr>
            <a:xfrm>
              <a:off x="6487" y="7016"/>
              <a:ext cx="122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6494" y="7025"/>
              <a:ext cx="71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9538335" y="2150110"/>
            <a:ext cx="668020" cy="1370330"/>
            <a:chOff x="8239" y="5996"/>
            <a:chExt cx="710" cy="2158"/>
          </a:xfrm>
        </p:grpSpPr>
        <p:grpSp>
          <p:nvGrpSpPr>
            <p:cNvPr id="55" name="Group 48"/>
            <p:cNvGrpSpPr/>
            <p:nvPr/>
          </p:nvGrpSpPr>
          <p:grpSpPr>
            <a:xfrm>
              <a:off x="8365" y="5996"/>
              <a:ext cx="399" cy="2158"/>
              <a:chOff x="2064" y="2251"/>
              <a:chExt cx="335" cy="1270"/>
            </a:xfrm>
          </p:grpSpPr>
          <p:sp>
            <p:nvSpPr>
              <p:cNvPr id="56" name="AutoShape 49"/>
              <p:cNvSpPr/>
              <p:nvPr/>
            </p:nvSpPr>
            <p:spPr>
              <a:xfrm>
                <a:off x="2064" y="2251"/>
                <a:ext cx="181" cy="1270"/>
              </a:xfrm>
              <a:prstGeom prst="leftBracket">
                <a:avLst>
                  <a:gd name="adj" fmla="val 350828"/>
                </a:avLst>
              </a:prstGeom>
              <a:solidFill>
                <a:srgbClr val="33CCCC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7" name="AutoShape 50"/>
              <p:cNvSpPr/>
              <p:nvPr/>
            </p:nvSpPr>
            <p:spPr>
              <a:xfrm flipH="1">
                <a:off x="2218" y="2251"/>
                <a:ext cx="181" cy="1270"/>
              </a:xfrm>
              <a:prstGeom prst="leftBracket">
                <a:avLst>
                  <a:gd name="adj" fmla="val 350828"/>
                </a:avLst>
              </a:prstGeom>
              <a:solidFill>
                <a:srgbClr val="33CCCC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endParaRPr lang="zh-CN" altLang="en-US" sz="2400">
                  <a:solidFill>
                    <a:schemeClr val="tx2"/>
                  </a:solidFill>
                  <a:latin typeface="Tahoma" panose="020B0604030504040204" pitchFamily="34" charset="0"/>
                </a:endParaRPr>
              </a:p>
            </p:txBody>
          </p:sp>
        </p:grpSp>
        <p:sp>
          <p:nvSpPr>
            <p:cNvPr id="79" name="Oval 71"/>
            <p:cNvSpPr>
              <a:spLocks noChangeAspect="1"/>
            </p:cNvSpPr>
            <p:nvPr/>
          </p:nvSpPr>
          <p:spPr>
            <a:xfrm>
              <a:off x="8485" y="6988"/>
              <a:ext cx="122" cy="120"/>
            </a:xfrm>
            <a:prstGeom prst="ellipse">
              <a:avLst/>
            </a:prstGeom>
            <a:solidFill>
              <a:srgbClr val="3333FF"/>
            </a:solidFill>
            <a:ln w="38100" cap="flat" cmpd="sng">
              <a:solidFill>
                <a:srgbClr val="3333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8239" y="7026"/>
              <a:ext cx="71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O</a:t>
              </a: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9702165" y="1910080"/>
            <a:ext cx="1914525" cy="1885315"/>
            <a:chOff x="12774" y="5552"/>
            <a:chExt cx="3015" cy="2969"/>
          </a:xfrm>
        </p:grpSpPr>
        <p:grpSp>
          <p:nvGrpSpPr>
            <p:cNvPr id="83" name="组合 82"/>
            <p:cNvGrpSpPr/>
            <p:nvPr/>
          </p:nvGrpSpPr>
          <p:grpSpPr>
            <a:xfrm rot="1860000" flipV="1">
              <a:off x="13374" y="5552"/>
              <a:ext cx="2401" cy="1407"/>
              <a:chOff x="15999" y="4320"/>
              <a:chExt cx="1869" cy="1172"/>
            </a:xfrm>
          </p:grpSpPr>
          <p:cxnSp>
            <p:nvCxnSpPr>
              <p:cNvPr id="84" name="直接连接符 83"/>
              <p:cNvCxnSpPr/>
              <p:nvPr/>
            </p:nvCxnSpPr>
            <p:spPr>
              <a:xfrm>
                <a:off x="15999" y="4320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85" name="直接连接符 84"/>
              <p:cNvCxnSpPr/>
              <p:nvPr/>
            </p:nvCxnSpPr>
            <p:spPr>
              <a:xfrm>
                <a:off x="16884" y="4876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6" name="组合 85"/>
            <p:cNvGrpSpPr/>
            <p:nvPr/>
          </p:nvGrpSpPr>
          <p:grpSpPr>
            <a:xfrm rot="1860000" flipV="1">
              <a:off x="13389" y="7115"/>
              <a:ext cx="2401" cy="1407"/>
              <a:chOff x="15999" y="4320"/>
              <a:chExt cx="1869" cy="1172"/>
            </a:xfrm>
          </p:grpSpPr>
          <p:cxnSp>
            <p:nvCxnSpPr>
              <p:cNvPr id="87" name="直接连接符 86"/>
              <p:cNvCxnSpPr/>
              <p:nvPr/>
            </p:nvCxnSpPr>
            <p:spPr>
              <a:xfrm>
                <a:off x="15999" y="4320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88" name="直接连接符 87"/>
              <p:cNvCxnSpPr/>
              <p:nvPr/>
            </p:nvCxnSpPr>
            <p:spPr>
              <a:xfrm>
                <a:off x="16884" y="4876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90" name="直接连接符 89"/>
            <p:cNvCxnSpPr/>
            <p:nvPr/>
          </p:nvCxnSpPr>
          <p:spPr>
            <a:xfrm>
              <a:off x="12774" y="7746"/>
              <a:ext cx="436" cy="67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直接连接符 94"/>
            <p:cNvCxnSpPr/>
            <p:nvPr/>
          </p:nvCxnSpPr>
          <p:spPr>
            <a:xfrm flipV="1">
              <a:off x="12795" y="6240"/>
              <a:ext cx="444" cy="4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7" name="组合 106"/>
          <p:cNvGrpSpPr/>
          <p:nvPr/>
        </p:nvGrpSpPr>
        <p:grpSpPr>
          <a:xfrm>
            <a:off x="8513445" y="2419985"/>
            <a:ext cx="1225550" cy="826135"/>
            <a:chOff x="6389" y="6421"/>
            <a:chExt cx="2074" cy="1301"/>
          </a:xfrm>
        </p:grpSpPr>
        <p:grpSp>
          <p:nvGrpSpPr>
            <p:cNvPr id="96" name="组合 95"/>
            <p:cNvGrpSpPr/>
            <p:nvPr/>
          </p:nvGrpSpPr>
          <p:grpSpPr>
            <a:xfrm rot="21300000" flipV="1">
              <a:off x="6389" y="6421"/>
              <a:ext cx="2075" cy="568"/>
              <a:chOff x="15999" y="4320"/>
              <a:chExt cx="1869" cy="1172"/>
            </a:xfrm>
          </p:grpSpPr>
          <p:cxnSp>
            <p:nvCxnSpPr>
              <p:cNvPr id="97" name="直接连接符 96"/>
              <p:cNvCxnSpPr/>
              <p:nvPr/>
            </p:nvCxnSpPr>
            <p:spPr>
              <a:xfrm>
                <a:off x="15999" y="4320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98" name="直接连接符 97"/>
              <p:cNvCxnSpPr/>
              <p:nvPr/>
            </p:nvCxnSpPr>
            <p:spPr>
              <a:xfrm>
                <a:off x="16884" y="4876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03" name="组合 102"/>
            <p:cNvGrpSpPr/>
            <p:nvPr/>
          </p:nvGrpSpPr>
          <p:grpSpPr>
            <a:xfrm rot="300000">
              <a:off x="6516" y="7162"/>
              <a:ext cx="1909" cy="560"/>
              <a:chOff x="15999" y="4320"/>
              <a:chExt cx="1869" cy="1172"/>
            </a:xfrm>
          </p:grpSpPr>
          <p:cxnSp>
            <p:nvCxnSpPr>
              <p:cNvPr id="104" name="直接连接符 103"/>
              <p:cNvCxnSpPr/>
              <p:nvPr/>
            </p:nvCxnSpPr>
            <p:spPr>
              <a:xfrm>
                <a:off x="15999" y="4320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16884" y="4876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2025" name="Text Box 41"/>
          <p:cNvSpPr txBox="1">
            <a:spLocks noChangeArrowheads="1"/>
          </p:cNvSpPr>
          <p:nvPr/>
        </p:nvSpPr>
        <p:spPr bwMode="auto">
          <a:xfrm>
            <a:off x="102235" y="4189730"/>
            <a:ext cx="12026265" cy="186372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403225" marR="0" indent="-40322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小明测焦距时先将凸透镜和光屏的位置固定，将光源从紧贴凸透镜的位置缓慢向外移动到某一位置，光屏上出现一个与透镜直径相近的光斑，此时固定光源凸透镜，再将光屏远离透镜，移动的过程中，若光屏上光斑的大小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（填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逐渐变大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几乎不变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先变小后变大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），则说明光源到凸透镜的距离</a:t>
            </a:r>
            <a:r>
              <a:rPr lang="en-US" altLang="zh-CN" sz="24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凸透镜的焦距。</a:t>
            </a:r>
            <a:endParaRPr kumimoji="0" lang="en-US" altLang="zh-CN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Rectangle 110"/>
          <p:cNvSpPr>
            <a:spLocks noChangeArrowheads="1"/>
          </p:cNvSpPr>
          <p:nvPr/>
        </p:nvSpPr>
        <p:spPr bwMode="auto">
          <a:xfrm>
            <a:off x="8056245" y="5064760"/>
            <a:ext cx="145478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几乎不变</a:t>
            </a:r>
          </a:p>
        </p:txBody>
      </p:sp>
      <p:sp>
        <p:nvSpPr>
          <p:cNvPr id="6" name="Rectangle 110"/>
          <p:cNvSpPr>
            <a:spLocks noChangeArrowheads="1"/>
          </p:cNvSpPr>
          <p:nvPr/>
        </p:nvSpPr>
        <p:spPr bwMode="auto">
          <a:xfrm>
            <a:off x="8940165" y="5501640"/>
            <a:ext cx="109156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等于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60743 0.000925926" pathEditMode="relative" rAng="0" ptsTypes="">
                                      <p:cBhvr>
                                        <p:cTn id="23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25" grpId="0" animBg="1"/>
      <p:bldP spid="10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-21474826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400" y="1367155"/>
            <a:ext cx="4544060" cy="33712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01600" y="762000"/>
            <a:ext cx="7207885" cy="3928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21335" indent="-521335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在准确测量焦距时，小明发现在光屏上光斑外侧还有一个暗环，他猜想可能是凸透镜的边框造成的，于是他拆除边框直接将凸透镜固定在原位置，进行实验验证，发现暗环仍然存在。你认为暗环形成的原因是光的直线传播和光的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形成；若光源在左焦点处，光屏在右焦点处，如图所示，请算出暗环的面积 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________________.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　     </a:t>
            </a:r>
          </a:p>
        </p:txBody>
      </p:sp>
      <p:sp>
        <p:nvSpPr>
          <p:cNvPr id="11" name="Rectangle 110"/>
          <p:cNvSpPr>
            <a:spLocks noChangeArrowheads="1"/>
          </p:cNvSpPr>
          <p:nvPr/>
        </p:nvSpPr>
        <p:spPr bwMode="auto">
          <a:xfrm>
            <a:off x="2920365" y="3141345"/>
            <a:ext cx="876935" cy="5708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折射</a:t>
            </a:r>
          </a:p>
        </p:txBody>
      </p:sp>
      <p:grpSp>
        <p:nvGrpSpPr>
          <p:cNvPr id="16" name="组合 15"/>
          <p:cNvGrpSpPr/>
          <p:nvPr/>
        </p:nvGrpSpPr>
        <p:grpSpPr>
          <a:xfrm rot="19380000">
            <a:off x="7616825" y="1938655"/>
            <a:ext cx="3738880" cy="144780"/>
            <a:chOff x="1893" y="7096"/>
            <a:chExt cx="5375" cy="228"/>
          </a:xfrm>
        </p:grpSpPr>
        <p:sp>
          <p:nvSpPr>
            <p:cNvPr id="14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17" name="直接连接符 16"/>
          <p:cNvCxnSpPr/>
          <p:nvPr/>
        </p:nvCxnSpPr>
        <p:spPr>
          <a:xfrm flipH="1" flipV="1">
            <a:off x="10917555" y="539750"/>
            <a:ext cx="0" cy="527812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8" name="组合 17"/>
          <p:cNvGrpSpPr/>
          <p:nvPr/>
        </p:nvGrpSpPr>
        <p:grpSpPr>
          <a:xfrm rot="2520000">
            <a:off x="7602855" y="4398645"/>
            <a:ext cx="3738880" cy="144780"/>
            <a:chOff x="1893" y="7096"/>
            <a:chExt cx="5375" cy="228"/>
          </a:xfrm>
        </p:grpSpPr>
        <p:sp>
          <p:nvSpPr>
            <p:cNvPr id="19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1" name="组合 20"/>
          <p:cNvGrpSpPr/>
          <p:nvPr/>
        </p:nvGrpSpPr>
        <p:grpSpPr>
          <a:xfrm rot="360000">
            <a:off x="9508490" y="1993265"/>
            <a:ext cx="1426845" cy="144780"/>
            <a:chOff x="1893" y="7096"/>
            <a:chExt cx="5375" cy="228"/>
          </a:xfrm>
        </p:grpSpPr>
        <p:sp>
          <p:nvSpPr>
            <p:cNvPr id="22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4" name="组合 23"/>
          <p:cNvGrpSpPr/>
          <p:nvPr/>
        </p:nvGrpSpPr>
        <p:grpSpPr>
          <a:xfrm rot="360000">
            <a:off x="9509125" y="4342765"/>
            <a:ext cx="1426845" cy="144780"/>
            <a:chOff x="1893" y="7096"/>
            <a:chExt cx="5375" cy="228"/>
          </a:xfrm>
        </p:grpSpPr>
        <p:sp>
          <p:nvSpPr>
            <p:cNvPr id="25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透镜光路</a:t>
            </a:r>
          </a:p>
        </p:txBody>
      </p:sp>
      <p:sp>
        <p:nvSpPr>
          <p:cNvPr id="27" name="Rectangle 110"/>
          <p:cNvSpPr>
            <a:spLocks noChangeArrowheads="1"/>
          </p:cNvSpPr>
          <p:nvPr/>
        </p:nvSpPr>
        <p:spPr bwMode="auto">
          <a:xfrm>
            <a:off x="10998200" y="624205"/>
            <a:ext cx="87693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</a:p>
        </p:txBody>
      </p:sp>
      <p:sp>
        <p:nvSpPr>
          <p:cNvPr id="28" name="Rectangle 110"/>
          <p:cNvSpPr>
            <a:spLocks noChangeArrowheads="1"/>
          </p:cNvSpPr>
          <p:nvPr/>
        </p:nvSpPr>
        <p:spPr bwMode="auto">
          <a:xfrm>
            <a:off x="10998200" y="5329555"/>
            <a:ext cx="87693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</a:p>
        </p:txBody>
      </p:sp>
      <p:sp>
        <p:nvSpPr>
          <p:cNvPr id="29" name="Rectangle 110"/>
          <p:cNvSpPr>
            <a:spLocks noChangeArrowheads="1"/>
          </p:cNvSpPr>
          <p:nvPr/>
        </p:nvSpPr>
        <p:spPr bwMode="auto">
          <a:xfrm>
            <a:off x="10998200" y="4110355"/>
            <a:ext cx="87693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</a:p>
        </p:txBody>
      </p:sp>
      <p:sp>
        <p:nvSpPr>
          <p:cNvPr id="30" name="Rectangle 110"/>
          <p:cNvSpPr>
            <a:spLocks noChangeArrowheads="1"/>
          </p:cNvSpPr>
          <p:nvPr/>
        </p:nvSpPr>
        <p:spPr bwMode="auto">
          <a:xfrm>
            <a:off x="10998200" y="1819910"/>
            <a:ext cx="87693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2931160" y="3934460"/>
            <a:ext cx="1094105" cy="898525"/>
            <a:chOff x="9296" y="7095"/>
            <a:chExt cx="1723" cy="1415"/>
          </a:xfrm>
        </p:grpSpPr>
        <p:sp>
          <p:nvSpPr>
            <p:cNvPr id="31" name="Rectangle 110"/>
            <p:cNvSpPr>
              <a:spLocks noChangeArrowheads="1"/>
            </p:cNvSpPr>
            <p:nvPr/>
          </p:nvSpPr>
          <p:spPr bwMode="auto">
            <a:xfrm>
              <a:off x="9639" y="7341"/>
              <a:ext cx="1381" cy="8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914400" rtl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π</a:t>
              </a:r>
              <a:r>
                <a:rPr kumimoji="0" lang="en-US" altLang="zh-CN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D</a:t>
              </a:r>
              <a:r>
                <a:rPr kumimoji="0" lang="en-US" altLang="zh-CN" sz="2600" b="1" i="0" u="none" strike="noStrike" kern="1200" cap="none" spc="0" normalizeH="0" baseline="3000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2</a:t>
              </a:r>
            </a:p>
          </p:txBody>
        </p:sp>
        <p:sp>
          <p:nvSpPr>
            <p:cNvPr id="32" name="Rectangle 110"/>
            <p:cNvSpPr>
              <a:spLocks noChangeArrowheads="1"/>
            </p:cNvSpPr>
            <p:nvPr/>
          </p:nvSpPr>
          <p:spPr bwMode="auto">
            <a:xfrm>
              <a:off x="9296" y="7095"/>
              <a:ext cx="688" cy="8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914400" rtl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3</a:t>
              </a:r>
              <a:endParaRPr kumimoji="0" lang="en-US" sz="26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3" name="Rectangle 110"/>
            <p:cNvSpPr>
              <a:spLocks noChangeArrowheads="1"/>
            </p:cNvSpPr>
            <p:nvPr/>
          </p:nvSpPr>
          <p:spPr bwMode="auto">
            <a:xfrm>
              <a:off x="9296" y="7612"/>
              <a:ext cx="688" cy="8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914400" rtl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4</a:t>
              </a:r>
              <a:endParaRPr kumimoji="0" lang="en-US" sz="26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>
            <a:xfrm>
              <a:off x="9352" y="7856"/>
              <a:ext cx="393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组合 72"/>
          <p:cNvGrpSpPr/>
          <p:nvPr/>
        </p:nvGrpSpPr>
        <p:grpSpPr>
          <a:xfrm>
            <a:off x="1624965" y="3152775"/>
            <a:ext cx="4006850" cy="1826260"/>
            <a:chOff x="9279" y="3454"/>
            <a:chExt cx="6310" cy="2876"/>
          </a:xfrm>
        </p:grpSpPr>
        <p:grpSp>
          <p:nvGrpSpPr>
            <p:cNvPr id="29" name="Group 48"/>
            <p:cNvGrpSpPr/>
            <p:nvPr/>
          </p:nvGrpSpPr>
          <p:grpSpPr>
            <a:xfrm>
              <a:off x="11960" y="3841"/>
              <a:ext cx="786" cy="2158"/>
              <a:chOff x="2064" y="2251"/>
              <a:chExt cx="335" cy="1270"/>
            </a:xfrm>
          </p:grpSpPr>
          <p:sp>
            <p:nvSpPr>
              <p:cNvPr id="30" name="AutoShape 49"/>
              <p:cNvSpPr/>
              <p:nvPr/>
            </p:nvSpPr>
            <p:spPr>
              <a:xfrm>
                <a:off x="2064" y="2251"/>
                <a:ext cx="181" cy="1270"/>
              </a:xfrm>
              <a:prstGeom prst="leftBracket">
                <a:avLst>
                  <a:gd name="adj" fmla="val 350828"/>
                </a:avLst>
              </a:prstGeom>
              <a:solidFill>
                <a:srgbClr val="33CCCC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31" name="AutoShape 50"/>
              <p:cNvSpPr/>
              <p:nvPr/>
            </p:nvSpPr>
            <p:spPr>
              <a:xfrm flipH="1">
                <a:off x="2218" y="2251"/>
                <a:ext cx="181" cy="1270"/>
              </a:xfrm>
              <a:prstGeom prst="leftBracket">
                <a:avLst>
                  <a:gd name="adj" fmla="val 350828"/>
                </a:avLst>
              </a:prstGeom>
              <a:solidFill>
                <a:srgbClr val="33CCCC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endParaRPr lang="zh-CN" altLang="en-US" sz="2400">
                  <a:solidFill>
                    <a:schemeClr val="tx2"/>
                  </a:solidFill>
                  <a:latin typeface="Tahoma" panose="020B0604030504040204" pitchFamily="34" charset="0"/>
                </a:endParaRPr>
              </a:p>
            </p:txBody>
          </p:sp>
        </p:grpSp>
        <p:sp>
          <p:nvSpPr>
            <p:cNvPr id="32" name="Line 51"/>
            <p:cNvSpPr/>
            <p:nvPr/>
          </p:nvSpPr>
          <p:spPr>
            <a:xfrm>
              <a:off x="9279" y="4920"/>
              <a:ext cx="631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67" name="组合 66"/>
            <p:cNvGrpSpPr/>
            <p:nvPr/>
          </p:nvGrpSpPr>
          <p:grpSpPr>
            <a:xfrm rot="1860000" flipV="1">
              <a:off x="9566" y="4924"/>
              <a:ext cx="2285" cy="1407"/>
              <a:chOff x="15999" y="4320"/>
              <a:chExt cx="1869" cy="1172"/>
            </a:xfrm>
          </p:grpSpPr>
          <p:cxnSp>
            <p:nvCxnSpPr>
              <p:cNvPr id="68" name="直接连接符 67"/>
              <p:cNvCxnSpPr/>
              <p:nvPr/>
            </p:nvCxnSpPr>
            <p:spPr>
              <a:xfrm>
                <a:off x="15999" y="4320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69" name="直接连接符 68"/>
              <p:cNvCxnSpPr/>
              <p:nvPr/>
            </p:nvCxnSpPr>
            <p:spPr>
              <a:xfrm>
                <a:off x="16884" y="4876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0" name="组合 69"/>
            <p:cNvGrpSpPr/>
            <p:nvPr/>
          </p:nvGrpSpPr>
          <p:grpSpPr>
            <a:xfrm rot="1860000" flipV="1">
              <a:off x="9598" y="3454"/>
              <a:ext cx="2285" cy="1407"/>
              <a:chOff x="15999" y="4320"/>
              <a:chExt cx="1869" cy="1172"/>
            </a:xfrm>
          </p:grpSpPr>
          <p:cxnSp>
            <p:nvCxnSpPr>
              <p:cNvPr id="71" name="直接连接符 70"/>
              <p:cNvCxnSpPr/>
              <p:nvPr/>
            </p:nvCxnSpPr>
            <p:spPr>
              <a:xfrm>
                <a:off x="15999" y="4320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72" name="直接连接符 71"/>
              <p:cNvCxnSpPr/>
              <p:nvPr/>
            </p:nvCxnSpPr>
            <p:spPr>
              <a:xfrm>
                <a:off x="16884" y="4876"/>
                <a:ext cx="985" cy="617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透镜能力比较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187960" y="535305"/>
            <a:ext cx="9181465" cy="64262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观察：</a:t>
            </a:r>
            <a:r>
              <a:rPr kumimoji="1"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比较</a:t>
            </a:r>
            <a:r>
              <a:rPr kumimoji="1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凸出程度不同的凸透镜对光的会聚能力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grpSp>
        <p:nvGrpSpPr>
          <p:cNvPr id="131" name="组合 130"/>
          <p:cNvGrpSpPr/>
          <p:nvPr/>
        </p:nvGrpSpPr>
        <p:grpSpPr>
          <a:xfrm>
            <a:off x="2321560" y="1402080"/>
            <a:ext cx="1249680" cy="617220"/>
            <a:chOff x="3627" y="2277"/>
            <a:chExt cx="1968" cy="972"/>
          </a:xfrm>
        </p:grpSpPr>
        <p:sp>
          <p:nvSpPr>
            <p:cNvPr id="23" name="文本框 22"/>
            <p:cNvSpPr txBox="1"/>
            <p:nvPr/>
          </p:nvSpPr>
          <p:spPr>
            <a:xfrm>
              <a:off x="4482" y="2277"/>
              <a:ext cx="1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  <a:r>
                <a:rPr kumimoji="1" lang="en-US" altLang="zh-CN" sz="2400" b="1" baseline="-2500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1</a:t>
              </a:r>
            </a:p>
          </p:txBody>
        </p:sp>
        <p:sp>
          <p:nvSpPr>
            <p:cNvPr id="26" name="左大括号 25"/>
            <p:cNvSpPr/>
            <p:nvPr/>
          </p:nvSpPr>
          <p:spPr>
            <a:xfrm rot="5400000">
              <a:off x="4501" y="2155"/>
              <a:ext cx="221" cy="1968"/>
            </a:xfrm>
            <a:prstGeom prst="leftBrace">
              <a:avLst>
                <a:gd name="adj1" fmla="val 68333"/>
                <a:gd name="adj2" fmla="val 50000"/>
              </a:avLst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32" name="组合 131"/>
          <p:cNvGrpSpPr/>
          <p:nvPr/>
        </p:nvGrpSpPr>
        <p:grpSpPr>
          <a:xfrm>
            <a:off x="1640205" y="1390015"/>
            <a:ext cx="4006850" cy="1370330"/>
            <a:chOff x="2583" y="2189"/>
            <a:chExt cx="6310" cy="2158"/>
          </a:xfrm>
        </p:grpSpPr>
        <p:grpSp>
          <p:nvGrpSpPr>
            <p:cNvPr id="10265" name="Group 48"/>
            <p:cNvGrpSpPr/>
            <p:nvPr/>
          </p:nvGrpSpPr>
          <p:grpSpPr>
            <a:xfrm>
              <a:off x="5502" y="2189"/>
              <a:ext cx="393" cy="2158"/>
              <a:chOff x="2064" y="2251"/>
              <a:chExt cx="335" cy="1270"/>
            </a:xfrm>
          </p:grpSpPr>
          <p:sp>
            <p:nvSpPr>
              <p:cNvPr id="10266" name="AutoShape 49"/>
              <p:cNvSpPr/>
              <p:nvPr/>
            </p:nvSpPr>
            <p:spPr>
              <a:xfrm>
                <a:off x="2064" y="2251"/>
                <a:ext cx="181" cy="1270"/>
              </a:xfrm>
              <a:prstGeom prst="leftBracket">
                <a:avLst>
                  <a:gd name="adj" fmla="val 350828"/>
                </a:avLst>
              </a:prstGeom>
              <a:solidFill>
                <a:srgbClr val="33CCCC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10267" name="AutoShape 50"/>
              <p:cNvSpPr/>
              <p:nvPr/>
            </p:nvSpPr>
            <p:spPr>
              <a:xfrm flipH="1">
                <a:off x="2218" y="2251"/>
                <a:ext cx="181" cy="1270"/>
              </a:xfrm>
              <a:prstGeom prst="leftBracket">
                <a:avLst>
                  <a:gd name="adj" fmla="val 350828"/>
                </a:avLst>
              </a:prstGeom>
              <a:solidFill>
                <a:srgbClr val="33CCCC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endParaRPr lang="zh-CN" altLang="en-US" sz="2400">
                  <a:solidFill>
                    <a:schemeClr val="tx2"/>
                  </a:solidFill>
                  <a:latin typeface="Tahoma" panose="020B0604030504040204" pitchFamily="34" charset="0"/>
                </a:endParaRPr>
              </a:p>
            </p:txBody>
          </p:sp>
        </p:grpSp>
        <p:sp>
          <p:nvSpPr>
            <p:cNvPr id="10268" name="Line 51"/>
            <p:cNvSpPr/>
            <p:nvPr/>
          </p:nvSpPr>
          <p:spPr>
            <a:xfrm>
              <a:off x="2583" y="3268"/>
              <a:ext cx="631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10269" name="Group 52"/>
            <p:cNvGrpSpPr/>
            <p:nvPr/>
          </p:nvGrpSpPr>
          <p:grpSpPr>
            <a:xfrm>
              <a:off x="2670" y="2259"/>
              <a:ext cx="2921" cy="155"/>
              <a:chOff x="1020" y="1842"/>
              <a:chExt cx="1679" cy="91"/>
            </a:xfrm>
          </p:grpSpPr>
          <p:sp>
            <p:nvSpPr>
              <p:cNvPr id="10270" name="Line 53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271" name="AutoShape 54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0272" name="Group 55"/>
            <p:cNvGrpSpPr/>
            <p:nvPr/>
          </p:nvGrpSpPr>
          <p:grpSpPr>
            <a:xfrm>
              <a:off x="2653" y="4004"/>
              <a:ext cx="2921" cy="155"/>
              <a:chOff x="1020" y="1842"/>
              <a:chExt cx="1679" cy="91"/>
            </a:xfrm>
          </p:grpSpPr>
          <p:sp>
            <p:nvSpPr>
              <p:cNvPr id="10273" name="Line 56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274" name="AutoShape 57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0275" name="Group 61"/>
            <p:cNvGrpSpPr/>
            <p:nvPr/>
          </p:nvGrpSpPr>
          <p:grpSpPr>
            <a:xfrm>
              <a:off x="5556" y="3026"/>
              <a:ext cx="2863" cy="1059"/>
              <a:chOff x="2645" y="2168"/>
              <a:chExt cx="1667" cy="536"/>
            </a:xfrm>
          </p:grpSpPr>
          <p:sp>
            <p:nvSpPr>
              <p:cNvPr id="10276" name="Freeform 62"/>
              <p:cNvSpPr/>
              <p:nvPr/>
            </p:nvSpPr>
            <p:spPr>
              <a:xfrm>
                <a:off x="2645" y="2168"/>
                <a:ext cx="1667" cy="536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277" name="AutoShape 63"/>
              <p:cNvSpPr>
                <a:spLocks noChangeAspect="1"/>
              </p:cNvSpPr>
              <p:nvPr/>
            </p:nvSpPr>
            <p:spPr>
              <a:xfrm rot="4229382">
                <a:off x="3332" y="234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0278" name="Group 64"/>
            <p:cNvGrpSpPr/>
            <p:nvPr/>
          </p:nvGrpSpPr>
          <p:grpSpPr>
            <a:xfrm flipV="1">
              <a:off x="5581" y="2343"/>
              <a:ext cx="2837" cy="1169"/>
              <a:chOff x="2645" y="2168"/>
              <a:chExt cx="1667" cy="536"/>
            </a:xfrm>
          </p:grpSpPr>
          <p:sp>
            <p:nvSpPr>
              <p:cNvPr id="10279" name="Freeform 65"/>
              <p:cNvSpPr/>
              <p:nvPr/>
            </p:nvSpPr>
            <p:spPr>
              <a:xfrm>
                <a:off x="2645" y="2168"/>
                <a:ext cx="1667" cy="536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280" name="AutoShape 66"/>
              <p:cNvSpPr>
                <a:spLocks noChangeAspect="1"/>
              </p:cNvSpPr>
              <p:nvPr/>
            </p:nvSpPr>
            <p:spPr>
              <a:xfrm rot="4229382">
                <a:off x="3332" y="2346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24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0281" name="Oval 71"/>
            <p:cNvSpPr>
              <a:spLocks noChangeAspect="1"/>
            </p:cNvSpPr>
            <p:nvPr/>
          </p:nvSpPr>
          <p:spPr>
            <a:xfrm>
              <a:off x="7775" y="3219"/>
              <a:ext cx="78" cy="76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0" name="Oval 71"/>
            <p:cNvSpPr>
              <a:spLocks noChangeAspect="1"/>
            </p:cNvSpPr>
            <p:nvPr/>
          </p:nvSpPr>
          <p:spPr>
            <a:xfrm>
              <a:off x="3508" y="3209"/>
              <a:ext cx="120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3" name="Oval 71"/>
            <p:cNvSpPr>
              <a:spLocks noChangeAspect="1"/>
            </p:cNvSpPr>
            <p:nvPr/>
          </p:nvSpPr>
          <p:spPr>
            <a:xfrm>
              <a:off x="7708" y="3181"/>
              <a:ext cx="120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4" name="Oval 71"/>
            <p:cNvSpPr>
              <a:spLocks noChangeAspect="1"/>
            </p:cNvSpPr>
            <p:nvPr/>
          </p:nvSpPr>
          <p:spPr>
            <a:xfrm>
              <a:off x="5620" y="3181"/>
              <a:ext cx="120" cy="120"/>
            </a:xfrm>
            <a:prstGeom prst="ellipse">
              <a:avLst/>
            </a:prstGeom>
            <a:solidFill>
              <a:srgbClr val="3333FF"/>
            </a:solidFill>
            <a:ln w="38100" cap="flat" cmpd="sng">
              <a:solidFill>
                <a:srgbClr val="3333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3351" y="3218"/>
              <a:ext cx="7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7412" y="3183"/>
              <a:ext cx="1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5378" y="3219"/>
              <a:ext cx="7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O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3505" y="5414010"/>
            <a:ext cx="121602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小结：</a:t>
            </a:r>
          </a:p>
        </p:txBody>
      </p:sp>
      <p:sp>
        <p:nvSpPr>
          <p:cNvPr id="52" name="Oval 71"/>
          <p:cNvSpPr>
            <a:spLocks noChangeAspect="1"/>
          </p:cNvSpPr>
          <p:nvPr/>
        </p:nvSpPr>
        <p:spPr>
          <a:xfrm>
            <a:off x="3538855" y="4028440"/>
            <a:ext cx="76200" cy="76200"/>
          </a:xfrm>
          <a:prstGeom prst="ellipse">
            <a:avLst/>
          </a:prstGeom>
          <a:solidFill>
            <a:srgbClr val="3333FF"/>
          </a:solidFill>
          <a:ln w="38100" cap="flat" cmpd="sng">
            <a:solidFill>
              <a:srgbClr val="3333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</a:endParaRPr>
          </a:p>
        </p:txBody>
      </p:sp>
      <p:grpSp>
        <p:nvGrpSpPr>
          <p:cNvPr id="135" name="组合 134"/>
          <p:cNvGrpSpPr/>
          <p:nvPr/>
        </p:nvGrpSpPr>
        <p:grpSpPr>
          <a:xfrm>
            <a:off x="2490470" y="4046220"/>
            <a:ext cx="444500" cy="465455"/>
            <a:chOff x="3922" y="6372"/>
            <a:chExt cx="700" cy="733"/>
          </a:xfrm>
        </p:grpSpPr>
        <p:sp>
          <p:nvSpPr>
            <p:cNvPr id="50" name="Oval 71"/>
            <p:cNvSpPr>
              <a:spLocks noChangeAspect="1"/>
            </p:cNvSpPr>
            <p:nvPr/>
          </p:nvSpPr>
          <p:spPr>
            <a:xfrm>
              <a:off x="4198" y="6372"/>
              <a:ext cx="120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3922" y="6381"/>
              <a:ext cx="7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</p:grpSp>
      <p:grpSp>
        <p:nvGrpSpPr>
          <p:cNvPr id="134" name="组合 133"/>
          <p:cNvGrpSpPr/>
          <p:nvPr/>
        </p:nvGrpSpPr>
        <p:grpSpPr>
          <a:xfrm>
            <a:off x="4237990" y="4028440"/>
            <a:ext cx="638810" cy="461010"/>
            <a:chOff x="6674" y="6344"/>
            <a:chExt cx="1006" cy="726"/>
          </a:xfrm>
        </p:grpSpPr>
        <p:sp>
          <p:nvSpPr>
            <p:cNvPr id="49" name="Oval 71"/>
            <p:cNvSpPr>
              <a:spLocks noChangeAspect="1"/>
            </p:cNvSpPr>
            <p:nvPr/>
          </p:nvSpPr>
          <p:spPr>
            <a:xfrm>
              <a:off x="7022" y="6382"/>
              <a:ext cx="78" cy="76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1" name="Oval 71"/>
            <p:cNvSpPr>
              <a:spLocks noChangeAspect="1"/>
            </p:cNvSpPr>
            <p:nvPr/>
          </p:nvSpPr>
          <p:spPr>
            <a:xfrm>
              <a:off x="6955" y="6344"/>
              <a:ext cx="120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6674" y="6346"/>
              <a:ext cx="1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2720975" y="3522980"/>
            <a:ext cx="816610" cy="561340"/>
            <a:chOff x="4285" y="5548"/>
            <a:chExt cx="1286" cy="884"/>
          </a:xfrm>
        </p:grpSpPr>
        <p:sp>
          <p:nvSpPr>
            <p:cNvPr id="55" name="文本框 54"/>
            <p:cNvSpPr txBox="1"/>
            <p:nvPr/>
          </p:nvSpPr>
          <p:spPr>
            <a:xfrm>
              <a:off x="4412" y="5548"/>
              <a:ext cx="1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  <a:r>
                <a:rPr kumimoji="1" lang="en-US" altLang="zh-CN" sz="2400" b="1" baseline="-2500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2</a:t>
              </a:r>
            </a:p>
          </p:txBody>
        </p:sp>
        <p:sp>
          <p:nvSpPr>
            <p:cNvPr id="56" name="左大括号 55"/>
            <p:cNvSpPr/>
            <p:nvPr/>
          </p:nvSpPr>
          <p:spPr>
            <a:xfrm rot="5400000">
              <a:off x="4778" y="5639"/>
              <a:ext cx="301" cy="1287"/>
            </a:xfrm>
            <a:prstGeom prst="leftBrace">
              <a:avLst>
                <a:gd name="adj1" fmla="val 68333"/>
                <a:gd name="adj2" fmla="val 50000"/>
              </a:avLst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7" name="文本框 56"/>
          <p:cNvSpPr txBox="1"/>
          <p:nvPr/>
        </p:nvSpPr>
        <p:spPr>
          <a:xfrm>
            <a:off x="3399790" y="4052570"/>
            <a:ext cx="444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i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O</a:t>
            </a:r>
          </a:p>
        </p:txBody>
      </p:sp>
      <p:grpSp>
        <p:nvGrpSpPr>
          <p:cNvPr id="133" name="组合 132"/>
          <p:cNvGrpSpPr/>
          <p:nvPr/>
        </p:nvGrpSpPr>
        <p:grpSpPr>
          <a:xfrm>
            <a:off x="3367405" y="3323590"/>
            <a:ext cx="2316480" cy="1513840"/>
            <a:chOff x="5296" y="5237"/>
            <a:chExt cx="3648" cy="2384"/>
          </a:xfrm>
        </p:grpSpPr>
        <p:grpSp>
          <p:nvGrpSpPr>
            <p:cNvPr id="77" name="组合 76"/>
            <p:cNvGrpSpPr/>
            <p:nvPr/>
          </p:nvGrpSpPr>
          <p:grpSpPr>
            <a:xfrm>
              <a:off x="5296" y="5679"/>
              <a:ext cx="3648" cy="1943"/>
              <a:chOff x="3409" y="7793"/>
              <a:chExt cx="3648" cy="1943"/>
            </a:xfrm>
          </p:grpSpPr>
          <p:cxnSp>
            <p:nvCxnSpPr>
              <p:cNvPr id="59" name="直接连接符 58"/>
              <p:cNvCxnSpPr/>
              <p:nvPr/>
            </p:nvCxnSpPr>
            <p:spPr>
              <a:xfrm>
                <a:off x="3409" y="7793"/>
                <a:ext cx="631" cy="7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62" name="组合 61"/>
              <p:cNvGrpSpPr/>
              <p:nvPr/>
            </p:nvGrpSpPr>
            <p:grpSpPr>
              <a:xfrm>
                <a:off x="4067" y="7896"/>
                <a:ext cx="2990" cy="1841"/>
                <a:chOff x="15999" y="4320"/>
                <a:chExt cx="1869" cy="1172"/>
              </a:xfrm>
            </p:grpSpPr>
            <p:cxnSp>
              <p:nvCxnSpPr>
                <p:cNvPr id="60" name="直接连接符 59"/>
                <p:cNvCxnSpPr/>
                <p:nvPr/>
              </p:nvCxnSpPr>
              <p:spPr>
                <a:xfrm>
                  <a:off x="15999" y="4320"/>
                  <a:ext cx="985" cy="61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61" name="直接连接符 60"/>
                <p:cNvCxnSpPr/>
                <p:nvPr/>
              </p:nvCxnSpPr>
              <p:spPr>
                <a:xfrm>
                  <a:off x="16884" y="4876"/>
                  <a:ext cx="985" cy="61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76" name="组合 75"/>
            <p:cNvGrpSpPr/>
            <p:nvPr/>
          </p:nvGrpSpPr>
          <p:grpSpPr>
            <a:xfrm>
              <a:off x="5351" y="5237"/>
              <a:ext cx="3567" cy="1906"/>
              <a:chOff x="3464" y="7351"/>
              <a:chExt cx="3567" cy="1906"/>
            </a:xfrm>
          </p:grpSpPr>
          <p:grpSp>
            <p:nvGrpSpPr>
              <p:cNvPr id="63" name="组合 62"/>
              <p:cNvGrpSpPr/>
              <p:nvPr/>
            </p:nvGrpSpPr>
            <p:grpSpPr>
              <a:xfrm flipV="1">
                <a:off x="4041" y="7351"/>
                <a:ext cx="2990" cy="1841"/>
                <a:chOff x="15999" y="4320"/>
                <a:chExt cx="1869" cy="1172"/>
              </a:xfrm>
            </p:grpSpPr>
            <p:cxnSp>
              <p:nvCxnSpPr>
                <p:cNvPr id="64" name="直接连接符 63"/>
                <p:cNvCxnSpPr/>
                <p:nvPr/>
              </p:nvCxnSpPr>
              <p:spPr>
                <a:xfrm>
                  <a:off x="15999" y="4320"/>
                  <a:ext cx="985" cy="61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</p:cxnSp>
            <p:cxnSp>
              <p:nvCxnSpPr>
                <p:cNvPr id="65" name="直接连接符 64"/>
                <p:cNvCxnSpPr/>
                <p:nvPr/>
              </p:nvCxnSpPr>
              <p:spPr>
                <a:xfrm>
                  <a:off x="16884" y="4876"/>
                  <a:ext cx="985" cy="617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66" name="直接连接符 65"/>
              <p:cNvCxnSpPr/>
              <p:nvPr/>
            </p:nvCxnSpPr>
            <p:spPr>
              <a:xfrm flipV="1">
                <a:off x="3464" y="9181"/>
                <a:ext cx="631" cy="76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78" name="Text Box 18"/>
          <p:cNvSpPr txBox="1">
            <a:spLocks noChangeArrowheads="1"/>
          </p:cNvSpPr>
          <p:nvPr/>
        </p:nvSpPr>
        <p:spPr bwMode="auto">
          <a:xfrm>
            <a:off x="1094105" y="5274945"/>
            <a:ext cx="10936605" cy="7016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凸透镜的</a:t>
            </a:r>
            <a:r>
              <a:rPr kumimoji="1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凸出程度越大，对光的会聚能力越</a:t>
            </a:r>
            <a:r>
              <a:rPr kumimoji="1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，该透镜的焦距越</a:t>
            </a:r>
            <a:r>
              <a:rPr kumimoji="1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sp>
        <p:nvSpPr>
          <p:cNvPr id="79" name="Text Box 18"/>
          <p:cNvSpPr txBox="1">
            <a:spLocks noChangeArrowheads="1"/>
          </p:cNvSpPr>
          <p:nvPr/>
        </p:nvSpPr>
        <p:spPr bwMode="auto">
          <a:xfrm>
            <a:off x="638810" y="5868670"/>
            <a:ext cx="11546205" cy="7016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即</a:t>
            </a:r>
            <a:r>
              <a:rPr kumimoji="1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: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透镜的焦距反映其对光的作用能力，焦距越短，对光的作用能力</a:t>
            </a:r>
            <a:r>
              <a:rPr kumimoji="1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_____</a:t>
            </a:r>
            <a:r>
              <a:rPr kumimoji="1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grpSp>
        <p:nvGrpSpPr>
          <p:cNvPr id="130" name="组合 129"/>
          <p:cNvGrpSpPr/>
          <p:nvPr/>
        </p:nvGrpSpPr>
        <p:grpSpPr>
          <a:xfrm>
            <a:off x="7406640" y="802005"/>
            <a:ext cx="4277995" cy="1974215"/>
            <a:chOff x="11664" y="1967"/>
            <a:chExt cx="6737" cy="3109"/>
          </a:xfrm>
        </p:grpSpPr>
        <p:sp>
          <p:nvSpPr>
            <p:cNvPr id="16" name="Oval 71"/>
            <p:cNvSpPr>
              <a:spLocks noChangeAspect="1"/>
            </p:cNvSpPr>
            <p:nvPr/>
          </p:nvSpPr>
          <p:spPr>
            <a:xfrm>
              <a:off x="12035" y="3459"/>
              <a:ext cx="120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0245" name="xjhgx3"/>
            <p:cNvSpPr/>
            <p:nvPr/>
          </p:nvSpPr>
          <p:spPr>
            <a:xfrm>
              <a:off x="14755" y="2479"/>
              <a:ext cx="298" cy="2133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7"/>
                </a:cxn>
                <a:cxn ang="0">
                  <a:pos x="5" y="14"/>
                </a:cxn>
                <a:cxn ang="0">
                  <a:pos x="5" y="21"/>
                </a:cxn>
                <a:cxn ang="0">
                  <a:pos x="5" y="28"/>
                </a:cxn>
                <a:cxn ang="0">
                  <a:pos x="4" y="35"/>
                </a:cxn>
                <a:cxn ang="0">
                  <a:pos x="4" y="42"/>
                </a:cxn>
                <a:cxn ang="0">
                  <a:pos x="4" y="49"/>
                </a:cxn>
                <a:cxn ang="0">
                  <a:pos x="4" y="56"/>
                </a:cxn>
                <a:cxn ang="0">
                  <a:pos x="4" y="63"/>
                </a:cxn>
                <a:cxn ang="0">
                  <a:pos x="4" y="70"/>
                </a:cxn>
                <a:cxn ang="0">
                  <a:pos x="4" y="77"/>
                </a:cxn>
                <a:cxn ang="0">
                  <a:pos x="5" y="84"/>
                </a:cxn>
                <a:cxn ang="0">
                  <a:pos x="5" y="92"/>
                </a:cxn>
                <a:cxn ang="0">
                  <a:pos x="5" y="99"/>
                </a:cxn>
                <a:cxn ang="0">
                  <a:pos x="6" y="105"/>
                </a:cxn>
                <a:cxn ang="0">
                  <a:pos x="6" y="112"/>
                </a:cxn>
                <a:cxn ang="0">
                  <a:pos x="0" y="112"/>
                </a:cxn>
                <a:cxn ang="0">
                  <a:pos x="0" y="105"/>
                </a:cxn>
                <a:cxn ang="0">
                  <a:pos x="1" y="99"/>
                </a:cxn>
                <a:cxn ang="0">
                  <a:pos x="1" y="92"/>
                </a:cxn>
                <a:cxn ang="0">
                  <a:pos x="1" y="84"/>
                </a:cxn>
                <a:cxn ang="0">
                  <a:pos x="2" y="77"/>
                </a:cxn>
                <a:cxn ang="0">
                  <a:pos x="2" y="70"/>
                </a:cxn>
                <a:cxn ang="0">
                  <a:pos x="2" y="63"/>
                </a:cxn>
                <a:cxn ang="0">
                  <a:pos x="2" y="56"/>
                </a:cxn>
                <a:cxn ang="0">
                  <a:pos x="2" y="49"/>
                </a:cxn>
                <a:cxn ang="0">
                  <a:pos x="2" y="42"/>
                </a:cxn>
                <a:cxn ang="0">
                  <a:pos x="2" y="35"/>
                </a:cxn>
                <a:cxn ang="0">
                  <a:pos x="1" y="28"/>
                </a:cxn>
                <a:cxn ang="0">
                  <a:pos x="1" y="21"/>
                </a:cxn>
                <a:cxn ang="0">
                  <a:pos x="1" y="14"/>
                </a:cxn>
                <a:cxn ang="0">
                  <a:pos x="0" y="7"/>
                </a:cxn>
                <a:cxn ang="0">
                  <a:pos x="0" y="0"/>
                </a:cxn>
                <a:cxn ang="0">
                  <a:pos x="6" y="0"/>
                </a:cxn>
              </a:cxnLst>
              <a:rect l="l" t="t" r="r" b="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6" name="Line 20"/>
            <p:cNvSpPr/>
            <p:nvPr/>
          </p:nvSpPr>
          <p:spPr>
            <a:xfrm>
              <a:off x="11996" y="3524"/>
              <a:ext cx="596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10247" name="Group 21"/>
            <p:cNvGrpSpPr/>
            <p:nvPr/>
          </p:nvGrpSpPr>
          <p:grpSpPr>
            <a:xfrm>
              <a:off x="12078" y="2761"/>
              <a:ext cx="2761" cy="150"/>
              <a:chOff x="1020" y="1842"/>
              <a:chExt cx="1679" cy="91"/>
            </a:xfrm>
          </p:grpSpPr>
          <p:sp>
            <p:nvSpPr>
              <p:cNvPr id="10248" name="Line 22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249" name="AutoShape 23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0250" name="Group 24"/>
            <p:cNvGrpSpPr/>
            <p:nvPr/>
          </p:nvGrpSpPr>
          <p:grpSpPr>
            <a:xfrm>
              <a:off x="12062" y="4120"/>
              <a:ext cx="2761" cy="150"/>
              <a:chOff x="1020" y="1842"/>
              <a:chExt cx="1679" cy="91"/>
            </a:xfrm>
          </p:grpSpPr>
          <p:sp>
            <p:nvSpPr>
              <p:cNvPr id="10251" name="Line 25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252" name="AutoShape 26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4" name="组合 113"/>
            <p:cNvGrpSpPr/>
            <p:nvPr/>
          </p:nvGrpSpPr>
          <p:grpSpPr>
            <a:xfrm>
              <a:off x="12044" y="1967"/>
              <a:ext cx="5878" cy="1685"/>
              <a:chOff x="12044" y="1967"/>
              <a:chExt cx="5878" cy="1685"/>
            </a:xfrm>
          </p:grpSpPr>
          <p:grpSp>
            <p:nvGrpSpPr>
              <p:cNvPr id="10253" name="Group 30"/>
              <p:cNvGrpSpPr/>
              <p:nvPr/>
            </p:nvGrpSpPr>
            <p:grpSpPr>
              <a:xfrm rot="300000">
                <a:off x="14786" y="1967"/>
                <a:ext cx="3136" cy="1006"/>
                <a:chOff x="2645" y="2168"/>
                <a:chExt cx="1667" cy="536"/>
              </a:xfrm>
            </p:grpSpPr>
            <p:sp>
              <p:nvSpPr>
                <p:cNvPr id="10254" name="Freeform 31"/>
                <p:cNvSpPr/>
                <p:nvPr/>
              </p:nvSpPr>
              <p:spPr>
                <a:xfrm>
                  <a:off x="2645" y="2168"/>
                  <a:ext cx="1667" cy="536"/>
                </a:xfrm>
                <a:custGeom>
                  <a:avLst/>
                  <a:gdLst/>
                  <a:ahLst/>
                  <a:cxnLst>
                    <a:cxn ang="0">
                      <a:pos x="0" y="536"/>
                    </a:cxn>
                    <a:cxn ang="0">
                      <a:pos x="131" y="520"/>
                    </a:cxn>
                    <a:cxn ang="0">
                      <a:pos x="1667" y="0"/>
                    </a:cxn>
                  </a:cxnLst>
                  <a:rect l="l" t="t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55" name="AutoShape 32"/>
                <p:cNvSpPr>
                  <a:spLocks noChangeAspect="1"/>
                </p:cNvSpPr>
                <p:nvPr/>
              </p:nvSpPr>
              <p:spPr>
                <a:xfrm rot="4229382">
                  <a:off x="3332" y="2346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0261" name="Line 42"/>
              <p:cNvSpPr/>
              <p:nvPr/>
            </p:nvSpPr>
            <p:spPr>
              <a:xfrm rot="300000" flipH="1">
                <a:off x="12044" y="2734"/>
                <a:ext cx="2886" cy="918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dash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10263" name="Oval 44"/>
            <p:cNvSpPr>
              <a:spLocks noChangeAspect="1"/>
            </p:cNvSpPr>
            <p:nvPr/>
          </p:nvSpPr>
          <p:spPr>
            <a:xfrm rot="300000">
              <a:off x="12067" y="3477"/>
              <a:ext cx="104" cy="104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5" name="Oval 71"/>
            <p:cNvSpPr>
              <a:spLocks noChangeAspect="1"/>
            </p:cNvSpPr>
            <p:nvPr/>
          </p:nvSpPr>
          <p:spPr>
            <a:xfrm>
              <a:off x="14844" y="3431"/>
              <a:ext cx="120" cy="120"/>
            </a:xfrm>
            <a:prstGeom prst="ellipse">
              <a:avLst/>
            </a:prstGeom>
            <a:solidFill>
              <a:srgbClr val="3333FF"/>
            </a:solidFill>
            <a:ln w="38100" cap="flat" cmpd="sng">
              <a:solidFill>
                <a:srgbClr val="3333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7" name="Oval 71"/>
            <p:cNvSpPr>
              <a:spLocks noChangeAspect="1"/>
            </p:cNvSpPr>
            <p:nvPr/>
          </p:nvSpPr>
          <p:spPr>
            <a:xfrm>
              <a:off x="17686" y="3495"/>
              <a:ext cx="120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1664" y="3546"/>
              <a:ext cx="1006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6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7395" y="3554"/>
              <a:ext cx="1006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6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4893" y="3399"/>
              <a:ext cx="7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O</a:t>
              </a:r>
            </a:p>
          </p:txBody>
        </p:sp>
        <p:sp>
          <p:nvSpPr>
            <p:cNvPr id="12" name="左大括号 11"/>
            <p:cNvSpPr/>
            <p:nvPr/>
          </p:nvSpPr>
          <p:spPr>
            <a:xfrm rot="5400000">
              <a:off x="13347" y="2010"/>
              <a:ext cx="332" cy="2730"/>
            </a:xfrm>
            <a:prstGeom prst="leftBrace">
              <a:avLst>
                <a:gd name="adj1" fmla="val 68333"/>
                <a:gd name="adj2" fmla="val 50000"/>
              </a:avLst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15" name="组合 114"/>
            <p:cNvGrpSpPr/>
            <p:nvPr/>
          </p:nvGrpSpPr>
          <p:grpSpPr>
            <a:xfrm flipV="1">
              <a:off x="12155" y="3392"/>
              <a:ext cx="5878" cy="1685"/>
              <a:chOff x="12044" y="1967"/>
              <a:chExt cx="5878" cy="1685"/>
            </a:xfrm>
          </p:grpSpPr>
          <p:grpSp>
            <p:nvGrpSpPr>
              <p:cNvPr id="116" name="Group 30"/>
              <p:cNvGrpSpPr/>
              <p:nvPr/>
            </p:nvGrpSpPr>
            <p:grpSpPr>
              <a:xfrm rot="300000">
                <a:off x="14786" y="1967"/>
                <a:ext cx="3136" cy="1006"/>
                <a:chOff x="2645" y="2168"/>
                <a:chExt cx="1667" cy="536"/>
              </a:xfrm>
            </p:grpSpPr>
            <p:sp>
              <p:nvSpPr>
                <p:cNvPr id="117" name="Freeform 31"/>
                <p:cNvSpPr/>
                <p:nvPr/>
              </p:nvSpPr>
              <p:spPr>
                <a:xfrm>
                  <a:off x="2645" y="2168"/>
                  <a:ext cx="1667" cy="536"/>
                </a:xfrm>
                <a:custGeom>
                  <a:avLst/>
                  <a:gdLst/>
                  <a:ahLst/>
                  <a:cxnLst>
                    <a:cxn ang="0">
                      <a:pos x="0" y="536"/>
                    </a:cxn>
                    <a:cxn ang="0">
                      <a:pos x="131" y="520"/>
                    </a:cxn>
                    <a:cxn ang="0">
                      <a:pos x="1667" y="0"/>
                    </a:cxn>
                  </a:cxnLst>
                  <a:rect l="l" t="t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8" name="AutoShape 32"/>
                <p:cNvSpPr>
                  <a:spLocks noChangeAspect="1"/>
                </p:cNvSpPr>
                <p:nvPr/>
              </p:nvSpPr>
              <p:spPr>
                <a:xfrm rot="4229382">
                  <a:off x="3332" y="2346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19" name="Line 42"/>
              <p:cNvSpPr/>
              <p:nvPr/>
            </p:nvSpPr>
            <p:spPr>
              <a:xfrm rot="300000" flipH="1">
                <a:off x="12044" y="2734"/>
                <a:ext cx="2886" cy="918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dash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121" name="文本框 120"/>
            <p:cNvSpPr txBox="1"/>
            <p:nvPr/>
          </p:nvSpPr>
          <p:spPr>
            <a:xfrm>
              <a:off x="12926" y="2639"/>
              <a:ext cx="1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  <a:r>
                <a:rPr kumimoji="1" lang="en-US" altLang="zh-CN" sz="2400" b="1" baseline="-2500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1</a:t>
              </a:r>
            </a:p>
          </p:txBody>
        </p:sp>
      </p:grpSp>
      <p:grpSp>
        <p:nvGrpSpPr>
          <p:cNvPr id="129" name="组合 128"/>
          <p:cNvGrpSpPr/>
          <p:nvPr/>
        </p:nvGrpSpPr>
        <p:grpSpPr>
          <a:xfrm>
            <a:off x="7672070" y="2865120"/>
            <a:ext cx="3788410" cy="2242185"/>
            <a:chOff x="11996" y="5250"/>
            <a:chExt cx="5966" cy="3531"/>
          </a:xfrm>
        </p:grpSpPr>
        <p:sp>
          <p:nvSpPr>
            <p:cNvPr id="86" name="xjhgx3"/>
            <p:cNvSpPr/>
            <p:nvPr/>
          </p:nvSpPr>
          <p:spPr>
            <a:xfrm>
              <a:off x="14611" y="6144"/>
              <a:ext cx="616" cy="19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7"/>
                </a:cxn>
                <a:cxn ang="0">
                  <a:pos x="5" y="14"/>
                </a:cxn>
                <a:cxn ang="0">
                  <a:pos x="5" y="21"/>
                </a:cxn>
                <a:cxn ang="0">
                  <a:pos x="5" y="28"/>
                </a:cxn>
                <a:cxn ang="0">
                  <a:pos x="4" y="35"/>
                </a:cxn>
                <a:cxn ang="0">
                  <a:pos x="4" y="42"/>
                </a:cxn>
                <a:cxn ang="0">
                  <a:pos x="4" y="49"/>
                </a:cxn>
                <a:cxn ang="0">
                  <a:pos x="4" y="56"/>
                </a:cxn>
                <a:cxn ang="0">
                  <a:pos x="4" y="63"/>
                </a:cxn>
                <a:cxn ang="0">
                  <a:pos x="4" y="70"/>
                </a:cxn>
                <a:cxn ang="0">
                  <a:pos x="4" y="77"/>
                </a:cxn>
                <a:cxn ang="0">
                  <a:pos x="5" y="84"/>
                </a:cxn>
                <a:cxn ang="0">
                  <a:pos x="5" y="92"/>
                </a:cxn>
                <a:cxn ang="0">
                  <a:pos x="5" y="99"/>
                </a:cxn>
                <a:cxn ang="0">
                  <a:pos x="6" y="105"/>
                </a:cxn>
                <a:cxn ang="0">
                  <a:pos x="6" y="112"/>
                </a:cxn>
                <a:cxn ang="0">
                  <a:pos x="0" y="112"/>
                </a:cxn>
                <a:cxn ang="0">
                  <a:pos x="0" y="105"/>
                </a:cxn>
                <a:cxn ang="0">
                  <a:pos x="1" y="99"/>
                </a:cxn>
                <a:cxn ang="0">
                  <a:pos x="1" y="92"/>
                </a:cxn>
                <a:cxn ang="0">
                  <a:pos x="1" y="84"/>
                </a:cxn>
                <a:cxn ang="0">
                  <a:pos x="2" y="77"/>
                </a:cxn>
                <a:cxn ang="0">
                  <a:pos x="2" y="70"/>
                </a:cxn>
                <a:cxn ang="0">
                  <a:pos x="2" y="63"/>
                </a:cxn>
                <a:cxn ang="0">
                  <a:pos x="2" y="56"/>
                </a:cxn>
                <a:cxn ang="0">
                  <a:pos x="2" y="49"/>
                </a:cxn>
                <a:cxn ang="0">
                  <a:pos x="2" y="42"/>
                </a:cxn>
                <a:cxn ang="0">
                  <a:pos x="2" y="35"/>
                </a:cxn>
                <a:cxn ang="0">
                  <a:pos x="1" y="28"/>
                </a:cxn>
                <a:cxn ang="0">
                  <a:pos x="1" y="21"/>
                </a:cxn>
                <a:cxn ang="0">
                  <a:pos x="1" y="14"/>
                </a:cxn>
                <a:cxn ang="0">
                  <a:pos x="0" y="7"/>
                </a:cxn>
                <a:cxn ang="0">
                  <a:pos x="0" y="0"/>
                </a:cxn>
                <a:cxn ang="0">
                  <a:pos x="6" y="0"/>
                </a:cxn>
              </a:cxnLst>
              <a:rect l="l" t="t" r="r" b="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Line 20"/>
            <p:cNvSpPr/>
            <p:nvPr/>
          </p:nvSpPr>
          <p:spPr>
            <a:xfrm>
              <a:off x="11996" y="7018"/>
              <a:ext cx="596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88" name="Group 21"/>
            <p:cNvGrpSpPr/>
            <p:nvPr/>
          </p:nvGrpSpPr>
          <p:grpSpPr>
            <a:xfrm>
              <a:off x="12078" y="6271"/>
              <a:ext cx="2761" cy="150"/>
              <a:chOff x="1020" y="1842"/>
              <a:chExt cx="1679" cy="91"/>
            </a:xfrm>
          </p:grpSpPr>
          <p:sp>
            <p:nvSpPr>
              <p:cNvPr id="89" name="Line 22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0" name="AutoShape 23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91" name="Group 24"/>
            <p:cNvGrpSpPr/>
            <p:nvPr/>
          </p:nvGrpSpPr>
          <p:grpSpPr>
            <a:xfrm>
              <a:off x="12046" y="7614"/>
              <a:ext cx="2761" cy="150"/>
              <a:chOff x="1020" y="1842"/>
              <a:chExt cx="1679" cy="91"/>
            </a:xfrm>
          </p:grpSpPr>
          <p:sp>
            <p:nvSpPr>
              <p:cNvPr id="92" name="Line 25"/>
              <p:cNvSpPr/>
              <p:nvPr/>
            </p:nvSpPr>
            <p:spPr>
              <a:xfrm>
                <a:off x="1020" y="188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3" name="AutoShape 26"/>
              <p:cNvSpPr>
                <a:spLocks noChangeAspect="1"/>
              </p:cNvSpPr>
              <p:nvPr/>
            </p:nvSpPr>
            <p:spPr>
              <a:xfrm rot="5400000">
                <a:off x="1880" y="175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23" name="组合 122"/>
            <p:cNvGrpSpPr/>
            <p:nvPr/>
          </p:nvGrpSpPr>
          <p:grpSpPr>
            <a:xfrm>
              <a:off x="12842" y="5250"/>
              <a:ext cx="4625" cy="2013"/>
              <a:chOff x="12842" y="5250"/>
              <a:chExt cx="4625" cy="2013"/>
            </a:xfrm>
          </p:grpSpPr>
          <p:grpSp>
            <p:nvGrpSpPr>
              <p:cNvPr id="94" name="Group 30"/>
              <p:cNvGrpSpPr/>
              <p:nvPr/>
            </p:nvGrpSpPr>
            <p:grpSpPr>
              <a:xfrm rot="21300000">
                <a:off x="14723" y="5250"/>
                <a:ext cx="2745" cy="979"/>
                <a:chOff x="2645" y="2168"/>
                <a:chExt cx="1667" cy="536"/>
              </a:xfrm>
            </p:grpSpPr>
            <p:sp>
              <p:nvSpPr>
                <p:cNvPr id="95" name="Freeform 31"/>
                <p:cNvSpPr/>
                <p:nvPr/>
              </p:nvSpPr>
              <p:spPr>
                <a:xfrm>
                  <a:off x="2645" y="2168"/>
                  <a:ext cx="1667" cy="536"/>
                </a:xfrm>
                <a:custGeom>
                  <a:avLst/>
                  <a:gdLst/>
                  <a:ahLst/>
                  <a:cxnLst>
                    <a:cxn ang="0">
                      <a:pos x="0" y="536"/>
                    </a:cxn>
                    <a:cxn ang="0">
                      <a:pos x="131" y="520"/>
                    </a:cxn>
                    <a:cxn ang="0">
                      <a:pos x="1667" y="0"/>
                    </a:cxn>
                  </a:cxnLst>
                  <a:rect l="l" t="t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" name="AutoShape 32"/>
                <p:cNvSpPr>
                  <a:spLocks noChangeAspect="1"/>
                </p:cNvSpPr>
                <p:nvPr/>
              </p:nvSpPr>
              <p:spPr>
                <a:xfrm rot="4229382">
                  <a:off x="3332" y="2346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02" name="Line 42"/>
              <p:cNvSpPr/>
              <p:nvPr/>
            </p:nvSpPr>
            <p:spPr>
              <a:xfrm flipH="1">
                <a:off x="12842" y="6343"/>
                <a:ext cx="2051" cy="92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dash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104" name="Oval 44"/>
            <p:cNvSpPr>
              <a:spLocks noChangeAspect="1"/>
            </p:cNvSpPr>
            <p:nvPr/>
          </p:nvSpPr>
          <p:spPr>
            <a:xfrm>
              <a:off x="13356" y="7013"/>
              <a:ext cx="91" cy="9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05" name="Oval 71"/>
            <p:cNvSpPr>
              <a:spLocks noChangeAspect="1"/>
            </p:cNvSpPr>
            <p:nvPr/>
          </p:nvSpPr>
          <p:spPr>
            <a:xfrm>
              <a:off x="14844" y="6925"/>
              <a:ext cx="120" cy="120"/>
            </a:xfrm>
            <a:prstGeom prst="ellipse">
              <a:avLst/>
            </a:prstGeom>
            <a:solidFill>
              <a:srgbClr val="3333FF"/>
            </a:solidFill>
            <a:ln w="38100" cap="flat" cmpd="sng">
              <a:solidFill>
                <a:srgbClr val="3333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06" name="Oval 71"/>
            <p:cNvSpPr>
              <a:spLocks noChangeAspect="1"/>
            </p:cNvSpPr>
            <p:nvPr/>
          </p:nvSpPr>
          <p:spPr>
            <a:xfrm>
              <a:off x="13335" y="7001"/>
              <a:ext cx="120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07" name="Oval 71"/>
            <p:cNvSpPr>
              <a:spLocks noChangeAspect="1"/>
            </p:cNvSpPr>
            <p:nvPr/>
          </p:nvSpPr>
          <p:spPr>
            <a:xfrm>
              <a:off x="16764" y="6989"/>
              <a:ext cx="120" cy="120"/>
            </a:xfrm>
            <a:prstGeom prst="ellipse">
              <a:avLst/>
            </a:prstGeom>
            <a:solidFill>
              <a:srgbClr val="FF0000"/>
            </a:solidFill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08" name="文本框 107"/>
            <p:cNvSpPr txBox="1"/>
            <p:nvPr/>
          </p:nvSpPr>
          <p:spPr>
            <a:xfrm>
              <a:off x="13060" y="7040"/>
              <a:ext cx="1006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6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  <p:sp>
          <p:nvSpPr>
            <p:cNvPr id="109" name="文本框 108"/>
            <p:cNvSpPr txBox="1"/>
            <p:nvPr/>
          </p:nvSpPr>
          <p:spPr>
            <a:xfrm>
              <a:off x="16473" y="7048"/>
              <a:ext cx="1006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6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  <p:sp>
          <p:nvSpPr>
            <p:cNvPr id="110" name="文本框 109"/>
            <p:cNvSpPr txBox="1"/>
            <p:nvPr/>
          </p:nvSpPr>
          <p:spPr>
            <a:xfrm>
              <a:off x="14893" y="6893"/>
              <a:ext cx="7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O</a:t>
              </a:r>
            </a:p>
          </p:txBody>
        </p:sp>
        <p:sp>
          <p:nvSpPr>
            <p:cNvPr id="112" name="左大括号 111"/>
            <p:cNvSpPr/>
            <p:nvPr/>
          </p:nvSpPr>
          <p:spPr>
            <a:xfrm rot="5400000">
              <a:off x="14046" y="6209"/>
              <a:ext cx="242" cy="1422"/>
            </a:xfrm>
            <a:prstGeom prst="leftBrace">
              <a:avLst>
                <a:gd name="adj1" fmla="val 68333"/>
                <a:gd name="adj2" fmla="val 50000"/>
              </a:avLst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文本框 121"/>
            <p:cNvSpPr txBox="1"/>
            <p:nvPr/>
          </p:nvSpPr>
          <p:spPr>
            <a:xfrm>
              <a:off x="13680" y="6208"/>
              <a:ext cx="1006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400" b="1" i="1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</a:t>
              </a:r>
              <a:r>
                <a:rPr kumimoji="1" lang="en-US" altLang="zh-CN" sz="2400" b="1" baseline="-2500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2</a:t>
              </a:r>
            </a:p>
          </p:txBody>
        </p:sp>
        <p:grpSp>
          <p:nvGrpSpPr>
            <p:cNvPr id="124" name="组合 123"/>
            <p:cNvGrpSpPr/>
            <p:nvPr/>
          </p:nvGrpSpPr>
          <p:grpSpPr>
            <a:xfrm flipV="1">
              <a:off x="12870" y="6769"/>
              <a:ext cx="4625" cy="2013"/>
              <a:chOff x="12842" y="5250"/>
              <a:chExt cx="4625" cy="2013"/>
            </a:xfrm>
          </p:grpSpPr>
          <p:grpSp>
            <p:nvGrpSpPr>
              <p:cNvPr id="125" name="Group 30"/>
              <p:cNvGrpSpPr/>
              <p:nvPr/>
            </p:nvGrpSpPr>
            <p:grpSpPr>
              <a:xfrm rot="21300000">
                <a:off x="14723" y="5250"/>
                <a:ext cx="2745" cy="979"/>
                <a:chOff x="2645" y="2168"/>
                <a:chExt cx="1667" cy="536"/>
              </a:xfrm>
            </p:grpSpPr>
            <p:sp>
              <p:nvSpPr>
                <p:cNvPr id="126" name="Freeform 31"/>
                <p:cNvSpPr/>
                <p:nvPr/>
              </p:nvSpPr>
              <p:spPr>
                <a:xfrm>
                  <a:off x="2645" y="2168"/>
                  <a:ext cx="1667" cy="536"/>
                </a:xfrm>
                <a:custGeom>
                  <a:avLst/>
                  <a:gdLst/>
                  <a:ahLst/>
                  <a:cxnLst>
                    <a:cxn ang="0">
                      <a:pos x="0" y="536"/>
                    </a:cxn>
                    <a:cxn ang="0">
                      <a:pos x="131" y="520"/>
                    </a:cxn>
                    <a:cxn ang="0">
                      <a:pos x="1667" y="0"/>
                    </a:cxn>
                  </a:cxnLst>
                  <a:rect l="l" t="t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7" name="AutoShape 32"/>
                <p:cNvSpPr>
                  <a:spLocks noChangeAspect="1"/>
                </p:cNvSpPr>
                <p:nvPr/>
              </p:nvSpPr>
              <p:spPr>
                <a:xfrm rot="4229382">
                  <a:off x="3332" y="2346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28" name="Line 42"/>
              <p:cNvSpPr/>
              <p:nvPr/>
            </p:nvSpPr>
            <p:spPr>
              <a:xfrm flipH="1">
                <a:off x="12842" y="6343"/>
                <a:ext cx="2051" cy="92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dash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137" name="文本框 136"/>
          <p:cNvSpPr txBox="1"/>
          <p:nvPr/>
        </p:nvSpPr>
        <p:spPr>
          <a:xfrm>
            <a:off x="7480300" y="5410200"/>
            <a:ext cx="66230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强</a:t>
            </a:r>
          </a:p>
        </p:txBody>
      </p:sp>
      <p:sp>
        <p:nvSpPr>
          <p:cNvPr id="138" name="文本框 137"/>
          <p:cNvSpPr txBox="1"/>
          <p:nvPr/>
        </p:nvSpPr>
        <p:spPr>
          <a:xfrm>
            <a:off x="10842625" y="5410200"/>
            <a:ext cx="69024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短</a:t>
            </a:r>
          </a:p>
        </p:txBody>
      </p:sp>
      <p:sp>
        <p:nvSpPr>
          <p:cNvPr id="139" name="文本框 138"/>
          <p:cNvSpPr txBox="1"/>
          <p:nvPr/>
        </p:nvSpPr>
        <p:spPr>
          <a:xfrm>
            <a:off x="10699750" y="6019800"/>
            <a:ext cx="66230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黑体" panose="02010609060101010101" pitchFamily="49" charset="-122"/>
                <a:sym typeface="+mn-ea"/>
              </a:rPr>
              <a:t>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78" grpId="0" animBg="1"/>
      <p:bldP spid="79" grpId="0" animBg="1"/>
      <p:bldP spid="137" grpId="0"/>
      <p:bldP spid="138" grpId="0"/>
      <p:bldP spid="1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24"/>
          <p:cNvPicPr>
            <a:picLocks noChangeAspect="1"/>
          </p:cNvPicPr>
          <p:nvPr/>
        </p:nvPicPr>
        <p:blipFill>
          <a:blip r:embed="rId2"/>
          <a:srcRect l="40678"/>
          <a:stretch>
            <a:fillRect/>
          </a:stretch>
        </p:blipFill>
        <p:spPr>
          <a:xfrm>
            <a:off x="9168765" y="4343400"/>
            <a:ext cx="2778125" cy="2208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1" name="Text Box 2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同步训练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160655" y="2974975"/>
            <a:ext cx="11792585" cy="310007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280670" marR="0" indent="-28067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在光具座上自左向右依次竖直放置一个凹透镜、凸透镜和平面镜，两个透镜的主光轴重合，凸透镜的焦距为f，此时两个透镜之间的距离为L．在凹透镜的左侧有一水平平行光束通过两个透镜后入射到平面镜上，经平面镜反射后，反射光恰能沿原来的光路返回，据此可判断凹透镜的焦距为（　　）</a:t>
            </a:r>
          </a:p>
          <a:p>
            <a:pPr marL="1247140" marR="0" indent="-124714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</a:t>
            </a:r>
            <a:r>
              <a:rPr kumimoji="1" sz="2400" b="1" i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</a:t>
            </a: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</a:t>
            </a:r>
            <a:r>
              <a:rPr kumimoji="1" sz="2400" b="1" i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</a:t>
            </a:r>
            <a:r>
              <a:rPr kumimoji="1" sz="2400" b="1" i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kumimoji="1" sz="2400" b="1" i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</a:t>
            </a:r>
            <a:r>
              <a:rPr kumimoji="1" sz="2400" b="1" i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﹣</a:t>
            </a:r>
            <a:r>
              <a:rPr kumimoji="1" sz="2400" b="1" i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</a:t>
            </a:r>
            <a:endParaRPr kumimoji="1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247140" marR="0" indent="-124714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endParaRPr kumimoji="1" sz="2400" b="1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739765" y="4324350"/>
            <a:ext cx="51371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pic>
        <p:nvPicPr>
          <p:cNvPr id="2" name="图片24"/>
          <p:cNvPicPr>
            <a:picLocks noChangeAspect="1"/>
          </p:cNvPicPr>
          <p:nvPr/>
        </p:nvPicPr>
        <p:blipFill>
          <a:blip r:embed="rId2"/>
          <a:srcRect r="57695"/>
          <a:stretch>
            <a:fillRect/>
          </a:stretch>
        </p:blipFill>
        <p:spPr>
          <a:xfrm>
            <a:off x="7887970" y="4674870"/>
            <a:ext cx="1377315" cy="153543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" name="组合 15"/>
          <p:cNvGrpSpPr/>
          <p:nvPr/>
        </p:nvGrpSpPr>
        <p:grpSpPr>
          <a:xfrm rot="20880000">
            <a:off x="8983980" y="4642485"/>
            <a:ext cx="1279525" cy="144780"/>
            <a:chOff x="1893" y="7096"/>
            <a:chExt cx="5375" cy="228"/>
          </a:xfrm>
        </p:grpSpPr>
        <p:sp>
          <p:nvSpPr>
            <p:cNvPr id="14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9" name="组合 8"/>
          <p:cNvGrpSpPr/>
          <p:nvPr/>
        </p:nvGrpSpPr>
        <p:grpSpPr>
          <a:xfrm rot="720000" flipV="1">
            <a:off x="8983345" y="6085205"/>
            <a:ext cx="1279525" cy="144780"/>
            <a:chOff x="1893" y="7096"/>
            <a:chExt cx="5375" cy="228"/>
          </a:xfrm>
        </p:grpSpPr>
        <p:sp>
          <p:nvSpPr>
            <p:cNvPr id="10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1" name="组合 20"/>
          <p:cNvGrpSpPr/>
          <p:nvPr/>
        </p:nvGrpSpPr>
        <p:grpSpPr>
          <a:xfrm rot="360000">
            <a:off x="10369550" y="4450715"/>
            <a:ext cx="1426845" cy="144780"/>
            <a:chOff x="1893" y="7096"/>
            <a:chExt cx="5375" cy="228"/>
          </a:xfrm>
        </p:grpSpPr>
        <p:sp>
          <p:nvSpPr>
            <p:cNvPr id="22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3" name="组合 12"/>
          <p:cNvGrpSpPr/>
          <p:nvPr/>
        </p:nvGrpSpPr>
        <p:grpSpPr>
          <a:xfrm rot="360000">
            <a:off x="10370185" y="6332855"/>
            <a:ext cx="1426845" cy="144780"/>
            <a:chOff x="1893" y="7096"/>
            <a:chExt cx="5375" cy="228"/>
          </a:xfrm>
        </p:grpSpPr>
        <p:sp>
          <p:nvSpPr>
            <p:cNvPr id="17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Line 24"/>
            <p:cNvSpPr/>
            <p:nvPr/>
          </p:nvSpPr>
          <p:spPr>
            <a:xfrm flipV="1">
              <a:off x="1893" y="7180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</p:grpSp>
      <p:cxnSp>
        <p:nvCxnSpPr>
          <p:cNvPr id="19" name="直接连接符 18"/>
          <p:cNvCxnSpPr/>
          <p:nvPr/>
        </p:nvCxnSpPr>
        <p:spPr>
          <a:xfrm flipH="1">
            <a:off x="7157085" y="4885055"/>
            <a:ext cx="1957070" cy="60515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0" name="直接连接符 19"/>
          <p:cNvCxnSpPr/>
          <p:nvPr/>
        </p:nvCxnSpPr>
        <p:spPr>
          <a:xfrm flipH="1" flipV="1">
            <a:off x="7089140" y="5348605"/>
            <a:ext cx="1957070" cy="60515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4" name="椭圆 23"/>
          <p:cNvSpPr/>
          <p:nvPr/>
        </p:nvSpPr>
        <p:spPr>
          <a:xfrm>
            <a:off x="7297420" y="5368925"/>
            <a:ext cx="152400" cy="152400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145020" y="5532120"/>
            <a:ext cx="70993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CN" sz="2600" b="1" i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kumimoji="1" lang="en-US" altLang="zh-CN" sz="2600" b="1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7145020" y="4866640"/>
            <a:ext cx="70993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CN" sz="2600" b="1" i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kumimoji="1" lang="en-US" altLang="zh-CN" sz="2600" b="1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160655" y="610235"/>
            <a:ext cx="11792585" cy="22853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 marL="280670" marR="0" indent="-28067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小明将水滴滴在透明玻璃纸上，透过水滴观察报纸上的字，发现变大了，这个水滴相当于一个凸透镜如图甲所示，通过“嫦娥一号”把它带到太空中，水滴由于不受重力，会变得如图乙所示，则在太空中，该水滴透镜（　　）</a:t>
            </a:r>
          </a:p>
          <a:p>
            <a:pPr marL="280670" marR="0" indent="-28067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A．焦距不变	</a:t>
            </a: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        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B．焦距会变长	</a:t>
            </a:r>
          </a:p>
          <a:p>
            <a:pPr marL="280670" marR="0" indent="-28067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C．对光线偏折能力增强	</a:t>
            </a:r>
            <a:r>
              <a:rPr kumimoji="1" lang="en-US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</a:t>
            </a:r>
            <a:r>
              <a:rPr kumimoji="1" sz="24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D．对光线偏折能力减弱</a:t>
            </a:r>
          </a:p>
        </p:txBody>
      </p:sp>
      <p:pic>
        <p:nvPicPr>
          <p:cNvPr id="3" name="图片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365" y="1524000"/>
            <a:ext cx="2217420" cy="13538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文本框 27"/>
          <p:cNvSpPr txBox="1"/>
          <p:nvPr/>
        </p:nvSpPr>
        <p:spPr>
          <a:xfrm>
            <a:off x="7035165" y="1524000"/>
            <a:ext cx="51371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 animBg="1"/>
      <p:bldP spid="25" grpId="0"/>
      <p:bldP spid="26" grpId="0"/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  <p:tag name="KSO_WPP_MARK_KEY" val="2ae8eef7-9348-4005-9432-a3b31e05798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95*210"/>
  <p:tag name="TABLE_ENDDRAG_RECT" val="39*305*895*210"/>
</p:tagLst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1711</Words>
  <Application>Microsoft Office PowerPoint</Application>
  <PresentationFormat>自定义</PresentationFormat>
  <Paragraphs>233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黑体</vt:lpstr>
      <vt:lpstr>Arial</vt:lpstr>
      <vt:lpstr>Calibri</vt:lpstr>
      <vt:lpstr>Tahoma</vt:lpstr>
      <vt:lpstr>Times New Roman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2024-10-14T15:42:22Z</cp:lastPrinted>
  <dcterms:created xsi:type="dcterms:W3CDTF">2024-10-14T15:42:22Z</dcterms:created>
  <dcterms:modified xsi:type="dcterms:W3CDTF">2026-08-25T01:27:33Z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