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1"/>
  </p:notesMasterIdLst>
  <p:sldIdLst>
    <p:sldId id="288" r:id="rId3"/>
    <p:sldId id="256" r:id="rId4"/>
    <p:sldId id="289" r:id="rId5"/>
    <p:sldId id="277" r:id="rId6"/>
    <p:sldId id="301" r:id="rId7"/>
    <p:sldId id="302" r:id="rId8"/>
    <p:sldId id="283" r:id="rId9"/>
    <p:sldId id="332" r:id="rId10"/>
    <p:sldId id="312" r:id="rId11"/>
    <p:sldId id="285" r:id="rId12"/>
    <p:sldId id="324" r:id="rId13"/>
    <p:sldId id="316" r:id="rId14"/>
    <p:sldId id="280" r:id="rId15"/>
    <p:sldId id="287" r:id="rId16"/>
    <p:sldId id="317" r:id="rId17"/>
    <p:sldId id="311" r:id="rId18"/>
    <p:sldId id="318" r:id="rId19"/>
    <p:sldId id="319" r:id="rId20"/>
  </p:sldIdLst>
  <p:sldSz cx="12241213" cy="6858000"/>
  <p:notesSz cx="6858000" cy="9144000"/>
  <p:custDataLst>
    <p:tags r:id="rId22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6"/>
    <p:restoredTop sz="94660"/>
  </p:normalViewPr>
  <p:slideViewPr>
    <p:cSldViewPr showGuides="1">
      <p:cViewPr varScale="1">
        <p:scale>
          <a:sx n="78" d="100"/>
          <a:sy n="78" d="100"/>
        </p:scale>
        <p:origin x="235" y="77"/>
      </p:cViewPr>
      <p:guideLst>
        <p:guide orient="horz" pos="2181"/>
        <p:guide pos="379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56" y="1143000"/>
            <a:ext cx="550868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74688" y="1143000"/>
            <a:ext cx="5508625" cy="30861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8.xml"/><Relationship Id="rId5" Type="http://schemas.openxmlformats.org/officeDocument/2006/relationships/slide" Target="slide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6.wmf"/><Relationship Id="rId7" Type="http://schemas.openxmlformats.org/officeDocument/2006/relationships/image" Target="../media/image12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2"/>
          <p:cNvSpPr txBox="1"/>
          <p:nvPr/>
        </p:nvSpPr>
        <p:spPr>
          <a:xfrm>
            <a:off x="101600" y="76200"/>
            <a:ext cx="2987675" cy="55245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情境导入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177800" y="685800"/>
            <a:ext cx="10779760" cy="58610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998855" marR="0" indent="-998855" algn="just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下图是透过窗户玻璃观察到的教学楼情形，它实质是什么？</a:t>
            </a:r>
          </a:p>
        </p:txBody>
      </p:sp>
      <p:pic>
        <p:nvPicPr>
          <p:cNvPr id="2051" name="图片 1"/>
          <p:cNvPicPr>
            <a:picLocks noChangeAspect="1"/>
          </p:cNvPicPr>
          <p:nvPr/>
        </p:nvPicPr>
        <p:blipFill>
          <a:blip r:embed="rId2"/>
          <a:srcRect t="1251" r="28906" b="33441"/>
          <a:stretch>
            <a:fillRect/>
          </a:stretch>
        </p:blipFill>
        <p:spPr>
          <a:xfrm>
            <a:off x="177800" y="1341755"/>
            <a:ext cx="4283710" cy="52444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2" name="图片 7"/>
          <p:cNvPicPr>
            <a:picLocks noChangeAspect="1"/>
          </p:cNvPicPr>
          <p:nvPr/>
        </p:nvPicPr>
        <p:blipFill>
          <a:blip r:embed="rId3"/>
          <a:srcRect l="9151" t="25896" r="20825" b="19704"/>
          <a:stretch>
            <a:fillRect/>
          </a:stretch>
        </p:blipFill>
        <p:spPr>
          <a:xfrm>
            <a:off x="7721600" y="1327150"/>
            <a:ext cx="2382838" cy="2468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3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0" y="1339850"/>
            <a:ext cx="2170113" cy="2373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4" name="图片 9"/>
          <p:cNvPicPr>
            <a:picLocks noChangeAspect="1"/>
          </p:cNvPicPr>
          <p:nvPr/>
        </p:nvPicPr>
        <p:blipFill>
          <a:blip r:embed="rId5"/>
          <a:srcRect l="20485" t="16513" r="33417" b="-169"/>
          <a:stretch>
            <a:fillRect/>
          </a:stretch>
        </p:blipFill>
        <p:spPr>
          <a:xfrm rot="-5400000">
            <a:off x="6373813" y="2909253"/>
            <a:ext cx="2181225" cy="527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5" name="图片 10"/>
          <p:cNvPicPr>
            <a:picLocks noChangeAspect="1"/>
          </p:cNvPicPr>
          <p:nvPr/>
        </p:nvPicPr>
        <p:blipFill>
          <a:blip r:embed="rId3"/>
          <a:srcRect l="31541" t="34027" r="46069" b="32118"/>
          <a:stretch>
            <a:fillRect/>
          </a:stretch>
        </p:blipFill>
        <p:spPr>
          <a:xfrm>
            <a:off x="10464800" y="1774825"/>
            <a:ext cx="762000" cy="1535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461510" y="3738880"/>
            <a:ext cx="28086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视线垂直于分界面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98385" y="3733800"/>
            <a:ext cx="2978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视线与分界面不垂直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透镜相关名词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30835" y="1234758"/>
            <a:ext cx="40386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完成下列填空：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483870" y="1765935"/>
            <a:ext cx="5951855" cy="286829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主光轴：通过透镜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且于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</a:t>
            </a:r>
            <a:r>
              <a:rPr kumimoji="1"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透镜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表面的直线。</a:t>
            </a:r>
          </a:p>
          <a:p>
            <a:pPr marR="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光   心：透镜的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。</a:t>
            </a:r>
          </a:p>
          <a:p>
            <a:pPr marL="1287780" marR="0" indent="-128778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焦   点：平行于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的平行光通过透镜后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于一点。</a:t>
            </a:r>
          </a:p>
          <a:p>
            <a:pPr marR="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焦   距：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到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的距离。</a:t>
            </a:r>
          </a:p>
        </p:txBody>
      </p:sp>
      <p:grpSp>
        <p:nvGrpSpPr>
          <p:cNvPr id="7" name="Group 74"/>
          <p:cNvGrpSpPr/>
          <p:nvPr/>
        </p:nvGrpSpPr>
        <p:grpSpPr>
          <a:xfrm>
            <a:off x="8672195" y="2777490"/>
            <a:ext cx="1327150" cy="882650"/>
            <a:chOff x="5030" y="2637"/>
            <a:chExt cx="1076" cy="716"/>
          </a:xfrm>
        </p:grpSpPr>
        <p:grpSp>
          <p:nvGrpSpPr>
            <p:cNvPr id="10260" name="Group 45"/>
            <p:cNvGrpSpPr/>
            <p:nvPr/>
          </p:nvGrpSpPr>
          <p:grpSpPr>
            <a:xfrm>
              <a:off x="5030" y="2637"/>
              <a:ext cx="1076" cy="716"/>
              <a:chOff x="4143" y="2374"/>
              <a:chExt cx="1270" cy="845"/>
            </a:xfrm>
          </p:grpSpPr>
          <p:sp>
            <p:nvSpPr>
              <p:cNvPr id="10261" name="Line 42"/>
              <p:cNvSpPr/>
              <p:nvPr/>
            </p:nvSpPr>
            <p:spPr>
              <a:xfrm flipH="1">
                <a:off x="4143" y="2374"/>
                <a:ext cx="1258" cy="43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62" name="Line 43"/>
              <p:cNvSpPr/>
              <p:nvPr/>
            </p:nvSpPr>
            <p:spPr>
              <a:xfrm flipH="1" flipV="1">
                <a:off x="4155" y="2788"/>
                <a:ext cx="1258" cy="43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0263" name="Oval 44"/>
            <p:cNvSpPr>
              <a:spLocks noChangeAspect="1"/>
            </p:cNvSpPr>
            <p:nvPr/>
          </p:nvSpPr>
          <p:spPr>
            <a:xfrm>
              <a:off x="5056" y="2976"/>
              <a:ext cx="47" cy="4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265" name="Group 48"/>
          <p:cNvGrpSpPr/>
          <p:nvPr/>
        </p:nvGrpSpPr>
        <p:grpSpPr>
          <a:xfrm>
            <a:off x="9825355" y="381000"/>
            <a:ext cx="249555" cy="1370330"/>
            <a:chOff x="2064" y="2251"/>
            <a:chExt cx="335" cy="1270"/>
          </a:xfrm>
        </p:grpSpPr>
        <p:sp>
          <p:nvSpPr>
            <p:cNvPr id="10266" name="AutoShape 49"/>
            <p:cNvSpPr/>
            <p:nvPr/>
          </p:nvSpPr>
          <p:spPr>
            <a:xfrm>
              <a:off x="2064" y="2251"/>
              <a:ext cx="181" cy="1270"/>
            </a:xfrm>
            <a:prstGeom prst="leftBracket">
              <a:avLst>
                <a:gd name="adj" fmla="val 350828"/>
              </a:avLst>
            </a:prstGeom>
            <a:solidFill>
              <a:srgbClr val="33CC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267" name="AutoShape 50"/>
            <p:cNvSpPr/>
            <p:nvPr/>
          </p:nvSpPr>
          <p:spPr>
            <a:xfrm flipH="1">
              <a:off x="2218" y="2251"/>
              <a:ext cx="181" cy="1270"/>
            </a:xfrm>
            <a:prstGeom prst="leftBracket">
              <a:avLst>
                <a:gd name="adj" fmla="val 350828"/>
              </a:avLst>
            </a:prstGeom>
            <a:solidFill>
              <a:srgbClr val="33CC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endParaRPr lang="zh-CN" altLang="en-US" sz="2400">
                <a:solidFill>
                  <a:schemeClr val="tx2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10268" name="Line 51"/>
          <p:cNvSpPr/>
          <p:nvPr/>
        </p:nvSpPr>
        <p:spPr>
          <a:xfrm>
            <a:off x="7971790" y="1066165"/>
            <a:ext cx="400748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10269" name="Group 52"/>
          <p:cNvGrpSpPr/>
          <p:nvPr/>
        </p:nvGrpSpPr>
        <p:grpSpPr>
          <a:xfrm>
            <a:off x="8027035" y="576580"/>
            <a:ext cx="1854835" cy="98425"/>
            <a:chOff x="1020" y="1842"/>
            <a:chExt cx="1679" cy="91"/>
          </a:xfrm>
        </p:grpSpPr>
        <p:sp>
          <p:nvSpPr>
            <p:cNvPr id="10270" name="Line 53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1" name="AutoShape 54"/>
            <p:cNvSpPr>
              <a:spLocks noChangeAspect="1"/>
            </p:cNvSpPr>
            <p:nvPr/>
          </p:nvSpPr>
          <p:spPr>
            <a:xfrm rot="5400000">
              <a:off x="1880" y="175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10272" name="Group 55"/>
          <p:cNvGrpSpPr/>
          <p:nvPr/>
        </p:nvGrpSpPr>
        <p:grpSpPr>
          <a:xfrm>
            <a:off x="8016240" y="1457960"/>
            <a:ext cx="1854835" cy="98425"/>
            <a:chOff x="1020" y="1842"/>
            <a:chExt cx="1679" cy="91"/>
          </a:xfrm>
        </p:grpSpPr>
        <p:sp>
          <p:nvSpPr>
            <p:cNvPr id="10273" name="Line 56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4" name="AutoShape 57"/>
            <p:cNvSpPr>
              <a:spLocks noChangeAspect="1"/>
            </p:cNvSpPr>
            <p:nvPr/>
          </p:nvSpPr>
          <p:spPr>
            <a:xfrm rot="5400000">
              <a:off x="1880" y="175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10275" name="Group 61"/>
          <p:cNvGrpSpPr/>
          <p:nvPr/>
        </p:nvGrpSpPr>
        <p:grpSpPr>
          <a:xfrm>
            <a:off x="9865995" y="928370"/>
            <a:ext cx="1841500" cy="578485"/>
            <a:chOff x="2645" y="2168"/>
            <a:chExt cx="1667" cy="536"/>
          </a:xfrm>
        </p:grpSpPr>
        <p:sp>
          <p:nvSpPr>
            <p:cNvPr id="10276" name="Freeform 62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l" t="t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10277" name="AutoShape 63"/>
            <p:cNvSpPr>
              <a:spLocks noChangeAspect="1"/>
            </p:cNvSpPr>
            <p:nvPr/>
          </p:nvSpPr>
          <p:spPr>
            <a:xfrm rot="4229382">
              <a:off x="3332" y="2346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10278" name="Group 64"/>
          <p:cNvGrpSpPr/>
          <p:nvPr/>
        </p:nvGrpSpPr>
        <p:grpSpPr>
          <a:xfrm flipV="1">
            <a:off x="9881870" y="626110"/>
            <a:ext cx="1841500" cy="578485"/>
            <a:chOff x="2645" y="2168"/>
            <a:chExt cx="1667" cy="536"/>
          </a:xfrm>
        </p:grpSpPr>
        <p:sp>
          <p:nvSpPr>
            <p:cNvPr id="10279" name="Freeform 65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l" t="t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10280" name="AutoShape 66"/>
            <p:cNvSpPr>
              <a:spLocks noChangeAspect="1"/>
            </p:cNvSpPr>
            <p:nvPr/>
          </p:nvSpPr>
          <p:spPr>
            <a:xfrm rot="4229382">
              <a:off x="3332" y="2346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10281" name="Oval 71"/>
          <p:cNvSpPr>
            <a:spLocks noChangeAspect="1"/>
          </p:cNvSpPr>
          <p:nvPr/>
        </p:nvSpPr>
        <p:spPr>
          <a:xfrm>
            <a:off x="11268710" y="1035050"/>
            <a:ext cx="49530" cy="4826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46156" name="Text Box 76"/>
          <p:cNvSpPr txBox="1">
            <a:spLocks noChangeArrowheads="1"/>
          </p:cNvSpPr>
          <p:nvPr/>
        </p:nvSpPr>
        <p:spPr bwMode="auto">
          <a:xfrm>
            <a:off x="406400" y="5040313"/>
            <a:ext cx="449580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凸透镜焦距的测量方法：</a:t>
            </a:r>
          </a:p>
        </p:txBody>
      </p:sp>
      <p:pic>
        <p:nvPicPr>
          <p:cNvPr id="46157" name="Picture 77"/>
          <p:cNvPicPr>
            <a:picLocks noChangeAspect="1"/>
          </p:cNvPicPr>
          <p:nvPr/>
        </p:nvPicPr>
        <p:blipFill>
          <a:blip r:embed="rId2">
            <a:lum bright="-35999" contrast="24000"/>
          </a:blip>
          <a:srcRect r="1840" b="15717"/>
          <a:stretch>
            <a:fillRect/>
          </a:stretch>
        </p:blipFill>
        <p:spPr>
          <a:xfrm>
            <a:off x="9320848" y="4724083"/>
            <a:ext cx="2514600" cy="2000250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46158" name="Text Box 78"/>
          <p:cNvSpPr txBox="1">
            <a:spLocks noChangeArrowheads="1"/>
          </p:cNvSpPr>
          <p:nvPr/>
        </p:nvSpPr>
        <p:spPr bwMode="auto">
          <a:xfrm>
            <a:off x="255270" y="685800"/>
            <a:ext cx="487743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阅读教材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P.85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——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焦点与焦距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089275" y="4420235"/>
            <a:ext cx="10026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光心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49165" y="1828800"/>
            <a:ext cx="10547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垂直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95295" y="2863215"/>
            <a:ext cx="10344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中心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77365" y="4399915"/>
            <a:ext cx="998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焦点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25165" y="1833880"/>
            <a:ext cx="10026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光心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79725" y="3400425"/>
            <a:ext cx="15119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主光轴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920365" y="3917315"/>
            <a:ext cx="12477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会聚</a:t>
            </a:r>
          </a:p>
        </p:txBody>
      </p:sp>
      <p:sp>
        <p:nvSpPr>
          <p:cNvPr id="10" name="Oval 71"/>
          <p:cNvSpPr>
            <a:spLocks noChangeAspect="1"/>
          </p:cNvSpPr>
          <p:nvPr/>
        </p:nvSpPr>
        <p:spPr>
          <a:xfrm>
            <a:off x="8559165" y="1028700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3" name="Oval 71"/>
          <p:cNvSpPr>
            <a:spLocks noChangeAspect="1"/>
          </p:cNvSpPr>
          <p:nvPr/>
        </p:nvSpPr>
        <p:spPr>
          <a:xfrm>
            <a:off x="11226165" y="1010920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4" name="Oval 71"/>
          <p:cNvSpPr>
            <a:spLocks noChangeAspect="1"/>
          </p:cNvSpPr>
          <p:nvPr/>
        </p:nvSpPr>
        <p:spPr>
          <a:xfrm>
            <a:off x="9900285" y="1010920"/>
            <a:ext cx="76200" cy="76200"/>
          </a:xfrm>
          <a:prstGeom prst="ellipse">
            <a:avLst/>
          </a:prstGeom>
          <a:solidFill>
            <a:srgbClr val="3333FF"/>
          </a:solidFill>
          <a:ln w="38100" cap="flat" cmpd="sng">
            <a:solidFill>
              <a:srgbClr val="3333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6" name="Oval 71"/>
          <p:cNvSpPr>
            <a:spLocks noChangeAspect="1"/>
          </p:cNvSpPr>
          <p:nvPr/>
        </p:nvSpPr>
        <p:spPr>
          <a:xfrm>
            <a:off x="8691245" y="3187700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7" name="Oval 71"/>
          <p:cNvSpPr>
            <a:spLocks noChangeAspect="1"/>
          </p:cNvSpPr>
          <p:nvPr/>
        </p:nvSpPr>
        <p:spPr>
          <a:xfrm>
            <a:off x="11226165" y="3180080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59470" y="1034415"/>
            <a:ext cx="44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1038205" y="1012190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516620" y="3212465"/>
            <a:ext cx="6388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6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1041380" y="3217545"/>
            <a:ext cx="6388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6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177655" y="487680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4" name="左大括号 23"/>
          <p:cNvSpPr/>
          <p:nvPr/>
        </p:nvSpPr>
        <p:spPr>
          <a:xfrm rot="5400000">
            <a:off x="10541635" y="374015"/>
            <a:ext cx="140335" cy="1249680"/>
          </a:xfrm>
          <a:prstGeom prst="leftBrace">
            <a:avLst>
              <a:gd name="adj1" fmla="val 68333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678795" y="548005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6" name="左大括号 25"/>
          <p:cNvSpPr/>
          <p:nvPr/>
        </p:nvSpPr>
        <p:spPr>
          <a:xfrm rot="5400000">
            <a:off x="9189720" y="359410"/>
            <a:ext cx="140335" cy="1249680"/>
          </a:xfrm>
          <a:prstGeom prst="leftBrace">
            <a:avLst>
              <a:gd name="adj1" fmla="val 68333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746615" y="1035050"/>
            <a:ext cx="44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8198485" y="2212340"/>
            <a:ext cx="3788410" cy="1971675"/>
            <a:chOff x="12911" y="3484"/>
            <a:chExt cx="5966" cy="3105"/>
          </a:xfrm>
        </p:grpSpPr>
        <p:grpSp>
          <p:nvGrpSpPr>
            <p:cNvPr id="10256" name="Group 33"/>
            <p:cNvGrpSpPr/>
            <p:nvPr/>
          </p:nvGrpSpPr>
          <p:grpSpPr>
            <a:xfrm flipV="1">
              <a:off x="15744" y="5707"/>
              <a:ext cx="2741" cy="882"/>
              <a:chOff x="2645" y="2168"/>
              <a:chExt cx="1667" cy="536"/>
            </a:xfrm>
          </p:grpSpPr>
          <p:sp>
            <p:nvSpPr>
              <p:cNvPr id="10257" name="Freeform 34"/>
              <p:cNvSpPr/>
              <p:nvPr/>
            </p:nvSpPr>
            <p:spPr>
              <a:xfrm>
                <a:off x="2645" y="2168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8" name="AutoShape 35"/>
              <p:cNvSpPr>
                <a:spLocks noChangeAspect="1"/>
              </p:cNvSpPr>
              <p:nvPr/>
            </p:nvSpPr>
            <p:spPr>
              <a:xfrm rot="4229382">
                <a:off x="3332" y="234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12911" y="3484"/>
              <a:ext cx="5966" cy="2640"/>
              <a:chOff x="12911" y="3484"/>
              <a:chExt cx="5966" cy="2640"/>
            </a:xfrm>
          </p:grpSpPr>
          <p:sp>
            <p:nvSpPr>
              <p:cNvPr id="10245" name="xjhgx3"/>
              <p:cNvSpPr/>
              <p:nvPr/>
            </p:nvSpPr>
            <p:spPr>
              <a:xfrm>
                <a:off x="15670" y="3992"/>
                <a:ext cx="298" cy="213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7"/>
                  </a:cxn>
                  <a:cxn ang="0">
                    <a:pos x="5" y="14"/>
                  </a:cxn>
                  <a:cxn ang="0">
                    <a:pos x="5" y="21"/>
                  </a:cxn>
                  <a:cxn ang="0">
                    <a:pos x="5" y="28"/>
                  </a:cxn>
                  <a:cxn ang="0">
                    <a:pos x="4" y="35"/>
                  </a:cxn>
                  <a:cxn ang="0">
                    <a:pos x="4" y="42"/>
                  </a:cxn>
                  <a:cxn ang="0">
                    <a:pos x="4" y="49"/>
                  </a:cxn>
                  <a:cxn ang="0">
                    <a:pos x="4" y="56"/>
                  </a:cxn>
                  <a:cxn ang="0">
                    <a:pos x="4" y="63"/>
                  </a:cxn>
                  <a:cxn ang="0">
                    <a:pos x="4" y="70"/>
                  </a:cxn>
                  <a:cxn ang="0">
                    <a:pos x="4" y="77"/>
                  </a:cxn>
                  <a:cxn ang="0">
                    <a:pos x="5" y="84"/>
                  </a:cxn>
                  <a:cxn ang="0">
                    <a:pos x="5" y="92"/>
                  </a:cxn>
                  <a:cxn ang="0">
                    <a:pos x="5" y="99"/>
                  </a:cxn>
                  <a:cxn ang="0">
                    <a:pos x="6" y="105"/>
                  </a:cxn>
                  <a:cxn ang="0">
                    <a:pos x="6" y="112"/>
                  </a:cxn>
                  <a:cxn ang="0">
                    <a:pos x="0" y="112"/>
                  </a:cxn>
                  <a:cxn ang="0">
                    <a:pos x="0" y="105"/>
                  </a:cxn>
                  <a:cxn ang="0">
                    <a:pos x="1" y="99"/>
                  </a:cxn>
                  <a:cxn ang="0">
                    <a:pos x="1" y="92"/>
                  </a:cxn>
                  <a:cxn ang="0">
                    <a:pos x="1" y="84"/>
                  </a:cxn>
                  <a:cxn ang="0">
                    <a:pos x="2" y="77"/>
                  </a:cxn>
                  <a:cxn ang="0">
                    <a:pos x="2" y="70"/>
                  </a:cxn>
                  <a:cxn ang="0">
                    <a:pos x="2" y="63"/>
                  </a:cxn>
                  <a:cxn ang="0">
                    <a:pos x="2" y="56"/>
                  </a:cxn>
                  <a:cxn ang="0">
                    <a:pos x="2" y="49"/>
                  </a:cxn>
                  <a:cxn ang="0">
                    <a:pos x="2" y="42"/>
                  </a:cxn>
                  <a:cxn ang="0">
                    <a:pos x="2" y="35"/>
                  </a:cxn>
                  <a:cxn ang="0">
                    <a:pos x="1" y="28"/>
                  </a:cxn>
                  <a:cxn ang="0">
                    <a:pos x="1" y="21"/>
                  </a:cxn>
                  <a:cxn ang="0">
                    <a:pos x="1" y="14"/>
                  </a:cxn>
                  <a:cxn ang="0">
                    <a:pos x="0" y="7"/>
                  </a:cxn>
                  <a:cxn ang="0">
                    <a:pos x="0" y="0"/>
                  </a:cxn>
                  <a:cxn ang="0">
                    <a:pos x="6" y="0"/>
                  </a:cxn>
                </a:cxnLst>
                <a:rect l="l" t="t" r="r" b="b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6" name="Line 20"/>
              <p:cNvSpPr/>
              <p:nvPr/>
            </p:nvSpPr>
            <p:spPr>
              <a:xfrm>
                <a:off x="12911" y="5037"/>
                <a:ext cx="5966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10247" name="Group 21"/>
              <p:cNvGrpSpPr/>
              <p:nvPr/>
            </p:nvGrpSpPr>
            <p:grpSpPr>
              <a:xfrm>
                <a:off x="12993" y="4290"/>
                <a:ext cx="2761" cy="150"/>
                <a:chOff x="1020" y="1842"/>
                <a:chExt cx="1679" cy="91"/>
              </a:xfrm>
            </p:grpSpPr>
            <p:sp>
              <p:nvSpPr>
                <p:cNvPr id="10248" name="Line 22"/>
                <p:cNvSpPr/>
                <p:nvPr/>
              </p:nvSpPr>
              <p:spPr>
                <a:xfrm>
                  <a:off x="1020" y="188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0249" name="AutoShape 23"/>
                <p:cNvSpPr>
                  <a:spLocks noChangeAspect="1"/>
                </p:cNvSpPr>
                <p:nvPr/>
              </p:nvSpPr>
              <p:spPr>
                <a:xfrm rot="5400000">
                  <a:off x="1880" y="1750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0" name="Group 24"/>
              <p:cNvGrpSpPr/>
              <p:nvPr/>
            </p:nvGrpSpPr>
            <p:grpSpPr>
              <a:xfrm>
                <a:off x="12977" y="5633"/>
                <a:ext cx="2761" cy="150"/>
                <a:chOff x="1020" y="1842"/>
                <a:chExt cx="1679" cy="91"/>
              </a:xfrm>
            </p:grpSpPr>
            <p:sp>
              <p:nvSpPr>
                <p:cNvPr id="10251" name="Line 25"/>
                <p:cNvSpPr/>
                <p:nvPr/>
              </p:nvSpPr>
              <p:spPr>
                <a:xfrm>
                  <a:off x="1020" y="188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0252" name="AutoShape 26"/>
                <p:cNvSpPr>
                  <a:spLocks noChangeAspect="1"/>
                </p:cNvSpPr>
                <p:nvPr/>
              </p:nvSpPr>
              <p:spPr>
                <a:xfrm rot="5400000">
                  <a:off x="1880" y="1750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0253" name="Group 30"/>
              <p:cNvGrpSpPr/>
              <p:nvPr/>
            </p:nvGrpSpPr>
            <p:grpSpPr>
              <a:xfrm>
                <a:off x="15670" y="3484"/>
                <a:ext cx="2741" cy="882"/>
                <a:chOff x="2645" y="2168"/>
                <a:chExt cx="1667" cy="536"/>
              </a:xfrm>
            </p:grpSpPr>
            <p:sp>
              <p:nvSpPr>
                <p:cNvPr id="10254" name="Freeform 31"/>
                <p:cNvSpPr/>
                <p:nvPr/>
              </p:nvSpPr>
              <p:spPr>
                <a:xfrm>
                  <a:off x="2645" y="2168"/>
                  <a:ext cx="1667" cy="536"/>
                </a:xfrm>
                <a:custGeom>
                  <a:avLst/>
                  <a:gdLst/>
                  <a:ahLst/>
                  <a:cxnLst>
                    <a:cxn ang="0">
                      <a:pos x="0" y="536"/>
                    </a:cxn>
                    <a:cxn ang="0">
                      <a:pos x="131" y="520"/>
                    </a:cxn>
                    <a:cxn ang="0">
                      <a:pos x="1667" y="0"/>
                    </a:cxn>
                  </a:cxnLst>
                  <a:rect l="l" t="t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55" name="AutoShape 32"/>
                <p:cNvSpPr>
                  <a:spLocks noChangeAspect="1"/>
                </p:cNvSpPr>
                <p:nvPr/>
              </p:nvSpPr>
              <p:spPr>
                <a:xfrm rot="4229382">
                  <a:off x="3332" y="23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15759" y="4912"/>
                <a:ext cx="749" cy="724"/>
                <a:chOff x="15759" y="4912"/>
                <a:chExt cx="749" cy="724"/>
              </a:xfrm>
            </p:grpSpPr>
            <p:sp>
              <p:nvSpPr>
                <p:cNvPr id="15" name="Oval 71"/>
                <p:cNvSpPr>
                  <a:spLocks noChangeAspect="1"/>
                </p:cNvSpPr>
                <p:nvPr/>
              </p:nvSpPr>
              <p:spPr>
                <a:xfrm>
                  <a:off x="15759" y="4944"/>
                  <a:ext cx="120" cy="120"/>
                </a:xfrm>
                <a:prstGeom prst="ellipse">
                  <a:avLst/>
                </a:prstGeom>
                <a:solidFill>
                  <a:srgbClr val="3333FF"/>
                </a:solidFill>
                <a:ln w="38100" cap="flat" cmpd="sng">
                  <a:solidFill>
                    <a:srgbClr val="3333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15808" y="4912"/>
                  <a:ext cx="700" cy="7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zh-CN" sz="2400" b="1" i="1" noProof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  <a:sym typeface="+mn-ea"/>
                    </a:rPr>
                    <a:t>O</a:t>
                  </a:r>
                </a:p>
              </p:txBody>
            </p:sp>
          </p:grpSp>
        </p:grpSp>
      </p:grpSp>
      <p:sp>
        <p:nvSpPr>
          <p:cNvPr id="29" name="文本框 28"/>
          <p:cNvSpPr txBox="1"/>
          <p:nvPr/>
        </p:nvSpPr>
        <p:spPr>
          <a:xfrm>
            <a:off x="529590" y="5630545"/>
            <a:ext cx="16598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注意点：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2234565" y="5633720"/>
            <a:ext cx="22745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凸透镜的放置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418330" y="5638800"/>
            <a:ext cx="35083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——</a:t>
            </a:r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正对</a:t>
            </a:r>
            <a:r>
              <a:rPr kumimoji="1"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着太阳光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2234565" y="6172200"/>
            <a:ext cx="22745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焦点的位置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4418330" y="6177280"/>
            <a:ext cx="35083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——</a:t>
            </a:r>
            <a:r>
              <a:rPr kumimoji="1"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最</a:t>
            </a:r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小</a:t>
            </a:r>
            <a:r>
              <a:rPr kumimoji="1"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最</a:t>
            </a:r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亮</a:t>
            </a:r>
            <a:r>
              <a:rPr kumimoji="1" lang="zh-CN" altLang="en-US" sz="2600" b="1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的点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321165" y="2632710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12" name="左大括号 11"/>
          <p:cNvSpPr/>
          <p:nvPr/>
        </p:nvSpPr>
        <p:spPr>
          <a:xfrm rot="5400000">
            <a:off x="9333230" y="2504440"/>
            <a:ext cx="140335" cy="1249680"/>
          </a:xfrm>
          <a:prstGeom prst="leftBrace">
            <a:avLst>
              <a:gd name="adj1" fmla="val 68333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294245" y="372110"/>
            <a:ext cx="582930" cy="16135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</a:rPr>
              <a:t>会聚透镜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7263765" y="2438400"/>
            <a:ext cx="582930" cy="16135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</a:rPr>
              <a:t>发散透镜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1" grpId="0" animBg="1"/>
      <p:bldP spid="46156" grpId="0" animBg="1"/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3" grpId="0"/>
      <p:bldP spid="24" grpId="0" animBg="1"/>
      <p:bldP spid="25" grpId="0"/>
      <p:bldP spid="26" grpId="0" animBg="1"/>
      <p:bldP spid="29" grpId="0"/>
      <p:bldP spid="30" grpId="0"/>
      <p:bldP spid="31" grpId="0"/>
      <p:bldP spid="32" grpId="0"/>
      <p:bldP spid="33" grpId="0"/>
      <p:bldP spid="11" grpId="0"/>
      <p:bldP spid="12" grpId="0" animBg="1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焦距测量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7317740" y="336550"/>
            <a:ext cx="4006850" cy="1370330"/>
            <a:chOff x="12554" y="1195"/>
            <a:chExt cx="6310" cy="2158"/>
          </a:xfrm>
        </p:grpSpPr>
        <p:grpSp>
          <p:nvGrpSpPr>
            <p:cNvPr id="10265" name="Group 48"/>
            <p:cNvGrpSpPr/>
            <p:nvPr/>
          </p:nvGrpSpPr>
          <p:grpSpPr>
            <a:xfrm>
              <a:off x="15473" y="1195"/>
              <a:ext cx="393" cy="2158"/>
              <a:chOff x="2064" y="2251"/>
              <a:chExt cx="335" cy="1270"/>
            </a:xfrm>
          </p:grpSpPr>
          <p:sp>
            <p:nvSpPr>
              <p:cNvPr id="10266" name="AutoShape 49"/>
              <p:cNvSpPr/>
              <p:nvPr/>
            </p:nvSpPr>
            <p:spPr>
              <a:xfrm>
                <a:off x="2064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10267" name="AutoShape 50"/>
              <p:cNvSpPr/>
              <p:nvPr/>
            </p:nvSpPr>
            <p:spPr>
              <a:xfrm flipH="1">
                <a:off x="2218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2400">
                  <a:solidFill>
                    <a:schemeClr val="tx2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10268" name="Line 51"/>
            <p:cNvSpPr/>
            <p:nvPr/>
          </p:nvSpPr>
          <p:spPr>
            <a:xfrm>
              <a:off x="12554" y="2274"/>
              <a:ext cx="631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0269" name="Group 52"/>
            <p:cNvGrpSpPr/>
            <p:nvPr/>
          </p:nvGrpSpPr>
          <p:grpSpPr>
            <a:xfrm>
              <a:off x="12641" y="1503"/>
              <a:ext cx="2921" cy="155"/>
              <a:chOff x="1020" y="1842"/>
              <a:chExt cx="1679" cy="91"/>
            </a:xfrm>
          </p:grpSpPr>
          <p:sp>
            <p:nvSpPr>
              <p:cNvPr id="10270" name="Line 53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71" name="AutoShape 54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72" name="Group 55"/>
            <p:cNvGrpSpPr/>
            <p:nvPr/>
          </p:nvGrpSpPr>
          <p:grpSpPr>
            <a:xfrm>
              <a:off x="12624" y="2891"/>
              <a:ext cx="2921" cy="155"/>
              <a:chOff x="1020" y="1842"/>
              <a:chExt cx="1679" cy="91"/>
            </a:xfrm>
          </p:grpSpPr>
          <p:sp>
            <p:nvSpPr>
              <p:cNvPr id="10273" name="Line 56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74" name="AutoShape 57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75" name="Group 61"/>
            <p:cNvGrpSpPr/>
            <p:nvPr/>
          </p:nvGrpSpPr>
          <p:grpSpPr>
            <a:xfrm>
              <a:off x="15537" y="2057"/>
              <a:ext cx="2900" cy="911"/>
              <a:chOff x="2645" y="2168"/>
              <a:chExt cx="1667" cy="536"/>
            </a:xfrm>
          </p:grpSpPr>
          <p:sp>
            <p:nvSpPr>
              <p:cNvPr id="10276" name="Freeform 62"/>
              <p:cNvSpPr/>
              <p:nvPr/>
            </p:nvSpPr>
            <p:spPr>
              <a:xfrm>
                <a:off x="2645" y="2168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277" name="AutoShape 63"/>
              <p:cNvSpPr>
                <a:spLocks noChangeAspect="1"/>
              </p:cNvSpPr>
              <p:nvPr/>
            </p:nvSpPr>
            <p:spPr>
              <a:xfrm rot="4229382">
                <a:off x="3332" y="234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78" name="Group 64"/>
            <p:cNvGrpSpPr/>
            <p:nvPr/>
          </p:nvGrpSpPr>
          <p:grpSpPr>
            <a:xfrm flipV="1">
              <a:off x="15562" y="1581"/>
              <a:ext cx="2900" cy="911"/>
              <a:chOff x="2645" y="2168"/>
              <a:chExt cx="1667" cy="536"/>
            </a:xfrm>
          </p:grpSpPr>
          <p:sp>
            <p:nvSpPr>
              <p:cNvPr id="10279" name="Freeform 65"/>
              <p:cNvSpPr/>
              <p:nvPr/>
            </p:nvSpPr>
            <p:spPr>
              <a:xfrm>
                <a:off x="2645" y="2168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280" name="AutoShape 66"/>
              <p:cNvSpPr>
                <a:spLocks noChangeAspect="1"/>
              </p:cNvSpPr>
              <p:nvPr/>
            </p:nvSpPr>
            <p:spPr>
              <a:xfrm rot="4229382">
                <a:off x="3332" y="234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281" name="Oval 71"/>
            <p:cNvSpPr>
              <a:spLocks noChangeAspect="1"/>
            </p:cNvSpPr>
            <p:nvPr/>
          </p:nvSpPr>
          <p:spPr>
            <a:xfrm>
              <a:off x="17746" y="2225"/>
              <a:ext cx="78" cy="76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" name="Oval 71"/>
            <p:cNvSpPr>
              <a:spLocks noChangeAspect="1"/>
            </p:cNvSpPr>
            <p:nvPr/>
          </p:nvSpPr>
          <p:spPr>
            <a:xfrm>
              <a:off x="13479" y="2215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3" name="Oval 71"/>
            <p:cNvSpPr>
              <a:spLocks noChangeAspect="1"/>
            </p:cNvSpPr>
            <p:nvPr/>
          </p:nvSpPr>
          <p:spPr>
            <a:xfrm>
              <a:off x="17679" y="2187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4" name="Oval 71"/>
            <p:cNvSpPr>
              <a:spLocks noChangeAspect="1"/>
            </p:cNvSpPr>
            <p:nvPr/>
          </p:nvSpPr>
          <p:spPr>
            <a:xfrm>
              <a:off x="15591" y="2187"/>
              <a:ext cx="120" cy="120"/>
            </a:xfrm>
            <a:prstGeom prst="ellipse">
              <a:avLst/>
            </a:prstGeom>
            <a:solidFill>
              <a:srgbClr val="3333FF"/>
            </a:solidFill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3322" y="2224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7383" y="2189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4453" y="1363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24" name="左大括号 23"/>
            <p:cNvSpPr/>
            <p:nvPr/>
          </p:nvSpPr>
          <p:spPr>
            <a:xfrm rot="5400000">
              <a:off x="16601" y="1184"/>
              <a:ext cx="221" cy="1968"/>
            </a:xfrm>
            <a:prstGeom prst="leftBrace">
              <a:avLst>
                <a:gd name="adj1" fmla="val 68333"/>
                <a:gd name="adj2" fmla="val 50000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6817" y="1458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26" name="左大括号 25"/>
            <p:cNvSpPr/>
            <p:nvPr/>
          </p:nvSpPr>
          <p:spPr>
            <a:xfrm rot="5400000">
              <a:off x="14472" y="1161"/>
              <a:ext cx="221" cy="1968"/>
            </a:xfrm>
            <a:prstGeom prst="leftBrace">
              <a:avLst>
                <a:gd name="adj1" fmla="val 68333"/>
                <a:gd name="adj2" fmla="val 50000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5349" y="2225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rcRect l="60782" t="48742" r="17864" b="27184"/>
          <a:stretch>
            <a:fillRect/>
          </a:stretch>
        </p:blipFill>
        <p:spPr>
          <a:xfrm>
            <a:off x="8406765" y="3881120"/>
            <a:ext cx="3681730" cy="2334895"/>
          </a:xfrm>
          <a:prstGeom prst="rect">
            <a:avLst/>
          </a:prstGeom>
        </p:spPr>
      </p:pic>
      <p:sp>
        <p:nvSpPr>
          <p:cNvPr id="42104" name="文本框 42103"/>
          <p:cNvSpPr txBox="1"/>
          <p:nvPr/>
        </p:nvSpPr>
        <p:spPr>
          <a:xfrm>
            <a:off x="272415" y="762000"/>
            <a:ext cx="4495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凸透镜焦距的测量方法：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41960" y="1144905"/>
            <a:ext cx="11439525" cy="233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将凸透镜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_______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着太阳光；</a:t>
            </a:r>
          </a:p>
          <a:p>
            <a:pPr marL="321945" indent="-321945"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将白纸放置于凸透镜的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方，使白纸与凸透镜的主光轴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_______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；</a:t>
            </a:r>
          </a:p>
          <a:p>
            <a:pPr marL="321945" indent="-321945"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3.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调整白纸与凸透镜的距离，在白纸上得到最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最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的光斑；</a:t>
            </a:r>
          </a:p>
          <a:p>
            <a:pPr marL="321945" indent="-321945"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4.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测出此时白纸与凸透镜的距离，即可粗略得出凸透镜的焦距</a:t>
            </a:r>
            <a:r>
              <a:rPr lang="en-US" altLang="zh-CN" sz="2800" b="1" i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63165" y="1230630"/>
            <a:ext cx="11874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正对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27245" y="1779905"/>
            <a:ext cx="753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235565" y="1784350"/>
            <a:ext cx="1304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垂直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795895" y="2323465"/>
            <a:ext cx="74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168130" y="2323465"/>
            <a:ext cx="749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亮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77470" y="3452495"/>
            <a:ext cx="8468360" cy="319278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33655" marR="0" indent="-33655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例：在利用太阳光测量凸透镜的焦距时，小华将凸透镜正对着太阳，再把一张纸放在它的下方，如图所示，当在纸上呈现一个并非最小的光斑时，测得这个光斑到凸透镜的距离为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。小华推断：凸透镜的焦距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一定大于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1247140" marR="0" indent="-124714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）你认为小华的推断对吗？</a:t>
            </a:r>
          </a:p>
          <a:p>
            <a:pPr marL="1247140" marR="0" indent="-124714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）请设计一个简易的实验，检验小华的推断是否正确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460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102235" y="611505"/>
            <a:ext cx="11653520" cy="58464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92430" marR="0" indent="-39243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1．将凸透镜正对太阳光，其下方的纸上呈现一个并非最小的光斑，如图所示，这时光斑到凸透镜的距离为5cm。若凸透镜远离纸的过程中</a:t>
            </a:r>
          </a:p>
          <a:p>
            <a:pPr marL="392430" marR="0" indent="-39243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光斑一直变大，则该凸透镜的焦距（　　）</a:t>
            </a: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A．一定小于5cm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B．一定等于5cm	</a:t>
            </a: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C．一定大于5cm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D．可能小于5cm，也可能大于5cm</a:t>
            </a:r>
          </a:p>
          <a:p>
            <a:pPr marL="381635" marR="0" indent="-3816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．如图所示，将一只透镜正对着太阳，把一张纸放在它下方，纸上呈现一个圆光斑，光斑直径小于透镜直径，测得光斑到透镜的距离为L。</a:t>
            </a:r>
          </a:p>
          <a:p>
            <a:pPr marL="381635" marR="0" indent="-3816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（1）图中的透镜是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透镜；</a:t>
            </a:r>
          </a:p>
          <a:p>
            <a:pPr marL="381635" marR="0" indent="-3816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（2）若透镜焦距小于L，透镜逐渐靠近纸面，会看到圆光斑</a:t>
            </a:r>
          </a:p>
          <a:p>
            <a:pPr marL="381635" marR="0" indent="-3816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　</a:t>
            </a:r>
            <a:r>
              <a:rPr lang="en-US" altLang="zh-CN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（填光斑大小变化情况）；</a:t>
            </a:r>
          </a:p>
          <a:p>
            <a:pPr marL="381635" marR="0" indent="-3816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（3）若透镜焦距大于L，保持透镜到纸的距离不变，换用一个焦距更大的同类型透镜，会看到光斑</a:t>
            </a:r>
            <a:r>
              <a:rPr lang="en-US" altLang="zh-CN" sz="24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（选填“变大”、“不变”或“变小”）。</a:t>
            </a: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</a:p>
        </p:txBody>
      </p:sp>
      <p:pic>
        <p:nvPicPr>
          <p:cNvPr id="2" name="图片 -21474826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565" y="3581400"/>
            <a:ext cx="2430780" cy="177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2565" y="1143000"/>
            <a:ext cx="1818640" cy="17164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Rectangle 110"/>
          <p:cNvSpPr>
            <a:spLocks noChangeArrowheads="1"/>
          </p:cNvSpPr>
          <p:nvPr/>
        </p:nvSpPr>
        <p:spPr bwMode="auto">
          <a:xfrm>
            <a:off x="5661660" y="1590040"/>
            <a:ext cx="103187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</a:p>
        </p:txBody>
      </p:sp>
      <p:sp>
        <p:nvSpPr>
          <p:cNvPr id="5" name="Rectangle 110"/>
          <p:cNvSpPr>
            <a:spLocks noChangeArrowheads="1"/>
          </p:cNvSpPr>
          <p:nvPr/>
        </p:nvSpPr>
        <p:spPr bwMode="auto">
          <a:xfrm>
            <a:off x="3092450" y="3962400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</a:t>
            </a:r>
          </a:p>
        </p:txBody>
      </p:sp>
      <p:sp>
        <p:nvSpPr>
          <p:cNvPr id="6" name="Rectangle 110"/>
          <p:cNvSpPr>
            <a:spLocks noChangeArrowheads="1"/>
          </p:cNvSpPr>
          <p:nvPr/>
        </p:nvSpPr>
        <p:spPr bwMode="auto">
          <a:xfrm>
            <a:off x="1091565" y="4876800"/>
            <a:ext cx="217360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先变小后变大</a:t>
            </a:r>
          </a:p>
        </p:txBody>
      </p:sp>
      <p:sp>
        <p:nvSpPr>
          <p:cNvPr id="7" name="Rectangle 110"/>
          <p:cNvSpPr>
            <a:spLocks noChangeArrowheads="1"/>
          </p:cNvSpPr>
          <p:nvPr/>
        </p:nvSpPr>
        <p:spPr bwMode="auto">
          <a:xfrm>
            <a:off x="2326005" y="5867400"/>
            <a:ext cx="1131570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变大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20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透镜对光的作用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99390" y="727710"/>
            <a:ext cx="54006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观察下图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1600" y="4845050"/>
            <a:ext cx="597916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4095" indent="-1014095"/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思考：</a:t>
            </a:r>
          </a:p>
          <a:p>
            <a:pPr marL="417830" indent="-417830"/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会聚光线与会聚作用用什么不同？</a:t>
            </a:r>
          </a:p>
          <a:p>
            <a:pPr marL="417830" indent="-417830"/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发散光线与发散作用用什么不同？</a:t>
            </a:r>
            <a:endParaRPr lang="en-US" alt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6283325" y="203835"/>
            <a:ext cx="1673225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作用：</a:t>
            </a:r>
          </a:p>
        </p:txBody>
      </p:sp>
      <p:sp>
        <p:nvSpPr>
          <p:cNvPr id="47147" name="Text Box 43"/>
          <p:cNvSpPr txBox="1">
            <a:spLocks noChangeArrowheads="1"/>
          </p:cNvSpPr>
          <p:nvPr/>
        </p:nvSpPr>
        <p:spPr bwMode="auto">
          <a:xfrm>
            <a:off x="6958965" y="723265"/>
            <a:ext cx="5029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出射光线与入射光线的比较</a:t>
            </a:r>
          </a:p>
        </p:txBody>
      </p:sp>
      <p:grpSp>
        <p:nvGrpSpPr>
          <p:cNvPr id="11269" name="Group 52"/>
          <p:cNvGrpSpPr/>
          <p:nvPr/>
        </p:nvGrpSpPr>
        <p:grpSpPr>
          <a:xfrm>
            <a:off x="6727825" y="1601470"/>
            <a:ext cx="2017395" cy="1254125"/>
            <a:chOff x="592" y="1665"/>
            <a:chExt cx="2029" cy="1261"/>
          </a:xfrm>
        </p:grpSpPr>
        <p:sp>
          <p:nvSpPr>
            <p:cNvPr id="11270" name="Line 29"/>
            <p:cNvSpPr/>
            <p:nvPr/>
          </p:nvSpPr>
          <p:spPr>
            <a:xfrm>
              <a:off x="592" y="2283"/>
              <a:ext cx="199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1271" name="Group 30"/>
            <p:cNvGrpSpPr/>
            <p:nvPr/>
          </p:nvGrpSpPr>
          <p:grpSpPr>
            <a:xfrm rot="-1417357">
              <a:off x="620" y="2036"/>
              <a:ext cx="925" cy="56"/>
              <a:chOff x="1020" y="1842"/>
              <a:chExt cx="1679" cy="91"/>
            </a:xfrm>
          </p:grpSpPr>
          <p:sp>
            <p:nvSpPr>
              <p:cNvPr id="11272" name="Line 31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73" name="AutoShape 32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274" name="Group 33"/>
            <p:cNvGrpSpPr/>
            <p:nvPr/>
          </p:nvGrpSpPr>
          <p:grpSpPr>
            <a:xfrm rot="1346082">
              <a:off x="614" y="2506"/>
              <a:ext cx="925" cy="56"/>
              <a:chOff x="1020" y="1842"/>
              <a:chExt cx="1679" cy="91"/>
            </a:xfrm>
          </p:grpSpPr>
          <p:sp>
            <p:nvSpPr>
              <p:cNvPr id="11275" name="Line 34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76" name="AutoShape 35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277" name="Group 44"/>
            <p:cNvGrpSpPr/>
            <p:nvPr/>
          </p:nvGrpSpPr>
          <p:grpSpPr>
            <a:xfrm rot="-423417">
              <a:off x="1696" y="1761"/>
              <a:ext cx="925" cy="56"/>
              <a:chOff x="1020" y="1842"/>
              <a:chExt cx="1679" cy="91"/>
            </a:xfrm>
          </p:grpSpPr>
          <p:sp>
            <p:nvSpPr>
              <p:cNvPr id="11278" name="Line 45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79" name="AutoShape 46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280" name="Group 47"/>
            <p:cNvGrpSpPr/>
            <p:nvPr/>
          </p:nvGrpSpPr>
          <p:grpSpPr>
            <a:xfrm rot="848586">
              <a:off x="1662" y="2856"/>
              <a:ext cx="926" cy="56"/>
              <a:chOff x="1020" y="1842"/>
              <a:chExt cx="1679" cy="91"/>
            </a:xfrm>
          </p:grpSpPr>
          <p:sp>
            <p:nvSpPr>
              <p:cNvPr id="11281" name="Line 48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82" name="AutoShape 49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283" name="Rectangle 50"/>
            <p:cNvSpPr/>
            <p:nvPr/>
          </p:nvSpPr>
          <p:spPr>
            <a:xfrm>
              <a:off x="1408" y="1665"/>
              <a:ext cx="384" cy="1261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Arial" panose="020B0604020202020204" pitchFamily="34" charset="0"/>
              </a:endParaRPr>
            </a:p>
          </p:txBody>
        </p:sp>
      </p:grpSp>
      <p:grpSp>
        <p:nvGrpSpPr>
          <p:cNvPr id="11284" name="Group 75"/>
          <p:cNvGrpSpPr/>
          <p:nvPr/>
        </p:nvGrpSpPr>
        <p:grpSpPr>
          <a:xfrm>
            <a:off x="9707880" y="1753870"/>
            <a:ext cx="2195830" cy="1241425"/>
            <a:chOff x="3952" y="1728"/>
            <a:chExt cx="2208" cy="1248"/>
          </a:xfrm>
        </p:grpSpPr>
        <p:sp>
          <p:nvSpPr>
            <p:cNvPr id="11285" name="Line 54"/>
            <p:cNvSpPr/>
            <p:nvPr/>
          </p:nvSpPr>
          <p:spPr>
            <a:xfrm>
              <a:off x="3952" y="2329"/>
              <a:ext cx="22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1286" name="Group 55"/>
            <p:cNvGrpSpPr/>
            <p:nvPr/>
          </p:nvGrpSpPr>
          <p:grpSpPr>
            <a:xfrm rot="2015898">
              <a:off x="3952" y="1728"/>
              <a:ext cx="686" cy="42"/>
              <a:chOff x="1020" y="1842"/>
              <a:chExt cx="1679" cy="91"/>
            </a:xfrm>
          </p:grpSpPr>
          <p:sp>
            <p:nvSpPr>
              <p:cNvPr id="11287" name="Line 56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88" name="AutoShape 57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289" name="Group 61"/>
            <p:cNvGrpSpPr/>
            <p:nvPr/>
          </p:nvGrpSpPr>
          <p:grpSpPr>
            <a:xfrm rot="1185817">
              <a:off x="4787" y="2198"/>
              <a:ext cx="1162" cy="60"/>
              <a:chOff x="1020" y="1842"/>
              <a:chExt cx="1679" cy="91"/>
            </a:xfrm>
          </p:grpSpPr>
          <p:sp>
            <p:nvSpPr>
              <p:cNvPr id="11290" name="Line 62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91" name="AutoShape 63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292" name="Group 68"/>
            <p:cNvGrpSpPr/>
            <p:nvPr/>
          </p:nvGrpSpPr>
          <p:grpSpPr>
            <a:xfrm rot="-1185817" flipV="1">
              <a:off x="4802" y="2403"/>
              <a:ext cx="1139" cy="59"/>
              <a:chOff x="1020" y="1842"/>
              <a:chExt cx="1679" cy="91"/>
            </a:xfrm>
          </p:grpSpPr>
          <p:sp>
            <p:nvSpPr>
              <p:cNvPr id="11293" name="Line 69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94" name="AutoShape 70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295" name="Group 71"/>
            <p:cNvGrpSpPr/>
            <p:nvPr/>
          </p:nvGrpSpPr>
          <p:grpSpPr>
            <a:xfrm rot="-2015898" flipV="1">
              <a:off x="3952" y="2867"/>
              <a:ext cx="686" cy="42"/>
              <a:chOff x="1020" y="1842"/>
              <a:chExt cx="1679" cy="91"/>
            </a:xfrm>
          </p:grpSpPr>
          <p:sp>
            <p:nvSpPr>
              <p:cNvPr id="11296" name="Line 72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97" name="AutoShape 73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298" name="Rectangle 67"/>
            <p:cNvSpPr/>
            <p:nvPr/>
          </p:nvSpPr>
          <p:spPr>
            <a:xfrm>
              <a:off x="4528" y="1728"/>
              <a:ext cx="384" cy="1248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Arial" panose="020B0604020202020204" pitchFamily="34" charset="0"/>
              </a:endParaRPr>
            </a:p>
          </p:txBody>
        </p:sp>
      </p:grpSp>
      <p:sp>
        <p:nvSpPr>
          <p:cNvPr id="47211" name="Line 107"/>
          <p:cNvSpPr/>
          <p:nvPr/>
        </p:nvSpPr>
        <p:spPr>
          <a:xfrm flipV="1">
            <a:off x="7566660" y="1461135"/>
            <a:ext cx="883920" cy="388620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7212" name="Line 108"/>
          <p:cNvSpPr/>
          <p:nvPr/>
        </p:nvSpPr>
        <p:spPr>
          <a:xfrm>
            <a:off x="7512050" y="2591435"/>
            <a:ext cx="1031875" cy="434340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7214" name="Line 110"/>
          <p:cNvSpPr/>
          <p:nvPr/>
        </p:nvSpPr>
        <p:spPr>
          <a:xfrm>
            <a:off x="10312400" y="1950720"/>
            <a:ext cx="718820" cy="486410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7215" name="Line 111"/>
          <p:cNvSpPr/>
          <p:nvPr/>
        </p:nvSpPr>
        <p:spPr>
          <a:xfrm flipV="1">
            <a:off x="10313035" y="2285365"/>
            <a:ext cx="686435" cy="470535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4" name="Group 103"/>
          <p:cNvGrpSpPr/>
          <p:nvPr/>
        </p:nvGrpSpPr>
        <p:grpSpPr>
          <a:xfrm>
            <a:off x="6508750" y="4843780"/>
            <a:ext cx="2512695" cy="1467485"/>
            <a:chOff x="5152" y="1632"/>
            <a:chExt cx="2304" cy="1248"/>
          </a:xfrm>
        </p:grpSpPr>
        <p:sp>
          <p:nvSpPr>
            <p:cNvPr id="11304" name="Line 81"/>
            <p:cNvSpPr/>
            <p:nvPr/>
          </p:nvSpPr>
          <p:spPr>
            <a:xfrm>
              <a:off x="5248" y="2233"/>
              <a:ext cx="22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1305" name="Group 82"/>
            <p:cNvGrpSpPr/>
            <p:nvPr/>
          </p:nvGrpSpPr>
          <p:grpSpPr>
            <a:xfrm rot="501465">
              <a:off x="5152" y="1806"/>
              <a:ext cx="686" cy="42"/>
              <a:chOff x="1020" y="1842"/>
              <a:chExt cx="1679" cy="91"/>
            </a:xfrm>
          </p:grpSpPr>
          <p:sp>
            <p:nvSpPr>
              <p:cNvPr id="11306" name="Line 83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07" name="AutoShape 84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308" name="Group 85"/>
            <p:cNvGrpSpPr/>
            <p:nvPr/>
          </p:nvGrpSpPr>
          <p:grpSpPr>
            <a:xfrm>
              <a:off x="6208" y="1872"/>
              <a:ext cx="1162" cy="60"/>
              <a:chOff x="1020" y="1842"/>
              <a:chExt cx="1679" cy="91"/>
            </a:xfrm>
          </p:grpSpPr>
          <p:sp>
            <p:nvSpPr>
              <p:cNvPr id="11309" name="Line 86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10" name="AutoShape 87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311" name="Rectangle 94"/>
            <p:cNvSpPr/>
            <p:nvPr/>
          </p:nvSpPr>
          <p:spPr>
            <a:xfrm>
              <a:off x="5824" y="1632"/>
              <a:ext cx="384" cy="1248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7209" name="Line 105"/>
          <p:cNvSpPr/>
          <p:nvPr/>
        </p:nvSpPr>
        <p:spPr>
          <a:xfrm>
            <a:off x="7212965" y="5131435"/>
            <a:ext cx="1597025" cy="245110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5" name="Group 104"/>
          <p:cNvGrpSpPr/>
          <p:nvPr/>
        </p:nvGrpSpPr>
        <p:grpSpPr>
          <a:xfrm>
            <a:off x="9561830" y="4933950"/>
            <a:ext cx="2345690" cy="1297305"/>
            <a:chOff x="5248" y="2496"/>
            <a:chExt cx="2256" cy="1248"/>
          </a:xfrm>
        </p:grpSpPr>
        <p:sp>
          <p:nvSpPr>
            <p:cNvPr id="11313" name="Line 95"/>
            <p:cNvSpPr/>
            <p:nvPr/>
          </p:nvSpPr>
          <p:spPr>
            <a:xfrm>
              <a:off x="5296" y="3097"/>
              <a:ext cx="22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1314" name="Group 96"/>
            <p:cNvGrpSpPr/>
            <p:nvPr/>
          </p:nvGrpSpPr>
          <p:grpSpPr>
            <a:xfrm rot="-1804115">
              <a:off x="5248" y="2880"/>
              <a:ext cx="686" cy="42"/>
              <a:chOff x="1020" y="1842"/>
              <a:chExt cx="1679" cy="91"/>
            </a:xfrm>
          </p:grpSpPr>
          <p:sp>
            <p:nvSpPr>
              <p:cNvPr id="11315" name="Line 97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16" name="AutoShape 98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317" name="Group 99"/>
            <p:cNvGrpSpPr/>
            <p:nvPr/>
          </p:nvGrpSpPr>
          <p:grpSpPr>
            <a:xfrm rot="-675981">
              <a:off x="6256" y="2544"/>
              <a:ext cx="1162" cy="60"/>
              <a:chOff x="1020" y="1842"/>
              <a:chExt cx="1679" cy="91"/>
            </a:xfrm>
          </p:grpSpPr>
          <p:sp>
            <p:nvSpPr>
              <p:cNvPr id="11318" name="Line 100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19" name="AutoShape 101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1320" name="Rectangle 102"/>
            <p:cNvSpPr/>
            <p:nvPr/>
          </p:nvSpPr>
          <p:spPr>
            <a:xfrm>
              <a:off x="5872" y="2496"/>
              <a:ext cx="384" cy="1248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7210" name="Line 106"/>
          <p:cNvSpPr/>
          <p:nvPr/>
        </p:nvSpPr>
        <p:spPr>
          <a:xfrm flipV="1">
            <a:off x="10197465" y="4703445"/>
            <a:ext cx="861695" cy="497205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7180" name="Rectangle 76"/>
          <p:cNvSpPr>
            <a:spLocks noChangeArrowheads="1"/>
          </p:cNvSpPr>
          <p:nvPr/>
        </p:nvSpPr>
        <p:spPr bwMode="auto">
          <a:xfrm>
            <a:off x="6470650" y="3373120"/>
            <a:ext cx="1981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会聚作用：</a:t>
            </a:r>
          </a:p>
        </p:txBody>
      </p:sp>
      <p:sp>
        <p:nvSpPr>
          <p:cNvPr id="47181" name="Rectangle 77"/>
          <p:cNvSpPr>
            <a:spLocks noChangeArrowheads="1"/>
          </p:cNvSpPr>
          <p:nvPr/>
        </p:nvSpPr>
        <p:spPr bwMode="auto">
          <a:xfrm>
            <a:off x="8300720" y="3342005"/>
            <a:ext cx="3607435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出射光线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偏向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主光轴</a:t>
            </a:r>
          </a:p>
        </p:txBody>
      </p:sp>
      <p:sp>
        <p:nvSpPr>
          <p:cNvPr id="47182" name="Rectangle 78"/>
          <p:cNvSpPr>
            <a:spLocks noChangeArrowheads="1"/>
          </p:cNvSpPr>
          <p:nvPr/>
        </p:nvSpPr>
        <p:spPr bwMode="auto">
          <a:xfrm>
            <a:off x="6436995" y="3912235"/>
            <a:ext cx="1981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发散作用：</a:t>
            </a:r>
          </a:p>
        </p:txBody>
      </p:sp>
      <p:sp>
        <p:nvSpPr>
          <p:cNvPr id="47183" name="Rectangle 79"/>
          <p:cNvSpPr>
            <a:spLocks noChangeArrowheads="1"/>
          </p:cNvSpPr>
          <p:nvPr/>
        </p:nvSpPr>
        <p:spPr bwMode="auto">
          <a:xfrm>
            <a:off x="8343265" y="3912235"/>
            <a:ext cx="362712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出射光线</a:t>
            </a:r>
            <a:r>
              <a:rPr kumimoji="1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偏离</a:t>
            </a:r>
            <a:r>
              <a:rPr kumimoji="1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主光轴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0965" y="3429000"/>
            <a:ext cx="608584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4095" indent="-1014095"/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思考：</a:t>
            </a:r>
          </a:p>
          <a:p>
            <a:pPr marL="1014095" indent="-1014095"/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通过凸透镜后的光一定是会聚的吗？</a:t>
            </a:r>
          </a:p>
          <a:p>
            <a:pPr marL="1014095" indent="-1014095"/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通过凹透镜后的光一定是发散的吗？</a:t>
            </a:r>
            <a:endParaRPr lang="en-US" alt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073743880" name="组合 1073743879"/>
          <p:cNvGrpSpPr/>
          <p:nvPr/>
        </p:nvGrpSpPr>
        <p:grpSpPr>
          <a:xfrm flipH="1">
            <a:off x="7645400" y="1598930"/>
            <a:ext cx="195580" cy="1256665"/>
            <a:chOff x="6350" y="10777"/>
            <a:chExt cx="390" cy="803"/>
          </a:xfrm>
          <a:solidFill>
            <a:schemeClr val="accent1">
              <a:lumMod val="90000"/>
              <a:alpha val="43000"/>
            </a:schemeClr>
          </a:solidFill>
        </p:grpSpPr>
        <p:sp>
          <p:nvSpPr>
            <p:cNvPr id="1073743881" name="任意多边形 1073743880"/>
            <p:cNvSpPr/>
            <p:nvPr/>
          </p:nvSpPr>
          <p:spPr>
            <a:xfrm>
              <a:off x="6380" y="10777"/>
              <a:ext cx="360" cy="801"/>
            </a:xfrm>
            <a:custGeom>
              <a:avLst/>
              <a:gdLst>
                <a:gd name="txL" fmla="*/ 0 w 21600"/>
                <a:gd name="txT" fmla="*/ 0 h 38718"/>
                <a:gd name="txR" fmla="*/ 21600 w 21600"/>
                <a:gd name="txB" fmla="*/ 38718 h 38718"/>
              </a:gdLst>
              <a:ahLst/>
              <a:cxnLst>
                <a:cxn ang="270">
                  <a:pos x="9808" y="0"/>
                </a:cxn>
                <a:cxn ang="90">
                  <a:pos x="9344" y="38717"/>
                </a:cxn>
                <a:cxn ang="180">
                  <a:pos x="0" y="19244"/>
                </a:cxn>
              </a:cxnLst>
              <a:rect l="txL" t="txT" r="txR" b="txB"/>
              <a:pathLst>
                <a:path w="21600" h="38718" fill="none">
                  <a:moveTo>
                    <a:pt x="9808" y="0"/>
                  </a:moveTo>
                  <a:arcTo wR="21600" hR="21600" stAng="-3779618" swAng="7641594"/>
                </a:path>
                <a:path w="21600" h="38718" stroke="0">
                  <a:moveTo>
                    <a:pt x="9808" y="0"/>
                  </a:moveTo>
                  <a:arcTo wR="21600" hR="21600" stAng="-3779618" swAng="7641594"/>
                  <a:lnTo>
                    <a:pt x="0" y="19244"/>
                  </a:lnTo>
                  <a:close/>
                </a:path>
              </a:pathLst>
            </a:custGeom>
            <a:grp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3743882" name="任意多边形 1073743881"/>
            <p:cNvSpPr/>
            <p:nvPr/>
          </p:nvSpPr>
          <p:spPr>
            <a:xfrm flipH="1">
              <a:off x="6350" y="10780"/>
              <a:ext cx="360" cy="800"/>
            </a:xfrm>
            <a:custGeom>
              <a:avLst/>
              <a:gdLst>
                <a:gd name="txL" fmla="*/ 0 w 21600"/>
                <a:gd name="txT" fmla="*/ 0 h 38663"/>
                <a:gd name="txR" fmla="*/ 21600 w 21600"/>
                <a:gd name="txB" fmla="*/ 38663 h 38663"/>
              </a:gdLst>
              <a:ahLst/>
              <a:cxnLst>
                <a:cxn ang="270">
                  <a:pos x="9916" y="0"/>
                </a:cxn>
                <a:cxn ang="90">
                  <a:pos x="9344" y="38662"/>
                </a:cxn>
                <a:cxn ang="180">
                  <a:pos x="0" y="19189"/>
                </a:cxn>
              </a:cxnLst>
              <a:rect l="txL" t="txT" r="txR" b="txB"/>
              <a:pathLst>
                <a:path w="21600" h="38663" fill="none">
                  <a:moveTo>
                    <a:pt x="9916" y="0"/>
                  </a:moveTo>
                  <a:arcTo wR="21600" hR="21600" stAng="-3760328" swAng="7622304"/>
                </a:path>
                <a:path w="21600" h="38663" stroke="0">
                  <a:moveTo>
                    <a:pt x="9916" y="0"/>
                  </a:moveTo>
                  <a:arcTo wR="21600" hR="21600" stAng="-3760328" swAng="7622304"/>
                  <a:lnTo>
                    <a:pt x="0" y="19189"/>
                  </a:lnTo>
                  <a:close/>
                </a:path>
              </a:pathLst>
            </a:custGeom>
            <a:grp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0258425" y="1771650"/>
            <a:ext cx="430530" cy="1226185"/>
            <a:chOff x="8589" y="3689"/>
            <a:chExt cx="678" cy="1931"/>
          </a:xfrm>
        </p:grpSpPr>
        <p:sp>
          <p:nvSpPr>
            <p:cNvPr id="50" name="矩形 49"/>
            <p:cNvSpPr/>
            <p:nvPr/>
          </p:nvSpPr>
          <p:spPr>
            <a:xfrm>
              <a:off x="8747" y="3696"/>
              <a:ext cx="380" cy="192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8589" y="3689"/>
              <a:ext cx="679" cy="1923"/>
              <a:chOff x="3600" y="10630"/>
              <a:chExt cx="900" cy="794"/>
            </a:xfrm>
            <a:solidFill>
              <a:schemeClr val="bg1"/>
            </a:solidFill>
          </p:grpSpPr>
          <p:sp>
            <p:nvSpPr>
              <p:cNvPr id="52" name="任意多边形 51"/>
              <p:cNvSpPr/>
              <p:nvPr/>
            </p:nvSpPr>
            <p:spPr>
              <a:xfrm>
                <a:off x="3600" y="10644"/>
                <a:ext cx="360" cy="780"/>
              </a:xfrm>
              <a:custGeom>
                <a:avLst/>
                <a:gdLst>
                  <a:gd name="txL" fmla="*/ 0 w 21600"/>
                  <a:gd name="txT" fmla="*/ 0 h 37695"/>
                  <a:gd name="txR" fmla="*/ 21600 w 21600"/>
                  <a:gd name="txB" fmla="*/ 37695 h 37695"/>
                </a:gdLst>
                <a:ahLst/>
                <a:cxnLst>
                  <a:cxn ang="270">
                    <a:pos x="11599" y="0"/>
                  </a:cxn>
                  <a:cxn ang="90">
                    <a:pos x="9344" y="37694"/>
                  </a:cxn>
                  <a:cxn ang="180">
                    <a:pos x="0" y="18221"/>
                  </a:cxn>
                </a:cxnLst>
                <a:rect l="txL" t="txT" r="txR" b="txB"/>
                <a:pathLst>
                  <a:path w="21600" h="37695" fill="none">
                    <a:moveTo>
                      <a:pt x="11599" y="0"/>
                    </a:moveTo>
                    <a:arcTo wR="21600" hR="21600" stAng="-3451216" swAng="7313192"/>
                  </a:path>
                  <a:path w="21600" h="37695" stroke="0">
                    <a:moveTo>
                      <a:pt x="11599" y="0"/>
                    </a:moveTo>
                    <a:arcTo wR="21600" hR="21600" stAng="-3451216" swAng="7313192"/>
                    <a:lnTo>
                      <a:pt x="0" y="1822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 flipH="1">
                <a:off x="4140" y="10644"/>
                <a:ext cx="360" cy="780"/>
              </a:xfrm>
              <a:custGeom>
                <a:avLst/>
                <a:gdLst>
                  <a:gd name="txL" fmla="*/ 0 w 21600"/>
                  <a:gd name="txT" fmla="*/ 0 h 37695"/>
                  <a:gd name="txR" fmla="*/ 21600 w 21600"/>
                  <a:gd name="txB" fmla="*/ 37695 h 37695"/>
                </a:gdLst>
                <a:ahLst/>
                <a:cxnLst>
                  <a:cxn ang="270">
                    <a:pos x="11599" y="0"/>
                  </a:cxn>
                  <a:cxn ang="90">
                    <a:pos x="9344" y="37694"/>
                  </a:cxn>
                  <a:cxn ang="180">
                    <a:pos x="0" y="18221"/>
                  </a:cxn>
                </a:cxnLst>
                <a:rect l="txL" t="txT" r="txR" b="txB"/>
                <a:pathLst>
                  <a:path w="21600" h="37695" fill="none">
                    <a:moveTo>
                      <a:pt x="11599" y="0"/>
                    </a:moveTo>
                    <a:arcTo wR="21600" hR="21600" stAng="-3451216" swAng="7313192"/>
                  </a:path>
                  <a:path w="21600" h="37695" stroke="0">
                    <a:moveTo>
                      <a:pt x="11599" y="0"/>
                    </a:moveTo>
                    <a:arcTo wR="21600" hR="21600" stAng="-3451216" swAng="7313192"/>
                    <a:lnTo>
                      <a:pt x="0" y="1822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直接连接符 53"/>
              <p:cNvSpPr/>
              <p:nvPr/>
            </p:nvSpPr>
            <p:spPr>
              <a:xfrm>
                <a:off x="3780" y="11424"/>
                <a:ext cx="540" cy="0"/>
              </a:xfrm>
              <a:prstGeom prst="line">
                <a:avLst/>
              </a:pr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" name="直接连接符 54"/>
              <p:cNvSpPr/>
              <p:nvPr/>
            </p:nvSpPr>
            <p:spPr>
              <a:xfrm>
                <a:off x="3780" y="10630"/>
                <a:ext cx="540" cy="0"/>
              </a:xfrm>
              <a:prstGeom prst="line">
                <a:avLst/>
              </a:pr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57" name="组合 56"/>
          <p:cNvGrpSpPr/>
          <p:nvPr/>
        </p:nvGrpSpPr>
        <p:grpSpPr>
          <a:xfrm>
            <a:off x="7252970" y="4969510"/>
            <a:ext cx="430530" cy="1226185"/>
            <a:chOff x="8589" y="3689"/>
            <a:chExt cx="678" cy="1931"/>
          </a:xfrm>
        </p:grpSpPr>
        <p:sp>
          <p:nvSpPr>
            <p:cNvPr id="58" name="矩形 57"/>
            <p:cNvSpPr/>
            <p:nvPr/>
          </p:nvSpPr>
          <p:spPr>
            <a:xfrm>
              <a:off x="8747" y="3696"/>
              <a:ext cx="380" cy="192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8589" y="3689"/>
              <a:ext cx="679" cy="1923"/>
              <a:chOff x="3600" y="10630"/>
              <a:chExt cx="900" cy="794"/>
            </a:xfrm>
            <a:solidFill>
              <a:schemeClr val="bg1"/>
            </a:solidFill>
          </p:grpSpPr>
          <p:sp>
            <p:nvSpPr>
              <p:cNvPr id="60" name="任意多边形 59"/>
              <p:cNvSpPr/>
              <p:nvPr/>
            </p:nvSpPr>
            <p:spPr>
              <a:xfrm>
                <a:off x="3600" y="10644"/>
                <a:ext cx="360" cy="780"/>
              </a:xfrm>
              <a:custGeom>
                <a:avLst/>
                <a:gdLst>
                  <a:gd name="txL" fmla="*/ 0 w 21600"/>
                  <a:gd name="txT" fmla="*/ 0 h 37695"/>
                  <a:gd name="txR" fmla="*/ 21600 w 21600"/>
                  <a:gd name="txB" fmla="*/ 37695 h 37695"/>
                </a:gdLst>
                <a:ahLst/>
                <a:cxnLst>
                  <a:cxn ang="270">
                    <a:pos x="11599" y="0"/>
                  </a:cxn>
                  <a:cxn ang="90">
                    <a:pos x="9344" y="37694"/>
                  </a:cxn>
                  <a:cxn ang="180">
                    <a:pos x="0" y="18221"/>
                  </a:cxn>
                </a:cxnLst>
                <a:rect l="txL" t="txT" r="txR" b="txB"/>
                <a:pathLst>
                  <a:path w="21600" h="37695" fill="none">
                    <a:moveTo>
                      <a:pt x="11599" y="0"/>
                    </a:moveTo>
                    <a:arcTo wR="21600" hR="21600" stAng="-3451216" swAng="7313192"/>
                  </a:path>
                  <a:path w="21600" h="37695" stroke="0">
                    <a:moveTo>
                      <a:pt x="11599" y="0"/>
                    </a:moveTo>
                    <a:arcTo wR="21600" hR="21600" stAng="-3451216" swAng="7313192"/>
                    <a:lnTo>
                      <a:pt x="0" y="1822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任意多边形 60"/>
              <p:cNvSpPr/>
              <p:nvPr/>
            </p:nvSpPr>
            <p:spPr>
              <a:xfrm flipH="1">
                <a:off x="4140" y="10644"/>
                <a:ext cx="360" cy="780"/>
              </a:xfrm>
              <a:custGeom>
                <a:avLst/>
                <a:gdLst>
                  <a:gd name="txL" fmla="*/ 0 w 21600"/>
                  <a:gd name="txT" fmla="*/ 0 h 37695"/>
                  <a:gd name="txR" fmla="*/ 21600 w 21600"/>
                  <a:gd name="txB" fmla="*/ 37695 h 37695"/>
                </a:gdLst>
                <a:ahLst/>
                <a:cxnLst>
                  <a:cxn ang="270">
                    <a:pos x="11599" y="0"/>
                  </a:cxn>
                  <a:cxn ang="90">
                    <a:pos x="9344" y="37694"/>
                  </a:cxn>
                  <a:cxn ang="180">
                    <a:pos x="0" y="18221"/>
                  </a:cxn>
                </a:cxnLst>
                <a:rect l="txL" t="txT" r="txR" b="txB"/>
                <a:pathLst>
                  <a:path w="21600" h="37695" fill="none">
                    <a:moveTo>
                      <a:pt x="11599" y="0"/>
                    </a:moveTo>
                    <a:arcTo wR="21600" hR="21600" stAng="-3451216" swAng="7313192"/>
                  </a:path>
                  <a:path w="21600" h="37695" stroke="0">
                    <a:moveTo>
                      <a:pt x="11599" y="0"/>
                    </a:moveTo>
                    <a:arcTo wR="21600" hR="21600" stAng="-3451216" swAng="7313192"/>
                    <a:lnTo>
                      <a:pt x="0" y="1822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直接连接符 61"/>
              <p:cNvSpPr/>
              <p:nvPr/>
            </p:nvSpPr>
            <p:spPr>
              <a:xfrm>
                <a:off x="3780" y="11424"/>
                <a:ext cx="540" cy="0"/>
              </a:xfrm>
              <a:prstGeom prst="line">
                <a:avLst/>
              </a:pr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" name="直接连接符 62"/>
              <p:cNvSpPr/>
              <p:nvPr/>
            </p:nvSpPr>
            <p:spPr>
              <a:xfrm>
                <a:off x="3780" y="10630"/>
                <a:ext cx="540" cy="0"/>
              </a:xfrm>
              <a:prstGeom prst="line">
                <a:avLst/>
              </a:prstGeom>
              <a:grpFill/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 flipH="1">
            <a:off x="10321290" y="4945380"/>
            <a:ext cx="195580" cy="1256665"/>
            <a:chOff x="6350" y="10777"/>
            <a:chExt cx="390" cy="803"/>
          </a:xfrm>
          <a:solidFill>
            <a:schemeClr val="accent1">
              <a:lumMod val="90000"/>
              <a:alpha val="43000"/>
            </a:schemeClr>
          </a:solidFill>
        </p:grpSpPr>
        <p:sp>
          <p:nvSpPr>
            <p:cNvPr id="66" name="任意多边形 65"/>
            <p:cNvSpPr/>
            <p:nvPr/>
          </p:nvSpPr>
          <p:spPr>
            <a:xfrm>
              <a:off x="6380" y="10777"/>
              <a:ext cx="360" cy="801"/>
            </a:xfrm>
            <a:custGeom>
              <a:avLst/>
              <a:gdLst>
                <a:gd name="txL" fmla="*/ 0 w 21600"/>
                <a:gd name="txT" fmla="*/ 0 h 38718"/>
                <a:gd name="txR" fmla="*/ 21600 w 21600"/>
                <a:gd name="txB" fmla="*/ 38718 h 38718"/>
              </a:gdLst>
              <a:ahLst/>
              <a:cxnLst>
                <a:cxn ang="270">
                  <a:pos x="9808" y="0"/>
                </a:cxn>
                <a:cxn ang="90">
                  <a:pos x="9344" y="38717"/>
                </a:cxn>
                <a:cxn ang="180">
                  <a:pos x="0" y="19244"/>
                </a:cxn>
              </a:cxnLst>
              <a:rect l="txL" t="txT" r="txR" b="txB"/>
              <a:pathLst>
                <a:path w="21600" h="38718" fill="none">
                  <a:moveTo>
                    <a:pt x="9808" y="0"/>
                  </a:moveTo>
                  <a:arcTo wR="21600" hR="21600" stAng="-3779618" swAng="7641594"/>
                </a:path>
                <a:path w="21600" h="38718" stroke="0">
                  <a:moveTo>
                    <a:pt x="9808" y="0"/>
                  </a:moveTo>
                  <a:arcTo wR="21600" hR="21600" stAng="-3779618" swAng="7641594"/>
                  <a:lnTo>
                    <a:pt x="0" y="19244"/>
                  </a:lnTo>
                  <a:close/>
                </a:path>
              </a:pathLst>
            </a:custGeom>
            <a:grp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任意多边形 66"/>
            <p:cNvSpPr/>
            <p:nvPr/>
          </p:nvSpPr>
          <p:spPr>
            <a:xfrm flipH="1">
              <a:off x="6350" y="10780"/>
              <a:ext cx="360" cy="800"/>
            </a:xfrm>
            <a:custGeom>
              <a:avLst/>
              <a:gdLst>
                <a:gd name="txL" fmla="*/ 0 w 21600"/>
                <a:gd name="txT" fmla="*/ 0 h 38663"/>
                <a:gd name="txR" fmla="*/ 21600 w 21600"/>
                <a:gd name="txB" fmla="*/ 38663 h 38663"/>
              </a:gdLst>
              <a:ahLst/>
              <a:cxnLst>
                <a:cxn ang="270">
                  <a:pos x="9916" y="0"/>
                </a:cxn>
                <a:cxn ang="90">
                  <a:pos x="9344" y="38662"/>
                </a:cxn>
                <a:cxn ang="180">
                  <a:pos x="0" y="19189"/>
                </a:cxn>
              </a:cxnLst>
              <a:rect l="txL" t="txT" r="txR" b="txB"/>
              <a:pathLst>
                <a:path w="21600" h="38663" fill="none">
                  <a:moveTo>
                    <a:pt x="9916" y="0"/>
                  </a:moveTo>
                  <a:arcTo wR="21600" hR="21600" stAng="-3760328" swAng="7622304"/>
                </a:path>
                <a:path w="21600" h="38663" stroke="0">
                  <a:moveTo>
                    <a:pt x="9916" y="0"/>
                  </a:moveTo>
                  <a:arcTo wR="21600" hR="21600" stAng="-3760328" swAng="7622304"/>
                  <a:lnTo>
                    <a:pt x="0" y="19189"/>
                  </a:lnTo>
                  <a:close/>
                </a:path>
              </a:pathLst>
            </a:custGeom>
            <a:grpFill/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90" y="1371600"/>
            <a:ext cx="2735580" cy="1676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285" y="1371600"/>
            <a:ext cx="2862580" cy="16960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3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7108" grpId="0" animBg="1"/>
      <p:bldP spid="47147" grpId="0" animBg="1"/>
      <p:bldP spid="47180" grpId="0" animBg="1"/>
      <p:bldP spid="47181" grpId="0" animBg="1"/>
      <p:bldP spid="47182" grpId="0" animBg="1"/>
      <p:bldP spid="4718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透镜作用的奥秘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02235" y="762635"/>
            <a:ext cx="4871720" cy="9220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活动：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利用光的折射特点，作出一束光通过三棱镜的光路。</a:t>
            </a:r>
          </a:p>
        </p:txBody>
      </p:sp>
      <p:sp>
        <p:nvSpPr>
          <p:cNvPr id="12295" name="AutoShape 64"/>
          <p:cNvSpPr/>
          <p:nvPr/>
        </p:nvSpPr>
        <p:spPr>
          <a:xfrm>
            <a:off x="939165" y="2586355"/>
            <a:ext cx="2078355" cy="2019935"/>
          </a:xfrm>
          <a:prstGeom prst="triangle">
            <a:avLst>
              <a:gd name="adj" fmla="val 50000"/>
            </a:avLst>
          </a:prstGeom>
          <a:solidFill>
            <a:srgbClr val="BBE0E3">
              <a:alpha val="87842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117465" y="535305"/>
            <a:ext cx="6981190" cy="9220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1003300" marR="0" indent="-1003300" defTabSz="914400">
              <a:buClrTx/>
              <a:buSzTx/>
              <a:buFontTx/>
              <a:buNone/>
              <a:defRPr/>
            </a:pPr>
            <a:r>
              <a:rPr kumimoji="1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把两个三棱镜</a:t>
            </a:r>
            <a:r>
              <a:rPr kumimoji="1"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按下图所示方式组合，试作出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平行光</a:t>
            </a:r>
            <a:r>
              <a:rPr kumimoji="1"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通过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它们后的情形。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5116830" y="4097655"/>
            <a:ext cx="6871335" cy="2601595"/>
            <a:chOff x="8559" y="6720"/>
            <a:chExt cx="10320" cy="3600"/>
          </a:xfrm>
        </p:grpSpPr>
        <p:pic>
          <p:nvPicPr>
            <p:cNvPr id="2" name="图片 1" descr="截图110201"/>
            <p:cNvPicPr>
              <a:picLocks noChangeAspect="1"/>
            </p:cNvPicPr>
            <p:nvPr/>
          </p:nvPicPr>
          <p:blipFill>
            <a:blip r:embed="rId2">
              <a:lum bright="-18000" contrast="30000"/>
            </a:blip>
            <a:srcRect l="3909" t="5861" r="3577" b="6227"/>
            <a:stretch>
              <a:fillRect/>
            </a:stretch>
          </p:blipFill>
          <p:spPr>
            <a:xfrm>
              <a:off x="8559" y="6720"/>
              <a:ext cx="10320" cy="3600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3599" y="6720"/>
              <a:ext cx="1200" cy="36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 rot="21000000">
            <a:off x="244475" y="3683635"/>
            <a:ext cx="1260475" cy="635"/>
            <a:chOff x="399" y="4591"/>
            <a:chExt cx="1985" cy="1"/>
          </a:xfrm>
        </p:grpSpPr>
        <p:sp>
          <p:nvSpPr>
            <p:cNvPr id="12293" name="Line 24"/>
            <p:cNvSpPr/>
            <p:nvPr/>
          </p:nvSpPr>
          <p:spPr>
            <a:xfrm>
              <a:off x="1356" y="4591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Line 24"/>
            <p:cNvSpPr/>
            <p:nvPr/>
          </p:nvSpPr>
          <p:spPr>
            <a:xfrm>
              <a:off x="399" y="4592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265420" y="1724660"/>
            <a:ext cx="1988820" cy="2185670"/>
            <a:chOff x="9125" y="2716"/>
            <a:chExt cx="3132" cy="3442"/>
          </a:xfrm>
        </p:grpSpPr>
        <p:sp>
          <p:nvSpPr>
            <p:cNvPr id="48193" name="AutoShape 65"/>
            <p:cNvSpPr/>
            <p:nvPr/>
          </p:nvSpPr>
          <p:spPr>
            <a:xfrm>
              <a:off x="10719" y="2716"/>
              <a:ext cx="1538" cy="1719"/>
            </a:xfrm>
            <a:prstGeom prst="triangle">
              <a:avLst>
                <a:gd name="adj" fmla="val 50000"/>
              </a:avLst>
            </a:prstGeom>
            <a:solidFill>
              <a:srgbClr val="BBE0E3">
                <a:alpha val="87842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48194" name="AutoShape 66"/>
            <p:cNvSpPr/>
            <p:nvPr/>
          </p:nvSpPr>
          <p:spPr>
            <a:xfrm rot="10800000">
              <a:off x="10719" y="4440"/>
              <a:ext cx="1538" cy="1719"/>
            </a:xfrm>
            <a:prstGeom prst="triangle">
              <a:avLst>
                <a:gd name="adj" fmla="val 50000"/>
              </a:avLst>
            </a:prstGeom>
            <a:solidFill>
              <a:srgbClr val="BBE0E3">
                <a:alpha val="87842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9125" y="3573"/>
              <a:ext cx="1985" cy="1"/>
              <a:chOff x="399" y="4591"/>
              <a:chExt cx="1985" cy="1"/>
            </a:xfrm>
          </p:grpSpPr>
          <p:sp>
            <p:nvSpPr>
              <p:cNvPr id="24" name="Line 24"/>
              <p:cNvSpPr/>
              <p:nvPr/>
            </p:nvSpPr>
            <p:spPr>
              <a:xfrm>
                <a:off x="1356" y="4591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" name="Line 24"/>
              <p:cNvSpPr/>
              <p:nvPr/>
            </p:nvSpPr>
            <p:spPr>
              <a:xfrm>
                <a:off x="399" y="4592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9159" y="5400"/>
              <a:ext cx="1985" cy="1"/>
              <a:chOff x="399" y="4591"/>
              <a:chExt cx="1985" cy="1"/>
            </a:xfrm>
          </p:grpSpPr>
          <p:sp>
            <p:nvSpPr>
              <p:cNvPr id="28" name="Line 24"/>
              <p:cNvSpPr/>
              <p:nvPr/>
            </p:nvSpPr>
            <p:spPr>
              <a:xfrm>
                <a:off x="1356" y="4591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" name="Line 24"/>
              <p:cNvSpPr/>
              <p:nvPr/>
            </p:nvSpPr>
            <p:spPr>
              <a:xfrm>
                <a:off x="399" y="4592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59" name="组合 58"/>
          <p:cNvGrpSpPr/>
          <p:nvPr/>
        </p:nvGrpSpPr>
        <p:grpSpPr>
          <a:xfrm>
            <a:off x="9092565" y="1762760"/>
            <a:ext cx="2043430" cy="2034540"/>
            <a:chOff x="14319" y="2776"/>
            <a:chExt cx="3218" cy="3204"/>
          </a:xfrm>
        </p:grpSpPr>
        <p:sp>
          <p:nvSpPr>
            <p:cNvPr id="48195" name="AutoShape 67"/>
            <p:cNvSpPr/>
            <p:nvPr/>
          </p:nvSpPr>
          <p:spPr>
            <a:xfrm flipV="1">
              <a:off x="15999" y="2776"/>
              <a:ext cx="1538" cy="1597"/>
            </a:xfrm>
            <a:prstGeom prst="triangle">
              <a:avLst>
                <a:gd name="adj" fmla="val 50000"/>
              </a:avLst>
            </a:prstGeom>
            <a:solidFill>
              <a:srgbClr val="BBE0E3">
                <a:alpha val="87842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48196" name="AutoShape 68"/>
            <p:cNvSpPr/>
            <p:nvPr/>
          </p:nvSpPr>
          <p:spPr>
            <a:xfrm rot="10800000" flipV="1">
              <a:off x="15999" y="4384"/>
              <a:ext cx="1538" cy="1597"/>
            </a:xfrm>
            <a:prstGeom prst="triangle">
              <a:avLst>
                <a:gd name="adj" fmla="val 50000"/>
              </a:avLst>
            </a:prstGeom>
            <a:solidFill>
              <a:srgbClr val="BBE0E3">
                <a:alpha val="87842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4333" y="3444"/>
              <a:ext cx="1985" cy="1"/>
              <a:chOff x="399" y="4591"/>
              <a:chExt cx="1985" cy="1"/>
            </a:xfrm>
          </p:grpSpPr>
          <p:sp>
            <p:nvSpPr>
              <p:cNvPr id="31" name="Line 24"/>
              <p:cNvSpPr/>
              <p:nvPr/>
            </p:nvSpPr>
            <p:spPr>
              <a:xfrm>
                <a:off x="1356" y="4591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" name="Line 24"/>
              <p:cNvSpPr/>
              <p:nvPr/>
            </p:nvSpPr>
            <p:spPr>
              <a:xfrm>
                <a:off x="399" y="4592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14319" y="5335"/>
              <a:ext cx="1985" cy="1"/>
              <a:chOff x="399" y="4591"/>
              <a:chExt cx="1985" cy="1"/>
            </a:xfrm>
          </p:grpSpPr>
          <p:sp>
            <p:nvSpPr>
              <p:cNvPr id="34" name="Line 24"/>
              <p:cNvSpPr/>
              <p:nvPr/>
            </p:nvSpPr>
            <p:spPr>
              <a:xfrm>
                <a:off x="1356" y="4591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" name="Line 24"/>
              <p:cNvSpPr/>
              <p:nvPr/>
            </p:nvSpPr>
            <p:spPr>
              <a:xfrm>
                <a:off x="399" y="4592"/>
                <a:ext cx="1028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41" name="组合 40"/>
          <p:cNvGrpSpPr/>
          <p:nvPr/>
        </p:nvGrpSpPr>
        <p:grpSpPr>
          <a:xfrm rot="20400000" flipV="1">
            <a:off x="6958751" y="3024064"/>
            <a:ext cx="1840865" cy="12700"/>
            <a:chOff x="399" y="4575"/>
            <a:chExt cx="2899" cy="20"/>
          </a:xfrm>
        </p:grpSpPr>
        <p:sp>
          <p:nvSpPr>
            <p:cNvPr id="42" name="Line 24"/>
            <p:cNvSpPr/>
            <p:nvPr/>
          </p:nvSpPr>
          <p:spPr>
            <a:xfrm flipV="1">
              <a:off x="1356" y="4592"/>
              <a:ext cx="1942" cy="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Line 24"/>
            <p:cNvSpPr/>
            <p:nvPr/>
          </p:nvSpPr>
          <p:spPr>
            <a:xfrm>
              <a:off x="399" y="4575"/>
              <a:ext cx="1441" cy="1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4" name="组合 43"/>
          <p:cNvGrpSpPr/>
          <p:nvPr/>
        </p:nvGrpSpPr>
        <p:grpSpPr>
          <a:xfrm rot="1200000">
            <a:off x="6979706" y="2623379"/>
            <a:ext cx="1840865" cy="12700"/>
            <a:chOff x="399" y="4575"/>
            <a:chExt cx="2899" cy="20"/>
          </a:xfrm>
        </p:grpSpPr>
        <p:sp>
          <p:nvSpPr>
            <p:cNvPr id="45" name="Line 24"/>
            <p:cNvSpPr/>
            <p:nvPr/>
          </p:nvSpPr>
          <p:spPr>
            <a:xfrm flipV="1">
              <a:off x="1356" y="4592"/>
              <a:ext cx="1942" cy="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Line 24"/>
            <p:cNvSpPr/>
            <p:nvPr/>
          </p:nvSpPr>
          <p:spPr>
            <a:xfrm>
              <a:off x="399" y="4575"/>
              <a:ext cx="1441" cy="1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53" name="组合 52"/>
          <p:cNvGrpSpPr/>
          <p:nvPr/>
        </p:nvGrpSpPr>
        <p:grpSpPr>
          <a:xfrm rot="20280000">
            <a:off x="10890885" y="1912620"/>
            <a:ext cx="1260475" cy="635"/>
            <a:chOff x="399" y="4591"/>
            <a:chExt cx="1985" cy="1"/>
          </a:xfrm>
        </p:grpSpPr>
        <p:sp>
          <p:nvSpPr>
            <p:cNvPr id="54" name="Line 24"/>
            <p:cNvSpPr/>
            <p:nvPr/>
          </p:nvSpPr>
          <p:spPr>
            <a:xfrm>
              <a:off x="1356" y="4591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Line 24"/>
            <p:cNvSpPr/>
            <p:nvPr/>
          </p:nvSpPr>
          <p:spPr>
            <a:xfrm>
              <a:off x="399" y="4592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56" name="组合 55"/>
          <p:cNvGrpSpPr/>
          <p:nvPr/>
        </p:nvGrpSpPr>
        <p:grpSpPr>
          <a:xfrm rot="1320000" flipV="1">
            <a:off x="10906760" y="3667760"/>
            <a:ext cx="1260475" cy="635"/>
            <a:chOff x="399" y="4591"/>
            <a:chExt cx="1985" cy="1"/>
          </a:xfrm>
        </p:grpSpPr>
        <p:sp>
          <p:nvSpPr>
            <p:cNvPr id="57" name="Line 24"/>
            <p:cNvSpPr/>
            <p:nvPr/>
          </p:nvSpPr>
          <p:spPr>
            <a:xfrm>
              <a:off x="1356" y="4591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Line 24"/>
            <p:cNvSpPr/>
            <p:nvPr/>
          </p:nvSpPr>
          <p:spPr>
            <a:xfrm>
              <a:off x="399" y="4592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4" name="直接连接符 3"/>
          <p:cNvCxnSpPr/>
          <p:nvPr/>
        </p:nvCxnSpPr>
        <p:spPr>
          <a:xfrm>
            <a:off x="830580" y="3225165"/>
            <a:ext cx="1176655" cy="6076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6" name="组合 5"/>
          <p:cNvGrpSpPr/>
          <p:nvPr/>
        </p:nvGrpSpPr>
        <p:grpSpPr>
          <a:xfrm>
            <a:off x="1466496" y="3575023"/>
            <a:ext cx="1022350" cy="1270"/>
            <a:chOff x="339" y="4592"/>
            <a:chExt cx="1610" cy="2"/>
          </a:xfrm>
        </p:grpSpPr>
        <p:sp>
          <p:nvSpPr>
            <p:cNvPr id="7" name="Line 24"/>
            <p:cNvSpPr/>
            <p:nvPr/>
          </p:nvSpPr>
          <p:spPr>
            <a:xfrm>
              <a:off x="921" y="4593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Line 24"/>
            <p:cNvSpPr/>
            <p:nvPr/>
          </p:nvSpPr>
          <p:spPr>
            <a:xfrm>
              <a:off x="339" y="4592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9" name="直接连接符 8"/>
          <p:cNvCxnSpPr/>
          <p:nvPr/>
        </p:nvCxnSpPr>
        <p:spPr>
          <a:xfrm flipV="1">
            <a:off x="2158365" y="3279775"/>
            <a:ext cx="914400" cy="46609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1" name="组合 10"/>
          <p:cNvGrpSpPr/>
          <p:nvPr/>
        </p:nvGrpSpPr>
        <p:grpSpPr>
          <a:xfrm rot="1080000">
            <a:off x="2441575" y="3763645"/>
            <a:ext cx="1260475" cy="635"/>
            <a:chOff x="399" y="4591"/>
            <a:chExt cx="1985" cy="1"/>
          </a:xfrm>
        </p:grpSpPr>
        <p:sp>
          <p:nvSpPr>
            <p:cNvPr id="12" name="Line 24"/>
            <p:cNvSpPr/>
            <p:nvPr/>
          </p:nvSpPr>
          <p:spPr>
            <a:xfrm>
              <a:off x="1356" y="4591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Line 24"/>
            <p:cNvSpPr/>
            <p:nvPr/>
          </p:nvSpPr>
          <p:spPr>
            <a:xfrm>
              <a:off x="399" y="4592"/>
              <a:ext cx="1028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100965" y="3581400"/>
            <a:ext cx="11372850" cy="15297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92430" marR="0" indent="-39243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一束光在空气中经凸透镜折射后，下列说法中正确的是（　　）</a:t>
            </a:r>
          </a:p>
          <a:p>
            <a:pPr marL="392430" marR="0" indent="641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A．一定是平行光束	</a:t>
            </a:r>
            <a:r>
              <a:rPr kumimoji="0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</a:t>
            </a:r>
            <a:r>
              <a: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B．一定是会聚光束	</a:t>
            </a:r>
          </a:p>
          <a:p>
            <a:pPr marL="392430" marR="0" indent="6413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C．折射光束比原来的光束会聚一些	</a:t>
            </a:r>
            <a:r>
              <a:rPr kumimoji="0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D．一定是发散光束</a:t>
            </a: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4" name="Text Box 41"/>
          <p:cNvSpPr txBox="1">
            <a:spLocks noChangeArrowheads="1"/>
          </p:cNvSpPr>
          <p:nvPr/>
        </p:nvSpPr>
        <p:spPr bwMode="auto">
          <a:xfrm>
            <a:off x="102235" y="5093970"/>
            <a:ext cx="8586470" cy="15297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92430" marR="0" indent="-39243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．如图是两束光分别射向并通过甲和乙两透镜的光路图。由图可知甲是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（选填“凸透镜”或“凹透镜”），此透镜对光有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（选填“会聚”或“发散”）作用。</a:t>
            </a:r>
          </a:p>
        </p:txBody>
      </p:sp>
      <p:pic>
        <p:nvPicPr>
          <p:cNvPr id="5" name="图片 -21474826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365" y="5334000"/>
            <a:ext cx="3303905" cy="120523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102235" y="661035"/>
            <a:ext cx="11845290" cy="2968625"/>
            <a:chOff x="161" y="3421"/>
            <a:chExt cx="18654" cy="4675"/>
          </a:xfrm>
        </p:grpSpPr>
        <p:sp>
          <p:nvSpPr>
            <p:cNvPr id="6" name="Text Box 41"/>
            <p:cNvSpPr txBox="1">
              <a:spLocks noChangeArrowheads="1"/>
            </p:cNvSpPr>
            <p:nvPr/>
          </p:nvSpPr>
          <p:spPr bwMode="auto">
            <a:xfrm>
              <a:off x="161" y="3421"/>
              <a:ext cx="18654" cy="46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392430" marR="0" indent="-392430" defTabSz="91440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kumimoji="0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．如图，表示对入射光线起会聚作用的图是（　　）</a:t>
              </a:r>
            </a:p>
            <a:p>
              <a:pPr marL="392430" marR="0" indent="42545" defTabSz="91440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392430" marR="0" indent="42545" defTabSz="91440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392430" marR="0" indent="42545" defTabSz="91440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392430" marR="0" indent="42545" defTabSz="91440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A．只有（a）图	</a:t>
              </a:r>
              <a:r>
                <a:rPr kumimoji="0" lang="en-US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                                      </a:t>
              </a:r>
              <a:r>
                <a:rPr kumimoji="0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B．（a）图和（b）图	</a:t>
              </a:r>
            </a:p>
            <a:p>
              <a:pPr marL="392430" marR="0" indent="42545" defTabSz="91440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C．（a）图、（b）图和（c）图</a:t>
              </a:r>
              <a:r>
                <a:rPr kumimoji="0" lang="en-US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           </a:t>
              </a:r>
              <a:r>
                <a:rPr kumimoji="0" sz="2400" b="1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D．（a）图、（b）图、（c）图和（d）图</a:t>
              </a:r>
            </a:p>
          </p:txBody>
        </p:sp>
        <p:pic>
          <p:nvPicPr>
            <p:cNvPr id="2" name="图片24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9" y="4320"/>
              <a:ext cx="9367" cy="205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Rectangle 110"/>
          <p:cNvSpPr>
            <a:spLocks noChangeArrowheads="1"/>
          </p:cNvSpPr>
          <p:nvPr/>
        </p:nvSpPr>
        <p:spPr bwMode="auto">
          <a:xfrm>
            <a:off x="6506210" y="697865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</a:p>
        </p:txBody>
      </p:sp>
      <p:sp>
        <p:nvSpPr>
          <p:cNvPr id="10" name="Rectangle 110"/>
          <p:cNvSpPr>
            <a:spLocks noChangeArrowheads="1"/>
          </p:cNvSpPr>
          <p:nvPr/>
        </p:nvSpPr>
        <p:spPr bwMode="auto">
          <a:xfrm>
            <a:off x="8361045" y="3606800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</a:p>
        </p:txBody>
      </p:sp>
      <p:sp>
        <p:nvSpPr>
          <p:cNvPr id="11" name="Rectangle 110"/>
          <p:cNvSpPr>
            <a:spLocks noChangeArrowheads="1"/>
          </p:cNvSpPr>
          <p:nvPr/>
        </p:nvSpPr>
        <p:spPr bwMode="auto">
          <a:xfrm>
            <a:off x="2233930" y="5608320"/>
            <a:ext cx="134683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凹透镜</a:t>
            </a:r>
          </a:p>
        </p:txBody>
      </p:sp>
      <p:sp>
        <p:nvSpPr>
          <p:cNvPr id="12" name="Rectangle 110"/>
          <p:cNvSpPr>
            <a:spLocks noChangeArrowheads="1"/>
          </p:cNvSpPr>
          <p:nvPr/>
        </p:nvSpPr>
        <p:spPr bwMode="auto">
          <a:xfrm>
            <a:off x="2614930" y="6069330"/>
            <a:ext cx="10077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发散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44805" y="670560"/>
            <a:ext cx="11492230" cy="55829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R="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1.辨别透镜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及其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种类</a:t>
            </a:r>
          </a:p>
          <a:p>
            <a:pPr marR="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）慎摸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）近看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）远望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）正照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2.透镜对光的作用</a:t>
            </a:r>
          </a:p>
          <a:p>
            <a:pPr marR="0" indent="33147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凸透镜：会聚作用</a:t>
            </a:r>
          </a:p>
          <a:p>
            <a:pPr marR="0" indent="33147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凹透镜：发散作用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3.透镜的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几个名词：</a:t>
            </a:r>
          </a:p>
          <a:p>
            <a:pPr marR="0" indent="38481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光心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：透镜的重心</a:t>
            </a:r>
            <a:endParaRPr kumimoji="0" 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indent="38481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主光轴：过光心并垂直于镜面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的直线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indent="38481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焦点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：平行于主光轴的光线，会聚于主光轴的点</a:t>
            </a:r>
          </a:p>
          <a:p>
            <a:pPr marR="0" indent="38481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焦距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：焦点到光心的距离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102235" y="611505"/>
            <a:ext cx="11653520" cy="62941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58775" marR="0" indent="-35877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．如图所示，对光有发散作用的透镜是（　　）</a:t>
            </a:r>
          </a:p>
          <a:p>
            <a:pPr marL="358775" marR="0" indent="-35877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8775" marR="0" indent="-35877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8775" marR="0" indent="-35877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</a:t>
            </a:r>
          </a:p>
          <a:p>
            <a:pPr marL="358775" marR="0" indent="-35877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．截面为正方形、中空部分为椭圆形的玻璃体如图所示。则这个玻璃体（　　）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33718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A．可以看作两块凹透镜	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B．可以看作一块凸透镜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33718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C．可以看作两块凸透镜	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D．对图示光束具有会聚作用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92430" marR="0" indent="-39243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．小明同学在森林公园游玩时，看到一个丢弃的透明塑料瓶。他想到，如果下雨使得瓶中进了水，就可能会引发森林火灾，于是她捡起瓶子丢进了垃圾桶。下雨使得瓶中进水可能引起火灾的主要原因是（　　）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33718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A．盛有水的透明塑料瓶相当于一个凸透镜，对太阳光有会聚作用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33718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B．盛有水的透明塑料瓶相当于一个凸透镜，对太阳光有发散作用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33718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C．盛有水的透明塑料瓶相当于一个凹透镜，对太阳光有会聚作用	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indent="33718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D．盛有水的透明塑料瓶相当于一个凹透镜，对太阳光有发散作用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</a:p>
        </p:txBody>
      </p:sp>
      <p:pic>
        <p:nvPicPr>
          <p:cNvPr id="2" name="图片 -21474826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65" y="1219835"/>
            <a:ext cx="438150" cy="118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155" y="1220470"/>
            <a:ext cx="356870" cy="11677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40" y="1200785"/>
            <a:ext cx="292100" cy="1217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6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1725" y="1210310"/>
            <a:ext cx="373380" cy="1201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2965" y="765810"/>
            <a:ext cx="29241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ectangle 110"/>
          <p:cNvSpPr>
            <a:spLocks noChangeArrowheads="1"/>
          </p:cNvSpPr>
          <p:nvPr/>
        </p:nvSpPr>
        <p:spPr bwMode="auto">
          <a:xfrm>
            <a:off x="5902960" y="609600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</a:p>
        </p:txBody>
      </p:sp>
      <p:sp>
        <p:nvSpPr>
          <p:cNvPr id="8" name="Rectangle 110"/>
          <p:cNvSpPr>
            <a:spLocks noChangeArrowheads="1"/>
          </p:cNvSpPr>
          <p:nvPr/>
        </p:nvSpPr>
        <p:spPr bwMode="auto">
          <a:xfrm>
            <a:off x="10320020" y="2343785"/>
            <a:ext cx="60769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</a:p>
        </p:txBody>
      </p:sp>
      <p:sp>
        <p:nvSpPr>
          <p:cNvPr id="9" name="Rectangle 110"/>
          <p:cNvSpPr>
            <a:spLocks noChangeArrowheads="1"/>
          </p:cNvSpPr>
          <p:nvPr/>
        </p:nvSpPr>
        <p:spPr bwMode="auto">
          <a:xfrm>
            <a:off x="5821045" y="4561840"/>
            <a:ext cx="60769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049000" y="1244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102235" y="611505"/>
            <a:ext cx="10684510" cy="63284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403225" marR="0" indent="-40322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．如图所示，一束光线射向O处的光学元件后会聚于主光轴上的S点，</a:t>
            </a:r>
          </a:p>
          <a:p>
            <a:pPr marL="403225" marR="0" indent="-40322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去掉光学元件后，光线会聚于S</a:t>
            </a:r>
            <a:r>
              <a:rPr kumimoji="0" lang="zh-CN" altLang="en-US" sz="2400" b="1" kern="1200" cap="none" spc="0" normalizeH="0" baseline="-25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点，则该元件一定是（　　）</a:t>
            </a: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A．平面镜	B．凹面镜	C．凸透镜	D．凹透镜</a:t>
            </a: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．放在凸透镜主轴上焦点以内的点光源S发出的光。通过凸透镜后的</a:t>
            </a: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光路如图所示。则下列说法正确的是（　　）</a:t>
            </a:r>
          </a:p>
          <a:p>
            <a:pPr marR="0" indent="32829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A．凸透镜可以对光线起发散作用	</a:t>
            </a:r>
          </a:p>
          <a:p>
            <a:pPr marR="0" indent="32829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B．凸透镜只对平行于主光轴的光线起会聚作用	</a:t>
            </a:r>
          </a:p>
          <a:p>
            <a:pPr marR="0" indent="32829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C．通过凸透镜后的光线是发散的，因为凸透镜的作用是对光线起发散作用</a:t>
            </a:r>
          </a:p>
          <a:p>
            <a:pPr marR="0" indent="328295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D．通过凸透镜后的光线发散程度比原来小。仍然是会聚的一种现象</a:t>
            </a: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6．如图是装满水和末装水的同一个矿泉水瓶，根据你所学过的知识，可以判</a:t>
            </a: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断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图是装满水的瓶子，这是因为装满水后的瓶子相当于一个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透镜。</a:t>
            </a: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．为判别直径相同的两透镜的类型。小明分别将他们正对太阳，把一张纸</a:t>
            </a:r>
          </a:p>
          <a:p>
            <a:pPr marL="434975" marR="0" indent="-14922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放在它的下方，在纸上得到相应的光斑，透镜与光斑的大小如图所示，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34975" marR="0" indent="-14922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其中形成甲光斑的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，形成乙光斑的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（两孔均选填）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A．一定是凸透镜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B．一定是凹透镜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C．可能是凸透镜，也可能是凹透镜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0560" y="3363595"/>
            <a:ext cx="1164590" cy="17678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565" y="304800"/>
            <a:ext cx="2521585" cy="1506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</a:p>
        </p:txBody>
      </p:sp>
      <p:pic>
        <p:nvPicPr>
          <p:cNvPr id="2" name="图片 -21474826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165" y="2057400"/>
            <a:ext cx="1877695" cy="1266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110"/>
          <p:cNvSpPr>
            <a:spLocks noChangeArrowheads="1"/>
          </p:cNvSpPr>
          <p:nvPr/>
        </p:nvSpPr>
        <p:spPr bwMode="auto">
          <a:xfrm>
            <a:off x="7873365" y="880110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</a:p>
        </p:txBody>
      </p:sp>
      <p:sp>
        <p:nvSpPr>
          <p:cNvPr id="7" name="Rectangle 110"/>
          <p:cNvSpPr>
            <a:spLocks noChangeArrowheads="1"/>
          </p:cNvSpPr>
          <p:nvPr/>
        </p:nvSpPr>
        <p:spPr bwMode="auto">
          <a:xfrm>
            <a:off x="5769610" y="2147570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</a:p>
        </p:txBody>
      </p:sp>
      <p:sp>
        <p:nvSpPr>
          <p:cNvPr id="8" name="Rectangle 110"/>
          <p:cNvSpPr>
            <a:spLocks noChangeArrowheads="1"/>
          </p:cNvSpPr>
          <p:nvPr/>
        </p:nvSpPr>
        <p:spPr bwMode="auto">
          <a:xfrm>
            <a:off x="812165" y="4584065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乙</a:t>
            </a:r>
          </a:p>
        </p:txBody>
      </p:sp>
      <p:sp>
        <p:nvSpPr>
          <p:cNvPr id="9" name="Rectangle 110"/>
          <p:cNvSpPr>
            <a:spLocks noChangeArrowheads="1"/>
          </p:cNvSpPr>
          <p:nvPr/>
        </p:nvSpPr>
        <p:spPr bwMode="auto">
          <a:xfrm>
            <a:off x="9168765" y="4584065"/>
            <a:ext cx="65214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</a:t>
            </a:r>
          </a:p>
        </p:txBody>
      </p:sp>
      <p:pic>
        <p:nvPicPr>
          <p:cNvPr id="10" name="图片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2870" y="5170805"/>
            <a:ext cx="1916430" cy="127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Rectangle 110"/>
          <p:cNvSpPr>
            <a:spLocks noChangeArrowheads="1"/>
          </p:cNvSpPr>
          <p:nvPr/>
        </p:nvSpPr>
        <p:spPr bwMode="auto">
          <a:xfrm>
            <a:off x="3149600" y="5913120"/>
            <a:ext cx="52768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</a:p>
        </p:txBody>
      </p:sp>
      <p:sp>
        <p:nvSpPr>
          <p:cNvPr id="12" name="Rectangle 110"/>
          <p:cNvSpPr>
            <a:spLocks noChangeArrowheads="1"/>
          </p:cNvSpPr>
          <p:nvPr/>
        </p:nvSpPr>
        <p:spPr bwMode="auto">
          <a:xfrm>
            <a:off x="6577965" y="5913120"/>
            <a:ext cx="52768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WordArt 2"/>
          <p:cNvSpPr>
            <a:spLocks noTextEdit="1"/>
          </p:cNvSpPr>
          <p:nvPr/>
        </p:nvSpPr>
        <p:spPr>
          <a:xfrm>
            <a:off x="2924537" y="1905040"/>
            <a:ext cx="5884863" cy="1122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 dirty="0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二、透镜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84E7A7E-BF65-48AD-2FB5-FB6C7829D518}"/>
              </a:ext>
            </a:extLst>
          </p:cNvPr>
          <p:cNvSpPr txBox="1"/>
          <p:nvPr/>
        </p:nvSpPr>
        <p:spPr>
          <a:xfrm>
            <a:off x="4368052" y="3453587"/>
            <a:ext cx="2997835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4000" b="1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（第</a:t>
            </a:r>
            <a:r>
              <a:rPr kumimoji="1" lang="en-US" altLang="zh-CN" sz="4000" b="1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kumimoji="1" lang="zh-CN" altLang="en-US" sz="4000" b="1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课时）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2"/>
          <p:cNvSpPr txBox="1"/>
          <p:nvPr/>
        </p:nvSpPr>
        <p:spPr>
          <a:xfrm>
            <a:off x="101600" y="76200"/>
            <a:ext cx="2987675" cy="5492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44488" y="896938"/>
            <a:ext cx="11491913" cy="25193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1.通过操作和观察，会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用不同方法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辨别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透镜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和凹透镜；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2.通过观察与比较，能表述凸透镜对光的会聚作用和凹透镜对光的发散作用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3.通过阅读和观察，能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识别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透镜的光心、焦点和焦距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4.通过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实际操作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，会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利用平行光测凸透镜的焦距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245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透镜构造</a:t>
            </a:r>
          </a:p>
        </p:txBody>
      </p:sp>
      <p:sp>
        <p:nvSpPr>
          <p:cNvPr id="35949" name="Rectangle 109"/>
          <p:cNvSpPr>
            <a:spLocks noChangeArrowheads="1"/>
          </p:cNvSpPr>
          <p:nvPr/>
        </p:nvSpPr>
        <p:spPr bwMode="auto">
          <a:xfrm>
            <a:off x="76200" y="1286510"/>
            <a:ext cx="11988800" cy="263842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noAutofit/>
          </a:bodyPr>
          <a:lstStyle/>
          <a:p>
            <a:pPr marL="171450" marR="0" lvl="0" indent="-17145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．透镜本身是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（填“透明”或“不透明”）的，透镜是利用光的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（填“直线传播”、“反射”或“折射”）来工作的。透镜可分为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</a:p>
          <a:p>
            <a:pPr marL="171450" marR="0" lvl="0" indent="-17145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．从构造上看，凸透镜的中央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，边缘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；凹透镜的中央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，边缘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。对于非精密透镜可以用手摸，比较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厚度来进行区分。</a:t>
            </a:r>
          </a:p>
        </p:txBody>
      </p:sp>
      <p:sp>
        <p:nvSpPr>
          <p:cNvPr id="35950" name="Rectangle 110"/>
          <p:cNvSpPr>
            <a:spLocks noChangeArrowheads="1"/>
          </p:cNvSpPr>
          <p:nvPr/>
        </p:nvSpPr>
        <p:spPr bwMode="auto">
          <a:xfrm>
            <a:off x="2578100" y="1129665"/>
            <a:ext cx="1047115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透明</a:t>
            </a:r>
          </a:p>
        </p:txBody>
      </p:sp>
      <p:sp>
        <p:nvSpPr>
          <p:cNvPr id="35951" name="Rectangle 111"/>
          <p:cNvSpPr>
            <a:spLocks noChangeArrowheads="1"/>
          </p:cNvSpPr>
          <p:nvPr/>
        </p:nvSpPr>
        <p:spPr bwMode="auto">
          <a:xfrm>
            <a:off x="1090613" y="1592898"/>
            <a:ext cx="1228725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折射</a:t>
            </a:r>
          </a:p>
        </p:txBody>
      </p:sp>
      <p:sp>
        <p:nvSpPr>
          <p:cNvPr id="35952" name="Rectangle 112"/>
          <p:cNvSpPr>
            <a:spLocks noChangeArrowheads="1"/>
          </p:cNvSpPr>
          <p:nvPr/>
        </p:nvSpPr>
        <p:spPr bwMode="auto">
          <a:xfrm>
            <a:off x="1166813" y="2083435"/>
            <a:ext cx="1584325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凸透镜</a:t>
            </a:r>
          </a:p>
        </p:txBody>
      </p:sp>
      <p:sp>
        <p:nvSpPr>
          <p:cNvPr id="35953" name="Rectangle 113"/>
          <p:cNvSpPr>
            <a:spLocks noChangeArrowheads="1"/>
          </p:cNvSpPr>
          <p:nvPr/>
        </p:nvSpPr>
        <p:spPr bwMode="auto">
          <a:xfrm>
            <a:off x="3529013" y="2083435"/>
            <a:ext cx="137160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凹透镜</a:t>
            </a:r>
          </a:p>
        </p:txBody>
      </p:sp>
      <p:sp>
        <p:nvSpPr>
          <p:cNvPr id="35954" name="Rectangle 114"/>
          <p:cNvSpPr>
            <a:spLocks noChangeArrowheads="1"/>
          </p:cNvSpPr>
          <p:nvPr/>
        </p:nvSpPr>
        <p:spPr bwMode="auto">
          <a:xfrm>
            <a:off x="5046663" y="2569210"/>
            <a:ext cx="83820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厚</a:t>
            </a:r>
          </a:p>
        </p:txBody>
      </p:sp>
      <p:sp>
        <p:nvSpPr>
          <p:cNvPr id="35955" name="Rectangle 115"/>
          <p:cNvSpPr>
            <a:spLocks noChangeArrowheads="1"/>
          </p:cNvSpPr>
          <p:nvPr/>
        </p:nvSpPr>
        <p:spPr bwMode="auto">
          <a:xfrm>
            <a:off x="7256463" y="2569210"/>
            <a:ext cx="83820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薄</a:t>
            </a:r>
          </a:p>
        </p:txBody>
      </p:sp>
      <p:sp>
        <p:nvSpPr>
          <p:cNvPr id="35956" name="Rectangle 116"/>
          <p:cNvSpPr>
            <a:spLocks noChangeArrowheads="1"/>
          </p:cNvSpPr>
          <p:nvPr/>
        </p:nvSpPr>
        <p:spPr bwMode="auto">
          <a:xfrm>
            <a:off x="10691813" y="2569210"/>
            <a:ext cx="83820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薄</a:t>
            </a:r>
          </a:p>
        </p:txBody>
      </p:sp>
      <p:sp>
        <p:nvSpPr>
          <p:cNvPr id="35957" name="Rectangle 117"/>
          <p:cNvSpPr>
            <a:spLocks noChangeArrowheads="1"/>
          </p:cNvSpPr>
          <p:nvPr/>
        </p:nvSpPr>
        <p:spPr bwMode="auto">
          <a:xfrm>
            <a:off x="1238250" y="3029585"/>
            <a:ext cx="83820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厚</a:t>
            </a:r>
          </a:p>
        </p:txBody>
      </p:sp>
      <p:sp>
        <p:nvSpPr>
          <p:cNvPr id="35959" name="Rectangle 119"/>
          <p:cNvSpPr>
            <a:spLocks noChangeArrowheads="1"/>
          </p:cNvSpPr>
          <p:nvPr/>
        </p:nvSpPr>
        <p:spPr bwMode="auto">
          <a:xfrm>
            <a:off x="7954963" y="3031173"/>
            <a:ext cx="1109663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中央</a:t>
            </a:r>
          </a:p>
        </p:txBody>
      </p:sp>
      <p:sp>
        <p:nvSpPr>
          <p:cNvPr id="35960" name="Rectangle 120"/>
          <p:cNvSpPr>
            <a:spLocks noChangeArrowheads="1"/>
          </p:cNvSpPr>
          <p:nvPr/>
        </p:nvSpPr>
        <p:spPr bwMode="auto">
          <a:xfrm>
            <a:off x="9931400" y="3031173"/>
            <a:ext cx="84709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边缘</a:t>
            </a:r>
          </a:p>
        </p:txBody>
      </p:sp>
      <p:graphicFrame>
        <p:nvGraphicFramePr>
          <p:cNvPr id="35969" name="Object 129"/>
          <p:cNvGraphicFramePr>
            <a:graphicFrameLocks noChangeAspect="1"/>
          </p:cNvGraphicFramePr>
          <p:nvPr/>
        </p:nvGraphicFramePr>
        <p:xfrm>
          <a:off x="3148965" y="4509770"/>
          <a:ext cx="6202680" cy="2124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142355" imgH="2182495" progId="Flash.Movie">
                  <p:embed/>
                </p:oleObj>
              </mc:Choice>
              <mc:Fallback>
                <p:oleObj r:id="rId2" imgW="6142355" imgH="2182495" progId="Flash.Movi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48965" y="4509770"/>
                        <a:ext cx="6202680" cy="212471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70" name="Rectangle 130"/>
          <p:cNvSpPr>
            <a:spLocks noChangeArrowheads="1"/>
          </p:cNvSpPr>
          <p:nvPr/>
        </p:nvSpPr>
        <p:spPr bwMode="auto">
          <a:xfrm>
            <a:off x="102870" y="762635"/>
            <a:ext cx="494347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观察透镜，完成下列填空。</a:t>
            </a:r>
          </a:p>
        </p:txBody>
      </p: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26035" y="3943985"/>
            <a:ext cx="11972290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．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活动：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用手指轻捏透镜的中央，再向边缘滑动，比较其厚度的变化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辨别透镜。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3365" y="4568190"/>
            <a:ext cx="21240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（慎摸）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5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50" grpId="0" animBg="1"/>
      <p:bldP spid="35951" grpId="0" animBg="1"/>
      <p:bldP spid="35952" grpId="0" animBg="1"/>
      <p:bldP spid="35953" grpId="0" animBg="1"/>
      <p:bldP spid="35954" grpId="0" animBg="1"/>
      <p:bldP spid="35955" grpId="0" animBg="1"/>
      <p:bldP spid="35956" grpId="0" animBg="1"/>
      <p:bldP spid="35957" grpId="0" animBg="1"/>
      <p:bldP spid="35959" grpId="0" animBg="1"/>
      <p:bldP spid="35960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177165" y="722630"/>
            <a:ext cx="108585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活动：体会凸透镜与凹透镜的不同，用多种方法辨别不同透镜。</a:t>
            </a: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透镜辨别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9070" y="1303020"/>
            <a:ext cx="10871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近看：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9070" y="1837690"/>
            <a:ext cx="10871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远望：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95375" y="1304290"/>
            <a:ext cx="105117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将透镜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靠近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课本，比较通过透镜观察到的现象。</a:t>
            </a:r>
            <a:endParaRPr lang="zh-CN" altLang="en-US" sz="26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86485" y="1821180"/>
            <a:ext cx="1009396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手持透镜伸直手臂，通过透镜观察远处物体，比较观察到的现象。</a:t>
            </a:r>
          </a:p>
        </p:txBody>
      </p:sp>
      <p:sp>
        <p:nvSpPr>
          <p:cNvPr id="13" name="动作按钮: 前进或下一项 12">
            <a:hlinkClick r:id="rId2" action="ppaction://hlinksldjump"/>
          </p:cNvPr>
          <p:cNvSpPr/>
          <p:nvPr/>
        </p:nvSpPr>
        <p:spPr>
          <a:xfrm>
            <a:off x="11683365" y="1358900"/>
            <a:ext cx="457200" cy="22860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9070" y="2403475"/>
            <a:ext cx="10871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正照：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95375" y="2405380"/>
            <a:ext cx="1009332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用手电筒正对着透镜照射，比较光通过透镜后的现象。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5954" t="7408" r="2746" b="24700"/>
          <a:stretch>
            <a:fillRect/>
          </a:stretch>
        </p:blipFill>
        <p:spPr>
          <a:xfrm>
            <a:off x="253365" y="4225290"/>
            <a:ext cx="4589145" cy="149288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1120" y="2931795"/>
            <a:ext cx="12143740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39395" indent="-239395"/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   </a:t>
            </a:r>
            <a:r>
              <a:rPr lang="zh-CN" altLang="en-US" sz="26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将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透镜正对手电筒光，将纸片紧靠透镜，逐渐增大纸片与透镜的距离，观察纸片上光斑大小的变化。</a:t>
            </a:r>
          </a:p>
        </p:txBody>
      </p:sp>
      <p:pic>
        <p:nvPicPr>
          <p:cNvPr id="4" name="Picture 16"/>
          <p:cNvPicPr>
            <a:picLocks noChangeAspect="1"/>
          </p:cNvPicPr>
          <p:nvPr/>
        </p:nvPicPr>
        <p:blipFill>
          <a:blip r:embed="rId4"/>
          <a:srcRect l="39511" t="56314" r="20979" b="11099"/>
          <a:stretch>
            <a:fillRect/>
          </a:stretch>
        </p:blipFill>
        <p:spPr>
          <a:xfrm>
            <a:off x="7153910" y="3565525"/>
            <a:ext cx="2013585" cy="22136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5761990" y="5845175"/>
            <a:ext cx="4707255" cy="8915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984250" marR="0" lvl="0" indent="-9842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如上图，仅根据光斑的大小能够判断透镜类别。</a:t>
            </a:r>
          </a:p>
        </p:txBody>
      </p:sp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938848" y="5867083"/>
            <a:ext cx="2725738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先变小后变大</a:t>
            </a:r>
          </a:p>
        </p:txBody>
      </p:sp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3453765" y="5867400"/>
            <a:ext cx="175069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一直变大</a:t>
            </a:r>
          </a:p>
        </p:txBody>
      </p:sp>
      <p:sp>
        <p:nvSpPr>
          <p:cNvPr id="20" name="动作按钮: 前进或下一项 19">
            <a:hlinkClick r:id="rId5" action="ppaction://hlinksldjump"/>
          </p:cNvPr>
          <p:cNvSpPr/>
          <p:nvPr/>
        </p:nvSpPr>
        <p:spPr>
          <a:xfrm>
            <a:off x="11607165" y="5167630"/>
            <a:ext cx="457200" cy="22860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 animBg="1"/>
      <p:bldP spid="7" grpId="0"/>
      <p:bldP spid="10" grpId="0"/>
      <p:bldP spid="16" grpId="0"/>
      <p:bldP spid="2" grpId="0" animBg="1"/>
      <p:bldP spid="3" grpId="0" animBg="1"/>
      <p:bldP spid="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透镜辨别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76200" y="5462270"/>
            <a:ext cx="11969750" cy="16916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marL="349885" marR="0" lvl="0" indent="-34988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140" algn="l"/>
              </a:tabLst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用手拿着凸透镜，伸直手臂，通过凸透镜观察远处的物体，发现物体的像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（填“正立”或“倒立”）的；用手拿着凹透镜，伸直手臂，通过凹透镜观察远处的物体，发现物体的像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（填“正立”或“倒立”）的。</a:t>
            </a: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4442778" y="6264593"/>
            <a:ext cx="847725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正立</a:t>
            </a:r>
          </a:p>
        </p:txBody>
      </p: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11135678" y="5478463"/>
            <a:ext cx="847725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倒立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-52070" y="687070"/>
            <a:ext cx="12169140" cy="16916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marL="509270" marR="0" lvl="0" indent="-50927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1.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将凸透镜靠近书本，观察书本上的字，观察到的像是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（填“正立”或“倒立”）的，像是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（填“放大”或“缩小”）。 将凹透镜靠近书本，观察书本上的字，观察到的像是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的（填“正立”或“倒立”），字是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（填“放大”或“缩小”）。</a:t>
            </a:r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8334375" y="699453"/>
            <a:ext cx="847725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正立</a:t>
            </a: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3672205" y="1080453"/>
            <a:ext cx="1154113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放大</a:t>
            </a: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562293" y="1883728"/>
            <a:ext cx="9906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缩小</a:t>
            </a:r>
          </a:p>
        </p:txBody>
      </p:sp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5213668" y="1485900"/>
            <a:ext cx="847725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正立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32825" t="9922" r="24385" b="34974"/>
          <a:stretch>
            <a:fillRect/>
          </a:stretch>
        </p:blipFill>
        <p:spPr>
          <a:xfrm rot="16200000">
            <a:off x="204470" y="2554605"/>
            <a:ext cx="2367280" cy="22872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41988" t="19044" r="22938" b="28174"/>
          <a:stretch>
            <a:fillRect/>
          </a:stretch>
        </p:blipFill>
        <p:spPr>
          <a:xfrm rot="16200000">
            <a:off x="3066415" y="2239010"/>
            <a:ext cx="2367280" cy="29190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29372" t="22656" r="47494" b="49740"/>
          <a:stretch>
            <a:fillRect/>
          </a:stretch>
        </p:blipFill>
        <p:spPr>
          <a:xfrm>
            <a:off x="5973445" y="2514600"/>
            <a:ext cx="2627630" cy="2352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rcRect l="25791" t="8594" r="41847" b="58737"/>
          <a:stretch>
            <a:fillRect/>
          </a:stretch>
        </p:blipFill>
        <p:spPr>
          <a:xfrm>
            <a:off x="8861425" y="2515235"/>
            <a:ext cx="3112135" cy="23583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05965" y="4953000"/>
            <a:ext cx="14795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近看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101965" y="4953000"/>
            <a:ext cx="14795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远望</a:t>
            </a:r>
          </a:p>
        </p:txBody>
      </p:sp>
      <p:sp>
        <p:nvSpPr>
          <p:cNvPr id="8" name="动作按钮: 后退或前一项 7">
            <a:hlinkClick r:id="rId7" action="ppaction://hlinksldjump"/>
          </p:cNvPr>
          <p:cNvSpPr/>
          <p:nvPr/>
        </p:nvSpPr>
        <p:spPr>
          <a:xfrm>
            <a:off x="11607165" y="5029200"/>
            <a:ext cx="457200" cy="304800"/>
          </a:xfrm>
          <a:prstGeom prst="actionButtonBackPreviou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8" grpId="0" animBg="1"/>
      <p:bldP spid="51211" grpId="0" animBg="1"/>
      <p:bldP spid="45070" grpId="0" animBg="1"/>
      <p:bldP spid="45071" grpId="0" animBg="1"/>
      <p:bldP spid="45072" grpId="0" animBg="1"/>
      <p:bldP spid="45073" grpId="0" animBg="1"/>
      <p:bldP spid="6" grpId="0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3149600" y="89535"/>
            <a:ext cx="469265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小结：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辨别透镜类别的方法</a:t>
            </a:r>
          </a:p>
        </p:txBody>
      </p:sp>
      <p:sp>
        <p:nvSpPr>
          <p:cNvPr id="42026" name="Rectangle 42"/>
          <p:cNvSpPr>
            <a:spLocks noChangeArrowheads="1"/>
          </p:cNvSpPr>
          <p:nvPr/>
        </p:nvSpPr>
        <p:spPr bwMode="auto">
          <a:xfrm>
            <a:off x="755650" y="786130"/>
            <a:ext cx="1219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慎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摸：</a:t>
            </a:r>
          </a:p>
        </p:txBody>
      </p:sp>
      <p:sp>
        <p:nvSpPr>
          <p:cNvPr id="42027" name="Rectangle 43"/>
          <p:cNvSpPr>
            <a:spLocks noChangeArrowheads="1"/>
          </p:cNvSpPr>
          <p:nvPr/>
        </p:nvSpPr>
        <p:spPr bwMode="auto">
          <a:xfrm>
            <a:off x="7992110" y="821055"/>
            <a:ext cx="1137920" cy="45847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近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看：</a:t>
            </a:r>
          </a:p>
        </p:txBody>
      </p:sp>
      <p:sp>
        <p:nvSpPr>
          <p:cNvPr id="42028" name="Rectangle 44"/>
          <p:cNvSpPr>
            <a:spLocks noChangeArrowheads="1"/>
          </p:cNvSpPr>
          <p:nvPr/>
        </p:nvSpPr>
        <p:spPr bwMode="auto">
          <a:xfrm>
            <a:off x="8001000" y="3516313"/>
            <a:ext cx="1219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远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望：</a:t>
            </a:r>
          </a:p>
        </p:txBody>
      </p:sp>
      <p:sp>
        <p:nvSpPr>
          <p:cNvPr id="42029" name="Rectangle 45"/>
          <p:cNvSpPr>
            <a:spLocks noChangeArrowheads="1"/>
          </p:cNvSpPr>
          <p:nvPr/>
        </p:nvSpPr>
        <p:spPr bwMode="auto">
          <a:xfrm>
            <a:off x="1477010" y="3505200"/>
            <a:ext cx="1219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正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照：</a:t>
            </a:r>
          </a:p>
        </p:txBody>
      </p:sp>
      <p:sp>
        <p:nvSpPr>
          <p:cNvPr id="42036" name="Rectangle 52"/>
          <p:cNvSpPr>
            <a:spLocks noChangeArrowheads="1"/>
          </p:cNvSpPr>
          <p:nvPr/>
        </p:nvSpPr>
        <p:spPr bwMode="auto">
          <a:xfrm>
            <a:off x="1852295" y="810895"/>
            <a:ext cx="175006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透镜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厚度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2037" name="Rectangle 53"/>
          <p:cNvSpPr>
            <a:spLocks noChangeArrowheads="1"/>
          </p:cNvSpPr>
          <p:nvPr/>
        </p:nvSpPr>
        <p:spPr bwMode="auto">
          <a:xfrm>
            <a:off x="2781935" y="3505200"/>
            <a:ext cx="177736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光斑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变化</a:t>
            </a:r>
          </a:p>
        </p:txBody>
      </p:sp>
      <p:sp>
        <p:nvSpPr>
          <p:cNvPr id="42038" name="Rectangle 54"/>
          <p:cNvSpPr>
            <a:spLocks noChangeArrowheads="1"/>
          </p:cNvSpPr>
          <p:nvPr/>
        </p:nvSpPr>
        <p:spPr bwMode="auto">
          <a:xfrm>
            <a:off x="9067800" y="3516630"/>
            <a:ext cx="19812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像的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正倒</a:t>
            </a:r>
          </a:p>
        </p:txBody>
      </p:sp>
      <p:sp>
        <p:nvSpPr>
          <p:cNvPr id="42039" name="Rectangle 55"/>
          <p:cNvSpPr>
            <a:spLocks noChangeArrowheads="1"/>
          </p:cNvSpPr>
          <p:nvPr/>
        </p:nvSpPr>
        <p:spPr bwMode="auto">
          <a:xfrm>
            <a:off x="9060180" y="821055"/>
            <a:ext cx="1819275" cy="45910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像的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大小</a:t>
            </a: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透镜辨别</a:t>
            </a:r>
          </a:p>
        </p:txBody>
      </p:sp>
      <p:graphicFrame>
        <p:nvGraphicFramePr>
          <p:cNvPr id="35969" name="Object 129"/>
          <p:cNvGraphicFramePr>
            <a:graphicFrameLocks noChangeAspect="1"/>
          </p:cNvGraphicFramePr>
          <p:nvPr/>
        </p:nvGraphicFramePr>
        <p:xfrm>
          <a:off x="480695" y="1355725"/>
          <a:ext cx="5323840" cy="1824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142355" imgH="2182495" progId="Flash.Movie">
                  <p:embed/>
                </p:oleObj>
              </mc:Choice>
              <mc:Fallback>
                <p:oleObj r:id="rId2" imgW="6142355" imgH="2182495" progId="Flash.Movi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0695" y="1355725"/>
                        <a:ext cx="5323840" cy="18243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6821170" y="1332865"/>
            <a:ext cx="4995545" cy="1955165"/>
            <a:chOff x="10069" y="3001"/>
            <a:chExt cx="7300" cy="266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/>
            <a:srcRect l="32825" t="9922" r="24385" b="34974"/>
            <a:stretch>
              <a:fillRect/>
            </a:stretch>
          </p:blipFill>
          <p:spPr>
            <a:xfrm rot="16200000">
              <a:off x="10024" y="3046"/>
              <a:ext cx="2669" cy="257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rcRect l="41988" t="19044" r="22938" b="28174"/>
            <a:stretch>
              <a:fillRect/>
            </a:stretch>
          </p:blipFill>
          <p:spPr>
            <a:xfrm rot="16200000">
              <a:off x="14390" y="2691"/>
              <a:ext cx="2668" cy="3291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6847205" y="4032250"/>
            <a:ext cx="5038090" cy="2038350"/>
            <a:chOff x="768" y="7192"/>
            <a:chExt cx="7358" cy="276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rcRect l="29372" t="22656" r="47494" b="49740"/>
            <a:stretch>
              <a:fillRect/>
            </a:stretch>
          </p:blipFill>
          <p:spPr>
            <a:xfrm>
              <a:off x="768" y="7199"/>
              <a:ext cx="3081" cy="2759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rcRect l="25791" t="8594" r="41847" b="58737"/>
            <a:stretch>
              <a:fillRect/>
            </a:stretch>
          </p:blipFill>
          <p:spPr>
            <a:xfrm>
              <a:off x="4476" y="7192"/>
              <a:ext cx="3650" cy="2766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rcRect l="5954" t="7408" r="2746" b="24700"/>
          <a:stretch>
            <a:fillRect/>
          </a:stretch>
        </p:blipFill>
        <p:spPr>
          <a:xfrm>
            <a:off x="329565" y="4036695"/>
            <a:ext cx="6303645" cy="20504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2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26" grpId="0" animBg="1"/>
      <p:bldP spid="42027" grpId="0" animBg="1"/>
      <p:bldP spid="42028" grpId="0" animBg="1"/>
      <p:bldP spid="42029" grpId="0" animBg="1"/>
      <p:bldP spid="42036" grpId="0" animBg="1"/>
      <p:bldP spid="42037" grpId="0" animBg="1"/>
      <p:bldP spid="42038" grpId="0" animBg="1"/>
      <p:bldP spid="420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透镜辨别</a:t>
            </a:r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222250" y="838200"/>
            <a:ext cx="132397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思考：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44"/>
          <p:cNvSpPr>
            <a:spLocks noChangeArrowheads="1"/>
          </p:cNvSpPr>
          <p:nvPr/>
        </p:nvSpPr>
        <p:spPr bwMode="auto">
          <a:xfrm>
            <a:off x="1243965" y="838200"/>
            <a:ext cx="452945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通常用的放大镜是什么透镜？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416165" y="869315"/>
            <a:ext cx="417957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判断近视眼镜镜片的类别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786765" y="4277995"/>
            <a:ext cx="4095115" cy="2185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Rectangle 44"/>
          <p:cNvSpPr>
            <a:spLocks noChangeArrowheads="1"/>
          </p:cNvSpPr>
          <p:nvPr/>
        </p:nvSpPr>
        <p:spPr bwMode="auto">
          <a:xfrm>
            <a:off x="6425565" y="854710"/>
            <a:ext cx="159512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活动：</a:t>
            </a:r>
          </a:p>
        </p:txBody>
      </p:sp>
      <p:pic>
        <p:nvPicPr>
          <p:cNvPr id="105" name="图片 104"/>
          <p:cNvPicPr/>
          <p:nvPr/>
        </p:nvPicPr>
        <p:blipFill>
          <a:blip r:embed="rId3"/>
          <a:srcRect l="24731" r="24039"/>
          <a:stretch>
            <a:fillRect/>
          </a:stretch>
        </p:blipFill>
        <p:spPr>
          <a:xfrm rot="4860000">
            <a:off x="1750060" y="545465"/>
            <a:ext cx="2209800" cy="4516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365" y="1524000"/>
            <a:ext cx="3594100" cy="4780915"/>
          </a:xfrm>
          <a:prstGeom prst="rect">
            <a:avLst/>
          </a:prstGeom>
        </p:spPr>
      </p:pic>
      <p:sp>
        <p:nvSpPr>
          <p:cNvPr id="7" name="Rectangle 44"/>
          <p:cNvSpPr>
            <a:spLocks noChangeArrowheads="1"/>
          </p:cNvSpPr>
          <p:nvPr/>
        </p:nvSpPr>
        <p:spPr bwMode="auto">
          <a:xfrm>
            <a:off x="1396365" y="6172200"/>
            <a:ext cx="1595120" cy="491490"/>
          </a:xfrm>
          <a:prstGeom prst="rect">
            <a:avLst/>
          </a:prstGeom>
          <a:solidFill>
            <a:srgbClr val="D8E3A9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凸透镜</a:t>
            </a:r>
          </a:p>
        </p:txBody>
      </p:sp>
      <p:sp>
        <p:nvSpPr>
          <p:cNvPr id="8" name="Rectangle 44"/>
          <p:cNvSpPr>
            <a:spLocks noChangeArrowheads="1"/>
          </p:cNvSpPr>
          <p:nvPr/>
        </p:nvSpPr>
        <p:spPr bwMode="auto">
          <a:xfrm>
            <a:off x="10387965" y="3581400"/>
            <a:ext cx="1595120" cy="491490"/>
          </a:xfrm>
          <a:prstGeom prst="rect">
            <a:avLst/>
          </a:prstGeom>
          <a:solidFill>
            <a:srgbClr val="D8E3A9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凹透镜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102235" y="687070"/>
            <a:ext cx="11653520" cy="53670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1．如图所示，下列透镜中哪些是凸透镜（　　）</a:t>
            </a: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A．1、2、3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B．4、5、6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C．1、3、5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D．2、4、6</a:t>
            </a:r>
          </a:p>
          <a:p>
            <a:pPr marL="358775" marR="0" indent="-35877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2．如图所示，将一副眼镜放到太阳光下，依据地面上观察到的现象，</a:t>
            </a:r>
          </a:p>
          <a:p>
            <a:pPr marL="358775" marR="0" indent="-35877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可以判断镜片是（　　）</a:t>
            </a:r>
          </a:p>
          <a:p>
            <a:pPr marR="0" indent="34798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A．玻璃镜	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B．平面镜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C．凸透镜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D．凹透镜</a:t>
            </a:r>
          </a:p>
          <a:p>
            <a:pPr marR="0" indent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．如图所示是小明用两副眼镜所做的实验情况，其中图甲眼镜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是用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透镜制成的，图乙眼镜是用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透镜制成的。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365" y="1066800"/>
            <a:ext cx="2445385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5" y="1295400"/>
            <a:ext cx="6139180" cy="1638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965" y="4495800"/>
            <a:ext cx="3258185" cy="1565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950" name="Rectangle 110"/>
          <p:cNvSpPr>
            <a:spLocks noChangeArrowheads="1"/>
          </p:cNvSpPr>
          <p:nvPr/>
        </p:nvSpPr>
        <p:spPr bwMode="auto">
          <a:xfrm>
            <a:off x="5967095" y="717550"/>
            <a:ext cx="63817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</a:p>
        </p:txBody>
      </p:sp>
      <p:sp>
        <p:nvSpPr>
          <p:cNvPr id="5" name="Rectangle 110"/>
          <p:cNvSpPr>
            <a:spLocks noChangeArrowheads="1"/>
          </p:cNvSpPr>
          <p:nvPr/>
        </p:nvSpPr>
        <p:spPr bwMode="auto">
          <a:xfrm>
            <a:off x="3072765" y="4038600"/>
            <a:ext cx="63817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</a:p>
        </p:txBody>
      </p:sp>
      <p:sp>
        <p:nvSpPr>
          <p:cNvPr id="10" name="Rectangle 110"/>
          <p:cNvSpPr>
            <a:spLocks noChangeArrowheads="1"/>
          </p:cNvSpPr>
          <p:nvPr/>
        </p:nvSpPr>
        <p:spPr bwMode="auto">
          <a:xfrm>
            <a:off x="1228725" y="5469255"/>
            <a:ext cx="68389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凹</a:t>
            </a:r>
          </a:p>
        </p:txBody>
      </p:sp>
      <p:sp>
        <p:nvSpPr>
          <p:cNvPr id="15" name="Rectangle 110"/>
          <p:cNvSpPr>
            <a:spLocks noChangeArrowheads="1"/>
          </p:cNvSpPr>
          <p:nvPr/>
        </p:nvSpPr>
        <p:spPr bwMode="auto">
          <a:xfrm>
            <a:off x="6273165" y="5469255"/>
            <a:ext cx="68389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50" grpId="0" animBg="1"/>
      <p:bldP spid="5" grpId="0" animBg="1"/>
      <p:bldP spid="10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2ae8eef7-9348-4005-9432-a3b31e057982"/>
</p:tagLst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2977</Words>
  <Application>Microsoft Office PowerPoint</Application>
  <PresentationFormat>自定义</PresentationFormat>
  <Paragraphs>229</Paragraphs>
  <Slides>18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黑体</vt:lpstr>
      <vt:lpstr>Arial</vt:lpstr>
      <vt:lpstr>Calibri</vt:lpstr>
      <vt:lpstr>Tahoma</vt:lpstr>
      <vt:lpstr>Times New Roman</vt:lpstr>
      <vt:lpstr>Office 主题</vt:lpstr>
      <vt:lpstr>1_Office 主题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2024-10-14T15:42:27Z</cp:lastPrinted>
  <dcterms:created xsi:type="dcterms:W3CDTF">2024-10-14T15:42:27Z</dcterms:created>
  <dcterms:modified xsi:type="dcterms:W3CDTF">2026-08-25T01:27:31Z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