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60" r:id="rId2"/>
  </p:sldMasterIdLst>
  <p:notesMasterIdLst>
    <p:notesMasterId r:id="rId3"/>
  </p:notesMasterIdLst>
  <p:sldIdLst>
    <p:sldId id="303" r:id="rId4"/>
    <p:sldId id="256" r:id="rId5"/>
    <p:sldId id="276" r:id="rId6"/>
    <p:sldId id="286" r:id="rId7"/>
    <p:sldId id="281" r:id="rId8"/>
    <p:sldId id="295" r:id="rId9"/>
    <p:sldId id="288" r:id="rId10"/>
    <p:sldId id="289" r:id="rId11"/>
    <p:sldId id="296" r:id="rId12"/>
    <p:sldId id="305" r:id="rId13"/>
    <p:sldId id="298" r:id="rId14"/>
    <p:sldId id="291" r:id="rId15"/>
    <p:sldId id="297" r:id="rId16"/>
    <p:sldId id="316" r:id="rId17"/>
    <p:sldId id="317" r:id="rId18"/>
    <p:sldId id="318" r:id="rId19"/>
  </p:sldIdLst>
  <p:sldSz cx="12241530" cy="6858000"/>
  <p:notesSz cx="6858000" cy="9144000"/>
  <p:custDataLst>
    <p:tags r:id="rId20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296"/>
    <p:restoredTop sz="94660"/>
  </p:normalViewPr>
  <p:slideViewPr>
    <p:cSldViewPr showGuides="1">
      <p:cViewPr>
        <p:scale>
          <a:sx n="66" d="100"/>
          <a:sy n="66" d="100"/>
        </p:scale>
        <p:origin x="-1158" y="-402"/>
      </p:cViewPr>
      <p:guideLst>
        <p:guide orient="horz" pos="2154"/>
        <p:guide pos="385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199" cy="76199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tags" Target="tags/tag2.xml" /><Relationship Id="rId21" Type="http://schemas.openxmlformats.org/officeDocument/2006/relationships/presProps" Target="presProps.xml" /><Relationship Id="rId22" Type="http://schemas.openxmlformats.org/officeDocument/2006/relationships/viewProps" Target="viewProps.xml" /><Relationship Id="rId23" Type="http://schemas.openxmlformats.org/officeDocument/2006/relationships/theme" Target="theme/theme1.xml" /><Relationship Id="rId24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9.png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0.png" /><Relationship Id="rId2" Type="http://schemas.openxmlformats.org/officeDocument/2006/relationships/image" Target="../media/image11.png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74656" y="1143000"/>
            <a:ext cx="550868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2052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4.png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7.jpeg" /><Relationship Id="rId6" Type="http://schemas.openxmlformats.org/officeDocument/2006/relationships/image" Target="../media/image18.png" /><Relationship Id="rId7" Type="http://schemas.openxmlformats.org/officeDocument/2006/relationships/image" Target="../media/image19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23.png" /><Relationship Id="rId3" Type="http://schemas.openxmlformats.org/officeDocument/2006/relationships/image" Target="../media/image24.png" /><Relationship Id="rId4" Type="http://schemas.openxmlformats.org/officeDocument/2006/relationships/image" Target="../media/image25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33.png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6.jpeg" /><Relationship Id="rId4" Type="http://schemas.openxmlformats.org/officeDocument/2006/relationships/image" Target="../media/image27.jpeg" /><Relationship Id="rId5" Type="http://schemas.openxmlformats.org/officeDocument/2006/relationships/image" Target="../media/image28.jpeg" /><Relationship Id="rId6" Type="http://schemas.openxmlformats.org/officeDocument/2006/relationships/image" Target="../media/image29.jpeg" /><Relationship Id="rId7" Type="http://schemas.openxmlformats.org/officeDocument/2006/relationships/image" Target="../media/image30.jpeg" /><Relationship Id="rId8" Type="http://schemas.openxmlformats.org/officeDocument/2006/relationships/image" Target="../media/image31.png" /><Relationship Id="rId9" Type="http://schemas.openxmlformats.org/officeDocument/2006/relationships/image" Target="../media/image3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Relationship Id="rId5" Type="http://schemas.openxmlformats.org/officeDocument/2006/relationships/image" Target="../media/image36.png" /><Relationship Id="rId6" Type="http://schemas.openxmlformats.org/officeDocument/2006/relationships/image" Target="../media/image37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38.png" /><Relationship Id="rId4" Type="http://schemas.openxmlformats.org/officeDocument/2006/relationships/image" Target="../media/image3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4.jpeg" /><Relationship Id="rId3" Type="http://schemas.openxmlformats.org/officeDocument/2006/relationships/tags" Target="../tags/tag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5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6.png" /><Relationship Id="rId3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8.png" /><Relationship Id="rId3" Type="http://schemas.openxmlformats.org/officeDocument/2006/relationships/oleObject" Target="../embeddings/oleObject1.bin" TargetMode="Internal" /><Relationship Id="rId4" Type="http://schemas.openxmlformats.org/officeDocument/2006/relationships/image" Target="../media/image9.png" /><Relationship Id="rId5" Type="http://schemas.openxmlformats.org/officeDocument/2006/relationships/vmlDrawing" Target="../drawings/vmlDrawing1.v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oleObject" Target="../embeddings/oleObject2.bin" TargetMode="Internal" /><Relationship Id="rId3" Type="http://schemas.openxmlformats.org/officeDocument/2006/relationships/image" Target="../media/image10.png" /><Relationship Id="rId4" Type="http://schemas.openxmlformats.org/officeDocument/2006/relationships/slide" Target="slide4.xml" TargetMode="Internal" /><Relationship Id="rId5" Type="http://schemas.openxmlformats.org/officeDocument/2006/relationships/oleObject" Target="../embeddings/oleObject3.bin" TargetMode="Internal" /><Relationship Id="rId6" Type="http://schemas.openxmlformats.org/officeDocument/2006/relationships/image" Target="../media/image11.png" /><Relationship Id="rId7" Type="http://schemas.openxmlformats.org/officeDocument/2006/relationships/image" Target="../media/image12.jpeg" /><Relationship Id="rId8" Type="http://schemas.openxmlformats.org/officeDocument/2006/relationships/image" Target="../media/image13.png" /><Relationship Id="rId9" Type="http://schemas.openxmlformats.org/officeDocument/2006/relationships/vmlDrawing" Target="../drawings/vmlDrawing2.v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情景引入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100" name="图片 99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01365" y="2362200"/>
            <a:ext cx="6276340" cy="42189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74" title=""/>
          <p:cNvSpPr>
            <a:spLocks noChangeArrowheads="1"/>
          </p:cNvSpPr>
          <p:nvPr/>
        </p:nvSpPr>
        <p:spPr bwMode="auto">
          <a:xfrm>
            <a:off x="187960" y="730885"/>
            <a:ext cx="11791950" cy="18224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思考：</a:t>
            </a:r>
            <a:r>
              <a:rPr kumimoji="0" lang="zh-CN" altLang="en-US" sz="2600" b="1" i="0" u="none" strike="noStrike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海洋公园内，北极熊站立在方形透明水族箱内，头在水面上、身体在水面下。水族箱外的游客居然看到了北极熊“身首异处”的奇异场景。这是为什么呢？</a:t>
            </a:r>
            <a:endParaRPr kumimoji="0" lang="en-US" altLang="zh-CN" sz="2600" b="1" i="0" u="none" strike="noStrike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9" name="组合 8" title=""/>
          <p:cNvGrpSpPr/>
          <p:nvPr/>
        </p:nvGrpSpPr>
        <p:grpSpPr>
          <a:xfrm>
            <a:off x="4278630" y="4048760"/>
            <a:ext cx="3386455" cy="1628140"/>
            <a:chOff x="6738" y="6376"/>
            <a:chExt cx="5333" cy="2564"/>
          </a:xfrm>
        </p:grpSpPr>
        <p:pic>
          <p:nvPicPr>
            <p:cNvPr id="20" name="图片 19" descr="碗中硬币"/>
            <p:cNvPicPr>
              <a:picLocks noChangeAspect="1"/>
            </p:cNvPicPr>
            <p:nvPr/>
          </p:nvPicPr>
          <p:blipFill>
            <a:blip r:embed="rId2"/>
            <a:srcRect l="1765" t="31003" r="40000"/>
            <a:stretch>
              <a:fillRect/>
            </a:stretch>
          </p:blipFill>
          <p:spPr>
            <a:xfrm>
              <a:off x="6738" y="7006"/>
              <a:ext cx="3373" cy="1934"/>
            </a:xfrm>
            <a:prstGeom prst="rect">
              <a:avLst/>
            </a:prstGeom>
          </p:spPr>
        </p:pic>
        <p:pic>
          <p:nvPicPr>
            <p:cNvPr id="39" name="图片 38" descr="人眼"/>
            <p:cNvPicPr>
              <a:picLocks noChangeAspect="1"/>
            </p:cNvPicPr>
            <p:nvPr/>
          </p:nvPicPr>
          <p:blipFill>
            <a:blip r:embed="rId3"/>
            <a:srcRect l="84412" b="70061"/>
            <a:stretch>
              <a:fillRect/>
            </a:stretch>
          </p:blipFill>
          <p:spPr>
            <a:xfrm rot="1080000">
              <a:off x="11159" y="6376"/>
              <a:ext cx="912" cy="848"/>
            </a:xfrm>
            <a:prstGeom prst="rect">
              <a:avLst/>
            </a:prstGeom>
          </p:spPr>
        </p:pic>
      </p:grpSp>
      <p:pic>
        <p:nvPicPr>
          <p:cNvPr id="2" name="图片 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5" y="5139690"/>
            <a:ext cx="590550" cy="279400"/>
          </a:xfrm>
          <a:prstGeom prst="rect">
            <a:avLst/>
          </a:prstGeom>
        </p:spPr>
      </p:pic>
      <p:cxnSp>
        <p:nvCxnSpPr>
          <p:cNvPr id="29" name="直接连接符 28" title=""/>
          <p:cNvCxnSpPr/>
          <p:nvPr/>
        </p:nvCxnSpPr>
        <p:spPr>
          <a:xfrm flipV="1">
            <a:off x="5125720" y="4118610"/>
            <a:ext cx="2084705" cy="125666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8" name="直接连接符 7" title=""/>
          <p:cNvCxnSpPr/>
          <p:nvPr/>
        </p:nvCxnSpPr>
        <p:spPr>
          <a:xfrm flipV="1">
            <a:off x="5053965" y="5105400"/>
            <a:ext cx="304800" cy="152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光的折射应用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253365" y="687070"/>
            <a:ext cx="31019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硬币再现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6" name="文本框 105" title=""/>
          <p:cNvSpPr txBox="1"/>
          <p:nvPr/>
        </p:nvSpPr>
        <p:spPr>
          <a:xfrm>
            <a:off x="255905" y="1077595"/>
            <a:ext cx="11772900" cy="25711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800100">
              <a:lnSpc>
                <a:spcPct val="130000"/>
              </a:lnSpc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将一枚硬币放在碗的底部，后退至看不到的位置，缓慢像碗中注水能再次看到它。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人后退看不到硬币是因为光的___________。当人眼看到硬币时，人眼见到的是由于光的_______形成的硬币的______（虚/实）像。硬币的像在真实硬币的____（上/下）方。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800100"/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6044565" y="1685925"/>
            <a:ext cx="151511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直线传播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3150870" y="2205990"/>
            <a:ext cx="11099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6273165" y="2205990"/>
            <a:ext cx="92519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1091565" y="2743200"/>
            <a:ext cx="81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上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5580" y="3150235"/>
            <a:ext cx="4261485" cy="2510155"/>
          </a:xfrm>
          <a:prstGeom prst="rect">
            <a:avLst/>
          </a:prstGeom>
        </p:spPr>
      </p:pic>
      <p:cxnSp>
        <p:nvCxnSpPr>
          <p:cNvPr id="11" name="直接连接符 10" title=""/>
          <p:cNvCxnSpPr/>
          <p:nvPr/>
        </p:nvCxnSpPr>
        <p:spPr>
          <a:xfrm flipH="1">
            <a:off x="10845165" y="3352800"/>
            <a:ext cx="36830" cy="90043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图片 13" title=""/>
          <p:cNvPicPr>
            <a:picLocks noChangeAspect="1"/>
          </p:cNvPicPr>
          <p:nvPr/>
        </p:nvPicPr>
        <p:blipFill>
          <a:blip r:embed="rId2"/>
          <a:srcRect l="1765" t="31003" r="40000"/>
          <a:stretch>
            <a:fillRect/>
          </a:stretch>
        </p:blipFill>
        <p:spPr>
          <a:xfrm>
            <a:off x="862965" y="4530090"/>
            <a:ext cx="1999615" cy="1146810"/>
          </a:xfrm>
          <a:prstGeom prst="rect">
            <a:avLst/>
          </a:prstGeom>
        </p:spPr>
      </p:pic>
      <p:grpSp>
        <p:nvGrpSpPr>
          <p:cNvPr id="11287" name="Group 51" title=""/>
          <p:cNvGrpSpPr/>
          <p:nvPr/>
        </p:nvGrpSpPr>
        <p:grpSpPr>
          <a:xfrm rot="13363483">
            <a:off x="85725" y="4571365"/>
            <a:ext cx="1906905" cy="217805"/>
            <a:chOff x="4710" y="14117"/>
            <a:chExt cx="2483" cy="0"/>
          </a:xfrm>
        </p:grpSpPr>
        <p:sp>
          <p:nvSpPr>
            <p:cNvPr id="11288" name="Line 52"/>
            <p:cNvSpPr/>
            <p:nvPr/>
          </p:nvSpPr>
          <p:spPr>
            <a:xfrm>
              <a:off x="4710" y="14117"/>
              <a:ext cx="1258" cy="0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11289" name="Line 53"/>
            <p:cNvSpPr/>
            <p:nvPr/>
          </p:nvSpPr>
          <p:spPr>
            <a:xfrm>
              <a:off x="5936" y="14117"/>
              <a:ext cx="1257" cy="0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47" name="组合 46" title=""/>
          <p:cNvGrpSpPr/>
          <p:nvPr/>
        </p:nvGrpSpPr>
        <p:grpSpPr>
          <a:xfrm rot="180000">
            <a:off x="1551305" y="4497070"/>
            <a:ext cx="2204720" cy="585470"/>
            <a:chOff x="14601" y="857"/>
            <a:chExt cx="2689" cy="773"/>
          </a:xfrm>
        </p:grpSpPr>
        <p:sp>
          <p:nvSpPr>
            <p:cNvPr id="16" name="Line 42"/>
            <p:cNvSpPr/>
            <p:nvPr/>
          </p:nvSpPr>
          <p:spPr>
            <a:xfrm rot="19566004">
              <a:off x="14601" y="1625"/>
              <a:ext cx="1626" cy="5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44" name="Line 42"/>
            <p:cNvSpPr/>
            <p:nvPr/>
          </p:nvSpPr>
          <p:spPr>
            <a:xfrm rot="19566004">
              <a:off x="15664" y="857"/>
              <a:ext cx="1626" cy="5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</p:grpSp>
      <p:pic>
        <p:nvPicPr>
          <p:cNvPr id="17" name="图片 16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615" y="3608070"/>
            <a:ext cx="3551555" cy="1254125"/>
          </a:xfrm>
          <a:prstGeom prst="rect">
            <a:avLst/>
          </a:prstGeom>
        </p:spPr>
      </p:pic>
      <p:pic>
        <p:nvPicPr>
          <p:cNvPr id="18" name="图片 17" title=""/>
          <p:cNvPicPr>
            <a:picLocks noChangeAspect="1"/>
          </p:cNvPicPr>
          <p:nvPr/>
        </p:nvPicPr>
        <p:blipFill>
          <a:blip r:embed="rId3"/>
          <a:srcRect l="84412" b="70061"/>
          <a:stretch>
            <a:fillRect/>
          </a:stretch>
        </p:blipFill>
        <p:spPr>
          <a:xfrm rot="1080000">
            <a:off x="3451860" y="4106545"/>
            <a:ext cx="623570" cy="579755"/>
          </a:xfrm>
          <a:prstGeom prst="rect">
            <a:avLst/>
          </a:prstGeom>
        </p:spPr>
      </p:pic>
      <p:cxnSp>
        <p:nvCxnSpPr>
          <p:cNvPr id="19" name="直接连接符 18" title=""/>
          <p:cNvCxnSpPr/>
          <p:nvPr/>
        </p:nvCxnSpPr>
        <p:spPr>
          <a:xfrm flipH="1">
            <a:off x="9168765" y="3505200"/>
            <a:ext cx="36830" cy="90043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1" name="Group 51" title=""/>
          <p:cNvGrpSpPr/>
          <p:nvPr/>
        </p:nvGrpSpPr>
        <p:grpSpPr>
          <a:xfrm rot="20083484">
            <a:off x="5267960" y="4686935"/>
            <a:ext cx="2042160" cy="233680"/>
            <a:chOff x="4710" y="14117"/>
            <a:chExt cx="2483" cy="0"/>
          </a:xfrm>
        </p:grpSpPr>
        <p:sp>
          <p:nvSpPr>
            <p:cNvPr id="22" name="Line 52"/>
            <p:cNvSpPr/>
            <p:nvPr/>
          </p:nvSpPr>
          <p:spPr>
            <a:xfrm>
              <a:off x="4710" y="14117"/>
              <a:ext cx="1258" cy="0"/>
            </a:xfrm>
            <a:prstGeom prst="line">
              <a:avLst/>
            </a:prstGeom>
            <a:ln w="22225" cap="flat" cmpd="sng">
              <a:solidFill>
                <a:srgbClr val="C0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23" name="Line 53"/>
            <p:cNvSpPr/>
            <p:nvPr/>
          </p:nvSpPr>
          <p:spPr>
            <a:xfrm>
              <a:off x="5936" y="14117"/>
              <a:ext cx="1257" cy="0"/>
            </a:xfrm>
            <a:prstGeom prst="line">
              <a:avLst/>
            </a:prstGeom>
            <a:ln w="22225" cap="flat" cmpd="sng">
              <a:solidFill>
                <a:srgbClr val="C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pic>
        <p:nvPicPr>
          <p:cNvPr id="28" name="图片 27" title=""/>
          <p:cNvPicPr>
            <a:picLocks noChangeAspect="1"/>
          </p:cNvPicPr>
          <p:nvPr/>
        </p:nvPicPr>
        <p:blipFill>
          <a:blip r:embed="rId7"/>
          <a:srcRect l="26178" t="70249" r="48417" b="18028"/>
          <a:stretch>
            <a:fillRect/>
          </a:stretch>
        </p:blipFill>
        <p:spPr>
          <a:xfrm>
            <a:off x="4541520" y="5105400"/>
            <a:ext cx="1596390" cy="445770"/>
          </a:xfrm>
          <a:prstGeom prst="rect">
            <a:avLst/>
          </a:prstGeom>
        </p:spPr>
      </p:pic>
      <p:grpSp>
        <p:nvGrpSpPr>
          <p:cNvPr id="24" name="组合 23" title=""/>
          <p:cNvGrpSpPr/>
          <p:nvPr/>
        </p:nvGrpSpPr>
        <p:grpSpPr>
          <a:xfrm rot="180000">
            <a:off x="5104765" y="5195570"/>
            <a:ext cx="436880" cy="116205"/>
            <a:chOff x="14601" y="857"/>
            <a:chExt cx="2689" cy="773"/>
          </a:xfrm>
        </p:grpSpPr>
        <p:sp>
          <p:nvSpPr>
            <p:cNvPr id="25" name="Line 42"/>
            <p:cNvSpPr/>
            <p:nvPr/>
          </p:nvSpPr>
          <p:spPr>
            <a:xfrm rot="19566004">
              <a:off x="14601" y="1625"/>
              <a:ext cx="1626" cy="5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26" name="Line 42"/>
            <p:cNvSpPr/>
            <p:nvPr/>
          </p:nvSpPr>
          <p:spPr>
            <a:xfrm rot="19566004">
              <a:off x="15664" y="857"/>
              <a:ext cx="1626" cy="5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</p:grpSp>
      <p:cxnSp>
        <p:nvCxnSpPr>
          <p:cNvPr id="30" name="直接连接符 29" title=""/>
          <p:cNvCxnSpPr/>
          <p:nvPr/>
        </p:nvCxnSpPr>
        <p:spPr>
          <a:xfrm flipH="1" flipV="1">
            <a:off x="5528310" y="4707255"/>
            <a:ext cx="8890" cy="76644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32" name="组合 31" title=""/>
          <p:cNvGrpSpPr/>
          <p:nvPr/>
        </p:nvGrpSpPr>
        <p:grpSpPr>
          <a:xfrm rot="900000">
            <a:off x="5530215" y="4925060"/>
            <a:ext cx="697865" cy="185420"/>
            <a:chOff x="14601" y="857"/>
            <a:chExt cx="2689" cy="773"/>
          </a:xfrm>
        </p:grpSpPr>
        <p:sp>
          <p:nvSpPr>
            <p:cNvPr id="33" name="Line 42"/>
            <p:cNvSpPr/>
            <p:nvPr/>
          </p:nvSpPr>
          <p:spPr>
            <a:xfrm rot="19566004">
              <a:off x="14601" y="1625"/>
              <a:ext cx="1626" cy="5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34" name="Line 42"/>
            <p:cNvSpPr/>
            <p:nvPr/>
          </p:nvSpPr>
          <p:spPr>
            <a:xfrm rot="19566004">
              <a:off x="15664" y="857"/>
              <a:ext cx="1626" cy="5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</p:grpSp>
      <p:cxnSp>
        <p:nvCxnSpPr>
          <p:cNvPr id="35" name="直接连接符 34" title=""/>
          <p:cNvCxnSpPr/>
          <p:nvPr/>
        </p:nvCxnSpPr>
        <p:spPr>
          <a:xfrm flipH="1" flipV="1">
            <a:off x="5335270" y="4713605"/>
            <a:ext cx="8890" cy="76644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333FF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36" name="组合 35" title=""/>
          <p:cNvGrpSpPr/>
          <p:nvPr/>
        </p:nvGrpSpPr>
        <p:grpSpPr>
          <a:xfrm rot="20640000">
            <a:off x="5068570" y="5207635"/>
            <a:ext cx="302895" cy="80645"/>
            <a:chOff x="14601" y="857"/>
            <a:chExt cx="2689" cy="773"/>
          </a:xfrm>
        </p:grpSpPr>
        <p:sp>
          <p:nvSpPr>
            <p:cNvPr id="37" name="Line 42"/>
            <p:cNvSpPr/>
            <p:nvPr/>
          </p:nvSpPr>
          <p:spPr>
            <a:xfrm rot="19566004">
              <a:off x="14601" y="1625"/>
              <a:ext cx="1626" cy="5"/>
            </a:xfrm>
            <a:prstGeom prst="line">
              <a:avLst/>
            </a:prstGeom>
            <a:ln w="22225" cap="flat" cmpd="sng">
              <a:solidFill>
                <a:srgbClr val="C0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38" name="Line 42"/>
            <p:cNvSpPr/>
            <p:nvPr/>
          </p:nvSpPr>
          <p:spPr>
            <a:xfrm rot="19566004">
              <a:off x="15664" y="857"/>
              <a:ext cx="1626" cy="5"/>
            </a:xfrm>
            <a:prstGeom prst="line">
              <a:avLst/>
            </a:prstGeom>
            <a:ln w="22225" cap="flat" cmpd="sng">
              <a:solidFill>
                <a:srgbClr val="C00000"/>
              </a:solidFill>
              <a:prstDash val="solid"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362" name="Picture 3" title=""/>
          <p:cNvPicPr>
            <a:picLocks noChangeAspect="1"/>
          </p:cNvPicPr>
          <p:nvPr/>
        </p:nvPicPr>
        <p:blipFill>
          <a:blip r:embed="rId2"/>
          <a:srcRect l="58173" t="42412" r="12781" b="38721"/>
          <a:stretch>
            <a:fillRect/>
          </a:stretch>
        </p:blipFill>
        <p:spPr>
          <a:xfrm>
            <a:off x="606425" y="2581275"/>
            <a:ext cx="2320290" cy="17354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32" title=""/>
          <p:cNvPicPr>
            <a:picLocks noChangeAspect="1"/>
          </p:cNvPicPr>
          <p:nvPr/>
        </p:nvPicPr>
        <p:blipFill>
          <a:blip r:embed="rId3"/>
          <a:srcRect l="12781" t="42412" r="58173" b="38721"/>
          <a:stretch>
            <a:fillRect/>
          </a:stretch>
        </p:blipFill>
        <p:spPr>
          <a:xfrm>
            <a:off x="606425" y="675005"/>
            <a:ext cx="2320290" cy="173545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41" title=""/>
          <p:cNvGrpSpPr/>
          <p:nvPr/>
        </p:nvGrpSpPr>
        <p:grpSpPr>
          <a:xfrm>
            <a:off x="8788400" y="1371600"/>
            <a:ext cx="2686050" cy="2185988"/>
            <a:chOff x="4948" y="964"/>
            <a:chExt cx="2307" cy="1377"/>
          </a:xfrm>
        </p:grpSpPr>
        <p:sp>
          <p:nvSpPr>
            <p:cNvPr id="15369" name="Rectangle 2"/>
            <p:cNvSpPr/>
            <p:nvPr/>
          </p:nvSpPr>
          <p:spPr>
            <a:xfrm>
              <a:off x="5313" y="964"/>
              <a:ext cx="1942" cy="817"/>
            </a:xfrm>
            <a:prstGeom prst="rect">
              <a:avLst/>
            </a:prstGeom>
            <a:solidFill>
              <a:schemeClr val="accent1">
                <a:alpha val="39999"/>
              </a:schemeClr>
            </a:solidFill>
            <a:ln w="9525" cap="flat" cmpd="sng">
              <a:solidFill>
                <a:srgbClr val="CC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grpSp>
          <p:nvGrpSpPr>
            <p:cNvPr id="15370" name="Group 4"/>
            <p:cNvGrpSpPr/>
            <p:nvPr/>
          </p:nvGrpSpPr>
          <p:grpSpPr>
            <a:xfrm>
              <a:off x="5678" y="1163"/>
              <a:ext cx="1381" cy="627"/>
              <a:chOff x="4241" y="1163"/>
              <a:chExt cx="1032" cy="627"/>
            </a:xfrm>
          </p:grpSpPr>
          <p:sp>
            <p:nvSpPr>
              <p:cNvPr id="15399" name="Line 5"/>
              <p:cNvSpPr/>
              <p:nvPr/>
            </p:nvSpPr>
            <p:spPr>
              <a:xfrm flipV="1">
                <a:off x="4241" y="1242"/>
                <a:ext cx="1032" cy="548"/>
              </a:xfrm>
              <a:prstGeom prst="line">
                <a:avLst/>
              </a:prstGeom>
              <a:ln w="28575" cap="flat" cmpd="sng">
                <a:solidFill>
                  <a:srgbClr val="CC00CC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5400" name="Line 6"/>
              <p:cNvSpPr/>
              <p:nvPr/>
            </p:nvSpPr>
            <p:spPr>
              <a:xfrm flipV="1">
                <a:off x="4604" y="1163"/>
                <a:ext cx="635" cy="607"/>
              </a:xfrm>
              <a:prstGeom prst="line">
                <a:avLst/>
              </a:prstGeom>
              <a:ln w="28575" cap="flat" cmpd="sng">
                <a:solidFill>
                  <a:srgbClr val="CC00CC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15371" name="Line 7"/>
            <p:cNvSpPr/>
            <p:nvPr/>
          </p:nvSpPr>
          <p:spPr>
            <a:xfrm flipH="1">
              <a:off x="5678" y="1327"/>
              <a:ext cx="0" cy="772"/>
            </a:xfrm>
            <a:prstGeom prst="line">
              <a:avLst/>
            </a:prstGeom>
            <a:ln w="28575" cap="flat" cmpd="sng">
              <a:solidFill>
                <a:srgbClr val="3333FF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5372" name="Line 8"/>
            <p:cNvSpPr/>
            <p:nvPr/>
          </p:nvSpPr>
          <p:spPr>
            <a:xfrm flipH="1">
              <a:off x="6136" y="1334"/>
              <a:ext cx="0" cy="772"/>
            </a:xfrm>
            <a:prstGeom prst="line">
              <a:avLst/>
            </a:prstGeom>
            <a:ln w="28575" cap="flat" cmpd="sng">
              <a:solidFill>
                <a:srgbClr val="3333FF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grpSp>
          <p:nvGrpSpPr>
            <p:cNvPr id="15373" name="Group 9"/>
            <p:cNvGrpSpPr/>
            <p:nvPr/>
          </p:nvGrpSpPr>
          <p:grpSpPr>
            <a:xfrm>
              <a:off x="6224" y="1191"/>
              <a:ext cx="332" cy="288"/>
              <a:chOff x="4649" y="1191"/>
              <a:chExt cx="248" cy="288"/>
            </a:xfrm>
          </p:grpSpPr>
          <p:sp>
            <p:nvSpPr>
              <p:cNvPr id="58378" name="Rectangle 10"/>
              <p:cNvSpPr>
                <a:spLocks noChangeArrowheads="1"/>
              </p:cNvSpPr>
              <p:nvPr/>
            </p:nvSpPr>
            <p:spPr bwMode="auto">
              <a:xfrm>
                <a:off x="4649" y="1191"/>
                <a:ext cx="246" cy="2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altLang="zh-CN" sz="2400" b="1" i="1"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A</a:t>
                </a:r>
                <a:endParaRPr lang="en-US" altLang="zh-CN" sz="24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15398" name="Oval 11"/>
              <p:cNvSpPr/>
              <p:nvPr/>
            </p:nvSpPr>
            <p:spPr>
              <a:xfrm>
                <a:off x="4830" y="1372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5374" name="Group 12"/>
            <p:cNvGrpSpPr/>
            <p:nvPr/>
          </p:nvGrpSpPr>
          <p:grpSpPr>
            <a:xfrm>
              <a:off x="5393" y="1505"/>
              <a:ext cx="1147" cy="351"/>
              <a:chOff x="4028" y="1505"/>
              <a:chExt cx="857" cy="351"/>
            </a:xfrm>
          </p:grpSpPr>
          <p:grpSp>
            <p:nvGrpSpPr>
              <p:cNvPr id="15393" name="Group 13"/>
              <p:cNvGrpSpPr/>
              <p:nvPr/>
            </p:nvGrpSpPr>
            <p:grpSpPr>
              <a:xfrm rot="8836761">
                <a:off x="4159" y="1505"/>
                <a:ext cx="726" cy="91"/>
                <a:chOff x="748" y="3249"/>
                <a:chExt cx="681" cy="0"/>
              </a:xfrm>
            </p:grpSpPr>
            <p:sp>
              <p:nvSpPr>
                <p:cNvPr id="15395" name="Line 14"/>
                <p:cNvSpPr/>
                <p:nvPr/>
              </p:nvSpPr>
              <p:spPr>
                <a:xfrm>
                  <a:off x="748" y="3249"/>
                  <a:ext cx="363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15396" name="Line 15"/>
                <p:cNvSpPr/>
                <p:nvPr/>
              </p:nvSpPr>
              <p:spPr>
                <a:xfrm>
                  <a:off x="1093" y="3249"/>
                  <a:ext cx="336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lg" len="lg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58384" name="Rectangle 16"/>
              <p:cNvSpPr>
                <a:spLocks noChangeArrowheads="1"/>
              </p:cNvSpPr>
              <p:nvPr/>
            </p:nvSpPr>
            <p:spPr bwMode="auto">
              <a:xfrm>
                <a:off x="4028" y="1568"/>
                <a:ext cx="250" cy="2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altLang="zh-CN" sz="2400" b="1" i="1"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C</a:t>
                </a:r>
                <a:endParaRPr lang="en-US" altLang="zh-CN" sz="24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5375" name="Group 17"/>
            <p:cNvGrpSpPr/>
            <p:nvPr/>
          </p:nvGrpSpPr>
          <p:grpSpPr>
            <a:xfrm>
              <a:off x="6163" y="1320"/>
              <a:ext cx="332" cy="658"/>
              <a:chOff x="4604" y="1320"/>
              <a:chExt cx="248" cy="658"/>
            </a:xfrm>
          </p:grpSpPr>
          <p:grpSp>
            <p:nvGrpSpPr>
              <p:cNvPr id="15389" name="Group 18"/>
              <p:cNvGrpSpPr/>
              <p:nvPr/>
            </p:nvGrpSpPr>
            <p:grpSpPr>
              <a:xfrm rot="7448687">
                <a:off x="4438" y="1518"/>
                <a:ext cx="488" cy="91"/>
                <a:chOff x="748" y="3249"/>
                <a:chExt cx="681" cy="0"/>
              </a:xfrm>
            </p:grpSpPr>
            <p:sp>
              <p:nvSpPr>
                <p:cNvPr id="15391" name="Line 19"/>
                <p:cNvSpPr/>
                <p:nvPr/>
              </p:nvSpPr>
              <p:spPr>
                <a:xfrm>
                  <a:off x="748" y="3249"/>
                  <a:ext cx="363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15392" name="Line 20"/>
                <p:cNvSpPr/>
                <p:nvPr/>
              </p:nvSpPr>
              <p:spPr>
                <a:xfrm>
                  <a:off x="1093" y="3249"/>
                  <a:ext cx="336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lg" len="lg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58389" name="Rectangle 21"/>
              <p:cNvSpPr>
                <a:spLocks noChangeArrowheads="1"/>
              </p:cNvSpPr>
              <p:nvPr/>
            </p:nvSpPr>
            <p:spPr bwMode="auto">
              <a:xfrm>
                <a:off x="4604" y="1690"/>
                <a:ext cx="250" cy="2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altLang="zh-CN" sz="2400" b="1" i="1"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B</a:t>
                </a:r>
                <a:endParaRPr lang="en-US" altLang="zh-CN" sz="24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5376" name="Group 22"/>
            <p:cNvGrpSpPr/>
            <p:nvPr/>
          </p:nvGrpSpPr>
          <p:grpSpPr>
            <a:xfrm>
              <a:off x="4948" y="1819"/>
              <a:ext cx="734" cy="431"/>
              <a:chOff x="3696" y="1819"/>
              <a:chExt cx="548" cy="431"/>
            </a:xfrm>
          </p:grpSpPr>
          <p:grpSp>
            <p:nvGrpSpPr>
              <p:cNvPr id="15385" name="Group 23"/>
              <p:cNvGrpSpPr/>
              <p:nvPr/>
            </p:nvGrpSpPr>
            <p:grpSpPr>
              <a:xfrm rot="9077864">
                <a:off x="3756" y="1819"/>
                <a:ext cx="488" cy="91"/>
                <a:chOff x="748" y="3249"/>
                <a:chExt cx="681" cy="0"/>
              </a:xfrm>
            </p:grpSpPr>
            <p:sp>
              <p:nvSpPr>
                <p:cNvPr id="15387" name="Line 24"/>
                <p:cNvSpPr/>
                <p:nvPr/>
              </p:nvSpPr>
              <p:spPr>
                <a:xfrm>
                  <a:off x="748" y="3249"/>
                  <a:ext cx="363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15388" name="Line 25"/>
                <p:cNvSpPr/>
                <p:nvPr/>
              </p:nvSpPr>
              <p:spPr>
                <a:xfrm>
                  <a:off x="1093" y="3249"/>
                  <a:ext cx="336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lg" len="lg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58394" name="Rectangle 26"/>
              <p:cNvSpPr>
                <a:spLocks noChangeArrowheads="1"/>
              </p:cNvSpPr>
              <p:nvPr/>
            </p:nvSpPr>
            <p:spPr bwMode="auto">
              <a:xfrm>
                <a:off x="3696" y="1962"/>
                <a:ext cx="247" cy="2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altLang="zh-CN" sz="2400" b="1" i="1"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E</a:t>
                </a:r>
                <a:endParaRPr lang="en-US" altLang="zh-CN" sz="24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5377" name="Group 27"/>
            <p:cNvGrpSpPr/>
            <p:nvPr/>
          </p:nvGrpSpPr>
          <p:grpSpPr>
            <a:xfrm>
              <a:off x="5264" y="1914"/>
              <a:ext cx="944" cy="427"/>
              <a:chOff x="3932" y="1914"/>
              <a:chExt cx="705" cy="427"/>
            </a:xfrm>
          </p:grpSpPr>
          <p:grpSp>
            <p:nvGrpSpPr>
              <p:cNvPr id="15381" name="Group 28"/>
              <p:cNvGrpSpPr/>
              <p:nvPr/>
            </p:nvGrpSpPr>
            <p:grpSpPr>
              <a:xfrm rot="8151425">
                <a:off x="3932" y="1914"/>
                <a:ext cx="705" cy="131"/>
                <a:chOff x="748" y="3249"/>
                <a:chExt cx="681" cy="0"/>
              </a:xfrm>
            </p:grpSpPr>
            <p:sp>
              <p:nvSpPr>
                <p:cNvPr id="15383" name="Line 29"/>
                <p:cNvSpPr/>
                <p:nvPr/>
              </p:nvSpPr>
              <p:spPr>
                <a:xfrm>
                  <a:off x="748" y="3249"/>
                  <a:ext cx="363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stealth" w="lg" len="lg"/>
                </a:ln>
              </p:spPr>
              <p:txBody>
                <a:bodyPr/>
                <a:lstStyle/>
                <a:p/>
              </p:txBody>
            </p:sp>
            <p:sp>
              <p:nvSpPr>
                <p:cNvPr id="15384" name="Line 30"/>
                <p:cNvSpPr/>
                <p:nvPr/>
              </p:nvSpPr>
              <p:spPr>
                <a:xfrm>
                  <a:off x="1093" y="3249"/>
                  <a:ext cx="336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lg" len="lg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58399" name="Rectangle 31"/>
              <p:cNvSpPr>
                <a:spLocks noChangeArrowheads="1"/>
              </p:cNvSpPr>
              <p:nvPr/>
            </p:nvSpPr>
            <p:spPr bwMode="auto">
              <a:xfrm>
                <a:off x="4195" y="2053"/>
                <a:ext cx="260" cy="2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altLang="zh-CN" sz="2400" b="1" i="1"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</a:rPr>
                  <a:t>D</a:t>
                </a:r>
                <a:endParaRPr lang="en-US" altLang="zh-CN" sz="24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5378" name="Group 33"/>
            <p:cNvGrpSpPr/>
            <p:nvPr/>
          </p:nvGrpSpPr>
          <p:grpSpPr>
            <a:xfrm>
              <a:off x="6631" y="1326"/>
              <a:ext cx="381" cy="288"/>
              <a:chOff x="4953" y="1326"/>
              <a:chExt cx="284" cy="288"/>
            </a:xfrm>
          </p:grpSpPr>
          <p:sp>
            <p:nvSpPr>
              <p:cNvPr id="15379" name="Oval 34"/>
              <p:cNvSpPr/>
              <p:nvPr/>
            </p:nvSpPr>
            <p:spPr>
              <a:xfrm>
                <a:off x="4970" y="1372"/>
                <a:ext cx="45" cy="45"/>
              </a:xfrm>
              <a:prstGeom prst="ellipse">
                <a:avLst/>
              </a:prstGeom>
              <a:solidFill>
                <a:srgbClr val="4134EC"/>
              </a:solidFill>
              <a:ln w="9525" cap="flat" cmpd="sng">
                <a:solidFill>
                  <a:srgbClr val="4134E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58403" name="Rectangle 35"/>
              <p:cNvSpPr>
                <a:spLocks noChangeArrowheads="1"/>
              </p:cNvSpPr>
              <p:nvPr/>
            </p:nvSpPr>
            <p:spPr bwMode="auto">
              <a:xfrm>
                <a:off x="4953" y="1326"/>
                <a:ext cx="286" cy="2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400" b="1" i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A</a:t>
                </a:r>
                <a:r>
                  <a:rPr kumimoji="1" lang="en-US" altLang="zh-CN" sz="2400" b="1" i="0" u="none" strike="noStrike" kern="1200" cap="none" spc="0" normalizeH="0" baseline="3000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/</a:t>
                </a:r>
                <a:endParaRPr kumimoji="1" lang="en-US" altLang="zh-CN" sz="2400" b="1" i="0" u="none" strike="noStrike" kern="1200" cap="none" spc="0" normalizeH="0" baseline="3000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endParaRPr>
              </a:p>
            </p:txBody>
          </p:sp>
        </p:grpSp>
      </p:grpSp>
      <p:sp>
        <p:nvSpPr>
          <p:cNvPr id="58404" name="Text Box 36" title=""/>
          <p:cNvSpPr txBox="1">
            <a:spLocks noChangeArrowheads="1"/>
          </p:cNvSpPr>
          <p:nvPr/>
        </p:nvSpPr>
        <p:spPr bwMode="auto">
          <a:xfrm>
            <a:off x="239713" y="4410710"/>
            <a:ext cx="11569700" cy="21710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R="0" defTabSz="914400">
              <a:lnSpc>
                <a:spcPct val="13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如图所示，以铅笔上点</a:t>
            </a:r>
            <a:r>
              <a:rPr kumimoji="1" lang="en-US" altLang="zh-CN" sz="260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为例，</a:t>
            </a:r>
            <a:r>
              <a:rPr kumimoji="1" lang="en-US" altLang="zh-CN" sz="260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点的光线</a:t>
            </a:r>
            <a:r>
              <a:rPr kumimoji="1" lang="en-US" altLang="zh-CN" sz="260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AB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、</a:t>
            </a:r>
            <a:r>
              <a:rPr kumimoji="1" lang="en-US" altLang="zh-CN" sz="260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AC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从水中射向空气，在水与空气的</a:t>
            </a:r>
            <a:r>
              <a:rPr kumimoji="1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分界面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发生</a:t>
            </a:r>
            <a:r>
              <a:rPr kumimoji="1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折射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，折射光线</a:t>
            </a:r>
            <a:r>
              <a:rPr kumimoji="1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偏离法线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，折射光线</a:t>
            </a:r>
            <a:r>
              <a:rPr kumimoji="1" lang="en-US" altLang="zh-CN" sz="260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BD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、</a:t>
            </a:r>
            <a:r>
              <a:rPr kumimoji="1" lang="en-US" altLang="zh-CN" sz="260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CE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射入人眼，人就</a:t>
            </a:r>
            <a:r>
              <a:rPr kumimoji="1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以为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这些光是从</a:t>
            </a:r>
            <a:r>
              <a:rPr kumimoji="1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点</a:t>
            </a:r>
            <a:r>
              <a:rPr kumimoji="1" lang="en-US" altLang="zh-CN" sz="2600" b="1" i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1" lang="en-US" altLang="zh-CN" sz="2600" b="1" kern="1200" cap="none" spc="0" normalizeH="0" baseline="3000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/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射出的，人眼看到的</a:t>
            </a:r>
            <a:r>
              <a:rPr kumimoji="1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虚像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在实际铅笔的</a:t>
            </a:r>
            <a:r>
              <a:rPr kumimoji="1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右侧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。从侧面看上去铅笔在水面处分成了两截。</a:t>
            </a:r>
            <a:endParaRPr kumimoji="1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366" name="Text Box 37" title=""/>
          <p:cNvSpPr txBox="1"/>
          <p:nvPr/>
        </p:nvSpPr>
        <p:spPr>
          <a:xfrm>
            <a:off x="3148965" y="76200"/>
            <a:ext cx="25038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黑体" panose="02010609060101010101" pitchFamily="49" charset="-122"/>
              </a:rPr>
              <a:t>偏折的铅笔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  <a:ea typeface="黑体" panose="02010609060101010101" pitchFamily="49" charset="-122"/>
            </a:endParaRPr>
          </a:p>
        </p:txBody>
      </p:sp>
      <p:pic>
        <p:nvPicPr>
          <p:cNvPr id="58407" name="Picture 39" title=""/>
          <p:cNvPicPr>
            <a:picLocks noChangeAspect="1"/>
          </p:cNvPicPr>
          <p:nvPr/>
        </p:nvPicPr>
        <p:blipFill>
          <a:blip r:embed="rId4"/>
          <a:srcRect l="10632" r="33632"/>
          <a:stretch>
            <a:fillRect/>
          </a:stretch>
        </p:blipFill>
        <p:spPr>
          <a:xfrm>
            <a:off x="3736340" y="1236345"/>
            <a:ext cx="3915410" cy="3017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光的折射应用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8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1" name="文本框 120" title=""/>
          <p:cNvSpPr txBox="1"/>
          <p:nvPr/>
        </p:nvSpPr>
        <p:spPr>
          <a:xfrm>
            <a:off x="65405" y="914400"/>
            <a:ext cx="5871845" cy="24892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1.太阳变形的奥秘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傍晚海水温度和空气温度相差较大，造成气体的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__________不同，光在疏密不同的空气中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会发生______，我们就看到了变形的太阳。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 title=""/>
          <p:cNvSpPr txBox="1"/>
          <p:nvPr/>
        </p:nvSpPr>
        <p:spPr>
          <a:xfrm>
            <a:off x="3606165" y="152400"/>
            <a:ext cx="321500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阅读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65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页并填空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2484755" y="1941195"/>
            <a:ext cx="17722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疏密分布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3906520" y="2360295"/>
            <a:ext cx="17722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6276340" y="914400"/>
            <a:ext cx="5913755" cy="2091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2.幻日高空中浮现着很多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___，太阳光经过它们时，会发生________和_________，在特定的环境下就会出现幻日。
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9055735" y="1298575"/>
            <a:ext cx="28835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形状规则的小冰晶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10539095" y="1691640"/>
            <a:ext cx="10223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6668770" y="2098040"/>
            <a:ext cx="17722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反射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Text Box 2" title=""/>
          <p:cNvSpPr txBox="1"/>
          <p:nvPr/>
        </p:nvSpPr>
        <p:spPr>
          <a:xfrm>
            <a:off x="101600" y="76200"/>
            <a:ext cx="2877820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光的折射现象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65" y="3581400"/>
            <a:ext cx="2573020" cy="2411095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565" y="3581400"/>
            <a:ext cx="2501265" cy="2411095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3765" y="3580765"/>
            <a:ext cx="4012565" cy="24117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光的折射现象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15" name="图片 14" title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96615" y="1400175"/>
            <a:ext cx="2250440" cy="1449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" name="图片 116" title=""/>
          <p:cNvPicPr/>
          <p:nvPr/>
        </p:nvPicPr>
        <p:blipFill>
          <a:blip r:embed="rId4"/>
          <a:stretch>
            <a:fillRect/>
          </a:stretch>
        </p:blipFill>
        <p:spPr>
          <a:xfrm>
            <a:off x="995680" y="1434465"/>
            <a:ext cx="1920875" cy="1398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8" name="文本框 117" title=""/>
          <p:cNvSpPr txBox="1"/>
          <p:nvPr/>
        </p:nvSpPr>
        <p:spPr>
          <a:xfrm>
            <a:off x="-49530" y="460375"/>
            <a:ext cx="116947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endParaRPr lang="zh-CN" sz="180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indent="266700"/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以下哪些是由于光的折射现象形成的虚像？____________________________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15" title=""/>
          <p:cNvPicPr/>
          <p:nvPr/>
        </p:nvPicPr>
        <p:blipFill>
          <a:blip r:embed="rId5"/>
          <a:stretch>
            <a:fillRect/>
          </a:stretch>
        </p:blipFill>
        <p:spPr>
          <a:xfrm>
            <a:off x="6022975" y="3477260"/>
            <a:ext cx="2310130" cy="1313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9" name="图片 118" title=""/>
          <p:cNvPicPr/>
          <p:nvPr/>
        </p:nvPicPr>
        <p:blipFill>
          <a:blip r:embed="rId6"/>
          <a:stretch>
            <a:fillRect/>
          </a:stretch>
        </p:blipFill>
        <p:spPr>
          <a:xfrm>
            <a:off x="3561715" y="3533140"/>
            <a:ext cx="2115185" cy="1390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" name="图片 119" title=""/>
          <p:cNvPicPr/>
          <p:nvPr/>
        </p:nvPicPr>
        <p:blipFill>
          <a:blip r:embed="rId7"/>
          <a:stretch>
            <a:fillRect/>
          </a:stretch>
        </p:blipFill>
        <p:spPr>
          <a:xfrm>
            <a:off x="1047115" y="3567430"/>
            <a:ext cx="2172335" cy="1356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1" name="文本框 120" title=""/>
          <p:cNvSpPr txBox="1"/>
          <p:nvPr/>
        </p:nvSpPr>
        <p:spPr>
          <a:xfrm>
            <a:off x="361315" y="2885440"/>
            <a:ext cx="10486390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3400"/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A凿壁偷光            B杯弓蛇影            C海市蜃楼             D立竿见影  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2" name="图片 17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 flipV="1">
            <a:off x="6076315" y="1442085"/>
            <a:ext cx="1771650" cy="14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图片 12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6480" y="1409700"/>
            <a:ext cx="1529080" cy="15335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文本框 16" title=""/>
          <p:cNvSpPr txBox="1"/>
          <p:nvPr/>
        </p:nvSpPr>
        <p:spPr>
          <a:xfrm>
            <a:off x="361315" y="4850765"/>
            <a:ext cx="115468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3400"/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E湖中倒影             F雨后彩虹             G潭清疑水浅         H水中折断的铅笔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5" name="图片 20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95080" y="3388360"/>
            <a:ext cx="1421130" cy="15487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 title=""/>
          <p:cNvSpPr txBox="1"/>
          <p:nvPr/>
        </p:nvSpPr>
        <p:spPr>
          <a:xfrm>
            <a:off x="554990" y="5106035"/>
            <a:ext cx="729361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endParaRPr lang="zh-CN" sz="180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indent="266700"/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由于光的直线传播形成的现象：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endParaRPr lang="en-US" alt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554990" y="5633085"/>
            <a:ext cx="717740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endParaRPr lang="zh-CN" sz="180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indent="266700"/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由于光的反射传播形成的现象：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endParaRPr lang="en-US" alt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6806565" y="687705"/>
            <a:ext cx="5143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7320915" y="687705"/>
            <a:ext cx="8534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en-US" alt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8174355" y="687705"/>
            <a:ext cx="8534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G</a:t>
            </a:r>
            <a:endParaRPr lang="en-US" alt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9016365" y="687705"/>
            <a:ext cx="8534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</a:t>
            </a:r>
            <a:endParaRPr lang="en-US" alt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5715635" y="5380355"/>
            <a:ext cx="5143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endParaRPr 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6229985" y="5380355"/>
            <a:ext cx="8534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endParaRPr lang="en-US" alt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5734685" y="5923280"/>
            <a:ext cx="8534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6274435" y="5923280"/>
            <a:ext cx="8534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</a:t>
            </a:r>
            <a:endParaRPr lang="en-US" alt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课堂小结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8" name="文本框 117" title=""/>
          <p:cNvSpPr txBox="1"/>
          <p:nvPr/>
        </p:nvSpPr>
        <p:spPr>
          <a:xfrm>
            <a:off x="-49530" y="762635"/>
            <a:ext cx="3643630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折射现象中的像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329565" y="1295400"/>
            <a:ext cx="11485880" cy="16510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）人眼通过一种介质观察另一种介质中物体，实质观察到的是物体的像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065530" indent="-79883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）射入人眼中的是折射光线，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介质中物体射出的光，在分界面上光发生折射，人以为光是沿直线传播，观察到像在实际物体的上方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-49530" y="2895600"/>
            <a:ext cx="3643630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折射光路是可逆的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556260" y="3387090"/>
            <a:ext cx="8876665" cy="6108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用激光笔照亮另一种介质中物体，应对着所见到的像照</a:t>
            </a:r>
            <a:endParaRPr 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8" name="文本框 117" title=""/>
          <p:cNvSpPr txBox="1"/>
          <p:nvPr/>
        </p:nvSpPr>
        <p:spPr>
          <a:xfrm>
            <a:off x="55880" y="772795"/>
            <a:ext cx="12131040" cy="5320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如图所示的情景中，由光的折射形成的是（　　）</a:t>
            </a:r>
            <a:endParaRPr lang="zh-CN" altLang="en-US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en-US" altLang="zh-CN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A．烛焰经小孔成像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B．手在灯光下成影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C．深水池看着很浅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D．演员对着镜子画脸谱</a:t>
            </a:r>
            <a:endParaRPr lang="zh-CN" altLang="en-US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2．中华文化博大精深，有些古诗词中蕴含着丰富的物理知识。下列诗句描述的情境与光的折射无关的是（　　）</a:t>
            </a:r>
            <a:endParaRPr lang="zh-CN" altLang="en-US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A．瀑水喷成虹	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B．潭清疑水浅	</a:t>
            </a:r>
            <a:endParaRPr lang="zh-CN" altLang="en-US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C．潭面无风镜未磨	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D．长河落日圆</a:t>
            </a:r>
            <a:endParaRPr lang="zh-CN" altLang="en-US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3．“海市蜃楼”在我国古书《史记》《梦溪笔谈》中都有记载，下列光现象中与“海市蜃楼”形成原理相同的是（　　）</a:t>
            </a:r>
            <a:endParaRPr lang="zh-CN" altLang="en-US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A．树木在水中的倒影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B．池水看起来比实际的浅	</a:t>
            </a:r>
            <a:endParaRPr lang="zh-CN" altLang="en-US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C．树荫下圆形的光斑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D．阳光下人的影子</a:t>
            </a:r>
            <a:endParaRPr lang="zh-CN" altLang="en-US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 title=""/>
          <p:cNvGrpSpPr/>
          <p:nvPr/>
        </p:nvGrpSpPr>
        <p:grpSpPr>
          <a:xfrm>
            <a:off x="782955" y="1068070"/>
            <a:ext cx="10530840" cy="1471930"/>
            <a:chOff x="1233" y="1682"/>
            <a:chExt cx="16584" cy="2318"/>
          </a:xfrm>
        </p:grpSpPr>
        <p:pic>
          <p:nvPicPr>
            <p:cNvPr id="3" name="图片 -2147482605" descr="菁优网：http://www.jyeoo.com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3" y="1970"/>
              <a:ext cx="2925" cy="194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 -2147482604" descr="菁优网：http://www.jyeoo.com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19" y="2018"/>
              <a:ext cx="3140" cy="185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" name="图片24" descr="菁优网：http://www.jyeoo.com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59" y="1922"/>
              <a:ext cx="2377" cy="194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24" descr="菁优网：http://www.jyeoo.com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915" y="1682"/>
              <a:ext cx="2903" cy="2318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文本框 6" title=""/>
          <p:cNvSpPr txBox="1"/>
          <p:nvPr/>
        </p:nvSpPr>
        <p:spPr>
          <a:xfrm>
            <a:off x="6277610" y="758825"/>
            <a:ext cx="5143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2844165" y="3503295"/>
            <a:ext cx="5143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4083685" y="5187315"/>
            <a:ext cx="5143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8" name="文本框 117" title=""/>
          <p:cNvSpPr txBox="1"/>
          <p:nvPr/>
        </p:nvSpPr>
        <p:spPr>
          <a:xfrm>
            <a:off x="55880" y="546100"/>
            <a:ext cx="12131040" cy="5320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．小明在家为弟弟表演了一个“变硬币”的魔术，如图所示，将不透明的杯子放在弟弟面前，弟弟看到杯中“无”硬币，是由于光的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（选填“直线传播”、</a:t>
            </a:r>
            <a:endParaRPr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“反射”或“折射”，下同），然后缓慢向杯中注入水，弟弟惊讶地看到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了</a:t>
            </a:r>
            <a:endParaRPr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“硬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币”。弟弟看到的“硬币”是由于光的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形成的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（选填“实”或“虚”）</a:t>
            </a:r>
            <a:endParaRPr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像，像的位置比实际硬币的位置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（选填“深”或“浅”）。</a:t>
            </a:r>
            <a:endParaRPr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．平静的池面上映出了空中飞翔的小鸟，小红说：“快来看，小鸟和鱼在水中比赛呢！”她看到的“鸟”和“鱼”分别是光的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而形成的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像。小红看到鱼的深度比鱼所在的实际深度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。（选填“浅”或“深”），若小华将电筒光</a:t>
            </a:r>
            <a:endParaRPr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对着看到的“鱼”射入，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（选填“能”或“不能”）照亮鱼。</a:t>
            </a:r>
            <a:endParaRPr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．学校新建成一个喷水池，在池底的中央安装了一只射灯。池内无水时，</a:t>
            </a:r>
            <a:endParaRPr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射灯发出的一束光线照在池壁上，在S点形成一个亮斑，如图所示，现</a:t>
            </a:r>
            <a:endParaRPr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26060" indent="-2260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往池内注水，水面升至a位置时，站在池旁的人看到亮斑的位置在P点，P点应在S点的　   　　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（填“上”或“下”）方，如果水面上升至b位置时，那么射灯发出的光照在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（填“S点”“S点上方”或“S点下方”），感觉上</a:t>
            </a:r>
            <a:r>
              <a:rPr 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亮点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比实际位置要</a:t>
            </a:r>
            <a:r>
              <a:rPr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（填“深”或“浅”）</a:t>
            </a:r>
            <a:endParaRPr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24" title=""/>
          <p:cNvPicPr>
            <a:picLocks noChangeAspect="1"/>
          </p:cNvPicPr>
          <p:nvPr/>
        </p:nvPicPr>
        <p:blipFill>
          <a:blip r:embed="rId3"/>
          <a:srcRect r="6637" b="5138"/>
          <a:stretch>
            <a:fillRect/>
          </a:stretch>
        </p:blipFill>
        <p:spPr>
          <a:xfrm>
            <a:off x="9930130" y="3810635"/>
            <a:ext cx="2286635" cy="14452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60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7325" y="1066800"/>
            <a:ext cx="1786890" cy="15982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 title=""/>
          <p:cNvSpPr txBox="1"/>
          <p:nvPr/>
        </p:nvSpPr>
        <p:spPr>
          <a:xfrm>
            <a:off x="5968365" y="1042670"/>
            <a:ext cx="16649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直线传播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5588000" y="1906270"/>
            <a:ext cx="16649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折射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7263765" y="1901190"/>
            <a:ext cx="9080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虚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4769485" y="2363470"/>
            <a:ext cx="619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浅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4825365" y="3247390"/>
            <a:ext cx="9080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反射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6273165" y="3247390"/>
            <a:ext cx="11322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折射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8711565" y="3247390"/>
            <a:ext cx="9080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虚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3453765" y="3699510"/>
            <a:ext cx="619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浅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3681095" y="4116070"/>
            <a:ext cx="6661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能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405765" y="5883910"/>
            <a:ext cx="6661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下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10692765" y="5868670"/>
            <a:ext cx="10699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点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8254365" y="6314440"/>
            <a:ext cx="619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浅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7" name="WordArt 2" title=""/>
          <p:cNvSpPr>
            <a:spLocks noTextEdit="1"/>
          </p:cNvSpPr>
          <p:nvPr/>
        </p:nvSpPr>
        <p:spPr>
          <a:xfrm>
            <a:off x="1701800" y="1600200"/>
            <a:ext cx="86106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三、光的折射（</a:t>
            </a:r>
            <a:r>
              <a:rPr lang="en-US" alt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1" name="Text Box 2" title=""/>
          <p:cNvSpPr txBox="1"/>
          <p:nvPr/>
        </p:nvSpPr>
        <p:spPr>
          <a:xfrm>
            <a:off x="101600" y="76200"/>
            <a:ext cx="2987675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学习目标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099" name="Text Box 3" title=""/>
          <p:cNvSpPr txBox="1">
            <a:spLocks noChangeArrowheads="1"/>
          </p:cNvSpPr>
          <p:nvPr/>
        </p:nvSpPr>
        <p:spPr bwMode="auto">
          <a:xfrm>
            <a:off x="346075" y="914400"/>
            <a:ext cx="11512550" cy="24917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275590" marR="0" indent="-27559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1.通过思考和作图，了解透过不同介质所见物体的像的实质，会运用光的折射特点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作出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通过不同介质观察到的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像的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大致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位置。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75590" marR="0" indent="-27559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2.通过观察和分析，运用光的折射特点解释有关折射成像的现象。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75590" marR="0" indent="-27559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3.通过阅读和思考，能辨别日常生活有关光的折射现象。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434" name="Rectangle 74" title=""/>
          <p:cNvSpPr>
            <a:spLocks noChangeArrowheads="1"/>
          </p:cNvSpPr>
          <p:nvPr/>
        </p:nvSpPr>
        <p:spPr bwMode="auto">
          <a:xfrm>
            <a:off x="102235" y="762000"/>
            <a:ext cx="11971655" cy="50145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noAutofit/>
          </a:bodyPr>
          <a:lstStyle/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光的折射特点：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当光从一种介质斜射入另一种介质时，折射光线、_______光线和______线在______平面内，折射光线、______光线______在____线_______；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入射角增大，折射角______，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入射角减小，折射角______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当光从水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斜射入空气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中时折射角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入射角；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光从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空气斜射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入水中时折射角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入射角。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光垂直于介质表面入射时，折射角等于_____。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2755" marR="0" lvl="0" indent="-452755" algn="l" defTabSz="914400" rtl="0" fontAlgn="base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光折射时，光路是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422" name="Rectangle 62" title=""/>
          <p:cNvSpPr>
            <a:spLocks noChangeArrowheads="1"/>
          </p:cNvSpPr>
          <p:nvPr/>
        </p:nvSpPr>
        <p:spPr bwMode="auto">
          <a:xfrm>
            <a:off x="4288155" y="2550795"/>
            <a:ext cx="1401763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增大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3" name="Rectangle 63" title=""/>
          <p:cNvSpPr>
            <a:spLocks noChangeArrowheads="1"/>
          </p:cNvSpPr>
          <p:nvPr/>
        </p:nvSpPr>
        <p:spPr bwMode="auto">
          <a:xfrm>
            <a:off x="8862378" y="1371600"/>
            <a:ext cx="1401763" cy="604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入射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4" name="Rectangle 64" title=""/>
          <p:cNvSpPr>
            <a:spLocks noChangeArrowheads="1"/>
          </p:cNvSpPr>
          <p:nvPr/>
        </p:nvSpPr>
        <p:spPr bwMode="auto">
          <a:xfrm>
            <a:off x="8293100" y="1962150"/>
            <a:ext cx="688975" cy="6032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法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5" name="Rectangle 65" title=""/>
          <p:cNvSpPr>
            <a:spLocks noChangeArrowheads="1"/>
          </p:cNvSpPr>
          <p:nvPr/>
        </p:nvSpPr>
        <p:spPr bwMode="auto">
          <a:xfrm>
            <a:off x="1319848" y="1976438"/>
            <a:ext cx="992188" cy="6032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同一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6" name="Rectangle 66" title=""/>
          <p:cNvSpPr>
            <a:spLocks noChangeArrowheads="1"/>
          </p:cNvSpPr>
          <p:nvPr/>
        </p:nvSpPr>
        <p:spPr bwMode="auto">
          <a:xfrm>
            <a:off x="6882765" y="5400675"/>
            <a:ext cx="1011238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零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7" name="Rectangle 67" title=""/>
          <p:cNvSpPr>
            <a:spLocks noChangeArrowheads="1"/>
          </p:cNvSpPr>
          <p:nvPr/>
        </p:nvSpPr>
        <p:spPr bwMode="auto">
          <a:xfrm>
            <a:off x="5281613" y="1965325"/>
            <a:ext cx="1085850" cy="6032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入射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8" name="Rectangle 68" title=""/>
          <p:cNvSpPr>
            <a:spLocks noChangeArrowheads="1"/>
          </p:cNvSpPr>
          <p:nvPr/>
        </p:nvSpPr>
        <p:spPr bwMode="auto">
          <a:xfrm>
            <a:off x="6959600" y="1945958"/>
            <a:ext cx="909638" cy="60483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分居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29" name="Rectangle 69" title=""/>
          <p:cNvSpPr>
            <a:spLocks noChangeArrowheads="1"/>
          </p:cNvSpPr>
          <p:nvPr/>
        </p:nvSpPr>
        <p:spPr bwMode="auto">
          <a:xfrm>
            <a:off x="10921365" y="1373505"/>
            <a:ext cx="838200" cy="6032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法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30" name="Rectangle 70" title=""/>
          <p:cNvSpPr>
            <a:spLocks noChangeArrowheads="1"/>
          </p:cNvSpPr>
          <p:nvPr/>
        </p:nvSpPr>
        <p:spPr bwMode="auto">
          <a:xfrm>
            <a:off x="9405620" y="1976120"/>
            <a:ext cx="1039813" cy="60483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两侧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431" name="Rectangle 71" title=""/>
          <p:cNvSpPr>
            <a:spLocks noChangeArrowheads="1"/>
          </p:cNvSpPr>
          <p:nvPr/>
        </p:nvSpPr>
        <p:spPr bwMode="auto">
          <a:xfrm>
            <a:off x="8595043" y="2514283"/>
            <a:ext cx="963613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减小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Rectangle 66" title=""/>
          <p:cNvSpPr>
            <a:spLocks noChangeArrowheads="1"/>
          </p:cNvSpPr>
          <p:nvPr/>
        </p:nvSpPr>
        <p:spPr bwMode="auto">
          <a:xfrm>
            <a:off x="3758565" y="5934710"/>
            <a:ext cx="1011238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可逆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71" title=""/>
          <p:cNvSpPr>
            <a:spLocks noChangeArrowheads="1"/>
          </p:cNvSpPr>
          <p:nvPr/>
        </p:nvSpPr>
        <p:spPr bwMode="auto">
          <a:xfrm>
            <a:off x="5868988" y="3692208"/>
            <a:ext cx="963613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大于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71" title=""/>
          <p:cNvSpPr>
            <a:spLocks noChangeArrowheads="1"/>
          </p:cNvSpPr>
          <p:nvPr/>
        </p:nvSpPr>
        <p:spPr bwMode="auto">
          <a:xfrm>
            <a:off x="5869623" y="4261803"/>
            <a:ext cx="963613" cy="603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小于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8" name="图片 7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575" y="3200400"/>
            <a:ext cx="4180205" cy="3042285"/>
          </a:xfrm>
          <a:prstGeom prst="rect">
            <a:avLst/>
          </a:prstGeom>
        </p:spPr>
      </p:pic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光的折射特点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" name="Rectangle 66" title=""/>
          <p:cNvSpPr>
            <a:spLocks noChangeArrowheads="1"/>
          </p:cNvSpPr>
          <p:nvPr/>
        </p:nvSpPr>
        <p:spPr bwMode="auto">
          <a:xfrm>
            <a:off x="177165" y="3184525"/>
            <a:ext cx="853440" cy="265620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空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中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角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大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23" grpId="0" animBg="1"/>
      <p:bldP spid="15429" grpId="0" animBg="1"/>
      <p:bldP spid="15425" grpId="0" animBg="1"/>
      <p:bldP spid="15427" grpId="0" animBg="1"/>
      <p:bldP spid="15428" grpId="0" animBg="1"/>
      <p:bldP spid="15424" grpId="0" animBg="1"/>
      <p:bldP spid="15430" grpId="0" animBg="1"/>
      <p:bldP spid="15422" grpId="0" animBg="1"/>
      <p:bldP spid="15431" grpId="0" animBg="1"/>
      <p:bldP spid="5" grpId="0" animBg="1"/>
      <p:bldP spid="6" grpId="0" animBg="1"/>
      <p:bldP spid="15426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光的折射现象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rcRect b="48989"/>
          <a:stretch>
            <a:fillRect/>
          </a:stretch>
        </p:blipFill>
        <p:spPr>
          <a:xfrm>
            <a:off x="786765" y="1141730"/>
            <a:ext cx="9508490" cy="2836545"/>
          </a:xfrm>
          <a:prstGeom prst="rect">
            <a:avLst/>
          </a:prstGeom>
        </p:spPr>
      </p:pic>
      <p:sp>
        <p:nvSpPr>
          <p:cNvPr id="18" name="椭圆形标注 17" title=""/>
          <p:cNvSpPr/>
          <p:nvPr/>
        </p:nvSpPr>
        <p:spPr>
          <a:xfrm>
            <a:off x="6977380" y="76200"/>
            <a:ext cx="5194300" cy="1546860"/>
          </a:xfrm>
          <a:prstGeom prst="wedgeEllipseCallout">
            <a:avLst>
              <a:gd name="adj1" fmla="val -60134"/>
              <a:gd name="adj2" fmla="val 72331"/>
            </a:avLst>
          </a:prstGeom>
          <a:solidFill>
            <a:schemeClr val="accent5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从岸上看，为什么会觉得水的深度比它的实际深度要浅？</a:t>
            </a:r>
            <a:endParaRPr kumimoji="0" lang="zh-CN" altLang="en-US" sz="2400" b="1" i="0" u="none" strike="noStrike" cap="none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177165" y="629285"/>
            <a:ext cx="31019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1.池底变浅</a:t>
            </a:r>
            <a:endParaRPr lang="zh-CN" altLang="en-US" sz="2400" b="1" noProof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301" name="Line 28" title=""/>
          <p:cNvSpPr/>
          <p:nvPr/>
        </p:nvSpPr>
        <p:spPr>
          <a:xfrm>
            <a:off x="7951470" y="1546860"/>
            <a:ext cx="335407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1302" name="Line 29" title=""/>
          <p:cNvSpPr/>
          <p:nvPr/>
        </p:nvSpPr>
        <p:spPr>
          <a:xfrm>
            <a:off x="7951470" y="2023110"/>
            <a:ext cx="335407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1303" name="Line 30" title=""/>
          <p:cNvSpPr/>
          <p:nvPr/>
        </p:nvSpPr>
        <p:spPr>
          <a:xfrm>
            <a:off x="7951470" y="2499360"/>
            <a:ext cx="335407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1304" name="Line 31" title=""/>
          <p:cNvSpPr/>
          <p:nvPr/>
        </p:nvSpPr>
        <p:spPr>
          <a:xfrm>
            <a:off x="7951470" y="2975610"/>
            <a:ext cx="3354070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11305" name="Group 32" title=""/>
          <p:cNvGrpSpPr/>
          <p:nvPr/>
        </p:nvGrpSpPr>
        <p:grpSpPr>
          <a:xfrm>
            <a:off x="7951470" y="1308735"/>
            <a:ext cx="3354070" cy="2143125"/>
            <a:chOff x="1494" y="3006"/>
            <a:chExt cx="3060" cy="1872"/>
          </a:xfrm>
        </p:grpSpPr>
        <p:sp>
          <p:nvSpPr>
            <p:cNvPr id="11306" name="Line 33"/>
            <p:cNvSpPr/>
            <p:nvPr/>
          </p:nvSpPr>
          <p:spPr>
            <a:xfrm>
              <a:off x="1494" y="4878"/>
              <a:ext cx="3060" cy="0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307" name="Line 34"/>
            <p:cNvSpPr/>
            <p:nvPr/>
          </p:nvSpPr>
          <p:spPr>
            <a:xfrm flipH="1" flipV="1">
              <a:off x="1494" y="3006"/>
              <a:ext cx="0" cy="1872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308" name="Line 35"/>
            <p:cNvSpPr/>
            <p:nvPr/>
          </p:nvSpPr>
          <p:spPr>
            <a:xfrm flipH="1" flipV="1">
              <a:off x="4554" y="3006"/>
              <a:ext cx="0" cy="1872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1293" name="Oval 36" title=""/>
          <p:cNvSpPr/>
          <p:nvPr/>
        </p:nvSpPr>
        <p:spPr>
          <a:xfrm>
            <a:off x="8522970" y="3342640"/>
            <a:ext cx="68580" cy="85725"/>
          </a:xfrm>
          <a:prstGeom prst="ellipse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600">
              <a:latin typeface="Arial" panose="020b0604020202020204" pitchFamily="34" charset="0"/>
            </a:endParaRPr>
          </a:p>
        </p:txBody>
      </p:sp>
      <p:sp>
        <p:nvSpPr>
          <p:cNvPr id="11294" name="Text Box 37" title=""/>
          <p:cNvSpPr txBox="1"/>
          <p:nvPr/>
        </p:nvSpPr>
        <p:spPr>
          <a:xfrm>
            <a:off x="8248650" y="3058160"/>
            <a:ext cx="219075" cy="47180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/>
          <a:lstStyle/>
          <a:p>
            <a:pPr algn="just"/>
            <a:r>
              <a:rPr lang="en-US" altLang="zh-CN" sz="2600">
                <a:latin typeface="Times New Roman" panose="02020603050405020304" pitchFamily="18" charset="0"/>
              </a:rPr>
              <a:t>A</a:t>
            </a:r>
            <a:endParaRPr lang="en-US" altLang="zh-CN" sz="2600">
              <a:latin typeface="Times New Roman" panose="02020603050405020304" pitchFamily="18" charset="0"/>
            </a:endParaRPr>
          </a:p>
        </p:txBody>
      </p:sp>
      <p:grpSp>
        <p:nvGrpSpPr>
          <p:cNvPr id="45" name="组合 44" title=""/>
          <p:cNvGrpSpPr/>
          <p:nvPr/>
        </p:nvGrpSpPr>
        <p:grpSpPr>
          <a:xfrm>
            <a:off x="8874760" y="1467485"/>
            <a:ext cx="560070" cy="1958340"/>
            <a:chOff x="13381" y="1940"/>
            <a:chExt cx="882" cy="3084"/>
          </a:xfrm>
        </p:grpSpPr>
        <p:sp>
          <p:nvSpPr>
            <p:cNvPr id="11297" name="Line 42"/>
            <p:cNvSpPr/>
            <p:nvPr/>
          </p:nvSpPr>
          <p:spPr>
            <a:xfrm rot="18186006" flipV="1">
              <a:off x="12517" y="4160"/>
              <a:ext cx="1729" cy="0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11298" name="Line 43"/>
            <p:cNvSpPr/>
            <p:nvPr/>
          </p:nvSpPr>
          <p:spPr>
            <a:xfrm rot="18186006" flipV="1">
              <a:off x="13399" y="2804"/>
              <a:ext cx="1728" cy="0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11284" name="Line 46" title=""/>
          <p:cNvSpPr/>
          <p:nvPr/>
        </p:nvSpPr>
        <p:spPr>
          <a:xfrm flipH="1">
            <a:off x="9723120" y="338455"/>
            <a:ext cx="0" cy="2286000"/>
          </a:xfrm>
          <a:prstGeom prst="line">
            <a:avLst/>
          </a:prstGeom>
          <a:ln w="19050" cap="flat" cmpd="sng">
            <a:solidFill>
              <a:srgbClr val="3333FF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1286" name="Line 50" title=""/>
          <p:cNvSpPr/>
          <p:nvPr/>
        </p:nvSpPr>
        <p:spPr>
          <a:xfrm flipH="1">
            <a:off x="10564495" y="338455"/>
            <a:ext cx="0" cy="2286000"/>
          </a:xfrm>
          <a:prstGeom prst="line">
            <a:avLst/>
          </a:prstGeom>
          <a:ln w="19050" cap="flat" cmpd="sng">
            <a:solidFill>
              <a:srgbClr val="3333FF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11287" name="Group 51" title=""/>
          <p:cNvGrpSpPr/>
          <p:nvPr/>
        </p:nvGrpSpPr>
        <p:grpSpPr>
          <a:xfrm rot="20323484" flipV="1">
            <a:off x="10486390" y="1307465"/>
            <a:ext cx="1535430" cy="0"/>
            <a:chOff x="4710" y="14117"/>
            <a:chExt cx="2483" cy="0"/>
          </a:xfrm>
        </p:grpSpPr>
        <p:sp>
          <p:nvSpPr>
            <p:cNvPr id="11288" name="Line 52"/>
            <p:cNvSpPr/>
            <p:nvPr/>
          </p:nvSpPr>
          <p:spPr>
            <a:xfrm>
              <a:off x="4710" y="14117"/>
              <a:ext cx="1258" cy="0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11289" name="Line 53"/>
            <p:cNvSpPr/>
            <p:nvPr/>
          </p:nvSpPr>
          <p:spPr>
            <a:xfrm>
              <a:off x="5936" y="14117"/>
              <a:ext cx="1257" cy="0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47158" name="Line 54" title=""/>
          <p:cNvSpPr/>
          <p:nvPr/>
        </p:nvSpPr>
        <p:spPr>
          <a:xfrm flipH="1">
            <a:off x="8321675" y="1594485"/>
            <a:ext cx="2174875" cy="755650"/>
          </a:xfrm>
          <a:prstGeom prst="line">
            <a:avLst/>
          </a:prstGeom>
          <a:ln w="12700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47159" name="Line 55" title=""/>
          <p:cNvSpPr/>
          <p:nvPr/>
        </p:nvSpPr>
        <p:spPr>
          <a:xfrm flipH="1">
            <a:off x="8169275" y="1565275"/>
            <a:ext cx="1581150" cy="933450"/>
          </a:xfrm>
          <a:prstGeom prst="line">
            <a:avLst/>
          </a:prstGeom>
          <a:ln w="12700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48" name="组合 47" title=""/>
          <p:cNvGrpSpPr/>
          <p:nvPr/>
        </p:nvGrpSpPr>
        <p:grpSpPr>
          <a:xfrm>
            <a:off x="8245475" y="1731010"/>
            <a:ext cx="914400" cy="713740"/>
            <a:chOff x="12390" y="2355"/>
            <a:chExt cx="1440" cy="1124"/>
          </a:xfrm>
        </p:grpSpPr>
        <p:sp>
          <p:nvSpPr>
            <p:cNvPr id="11279" name="Text Box 57"/>
            <p:cNvSpPr txBox="1"/>
            <p:nvPr/>
          </p:nvSpPr>
          <p:spPr>
            <a:xfrm>
              <a:off x="12390" y="2355"/>
              <a:ext cx="1440" cy="112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>
                  <a:latin typeface="Times New Roman" panose="02020603050405020304" pitchFamily="18" charset="0"/>
                </a:rPr>
                <a:t>A</a:t>
              </a:r>
              <a:r>
                <a:rPr lang="en-US" altLang="zh-CN" sz="2600" baseline="30000">
                  <a:latin typeface="Times New Roman" panose="02020603050405020304" pitchFamily="18" charset="0"/>
                </a:rPr>
                <a:t>/</a:t>
              </a:r>
              <a:endParaRPr lang="en-US" altLang="zh-CN" sz="2600" baseline="30000">
                <a:latin typeface="Times New Roman" panose="02020603050405020304" pitchFamily="18" charset="0"/>
              </a:endParaRPr>
            </a:p>
          </p:txBody>
        </p:sp>
        <p:sp>
          <p:nvSpPr>
            <p:cNvPr id="11280" name="Oval 58"/>
            <p:cNvSpPr/>
            <p:nvPr/>
          </p:nvSpPr>
          <p:spPr>
            <a:xfrm>
              <a:off x="12946" y="3085"/>
              <a:ext cx="131" cy="12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Arial" panose="020b0604020202020204" pitchFamily="34" charset="0"/>
              </a:endParaRPr>
            </a:p>
          </p:txBody>
        </p:sp>
      </p:grpSp>
      <p:pic>
        <p:nvPicPr>
          <p:cNvPr id="47175" name="Picture 71" title=""/>
          <p:cNvPicPr>
            <a:picLocks noChangeAspect="1"/>
          </p:cNvPicPr>
          <p:nvPr/>
        </p:nvPicPr>
        <p:blipFill>
          <a:blip r:embed="rId2">
            <a:lum bright="-6000" contrast="24000"/>
          </a:blip>
          <a:srcRect l="90257" t="55527" r="5467" b="41046"/>
          <a:stretch>
            <a:fillRect/>
          </a:stretch>
        </p:blipFill>
        <p:spPr>
          <a:xfrm rot="19728772">
            <a:off x="11448733" y="211773"/>
            <a:ext cx="752475" cy="493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80" name="Text Box 76" title=""/>
          <p:cNvSpPr txBox="1">
            <a:spLocks noChangeArrowheads="1"/>
          </p:cNvSpPr>
          <p:nvPr/>
        </p:nvSpPr>
        <p:spPr bwMode="auto">
          <a:xfrm>
            <a:off x="3072765" y="106363"/>
            <a:ext cx="39116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光的折射成像实质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7188" name="Rectangle 84" title=""/>
          <p:cNvSpPr/>
          <p:nvPr/>
        </p:nvSpPr>
        <p:spPr>
          <a:xfrm>
            <a:off x="2005965" y="4930775"/>
            <a:ext cx="6400165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折射光线的反向延长线相交而成的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虚像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光的折射成像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46" name="组合 45" title=""/>
          <p:cNvGrpSpPr/>
          <p:nvPr/>
        </p:nvGrpSpPr>
        <p:grpSpPr>
          <a:xfrm>
            <a:off x="8354695" y="2032000"/>
            <a:ext cx="2398395" cy="946150"/>
            <a:chOff x="12562" y="2829"/>
            <a:chExt cx="3777" cy="1490"/>
          </a:xfrm>
        </p:grpSpPr>
        <p:sp>
          <p:nvSpPr>
            <p:cNvPr id="11300" name="Line 40"/>
            <p:cNvSpPr/>
            <p:nvPr/>
          </p:nvSpPr>
          <p:spPr>
            <a:xfrm rot="19033372" flipV="1">
              <a:off x="14207" y="2829"/>
              <a:ext cx="2132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" name="Line 40"/>
            <p:cNvSpPr/>
            <p:nvPr/>
          </p:nvSpPr>
          <p:spPr>
            <a:xfrm rot="-2566627">
              <a:off x="12562" y="4248"/>
              <a:ext cx="2200" cy="71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</p:grpSp>
      <p:grpSp>
        <p:nvGrpSpPr>
          <p:cNvPr id="47" name="组合 46" title=""/>
          <p:cNvGrpSpPr/>
          <p:nvPr/>
        </p:nvGrpSpPr>
        <p:grpSpPr>
          <a:xfrm>
            <a:off x="9649460" y="779780"/>
            <a:ext cx="1743075" cy="490220"/>
            <a:chOff x="14601" y="857"/>
            <a:chExt cx="2745" cy="772"/>
          </a:xfrm>
        </p:grpSpPr>
        <p:sp>
          <p:nvSpPr>
            <p:cNvPr id="14" name="Line 42"/>
            <p:cNvSpPr/>
            <p:nvPr/>
          </p:nvSpPr>
          <p:spPr>
            <a:xfrm rot="19566004">
              <a:off x="14601" y="1625"/>
              <a:ext cx="1626" cy="5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44" name="Line 42"/>
            <p:cNvSpPr/>
            <p:nvPr/>
          </p:nvSpPr>
          <p:spPr>
            <a:xfrm rot="19566004">
              <a:off x="15720" y="857"/>
              <a:ext cx="1626" cy="5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</p:grpSp>
      <p:sp>
        <p:nvSpPr>
          <p:cNvPr id="19" name="文本框 18" title=""/>
          <p:cNvSpPr txBox="1"/>
          <p:nvPr/>
        </p:nvSpPr>
        <p:spPr>
          <a:xfrm>
            <a:off x="329565" y="842010"/>
            <a:ext cx="732536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635" indent="-889635"/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思考：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站在岸上的人透过水看水池底部，射入人眼的是什么光线？</a:t>
            </a:r>
            <a:endParaRPr lang="zh-CN" altLang="en-US" sz="2600" b="1" noProof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261620" y="2189480"/>
            <a:ext cx="749617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7590" indent="-1037590"/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    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光从水池底部射入人眼的传播过程中，是沿直线传播的吗？ </a:t>
            </a:r>
            <a:endParaRPr lang="zh-CN" altLang="en-US" sz="2600" b="1" noProof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2" name="文本框 21" title=""/>
          <p:cNvSpPr txBox="1"/>
          <p:nvPr/>
        </p:nvSpPr>
        <p:spPr>
          <a:xfrm>
            <a:off x="309245" y="3642360"/>
            <a:ext cx="109689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   </a:t>
            </a:r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人眼见到的水池底部是真的池底吗？其实质是什么？</a:t>
            </a:r>
            <a:endParaRPr lang="zh-CN" altLang="en-US" sz="2600" b="1" noProof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1334135" y="1627505"/>
            <a:ext cx="57791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01090" indent="-1101090"/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从池底射向空气的折射光线</a:t>
            </a:r>
            <a:endParaRPr lang="zh-CN" altLang="en-US" sz="2600" b="1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1334135" y="3025140"/>
            <a:ext cx="67640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01090" indent="-1101090"/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光在水与空气的分界面，传播方向发生改变</a:t>
            </a:r>
            <a:endParaRPr lang="zh-CN" altLang="en-US" sz="2600" b="1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Rectangle 84" title=""/>
          <p:cNvSpPr/>
          <p:nvPr/>
        </p:nvSpPr>
        <p:spPr>
          <a:xfrm>
            <a:off x="1320800" y="4170680"/>
            <a:ext cx="7214870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人眼见到的是物体射出的光线经折射形成的像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7" name="Text Box 76" title=""/>
          <p:cNvSpPr txBox="1">
            <a:spLocks noChangeArrowheads="1"/>
          </p:cNvSpPr>
          <p:nvPr/>
        </p:nvSpPr>
        <p:spPr bwMode="auto">
          <a:xfrm>
            <a:off x="327660" y="4927600"/>
            <a:ext cx="1884045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像的实质：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8" name="Text Box 76" title=""/>
          <p:cNvSpPr txBox="1">
            <a:spLocks noChangeArrowheads="1"/>
          </p:cNvSpPr>
          <p:nvPr/>
        </p:nvSpPr>
        <p:spPr bwMode="auto">
          <a:xfrm>
            <a:off x="327660" y="5537200"/>
            <a:ext cx="1884045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像的位置：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" name="Rectangle 84" title=""/>
          <p:cNvSpPr/>
          <p:nvPr/>
        </p:nvSpPr>
        <p:spPr>
          <a:xfrm>
            <a:off x="2005965" y="5555615"/>
            <a:ext cx="8698865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水内物体经折射而成的像在物体的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上方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88" grpId="0"/>
      <p:bldP spid="22" grpId="2"/>
      <p:bldP spid="10" grpId="2"/>
      <p:bldP spid="15" grpId="2"/>
      <p:bldP spid="16" grpId="0"/>
      <p:bldP spid="21" grpId="0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" name="文本框 20" title=""/>
          <p:cNvSpPr txBox="1"/>
          <p:nvPr/>
        </p:nvSpPr>
        <p:spPr>
          <a:xfrm>
            <a:off x="177165" y="629285"/>
            <a:ext cx="31019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.潜水员看岸上的树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205740" y="992505"/>
            <a:ext cx="9002395" cy="4407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700" indent="-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>
                <a:latin typeface="Times New Roman" panose="02020603050405020304" pitchFamily="18" charset="0"/>
                <a:ea typeface="宋体" panose="02010600030101010101" pitchFamily="2" charset="-122"/>
              </a:rPr>
              <a:t>           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潜水员见到岸上树的“B点”时，光是从_______射向_____。射入潜水员眼中的______光线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，潜水员认为光是沿直线传播的，实际上光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在_____发生偏折，人所见的“B点”也就是在______光线的反向延长线上。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66700" indent="-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为确定人眼所见像的位置，需再作一条B点射向水面的光线，并作出折射光线，将_____光线反向延长得到交点。交点即为人眼所见的像B</a:t>
            </a:r>
            <a:r>
              <a:rPr lang="en-US" altLang="zh-CN" sz="2600" b="1" baseline="3000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，人眼见到的是“B点”实质是B点经光的_____形成的___（虚/实）像，像点B</a:t>
            </a:r>
            <a:r>
              <a:rPr lang="en-US" altLang="zh-CN" sz="2600" b="1" baseline="3000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在B点的____（上/下）方，所以岸上的树看起来变____（高/低）了。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7" title=""/>
          <p:cNvGrpSpPr/>
          <p:nvPr/>
        </p:nvGrpSpPr>
        <p:grpSpPr>
          <a:xfrm>
            <a:off x="9471884" y="1905000"/>
            <a:ext cx="2714401" cy="2487930"/>
            <a:chOff x="14678" y="3000"/>
            <a:chExt cx="4275" cy="3918"/>
          </a:xfrm>
        </p:grpSpPr>
        <p:grpSp>
          <p:nvGrpSpPr>
            <p:cNvPr id="5" name="组合 5"/>
            <p:cNvGrpSpPr/>
            <p:nvPr/>
          </p:nvGrpSpPr>
          <p:grpSpPr>
            <a:xfrm>
              <a:off x="14678" y="3000"/>
              <a:ext cx="4275" cy="3918"/>
              <a:chOff x="12592" y="9207"/>
              <a:chExt cx="2104" cy="1780"/>
            </a:xfrm>
          </p:grpSpPr>
          <p:pic>
            <p:nvPicPr>
              <p:cNvPr id="40" name="图片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592" y="9207"/>
                <a:ext cx="2104" cy="169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" name="图片 1"/>
              <p:cNvPicPr>
                <a:picLocks noChangeAspect="1"/>
              </p:cNvPicPr>
              <p:nvPr/>
            </p:nvPicPr>
            <p:blipFill>
              <a:blip r:embed="rId3"/>
              <a:srcRect l="33756" t="14394"/>
              <a:stretch>
                <a:fillRect/>
              </a:stretch>
            </p:blipFill>
            <p:spPr>
              <a:xfrm>
                <a:off x="12592" y="10679"/>
                <a:ext cx="385" cy="30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" name="矩形 6"/>
            <p:cNvSpPr/>
            <p:nvPr/>
          </p:nvSpPr>
          <p:spPr>
            <a:xfrm>
              <a:off x="15398" y="6120"/>
              <a:ext cx="1080" cy="72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" name="文本框 7" title=""/>
          <p:cNvSpPr txBox="1"/>
          <p:nvPr/>
        </p:nvSpPr>
        <p:spPr>
          <a:xfrm>
            <a:off x="6882765" y="1049020"/>
            <a:ext cx="12268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空气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710565" y="1543050"/>
            <a:ext cx="6731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水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4447540" y="1528445"/>
            <a:ext cx="12268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4213225" y="1981200"/>
            <a:ext cx="12268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水面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2000885" y="2468245"/>
            <a:ext cx="12268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4525010" y="3437890"/>
            <a:ext cx="12268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1854835" y="4385310"/>
            <a:ext cx="12268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3702685" y="4373880"/>
            <a:ext cx="82232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8482965" y="4343400"/>
            <a:ext cx="68707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上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6004560" y="4876800"/>
            <a:ext cx="7613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高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4" name="组合 23" title=""/>
          <p:cNvGrpSpPr/>
          <p:nvPr/>
        </p:nvGrpSpPr>
        <p:grpSpPr>
          <a:xfrm>
            <a:off x="10462260" y="1905000"/>
            <a:ext cx="163830" cy="2395220"/>
            <a:chOff x="15860" y="3000"/>
            <a:chExt cx="258" cy="3772"/>
          </a:xfrm>
        </p:grpSpPr>
        <p:cxnSp>
          <p:nvCxnSpPr>
            <p:cNvPr id="22" name="直接连接符 21"/>
            <p:cNvCxnSpPr/>
            <p:nvPr/>
          </p:nvCxnSpPr>
          <p:spPr>
            <a:xfrm flipH="1">
              <a:off x="15860" y="3000"/>
              <a:ext cx="0" cy="377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23" name="矩形 22"/>
            <p:cNvSpPr/>
            <p:nvPr/>
          </p:nvSpPr>
          <p:spPr>
            <a:xfrm>
              <a:off x="15878" y="4680"/>
              <a:ext cx="240" cy="2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组合 24" title=""/>
          <p:cNvGrpSpPr/>
          <p:nvPr/>
        </p:nvGrpSpPr>
        <p:grpSpPr>
          <a:xfrm>
            <a:off x="9996170" y="3190240"/>
            <a:ext cx="439420" cy="1026795"/>
            <a:chOff x="15800" y="5024"/>
            <a:chExt cx="396" cy="1480"/>
          </a:xfrm>
        </p:grpSpPr>
        <p:cxnSp>
          <p:nvCxnSpPr>
            <p:cNvPr id="19" name="直接连接符 18"/>
            <p:cNvCxnSpPr/>
            <p:nvPr/>
          </p:nvCxnSpPr>
          <p:spPr>
            <a:xfrm flipH="1">
              <a:off x="15800" y="5024"/>
              <a:ext cx="396" cy="1481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直接箭头连接符 19"/>
            <p:cNvCxnSpPr/>
            <p:nvPr/>
          </p:nvCxnSpPr>
          <p:spPr>
            <a:xfrm flipH="1">
              <a:off x="15877" y="5280"/>
              <a:ext cx="240" cy="90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</p:cxnSp>
      </p:grpSp>
      <p:grpSp>
        <p:nvGrpSpPr>
          <p:cNvPr id="28" name="组合 27" title=""/>
          <p:cNvGrpSpPr/>
          <p:nvPr/>
        </p:nvGrpSpPr>
        <p:grpSpPr>
          <a:xfrm>
            <a:off x="10081260" y="2249170"/>
            <a:ext cx="1056640" cy="875030"/>
            <a:chOff x="15638" y="3542"/>
            <a:chExt cx="1664" cy="1378"/>
          </a:xfrm>
        </p:grpSpPr>
        <p:cxnSp>
          <p:nvCxnSpPr>
            <p:cNvPr id="26" name="直接箭头连接符 25"/>
            <p:cNvCxnSpPr/>
            <p:nvPr/>
          </p:nvCxnSpPr>
          <p:spPr>
            <a:xfrm flipH="1">
              <a:off x="16118" y="3542"/>
              <a:ext cx="1184" cy="101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cxnSp>
          <p:nvCxnSpPr>
            <p:cNvPr id="27" name="直接连接符 26"/>
            <p:cNvCxnSpPr/>
            <p:nvPr/>
          </p:nvCxnSpPr>
          <p:spPr>
            <a:xfrm flipH="1">
              <a:off x="15638" y="3840"/>
              <a:ext cx="1314" cy="108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" name="组合 28" title=""/>
          <p:cNvGrpSpPr/>
          <p:nvPr/>
        </p:nvGrpSpPr>
        <p:grpSpPr>
          <a:xfrm>
            <a:off x="10081260" y="1947545"/>
            <a:ext cx="163830" cy="2395220"/>
            <a:chOff x="15860" y="3000"/>
            <a:chExt cx="258" cy="3772"/>
          </a:xfrm>
        </p:grpSpPr>
        <p:cxnSp>
          <p:nvCxnSpPr>
            <p:cNvPr id="30" name="直接连接符 29"/>
            <p:cNvCxnSpPr/>
            <p:nvPr/>
          </p:nvCxnSpPr>
          <p:spPr>
            <a:xfrm flipH="1">
              <a:off x="15860" y="3000"/>
              <a:ext cx="0" cy="377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1" name="矩形 30"/>
            <p:cNvSpPr/>
            <p:nvPr/>
          </p:nvSpPr>
          <p:spPr>
            <a:xfrm>
              <a:off x="15878" y="4680"/>
              <a:ext cx="240" cy="2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2" name="组合 31" title=""/>
          <p:cNvGrpSpPr/>
          <p:nvPr/>
        </p:nvGrpSpPr>
        <p:grpSpPr>
          <a:xfrm>
            <a:off x="9471660" y="3134360"/>
            <a:ext cx="629285" cy="827405"/>
            <a:chOff x="15800" y="5024"/>
            <a:chExt cx="396" cy="1480"/>
          </a:xfrm>
        </p:grpSpPr>
        <p:cxnSp>
          <p:nvCxnSpPr>
            <p:cNvPr id="33" name="直接连接符 32"/>
            <p:cNvCxnSpPr/>
            <p:nvPr/>
          </p:nvCxnSpPr>
          <p:spPr>
            <a:xfrm flipH="1">
              <a:off x="15800" y="5024"/>
              <a:ext cx="396" cy="1481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直接箭头连接符 33"/>
            <p:cNvCxnSpPr/>
            <p:nvPr/>
          </p:nvCxnSpPr>
          <p:spPr>
            <a:xfrm flipH="1">
              <a:off x="15877" y="5280"/>
              <a:ext cx="240" cy="90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</p:cxnSp>
      </p:grpSp>
      <p:grpSp>
        <p:nvGrpSpPr>
          <p:cNvPr id="41" name="组合 40" title=""/>
          <p:cNvGrpSpPr/>
          <p:nvPr/>
        </p:nvGrpSpPr>
        <p:grpSpPr>
          <a:xfrm>
            <a:off x="10005060" y="1680845"/>
            <a:ext cx="1153795" cy="1519555"/>
            <a:chOff x="15518" y="2647"/>
            <a:chExt cx="1817" cy="2393"/>
          </a:xfrm>
        </p:grpSpPr>
        <p:cxnSp>
          <p:nvCxnSpPr>
            <p:cNvPr id="38" name="直接连接符 37"/>
            <p:cNvCxnSpPr/>
            <p:nvPr/>
          </p:nvCxnSpPr>
          <p:spPr>
            <a:xfrm flipV="1">
              <a:off x="15518" y="2880"/>
              <a:ext cx="1680" cy="216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39" name="直接连接符 38"/>
            <p:cNvCxnSpPr/>
            <p:nvPr/>
          </p:nvCxnSpPr>
          <p:spPr>
            <a:xfrm flipV="1">
              <a:off x="16253" y="2647"/>
              <a:ext cx="1082" cy="234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43" name="文本框 42" title=""/>
          <p:cNvSpPr txBox="1"/>
          <p:nvPr/>
        </p:nvSpPr>
        <p:spPr>
          <a:xfrm>
            <a:off x="408940" y="5487035"/>
            <a:ext cx="10359390" cy="1050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074420" indent="-107442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小结：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无论是从水中看空气中的物体，还是从空气中看水中的物体，像的位置都要比物体的位置要_______（高/低）。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4" title=""/>
          <p:cNvSpPr txBox="1"/>
          <p:nvPr/>
        </p:nvSpPr>
        <p:spPr>
          <a:xfrm>
            <a:off x="6205220" y="5943600"/>
            <a:ext cx="65722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高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/>
        </p:nvSpPr>
        <p:spPr>
          <a:xfrm>
            <a:off x="9125585" y="3161665"/>
            <a:ext cx="3017520" cy="1219200"/>
          </a:xfrm>
          <a:prstGeom prst="rect">
            <a:avLst/>
          </a:prstGeom>
          <a:solidFill>
            <a:schemeClr val="accent1">
              <a:alpha val="52000"/>
            </a:schemeClr>
          </a:solidFill>
          <a:ln w="9525" cap="flat" cmpd="sng" algn="ctr">
            <a:solidFill>
              <a:schemeClr val="tx1">
                <a:alpha val="18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2" title=""/>
          <p:cNvSpPr txBox="1"/>
          <p:nvPr/>
        </p:nvSpPr>
        <p:spPr>
          <a:xfrm>
            <a:off x="101600" y="76200"/>
            <a:ext cx="2877820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光的折射成像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37" name="组合 36" title=""/>
          <p:cNvGrpSpPr/>
          <p:nvPr/>
        </p:nvGrpSpPr>
        <p:grpSpPr>
          <a:xfrm>
            <a:off x="10915650" y="1092835"/>
            <a:ext cx="942340" cy="724535"/>
            <a:chOff x="16952" y="1721"/>
            <a:chExt cx="1484" cy="1141"/>
          </a:xfrm>
        </p:grpSpPr>
        <p:sp>
          <p:nvSpPr>
            <p:cNvPr id="42" name="文本框 41"/>
            <p:cNvSpPr txBox="1"/>
            <p:nvPr/>
          </p:nvSpPr>
          <p:spPr>
            <a:xfrm>
              <a:off x="16952" y="1721"/>
              <a:ext cx="148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altLang="zh-CN" sz="3200" b="1" baseline="30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/</a:t>
              </a:r>
              <a:endParaRPr lang="en-US" altLang="zh-CN" sz="3200" b="1" baseline="3000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17239" y="2592"/>
              <a:ext cx="270" cy="27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43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光的折射应用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12" name="组合 11" title=""/>
          <p:cNvGrpSpPr/>
          <p:nvPr/>
        </p:nvGrpSpPr>
        <p:grpSpPr>
          <a:xfrm>
            <a:off x="128905" y="3583305"/>
            <a:ext cx="11835765" cy="2501265"/>
            <a:chOff x="279" y="991"/>
            <a:chExt cx="18639" cy="3939"/>
          </a:xfrm>
        </p:grpSpPr>
        <p:sp>
          <p:nvSpPr>
            <p:cNvPr id="21" name="文本框 20"/>
            <p:cNvSpPr txBox="1"/>
            <p:nvPr/>
          </p:nvSpPr>
          <p:spPr>
            <a:xfrm>
              <a:off x="279" y="991"/>
              <a:ext cx="4885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6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1.渔民叉鱼</a:t>
              </a:r>
              <a:endPara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385" y="1765"/>
              <a:ext cx="18533" cy="31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266700">
                <a:lnSpc>
                  <a:spcPct val="120000"/>
                </a:lnSpc>
              </a:pPr>
              <a:r>
                <a:rPr lang="en-US" altLang="zh-CN" sz="26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 </a:t>
              </a:r>
              <a:r>
                <a:rPr lang="zh-CN" altLang="en-US" sz="2600" b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人眼见到水中的鱼时，光是从_______射向_______。射入人眼的_______光线在 _____发生偏折，人认为光是沿直线传播的，所见的鱼实质是______光线的反向延长线的交点，即为光的______现象形成的鱼的___（虚/实）像，人眼见到的像在鱼____（上/下）方，所以渔民应该往所看到鱼的______（上/下）方叉。</a:t>
              </a:r>
              <a:endPara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文本框 1" title=""/>
          <p:cNvSpPr txBox="1"/>
          <p:nvPr/>
        </p:nvSpPr>
        <p:spPr>
          <a:xfrm>
            <a:off x="5146040" y="4173220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水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6903085" y="4172585"/>
            <a:ext cx="15894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空气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10166350" y="4130675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692150" y="4611370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水面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9582150" y="4613910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4318000" y="5064760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7600950" y="5074920"/>
            <a:ext cx="10331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1327150" y="5556250"/>
            <a:ext cx="10331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上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8144510" y="5556250"/>
            <a:ext cx="74041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下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8" name="Picture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928" y="2809875"/>
            <a:ext cx="1227137" cy="673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9" name="Rectangle 4" title=""/>
          <p:cNvSpPr/>
          <p:nvPr/>
        </p:nvSpPr>
        <p:spPr>
          <a:xfrm>
            <a:off x="7263765" y="1828800"/>
            <a:ext cx="3530600" cy="1800225"/>
          </a:xfrm>
          <a:prstGeom prst="rect">
            <a:avLst/>
          </a:prstGeom>
          <a:solidFill>
            <a:srgbClr val="4134EC">
              <a:alpha val="38823"/>
            </a:srgbClr>
          </a:solidFill>
          <a:ln w="9525">
            <a:noFill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7351" name="Line 7" title=""/>
          <p:cNvSpPr/>
          <p:nvPr/>
        </p:nvSpPr>
        <p:spPr>
          <a:xfrm flipH="1">
            <a:off x="9383078" y="1384300"/>
            <a:ext cx="0" cy="1225550"/>
          </a:xfrm>
          <a:prstGeom prst="line">
            <a:avLst/>
          </a:prstGeom>
          <a:ln w="28575" cap="flat" cmpd="sng">
            <a:solidFill>
              <a:srgbClr val="3333FF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57352" name="Line 8" title=""/>
          <p:cNvSpPr/>
          <p:nvPr/>
        </p:nvSpPr>
        <p:spPr>
          <a:xfrm flipH="1">
            <a:off x="9959340" y="1384300"/>
            <a:ext cx="0" cy="1225550"/>
          </a:xfrm>
          <a:prstGeom prst="line">
            <a:avLst/>
          </a:prstGeom>
          <a:ln w="28575" cap="flat" cmpd="sng">
            <a:solidFill>
              <a:srgbClr val="3333FF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26" name="Group 9" title=""/>
          <p:cNvGrpSpPr/>
          <p:nvPr/>
        </p:nvGrpSpPr>
        <p:grpSpPr>
          <a:xfrm>
            <a:off x="8157528" y="1817688"/>
            <a:ext cx="1801812" cy="1104900"/>
            <a:chOff x="567" y="2115"/>
            <a:chExt cx="1134" cy="696"/>
          </a:xfrm>
        </p:grpSpPr>
        <p:sp>
          <p:nvSpPr>
            <p:cNvPr id="1070" name="Line 10"/>
            <p:cNvSpPr/>
            <p:nvPr/>
          </p:nvSpPr>
          <p:spPr>
            <a:xfrm flipV="1">
              <a:off x="567" y="2148"/>
              <a:ext cx="725" cy="663"/>
            </a:xfrm>
            <a:prstGeom prst="line">
              <a:avLst/>
            </a:prstGeom>
            <a:ln w="28575" cap="flat" cmpd="sng">
              <a:solidFill>
                <a:srgbClr val="CC00CC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071" name="Line 11"/>
            <p:cNvSpPr/>
            <p:nvPr/>
          </p:nvSpPr>
          <p:spPr>
            <a:xfrm flipV="1">
              <a:off x="567" y="2115"/>
              <a:ext cx="1134" cy="619"/>
            </a:xfrm>
            <a:prstGeom prst="line">
              <a:avLst/>
            </a:prstGeom>
            <a:ln w="28575" cap="flat" cmpd="sng">
              <a:solidFill>
                <a:srgbClr val="CC00CC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27" name="Group 12" title=""/>
          <p:cNvGrpSpPr/>
          <p:nvPr/>
        </p:nvGrpSpPr>
        <p:grpSpPr>
          <a:xfrm>
            <a:off x="8152765" y="2222500"/>
            <a:ext cx="576263" cy="457200"/>
            <a:chOff x="567" y="2387"/>
            <a:chExt cx="363" cy="288"/>
          </a:xfrm>
        </p:grpSpPr>
        <p:sp>
          <p:nvSpPr>
            <p:cNvPr id="1068" name="Oval 13"/>
            <p:cNvSpPr/>
            <p:nvPr/>
          </p:nvSpPr>
          <p:spPr>
            <a:xfrm>
              <a:off x="736" y="2608"/>
              <a:ext cx="45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567" y="2387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400" b="1" i="1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A</a:t>
              </a:r>
              <a:r>
                <a:rPr kumimoji="1" lang="en-US" altLang="zh-CN" sz="2400" b="1" i="0" u="none" strike="noStrike" kern="1200" cap="none" spc="0" normalizeH="0" baseline="30000" noProof="0">
                  <a:ln>
                    <a:noFill/>
                  </a:ln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/</a:t>
              </a:r>
              <a:endParaRPr kumimoji="1" lang="en-US" altLang="zh-CN" sz="2400" b="1" i="0" u="none" strike="noStrike" kern="1200" cap="none" spc="0" normalizeH="0" baseline="30000" noProof="0">
                <a:ln>
                  <a:noFill/>
                </a:ln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</p:grpSp>
      <p:grpSp>
        <p:nvGrpSpPr>
          <p:cNvPr id="28" name="Group 15" title=""/>
          <p:cNvGrpSpPr/>
          <p:nvPr/>
        </p:nvGrpSpPr>
        <p:grpSpPr>
          <a:xfrm>
            <a:off x="8935403" y="1471613"/>
            <a:ext cx="498475" cy="1743075"/>
            <a:chOff x="1056" y="1897"/>
            <a:chExt cx="315" cy="1098"/>
          </a:xfrm>
        </p:grpSpPr>
        <p:grpSp>
          <p:nvGrpSpPr>
            <p:cNvPr id="1064" name="Group 16"/>
            <p:cNvGrpSpPr/>
            <p:nvPr/>
          </p:nvGrpSpPr>
          <p:grpSpPr>
            <a:xfrm rot="-3342497">
              <a:off x="633" y="2477"/>
              <a:ext cx="940" cy="95"/>
              <a:chOff x="748" y="3249"/>
              <a:chExt cx="681" cy="0"/>
            </a:xfrm>
          </p:grpSpPr>
          <p:sp>
            <p:nvSpPr>
              <p:cNvPr id="1066" name="Line 17"/>
              <p:cNvSpPr/>
              <p:nvPr/>
            </p:nvSpPr>
            <p:spPr>
              <a:xfrm>
                <a:off x="748" y="3249"/>
                <a:ext cx="363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1067" name="Line 18"/>
              <p:cNvSpPr/>
              <p:nvPr/>
            </p:nvSpPr>
            <p:spPr>
              <a:xfrm>
                <a:off x="1093" y="3249"/>
                <a:ext cx="336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  <p:txBody>
              <a:bodyPr/>
              <a:lstStyle/>
              <a:p/>
            </p:txBody>
          </p:sp>
        </p:grp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126" y="1897"/>
              <a:ext cx="245" cy="2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altLang="zh-CN" sz="24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B</a:t>
              </a:r>
              <a:endParaRPr lang="en-US" altLang="zh-CN" sz="2400" b="1" i="1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29" name="Group 20" title=""/>
          <p:cNvGrpSpPr/>
          <p:nvPr/>
        </p:nvGrpSpPr>
        <p:grpSpPr>
          <a:xfrm>
            <a:off x="8344853" y="1490663"/>
            <a:ext cx="1914525" cy="1096962"/>
            <a:chOff x="684" y="1909"/>
            <a:chExt cx="1206" cy="691"/>
          </a:xfrm>
        </p:grpSpPr>
        <p:grpSp>
          <p:nvGrpSpPr>
            <p:cNvPr id="1060" name="Group 21"/>
            <p:cNvGrpSpPr/>
            <p:nvPr/>
          </p:nvGrpSpPr>
          <p:grpSpPr>
            <a:xfrm rot="-2468785">
              <a:off x="684" y="2495"/>
              <a:ext cx="1206" cy="105"/>
              <a:chOff x="748" y="3249"/>
              <a:chExt cx="681" cy="0"/>
            </a:xfrm>
          </p:grpSpPr>
          <p:sp>
            <p:nvSpPr>
              <p:cNvPr id="1062" name="Line 22"/>
              <p:cNvSpPr/>
              <p:nvPr/>
            </p:nvSpPr>
            <p:spPr>
              <a:xfrm>
                <a:off x="748" y="3249"/>
                <a:ext cx="363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1063" name="Line 23"/>
              <p:cNvSpPr/>
              <p:nvPr/>
            </p:nvSpPr>
            <p:spPr>
              <a:xfrm>
                <a:off x="1093" y="3249"/>
                <a:ext cx="336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  <p:txBody>
              <a:bodyPr/>
              <a:lstStyle/>
              <a:p/>
            </p:txBody>
          </p:sp>
        </p:grpSp>
        <p:sp>
          <p:nvSpPr>
            <p:cNvPr id="57368" name="Rectangle 24"/>
            <p:cNvSpPr>
              <a:spLocks noChangeArrowheads="1"/>
            </p:cNvSpPr>
            <p:nvPr/>
          </p:nvSpPr>
          <p:spPr bwMode="auto">
            <a:xfrm>
              <a:off x="1471" y="1909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altLang="zh-CN" sz="24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C</a:t>
              </a:r>
              <a:endParaRPr lang="en-US" altLang="zh-CN" sz="2400" b="1" i="1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0" name="Group 25" title=""/>
          <p:cNvGrpSpPr/>
          <p:nvPr/>
        </p:nvGrpSpPr>
        <p:grpSpPr>
          <a:xfrm>
            <a:off x="9895840" y="881063"/>
            <a:ext cx="1674813" cy="720725"/>
            <a:chOff x="1661" y="1525"/>
            <a:chExt cx="1056" cy="454"/>
          </a:xfrm>
        </p:grpSpPr>
        <p:grpSp>
          <p:nvGrpSpPr>
            <p:cNvPr id="1056" name="Group 26"/>
            <p:cNvGrpSpPr/>
            <p:nvPr/>
          </p:nvGrpSpPr>
          <p:grpSpPr>
            <a:xfrm rot="-1748100">
              <a:off x="1661" y="1884"/>
              <a:ext cx="940" cy="95"/>
              <a:chOff x="748" y="3249"/>
              <a:chExt cx="681" cy="0"/>
            </a:xfrm>
          </p:grpSpPr>
          <p:sp>
            <p:nvSpPr>
              <p:cNvPr id="1058" name="Line 27"/>
              <p:cNvSpPr/>
              <p:nvPr/>
            </p:nvSpPr>
            <p:spPr>
              <a:xfrm>
                <a:off x="748" y="3249"/>
                <a:ext cx="363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1059" name="Line 28"/>
              <p:cNvSpPr/>
              <p:nvPr/>
            </p:nvSpPr>
            <p:spPr>
              <a:xfrm>
                <a:off x="1093" y="3249"/>
                <a:ext cx="336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  <p:txBody>
              <a:bodyPr/>
              <a:lstStyle/>
              <a:p/>
            </p:txBody>
          </p:sp>
        </p:grpSp>
        <p:sp>
          <p:nvSpPr>
            <p:cNvPr id="57373" name="Rectangle 29"/>
            <p:cNvSpPr>
              <a:spLocks noChangeArrowheads="1"/>
            </p:cNvSpPr>
            <p:nvPr/>
          </p:nvSpPr>
          <p:spPr bwMode="auto">
            <a:xfrm>
              <a:off x="2473" y="152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altLang="zh-CN" sz="24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E</a:t>
              </a:r>
              <a:endParaRPr lang="en-US" altLang="zh-CN" sz="2400" b="1" i="1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1" name="Group 30" title=""/>
          <p:cNvGrpSpPr/>
          <p:nvPr/>
        </p:nvGrpSpPr>
        <p:grpSpPr>
          <a:xfrm>
            <a:off x="9229090" y="584200"/>
            <a:ext cx="1589088" cy="869950"/>
            <a:chOff x="1241" y="1338"/>
            <a:chExt cx="1002" cy="548"/>
          </a:xfrm>
        </p:grpSpPr>
        <p:grpSp>
          <p:nvGrpSpPr>
            <p:cNvPr id="1052" name="Group 31"/>
            <p:cNvGrpSpPr/>
            <p:nvPr/>
          </p:nvGrpSpPr>
          <p:grpSpPr>
            <a:xfrm rot="-2532413">
              <a:off x="1241" y="1791"/>
              <a:ext cx="940" cy="95"/>
              <a:chOff x="748" y="3249"/>
              <a:chExt cx="681" cy="0"/>
            </a:xfrm>
          </p:grpSpPr>
          <p:sp>
            <p:nvSpPr>
              <p:cNvPr id="1054" name="Line 32"/>
              <p:cNvSpPr/>
              <p:nvPr/>
            </p:nvSpPr>
            <p:spPr>
              <a:xfrm>
                <a:off x="748" y="3249"/>
                <a:ext cx="363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1055" name="Line 33"/>
              <p:cNvSpPr/>
              <p:nvPr/>
            </p:nvSpPr>
            <p:spPr>
              <a:xfrm>
                <a:off x="1093" y="3249"/>
                <a:ext cx="336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  <p:txBody>
              <a:bodyPr/>
              <a:lstStyle/>
              <a:p/>
            </p:txBody>
          </p:sp>
        </p:grpSp>
        <p:sp>
          <p:nvSpPr>
            <p:cNvPr id="57378" name="Rectangle 34"/>
            <p:cNvSpPr>
              <a:spLocks noChangeArrowheads="1"/>
            </p:cNvSpPr>
            <p:nvPr/>
          </p:nvSpPr>
          <p:spPr bwMode="auto">
            <a:xfrm>
              <a:off x="1988" y="133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altLang="zh-CN" sz="24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D</a:t>
              </a:r>
              <a:endParaRPr lang="en-US" altLang="zh-CN" sz="2400" b="1" i="1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2" name="Group 35" title=""/>
          <p:cNvGrpSpPr/>
          <p:nvPr/>
        </p:nvGrpSpPr>
        <p:grpSpPr>
          <a:xfrm>
            <a:off x="8248015" y="3044825"/>
            <a:ext cx="387350" cy="471488"/>
            <a:chOff x="624" y="2880"/>
            <a:chExt cx="244" cy="297"/>
          </a:xfrm>
        </p:grpSpPr>
        <p:sp>
          <p:nvSpPr>
            <p:cNvPr id="1050" name="Oval 36"/>
            <p:cNvSpPr/>
            <p:nvPr/>
          </p:nvSpPr>
          <p:spPr>
            <a:xfrm>
              <a:off x="776" y="2880"/>
              <a:ext cx="45" cy="45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57381" name="Rectangle 37"/>
            <p:cNvSpPr>
              <a:spLocks noChangeArrowheads="1"/>
            </p:cNvSpPr>
            <p:nvPr/>
          </p:nvSpPr>
          <p:spPr bwMode="auto">
            <a:xfrm>
              <a:off x="624" y="2889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altLang="zh-CN" sz="2400" b="1" i="1">
                  <a:solidFill>
                    <a:srgbClr val="FF0000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A</a:t>
              </a:r>
              <a:endParaRPr lang="en-US" altLang="zh-CN" sz="2400" b="1" i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aphicFrame>
        <p:nvGraphicFramePr>
          <p:cNvPr id="1026" name="Object 5" title=""/>
          <p:cNvGraphicFramePr>
            <a:graphicFrameLocks noChangeAspect="1"/>
          </p:cNvGraphicFramePr>
          <p:nvPr/>
        </p:nvGraphicFramePr>
        <p:xfrm>
          <a:off x="528638" y="750253"/>
          <a:ext cx="4651375" cy="27305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3" imgW="3476625" imgH="2933700" progId="Paint.Picture">
                  <p:embed/>
                </p:oleObj>
              </mc:Choice>
              <mc:Fallback>
                <p:oleObj r:id="rId3" imgW="3476625" imgH="293370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rcRect l="1427" t="7935" r="3934" b="7294"/>
                      <a:stretch>
                        <a:fillRect/>
                      </a:stretch>
                    </p:blipFill>
                    <p:spPr>
                      <a:xfrm>
                        <a:off x="528638" y="750253"/>
                        <a:ext cx="4651375" cy="27305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9394" name="Object 2" title=""/>
          <p:cNvGraphicFramePr>
            <a:graphicFrameLocks noChangeAspect="1"/>
          </p:cNvGraphicFramePr>
          <p:nvPr/>
        </p:nvGraphicFramePr>
        <p:xfrm>
          <a:off x="466408" y="1352233"/>
          <a:ext cx="3276600" cy="243681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r:id="rId2" imgW="2552700" imgH="2076450" progId="Paint.Picture">
                  <p:embed/>
                </p:oleObj>
              </mc:Choice>
              <mc:Fallback>
                <p:oleObj r:id="rId2" imgW="2552700" imgH="20764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6408" y="1352233"/>
                        <a:ext cx="3276600" cy="24368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5" name="Object 3" title="">
            <a:hlinkClick r:id="rId4" action="ppaction://hlinksldjump"/>
          </p:cNvPr>
          <p:cNvGraphicFramePr>
            <a:graphicFrameLocks noChangeAspect="1"/>
          </p:cNvGraphicFramePr>
          <p:nvPr/>
        </p:nvGraphicFramePr>
        <p:xfrm>
          <a:off x="4130358" y="1352233"/>
          <a:ext cx="3278187" cy="24384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r:id="rId5" imgW="2533650" imgH="2057400" progId="Paint.Picture">
                  <p:embed/>
                </p:oleObj>
              </mc:Choice>
              <mc:Fallback>
                <p:oleObj r:id="rId5" imgW="2533650" imgH="205740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30358" y="1352233"/>
                        <a:ext cx="3278187" cy="2438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 title=""/>
          <p:cNvSpPr txBox="1"/>
          <p:nvPr/>
        </p:nvSpPr>
        <p:spPr>
          <a:xfrm>
            <a:off x="405765" y="4038600"/>
            <a:ext cx="11524615" cy="228790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2667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人眼见到水中的筷子时，光是从______射向______。射入人眼的______ 光线在_____发生偏折，人认为光是沿直线传播的，所见的筷子实质是______光线的反向延长线的交点，即为光的______现象形成的筷子的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__（虚/实）像，人眼见到的像在筷子的____（上/下）方，所以筷子会向____（上/下）弯曲。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480060" y="685165"/>
            <a:ext cx="31019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水中筷子变弯</a:t>
            </a:r>
            <a:endParaRPr lang="zh-CN" altLang="en-US" sz="24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5996305" y="4151630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水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7499350" y="4151630"/>
            <a:ext cx="104076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空气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10396855" y="4142740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1085215" y="4678680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水面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10311765" y="4653280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5530215" y="5163820"/>
            <a:ext cx="10928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折射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文本框 21" title=""/>
          <p:cNvSpPr txBox="1"/>
          <p:nvPr/>
        </p:nvSpPr>
        <p:spPr>
          <a:xfrm>
            <a:off x="9202420" y="5171440"/>
            <a:ext cx="10331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" name="文本框 22" title=""/>
          <p:cNvSpPr txBox="1"/>
          <p:nvPr/>
        </p:nvSpPr>
        <p:spPr>
          <a:xfrm>
            <a:off x="8635365" y="5662930"/>
            <a:ext cx="6013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上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文本框 23" title=""/>
          <p:cNvSpPr txBox="1"/>
          <p:nvPr/>
        </p:nvSpPr>
        <p:spPr>
          <a:xfrm>
            <a:off x="3910965" y="5662930"/>
            <a:ext cx="5213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上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5" name="Text Box 2" title=""/>
          <p:cNvSpPr txBox="1"/>
          <p:nvPr/>
        </p:nvSpPr>
        <p:spPr>
          <a:xfrm>
            <a:off x="101600" y="76200"/>
            <a:ext cx="2877820" cy="52197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光的折射应用</a:t>
            </a:r>
            <a:endParaRPr lang="zh-CN" altLang="en-US" sz="2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4" name="组合 3" title=""/>
          <p:cNvGrpSpPr/>
          <p:nvPr/>
        </p:nvGrpSpPr>
        <p:grpSpPr>
          <a:xfrm>
            <a:off x="7791450" y="1734820"/>
            <a:ext cx="4340860" cy="1982470"/>
            <a:chOff x="12270" y="2732"/>
            <a:chExt cx="6836" cy="3122"/>
          </a:xfrm>
        </p:grpSpPr>
        <p:pic>
          <p:nvPicPr>
            <p:cNvPr id="2054" name="Picture 6" descr="照片 012"/>
            <p:cNvPicPr>
              <a:picLocks noChangeAspect="1"/>
            </p:cNvPicPr>
            <p:nvPr/>
          </p:nvPicPr>
          <p:blipFill>
            <a:blip r:embed="rId7">
              <a:lum bright="-6000" contrast="36000"/>
            </a:blip>
            <a:srcRect l="67226" t="79871" r="12950" b="11842"/>
            <a:stretch>
              <a:fillRect/>
            </a:stretch>
          </p:blipFill>
          <p:spPr>
            <a:xfrm>
              <a:off x="12270" y="2732"/>
              <a:ext cx="6837" cy="3123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2" name="直接连接符 1"/>
            <p:cNvCxnSpPr/>
            <p:nvPr/>
          </p:nvCxnSpPr>
          <p:spPr>
            <a:xfrm flipH="1">
              <a:off x="15974" y="3217"/>
              <a:ext cx="0" cy="2109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333F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3" name="直接连接符 2"/>
            <p:cNvCxnSpPr/>
            <p:nvPr/>
          </p:nvCxnSpPr>
          <p:spPr>
            <a:xfrm flipH="1">
              <a:off x="16718" y="3240"/>
              <a:ext cx="0" cy="2109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333FF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2153900" y="11620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4467,&quot;width&quot;:14974}"/>
</p:tagLst>
</file>

<file path=ppt/tags/tag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U5NWRlYzdjMjBjZWM3YTAyOGE5NzAwYWIwZDE4ODIifQ=="/>
  <p:tag name="KSO_WPP_MARK_KEY" val="599d7c41-c765-484a-b73d-96570d5b8508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178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宋体</vt:lpstr>
      <vt:lpstr>Calibri Light</vt:lpstr>
      <vt:lpstr>Calibri</vt:lpstr>
      <vt:lpstr>黑体</vt:lpstr>
      <vt:lpstr>Times New Roman</vt:lpstr>
      <vt:lpstr>Garamond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2024-10-06T15:03:47Z</cp:lastPrinted>
  <dcterms:created xsi:type="dcterms:W3CDTF">2024-10-06T15:03:47Z</dcterms:created>
  <dcterms:modified xsi:type="dcterms:W3CDTF">2024-10-06T07:03:47Z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