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mf" ContentType="image/x-wm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79" r:id="rId4"/>
    <p:sldId id="266" r:id="rId5"/>
    <p:sldId id="267" r:id="rId6"/>
    <p:sldId id="268" r:id="rId7"/>
    <p:sldId id="269" r:id="rId8"/>
    <p:sldId id="303" r:id="rId9"/>
    <p:sldId id="304" r:id="rId10"/>
    <p:sldId id="301" r:id="rId11"/>
    <p:sldId id="300" r:id="rId12"/>
    <p:sldId id="305" r:id="rId13"/>
    <p:sldId id="306" r:id="rId14"/>
  </p:sldIdLst>
  <p:sldSz cx="12241530" cy="6858000"/>
  <p:notesSz cx="6858000" cy="9144000"/>
  <p:custDataLst>
    <p:tags r:id="rId15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0" userDrawn="1">
          <p15:clr>
            <a:srgbClr val="A4A3A4"/>
          </p15:clr>
        </p15:guide>
        <p15:guide id="2" pos="38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296"/>
    <p:restoredTop sz="94660"/>
  </p:normalViewPr>
  <p:slideViewPr>
    <p:cSldViewPr showGuides="1">
      <p:cViewPr>
        <p:scale>
          <a:sx n="66" d="100"/>
          <a:sy n="66" d="100"/>
        </p:scale>
        <p:origin x="-474" y="-402"/>
      </p:cViewPr>
      <p:guideLst>
        <p:guide orient="horz" pos="2080"/>
        <p:guide pos="382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199" cy="76199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tags" Target="tags/tag3.xml" /><Relationship Id="rId16" Type="http://schemas.openxmlformats.org/officeDocument/2006/relationships/presProps" Target="presProps.xml" /><Relationship Id="rId17" Type="http://schemas.openxmlformats.org/officeDocument/2006/relationships/viewProps" Target="viewProps.xml" /><Relationship Id="rId18" Type="http://schemas.openxmlformats.org/officeDocument/2006/relationships/theme" Target="theme/theme1.xml" /><Relationship Id="rId19" Type="http://schemas.openxmlformats.org/officeDocument/2006/relationships/tableStyles" Target="tableStyles.xml" /><Relationship Id="rId2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74656" y="1143000"/>
            <a:ext cx="550868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8091" y="2130426"/>
            <a:ext cx="10405031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6182" y="3886200"/>
            <a:ext cx="856884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6972" y="4406901"/>
            <a:ext cx="1040503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6972" y="2906713"/>
            <a:ext cx="1040503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061" y="1600201"/>
            <a:ext cx="540653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22616" y="1600201"/>
            <a:ext cx="540653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2060" y="1535113"/>
            <a:ext cx="54086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2060" y="2174875"/>
            <a:ext cx="54086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367" y="1535113"/>
            <a:ext cx="541078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367" y="2174875"/>
            <a:ext cx="541078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061" y="273050"/>
            <a:ext cx="402727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85974" y="273051"/>
            <a:ext cx="684317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2061" y="1435101"/>
            <a:ext cx="402727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9363" y="4800600"/>
            <a:ext cx="734472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9363" y="612775"/>
            <a:ext cx="7344728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9363" y="5367338"/>
            <a:ext cx="734472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74879" y="274639"/>
            <a:ext cx="2754273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2060" y="274639"/>
            <a:ext cx="8058799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file:///D:\qq&#25991;&#20214;\712321467\Image\C2C\Image2\%7b75232B38-A165-1FB7-499C-2E1C792CACB5%7d.png" TargetMode="External" /><Relationship Id="rId13" Type="http://schemas.openxmlformats.org/officeDocument/2006/relationships/image" Target="../media/image1.png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12775" y="274638"/>
            <a:ext cx="11015663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5"/>
          </p:nvPr>
        </p:nvSpPr>
        <p:spPr>
          <a:xfrm>
            <a:off x="612775" y="1600200"/>
            <a:ext cx="11015663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2775" y="6245225"/>
            <a:ext cx="2855913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83063" y="6245225"/>
            <a:ext cx="3875088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72525" y="6245225"/>
            <a:ext cx="2855913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en-US" alt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/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  <p:pic>
        <p:nvPicPr>
          <p:cNvPr id="1031" name="图片 1073743875" descr="学科网 zxxk.com" title=""/>
          <p:cNvPicPr>
            <a:picLocks noChangeAspect="1"/>
          </p:cNvPicPr>
          <p:nvPr/>
        </p:nvPicPr>
        <p:blipFill>
          <a:blip r:embed="rId13" r:link="rId1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w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jpeg" /><Relationship Id="rId7" Type="http://schemas.openxmlformats.org/officeDocument/2006/relationships/image" Target="../media/image9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0.jpeg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Relationship Id="rId6" Type="http://schemas.openxmlformats.org/officeDocument/2006/relationships/image" Target="../media/image19.png" /><Relationship Id="rId7" Type="http://schemas.openxmlformats.org/officeDocument/2006/relationships/tags" Target="../tags/tag1.xml" /><Relationship Id="rId8" Type="http://schemas.openxmlformats.org/officeDocument/2006/relationships/video" Target="../media/media1.mp4" /><Relationship Id="rId9" Type="http://schemas.microsoft.com/office/2007/relationships/media" Target="../media/media1.mp4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image" Target="../media/image2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png" /><Relationship Id="rId3" Type="http://schemas.openxmlformats.org/officeDocument/2006/relationships/image" Target="../media/image25.png" /><Relationship Id="rId4" Type="http://schemas.openxmlformats.org/officeDocument/2006/relationships/image" Target="../media/image26.png" /><Relationship Id="rId5" Type="http://schemas.openxmlformats.org/officeDocument/2006/relationships/image" Target="../media/image27.png" /><Relationship Id="rId6" Type="http://schemas.openxmlformats.org/officeDocument/2006/relationships/image" Target="../media/image28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73" name="WordArt 2" title=""/>
          <p:cNvSpPr>
            <a:spLocks noTextEdit="1"/>
          </p:cNvSpPr>
          <p:nvPr/>
        </p:nvSpPr>
        <p:spPr>
          <a:xfrm>
            <a:off x="1701800" y="1600200"/>
            <a:ext cx="86106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zh-CN" altLang="en-US" sz="3600" b="1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三、光的直线传播</a:t>
            </a:r>
            <a:endParaRPr lang="zh-CN" altLang="en-US" sz="3600" b="1">
              <a:ln w="12700" cap="flat" cmpd="sng">
                <a:solidFill>
                  <a:srgbClr val="EAEAEA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1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5506720" y="3962400"/>
            <a:ext cx="14554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课时</a:t>
            </a:r>
            <a:endParaRPr lang="zh-CN" altLang="en-US" sz="2400" b="1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7" name="Text Box 2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学习目标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75" name="Text Box 4" title=""/>
          <p:cNvSpPr txBox="1">
            <a:spLocks noChangeArrowheads="1"/>
          </p:cNvSpPr>
          <p:nvPr/>
        </p:nvSpPr>
        <p:spPr bwMode="auto">
          <a:xfrm>
            <a:off x="176530" y="808355"/>
            <a:ext cx="11997055" cy="23069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273685" marR="0" indent="-273685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.通过阅读</a:t>
            </a:r>
            <a:r>
              <a:rPr kumimoji="0" lang="zh-CN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和思考</a:t>
            </a:r>
            <a:r>
              <a:rPr kumimoji="0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能表述我国对</a:t>
            </a:r>
            <a:r>
              <a:rPr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影子、</a:t>
            </a:r>
            <a:r>
              <a:rPr lang="zh-CN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日食、</a:t>
            </a:r>
            <a:r>
              <a:rPr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月食、小孔成像</a:t>
            </a:r>
            <a:r>
              <a:rPr lang="zh-CN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等</a:t>
            </a:r>
            <a:r>
              <a:rPr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现象</a:t>
            </a:r>
            <a:r>
              <a:rPr lang="zh-CN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研究的代表，并能解释这些现象</a:t>
            </a:r>
            <a:r>
              <a:rPr lang="en-US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;</a:t>
            </a:r>
            <a:endParaRPr kumimoji="0" sz="2400" b="1" kern="1200" cap="none" spc="0" normalizeH="0" baseline="0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.通过</a:t>
            </a:r>
            <a:r>
              <a:rPr kumimoji="0" lang="zh-CN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交流和思考</a:t>
            </a:r>
            <a:r>
              <a:rPr kumimoji="0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，能说出光沿直线传播在生产生活中的应用</a:t>
            </a:r>
            <a:r>
              <a:rPr kumimoji="0" lang="zh-CN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kumimoji="0" sz="2400" b="1" kern="1200" cap="none" spc="0" normalizeH="0" baseline="0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lang="en-US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.通过阅读，能说出真空中的光速及不同介质中光速的比较</a:t>
            </a:r>
            <a:r>
              <a:rPr lang="zh-CN" sz="24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kumimoji="0" sz="2400" b="1" kern="1200" cap="none" spc="0" normalizeH="0" baseline="0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401300" y="105664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3" name="Text Box 3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知识应用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8196" name="Text Box 5" title=""/>
          <p:cNvSpPr txBox="1">
            <a:spLocks noChangeArrowheads="1"/>
          </p:cNvSpPr>
          <p:nvPr/>
        </p:nvSpPr>
        <p:spPr bwMode="auto">
          <a:xfrm>
            <a:off x="482600" y="767080"/>
            <a:ext cx="2379345" cy="460375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dist="35921" dir="2700000" sy="50000" kx="2115830" algn="bl" rotWithShape="0">
              <a:srgbClr val="C0C0C0">
                <a:alpha val="79999"/>
              </a:srgbClr>
            </a:outerShdw>
          </a:effectLst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en-US" altLang="zh-CN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1.</a:t>
            </a:r>
            <a:r>
              <a:rPr kumimoji="1" lang="zh-CN" altLang="en-US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影子的形成</a:t>
            </a:r>
            <a:endParaRPr kumimoji="1" lang="zh-CN" altLang="en-US" sz="2400" b="1" kern="1200" cap="none" spc="0" normalizeH="0" baseline="0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2" name="Group 10" title=""/>
          <p:cNvGrpSpPr/>
          <p:nvPr/>
        </p:nvGrpSpPr>
        <p:grpSpPr>
          <a:xfrm>
            <a:off x="640080" y="1303655"/>
            <a:ext cx="2794000" cy="1966595"/>
            <a:chOff x="2512" y="0"/>
            <a:chExt cx="2784" cy="1872"/>
          </a:xfrm>
        </p:grpSpPr>
        <p:sp>
          <p:nvSpPr>
            <p:cNvPr id="8197" name="Rectangle 11"/>
            <p:cNvSpPr/>
            <p:nvPr/>
          </p:nvSpPr>
          <p:spPr>
            <a:xfrm>
              <a:off x="2623" y="1276"/>
              <a:ext cx="2673" cy="596"/>
            </a:xfrm>
            <a:prstGeom prst="rect">
              <a:avLst/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8198" name="Freeform 12"/>
            <p:cNvSpPr/>
            <p:nvPr/>
          </p:nvSpPr>
          <p:spPr>
            <a:xfrm>
              <a:off x="3536" y="1404"/>
              <a:ext cx="1270" cy="340"/>
            </a:xfrm>
            <a:custGeom>
              <a:cxnLst>
                <a:cxn ang="0">
                  <a:pos x="23" y="2"/>
                </a:cxn>
                <a:cxn ang="0">
                  <a:pos x="29" y="0"/>
                </a:cxn>
                <a:cxn ang="0">
                  <a:pos x="36" y="4"/>
                </a:cxn>
                <a:cxn ang="0">
                  <a:pos x="39" y="2"/>
                </a:cxn>
                <a:cxn ang="0">
                  <a:pos x="41" y="1"/>
                </a:cxn>
                <a:cxn ang="0">
                  <a:pos x="51" y="2"/>
                </a:cxn>
                <a:cxn ang="0">
                  <a:pos x="54" y="0"/>
                </a:cxn>
                <a:cxn ang="0">
                  <a:pos x="58" y="2"/>
                </a:cxn>
                <a:cxn ang="0">
                  <a:pos x="59" y="5"/>
                </a:cxn>
                <a:cxn ang="0">
                  <a:pos x="55" y="8"/>
                </a:cxn>
                <a:cxn ang="0">
                  <a:pos x="52" y="7"/>
                </a:cxn>
                <a:cxn ang="0">
                  <a:pos x="50" y="8"/>
                </a:cxn>
                <a:cxn ang="0">
                  <a:pos x="49" y="10"/>
                </a:cxn>
                <a:cxn ang="0">
                  <a:pos x="45" y="12"/>
                </a:cxn>
                <a:cxn ang="0">
                  <a:pos x="40" y="13"/>
                </a:cxn>
                <a:cxn ang="0">
                  <a:pos x="39" y="12"/>
                </a:cxn>
                <a:cxn ang="0">
                  <a:pos x="43" y="10"/>
                </a:cxn>
                <a:cxn ang="0">
                  <a:pos x="45" y="9"/>
                </a:cxn>
                <a:cxn ang="0">
                  <a:pos x="37" y="9"/>
                </a:cxn>
                <a:cxn ang="0">
                  <a:pos x="30" y="8"/>
                </a:cxn>
                <a:cxn ang="0">
                  <a:pos x="26" y="8"/>
                </a:cxn>
                <a:cxn ang="0">
                  <a:pos x="13" y="7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12" y="4"/>
                </a:cxn>
                <a:cxn ang="0">
                  <a:pos x="15" y="5"/>
                </a:cxn>
                <a:cxn ang="0">
                  <a:pos x="23" y="5"/>
                </a:cxn>
                <a:cxn ang="0">
                  <a:pos x="26" y="5"/>
                </a:cxn>
                <a:cxn ang="0">
                  <a:pos x="26" y="2"/>
                </a:cxn>
                <a:cxn ang="0">
                  <a:pos x="21" y="2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27" y="1"/>
                </a:cxn>
              </a:cxnLst>
              <a:rect l="l" t="t" r="r" b="b"/>
              <a:pathLst>
                <a:path w="2736" h="768">
                  <a:moveTo>
                    <a:pt x="1056" y="96"/>
                  </a:moveTo>
                  <a:lnTo>
                    <a:pt x="1344" y="0"/>
                  </a:lnTo>
                  <a:lnTo>
                    <a:pt x="1680" y="192"/>
                  </a:lnTo>
                  <a:lnTo>
                    <a:pt x="1824" y="144"/>
                  </a:lnTo>
                  <a:lnTo>
                    <a:pt x="1920" y="48"/>
                  </a:lnTo>
                  <a:lnTo>
                    <a:pt x="2352" y="144"/>
                  </a:lnTo>
                  <a:lnTo>
                    <a:pt x="2496" y="0"/>
                  </a:lnTo>
                  <a:lnTo>
                    <a:pt x="2688" y="96"/>
                  </a:lnTo>
                  <a:lnTo>
                    <a:pt x="2736" y="288"/>
                  </a:lnTo>
                  <a:lnTo>
                    <a:pt x="2544" y="432"/>
                  </a:lnTo>
                  <a:lnTo>
                    <a:pt x="2400" y="384"/>
                  </a:lnTo>
                  <a:lnTo>
                    <a:pt x="2304" y="432"/>
                  </a:lnTo>
                  <a:lnTo>
                    <a:pt x="2256" y="576"/>
                  </a:lnTo>
                  <a:lnTo>
                    <a:pt x="2064" y="720"/>
                  </a:lnTo>
                  <a:lnTo>
                    <a:pt x="1872" y="768"/>
                  </a:lnTo>
                  <a:lnTo>
                    <a:pt x="1824" y="672"/>
                  </a:lnTo>
                  <a:lnTo>
                    <a:pt x="2016" y="576"/>
                  </a:lnTo>
                  <a:lnTo>
                    <a:pt x="2064" y="528"/>
                  </a:lnTo>
                  <a:lnTo>
                    <a:pt x="1728" y="528"/>
                  </a:lnTo>
                  <a:lnTo>
                    <a:pt x="1392" y="480"/>
                  </a:lnTo>
                  <a:lnTo>
                    <a:pt x="1200" y="480"/>
                  </a:lnTo>
                  <a:lnTo>
                    <a:pt x="624" y="384"/>
                  </a:lnTo>
                  <a:lnTo>
                    <a:pt x="288" y="192"/>
                  </a:lnTo>
                  <a:lnTo>
                    <a:pt x="0" y="96"/>
                  </a:lnTo>
                  <a:lnTo>
                    <a:pt x="240" y="96"/>
                  </a:lnTo>
                  <a:lnTo>
                    <a:pt x="528" y="192"/>
                  </a:lnTo>
                  <a:lnTo>
                    <a:pt x="720" y="288"/>
                  </a:lnTo>
                  <a:lnTo>
                    <a:pt x="1056" y="288"/>
                  </a:lnTo>
                  <a:lnTo>
                    <a:pt x="1200" y="288"/>
                  </a:lnTo>
                  <a:lnTo>
                    <a:pt x="1200" y="144"/>
                  </a:lnTo>
                  <a:lnTo>
                    <a:pt x="960" y="144"/>
                  </a:lnTo>
                  <a:lnTo>
                    <a:pt x="960" y="48"/>
                  </a:lnTo>
                  <a:lnTo>
                    <a:pt x="1104" y="48"/>
                  </a:lnTo>
                  <a:lnTo>
                    <a:pt x="1248" y="48"/>
                  </a:lnTo>
                </a:path>
              </a:pathLst>
            </a:custGeom>
            <a:solidFill>
              <a:schemeClr val="bg2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199" name="Group 13"/>
            <p:cNvGrpSpPr/>
            <p:nvPr/>
          </p:nvGrpSpPr>
          <p:grpSpPr>
            <a:xfrm>
              <a:off x="2512" y="766"/>
              <a:ext cx="980" cy="659"/>
              <a:chOff x="-240" y="1824"/>
              <a:chExt cx="2112" cy="1488"/>
            </a:xfrm>
          </p:grpSpPr>
          <p:sp>
            <p:nvSpPr>
              <p:cNvPr id="8200" name="Line 14"/>
              <p:cNvSpPr/>
              <p:nvPr/>
            </p:nvSpPr>
            <p:spPr>
              <a:xfrm>
                <a:off x="-240" y="1824"/>
                <a:ext cx="2112" cy="1488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201" name="Line 15"/>
              <p:cNvSpPr/>
              <p:nvPr/>
            </p:nvSpPr>
            <p:spPr>
              <a:xfrm rot="98174">
                <a:off x="468" y="2316"/>
                <a:ext cx="192" cy="144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202" name="Group 16"/>
            <p:cNvGrpSpPr/>
            <p:nvPr/>
          </p:nvGrpSpPr>
          <p:grpSpPr>
            <a:xfrm>
              <a:off x="2579" y="638"/>
              <a:ext cx="980" cy="659"/>
              <a:chOff x="-240" y="1824"/>
              <a:chExt cx="2112" cy="1488"/>
            </a:xfrm>
          </p:grpSpPr>
          <p:sp>
            <p:nvSpPr>
              <p:cNvPr id="8203" name="Line 17"/>
              <p:cNvSpPr/>
              <p:nvPr/>
            </p:nvSpPr>
            <p:spPr>
              <a:xfrm>
                <a:off x="-240" y="1824"/>
                <a:ext cx="2112" cy="1488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204" name="Line 18"/>
              <p:cNvSpPr/>
              <p:nvPr/>
            </p:nvSpPr>
            <p:spPr>
              <a:xfrm rot="98174">
                <a:off x="468" y="2316"/>
                <a:ext cx="192" cy="144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205" name="Group 19"/>
            <p:cNvGrpSpPr/>
            <p:nvPr/>
          </p:nvGrpSpPr>
          <p:grpSpPr>
            <a:xfrm>
              <a:off x="2690" y="510"/>
              <a:ext cx="846" cy="575"/>
              <a:chOff x="-240" y="1824"/>
              <a:chExt cx="2112" cy="1488"/>
            </a:xfrm>
          </p:grpSpPr>
          <p:sp>
            <p:nvSpPr>
              <p:cNvPr id="8206" name="Line 20"/>
              <p:cNvSpPr/>
              <p:nvPr/>
            </p:nvSpPr>
            <p:spPr>
              <a:xfrm>
                <a:off x="-240" y="1824"/>
                <a:ext cx="2112" cy="1488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207" name="Line 21"/>
              <p:cNvSpPr/>
              <p:nvPr/>
            </p:nvSpPr>
            <p:spPr>
              <a:xfrm rot="98174">
                <a:off x="468" y="2316"/>
                <a:ext cx="192" cy="144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208" name="Group 22"/>
            <p:cNvGrpSpPr/>
            <p:nvPr/>
          </p:nvGrpSpPr>
          <p:grpSpPr>
            <a:xfrm>
              <a:off x="2757" y="362"/>
              <a:ext cx="913" cy="595"/>
              <a:chOff x="-240" y="1824"/>
              <a:chExt cx="2112" cy="1488"/>
            </a:xfrm>
          </p:grpSpPr>
          <p:sp>
            <p:nvSpPr>
              <p:cNvPr id="8209" name="Line 23"/>
              <p:cNvSpPr/>
              <p:nvPr/>
            </p:nvSpPr>
            <p:spPr>
              <a:xfrm>
                <a:off x="-240" y="1824"/>
                <a:ext cx="2112" cy="1488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210" name="Line 24"/>
              <p:cNvSpPr/>
              <p:nvPr/>
            </p:nvSpPr>
            <p:spPr>
              <a:xfrm rot="98174">
                <a:off x="468" y="2316"/>
                <a:ext cx="192" cy="144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211" name="Group 25"/>
            <p:cNvGrpSpPr/>
            <p:nvPr/>
          </p:nvGrpSpPr>
          <p:grpSpPr>
            <a:xfrm>
              <a:off x="2846" y="149"/>
              <a:ext cx="1893" cy="1276"/>
              <a:chOff x="288" y="288"/>
              <a:chExt cx="4416" cy="3120"/>
            </a:xfrm>
          </p:grpSpPr>
          <p:sp>
            <p:nvSpPr>
              <p:cNvPr id="8212" name="Line 26"/>
              <p:cNvSpPr/>
              <p:nvPr/>
            </p:nvSpPr>
            <p:spPr>
              <a:xfrm>
                <a:off x="288" y="288"/>
                <a:ext cx="4416" cy="312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213" name="Line 27"/>
              <p:cNvSpPr/>
              <p:nvPr/>
            </p:nvSpPr>
            <p:spPr>
              <a:xfrm>
                <a:off x="1248" y="960"/>
                <a:ext cx="144" cy="96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214" name="Group 28"/>
            <p:cNvGrpSpPr/>
            <p:nvPr/>
          </p:nvGrpSpPr>
          <p:grpSpPr>
            <a:xfrm>
              <a:off x="2935" y="0"/>
              <a:ext cx="2071" cy="1404"/>
              <a:chOff x="288" y="288"/>
              <a:chExt cx="4416" cy="3120"/>
            </a:xfrm>
          </p:grpSpPr>
          <p:sp>
            <p:nvSpPr>
              <p:cNvPr id="8215" name="Line 29"/>
              <p:cNvSpPr/>
              <p:nvPr/>
            </p:nvSpPr>
            <p:spPr>
              <a:xfrm>
                <a:off x="288" y="288"/>
                <a:ext cx="4416" cy="312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216" name="Line 30"/>
              <p:cNvSpPr/>
              <p:nvPr/>
            </p:nvSpPr>
            <p:spPr>
              <a:xfrm>
                <a:off x="1248" y="960"/>
                <a:ext cx="144" cy="96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pic>
          <p:nvPicPr>
            <p:cNvPr id="8217" name="Picture 31" descr="PE01686_"/>
            <p:cNvPicPr>
              <a:picLocks noChangeAspect="1"/>
            </p:cNvPicPr>
            <p:nvPr/>
          </p:nvPicPr>
          <p:blipFill>
            <a:blip r:embed="rId2">
              <a:lum contrast="24000"/>
            </a:blip>
            <a:stretch>
              <a:fillRect/>
            </a:stretch>
          </p:blipFill>
          <p:spPr>
            <a:xfrm>
              <a:off x="3494" y="835"/>
              <a:ext cx="608" cy="63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219" name="AutoShape 2" title=""/>
          <p:cNvSpPr/>
          <p:nvPr/>
        </p:nvSpPr>
        <p:spPr>
          <a:xfrm>
            <a:off x="6928485" y="3661410"/>
            <a:ext cx="1172210" cy="766445"/>
          </a:xfrm>
          <a:prstGeom prst="rtTriangle">
            <a:avLst/>
          </a:prstGeom>
          <a:solidFill>
            <a:schemeClr val="bg2"/>
          </a:solidFill>
          <a:ln w="9525">
            <a:noFill/>
          </a:ln>
        </p:spPr>
        <p:txBody>
          <a:bodyPr wrap="none" anchor="ctr" anchorCtr="0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grpSp>
        <p:nvGrpSpPr>
          <p:cNvPr id="8223" name="Group 35" title=""/>
          <p:cNvGrpSpPr/>
          <p:nvPr/>
        </p:nvGrpSpPr>
        <p:grpSpPr>
          <a:xfrm>
            <a:off x="6035040" y="3062605"/>
            <a:ext cx="2058670" cy="1387475"/>
            <a:chOff x="5632" y="1632"/>
            <a:chExt cx="1008" cy="672"/>
          </a:xfrm>
        </p:grpSpPr>
        <p:sp>
          <p:nvSpPr>
            <p:cNvPr id="8224" name="Line 36"/>
            <p:cNvSpPr/>
            <p:nvPr/>
          </p:nvSpPr>
          <p:spPr>
            <a:xfrm>
              <a:off x="5632" y="1632"/>
              <a:ext cx="576" cy="38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/>
          </p:txBody>
        </p:sp>
        <p:sp>
          <p:nvSpPr>
            <p:cNvPr id="8225" name="Line 37"/>
            <p:cNvSpPr/>
            <p:nvPr/>
          </p:nvSpPr>
          <p:spPr>
            <a:xfrm>
              <a:off x="6064" y="1920"/>
              <a:ext cx="576" cy="38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lg" len="lg"/>
            </a:ln>
          </p:spPr>
          <p:txBody>
            <a:bodyPr/>
            <a:lstStyle/>
            <a:p/>
          </p:txBody>
        </p:sp>
      </p:grpSp>
      <p:grpSp>
        <p:nvGrpSpPr>
          <p:cNvPr id="26" name="组合 25" title=""/>
          <p:cNvGrpSpPr/>
          <p:nvPr/>
        </p:nvGrpSpPr>
        <p:grpSpPr>
          <a:xfrm>
            <a:off x="5570220" y="3219450"/>
            <a:ext cx="1322070" cy="1215390"/>
            <a:chOff x="10056" y="6737"/>
            <a:chExt cx="2082" cy="1914"/>
          </a:xfrm>
        </p:grpSpPr>
        <p:grpSp>
          <p:nvGrpSpPr>
            <p:cNvPr id="8226" name="Group 38"/>
            <p:cNvGrpSpPr/>
            <p:nvPr/>
          </p:nvGrpSpPr>
          <p:grpSpPr>
            <a:xfrm>
              <a:off x="10370" y="6737"/>
              <a:ext cx="1769" cy="1192"/>
              <a:chOff x="5632" y="1632"/>
              <a:chExt cx="1008" cy="672"/>
            </a:xfrm>
          </p:grpSpPr>
          <p:sp>
            <p:nvSpPr>
              <p:cNvPr id="8227" name="Line 39"/>
              <p:cNvSpPr/>
              <p:nvPr/>
            </p:nvSpPr>
            <p:spPr>
              <a:xfrm>
                <a:off x="5632" y="1632"/>
                <a:ext cx="576" cy="38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lg" len="lg"/>
              </a:ln>
            </p:spPr>
            <p:txBody>
              <a:bodyPr/>
              <a:lstStyle/>
              <a:p/>
            </p:txBody>
          </p:sp>
          <p:sp>
            <p:nvSpPr>
              <p:cNvPr id="8228" name="Line 40"/>
              <p:cNvSpPr/>
              <p:nvPr/>
            </p:nvSpPr>
            <p:spPr>
              <a:xfrm>
                <a:off x="6064" y="1920"/>
                <a:ext cx="576" cy="38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</p:spPr>
            <p:txBody>
              <a:bodyPr/>
              <a:lstStyle/>
              <a:p/>
            </p:txBody>
          </p:sp>
        </p:grpSp>
        <p:grpSp>
          <p:nvGrpSpPr>
            <p:cNvPr id="8229" name="Group 41"/>
            <p:cNvGrpSpPr/>
            <p:nvPr/>
          </p:nvGrpSpPr>
          <p:grpSpPr>
            <a:xfrm>
              <a:off x="10209" y="7116"/>
              <a:ext cx="1915" cy="1291"/>
              <a:chOff x="5632" y="1632"/>
              <a:chExt cx="1008" cy="672"/>
            </a:xfrm>
          </p:grpSpPr>
          <p:sp>
            <p:nvSpPr>
              <p:cNvPr id="8230" name="Line 42"/>
              <p:cNvSpPr/>
              <p:nvPr/>
            </p:nvSpPr>
            <p:spPr>
              <a:xfrm>
                <a:off x="5632" y="1632"/>
                <a:ext cx="576" cy="38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lg" len="lg"/>
              </a:ln>
            </p:spPr>
            <p:txBody>
              <a:bodyPr/>
              <a:lstStyle/>
              <a:p/>
            </p:txBody>
          </p:sp>
          <p:sp>
            <p:nvSpPr>
              <p:cNvPr id="8231" name="Line 43"/>
              <p:cNvSpPr/>
              <p:nvPr/>
            </p:nvSpPr>
            <p:spPr>
              <a:xfrm>
                <a:off x="6064" y="1920"/>
                <a:ext cx="576" cy="38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</p:spPr>
            <p:txBody>
              <a:bodyPr/>
              <a:lstStyle/>
              <a:p/>
            </p:txBody>
          </p:sp>
        </p:grpSp>
        <p:grpSp>
          <p:nvGrpSpPr>
            <p:cNvPr id="8232" name="Group 44"/>
            <p:cNvGrpSpPr/>
            <p:nvPr/>
          </p:nvGrpSpPr>
          <p:grpSpPr>
            <a:xfrm>
              <a:off x="10056" y="7501"/>
              <a:ext cx="1706" cy="1150"/>
              <a:chOff x="5632" y="1632"/>
              <a:chExt cx="1008" cy="672"/>
            </a:xfrm>
          </p:grpSpPr>
          <p:sp>
            <p:nvSpPr>
              <p:cNvPr id="8233" name="Line 45"/>
              <p:cNvSpPr/>
              <p:nvPr/>
            </p:nvSpPr>
            <p:spPr>
              <a:xfrm>
                <a:off x="5632" y="1632"/>
                <a:ext cx="576" cy="38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lg" len="lg"/>
              </a:ln>
            </p:spPr>
            <p:txBody>
              <a:bodyPr/>
              <a:lstStyle/>
              <a:p/>
            </p:txBody>
          </p:sp>
          <p:sp>
            <p:nvSpPr>
              <p:cNvPr id="8234" name="Line 46"/>
              <p:cNvSpPr/>
              <p:nvPr/>
            </p:nvSpPr>
            <p:spPr>
              <a:xfrm>
                <a:off x="6064" y="1920"/>
                <a:ext cx="576" cy="38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lg" len="lg"/>
              </a:ln>
            </p:spPr>
            <p:txBody>
              <a:bodyPr/>
              <a:lstStyle/>
              <a:p/>
            </p:txBody>
          </p:sp>
        </p:grpSp>
      </p:grpSp>
      <p:sp>
        <p:nvSpPr>
          <p:cNvPr id="24623" name="Rectangle 47" title=""/>
          <p:cNvSpPr/>
          <p:nvPr/>
        </p:nvSpPr>
        <p:spPr>
          <a:xfrm>
            <a:off x="1321435" y="5488940"/>
            <a:ext cx="3982720" cy="47942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影子是光照射不到的</a:t>
            </a: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阴暗区域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endParaRPr lang="en-US" altLang="zh-CN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626" name="Rectangle 50" title=""/>
          <p:cNvSpPr>
            <a:spLocks noChangeArrowheads="1"/>
          </p:cNvSpPr>
          <p:nvPr/>
        </p:nvSpPr>
        <p:spPr bwMode="auto">
          <a:xfrm>
            <a:off x="3993515" y="689610"/>
            <a:ext cx="8121650" cy="16300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光在传播过程中，遇到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的物体，由于光在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_________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中是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_________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传播，在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物体的后面出现了光</a:t>
            </a:r>
            <a:r>
              <a:rPr lang="en-US" altLang="zh-CN" sz="22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_____</a:t>
            </a:r>
            <a:r>
              <a:rPr lang="zh-CN" altLang="en-US" sz="22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（填“能”或“不能”）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照射到的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__________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，便产生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黑体" panose="02010609060101010101" pitchFamily="49" charset="-122"/>
                <a:cs typeface="+mn-cs"/>
              </a:rPr>
              <a:t>“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影子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黑体" panose="02010609060101010101" pitchFamily="49" charset="-122"/>
                <a:cs typeface="+mn-cs"/>
              </a:rPr>
              <a:t>”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.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6" name="矩形 45" title=""/>
          <p:cNvSpPr/>
          <p:nvPr/>
        </p:nvSpPr>
        <p:spPr>
          <a:xfrm>
            <a:off x="3182620" y="137795"/>
            <a:ext cx="92075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影子</a:t>
            </a:r>
            <a:endParaRPr kumimoji="0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7233920" y="789940"/>
            <a:ext cx="161226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2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不透明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10507980" y="808355"/>
            <a:ext cx="156527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2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均匀介质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" name="文本框 4" title=""/>
          <p:cNvSpPr txBox="1"/>
          <p:nvPr/>
        </p:nvSpPr>
        <p:spPr>
          <a:xfrm>
            <a:off x="4691380" y="1322705"/>
            <a:ext cx="14541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2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沿直线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7" name="文本框 6" title=""/>
          <p:cNvSpPr txBox="1"/>
          <p:nvPr/>
        </p:nvSpPr>
        <p:spPr>
          <a:xfrm>
            <a:off x="7720965" y="1802765"/>
            <a:ext cx="18484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2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阴暗区域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8" name="文本框 7" title=""/>
          <p:cNvSpPr txBox="1"/>
          <p:nvPr/>
        </p:nvSpPr>
        <p:spPr>
          <a:xfrm>
            <a:off x="6958330" y="1328420"/>
            <a:ext cx="12515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2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不透明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9" name="文本框 8" title=""/>
          <p:cNvSpPr txBox="1"/>
          <p:nvPr/>
        </p:nvSpPr>
        <p:spPr>
          <a:xfrm>
            <a:off x="10566400" y="1303020"/>
            <a:ext cx="108013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不能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2" name="Text Box 22" title=""/>
          <p:cNvSpPr txBox="1">
            <a:spLocks noChangeArrowheads="1"/>
          </p:cNvSpPr>
          <p:nvPr/>
        </p:nvSpPr>
        <p:spPr bwMode="auto">
          <a:xfrm>
            <a:off x="177800" y="3507740"/>
            <a:ext cx="5325110" cy="1981835"/>
          </a:xfrm>
          <a:prstGeom prst="rect">
            <a:avLst/>
          </a:prstGeom>
          <a:noFill/>
          <a:ln w="3175">
            <a:noFill/>
            <a:miter lim="800000"/>
          </a:ln>
        </p:spPr>
        <p:txBody>
          <a:bodyPr wrap="square">
            <a:noAutofit/>
          </a:bodyPr>
          <a:lstStyle/>
          <a:p>
            <a:pPr marR="0" defTabSz="9144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思考：</a:t>
            </a:r>
            <a:r>
              <a:rPr kumimoji="1" lang="en-US" altLang="zh-CN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影子形成的原因是什么？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2. 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影子的实际是什么？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47" title=""/>
          <p:cNvSpPr/>
          <p:nvPr/>
        </p:nvSpPr>
        <p:spPr>
          <a:xfrm>
            <a:off x="1299210" y="3935095"/>
            <a:ext cx="3982720" cy="47942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r>
              <a:rPr lang="zh-CN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光在均匀介质中沿直线传播</a:t>
            </a:r>
            <a:endParaRPr lang="zh-CN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Rectangle 47" title=""/>
          <p:cNvSpPr/>
          <p:nvPr/>
        </p:nvSpPr>
        <p:spPr>
          <a:xfrm>
            <a:off x="1299210" y="4411345"/>
            <a:ext cx="3982720" cy="47942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r>
              <a:rPr lang="zh-CN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物体是不透明的</a:t>
            </a:r>
            <a:endParaRPr lang="zh-CN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5" name="组合 24" title=""/>
          <p:cNvGrpSpPr/>
          <p:nvPr/>
        </p:nvGrpSpPr>
        <p:grpSpPr>
          <a:xfrm>
            <a:off x="5902325" y="3622040"/>
            <a:ext cx="2760980" cy="956945"/>
            <a:chOff x="10579" y="7371"/>
            <a:chExt cx="4348" cy="1507"/>
          </a:xfrm>
        </p:grpSpPr>
        <p:sp>
          <p:nvSpPr>
            <p:cNvPr id="8222" name="Line 34"/>
            <p:cNvSpPr/>
            <p:nvPr/>
          </p:nvSpPr>
          <p:spPr>
            <a:xfrm flipH="1" flipV="1">
              <a:off x="12148" y="7371"/>
              <a:ext cx="0" cy="1269"/>
            </a:xfrm>
            <a:prstGeom prst="line">
              <a:avLst/>
            </a:prstGeom>
            <a:ln w="57150" cap="flat" cmpd="sng">
              <a:solidFill>
                <a:srgbClr val="3333FF"/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/>
          </p:txBody>
        </p:sp>
        <p:grpSp>
          <p:nvGrpSpPr>
            <p:cNvPr id="24" name="组合 23"/>
            <p:cNvGrpSpPr/>
            <p:nvPr/>
          </p:nvGrpSpPr>
          <p:grpSpPr>
            <a:xfrm>
              <a:off x="10579" y="8640"/>
              <a:ext cx="4348" cy="238"/>
              <a:chOff x="10579" y="8640"/>
              <a:chExt cx="4348" cy="238"/>
            </a:xfrm>
          </p:grpSpPr>
          <p:sp>
            <p:nvSpPr>
              <p:cNvPr id="8221" name="Line 33"/>
              <p:cNvSpPr/>
              <p:nvPr/>
            </p:nvSpPr>
            <p:spPr>
              <a:xfrm>
                <a:off x="10579" y="8640"/>
                <a:ext cx="4348" cy="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10599" y="8642"/>
                <a:ext cx="4216" cy="236"/>
                <a:chOff x="10599" y="8642"/>
                <a:chExt cx="4216" cy="358"/>
              </a:xfrm>
            </p:grpSpPr>
            <p:cxnSp>
              <p:nvCxnSpPr>
                <p:cNvPr id="11" name="直接连接符 10"/>
                <p:cNvCxnSpPr/>
                <p:nvPr/>
              </p:nvCxnSpPr>
              <p:spPr>
                <a:xfrm flipH="1">
                  <a:off x="10599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" name="直接连接符 11"/>
                <p:cNvCxnSpPr/>
                <p:nvPr/>
              </p:nvCxnSpPr>
              <p:spPr>
                <a:xfrm flipH="1">
                  <a:off x="10958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" name="直接连接符 12"/>
                <p:cNvCxnSpPr/>
                <p:nvPr/>
              </p:nvCxnSpPr>
              <p:spPr>
                <a:xfrm flipH="1">
                  <a:off x="11320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" name="直接连接符 13"/>
                <p:cNvCxnSpPr/>
                <p:nvPr/>
              </p:nvCxnSpPr>
              <p:spPr>
                <a:xfrm flipH="1">
                  <a:off x="11679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" name="直接连接符 14"/>
                <p:cNvCxnSpPr/>
                <p:nvPr/>
              </p:nvCxnSpPr>
              <p:spPr>
                <a:xfrm flipH="1">
                  <a:off x="12039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" name="直接连接符 15"/>
                <p:cNvCxnSpPr/>
                <p:nvPr/>
              </p:nvCxnSpPr>
              <p:spPr>
                <a:xfrm flipH="1">
                  <a:off x="12398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" name="直接连接符 16"/>
                <p:cNvCxnSpPr/>
                <p:nvPr/>
              </p:nvCxnSpPr>
              <p:spPr>
                <a:xfrm flipH="1">
                  <a:off x="12760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" name="直接连接符 17"/>
                <p:cNvCxnSpPr/>
                <p:nvPr/>
              </p:nvCxnSpPr>
              <p:spPr>
                <a:xfrm flipH="1">
                  <a:off x="13119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" name="直接连接符 18"/>
                <p:cNvCxnSpPr/>
                <p:nvPr/>
              </p:nvCxnSpPr>
              <p:spPr>
                <a:xfrm flipH="1">
                  <a:off x="13479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" name="直接连接符 19"/>
                <p:cNvCxnSpPr/>
                <p:nvPr/>
              </p:nvCxnSpPr>
              <p:spPr>
                <a:xfrm flipH="1">
                  <a:off x="13838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" name="直接连接符 20"/>
                <p:cNvCxnSpPr/>
                <p:nvPr/>
              </p:nvCxnSpPr>
              <p:spPr>
                <a:xfrm flipH="1">
                  <a:off x="14200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" name="直接连接符 21"/>
                <p:cNvCxnSpPr/>
                <p:nvPr/>
              </p:nvCxnSpPr>
              <p:spPr>
                <a:xfrm flipH="1">
                  <a:off x="14559" y="8642"/>
                  <a:ext cx="256" cy="35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</p:grpSp>
      </p:grpSp>
      <p:sp>
        <p:nvSpPr>
          <p:cNvPr id="27" name="Rectangle 47" title=""/>
          <p:cNvSpPr/>
          <p:nvPr/>
        </p:nvSpPr>
        <p:spPr>
          <a:xfrm>
            <a:off x="5379720" y="2371090"/>
            <a:ext cx="4090670" cy="47942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影子作图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中的注意点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endParaRPr lang="en-US" altLang="zh-CN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Rectangle 47" title=""/>
          <p:cNvSpPr/>
          <p:nvPr/>
        </p:nvSpPr>
        <p:spPr>
          <a:xfrm>
            <a:off x="5379720" y="4733925"/>
            <a:ext cx="6485890" cy="47942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注意：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影子作图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时题目要求作出的部分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endParaRPr lang="en-US" altLang="zh-CN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Rectangle 47" title=""/>
          <p:cNvSpPr/>
          <p:nvPr/>
        </p:nvSpPr>
        <p:spPr>
          <a:xfrm>
            <a:off x="5379720" y="5137150"/>
            <a:ext cx="6757035" cy="105791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>
              <a:lnSpc>
                <a:spcPct val="15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例：</a:t>
            </a:r>
            <a:r>
              <a:rPr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如图所示，S为一点光源，作出物体AB</a:t>
            </a:r>
            <a:r>
              <a:rPr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在地面上</a:t>
            </a:r>
            <a:r>
              <a:rPr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的影子。并且用大括号标出影长L。</a:t>
            </a:r>
            <a:endParaRPr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" name="Group 35" title=""/>
          <p:cNvGrpSpPr/>
          <p:nvPr/>
        </p:nvGrpSpPr>
        <p:grpSpPr>
          <a:xfrm rot="360000">
            <a:off x="9368790" y="3208020"/>
            <a:ext cx="2401570" cy="1055370"/>
            <a:chOff x="5632" y="1632"/>
            <a:chExt cx="1008" cy="672"/>
          </a:xfrm>
        </p:grpSpPr>
        <p:sp>
          <p:nvSpPr>
            <p:cNvPr id="34" name="Line 36"/>
            <p:cNvSpPr/>
            <p:nvPr/>
          </p:nvSpPr>
          <p:spPr>
            <a:xfrm>
              <a:off x="5632" y="1632"/>
              <a:ext cx="576" cy="38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/>
          </p:txBody>
        </p:sp>
        <p:sp>
          <p:nvSpPr>
            <p:cNvPr id="35" name="Line 37"/>
            <p:cNvSpPr/>
            <p:nvPr/>
          </p:nvSpPr>
          <p:spPr>
            <a:xfrm>
              <a:off x="6064" y="1920"/>
              <a:ext cx="576" cy="38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lg" len="lg"/>
            </a:ln>
          </p:spPr>
          <p:txBody>
            <a:bodyPr/>
            <a:lstStyle/>
            <a:p/>
          </p:txBody>
        </p:sp>
      </p:grpSp>
      <p:grpSp>
        <p:nvGrpSpPr>
          <p:cNvPr id="61" name="组合 60" title=""/>
          <p:cNvGrpSpPr/>
          <p:nvPr/>
        </p:nvGrpSpPr>
        <p:grpSpPr>
          <a:xfrm>
            <a:off x="9277350" y="2638425"/>
            <a:ext cx="2837180" cy="1939290"/>
            <a:chOff x="14610" y="4155"/>
            <a:chExt cx="4468" cy="3054"/>
          </a:xfrm>
        </p:grpSpPr>
        <p:sp>
          <p:nvSpPr>
            <p:cNvPr id="54" name="椭圆 53"/>
            <p:cNvSpPr/>
            <p:nvPr/>
          </p:nvSpPr>
          <p:spPr>
            <a:xfrm>
              <a:off x="14799" y="4808"/>
              <a:ext cx="120" cy="120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4610" y="4155"/>
              <a:ext cx="4469" cy="3055"/>
              <a:chOff x="14610" y="4155"/>
              <a:chExt cx="4469" cy="3055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14731" y="5704"/>
                <a:ext cx="4348" cy="1507"/>
                <a:chOff x="10579" y="7371"/>
                <a:chExt cx="4348" cy="1507"/>
              </a:xfrm>
            </p:grpSpPr>
            <p:sp>
              <p:nvSpPr>
                <p:cNvPr id="37" name="Line 34"/>
                <p:cNvSpPr/>
                <p:nvPr/>
              </p:nvSpPr>
              <p:spPr>
                <a:xfrm flipH="1" flipV="1">
                  <a:off x="12148" y="7371"/>
                  <a:ext cx="0" cy="1269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stealth" w="med" len="med"/>
                </a:ln>
              </p:spPr>
              <p:txBody>
                <a:bodyPr/>
                <a:lstStyle/>
                <a:p/>
              </p:txBody>
            </p:sp>
            <p:grpSp>
              <p:nvGrpSpPr>
                <p:cNvPr id="38" name="组合 37"/>
                <p:cNvGrpSpPr/>
                <p:nvPr/>
              </p:nvGrpSpPr>
              <p:grpSpPr>
                <a:xfrm>
                  <a:off x="10579" y="8640"/>
                  <a:ext cx="4348" cy="238"/>
                  <a:chOff x="10579" y="8640"/>
                  <a:chExt cx="4348" cy="238"/>
                </a:xfrm>
              </p:grpSpPr>
              <p:sp>
                <p:nvSpPr>
                  <p:cNvPr id="39" name="Line 33"/>
                  <p:cNvSpPr/>
                  <p:nvPr/>
                </p:nvSpPr>
                <p:spPr>
                  <a:xfrm>
                    <a:off x="10579" y="8640"/>
                    <a:ext cx="4348" cy="1"/>
                  </a:xfrm>
                  <a:prstGeom prst="line">
                    <a:avLst/>
                  </a:prstGeom>
                  <a:ln w="2857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/>
                </p:txBody>
              </p:sp>
              <p:grpSp>
                <p:nvGrpSpPr>
                  <p:cNvPr id="40" name="组合 39"/>
                  <p:cNvGrpSpPr/>
                  <p:nvPr/>
                </p:nvGrpSpPr>
                <p:grpSpPr>
                  <a:xfrm>
                    <a:off x="10599" y="8642"/>
                    <a:ext cx="4216" cy="236"/>
                    <a:chOff x="10599" y="8642"/>
                    <a:chExt cx="4216" cy="358"/>
                  </a:xfrm>
                </p:grpSpPr>
                <p:cxnSp>
                  <p:nvCxnSpPr>
                    <p:cNvPr id="41" name="直接连接符 40"/>
                    <p:cNvCxnSpPr/>
                    <p:nvPr/>
                  </p:nvCxnSpPr>
                  <p:spPr>
                    <a:xfrm flipH="1">
                      <a:off x="10599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2" name="直接连接符 41"/>
                    <p:cNvCxnSpPr/>
                    <p:nvPr/>
                  </p:nvCxnSpPr>
                  <p:spPr>
                    <a:xfrm flipH="1">
                      <a:off x="10958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3" name="直接连接符 42"/>
                    <p:cNvCxnSpPr/>
                    <p:nvPr/>
                  </p:nvCxnSpPr>
                  <p:spPr>
                    <a:xfrm flipH="1">
                      <a:off x="11320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4" name="直接连接符 43"/>
                    <p:cNvCxnSpPr/>
                    <p:nvPr/>
                  </p:nvCxnSpPr>
                  <p:spPr>
                    <a:xfrm flipH="1">
                      <a:off x="11679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5" name="直接连接符 44"/>
                    <p:cNvCxnSpPr/>
                    <p:nvPr/>
                  </p:nvCxnSpPr>
                  <p:spPr>
                    <a:xfrm flipH="1">
                      <a:off x="12039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7" name="直接连接符 46"/>
                    <p:cNvCxnSpPr/>
                    <p:nvPr/>
                  </p:nvCxnSpPr>
                  <p:spPr>
                    <a:xfrm flipH="1">
                      <a:off x="12398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8" name="直接连接符 47"/>
                    <p:cNvCxnSpPr/>
                    <p:nvPr/>
                  </p:nvCxnSpPr>
                  <p:spPr>
                    <a:xfrm flipH="1">
                      <a:off x="12760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9" name="直接连接符 48"/>
                    <p:cNvCxnSpPr/>
                    <p:nvPr/>
                  </p:nvCxnSpPr>
                  <p:spPr>
                    <a:xfrm flipH="1">
                      <a:off x="13119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0" name="直接连接符 49"/>
                    <p:cNvCxnSpPr/>
                    <p:nvPr/>
                  </p:nvCxnSpPr>
                  <p:spPr>
                    <a:xfrm flipH="1">
                      <a:off x="13479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1" name="直接连接符 50"/>
                    <p:cNvCxnSpPr/>
                    <p:nvPr/>
                  </p:nvCxnSpPr>
                  <p:spPr>
                    <a:xfrm flipH="1">
                      <a:off x="13838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2" name="直接连接符 51"/>
                    <p:cNvCxnSpPr/>
                    <p:nvPr/>
                  </p:nvCxnSpPr>
                  <p:spPr>
                    <a:xfrm flipH="1">
                      <a:off x="14200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3" name="直接连接符 52"/>
                    <p:cNvCxnSpPr/>
                    <p:nvPr/>
                  </p:nvCxnSpPr>
                  <p:spPr>
                    <a:xfrm flipH="1">
                      <a:off x="14559" y="8642"/>
                      <a:ext cx="256" cy="358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</p:grpSp>
          </p:grpSp>
          <p:sp>
            <p:nvSpPr>
              <p:cNvPr id="55" name="文本框 54"/>
              <p:cNvSpPr txBox="1"/>
              <p:nvPr/>
            </p:nvSpPr>
            <p:spPr>
              <a:xfrm>
                <a:off x="14610" y="4155"/>
                <a:ext cx="691" cy="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sz="2200" b="1" i="1" noProof="0">
                    <a:ln>
                      <a:noFill/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S</a:t>
                </a:r>
                <a:endParaRPr kumimoji="0" lang="en-US" altLang="zh-CN" sz="2200" b="1" i="1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</p:grpSp>
      <p:sp>
        <p:nvSpPr>
          <p:cNvPr id="57" name="Line 34" title=""/>
          <p:cNvSpPr/>
          <p:nvPr/>
        </p:nvSpPr>
        <p:spPr>
          <a:xfrm rot="5400000" flipV="1">
            <a:off x="11027410" y="3742690"/>
            <a:ext cx="31115" cy="138493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/>
        </p:txBody>
      </p:sp>
      <p:grpSp>
        <p:nvGrpSpPr>
          <p:cNvPr id="60" name="组合 59" title=""/>
          <p:cNvGrpSpPr/>
          <p:nvPr/>
        </p:nvGrpSpPr>
        <p:grpSpPr>
          <a:xfrm>
            <a:off x="10360660" y="4496435"/>
            <a:ext cx="1353820" cy="551815"/>
            <a:chOff x="16316" y="7081"/>
            <a:chExt cx="2132" cy="869"/>
          </a:xfrm>
        </p:grpSpPr>
        <p:sp>
          <p:nvSpPr>
            <p:cNvPr id="58" name="左大括号 57"/>
            <p:cNvSpPr/>
            <p:nvPr/>
          </p:nvSpPr>
          <p:spPr>
            <a:xfrm rot="16200000">
              <a:off x="17269" y="6128"/>
              <a:ext cx="227" cy="2132"/>
            </a:xfrm>
            <a:prstGeom prst="leftBrace">
              <a:avLst>
                <a:gd name="adj1" fmla="val 52777"/>
                <a:gd name="adj2" fmla="val 5000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7128" y="7274"/>
              <a:ext cx="627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0" lang="en-US" altLang="zh-CN" sz="2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L</a:t>
              </a:r>
              <a:endParaRPr kumimoji="0" lang="en-US" altLang="zh-CN" sz="22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23" grpId="0"/>
      <p:bldP spid="3" grpId="0"/>
      <p:bldP spid="4" grpId="0"/>
      <p:bldP spid="5" grpId="0"/>
      <p:bldP spid="8" grpId="0"/>
      <p:bldP spid="9" grpId="0"/>
      <p:bldP spid="7" grpId="0"/>
      <p:bldP spid="6" grpId="0"/>
      <p:bldP spid="10" grpId="0"/>
      <p:bldP spid="8219" grpId="0" animBg="1"/>
      <p:bldP spid="24626" grpId="0" animBg="1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197" name="Text Box 21" title=""/>
          <p:cNvSpPr txBox="1">
            <a:spLocks noChangeArrowheads="1"/>
          </p:cNvSpPr>
          <p:nvPr/>
        </p:nvSpPr>
        <p:spPr bwMode="auto">
          <a:xfrm>
            <a:off x="191135" y="718185"/>
            <a:ext cx="9302115" cy="4832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ts val="306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1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在我国古代殷商时期的甲骨文中，就有关于日食和月食现象的记载。</a:t>
            </a:r>
            <a:endParaRPr kumimoji="1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5622" name="Text Box 22" title=""/>
          <p:cNvSpPr txBox="1">
            <a:spLocks noChangeArrowheads="1"/>
          </p:cNvSpPr>
          <p:nvPr/>
        </p:nvSpPr>
        <p:spPr bwMode="auto">
          <a:xfrm>
            <a:off x="305435" y="4454525"/>
            <a:ext cx="5457825" cy="2091690"/>
          </a:xfrm>
          <a:prstGeom prst="rect">
            <a:avLst/>
          </a:prstGeom>
          <a:noFill/>
          <a:ln w="317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当</a:t>
            </a: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</a:t>
            </a:r>
            <a:r>
              <a:rPr kumimoji="1" lang="zh-CN" altLang="en-US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进入太阳与</a:t>
            </a: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</a:t>
            </a:r>
            <a:r>
              <a:rPr kumimoji="1" lang="zh-CN" altLang="en-US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之间时，三者位置在</a:t>
            </a: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________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</a:t>
            </a: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</a:t>
            </a:r>
            <a:r>
              <a:rPr kumimoji="1" lang="zh-CN" altLang="en-US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，由于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________</a:t>
            </a: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</a:t>
            </a:r>
            <a:endParaRPr kumimoji="1" lang="en-US" altLang="zh-CN" sz="20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R="0" defTabSz="9144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____</a:t>
            </a: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_______,</a:t>
            </a:r>
            <a:r>
              <a:rPr kumimoji="1" lang="zh-CN" altLang="en-US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太阳的部分光线被</a:t>
            </a: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</a:t>
            </a:r>
            <a:r>
              <a:rPr kumimoji="1" lang="zh-CN" altLang="en-US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遮住，在地球上出现了</a:t>
            </a:r>
            <a:r>
              <a:rPr kumimoji="1" lang="en-US" altLang="zh-CN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</a:t>
            </a:r>
            <a:r>
              <a:rPr kumimoji="1" lang="zh-CN" altLang="en-US" sz="20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的影子，处于此区域的人看不到太阳，形成日食。</a:t>
            </a:r>
            <a:endParaRPr kumimoji="1" lang="zh-CN" altLang="en-US" sz="20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234" name="Text Box 25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知识应用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0249" name="Text Box 29" title=""/>
          <p:cNvSpPr txBox="1">
            <a:spLocks noChangeArrowheads="1"/>
          </p:cNvSpPr>
          <p:nvPr/>
        </p:nvSpPr>
        <p:spPr bwMode="auto">
          <a:xfrm>
            <a:off x="3149600" y="176530"/>
            <a:ext cx="1036955" cy="4362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日食</a:t>
            </a:r>
            <a:endParaRPr kumimoji="0" lang="zh-CN" altLang="en-US" sz="24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文本框 2" title=""/>
          <p:cNvSpPr txBox="1"/>
          <p:nvPr/>
        </p:nvSpPr>
        <p:spPr>
          <a:xfrm>
            <a:off x="1245235" y="4520565"/>
            <a:ext cx="10725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月球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" name="文本框 4" title=""/>
          <p:cNvSpPr txBox="1"/>
          <p:nvPr/>
        </p:nvSpPr>
        <p:spPr>
          <a:xfrm>
            <a:off x="3521710" y="4902200"/>
            <a:ext cx="20370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光在均匀介质中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6" name="文本框 5" title=""/>
          <p:cNvSpPr txBox="1"/>
          <p:nvPr/>
        </p:nvSpPr>
        <p:spPr>
          <a:xfrm>
            <a:off x="1161415" y="4912995"/>
            <a:ext cx="18415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同一直线上时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7" name="文本框 6" title=""/>
          <p:cNvSpPr txBox="1"/>
          <p:nvPr/>
        </p:nvSpPr>
        <p:spPr>
          <a:xfrm>
            <a:off x="4215130" y="5303520"/>
            <a:ext cx="8801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月球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0" name="文本框 9" title=""/>
          <p:cNvSpPr txBox="1"/>
          <p:nvPr/>
        </p:nvSpPr>
        <p:spPr>
          <a:xfrm>
            <a:off x="2179955" y="5715635"/>
            <a:ext cx="9163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月球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1" name="文本框 10" title=""/>
          <p:cNvSpPr txBox="1"/>
          <p:nvPr/>
        </p:nvSpPr>
        <p:spPr>
          <a:xfrm>
            <a:off x="3229610" y="4520565"/>
            <a:ext cx="9144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地球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pic>
        <p:nvPicPr>
          <p:cNvPr id="9" name="图片 8" title=""/>
          <p:cNvPicPr>
            <a:picLocks noChangeAspect="1"/>
          </p:cNvPicPr>
          <p:nvPr/>
        </p:nvPicPr>
        <p:blipFill>
          <a:blip r:embed="rId2"/>
          <a:srcRect t="40174" b="13458"/>
          <a:stretch>
            <a:fillRect/>
          </a:stretch>
        </p:blipFill>
        <p:spPr>
          <a:xfrm>
            <a:off x="254000" y="1321435"/>
            <a:ext cx="5345430" cy="1433830"/>
          </a:xfrm>
          <a:prstGeom prst="rect">
            <a:avLst/>
          </a:prstGeom>
        </p:spPr>
      </p:pic>
      <p:pic>
        <p:nvPicPr>
          <p:cNvPr id="12" name="图片 11" title=""/>
          <p:cNvPicPr>
            <a:picLocks noChangeAspect="1"/>
          </p:cNvPicPr>
          <p:nvPr/>
        </p:nvPicPr>
        <p:blipFill>
          <a:blip r:embed="rId3"/>
          <a:srcRect l="11177" t="11213" r="10587" b="4573"/>
          <a:stretch>
            <a:fillRect/>
          </a:stretch>
        </p:blipFill>
        <p:spPr>
          <a:xfrm>
            <a:off x="10311765" y="1600200"/>
            <a:ext cx="1229360" cy="1033780"/>
          </a:xfrm>
          <a:prstGeom prst="rect">
            <a:avLst/>
          </a:prstGeom>
        </p:spPr>
      </p:pic>
      <p:pic>
        <p:nvPicPr>
          <p:cNvPr id="13" name="图片 12" title=""/>
          <p:cNvPicPr>
            <a:picLocks noChangeAspect="1"/>
          </p:cNvPicPr>
          <p:nvPr/>
        </p:nvPicPr>
        <p:blipFill>
          <a:blip r:embed="rId4"/>
          <a:srcRect l="10721" r="10661"/>
          <a:stretch>
            <a:fillRect/>
          </a:stretch>
        </p:blipFill>
        <p:spPr>
          <a:xfrm>
            <a:off x="10311765" y="328295"/>
            <a:ext cx="1224915" cy="1187450"/>
          </a:xfrm>
          <a:prstGeom prst="rect">
            <a:avLst/>
          </a:prstGeom>
        </p:spPr>
      </p:pic>
      <p:pic>
        <p:nvPicPr>
          <p:cNvPr id="14" name="图片 13" title=""/>
          <p:cNvPicPr>
            <a:picLocks noChangeAspect="1"/>
          </p:cNvPicPr>
          <p:nvPr/>
        </p:nvPicPr>
        <p:blipFill>
          <a:blip r:embed="rId2"/>
          <a:srcRect l="71360" t="50197" r="4396" b="25573"/>
          <a:stretch>
            <a:fillRect/>
          </a:stretch>
        </p:blipFill>
        <p:spPr>
          <a:xfrm>
            <a:off x="6145530" y="1334770"/>
            <a:ext cx="3512820" cy="2031365"/>
          </a:xfrm>
          <a:prstGeom prst="rect">
            <a:avLst/>
          </a:prstGeom>
        </p:spPr>
      </p:pic>
      <p:cxnSp>
        <p:nvCxnSpPr>
          <p:cNvPr id="15" name="直接箭头连接符 14" title=""/>
          <p:cNvCxnSpPr/>
          <p:nvPr/>
        </p:nvCxnSpPr>
        <p:spPr>
          <a:xfrm flipH="1">
            <a:off x="7873365" y="2362200"/>
            <a:ext cx="2667000" cy="762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6" name="直接箭头连接符 15" title=""/>
          <p:cNvCxnSpPr/>
          <p:nvPr/>
        </p:nvCxnSpPr>
        <p:spPr>
          <a:xfrm flipH="1">
            <a:off x="7949565" y="1143000"/>
            <a:ext cx="2590800" cy="10668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cxnSp>
      <p:grpSp>
        <p:nvGrpSpPr>
          <p:cNvPr id="30" name="组合 29" title=""/>
          <p:cNvGrpSpPr/>
          <p:nvPr/>
        </p:nvGrpSpPr>
        <p:grpSpPr>
          <a:xfrm>
            <a:off x="5964555" y="3963670"/>
            <a:ext cx="6442710" cy="2518410"/>
            <a:chOff x="9393" y="6242"/>
            <a:chExt cx="10146" cy="3966"/>
          </a:xfrm>
        </p:grpSpPr>
        <p:pic>
          <p:nvPicPr>
            <p:cNvPr id="2" name="图片24" descr="菁优网：http://www.jyeoo.com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93" y="7366"/>
              <a:ext cx="6583" cy="27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1" name="文本框 100"/>
            <p:cNvSpPr txBox="1"/>
            <p:nvPr/>
          </p:nvSpPr>
          <p:spPr>
            <a:xfrm>
              <a:off x="9503" y="6242"/>
              <a:ext cx="9686" cy="6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sz="22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思考：</a:t>
              </a:r>
              <a:r>
                <a:rPr 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下图中</a:t>
              </a:r>
              <a:r>
                <a:rPr lang="en-US" alt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C</a:t>
              </a:r>
              <a:r>
                <a:rPr lang="zh-CN" alt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D</a:t>
              </a:r>
              <a:r>
                <a:rPr lang="zh-CN" alt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区域见到的现象。</a:t>
              </a:r>
              <a:endPara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5979" y="6945"/>
              <a:ext cx="1629" cy="6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A</a:t>
              </a:r>
              <a:r>
                <a:rPr lang="zh-CN" alt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区：</a:t>
              </a:r>
              <a:endPara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979" y="7777"/>
              <a:ext cx="1402" cy="6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B</a:t>
              </a:r>
              <a:r>
                <a:rPr lang="zh-CN" alt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区：</a:t>
              </a:r>
              <a:endPara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979" y="8625"/>
              <a:ext cx="1403" cy="6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C</a:t>
              </a:r>
              <a:r>
                <a:rPr lang="zh-CN" alt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区：</a:t>
              </a:r>
              <a:endPara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979" y="9531"/>
              <a:ext cx="1526" cy="6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D</a:t>
              </a:r>
              <a:r>
                <a:rPr lang="zh-CN" alt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区：</a:t>
              </a:r>
              <a:endPara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199" y="6945"/>
              <a:ext cx="1982" cy="6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_______</a:t>
              </a:r>
              <a:endParaRPr 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7199" y="7777"/>
              <a:ext cx="2079" cy="6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_______</a:t>
              </a:r>
              <a:endPara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7199" y="8625"/>
              <a:ext cx="2244" cy="6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_______</a:t>
              </a:r>
              <a:endPara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7199" y="9531"/>
              <a:ext cx="2340" cy="6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_______</a:t>
              </a:r>
              <a:endPara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sp>
        <p:nvSpPr>
          <p:cNvPr id="25" name="文本框 24" title=""/>
          <p:cNvSpPr txBox="1"/>
          <p:nvPr/>
        </p:nvSpPr>
        <p:spPr>
          <a:xfrm>
            <a:off x="10982960" y="4399915"/>
            <a:ext cx="111442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日全食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26" name="文本框 25" title=""/>
          <p:cNvSpPr txBox="1"/>
          <p:nvPr/>
        </p:nvSpPr>
        <p:spPr>
          <a:xfrm>
            <a:off x="10984865" y="4901565"/>
            <a:ext cx="111442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日偏食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27" name="文本框 26" title=""/>
          <p:cNvSpPr txBox="1"/>
          <p:nvPr/>
        </p:nvSpPr>
        <p:spPr>
          <a:xfrm>
            <a:off x="10985500" y="5455285"/>
            <a:ext cx="111442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日环食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28" name="文本框 27" title=""/>
          <p:cNvSpPr txBox="1"/>
          <p:nvPr/>
        </p:nvSpPr>
        <p:spPr>
          <a:xfrm>
            <a:off x="10985500" y="6052185"/>
            <a:ext cx="111442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日偏食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pic>
        <p:nvPicPr>
          <p:cNvPr id="29" name="图片 28" title=""/>
          <p:cNvPicPr/>
          <p:nvPr/>
        </p:nvPicPr>
        <p:blipFill>
          <a:blip r:embed="rId6"/>
          <a:srcRect l="33373" t="15800" r="23463" b="30200"/>
          <a:stretch>
            <a:fillRect/>
          </a:stretch>
        </p:blipFill>
        <p:spPr>
          <a:xfrm>
            <a:off x="10312400" y="2753995"/>
            <a:ext cx="1228090" cy="11468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 title=""/>
          <p:cNvPicPr/>
          <p:nvPr/>
        </p:nvPicPr>
        <p:blipFill>
          <a:blip r:embed="rId7"/>
          <a:stretch>
            <a:fillRect/>
          </a:stretch>
        </p:blipFill>
        <p:spPr>
          <a:xfrm>
            <a:off x="6120130" y="274955"/>
            <a:ext cx="5803900" cy="36302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文本框 30" title=""/>
          <p:cNvSpPr txBox="1"/>
          <p:nvPr/>
        </p:nvSpPr>
        <p:spPr>
          <a:xfrm>
            <a:off x="410210" y="5313045"/>
            <a:ext cx="19075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是沿直线传播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2" name="Text Box 22" title=""/>
          <p:cNvSpPr txBox="1">
            <a:spLocks noChangeArrowheads="1"/>
          </p:cNvSpPr>
          <p:nvPr/>
        </p:nvSpPr>
        <p:spPr bwMode="auto">
          <a:xfrm>
            <a:off x="3175" y="2899410"/>
            <a:ext cx="5962015" cy="1207135"/>
          </a:xfrm>
          <a:prstGeom prst="rect">
            <a:avLst/>
          </a:prstGeom>
          <a:noFill/>
          <a:ln w="317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思考：</a:t>
            </a:r>
            <a:r>
              <a:rPr kumimoji="1" lang="en-US" altLang="zh-CN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日食形成的原因是什么？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defTabSz="9144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2. 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观察日食的人处在哪一个的影子中？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 title=""/>
          <p:cNvSpPr txBox="1"/>
          <p:nvPr/>
        </p:nvSpPr>
        <p:spPr>
          <a:xfrm>
            <a:off x="1161415" y="3294380"/>
            <a:ext cx="19526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光的直线传播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4" name="文本框 33" title=""/>
          <p:cNvSpPr txBox="1"/>
          <p:nvPr/>
        </p:nvSpPr>
        <p:spPr>
          <a:xfrm>
            <a:off x="1161415" y="4050030"/>
            <a:ext cx="9728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月球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  <p:bldP spid="7" grpId="0"/>
      <p:bldP spid="10" grpId="0"/>
      <p:bldP spid="11" grpId="0"/>
      <p:bldP spid="25" grpId="0"/>
      <p:bldP spid="26" grpId="0"/>
      <p:bldP spid="27" grpId="0"/>
      <p:bldP spid="28" grpId="0"/>
      <p:bldP spid="25622" grpId="0"/>
      <p:bldP spid="31" grpId="0"/>
      <p:bldP spid="32" grpId="0"/>
      <p:bldP spid="33" grpId="0"/>
      <p:bldP spid="34" grpId="0"/>
      <p:bldP spid="81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Text Box 17" title=""/>
          <p:cNvSpPr txBox="1">
            <a:spLocks noChangeArrowheads="1"/>
          </p:cNvSpPr>
          <p:nvPr/>
        </p:nvSpPr>
        <p:spPr bwMode="auto">
          <a:xfrm>
            <a:off x="482600" y="685800"/>
            <a:ext cx="211010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zh-CN" altLang="en-US" sz="24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月食的形成</a:t>
            </a:r>
            <a:endParaRPr kumimoji="1" lang="zh-CN" altLang="en-US" sz="24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5622" name="Text Box 22" title=""/>
          <p:cNvSpPr txBox="1">
            <a:spLocks noChangeArrowheads="1"/>
          </p:cNvSpPr>
          <p:nvPr/>
        </p:nvSpPr>
        <p:spPr bwMode="auto">
          <a:xfrm>
            <a:off x="36195" y="3278505"/>
            <a:ext cx="12098020" cy="1116965"/>
          </a:xfrm>
          <a:prstGeom prst="rect">
            <a:avLst/>
          </a:prstGeom>
          <a:noFill/>
          <a:ln w="317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ts val="4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1" lang="zh-CN" altLang="en-US" sz="21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</a:t>
            </a:r>
            <a:r>
              <a:rPr kumimoji="1" lang="zh-CN" altLang="en-US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当月球、太阳和地球三者在</a:t>
            </a:r>
            <a:r>
              <a:rPr kumimoji="1" lang="en-US" altLang="zh-CN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</a:t>
            </a:r>
            <a:r>
              <a:rPr kumimoji="1" lang="en-US" altLang="zh-CN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</a:t>
            </a:r>
            <a:r>
              <a:rPr kumimoji="1" lang="en-US" altLang="zh-CN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</a:t>
            </a:r>
            <a:r>
              <a:rPr kumimoji="1" lang="en-US" altLang="zh-CN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</a:t>
            </a:r>
            <a:r>
              <a:rPr kumimoji="1" lang="zh-CN" altLang="en-US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</a:t>
            </a:r>
            <a:r>
              <a:rPr kumimoji="1" lang="zh-CN" altLang="en-US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且</a:t>
            </a:r>
            <a:r>
              <a:rPr kumimoji="1" lang="en-US" altLang="zh-CN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_____</a:t>
            </a:r>
            <a:r>
              <a:rPr kumimoji="1" lang="zh-CN" altLang="en-US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处于中间，因</a:t>
            </a:r>
            <a:r>
              <a:rPr kumimoji="1" lang="en-US" altLang="zh-CN" sz="2100" b="1" spc="-5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</a:t>
            </a:r>
            <a:r>
              <a:rPr kumimoji="1" lang="en-US" altLang="zh-CN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____</a:t>
            </a:r>
            <a:r>
              <a:rPr kumimoji="1" lang="en-US" altLang="zh-CN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_________</a:t>
            </a:r>
            <a:r>
              <a:rPr kumimoji="1" lang="en-US" altLang="zh-CN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____</a:t>
            </a:r>
            <a:r>
              <a:rPr kumimoji="1" lang="en-US" altLang="zh-CN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_______, </a:t>
            </a:r>
            <a:r>
              <a:rPr kumimoji="1" lang="en-US" altLang="zh-CN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______</a:t>
            </a:r>
            <a:r>
              <a:rPr kumimoji="1" lang="zh-CN" altLang="en-US" sz="2100" b="1" spc="-5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挡住了</a:t>
            </a:r>
            <a:r>
              <a:rPr kumimoji="1" lang="zh-CN" altLang="en-US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太阳的光线，在其背对太阳的一侧形成长长的阴影区，此时</a:t>
            </a:r>
            <a:r>
              <a:rPr kumimoji="1" lang="en-US" altLang="zh-CN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</a:t>
            </a:r>
            <a:r>
              <a:rPr kumimoji="1" lang="zh-CN" altLang="en-US" sz="2100" b="1" spc="-5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处于此区域，就形成月食。</a:t>
            </a:r>
            <a:endParaRPr kumimoji="1" lang="zh-CN" altLang="en-US" sz="2100" b="1" spc="-5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" name="文本框 1" title=""/>
          <p:cNvSpPr txBox="1"/>
          <p:nvPr/>
        </p:nvSpPr>
        <p:spPr>
          <a:xfrm>
            <a:off x="8281670" y="3385820"/>
            <a:ext cx="40100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spc="-4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光在均匀介质中是沿直线传播</a:t>
            </a:r>
            <a:endParaRPr kumimoji="1" lang="zh-CN" altLang="en-US" sz="2000" b="1" spc="-4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6" name="文本框 5" title=""/>
          <p:cNvSpPr txBox="1"/>
          <p:nvPr/>
        </p:nvSpPr>
        <p:spPr>
          <a:xfrm>
            <a:off x="3766820" y="3408680"/>
            <a:ext cx="201422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同一直线上时</a:t>
            </a:r>
            <a:endParaRPr kumimoji="1" lang="zh-CN" altLang="en-US" sz="21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4" name="文本框 3" title=""/>
          <p:cNvSpPr txBox="1"/>
          <p:nvPr/>
        </p:nvSpPr>
        <p:spPr>
          <a:xfrm>
            <a:off x="6099175" y="3411220"/>
            <a:ext cx="87884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地球</a:t>
            </a:r>
            <a:endParaRPr kumimoji="1" lang="zh-CN" altLang="en-US" sz="21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7" name="文本框 6" title=""/>
          <p:cNvSpPr txBox="1"/>
          <p:nvPr/>
        </p:nvSpPr>
        <p:spPr>
          <a:xfrm>
            <a:off x="158750" y="3938905"/>
            <a:ext cx="96393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地球</a:t>
            </a:r>
            <a:endParaRPr kumimoji="1" lang="zh-CN" altLang="en-US" sz="21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8" name="文本框 7" title=""/>
          <p:cNvSpPr txBox="1"/>
          <p:nvPr/>
        </p:nvSpPr>
        <p:spPr>
          <a:xfrm>
            <a:off x="8467090" y="3930650"/>
            <a:ext cx="76835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月球</a:t>
            </a:r>
            <a:endParaRPr kumimoji="1" lang="zh-CN" altLang="en-US" sz="21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9" name="Text Box 25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知识应用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11" name="图片 10" title=""/>
          <p:cNvPicPr>
            <a:picLocks noChangeAspect="1"/>
          </p:cNvPicPr>
          <p:nvPr/>
        </p:nvPicPr>
        <p:blipFill>
          <a:blip r:embed="rId2"/>
          <a:srcRect t="29942"/>
          <a:stretch>
            <a:fillRect/>
          </a:stretch>
        </p:blipFill>
        <p:spPr>
          <a:xfrm>
            <a:off x="4779010" y="1256665"/>
            <a:ext cx="5041900" cy="2058670"/>
          </a:xfrm>
          <a:prstGeom prst="rect">
            <a:avLst/>
          </a:prstGeom>
        </p:spPr>
      </p:pic>
      <p:sp>
        <p:nvSpPr>
          <p:cNvPr id="12" name="文本框 11" title=""/>
          <p:cNvSpPr txBox="1"/>
          <p:nvPr/>
        </p:nvSpPr>
        <p:spPr>
          <a:xfrm>
            <a:off x="9495790" y="1664970"/>
            <a:ext cx="4133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endParaRPr kumimoji="1" lang="en-US" altLang="zh-CN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文本框 12" title=""/>
          <p:cNvSpPr txBox="1"/>
          <p:nvPr/>
        </p:nvSpPr>
        <p:spPr>
          <a:xfrm>
            <a:off x="9495790" y="2098675"/>
            <a:ext cx="4133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endParaRPr kumimoji="1" lang="en-US" altLang="zh-CN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文本框 13" title=""/>
          <p:cNvSpPr txBox="1"/>
          <p:nvPr/>
        </p:nvSpPr>
        <p:spPr>
          <a:xfrm>
            <a:off x="9495790" y="2443480"/>
            <a:ext cx="41338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endParaRPr kumimoji="1" lang="en-US" altLang="zh-CN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04" name="图片 103" title=""/>
          <p:cNvPicPr/>
          <p:nvPr/>
        </p:nvPicPr>
        <p:blipFill>
          <a:blip r:embed="rId3"/>
          <a:srcRect t="5444" b="10255"/>
          <a:stretch>
            <a:fillRect/>
          </a:stretch>
        </p:blipFill>
        <p:spPr>
          <a:xfrm>
            <a:off x="101600" y="1252220"/>
            <a:ext cx="4270375" cy="2057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 title=""/>
          <p:cNvPicPr/>
          <p:nvPr/>
        </p:nvPicPr>
        <p:blipFill>
          <a:blip r:embed="rId4"/>
          <a:srcRect l="23653" t="5919" r="25099" b="11221"/>
          <a:stretch>
            <a:fillRect/>
          </a:stretch>
        </p:blipFill>
        <p:spPr>
          <a:xfrm>
            <a:off x="10309225" y="112395"/>
            <a:ext cx="1531620" cy="1664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 title=""/>
          <p:cNvPicPr/>
          <p:nvPr/>
        </p:nvPicPr>
        <p:blipFill>
          <a:blip r:embed="rId5"/>
          <a:srcRect l="35136" t="38333" r="37037" b="25000"/>
          <a:stretch>
            <a:fillRect/>
          </a:stretch>
        </p:blipFill>
        <p:spPr>
          <a:xfrm>
            <a:off x="10307320" y="1978660"/>
            <a:ext cx="1533525" cy="1347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9" name="Text Box 29" title=""/>
          <p:cNvSpPr txBox="1">
            <a:spLocks noChangeArrowheads="1"/>
          </p:cNvSpPr>
          <p:nvPr/>
        </p:nvSpPr>
        <p:spPr bwMode="auto">
          <a:xfrm>
            <a:off x="3149600" y="152400"/>
            <a:ext cx="115125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月食</a:t>
            </a:r>
            <a:endParaRPr kumimoji="0" lang="zh-CN" altLang="en-US" sz="24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 title=""/>
          <p:cNvSpPr txBox="1"/>
          <p:nvPr/>
        </p:nvSpPr>
        <p:spPr>
          <a:xfrm>
            <a:off x="262255" y="4413885"/>
            <a:ext cx="8061325" cy="2191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1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例</a:t>
            </a:r>
            <a:r>
              <a:rPr kumimoji="1" lang="en-US" altLang="zh-CN" sz="21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kumimoji="1" lang="zh-CN" altLang="en-US" sz="21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发生月食的时候，下列说法正确的是（　　）</a:t>
            </a:r>
            <a:endParaRPr kumimoji="1" lang="zh-CN" altLang="en-US" sz="21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347345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1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A．太阳、月球、地球在一条直线上，月球在中间</a:t>
            </a:r>
            <a:endParaRPr kumimoji="1" lang="zh-CN" altLang="en-US" sz="21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347345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1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B．月球背着太阳的一面正好对着地球</a:t>
            </a:r>
            <a:endParaRPr kumimoji="1" lang="zh-CN" altLang="en-US" sz="21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347345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1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C．太阳、月球、地球在一条直线上，月球在地球影子</a:t>
            </a:r>
            <a:endParaRPr kumimoji="1" lang="zh-CN" altLang="en-US" sz="21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347345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1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D．月球向着太阳的一面正好背着地球</a:t>
            </a:r>
            <a:endParaRPr kumimoji="1" lang="zh-CN" altLang="en-US" sz="21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 title=""/>
          <p:cNvSpPr txBox="1"/>
          <p:nvPr/>
        </p:nvSpPr>
        <p:spPr>
          <a:xfrm>
            <a:off x="5358765" y="4495800"/>
            <a:ext cx="47879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1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endParaRPr kumimoji="1" lang="en-US" altLang="zh-CN" sz="21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 title=""/>
          <p:cNvSpPr txBox="1"/>
          <p:nvPr/>
        </p:nvSpPr>
        <p:spPr>
          <a:xfrm>
            <a:off x="10289540" y="1371600"/>
            <a:ext cx="108267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kern="1200" cap="none" spc="0" normalizeH="0" baseline="0" noProof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月全食</a:t>
            </a:r>
            <a:endParaRPr kumimoji="1" lang="zh-CN" altLang="en-US" sz="2100" b="1" kern="1200" cap="none" spc="0" normalizeH="0" baseline="0" noProof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6" name="文本框 15" title=""/>
          <p:cNvSpPr txBox="1"/>
          <p:nvPr/>
        </p:nvSpPr>
        <p:spPr>
          <a:xfrm>
            <a:off x="10289540" y="2916555"/>
            <a:ext cx="108267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kern="1200" cap="none" spc="0" normalizeH="0" baseline="0" noProof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月偏食</a:t>
            </a:r>
            <a:endParaRPr kumimoji="1" lang="zh-CN" altLang="en-US" sz="2100" b="1" kern="1200" cap="none" spc="0" normalizeH="0" baseline="0" noProof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  <p:bldP spid="7" grpId="0"/>
      <p:bldP spid="8" grpId="0"/>
      <p:bldP spid="12" grpId="0"/>
      <p:bldP spid="13" grpId="0"/>
      <p:bldP spid="14" grpId="0"/>
      <p:bldP spid="5" grpId="0"/>
      <p:bldP spid="10" grpId="0"/>
      <p:bldP spid="15" grpId="0"/>
      <p:bldP spid="16" grpId="0"/>
      <p:bldP spid="256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7702" name="Rectangle 54" title=""/>
          <p:cNvSpPr>
            <a:spLocks noChangeArrowheads="1"/>
          </p:cNvSpPr>
          <p:nvPr/>
        </p:nvSpPr>
        <p:spPr bwMode="auto">
          <a:xfrm>
            <a:off x="1247775" y="2416175"/>
            <a:ext cx="5805805" cy="970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lvl="0" algn="l" defTabSz="9144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1.________</a:t>
            </a:r>
            <a:r>
              <a:rPr kumimoji="1" lang="zh-CN" altLang="en-US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（“正立”或“倒立”）的像；</a:t>
            </a:r>
            <a:endParaRPr kumimoji="1" lang="zh-CN" altLang="en-US" sz="2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R="0" lvl="0" algn="l" defTabSz="9144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1" lang="zh-CN" altLang="en-US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像是由</a:t>
            </a:r>
            <a:r>
              <a:rPr kumimoji="1" lang="en-US" altLang="zh-CN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</a:t>
            </a:r>
            <a:r>
              <a:rPr kumimoji="1" lang="en-US" altLang="zh-CN" sz="2200" b="1" noProof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</a:t>
            </a:r>
            <a:r>
              <a:rPr kumimoji="1" lang="en-US" altLang="zh-CN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</a:t>
            </a:r>
            <a:r>
              <a:rPr kumimoji="1" lang="zh-CN" altLang="en-US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形成的，称为</a:t>
            </a:r>
            <a:r>
              <a:rPr kumimoji="1" lang="en-US" altLang="zh-CN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kumimoji="1" lang="zh-CN" altLang="en-US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像。</a:t>
            </a:r>
            <a:endParaRPr kumimoji="1" lang="zh-CN" altLang="en-US" sz="2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703" name="Text Box 55" title=""/>
          <p:cNvSpPr txBox="1">
            <a:spLocks noChangeArrowheads="1"/>
          </p:cNvSpPr>
          <p:nvPr/>
        </p:nvSpPr>
        <p:spPr bwMode="auto">
          <a:xfrm>
            <a:off x="328295" y="2324735"/>
            <a:ext cx="1203960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特点：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34" name="Text Box 25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知识应用</a:t>
            </a:r>
            <a:endParaRPr lang="zh-CN" altLang="en-US" sz="30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3" name="文本框 22" title=""/>
          <p:cNvSpPr txBox="1"/>
          <p:nvPr/>
        </p:nvSpPr>
        <p:spPr>
          <a:xfrm>
            <a:off x="1751965" y="2404745"/>
            <a:ext cx="117983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倒立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4" name="文本框 23" title=""/>
          <p:cNvSpPr txBox="1"/>
          <p:nvPr/>
        </p:nvSpPr>
        <p:spPr>
          <a:xfrm>
            <a:off x="2499995" y="2854325"/>
            <a:ext cx="172339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实际光线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文本框 24" title=""/>
          <p:cNvSpPr txBox="1"/>
          <p:nvPr/>
        </p:nvSpPr>
        <p:spPr>
          <a:xfrm>
            <a:off x="5745480" y="2857500"/>
            <a:ext cx="63881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实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1265" name="Group 2" title=""/>
          <p:cNvGrpSpPr/>
          <p:nvPr/>
        </p:nvGrpSpPr>
        <p:grpSpPr>
          <a:xfrm>
            <a:off x="6798310" y="786130"/>
            <a:ext cx="156210" cy="1355090"/>
            <a:chOff x="1200" y="2016"/>
            <a:chExt cx="48" cy="816"/>
          </a:xfrm>
        </p:grpSpPr>
        <p:sp>
          <p:nvSpPr>
            <p:cNvPr id="11266" name="Oval 3"/>
            <p:cNvSpPr/>
            <p:nvPr/>
          </p:nvSpPr>
          <p:spPr>
            <a:xfrm>
              <a:off x="1200" y="2496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67" name="Oval 4"/>
            <p:cNvSpPr/>
            <p:nvPr/>
          </p:nvSpPr>
          <p:spPr>
            <a:xfrm>
              <a:off x="1200" y="2256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68" name="Oval 5"/>
            <p:cNvSpPr/>
            <p:nvPr/>
          </p:nvSpPr>
          <p:spPr>
            <a:xfrm>
              <a:off x="1200" y="2016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69" name="Oval 6"/>
            <p:cNvSpPr/>
            <p:nvPr/>
          </p:nvSpPr>
          <p:spPr>
            <a:xfrm>
              <a:off x="1200" y="2064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0" name="Oval 7"/>
            <p:cNvSpPr/>
            <p:nvPr/>
          </p:nvSpPr>
          <p:spPr>
            <a:xfrm>
              <a:off x="1200" y="2112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1" name="Oval 8"/>
            <p:cNvSpPr/>
            <p:nvPr/>
          </p:nvSpPr>
          <p:spPr>
            <a:xfrm>
              <a:off x="1200" y="2160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2" name="Oval 9"/>
            <p:cNvSpPr/>
            <p:nvPr/>
          </p:nvSpPr>
          <p:spPr>
            <a:xfrm>
              <a:off x="1200" y="2208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3" name="Oval 10"/>
            <p:cNvSpPr/>
            <p:nvPr/>
          </p:nvSpPr>
          <p:spPr>
            <a:xfrm>
              <a:off x="1200" y="2256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4" name="Oval 11"/>
            <p:cNvSpPr/>
            <p:nvPr/>
          </p:nvSpPr>
          <p:spPr>
            <a:xfrm>
              <a:off x="1200" y="2304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5" name="Oval 12"/>
            <p:cNvSpPr/>
            <p:nvPr/>
          </p:nvSpPr>
          <p:spPr>
            <a:xfrm>
              <a:off x="1200" y="2352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6" name="Oval 13"/>
            <p:cNvSpPr/>
            <p:nvPr/>
          </p:nvSpPr>
          <p:spPr>
            <a:xfrm>
              <a:off x="1200" y="2400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7" name="Oval 14"/>
            <p:cNvSpPr/>
            <p:nvPr/>
          </p:nvSpPr>
          <p:spPr>
            <a:xfrm>
              <a:off x="1200" y="2448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8" name="Oval 15"/>
            <p:cNvSpPr/>
            <p:nvPr/>
          </p:nvSpPr>
          <p:spPr>
            <a:xfrm>
              <a:off x="1200" y="2544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79" name="Oval 16"/>
            <p:cNvSpPr/>
            <p:nvPr/>
          </p:nvSpPr>
          <p:spPr>
            <a:xfrm>
              <a:off x="1200" y="2592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80" name="Oval 17"/>
            <p:cNvSpPr/>
            <p:nvPr/>
          </p:nvSpPr>
          <p:spPr>
            <a:xfrm>
              <a:off x="1200" y="2640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81" name="Oval 18"/>
            <p:cNvSpPr/>
            <p:nvPr/>
          </p:nvSpPr>
          <p:spPr>
            <a:xfrm>
              <a:off x="1200" y="2688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82" name="Oval 19"/>
            <p:cNvSpPr/>
            <p:nvPr/>
          </p:nvSpPr>
          <p:spPr>
            <a:xfrm>
              <a:off x="1200" y="2688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83" name="Oval 20"/>
            <p:cNvSpPr/>
            <p:nvPr/>
          </p:nvSpPr>
          <p:spPr>
            <a:xfrm>
              <a:off x="1200" y="2736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84" name="Oval 21"/>
            <p:cNvSpPr/>
            <p:nvPr/>
          </p:nvSpPr>
          <p:spPr>
            <a:xfrm>
              <a:off x="1200" y="2784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</p:grpSp>
      <p:sp>
        <p:nvSpPr>
          <p:cNvPr id="11285" name="AutoShape 22" title=""/>
          <p:cNvSpPr/>
          <p:nvPr/>
        </p:nvSpPr>
        <p:spPr>
          <a:xfrm rot="16200000">
            <a:off x="9665335" y="187960"/>
            <a:ext cx="2313305" cy="2016760"/>
          </a:xfrm>
          <a:prstGeom prst="homePlate">
            <a:avLst>
              <a:gd name="adj" fmla="val 25000"/>
            </a:avLst>
          </a:prstGeom>
          <a:solidFill>
            <a:schemeClr val="bg2"/>
          </a:solidFill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 anchorCtr="0"/>
          <a:lstStyle/>
          <a:p>
            <a:pPr algn="ctr"/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11286" name="Oval 23" title=""/>
          <p:cNvSpPr/>
          <p:nvPr/>
        </p:nvSpPr>
        <p:spPr>
          <a:xfrm>
            <a:off x="9780905" y="1380490"/>
            <a:ext cx="72390" cy="79375"/>
          </a:xfrm>
          <a:prstGeom prst="ellipse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sz="2400">
              <a:latin typeface="Arial" panose="020b0604020202020204" pitchFamily="34" charset="0"/>
            </a:endParaRPr>
          </a:p>
        </p:txBody>
      </p:sp>
      <p:grpSp>
        <p:nvGrpSpPr>
          <p:cNvPr id="3" name="Group 24" title=""/>
          <p:cNvGrpSpPr/>
          <p:nvPr/>
        </p:nvGrpSpPr>
        <p:grpSpPr>
          <a:xfrm rot="10813372" flipH="1">
            <a:off x="11702415" y="952500"/>
            <a:ext cx="126365" cy="913765"/>
            <a:chOff x="1200" y="2016"/>
            <a:chExt cx="48" cy="816"/>
          </a:xfrm>
        </p:grpSpPr>
        <p:sp>
          <p:nvSpPr>
            <p:cNvPr id="11288" name="Oval 25"/>
            <p:cNvSpPr/>
            <p:nvPr/>
          </p:nvSpPr>
          <p:spPr>
            <a:xfrm>
              <a:off x="1200" y="2496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89" name="Oval 26"/>
            <p:cNvSpPr/>
            <p:nvPr/>
          </p:nvSpPr>
          <p:spPr>
            <a:xfrm>
              <a:off x="1200" y="2256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0" name="Oval 27"/>
            <p:cNvSpPr/>
            <p:nvPr/>
          </p:nvSpPr>
          <p:spPr>
            <a:xfrm>
              <a:off x="1200" y="2016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1" name="Oval 28"/>
            <p:cNvSpPr/>
            <p:nvPr/>
          </p:nvSpPr>
          <p:spPr>
            <a:xfrm>
              <a:off x="1200" y="2064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2" name="Oval 29"/>
            <p:cNvSpPr/>
            <p:nvPr/>
          </p:nvSpPr>
          <p:spPr>
            <a:xfrm>
              <a:off x="1200" y="2112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3" name="Oval 30"/>
            <p:cNvSpPr/>
            <p:nvPr/>
          </p:nvSpPr>
          <p:spPr>
            <a:xfrm>
              <a:off x="1200" y="2160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4" name="Oval 31"/>
            <p:cNvSpPr/>
            <p:nvPr/>
          </p:nvSpPr>
          <p:spPr>
            <a:xfrm>
              <a:off x="1200" y="2208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5" name="Oval 32"/>
            <p:cNvSpPr/>
            <p:nvPr/>
          </p:nvSpPr>
          <p:spPr>
            <a:xfrm>
              <a:off x="1200" y="2256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6" name="Oval 33"/>
            <p:cNvSpPr/>
            <p:nvPr/>
          </p:nvSpPr>
          <p:spPr>
            <a:xfrm>
              <a:off x="1200" y="2304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7" name="Oval 34"/>
            <p:cNvSpPr/>
            <p:nvPr/>
          </p:nvSpPr>
          <p:spPr>
            <a:xfrm>
              <a:off x="1200" y="2352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8" name="Oval 35"/>
            <p:cNvSpPr/>
            <p:nvPr/>
          </p:nvSpPr>
          <p:spPr>
            <a:xfrm>
              <a:off x="1200" y="2400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299" name="Oval 36"/>
            <p:cNvSpPr/>
            <p:nvPr/>
          </p:nvSpPr>
          <p:spPr>
            <a:xfrm>
              <a:off x="1200" y="2448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300" name="Oval 37"/>
            <p:cNvSpPr/>
            <p:nvPr/>
          </p:nvSpPr>
          <p:spPr>
            <a:xfrm>
              <a:off x="1200" y="2544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301" name="Oval 38"/>
            <p:cNvSpPr/>
            <p:nvPr/>
          </p:nvSpPr>
          <p:spPr>
            <a:xfrm>
              <a:off x="1200" y="2592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302" name="Oval 39"/>
            <p:cNvSpPr/>
            <p:nvPr/>
          </p:nvSpPr>
          <p:spPr>
            <a:xfrm>
              <a:off x="1200" y="2640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303" name="Oval 40"/>
            <p:cNvSpPr/>
            <p:nvPr/>
          </p:nvSpPr>
          <p:spPr>
            <a:xfrm>
              <a:off x="1200" y="2688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304" name="Oval 41"/>
            <p:cNvSpPr/>
            <p:nvPr/>
          </p:nvSpPr>
          <p:spPr>
            <a:xfrm>
              <a:off x="1200" y="2688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305" name="Oval 42"/>
            <p:cNvSpPr/>
            <p:nvPr/>
          </p:nvSpPr>
          <p:spPr>
            <a:xfrm>
              <a:off x="1200" y="2736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1306" name="Oval 43"/>
            <p:cNvSpPr/>
            <p:nvPr/>
          </p:nvSpPr>
          <p:spPr>
            <a:xfrm>
              <a:off x="1200" y="2784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</p:grpSp>
      <p:sp>
        <p:nvSpPr>
          <p:cNvPr id="11309" name="Text Box 46" title=""/>
          <p:cNvSpPr txBox="1"/>
          <p:nvPr/>
        </p:nvSpPr>
        <p:spPr>
          <a:xfrm>
            <a:off x="6658610" y="388620"/>
            <a:ext cx="490855" cy="460375"/>
          </a:xfrm>
          <a:prstGeom prst="rect">
            <a:avLst/>
          </a:prstGeom>
          <a:noFill/>
          <a:ln w="12700">
            <a:noFill/>
          </a:ln>
          <a:effectLst>
            <a:outerShdw dist="35921" dir="2699999" sy="50000" kx="2115845" algn="bl" rotWithShape="0">
              <a:srgbClr val="C0C0C0">
                <a:alpha val="79999"/>
              </a:srgbClr>
            </a:outerShdw>
          </a:effectLst>
        </p:spPr>
        <p:txBody>
          <a:bodyPr wrap="square" anchor="t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A</a:t>
            </a:r>
            <a:endParaRPr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1310" name="Text Box 47" title=""/>
          <p:cNvSpPr txBox="1"/>
          <p:nvPr/>
        </p:nvSpPr>
        <p:spPr>
          <a:xfrm>
            <a:off x="6647180" y="2102485"/>
            <a:ext cx="463550" cy="429895"/>
          </a:xfrm>
          <a:prstGeom prst="rect">
            <a:avLst/>
          </a:prstGeom>
          <a:noFill/>
          <a:ln w="12700">
            <a:noFill/>
          </a:ln>
          <a:effectLst>
            <a:outerShdw dist="35921" dir="2699999" sy="50000" kx="2115845" algn="bl" rotWithShape="0">
              <a:srgbClr val="C0C0C0">
                <a:alpha val="79999"/>
              </a:srgbClr>
            </a:outerShdw>
          </a:effectLst>
        </p:spPr>
        <p:txBody>
          <a:bodyPr wrap="square" anchor="t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200">
                <a:latin typeface="Times New Roman" panose="02020603050405020304" pitchFamily="18" charset="0"/>
              </a:rPr>
              <a:t>B</a:t>
            </a:r>
            <a:endParaRPr lang="en-US" altLang="zh-CN" sz="2200">
              <a:latin typeface="Times New Roman" panose="02020603050405020304" pitchFamily="18" charset="0"/>
            </a:endParaRPr>
          </a:p>
        </p:txBody>
      </p:sp>
      <p:sp>
        <p:nvSpPr>
          <p:cNvPr id="27696" name="Text Box 48" title=""/>
          <p:cNvSpPr txBox="1"/>
          <p:nvPr/>
        </p:nvSpPr>
        <p:spPr>
          <a:xfrm>
            <a:off x="11721465" y="641350"/>
            <a:ext cx="526415" cy="460375"/>
          </a:xfrm>
          <a:prstGeom prst="rect">
            <a:avLst/>
          </a:prstGeom>
          <a:noFill/>
          <a:ln w="12700">
            <a:noFill/>
          </a:ln>
          <a:effectLst>
            <a:outerShdw dist="35921" dir="2699999" sy="50000" kx="2115845" algn="bl" rotWithShape="0">
              <a:srgbClr val="C0C0C0">
                <a:alpha val="79999"/>
              </a:srgbClr>
            </a:outerShdw>
          </a:effectLst>
        </p:spPr>
        <p:txBody>
          <a:bodyPr wrap="square" anchor="t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D</a:t>
            </a:r>
            <a:endParaRPr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27697" name="Text Box 49" title=""/>
          <p:cNvSpPr txBox="1"/>
          <p:nvPr/>
        </p:nvSpPr>
        <p:spPr>
          <a:xfrm>
            <a:off x="11712575" y="1668145"/>
            <a:ext cx="535305" cy="460375"/>
          </a:xfrm>
          <a:prstGeom prst="rect">
            <a:avLst/>
          </a:prstGeom>
          <a:noFill/>
          <a:ln w="12700">
            <a:noFill/>
          </a:ln>
          <a:effectLst>
            <a:outerShdw dist="35921" dir="2699999" sy="50000" kx="2115845" algn="bl" rotWithShape="0">
              <a:srgbClr val="C0C0C0">
                <a:alpha val="79999"/>
              </a:srgbClr>
            </a:outerShdw>
          </a:effectLst>
        </p:spPr>
        <p:txBody>
          <a:bodyPr wrap="square" anchor="t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C</a:t>
            </a:r>
            <a:endParaRPr lang="en-US" altLang="zh-CN" sz="2400">
              <a:latin typeface="Times New Roman" panose="02020603050405020304" pitchFamily="18" charset="0"/>
            </a:endParaRPr>
          </a:p>
        </p:txBody>
      </p:sp>
      <p:grpSp>
        <p:nvGrpSpPr>
          <p:cNvPr id="8" name="组合 7" title=""/>
          <p:cNvGrpSpPr/>
          <p:nvPr/>
        </p:nvGrpSpPr>
        <p:grpSpPr>
          <a:xfrm>
            <a:off x="6862445" y="782320"/>
            <a:ext cx="4942205" cy="1057275"/>
            <a:chOff x="6113" y="1598"/>
            <a:chExt cx="11934" cy="2100"/>
          </a:xfrm>
        </p:grpSpPr>
        <p:sp>
          <p:nvSpPr>
            <p:cNvPr id="27693" name="Line 45"/>
            <p:cNvSpPr/>
            <p:nvPr/>
          </p:nvSpPr>
          <p:spPr>
            <a:xfrm>
              <a:off x="6113" y="1598"/>
              <a:ext cx="11935" cy="2100"/>
            </a:xfrm>
            <a:prstGeom prst="line">
              <a:avLst/>
            </a:prstGeom>
            <a:ln w="28575" cap="flat" cmpd="sng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2" name="直接箭头连接符 1"/>
            <p:cNvCxnSpPr/>
            <p:nvPr/>
          </p:nvCxnSpPr>
          <p:spPr>
            <a:xfrm>
              <a:off x="9039" y="2104"/>
              <a:ext cx="2040" cy="3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grpSp>
        <p:nvGrpSpPr>
          <p:cNvPr id="6" name="组合 5" title=""/>
          <p:cNvGrpSpPr/>
          <p:nvPr/>
        </p:nvGrpSpPr>
        <p:grpSpPr>
          <a:xfrm>
            <a:off x="6798310" y="944880"/>
            <a:ext cx="5006975" cy="1196340"/>
            <a:chOff x="5958" y="1921"/>
            <a:chExt cx="12090" cy="2376"/>
          </a:xfrm>
        </p:grpSpPr>
        <p:sp>
          <p:nvSpPr>
            <p:cNvPr id="27692" name="Line 44"/>
            <p:cNvSpPr/>
            <p:nvPr/>
          </p:nvSpPr>
          <p:spPr>
            <a:xfrm flipV="1">
              <a:off x="5958" y="1921"/>
              <a:ext cx="12090" cy="2377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4" name="直接箭头连接符 3"/>
            <p:cNvCxnSpPr/>
            <p:nvPr/>
          </p:nvCxnSpPr>
          <p:spPr>
            <a:xfrm flipV="1">
              <a:off x="8919" y="3323"/>
              <a:ext cx="2040" cy="39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sp>
        <p:nvSpPr>
          <p:cNvPr id="10" name="Text Box 55" title=""/>
          <p:cNvSpPr txBox="1">
            <a:spLocks noChangeArrowheads="1"/>
          </p:cNvSpPr>
          <p:nvPr/>
        </p:nvSpPr>
        <p:spPr bwMode="auto">
          <a:xfrm>
            <a:off x="328295" y="838200"/>
            <a:ext cx="3478530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小孔成像的原理</a:t>
            </a:r>
            <a:endParaRPr kumimoji="1" lang="en-US" altLang="zh-CN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 title=""/>
          <p:cNvSpPr txBox="1"/>
          <p:nvPr/>
        </p:nvSpPr>
        <p:spPr>
          <a:xfrm>
            <a:off x="1167765" y="1241425"/>
            <a:ext cx="255143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光的直线传播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Text Box 55" title=""/>
          <p:cNvSpPr txBox="1">
            <a:spLocks noChangeArrowheads="1"/>
          </p:cNvSpPr>
          <p:nvPr/>
        </p:nvSpPr>
        <p:spPr bwMode="auto">
          <a:xfrm>
            <a:off x="1083945" y="1652270"/>
            <a:ext cx="252920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小孔成像的实质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 title=""/>
          <p:cNvSpPr txBox="1"/>
          <p:nvPr/>
        </p:nvSpPr>
        <p:spPr>
          <a:xfrm>
            <a:off x="1243965" y="2057400"/>
            <a:ext cx="514032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光通过小孔照射到光屏上形成的亮斑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文本框 25" title=""/>
          <p:cNvSpPr txBox="1"/>
          <p:nvPr/>
        </p:nvSpPr>
        <p:spPr>
          <a:xfrm>
            <a:off x="253365" y="3277235"/>
            <a:ext cx="669925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观察与思考：</a:t>
            </a:r>
            <a:endParaRPr kumimoji="1" lang="zh-CN" altLang="en-US" sz="2200" b="1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7" name="图片 26" title=""/>
          <p:cNvPicPr>
            <a:picLocks noChangeAspect="1"/>
          </p:cNvPicPr>
          <p:nvPr/>
        </p:nvPicPr>
        <p:blipFill>
          <a:blip r:embed="rId2"/>
          <a:srcRect l="7297" t="16475" r="3405" b="21366"/>
          <a:stretch>
            <a:fillRect/>
          </a:stretch>
        </p:blipFill>
        <p:spPr>
          <a:xfrm>
            <a:off x="7529195" y="2514600"/>
            <a:ext cx="4603115" cy="4270375"/>
          </a:xfrm>
          <a:prstGeom prst="rect">
            <a:avLst/>
          </a:prstGeom>
        </p:spPr>
      </p:pic>
      <p:sp>
        <p:nvSpPr>
          <p:cNvPr id="32" name="椭圆 31" title=""/>
          <p:cNvSpPr/>
          <p:nvPr/>
        </p:nvSpPr>
        <p:spPr>
          <a:xfrm>
            <a:off x="10536555" y="4876800"/>
            <a:ext cx="254000" cy="27622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椭圆 32" title=""/>
          <p:cNvSpPr/>
          <p:nvPr/>
        </p:nvSpPr>
        <p:spPr>
          <a:xfrm>
            <a:off x="8804275" y="5303520"/>
            <a:ext cx="246380" cy="26733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椭圆 37" title=""/>
          <p:cNvSpPr/>
          <p:nvPr/>
        </p:nvSpPr>
        <p:spPr>
          <a:xfrm>
            <a:off x="10003155" y="5271770"/>
            <a:ext cx="254000" cy="27622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Text Box 55" title=""/>
          <p:cNvSpPr txBox="1">
            <a:spLocks noChangeArrowheads="1"/>
          </p:cNvSpPr>
          <p:nvPr/>
        </p:nvSpPr>
        <p:spPr bwMode="auto">
          <a:xfrm>
            <a:off x="554990" y="3747135"/>
            <a:ext cx="5755005" cy="398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en-US" altLang="zh-CN" sz="20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0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1" lang="zh-CN" altLang="en-US" sz="20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比较图中不同颜色线框中部分的不同</a:t>
            </a:r>
            <a:endParaRPr kumimoji="1" lang="zh-CN" altLang="en-US" sz="20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椭圆 39" title=""/>
          <p:cNvSpPr/>
          <p:nvPr/>
        </p:nvSpPr>
        <p:spPr>
          <a:xfrm>
            <a:off x="8250555" y="4876800"/>
            <a:ext cx="196850" cy="21336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椭圆 40" title=""/>
          <p:cNvSpPr/>
          <p:nvPr/>
        </p:nvSpPr>
        <p:spPr>
          <a:xfrm>
            <a:off x="8707755" y="3657600"/>
            <a:ext cx="210820" cy="21399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椭圆 42" title=""/>
          <p:cNvSpPr/>
          <p:nvPr/>
        </p:nvSpPr>
        <p:spPr>
          <a:xfrm>
            <a:off x="7869555" y="4800600"/>
            <a:ext cx="203200" cy="228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椭圆 43" title=""/>
          <p:cNvSpPr/>
          <p:nvPr/>
        </p:nvSpPr>
        <p:spPr>
          <a:xfrm>
            <a:off x="9317355" y="6096000"/>
            <a:ext cx="203200" cy="228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任意多边形 44" title=""/>
          <p:cNvSpPr/>
          <p:nvPr/>
        </p:nvSpPr>
        <p:spPr>
          <a:xfrm>
            <a:off x="8234045" y="4555490"/>
            <a:ext cx="478155" cy="255905"/>
          </a:xfrm>
          <a:custGeom>
            <a:gdLst>
              <a:gd name="connisteX0" fmla="*/ 381388 w 478151"/>
              <a:gd name="connsiteY0" fmla="*/ 1669 h 255806"/>
              <a:gd name="connisteX1" fmla="*/ 446158 w 478151"/>
              <a:gd name="connsiteY1" fmla="*/ 9289 h 255806"/>
              <a:gd name="connisteX2" fmla="*/ 476638 w 478151"/>
              <a:gd name="connsiteY2" fmla="*/ 74059 h 255806"/>
              <a:gd name="connisteX3" fmla="*/ 411868 w 478151"/>
              <a:gd name="connsiteY3" fmla="*/ 119779 h 255806"/>
              <a:gd name="connisteX4" fmla="*/ 347098 w 478151"/>
              <a:gd name="connsiteY4" fmla="*/ 131209 h 255806"/>
              <a:gd name="connisteX5" fmla="*/ 278518 w 478151"/>
              <a:gd name="connsiteY5" fmla="*/ 146449 h 255806"/>
              <a:gd name="connisteX6" fmla="*/ 213748 w 478151"/>
              <a:gd name="connsiteY6" fmla="*/ 188359 h 255806"/>
              <a:gd name="connisteX7" fmla="*/ 148978 w 478151"/>
              <a:gd name="connsiteY7" fmla="*/ 234079 h 255806"/>
              <a:gd name="connisteX8" fmla="*/ 84208 w 478151"/>
              <a:gd name="connsiteY8" fmla="*/ 253129 h 255806"/>
              <a:gd name="connisteX9" fmla="*/ 19438 w 478151"/>
              <a:gd name="connsiteY9" fmla="*/ 245509 h 255806"/>
              <a:gd name="connisteX10" fmla="*/ 4198 w 478151"/>
              <a:gd name="connsiteY10" fmla="*/ 180739 h 255806"/>
              <a:gd name="connisteX11" fmla="*/ 68968 w 478151"/>
              <a:gd name="connsiteY11" fmla="*/ 123589 h 255806"/>
              <a:gd name="connisteX12" fmla="*/ 133738 w 478151"/>
              <a:gd name="connsiteY12" fmla="*/ 93109 h 255806"/>
              <a:gd name="connisteX13" fmla="*/ 198508 w 478151"/>
              <a:gd name="connsiteY13" fmla="*/ 55009 h 255806"/>
              <a:gd name="connisteX14" fmla="*/ 263278 w 478151"/>
              <a:gd name="connsiteY14" fmla="*/ 32149 h 255806"/>
              <a:gd name="connisteX15" fmla="*/ 328048 w 478151"/>
              <a:gd name="connsiteY15" fmla="*/ 5479 h 255806"/>
              <a:gd name="connisteX16" fmla="*/ 392818 w 478151"/>
              <a:gd name="connsiteY16" fmla="*/ 9289 h 255806"/>
              <a:gd name="connisteX17" fmla="*/ 381388 w 478151"/>
              <a:gd name="connsiteY17" fmla="*/ 1669 h 255806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</a:cxnLst>
            <a:rect l="l" t="t" r="r" b="b"/>
            <a:pathLst>
              <a:path w="478151" h="255806">
                <a:moveTo>
                  <a:pt x="381389" y="1670"/>
                </a:moveTo>
                <a:cubicBezTo>
                  <a:pt x="392184" y="1670"/>
                  <a:pt x="427109" y="-5315"/>
                  <a:pt x="446159" y="9290"/>
                </a:cubicBezTo>
                <a:cubicBezTo>
                  <a:pt x="465209" y="23895"/>
                  <a:pt x="483624" y="51835"/>
                  <a:pt x="476639" y="74060"/>
                </a:cubicBezTo>
                <a:cubicBezTo>
                  <a:pt x="469654" y="96285"/>
                  <a:pt x="437904" y="108350"/>
                  <a:pt x="411869" y="119780"/>
                </a:cubicBezTo>
                <a:cubicBezTo>
                  <a:pt x="385834" y="131210"/>
                  <a:pt x="373769" y="126130"/>
                  <a:pt x="347099" y="131210"/>
                </a:cubicBezTo>
                <a:cubicBezTo>
                  <a:pt x="320429" y="136290"/>
                  <a:pt x="305189" y="135020"/>
                  <a:pt x="278519" y="146450"/>
                </a:cubicBezTo>
                <a:cubicBezTo>
                  <a:pt x="251849" y="157880"/>
                  <a:pt x="239784" y="170580"/>
                  <a:pt x="213749" y="188360"/>
                </a:cubicBezTo>
                <a:cubicBezTo>
                  <a:pt x="187714" y="206140"/>
                  <a:pt x="175014" y="221380"/>
                  <a:pt x="148979" y="234080"/>
                </a:cubicBezTo>
                <a:cubicBezTo>
                  <a:pt x="122944" y="246780"/>
                  <a:pt x="110244" y="250590"/>
                  <a:pt x="84209" y="253130"/>
                </a:cubicBezTo>
                <a:cubicBezTo>
                  <a:pt x="58174" y="255670"/>
                  <a:pt x="35314" y="260115"/>
                  <a:pt x="19439" y="245510"/>
                </a:cubicBezTo>
                <a:cubicBezTo>
                  <a:pt x="3564" y="230905"/>
                  <a:pt x="-5961" y="204870"/>
                  <a:pt x="4199" y="180740"/>
                </a:cubicBezTo>
                <a:cubicBezTo>
                  <a:pt x="14359" y="156610"/>
                  <a:pt x="42934" y="141370"/>
                  <a:pt x="68969" y="123590"/>
                </a:cubicBezTo>
                <a:cubicBezTo>
                  <a:pt x="95004" y="105810"/>
                  <a:pt x="107704" y="107080"/>
                  <a:pt x="133739" y="93110"/>
                </a:cubicBezTo>
                <a:cubicBezTo>
                  <a:pt x="159774" y="79140"/>
                  <a:pt x="172474" y="67075"/>
                  <a:pt x="198509" y="55010"/>
                </a:cubicBezTo>
                <a:cubicBezTo>
                  <a:pt x="224544" y="42945"/>
                  <a:pt x="237244" y="42310"/>
                  <a:pt x="263279" y="32150"/>
                </a:cubicBezTo>
                <a:cubicBezTo>
                  <a:pt x="289314" y="21990"/>
                  <a:pt x="302014" y="9925"/>
                  <a:pt x="328049" y="5480"/>
                </a:cubicBezTo>
                <a:cubicBezTo>
                  <a:pt x="354084" y="1035"/>
                  <a:pt x="382024" y="9925"/>
                  <a:pt x="392819" y="9290"/>
                </a:cubicBezTo>
                <a:cubicBezTo>
                  <a:pt x="403614" y="8655"/>
                  <a:pt x="370594" y="1670"/>
                  <a:pt x="381389" y="167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任意多边形 45" title=""/>
          <p:cNvSpPr/>
          <p:nvPr/>
        </p:nvSpPr>
        <p:spPr>
          <a:xfrm>
            <a:off x="9483725" y="3275330"/>
            <a:ext cx="401320" cy="152400"/>
          </a:xfrm>
          <a:custGeom>
            <a:gdLst>
              <a:gd name="connisteX0" fmla="*/ 42780 w 401424"/>
              <a:gd name="connsiteY0" fmla="*/ 20719 h 152664"/>
              <a:gd name="connisteX1" fmla="*/ 107550 w 401424"/>
              <a:gd name="connsiteY1" fmla="*/ 20719 h 152664"/>
              <a:gd name="connisteX2" fmla="*/ 172320 w 401424"/>
              <a:gd name="connsiteY2" fmla="*/ 20719 h 152664"/>
              <a:gd name="connisteX3" fmla="*/ 237090 w 401424"/>
              <a:gd name="connsiteY3" fmla="*/ 9289 h 152664"/>
              <a:gd name="connisteX4" fmla="*/ 301860 w 401424"/>
              <a:gd name="connsiteY4" fmla="*/ 1669 h 152664"/>
              <a:gd name="connisteX5" fmla="*/ 366630 w 401424"/>
              <a:gd name="connsiteY5" fmla="*/ 9289 h 152664"/>
              <a:gd name="connisteX6" fmla="*/ 400920 w 401424"/>
              <a:gd name="connsiteY6" fmla="*/ 74059 h 152664"/>
              <a:gd name="connisteX7" fmla="*/ 347580 w 401424"/>
              <a:gd name="connsiteY7" fmla="*/ 138829 h 152664"/>
              <a:gd name="connisteX8" fmla="*/ 282810 w 401424"/>
              <a:gd name="connsiteY8" fmla="*/ 150259 h 152664"/>
              <a:gd name="connisteX9" fmla="*/ 218040 w 401424"/>
              <a:gd name="connsiteY9" fmla="*/ 150259 h 152664"/>
              <a:gd name="connisteX10" fmla="*/ 153270 w 401424"/>
              <a:gd name="connsiteY10" fmla="*/ 131209 h 152664"/>
              <a:gd name="connisteX11" fmla="*/ 88500 w 401424"/>
              <a:gd name="connsiteY11" fmla="*/ 115969 h 152664"/>
              <a:gd name="connisteX12" fmla="*/ 23730 w 401424"/>
              <a:gd name="connsiteY12" fmla="*/ 115969 h 152664"/>
              <a:gd name="connisteX13" fmla="*/ 870 w 401424"/>
              <a:gd name="connsiteY13" fmla="*/ 51199 h 152664"/>
              <a:gd name="connisteX14" fmla="*/ 42780 w 401424"/>
              <a:gd name="connsiteY14" fmla="*/ 20719 h 152664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</a:cxnLst>
            <a:rect l="l" t="t" r="r" b="b"/>
            <a:pathLst>
              <a:path w="401424" h="152664">
                <a:moveTo>
                  <a:pt x="42781" y="20720"/>
                </a:moveTo>
                <a:cubicBezTo>
                  <a:pt x="64371" y="14370"/>
                  <a:pt x="81516" y="20720"/>
                  <a:pt x="107551" y="20720"/>
                </a:cubicBezTo>
                <a:cubicBezTo>
                  <a:pt x="133586" y="20720"/>
                  <a:pt x="146286" y="23260"/>
                  <a:pt x="172321" y="20720"/>
                </a:cubicBezTo>
                <a:cubicBezTo>
                  <a:pt x="198356" y="18180"/>
                  <a:pt x="211056" y="13100"/>
                  <a:pt x="237091" y="9290"/>
                </a:cubicBezTo>
                <a:cubicBezTo>
                  <a:pt x="263126" y="5480"/>
                  <a:pt x="275826" y="1670"/>
                  <a:pt x="301861" y="1670"/>
                </a:cubicBezTo>
                <a:cubicBezTo>
                  <a:pt x="327896" y="1670"/>
                  <a:pt x="346946" y="-5315"/>
                  <a:pt x="366631" y="9290"/>
                </a:cubicBezTo>
                <a:cubicBezTo>
                  <a:pt x="386316" y="23895"/>
                  <a:pt x="404731" y="48025"/>
                  <a:pt x="400921" y="74060"/>
                </a:cubicBezTo>
                <a:cubicBezTo>
                  <a:pt x="397111" y="100095"/>
                  <a:pt x="371076" y="123590"/>
                  <a:pt x="347581" y="138830"/>
                </a:cubicBezTo>
                <a:cubicBezTo>
                  <a:pt x="324086" y="154070"/>
                  <a:pt x="308846" y="147720"/>
                  <a:pt x="282811" y="150260"/>
                </a:cubicBezTo>
                <a:cubicBezTo>
                  <a:pt x="256776" y="152800"/>
                  <a:pt x="244076" y="154070"/>
                  <a:pt x="218041" y="150260"/>
                </a:cubicBezTo>
                <a:cubicBezTo>
                  <a:pt x="192006" y="146450"/>
                  <a:pt x="179306" y="138195"/>
                  <a:pt x="153271" y="131210"/>
                </a:cubicBezTo>
                <a:cubicBezTo>
                  <a:pt x="127236" y="124225"/>
                  <a:pt x="114536" y="119145"/>
                  <a:pt x="88501" y="115970"/>
                </a:cubicBezTo>
                <a:cubicBezTo>
                  <a:pt x="62466" y="112795"/>
                  <a:pt x="41511" y="128670"/>
                  <a:pt x="23731" y="115970"/>
                </a:cubicBezTo>
                <a:cubicBezTo>
                  <a:pt x="5951" y="103270"/>
                  <a:pt x="-2939" y="70250"/>
                  <a:pt x="871" y="51200"/>
                </a:cubicBezTo>
                <a:cubicBezTo>
                  <a:pt x="4681" y="32150"/>
                  <a:pt x="21191" y="27070"/>
                  <a:pt x="42781" y="20720"/>
                </a:cubicBezTo>
                <a:close/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任意多边形 48" title=""/>
          <p:cNvSpPr/>
          <p:nvPr/>
        </p:nvSpPr>
        <p:spPr>
          <a:xfrm>
            <a:off x="11300460" y="3757295"/>
            <a:ext cx="574675" cy="470535"/>
          </a:xfrm>
          <a:custGeom>
            <a:gdLst>
              <a:gd name="connisteX0" fmla="*/ 336437 w 574802"/>
              <a:gd name="connsiteY0" fmla="*/ 31 h 470223"/>
              <a:gd name="connisteX1" fmla="*/ 401207 w 574802"/>
              <a:gd name="connsiteY1" fmla="*/ 3841 h 470223"/>
              <a:gd name="connisteX2" fmla="*/ 465977 w 574802"/>
              <a:gd name="connsiteY2" fmla="*/ 22891 h 470223"/>
              <a:gd name="connisteX3" fmla="*/ 530747 w 574802"/>
              <a:gd name="connsiteY3" fmla="*/ 49561 h 470223"/>
              <a:gd name="connisteX4" fmla="*/ 568847 w 574802"/>
              <a:gd name="connsiteY4" fmla="*/ 114331 h 470223"/>
              <a:gd name="connisteX5" fmla="*/ 565037 w 574802"/>
              <a:gd name="connsiteY5" fmla="*/ 179101 h 470223"/>
              <a:gd name="connisteX6" fmla="*/ 500267 w 574802"/>
              <a:gd name="connsiteY6" fmla="*/ 205771 h 470223"/>
              <a:gd name="connisteX7" fmla="*/ 431687 w 574802"/>
              <a:gd name="connsiteY7" fmla="*/ 224821 h 470223"/>
              <a:gd name="connisteX8" fmla="*/ 439307 w 574802"/>
              <a:gd name="connsiteY8" fmla="*/ 293401 h 470223"/>
              <a:gd name="connisteX9" fmla="*/ 465977 w 574802"/>
              <a:gd name="connsiteY9" fmla="*/ 358171 h 470223"/>
              <a:gd name="connisteX10" fmla="*/ 450737 w 574802"/>
              <a:gd name="connsiteY10" fmla="*/ 422941 h 470223"/>
              <a:gd name="connisteX11" fmla="*/ 385967 w 574802"/>
              <a:gd name="connsiteY11" fmla="*/ 468661 h 470223"/>
              <a:gd name="connisteX12" fmla="*/ 321197 w 574802"/>
              <a:gd name="connsiteY12" fmla="*/ 453421 h 470223"/>
              <a:gd name="connisteX13" fmla="*/ 256427 w 574802"/>
              <a:gd name="connsiteY13" fmla="*/ 434371 h 470223"/>
              <a:gd name="connisteX14" fmla="*/ 191657 w 574802"/>
              <a:gd name="connsiteY14" fmla="*/ 419131 h 470223"/>
              <a:gd name="connisteX15" fmla="*/ 126887 w 574802"/>
              <a:gd name="connsiteY15" fmla="*/ 388651 h 470223"/>
              <a:gd name="connisteX16" fmla="*/ 104027 w 574802"/>
              <a:gd name="connsiteY16" fmla="*/ 323881 h 470223"/>
              <a:gd name="connisteX17" fmla="*/ 164987 w 574802"/>
              <a:gd name="connsiteY17" fmla="*/ 259111 h 470223"/>
              <a:gd name="connisteX18" fmla="*/ 229757 w 574802"/>
              <a:gd name="connsiteY18" fmla="*/ 224821 h 470223"/>
              <a:gd name="connisteX19" fmla="*/ 294527 w 574802"/>
              <a:gd name="connsiteY19" fmla="*/ 201961 h 470223"/>
              <a:gd name="connisteX20" fmla="*/ 229757 w 574802"/>
              <a:gd name="connsiteY20" fmla="*/ 144811 h 470223"/>
              <a:gd name="connisteX21" fmla="*/ 164987 w 574802"/>
              <a:gd name="connsiteY21" fmla="*/ 156241 h 470223"/>
              <a:gd name="connisteX22" fmla="*/ 100217 w 574802"/>
              <a:gd name="connsiteY22" fmla="*/ 163861 h 470223"/>
              <a:gd name="connisteX23" fmla="*/ 35447 w 574802"/>
              <a:gd name="connsiteY23" fmla="*/ 179101 h 470223"/>
              <a:gd name="connisteX24" fmla="*/ 1157 w 574802"/>
              <a:gd name="connsiteY24" fmla="*/ 114331 h 470223"/>
              <a:gd name="connisteX25" fmla="*/ 65927 w 574802"/>
              <a:gd name="connsiteY25" fmla="*/ 68611 h 470223"/>
              <a:gd name="connisteX26" fmla="*/ 130697 w 574802"/>
              <a:gd name="connsiteY26" fmla="*/ 34321 h 470223"/>
              <a:gd name="connisteX27" fmla="*/ 195467 w 574802"/>
              <a:gd name="connsiteY27" fmla="*/ 22891 h 470223"/>
              <a:gd name="connisteX28" fmla="*/ 260237 w 574802"/>
              <a:gd name="connsiteY28" fmla="*/ 7651 h 470223"/>
              <a:gd name="connisteX29" fmla="*/ 325007 w 574802"/>
              <a:gd name="connsiteY29" fmla="*/ 3841 h 470223"/>
              <a:gd name="connisteX30" fmla="*/ 336437 w 574802"/>
              <a:gd name="connsiteY30" fmla="*/ 31 h 470223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</a:cxnLst>
            <a:rect l="l" t="t" r="r" b="b"/>
            <a:pathLst>
              <a:path w="574802" h="470223">
                <a:moveTo>
                  <a:pt x="336437" y="31"/>
                </a:moveTo>
                <a:cubicBezTo>
                  <a:pt x="351677" y="31"/>
                  <a:pt x="375172" y="-604"/>
                  <a:pt x="401207" y="3841"/>
                </a:cubicBezTo>
                <a:cubicBezTo>
                  <a:pt x="427242" y="8286"/>
                  <a:pt x="439942" y="14001"/>
                  <a:pt x="465977" y="22891"/>
                </a:cubicBezTo>
                <a:cubicBezTo>
                  <a:pt x="492012" y="31781"/>
                  <a:pt x="510427" y="31146"/>
                  <a:pt x="530747" y="49561"/>
                </a:cubicBezTo>
                <a:cubicBezTo>
                  <a:pt x="551067" y="67976"/>
                  <a:pt x="561862" y="88296"/>
                  <a:pt x="568847" y="114331"/>
                </a:cubicBezTo>
                <a:cubicBezTo>
                  <a:pt x="575832" y="140366"/>
                  <a:pt x="579007" y="160686"/>
                  <a:pt x="565037" y="179101"/>
                </a:cubicBezTo>
                <a:cubicBezTo>
                  <a:pt x="551067" y="197516"/>
                  <a:pt x="526937" y="196881"/>
                  <a:pt x="500267" y="205771"/>
                </a:cubicBezTo>
                <a:cubicBezTo>
                  <a:pt x="473597" y="214661"/>
                  <a:pt x="443752" y="207041"/>
                  <a:pt x="431687" y="224821"/>
                </a:cubicBezTo>
                <a:cubicBezTo>
                  <a:pt x="419622" y="242601"/>
                  <a:pt x="432322" y="266731"/>
                  <a:pt x="439307" y="293401"/>
                </a:cubicBezTo>
                <a:cubicBezTo>
                  <a:pt x="446292" y="320071"/>
                  <a:pt x="463437" y="332136"/>
                  <a:pt x="465977" y="358171"/>
                </a:cubicBezTo>
                <a:cubicBezTo>
                  <a:pt x="468517" y="384206"/>
                  <a:pt x="466612" y="400716"/>
                  <a:pt x="450737" y="422941"/>
                </a:cubicBezTo>
                <a:cubicBezTo>
                  <a:pt x="434862" y="445166"/>
                  <a:pt x="412002" y="462311"/>
                  <a:pt x="385967" y="468661"/>
                </a:cubicBezTo>
                <a:cubicBezTo>
                  <a:pt x="359932" y="475011"/>
                  <a:pt x="347232" y="460406"/>
                  <a:pt x="321197" y="453421"/>
                </a:cubicBezTo>
                <a:cubicBezTo>
                  <a:pt x="295162" y="446436"/>
                  <a:pt x="282462" y="441356"/>
                  <a:pt x="256427" y="434371"/>
                </a:cubicBezTo>
                <a:cubicBezTo>
                  <a:pt x="230392" y="427386"/>
                  <a:pt x="217692" y="428021"/>
                  <a:pt x="191657" y="419131"/>
                </a:cubicBezTo>
                <a:cubicBezTo>
                  <a:pt x="165622" y="410241"/>
                  <a:pt x="144667" y="407701"/>
                  <a:pt x="126887" y="388651"/>
                </a:cubicBezTo>
                <a:cubicBezTo>
                  <a:pt x="109107" y="369601"/>
                  <a:pt x="96407" y="349916"/>
                  <a:pt x="104027" y="323881"/>
                </a:cubicBezTo>
                <a:cubicBezTo>
                  <a:pt x="111647" y="297846"/>
                  <a:pt x="139587" y="278796"/>
                  <a:pt x="164987" y="259111"/>
                </a:cubicBezTo>
                <a:cubicBezTo>
                  <a:pt x="190387" y="239426"/>
                  <a:pt x="203722" y="236251"/>
                  <a:pt x="229757" y="224821"/>
                </a:cubicBezTo>
                <a:cubicBezTo>
                  <a:pt x="255792" y="213391"/>
                  <a:pt x="294527" y="217836"/>
                  <a:pt x="294527" y="201961"/>
                </a:cubicBezTo>
                <a:cubicBezTo>
                  <a:pt x="294527" y="186086"/>
                  <a:pt x="255792" y="153701"/>
                  <a:pt x="229757" y="144811"/>
                </a:cubicBezTo>
                <a:cubicBezTo>
                  <a:pt x="203722" y="135921"/>
                  <a:pt x="191022" y="152431"/>
                  <a:pt x="164987" y="156241"/>
                </a:cubicBezTo>
                <a:cubicBezTo>
                  <a:pt x="138952" y="160051"/>
                  <a:pt x="126252" y="159416"/>
                  <a:pt x="100217" y="163861"/>
                </a:cubicBezTo>
                <a:cubicBezTo>
                  <a:pt x="74182" y="168306"/>
                  <a:pt x="55132" y="189261"/>
                  <a:pt x="35447" y="179101"/>
                </a:cubicBezTo>
                <a:cubicBezTo>
                  <a:pt x="15762" y="168941"/>
                  <a:pt x="-5193" y="136556"/>
                  <a:pt x="1157" y="114331"/>
                </a:cubicBezTo>
                <a:cubicBezTo>
                  <a:pt x="7507" y="92106"/>
                  <a:pt x="39892" y="84486"/>
                  <a:pt x="65927" y="68611"/>
                </a:cubicBezTo>
                <a:cubicBezTo>
                  <a:pt x="91962" y="52736"/>
                  <a:pt x="104662" y="43211"/>
                  <a:pt x="130697" y="34321"/>
                </a:cubicBezTo>
                <a:cubicBezTo>
                  <a:pt x="156732" y="25431"/>
                  <a:pt x="169432" y="27971"/>
                  <a:pt x="195467" y="22891"/>
                </a:cubicBezTo>
                <a:cubicBezTo>
                  <a:pt x="221502" y="17811"/>
                  <a:pt x="234202" y="11461"/>
                  <a:pt x="260237" y="7651"/>
                </a:cubicBezTo>
                <a:cubicBezTo>
                  <a:pt x="286272" y="3841"/>
                  <a:pt x="309767" y="5111"/>
                  <a:pt x="325007" y="3841"/>
                </a:cubicBezTo>
                <a:cubicBezTo>
                  <a:pt x="340247" y="2571"/>
                  <a:pt x="321197" y="31"/>
                  <a:pt x="336437" y="31"/>
                </a:cubicBezTo>
                <a:close/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椭圆 51" title=""/>
          <p:cNvSpPr/>
          <p:nvPr/>
        </p:nvSpPr>
        <p:spPr>
          <a:xfrm>
            <a:off x="8376285" y="4020185"/>
            <a:ext cx="165735" cy="11112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椭圆 52" title=""/>
          <p:cNvSpPr/>
          <p:nvPr/>
        </p:nvSpPr>
        <p:spPr>
          <a:xfrm>
            <a:off x="11134725" y="3990340"/>
            <a:ext cx="203200" cy="14097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任意多边形 54" title=""/>
          <p:cNvSpPr/>
          <p:nvPr/>
        </p:nvSpPr>
        <p:spPr>
          <a:xfrm>
            <a:off x="10414000" y="5003165"/>
            <a:ext cx="975360" cy="1137920"/>
          </a:xfrm>
          <a:custGeom>
            <a:gdLst>
              <a:gd name="connisteX0" fmla="*/ 939214 w 975058"/>
              <a:gd name="connsiteY0" fmla="*/ 222272 h 1137983"/>
              <a:gd name="connisteX1" fmla="*/ 874444 w 975058"/>
              <a:gd name="connsiteY1" fmla="*/ 233702 h 1137983"/>
              <a:gd name="connisteX2" fmla="*/ 809674 w 975058"/>
              <a:gd name="connsiteY2" fmla="*/ 256562 h 1137983"/>
              <a:gd name="connisteX3" fmla="*/ 763954 w 975058"/>
              <a:gd name="connsiteY3" fmla="*/ 321332 h 1137983"/>
              <a:gd name="connisteX4" fmla="*/ 767764 w 975058"/>
              <a:gd name="connsiteY4" fmla="*/ 389912 h 1137983"/>
              <a:gd name="connisteX5" fmla="*/ 794434 w 975058"/>
              <a:gd name="connsiteY5" fmla="*/ 454682 h 1137983"/>
              <a:gd name="connisteX6" fmla="*/ 805864 w 975058"/>
              <a:gd name="connsiteY6" fmla="*/ 519452 h 1137983"/>
              <a:gd name="connisteX7" fmla="*/ 809674 w 975058"/>
              <a:gd name="connsiteY7" fmla="*/ 584222 h 1137983"/>
              <a:gd name="connisteX8" fmla="*/ 809674 w 975058"/>
              <a:gd name="connsiteY8" fmla="*/ 648992 h 1137983"/>
              <a:gd name="connisteX9" fmla="*/ 744904 w 975058"/>
              <a:gd name="connsiteY9" fmla="*/ 671852 h 1137983"/>
              <a:gd name="connisteX10" fmla="*/ 680134 w 975058"/>
              <a:gd name="connsiteY10" fmla="*/ 610892 h 1137983"/>
              <a:gd name="connisteX11" fmla="*/ 630604 w 975058"/>
              <a:gd name="connsiteY11" fmla="*/ 546122 h 1137983"/>
              <a:gd name="connisteX12" fmla="*/ 565834 w 975058"/>
              <a:gd name="connsiteY12" fmla="*/ 519452 h 1137983"/>
              <a:gd name="connisteX13" fmla="*/ 501064 w 975058"/>
              <a:gd name="connsiteY13" fmla="*/ 565172 h 1137983"/>
              <a:gd name="connisteX14" fmla="*/ 436294 w 975058"/>
              <a:gd name="connsiteY14" fmla="*/ 622322 h 1137983"/>
              <a:gd name="connisteX15" fmla="*/ 501064 w 975058"/>
              <a:gd name="connsiteY15" fmla="*/ 683282 h 1137983"/>
              <a:gd name="connisteX16" fmla="*/ 512494 w 975058"/>
              <a:gd name="connsiteY16" fmla="*/ 748052 h 1137983"/>
              <a:gd name="connisteX17" fmla="*/ 554404 w 975058"/>
              <a:gd name="connsiteY17" fmla="*/ 816632 h 1137983"/>
              <a:gd name="connisteX18" fmla="*/ 581074 w 975058"/>
              <a:gd name="connsiteY18" fmla="*/ 881402 h 1137983"/>
              <a:gd name="connisteX19" fmla="*/ 607744 w 975058"/>
              <a:gd name="connsiteY19" fmla="*/ 946172 h 1137983"/>
              <a:gd name="connisteX20" fmla="*/ 634414 w 975058"/>
              <a:gd name="connsiteY20" fmla="*/ 1010942 h 1137983"/>
              <a:gd name="connisteX21" fmla="*/ 638224 w 975058"/>
              <a:gd name="connsiteY21" fmla="*/ 1075712 h 1137983"/>
              <a:gd name="connisteX22" fmla="*/ 573454 w 975058"/>
              <a:gd name="connsiteY22" fmla="*/ 1136672 h 1137983"/>
              <a:gd name="connisteX23" fmla="*/ 508684 w 975058"/>
              <a:gd name="connsiteY23" fmla="*/ 1106192 h 1137983"/>
              <a:gd name="connisteX24" fmla="*/ 459154 w 975058"/>
              <a:gd name="connsiteY24" fmla="*/ 1041422 h 1137983"/>
              <a:gd name="connisteX25" fmla="*/ 459154 w 975058"/>
              <a:gd name="connsiteY25" fmla="*/ 976652 h 1137983"/>
              <a:gd name="connisteX26" fmla="*/ 443914 w 975058"/>
              <a:gd name="connsiteY26" fmla="*/ 911882 h 1137983"/>
              <a:gd name="connisteX27" fmla="*/ 405814 w 975058"/>
              <a:gd name="connsiteY27" fmla="*/ 847112 h 1137983"/>
              <a:gd name="connisteX28" fmla="*/ 352474 w 975058"/>
              <a:gd name="connsiteY28" fmla="*/ 782342 h 1137983"/>
              <a:gd name="connisteX29" fmla="*/ 321994 w 975058"/>
              <a:gd name="connsiteY29" fmla="*/ 717572 h 1137983"/>
              <a:gd name="connisteX30" fmla="*/ 291514 w 975058"/>
              <a:gd name="connsiteY30" fmla="*/ 652802 h 1137983"/>
              <a:gd name="connisteX31" fmla="*/ 226744 w 975058"/>
              <a:gd name="connsiteY31" fmla="*/ 603272 h 1137983"/>
              <a:gd name="connisteX32" fmla="*/ 158164 w 975058"/>
              <a:gd name="connsiteY32" fmla="*/ 610892 h 1137983"/>
              <a:gd name="connisteX33" fmla="*/ 93394 w 975058"/>
              <a:gd name="connsiteY33" fmla="*/ 668042 h 1137983"/>
              <a:gd name="connisteX34" fmla="*/ 28624 w 975058"/>
              <a:gd name="connsiteY34" fmla="*/ 622322 h 1137983"/>
              <a:gd name="connisteX35" fmla="*/ 1954 w 975058"/>
              <a:gd name="connsiteY35" fmla="*/ 557552 h 1137983"/>
              <a:gd name="connisteX36" fmla="*/ 66724 w 975058"/>
              <a:gd name="connsiteY36" fmla="*/ 530882 h 1137983"/>
              <a:gd name="connisteX37" fmla="*/ 131494 w 975058"/>
              <a:gd name="connsiteY37" fmla="*/ 492782 h 1137983"/>
              <a:gd name="connisteX38" fmla="*/ 181024 w 975058"/>
              <a:gd name="connsiteY38" fmla="*/ 424202 h 1137983"/>
              <a:gd name="connisteX39" fmla="*/ 238174 w 975058"/>
              <a:gd name="connsiteY39" fmla="*/ 359432 h 1137983"/>
              <a:gd name="connisteX40" fmla="*/ 306754 w 975058"/>
              <a:gd name="connsiteY40" fmla="*/ 328952 h 1137983"/>
              <a:gd name="connisteX41" fmla="*/ 371524 w 975058"/>
              <a:gd name="connsiteY41" fmla="*/ 317522 h 1137983"/>
              <a:gd name="connisteX42" fmla="*/ 436294 w 975058"/>
              <a:gd name="connsiteY42" fmla="*/ 313712 h 1137983"/>
              <a:gd name="connisteX43" fmla="*/ 501064 w 975058"/>
              <a:gd name="connsiteY43" fmla="*/ 313712 h 1137983"/>
              <a:gd name="connisteX44" fmla="*/ 569644 w 975058"/>
              <a:gd name="connsiteY44" fmla="*/ 313712 h 1137983"/>
              <a:gd name="connisteX45" fmla="*/ 615364 w 975058"/>
              <a:gd name="connsiteY45" fmla="*/ 245132 h 1137983"/>
              <a:gd name="connisteX46" fmla="*/ 680134 w 975058"/>
              <a:gd name="connsiteY46" fmla="*/ 195602 h 1137983"/>
              <a:gd name="connisteX47" fmla="*/ 695374 w 975058"/>
              <a:gd name="connsiteY47" fmla="*/ 130832 h 1137983"/>
              <a:gd name="connisteX48" fmla="*/ 725854 w 975058"/>
              <a:gd name="connsiteY48" fmla="*/ 66062 h 1137983"/>
              <a:gd name="connisteX49" fmla="*/ 790624 w 975058"/>
              <a:gd name="connsiteY49" fmla="*/ 20342 h 1137983"/>
              <a:gd name="connisteX50" fmla="*/ 855394 w 975058"/>
              <a:gd name="connsiteY50" fmla="*/ 8912 h 1137983"/>
              <a:gd name="connisteX51" fmla="*/ 920164 w 975058"/>
              <a:gd name="connsiteY51" fmla="*/ 5102 h 1137983"/>
              <a:gd name="connisteX52" fmla="*/ 946834 w 975058"/>
              <a:gd name="connsiteY52" fmla="*/ 69872 h 1137983"/>
              <a:gd name="connisteX53" fmla="*/ 965884 w 975058"/>
              <a:gd name="connsiteY53" fmla="*/ 134642 h 1137983"/>
              <a:gd name="connisteX54" fmla="*/ 969694 w 975058"/>
              <a:gd name="connsiteY54" fmla="*/ 199412 h 1137983"/>
              <a:gd name="connisteX55" fmla="*/ 904924 w 975058"/>
              <a:gd name="connsiteY55" fmla="*/ 241322 h 1137983"/>
            </a:gdLst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  <a:cxn ang="0">
                <a:pos x="connisteX53" y="connsiteY53"/>
              </a:cxn>
              <a:cxn ang="0">
                <a:pos x="connisteX54" y="connsiteY54"/>
              </a:cxn>
              <a:cxn ang="0">
                <a:pos x="connisteX55" y="connsiteY55"/>
              </a:cxn>
            </a:cxnLst>
            <a:rect l="l" t="t" r="r" b="b"/>
            <a:pathLst>
              <a:path w="975059" h="1137983">
                <a:moveTo>
                  <a:pt x="939214" y="222272"/>
                </a:moveTo>
                <a:cubicBezTo>
                  <a:pt x="927784" y="224177"/>
                  <a:pt x="900479" y="226717"/>
                  <a:pt x="874444" y="233702"/>
                </a:cubicBezTo>
                <a:cubicBezTo>
                  <a:pt x="848409" y="240687"/>
                  <a:pt x="831899" y="238782"/>
                  <a:pt x="809674" y="256562"/>
                </a:cubicBezTo>
                <a:cubicBezTo>
                  <a:pt x="787449" y="274342"/>
                  <a:pt x="772209" y="294662"/>
                  <a:pt x="763954" y="321332"/>
                </a:cubicBezTo>
                <a:cubicBezTo>
                  <a:pt x="755699" y="348002"/>
                  <a:pt x="761414" y="363242"/>
                  <a:pt x="767764" y="389912"/>
                </a:cubicBezTo>
                <a:cubicBezTo>
                  <a:pt x="774114" y="416582"/>
                  <a:pt x="786814" y="428647"/>
                  <a:pt x="794434" y="454682"/>
                </a:cubicBezTo>
                <a:cubicBezTo>
                  <a:pt x="802054" y="480717"/>
                  <a:pt x="802689" y="493417"/>
                  <a:pt x="805864" y="519452"/>
                </a:cubicBezTo>
                <a:cubicBezTo>
                  <a:pt x="809039" y="545487"/>
                  <a:pt x="809039" y="558187"/>
                  <a:pt x="809674" y="584222"/>
                </a:cubicBezTo>
                <a:cubicBezTo>
                  <a:pt x="810309" y="610257"/>
                  <a:pt x="822374" y="631212"/>
                  <a:pt x="809674" y="648992"/>
                </a:cubicBezTo>
                <a:cubicBezTo>
                  <a:pt x="796974" y="666772"/>
                  <a:pt x="770939" y="679472"/>
                  <a:pt x="744904" y="671852"/>
                </a:cubicBezTo>
                <a:cubicBezTo>
                  <a:pt x="718869" y="664232"/>
                  <a:pt x="702994" y="636292"/>
                  <a:pt x="680134" y="610892"/>
                </a:cubicBezTo>
                <a:cubicBezTo>
                  <a:pt x="657274" y="585492"/>
                  <a:pt x="653464" y="564537"/>
                  <a:pt x="630604" y="546122"/>
                </a:cubicBezTo>
                <a:cubicBezTo>
                  <a:pt x="607744" y="527707"/>
                  <a:pt x="591869" y="515642"/>
                  <a:pt x="565834" y="519452"/>
                </a:cubicBezTo>
                <a:cubicBezTo>
                  <a:pt x="539799" y="523262"/>
                  <a:pt x="527099" y="544852"/>
                  <a:pt x="501064" y="565172"/>
                </a:cubicBezTo>
                <a:cubicBezTo>
                  <a:pt x="475029" y="585492"/>
                  <a:pt x="436294" y="598827"/>
                  <a:pt x="436294" y="622322"/>
                </a:cubicBezTo>
                <a:cubicBezTo>
                  <a:pt x="436294" y="645817"/>
                  <a:pt x="485824" y="657882"/>
                  <a:pt x="501064" y="683282"/>
                </a:cubicBezTo>
                <a:cubicBezTo>
                  <a:pt x="516304" y="708682"/>
                  <a:pt x="501699" y="721382"/>
                  <a:pt x="512494" y="748052"/>
                </a:cubicBezTo>
                <a:cubicBezTo>
                  <a:pt x="523289" y="774722"/>
                  <a:pt x="540434" y="789962"/>
                  <a:pt x="554404" y="816632"/>
                </a:cubicBezTo>
                <a:cubicBezTo>
                  <a:pt x="568374" y="843302"/>
                  <a:pt x="570279" y="855367"/>
                  <a:pt x="581074" y="881402"/>
                </a:cubicBezTo>
                <a:cubicBezTo>
                  <a:pt x="591869" y="907437"/>
                  <a:pt x="596949" y="920137"/>
                  <a:pt x="607744" y="946172"/>
                </a:cubicBezTo>
                <a:cubicBezTo>
                  <a:pt x="618539" y="972207"/>
                  <a:pt x="628064" y="984907"/>
                  <a:pt x="634414" y="1010942"/>
                </a:cubicBezTo>
                <a:cubicBezTo>
                  <a:pt x="640764" y="1036977"/>
                  <a:pt x="650289" y="1050312"/>
                  <a:pt x="638224" y="1075712"/>
                </a:cubicBezTo>
                <a:cubicBezTo>
                  <a:pt x="626159" y="1101112"/>
                  <a:pt x="599489" y="1130322"/>
                  <a:pt x="573454" y="1136672"/>
                </a:cubicBezTo>
                <a:cubicBezTo>
                  <a:pt x="547419" y="1143022"/>
                  <a:pt x="531544" y="1125242"/>
                  <a:pt x="508684" y="1106192"/>
                </a:cubicBezTo>
                <a:cubicBezTo>
                  <a:pt x="485824" y="1087142"/>
                  <a:pt x="469314" y="1067457"/>
                  <a:pt x="459154" y="1041422"/>
                </a:cubicBezTo>
                <a:cubicBezTo>
                  <a:pt x="448994" y="1015387"/>
                  <a:pt x="462329" y="1002687"/>
                  <a:pt x="459154" y="976652"/>
                </a:cubicBezTo>
                <a:cubicBezTo>
                  <a:pt x="455979" y="950617"/>
                  <a:pt x="454709" y="937917"/>
                  <a:pt x="443914" y="911882"/>
                </a:cubicBezTo>
                <a:cubicBezTo>
                  <a:pt x="433119" y="885847"/>
                  <a:pt x="424229" y="873147"/>
                  <a:pt x="405814" y="847112"/>
                </a:cubicBezTo>
                <a:cubicBezTo>
                  <a:pt x="387399" y="821077"/>
                  <a:pt x="368984" y="808377"/>
                  <a:pt x="352474" y="782342"/>
                </a:cubicBezTo>
                <a:cubicBezTo>
                  <a:pt x="335964" y="756307"/>
                  <a:pt x="334059" y="743607"/>
                  <a:pt x="321994" y="717572"/>
                </a:cubicBezTo>
                <a:cubicBezTo>
                  <a:pt x="309929" y="691537"/>
                  <a:pt x="310564" y="675662"/>
                  <a:pt x="291514" y="652802"/>
                </a:cubicBezTo>
                <a:cubicBezTo>
                  <a:pt x="272464" y="629942"/>
                  <a:pt x="253414" y="611527"/>
                  <a:pt x="226744" y="603272"/>
                </a:cubicBezTo>
                <a:cubicBezTo>
                  <a:pt x="200074" y="595017"/>
                  <a:pt x="184834" y="598192"/>
                  <a:pt x="158164" y="610892"/>
                </a:cubicBezTo>
                <a:cubicBezTo>
                  <a:pt x="131494" y="623592"/>
                  <a:pt x="119429" y="665502"/>
                  <a:pt x="93394" y="668042"/>
                </a:cubicBezTo>
                <a:cubicBezTo>
                  <a:pt x="67359" y="670582"/>
                  <a:pt x="47039" y="644547"/>
                  <a:pt x="28624" y="622322"/>
                </a:cubicBezTo>
                <a:cubicBezTo>
                  <a:pt x="10209" y="600097"/>
                  <a:pt x="-5666" y="575967"/>
                  <a:pt x="1954" y="557552"/>
                </a:cubicBezTo>
                <a:cubicBezTo>
                  <a:pt x="9574" y="539137"/>
                  <a:pt x="40689" y="543582"/>
                  <a:pt x="66724" y="530882"/>
                </a:cubicBezTo>
                <a:cubicBezTo>
                  <a:pt x="92759" y="518182"/>
                  <a:pt x="108634" y="514372"/>
                  <a:pt x="131494" y="492782"/>
                </a:cubicBezTo>
                <a:cubicBezTo>
                  <a:pt x="154354" y="471192"/>
                  <a:pt x="159434" y="450872"/>
                  <a:pt x="181024" y="424202"/>
                </a:cubicBezTo>
                <a:cubicBezTo>
                  <a:pt x="202614" y="397532"/>
                  <a:pt x="212774" y="378482"/>
                  <a:pt x="238174" y="359432"/>
                </a:cubicBezTo>
                <a:cubicBezTo>
                  <a:pt x="263574" y="340382"/>
                  <a:pt x="280084" y="337207"/>
                  <a:pt x="306754" y="328952"/>
                </a:cubicBezTo>
                <a:cubicBezTo>
                  <a:pt x="333424" y="320697"/>
                  <a:pt x="345489" y="320697"/>
                  <a:pt x="371524" y="317522"/>
                </a:cubicBezTo>
                <a:cubicBezTo>
                  <a:pt x="397559" y="314347"/>
                  <a:pt x="410259" y="314347"/>
                  <a:pt x="436294" y="313712"/>
                </a:cubicBezTo>
                <a:cubicBezTo>
                  <a:pt x="462329" y="313077"/>
                  <a:pt x="474394" y="313712"/>
                  <a:pt x="501064" y="313712"/>
                </a:cubicBezTo>
                <a:cubicBezTo>
                  <a:pt x="527734" y="313712"/>
                  <a:pt x="546784" y="327682"/>
                  <a:pt x="569644" y="313712"/>
                </a:cubicBezTo>
                <a:cubicBezTo>
                  <a:pt x="592504" y="299742"/>
                  <a:pt x="593139" y="268627"/>
                  <a:pt x="615364" y="245132"/>
                </a:cubicBezTo>
                <a:cubicBezTo>
                  <a:pt x="637589" y="221637"/>
                  <a:pt x="664259" y="218462"/>
                  <a:pt x="680134" y="195602"/>
                </a:cubicBezTo>
                <a:cubicBezTo>
                  <a:pt x="696009" y="172742"/>
                  <a:pt x="686484" y="156867"/>
                  <a:pt x="695374" y="130832"/>
                </a:cubicBezTo>
                <a:cubicBezTo>
                  <a:pt x="704264" y="104797"/>
                  <a:pt x="706804" y="88287"/>
                  <a:pt x="725854" y="66062"/>
                </a:cubicBezTo>
                <a:cubicBezTo>
                  <a:pt x="744904" y="43837"/>
                  <a:pt x="764589" y="31772"/>
                  <a:pt x="790624" y="20342"/>
                </a:cubicBezTo>
                <a:cubicBezTo>
                  <a:pt x="816659" y="8912"/>
                  <a:pt x="829359" y="12087"/>
                  <a:pt x="855394" y="8912"/>
                </a:cubicBezTo>
                <a:cubicBezTo>
                  <a:pt x="881429" y="5737"/>
                  <a:pt x="901749" y="-6963"/>
                  <a:pt x="920164" y="5102"/>
                </a:cubicBezTo>
                <a:cubicBezTo>
                  <a:pt x="938579" y="17167"/>
                  <a:pt x="937944" y="43837"/>
                  <a:pt x="946834" y="69872"/>
                </a:cubicBezTo>
                <a:cubicBezTo>
                  <a:pt x="955724" y="95907"/>
                  <a:pt x="961439" y="108607"/>
                  <a:pt x="965884" y="134642"/>
                </a:cubicBezTo>
                <a:cubicBezTo>
                  <a:pt x="970329" y="160677"/>
                  <a:pt x="981759" y="177822"/>
                  <a:pt x="969694" y="199412"/>
                </a:cubicBezTo>
                <a:cubicBezTo>
                  <a:pt x="957629" y="221002"/>
                  <a:pt x="918259" y="234337"/>
                  <a:pt x="904924" y="241322"/>
                </a:cubicBezTo>
              </a:path>
            </a:pathLst>
          </a:custGeom>
          <a:noFill/>
          <a:ln w="22225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Text Box 55" title=""/>
          <p:cNvSpPr txBox="1">
            <a:spLocks noChangeArrowheads="1"/>
          </p:cNvSpPr>
          <p:nvPr/>
        </p:nvSpPr>
        <p:spPr bwMode="auto">
          <a:xfrm>
            <a:off x="554990" y="4908550"/>
            <a:ext cx="6370320" cy="398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317500" marR="0" indent="-317500" defTabSz="914400">
              <a:buClrTx/>
              <a:buSzTx/>
              <a:buFontTx/>
              <a:buNone/>
              <a:defRPr/>
            </a:pPr>
            <a:r>
              <a:rPr kumimoji="1" lang="en-US" altLang="zh-CN" sz="20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0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1" lang="zh-CN" altLang="en-US" sz="20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图中红色框中的光斑为圆形，它实质是什么？</a:t>
            </a:r>
            <a:endParaRPr kumimoji="1" lang="zh-CN" altLang="en-US" sz="20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Text Box 55" title=""/>
          <p:cNvSpPr txBox="1">
            <a:spLocks noChangeArrowheads="1"/>
          </p:cNvSpPr>
          <p:nvPr/>
        </p:nvSpPr>
        <p:spPr bwMode="auto">
          <a:xfrm>
            <a:off x="554990" y="5655945"/>
            <a:ext cx="6609080" cy="398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317500" marR="0" indent="-317500" defTabSz="914400">
              <a:buClrTx/>
              <a:buSzTx/>
              <a:buFontTx/>
              <a:buNone/>
              <a:defRPr/>
            </a:pPr>
            <a:r>
              <a:rPr kumimoji="1" lang="en-US" altLang="zh-CN" sz="20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0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kumimoji="1" lang="zh-CN" altLang="en-US" sz="20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图中绿色框中光斑是不规则的，它是如何形成的？</a:t>
            </a:r>
            <a:endParaRPr kumimoji="1" lang="zh-CN" altLang="en-US" sz="20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文本框 57" title=""/>
          <p:cNvSpPr txBox="1"/>
          <p:nvPr/>
        </p:nvSpPr>
        <p:spPr>
          <a:xfrm>
            <a:off x="863600" y="4055110"/>
            <a:ext cx="580263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蓝色框是影子，红、绿色框是光斑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9" name="文本框 58" title=""/>
          <p:cNvSpPr txBox="1"/>
          <p:nvPr/>
        </p:nvSpPr>
        <p:spPr>
          <a:xfrm>
            <a:off x="863600" y="4436110"/>
            <a:ext cx="580263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红色框中光斑是圆形，绿色框中光斑是不规则的</a:t>
            </a:r>
            <a:endParaRPr kumimoji="1" lang="zh-CN" altLang="en-US" sz="20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0" name="文本框 59" title=""/>
          <p:cNvSpPr txBox="1"/>
          <p:nvPr/>
        </p:nvSpPr>
        <p:spPr>
          <a:xfrm>
            <a:off x="863600" y="5181600"/>
            <a:ext cx="61188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太阳通过树叶间小的缝隙，所成的像（小孔成像）</a:t>
            </a:r>
            <a:endParaRPr kumimoji="1" lang="zh-CN" altLang="en-US" sz="2000" b="1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1" name="文本框 60" title=""/>
          <p:cNvSpPr txBox="1"/>
          <p:nvPr/>
        </p:nvSpPr>
        <p:spPr>
          <a:xfrm>
            <a:off x="863600" y="6019800"/>
            <a:ext cx="61188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太阳光通过树叶间大的缝隙，找到地上形成的光斑</a:t>
            </a:r>
            <a:endParaRPr kumimoji="1" lang="zh-CN" altLang="en-US" sz="2000" b="1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2" name="Text Box 29" title=""/>
          <p:cNvSpPr txBox="1">
            <a:spLocks noChangeArrowheads="1"/>
          </p:cNvSpPr>
          <p:nvPr/>
        </p:nvSpPr>
        <p:spPr bwMode="auto">
          <a:xfrm>
            <a:off x="3149600" y="152400"/>
            <a:ext cx="169354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小孔成像</a:t>
            </a:r>
            <a:endParaRPr kumimoji="0" lang="zh-CN" altLang="en-US" sz="24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02" grpId="0"/>
      <p:bldP spid="27703" grpId="0"/>
      <p:bldP spid="23" grpId="0"/>
      <p:bldP spid="24" grpId="0"/>
      <p:bldP spid="25" grpId="0"/>
      <p:bldP spid="27697" grpId="0" animBg="1"/>
      <p:bldP spid="27696" grpId="0" animBg="1"/>
      <p:bldP spid="13" grpId="0"/>
      <p:bldP spid="15" grpId="0"/>
      <p:bldP spid="14" grpId="0"/>
      <p:bldP spid="26" grpId="0"/>
      <p:bldP spid="39" grpId="0"/>
      <p:bldP spid="56" grpId="0"/>
      <p:bldP spid="57" grpId="0"/>
      <p:bldP spid="58" grpId="0"/>
      <p:bldP spid="59" grpId="0"/>
      <p:bldP spid="60" grpId="0"/>
      <p:bldP spid="61" grpId="0"/>
      <p:bldP spid="32" grpId="0" animBg="1"/>
      <p:bldP spid="33" grpId="0" animBg="1"/>
      <p:bldP spid="38" grpId="0" animBg="1"/>
      <p:bldP spid="40" grpId="0" animBg="1"/>
      <p:bldP spid="41" grpId="0" animBg="1"/>
      <p:bldP spid="43" grpId="0" animBg="1"/>
      <p:bldP spid="44" grpId="0" animBg="1"/>
      <p:bldP spid="52" grpId="0" animBg="1"/>
      <p:bldP spid="53" grpId="0" animBg="1"/>
      <p:bldP spid="55" grpId="0" animBg="1"/>
      <p:bldP spid="49" grpId="0" animBg="1"/>
      <p:bldP spid="46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34" name="Text Box 25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知识应用</a:t>
            </a:r>
            <a:endParaRPr lang="zh-CN" altLang="en-US" sz="30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5" name="Text Box 55" title=""/>
          <p:cNvSpPr txBox="1">
            <a:spLocks noChangeArrowheads="1"/>
          </p:cNvSpPr>
          <p:nvPr/>
        </p:nvSpPr>
        <p:spPr bwMode="auto">
          <a:xfrm>
            <a:off x="329565" y="686435"/>
            <a:ext cx="5207635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阅读</a:t>
            </a:r>
            <a:r>
              <a:rPr kumimoji="1" lang="en-US" altLang="zh-CN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——P43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：小孔成像，完成填空：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 title=""/>
          <p:cNvSpPr txBox="1"/>
          <p:nvPr/>
        </p:nvSpPr>
        <p:spPr>
          <a:xfrm>
            <a:off x="443230" y="1139825"/>
            <a:ext cx="11647805" cy="1410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   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最早记载小孔成像的著作是《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______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》，我国宋代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______ 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的《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__________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》也有关于小孔成像的记载；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代的赵友钦用实验的方法得到小孔成像大小、明暗与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______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和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__________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之间的关系，从而证明了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________________</a:t>
            </a:r>
            <a:r>
              <a:rPr lang="zh-CN" altLang="en-US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的特性</a:t>
            </a:r>
            <a:r>
              <a:rPr lang="en-US" altLang="zh-CN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.</a:t>
            </a:r>
            <a:endParaRPr lang="en-US" altLang="zh-CN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1" name="文本框 10" title=""/>
          <p:cNvSpPr txBox="1"/>
          <p:nvPr/>
        </p:nvSpPr>
        <p:spPr>
          <a:xfrm>
            <a:off x="3834765" y="2011680"/>
            <a:ext cx="207391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光沿直线传播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2" name="Text Box 50" title=""/>
          <p:cNvSpPr txBox="1">
            <a:spLocks noChangeArrowheads="1"/>
          </p:cNvSpPr>
          <p:nvPr/>
        </p:nvSpPr>
        <p:spPr bwMode="auto">
          <a:xfrm>
            <a:off x="328295" y="2480945"/>
            <a:ext cx="2139315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观察与思考：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50" title=""/>
          <p:cNvSpPr txBox="1">
            <a:spLocks noChangeArrowheads="1"/>
          </p:cNvSpPr>
          <p:nvPr/>
        </p:nvSpPr>
        <p:spPr bwMode="auto">
          <a:xfrm>
            <a:off x="2034540" y="2467610"/>
            <a:ext cx="9767570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如图地上的圆形光斑大小不同，造成光斑大小的主要因素是什么？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 title=""/>
          <p:cNvSpPr txBox="1"/>
          <p:nvPr/>
        </p:nvSpPr>
        <p:spPr>
          <a:xfrm>
            <a:off x="4687570" y="1144905"/>
            <a:ext cx="97409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墨经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8" name="文本框 17" title=""/>
          <p:cNvSpPr txBox="1"/>
          <p:nvPr/>
        </p:nvSpPr>
        <p:spPr>
          <a:xfrm>
            <a:off x="7216775" y="1133475"/>
            <a:ext cx="1081405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沈括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文本框 18" title=""/>
          <p:cNvSpPr txBox="1"/>
          <p:nvPr/>
        </p:nvSpPr>
        <p:spPr>
          <a:xfrm>
            <a:off x="8648065" y="1133475"/>
            <a:ext cx="1635125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梦溪笔谈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0" name="文本框 19" title=""/>
          <p:cNvSpPr txBox="1"/>
          <p:nvPr/>
        </p:nvSpPr>
        <p:spPr>
          <a:xfrm>
            <a:off x="2329180" y="1569720"/>
            <a:ext cx="97409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元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1" name="文本框 20" title=""/>
          <p:cNvSpPr txBox="1"/>
          <p:nvPr/>
        </p:nvSpPr>
        <p:spPr>
          <a:xfrm>
            <a:off x="9397365" y="1582420"/>
            <a:ext cx="101219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物距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文本框 21" title=""/>
          <p:cNvSpPr txBox="1"/>
          <p:nvPr/>
        </p:nvSpPr>
        <p:spPr>
          <a:xfrm>
            <a:off x="10598150" y="1566545"/>
            <a:ext cx="1397635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孔的大小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29" name="组合 28" title=""/>
          <p:cNvGrpSpPr/>
          <p:nvPr/>
        </p:nvGrpSpPr>
        <p:grpSpPr>
          <a:xfrm>
            <a:off x="634365" y="3003550"/>
            <a:ext cx="4053205" cy="3761105"/>
            <a:chOff x="11857" y="3960"/>
            <a:chExt cx="7248" cy="672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/>
            <a:srcRect l="7297" t="16475" r="3405" b="21366"/>
            <a:stretch>
              <a:fillRect/>
            </a:stretch>
          </p:blipFill>
          <p:spPr>
            <a:xfrm>
              <a:off x="11857" y="3960"/>
              <a:ext cx="7249" cy="6725"/>
            </a:xfrm>
            <a:prstGeom prst="rect">
              <a:avLst/>
            </a:prstGeom>
          </p:spPr>
        </p:pic>
        <p:sp>
          <p:nvSpPr>
            <p:cNvPr id="32" name="椭圆 31"/>
            <p:cNvSpPr/>
            <p:nvPr/>
          </p:nvSpPr>
          <p:spPr>
            <a:xfrm>
              <a:off x="16593" y="7680"/>
              <a:ext cx="400" cy="435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3865" y="8352"/>
              <a:ext cx="388" cy="421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5753" y="8302"/>
              <a:ext cx="400" cy="435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2993" y="7680"/>
              <a:ext cx="310" cy="336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3713" y="5760"/>
              <a:ext cx="332" cy="337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12393" y="7560"/>
              <a:ext cx="320" cy="36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4673" y="9600"/>
              <a:ext cx="320" cy="36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3191" y="6331"/>
              <a:ext cx="261" cy="175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17535" y="6284"/>
              <a:ext cx="320" cy="222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79" name="组合 178" title=""/>
          <p:cNvGrpSpPr/>
          <p:nvPr/>
        </p:nvGrpSpPr>
        <p:grpSpPr>
          <a:xfrm>
            <a:off x="6303645" y="3208655"/>
            <a:ext cx="4297680" cy="1889760"/>
            <a:chOff x="1970" y="4918"/>
            <a:chExt cx="6768" cy="2976"/>
          </a:xfrm>
        </p:grpSpPr>
        <p:grpSp>
          <p:nvGrpSpPr>
            <p:cNvPr id="30" name="Group 2"/>
            <p:cNvGrpSpPr/>
            <p:nvPr/>
          </p:nvGrpSpPr>
          <p:grpSpPr>
            <a:xfrm>
              <a:off x="2162" y="5543"/>
              <a:ext cx="199" cy="1724"/>
              <a:chOff x="1200" y="2016"/>
              <a:chExt cx="48" cy="816"/>
            </a:xfrm>
          </p:grpSpPr>
          <p:sp>
            <p:nvSpPr>
              <p:cNvPr id="31" name="Oval 3"/>
              <p:cNvSpPr/>
              <p:nvPr/>
            </p:nvSpPr>
            <p:spPr>
              <a:xfrm>
                <a:off x="1200" y="249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4" name="Oval 4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Oval 5"/>
              <p:cNvSpPr/>
              <p:nvPr/>
            </p:nvSpPr>
            <p:spPr>
              <a:xfrm>
                <a:off x="12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6" name="Oval 6"/>
              <p:cNvSpPr/>
              <p:nvPr/>
            </p:nvSpPr>
            <p:spPr>
              <a:xfrm>
                <a:off x="12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7" name="Oval 7"/>
              <p:cNvSpPr/>
              <p:nvPr/>
            </p:nvSpPr>
            <p:spPr>
              <a:xfrm>
                <a:off x="12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Oval 8"/>
              <p:cNvSpPr/>
              <p:nvPr/>
            </p:nvSpPr>
            <p:spPr>
              <a:xfrm>
                <a:off x="12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Oval 9"/>
              <p:cNvSpPr/>
              <p:nvPr/>
            </p:nvSpPr>
            <p:spPr>
              <a:xfrm>
                <a:off x="12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7" name="Oval 10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8" name="Oval 11"/>
              <p:cNvSpPr/>
              <p:nvPr/>
            </p:nvSpPr>
            <p:spPr>
              <a:xfrm>
                <a:off x="1200" y="2304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0" name="Oval 12"/>
              <p:cNvSpPr/>
              <p:nvPr/>
            </p:nvSpPr>
            <p:spPr>
              <a:xfrm>
                <a:off x="1200" y="2352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1" name="Oval 13"/>
              <p:cNvSpPr/>
              <p:nvPr/>
            </p:nvSpPr>
            <p:spPr>
              <a:xfrm>
                <a:off x="1200" y="240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4" name="Oval 14"/>
              <p:cNvSpPr/>
              <p:nvPr/>
            </p:nvSpPr>
            <p:spPr>
              <a:xfrm>
                <a:off x="1200" y="2448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Oval 15"/>
              <p:cNvSpPr/>
              <p:nvPr/>
            </p:nvSpPr>
            <p:spPr>
              <a:xfrm>
                <a:off x="1200" y="254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7" name="Oval 16"/>
              <p:cNvSpPr/>
              <p:nvPr/>
            </p:nvSpPr>
            <p:spPr>
              <a:xfrm>
                <a:off x="1200" y="259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8" name="Oval 17"/>
              <p:cNvSpPr/>
              <p:nvPr/>
            </p:nvSpPr>
            <p:spPr>
              <a:xfrm>
                <a:off x="1200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9" name="Oval 18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0" name="Oval 19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" name="Oval 20"/>
              <p:cNvSpPr/>
              <p:nvPr/>
            </p:nvSpPr>
            <p:spPr>
              <a:xfrm>
                <a:off x="1200" y="273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2" name="Oval 21"/>
              <p:cNvSpPr/>
              <p:nvPr/>
            </p:nvSpPr>
            <p:spPr>
              <a:xfrm>
                <a:off x="1200" y="278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5950" y="5366"/>
              <a:ext cx="176" cy="2024"/>
              <a:chOff x="5710" y="6557"/>
              <a:chExt cx="176" cy="2024"/>
            </a:xfrm>
          </p:grpSpPr>
          <p:cxnSp>
            <p:nvCxnSpPr>
              <p:cNvPr id="95" name="直接连接符 94"/>
              <p:cNvCxnSpPr/>
              <p:nvPr/>
            </p:nvCxnSpPr>
            <p:spPr>
              <a:xfrm flipH="1">
                <a:off x="5799" y="6557"/>
                <a:ext cx="0" cy="2025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4" name="Oval 23"/>
              <p:cNvSpPr/>
              <p:nvPr/>
            </p:nvSpPr>
            <p:spPr>
              <a:xfrm>
                <a:off x="5710" y="7434"/>
                <a:ext cx="176" cy="193"/>
              </a:xfrm>
              <a:prstGeom prst="ellipse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5" name="Group 24"/>
            <p:cNvGrpSpPr/>
            <p:nvPr/>
          </p:nvGrpSpPr>
          <p:grpSpPr>
            <a:xfrm rot="10813372" flipH="1">
              <a:off x="8402" y="5755"/>
              <a:ext cx="161" cy="1163"/>
              <a:chOff x="1200" y="2016"/>
              <a:chExt cx="48" cy="816"/>
            </a:xfrm>
          </p:grpSpPr>
          <p:sp>
            <p:nvSpPr>
              <p:cNvPr id="66" name="Oval 25"/>
              <p:cNvSpPr/>
              <p:nvPr/>
            </p:nvSpPr>
            <p:spPr>
              <a:xfrm>
                <a:off x="1200" y="249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7" name="Oval 26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8" name="Oval 27"/>
              <p:cNvSpPr/>
              <p:nvPr/>
            </p:nvSpPr>
            <p:spPr>
              <a:xfrm>
                <a:off x="12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9" name="Oval 28"/>
              <p:cNvSpPr/>
              <p:nvPr/>
            </p:nvSpPr>
            <p:spPr>
              <a:xfrm>
                <a:off x="12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0" name="Oval 29"/>
              <p:cNvSpPr/>
              <p:nvPr/>
            </p:nvSpPr>
            <p:spPr>
              <a:xfrm>
                <a:off x="12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1" name="Oval 30"/>
              <p:cNvSpPr/>
              <p:nvPr/>
            </p:nvSpPr>
            <p:spPr>
              <a:xfrm>
                <a:off x="12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2" name="Oval 31"/>
              <p:cNvSpPr/>
              <p:nvPr/>
            </p:nvSpPr>
            <p:spPr>
              <a:xfrm>
                <a:off x="12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3" name="Oval 32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4" name="Oval 33"/>
              <p:cNvSpPr/>
              <p:nvPr/>
            </p:nvSpPr>
            <p:spPr>
              <a:xfrm>
                <a:off x="1200" y="2304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5" name="Oval 34"/>
              <p:cNvSpPr/>
              <p:nvPr/>
            </p:nvSpPr>
            <p:spPr>
              <a:xfrm>
                <a:off x="1200" y="2352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6" name="Oval 35"/>
              <p:cNvSpPr/>
              <p:nvPr/>
            </p:nvSpPr>
            <p:spPr>
              <a:xfrm>
                <a:off x="1200" y="240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7" name="Oval 36"/>
              <p:cNvSpPr/>
              <p:nvPr/>
            </p:nvSpPr>
            <p:spPr>
              <a:xfrm>
                <a:off x="1200" y="2448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8" name="Oval 37"/>
              <p:cNvSpPr/>
              <p:nvPr/>
            </p:nvSpPr>
            <p:spPr>
              <a:xfrm>
                <a:off x="1200" y="254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9" name="Oval 38"/>
              <p:cNvSpPr/>
              <p:nvPr/>
            </p:nvSpPr>
            <p:spPr>
              <a:xfrm>
                <a:off x="1200" y="259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0" name="Oval 39"/>
              <p:cNvSpPr/>
              <p:nvPr/>
            </p:nvSpPr>
            <p:spPr>
              <a:xfrm>
                <a:off x="1200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1" name="Oval 40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2" name="Oval 41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3" name="Oval 42"/>
              <p:cNvSpPr/>
              <p:nvPr/>
            </p:nvSpPr>
            <p:spPr>
              <a:xfrm>
                <a:off x="1200" y="273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4" name="Oval 43"/>
              <p:cNvSpPr/>
              <p:nvPr/>
            </p:nvSpPr>
            <p:spPr>
              <a:xfrm>
                <a:off x="1200" y="278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5" name="Text Box 46"/>
            <p:cNvSpPr txBox="1"/>
            <p:nvPr/>
          </p:nvSpPr>
          <p:spPr>
            <a:xfrm>
              <a:off x="1985" y="4918"/>
              <a:ext cx="625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A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86" name="Text Box 47"/>
            <p:cNvSpPr txBox="1"/>
            <p:nvPr/>
          </p:nvSpPr>
          <p:spPr>
            <a:xfrm>
              <a:off x="1970" y="7218"/>
              <a:ext cx="590" cy="677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200">
                  <a:latin typeface="Times New Roman" panose="02020603050405020304" pitchFamily="18" charset="0"/>
                </a:rPr>
                <a:t>B</a:t>
              </a:r>
              <a:endParaRPr lang="en-US" altLang="zh-CN" sz="2200">
                <a:latin typeface="Times New Roman" panose="02020603050405020304" pitchFamily="18" charset="0"/>
              </a:endParaRPr>
            </a:p>
          </p:txBody>
        </p:sp>
        <p:sp>
          <p:nvSpPr>
            <p:cNvPr id="87" name="Text Box 48"/>
            <p:cNvSpPr txBox="1"/>
            <p:nvPr/>
          </p:nvSpPr>
          <p:spPr>
            <a:xfrm>
              <a:off x="7949" y="5143"/>
              <a:ext cx="670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D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88" name="Text Box 49"/>
            <p:cNvSpPr txBox="1"/>
            <p:nvPr/>
          </p:nvSpPr>
          <p:spPr>
            <a:xfrm>
              <a:off x="7949" y="6815"/>
              <a:ext cx="681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C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2244" y="5538"/>
              <a:ext cx="6288" cy="1345"/>
              <a:chOff x="6113" y="1598"/>
              <a:chExt cx="11934" cy="2100"/>
            </a:xfrm>
          </p:grpSpPr>
          <p:sp>
            <p:nvSpPr>
              <p:cNvPr id="90" name="Line 45"/>
              <p:cNvSpPr/>
              <p:nvPr/>
            </p:nvSpPr>
            <p:spPr>
              <a:xfrm>
                <a:off x="6113" y="1598"/>
                <a:ext cx="11935" cy="2100"/>
              </a:xfrm>
              <a:prstGeom prst="line">
                <a:avLst/>
              </a:prstGeom>
              <a:ln w="2857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cxnSp>
            <p:nvCxnSpPr>
              <p:cNvPr id="91" name="直接箭头连接符 90"/>
              <p:cNvCxnSpPr/>
              <p:nvPr/>
            </p:nvCxnSpPr>
            <p:spPr>
              <a:xfrm>
                <a:off x="9039" y="2104"/>
                <a:ext cx="2040" cy="36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</p:grpSp>
        <p:grpSp>
          <p:nvGrpSpPr>
            <p:cNvPr id="92" name="组合 91"/>
            <p:cNvGrpSpPr/>
            <p:nvPr/>
          </p:nvGrpSpPr>
          <p:grpSpPr>
            <a:xfrm>
              <a:off x="2162" y="5745"/>
              <a:ext cx="6371" cy="1522"/>
              <a:chOff x="5958" y="1921"/>
              <a:chExt cx="12090" cy="2376"/>
            </a:xfrm>
          </p:grpSpPr>
          <p:sp>
            <p:nvSpPr>
              <p:cNvPr id="93" name="Line 44"/>
              <p:cNvSpPr/>
              <p:nvPr/>
            </p:nvSpPr>
            <p:spPr>
              <a:xfrm flipV="1">
                <a:off x="5958" y="1921"/>
                <a:ext cx="12090" cy="2377"/>
              </a:xfrm>
              <a:prstGeom prst="line">
                <a:avLst/>
              </a:prstGeom>
              <a:ln w="28575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cxnSp>
            <p:nvCxnSpPr>
              <p:cNvPr id="94" name="直接箭头连接符 93"/>
              <p:cNvCxnSpPr/>
              <p:nvPr/>
            </p:nvCxnSpPr>
            <p:spPr>
              <a:xfrm flipV="1">
                <a:off x="8919" y="3323"/>
                <a:ext cx="2040" cy="397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</p:grpSp>
        <p:grpSp>
          <p:nvGrpSpPr>
            <p:cNvPr id="111" name="组合 110"/>
            <p:cNvGrpSpPr/>
            <p:nvPr/>
          </p:nvGrpSpPr>
          <p:grpSpPr>
            <a:xfrm>
              <a:off x="8544" y="5404"/>
              <a:ext cx="194" cy="1987"/>
              <a:chOff x="9519" y="6633"/>
              <a:chExt cx="240" cy="2459"/>
            </a:xfrm>
          </p:grpSpPr>
          <p:cxnSp>
            <p:nvCxnSpPr>
              <p:cNvPr id="98" name="直接连接符 97"/>
              <p:cNvCxnSpPr/>
              <p:nvPr/>
            </p:nvCxnSpPr>
            <p:spPr>
              <a:xfrm flipH="1">
                <a:off x="9546" y="6633"/>
                <a:ext cx="0" cy="2385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0" name="直接连接符 99"/>
              <p:cNvCxnSpPr/>
              <p:nvPr/>
            </p:nvCxnSpPr>
            <p:spPr>
              <a:xfrm>
                <a:off x="9519" y="6917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" name="直接连接符 100"/>
              <p:cNvCxnSpPr/>
              <p:nvPr/>
            </p:nvCxnSpPr>
            <p:spPr>
              <a:xfrm>
                <a:off x="9519" y="6692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" name="直接连接符 101"/>
              <p:cNvCxnSpPr/>
              <p:nvPr/>
            </p:nvCxnSpPr>
            <p:spPr>
              <a:xfrm>
                <a:off x="9519" y="7391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" name="直接连接符 102"/>
              <p:cNvCxnSpPr/>
              <p:nvPr/>
            </p:nvCxnSpPr>
            <p:spPr>
              <a:xfrm>
                <a:off x="9519" y="7166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4" name="直接连接符 103"/>
              <p:cNvCxnSpPr/>
              <p:nvPr/>
            </p:nvCxnSpPr>
            <p:spPr>
              <a:xfrm>
                <a:off x="9519" y="7889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" name="直接连接符 104"/>
              <p:cNvCxnSpPr/>
              <p:nvPr/>
            </p:nvCxnSpPr>
            <p:spPr>
              <a:xfrm>
                <a:off x="9519" y="7664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直接连接符 105"/>
              <p:cNvCxnSpPr/>
              <p:nvPr/>
            </p:nvCxnSpPr>
            <p:spPr>
              <a:xfrm>
                <a:off x="9519" y="8363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直接连接符 106"/>
              <p:cNvCxnSpPr/>
              <p:nvPr/>
            </p:nvCxnSpPr>
            <p:spPr>
              <a:xfrm>
                <a:off x="9519" y="8138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" name="直接连接符 108"/>
              <p:cNvCxnSpPr/>
              <p:nvPr/>
            </p:nvCxnSpPr>
            <p:spPr>
              <a:xfrm>
                <a:off x="9519" y="8852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直接连接符 109"/>
              <p:cNvCxnSpPr/>
              <p:nvPr/>
            </p:nvCxnSpPr>
            <p:spPr>
              <a:xfrm>
                <a:off x="9519" y="8627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37" name="Group 24" title=""/>
          <p:cNvGrpSpPr/>
          <p:nvPr/>
        </p:nvGrpSpPr>
        <p:grpSpPr>
          <a:xfrm rot="10813372" flipH="1">
            <a:off x="9714230" y="5674995"/>
            <a:ext cx="79375" cy="372110"/>
            <a:chOff x="1200" y="2016"/>
            <a:chExt cx="48" cy="816"/>
          </a:xfrm>
        </p:grpSpPr>
        <p:sp>
          <p:nvSpPr>
            <p:cNvPr id="138" name="Oval 25"/>
            <p:cNvSpPr/>
            <p:nvPr/>
          </p:nvSpPr>
          <p:spPr>
            <a:xfrm>
              <a:off x="1200" y="2496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39" name="Oval 26"/>
            <p:cNvSpPr/>
            <p:nvPr/>
          </p:nvSpPr>
          <p:spPr>
            <a:xfrm>
              <a:off x="1200" y="2256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0" name="Oval 27"/>
            <p:cNvSpPr/>
            <p:nvPr/>
          </p:nvSpPr>
          <p:spPr>
            <a:xfrm>
              <a:off x="1200" y="2016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1" name="Oval 28"/>
            <p:cNvSpPr/>
            <p:nvPr/>
          </p:nvSpPr>
          <p:spPr>
            <a:xfrm>
              <a:off x="1200" y="2064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2" name="Oval 29"/>
            <p:cNvSpPr/>
            <p:nvPr/>
          </p:nvSpPr>
          <p:spPr>
            <a:xfrm>
              <a:off x="1200" y="2112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3" name="Oval 30"/>
            <p:cNvSpPr/>
            <p:nvPr/>
          </p:nvSpPr>
          <p:spPr>
            <a:xfrm>
              <a:off x="1200" y="2160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4" name="Oval 31"/>
            <p:cNvSpPr/>
            <p:nvPr/>
          </p:nvSpPr>
          <p:spPr>
            <a:xfrm>
              <a:off x="1200" y="2208"/>
              <a:ext cx="48" cy="4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5" name="Oval 32"/>
            <p:cNvSpPr/>
            <p:nvPr/>
          </p:nvSpPr>
          <p:spPr>
            <a:xfrm>
              <a:off x="1200" y="2256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6" name="Oval 33"/>
            <p:cNvSpPr/>
            <p:nvPr/>
          </p:nvSpPr>
          <p:spPr>
            <a:xfrm>
              <a:off x="1200" y="2304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7" name="Oval 34"/>
            <p:cNvSpPr/>
            <p:nvPr/>
          </p:nvSpPr>
          <p:spPr>
            <a:xfrm>
              <a:off x="1200" y="2352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8" name="Oval 35"/>
            <p:cNvSpPr/>
            <p:nvPr/>
          </p:nvSpPr>
          <p:spPr>
            <a:xfrm>
              <a:off x="1200" y="2400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49" name="Oval 36"/>
            <p:cNvSpPr/>
            <p:nvPr/>
          </p:nvSpPr>
          <p:spPr>
            <a:xfrm>
              <a:off x="1200" y="2448"/>
              <a:ext cx="48" cy="48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50" name="Oval 37"/>
            <p:cNvSpPr/>
            <p:nvPr/>
          </p:nvSpPr>
          <p:spPr>
            <a:xfrm>
              <a:off x="1200" y="2544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51" name="Oval 38"/>
            <p:cNvSpPr/>
            <p:nvPr/>
          </p:nvSpPr>
          <p:spPr>
            <a:xfrm>
              <a:off x="1200" y="2592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52" name="Oval 39"/>
            <p:cNvSpPr/>
            <p:nvPr/>
          </p:nvSpPr>
          <p:spPr>
            <a:xfrm>
              <a:off x="1200" y="2640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53" name="Oval 40"/>
            <p:cNvSpPr/>
            <p:nvPr/>
          </p:nvSpPr>
          <p:spPr>
            <a:xfrm>
              <a:off x="1200" y="2688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54" name="Oval 41"/>
            <p:cNvSpPr/>
            <p:nvPr/>
          </p:nvSpPr>
          <p:spPr>
            <a:xfrm>
              <a:off x="1200" y="2688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55" name="Oval 42"/>
            <p:cNvSpPr/>
            <p:nvPr/>
          </p:nvSpPr>
          <p:spPr>
            <a:xfrm>
              <a:off x="1200" y="2736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  <p:sp>
          <p:nvSpPr>
            <p:cNvPr id="156" name="Oval 43"/>
            <p:cNvSpPr/>
            <p:nvPr/>
          </p:nvSpPr>
          <p:spPr>
            <a:xfrm>
              <a:off x="1200" y="2784"/>
              <a:ext cx="48" cy="48"/>
            </a:xfrm>
            <a:prstGeom prst="ellipse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</p:grpSp>
      <p:grpSp>
        <p:nvGrpSpPr>
          <p:cNvPr id="180" name="组合 179" title=""/>
          <p:cNvGrpSpPr/>
          <p:nvPr/>
        </p:nvGrpSpPr>
        <p:grpSpPr>
          <a:xfrm>
            <a:off x="6372225" y="4964430"/>
            <a:ext cx="2639060" cy="1889760"/>
            <a:chOff x="423" y="7421"/>
            <a:chExt cx="4156" cy="2976"/>
          </a:xfrm>
        </p:grpSpPr>
        <p:grpSp>
          <p:nvGrpSpPr>
            <p:cNvPr id="114" name="Group 2"/>
            <p:cNvGrpSpPr/>
            <p:nvPr/>
          </p:nvGrpSpPr>
          <p:grpSpPr>
            <a:xfrm>
              <a:off x="615" y="8046"/>
              <a:ext cx="199" cy="1724"/>
              <a:chOff x="1200" y="2016"/>
              <a:chExt cx="48" cy="816"/>
            </a:xfrm>
          </p:grpSpPr>
          <p:sp>
            <p:nvSpPr>
              <p:cNvPr id="115" name="Oval 3"/>
              <p:cNvSpPr/>
              <p:nvPr/>
            </p:nvSpPr>
            <p:spPr>
              <a:xfrm>
                <a:off x="1200" y="249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16" name="Oval 4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Oval 5"/>
              <p:cNvSpPr/>
              <p:nvPr/>
            </p:nvSpPr>
            <p:spPr>
              <a:xfrm>
                <a:off x="12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18" name="Oval 6"/>
              <p:cNvSpPr/>
              <p:nvPr/>
            </p:nvSpPr>
            <p:spPr>
              <a:xfrm>
                <a:off x="12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19" name="Oval 7"/>
              <p:cNvSpPr/>
              <p:nvPr/>
            </p:nvSpPr>
            <p:spPr>
              <a:xfrm>
                <a:off x="12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0" name="Oval 8"/>
              <p:cNvSpPr/>
              <p:nvPr/>
            </p:nvSpPr>
            <p:spPr>
              <a:xfrm>
                <a:off x="12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1" name="Oval 9"/>
              <p:cNvSpPr/>
              <p:nvPr/>
            </p:nvSpPr>
            <p:spPr>
              <a:xfrm>
                <a:off x="12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2" name="Oval 10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3" name="Oval 11"/>
              <p:cNvSpPr/>
              <p:nvPr/>
            </p:nvSpPr>
            <p:spPr>
              <a:xfrm>
                <a:off x="1200" y="2304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4" name="Oval 12"/>
              <p:cNvSpPr/>
              <p:nvPr/>
            </p:nvSpPr>
            <p:spPr>
              <a:xfrm>
                <a:off x="1200" y="2352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5" name="Oval 13"/>
              <p:cNvSpPr/>
              <p:nvPr/>
            </p:nvSpPr>
            <p:spPr>
              <a:xfrm>
                <a:off x="1200" y="240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6" name="Oval 14"/>
              <p:cNvSpPr/>
              <p:nvPr/>
            </p:nvSpPr>
            <p:spPr>
              <a:xfrm>
                <a:off x="1200" y="2448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7" name="Oval 15"/>
              <p:cNvSpPr/>
              <p:nvPr/>
            </p:nvSpPr>
            <p:spPr>
              <a:xfrm>
                <a:off x="1200" y="254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8" name="Oval 16"/>
              <p:cNvSpPr/>
              <p:nvPr/>
            </p:nvSpPr>
            <p:spPr>
              <a:xfrm>
                <a:off x="1200" y="259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29" name="Oval 17"/>
              <p:cNvSpPr/>
              <p:nvPr/>
            </p:nvSpPr>
            <p:spPr>
              <a:xfrm>
                <a:off x="1200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30" name="Oval 18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31" name="Oval 19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32" name="Oval 20"/>
              <p:cNvSpPr/>
              <p:nvPr/>
            </p:nvSpPr>
            <p:spPr>
              <a:xfrm>
                <a:off x="1200" y="273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33" name="Oval 21"/>
              <p:cNvSpPr/>
              <p:nvPr/>
            </p:nvSpPr>
            <p:spPr>
              <a:xfrm>
                <a:off x="1200" y="278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4" name="组合 133"/>
            <p:cNvGrpSpPr/>
            <p:nvPr/>
          </p:nvGrpSpPr>
          <p:grpSpPr>
            <a:xfrm>
              <a:off x="4403" y="7869"/>
              <a:ext cx="176" cy="2024"/>
              <a:chOff x="5710" y="6557"/>
              <a:chExt cx="176" cy="2024"/>
            </a:xfrm>
          </p:grpSpPr>
          <p:cxnSp>
            <p:nvCxnSpPr>
              <p:cNvPr id="135" name="直接连接符 134"/>
              <p:cNvCxnSpPr/>
              <p:nvPr/>
            </p:nvCxnSpPr>
            <p:spPr>
              <a:xfrm flipH="1">
                <a:off x="5799" y="6557"/>
                <a:ext cx="0" cy="2025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36" name="Oval 23"/>
              <p:cNvSpPr/>
              <p:nvPr/>
            </p:nvSpPr>
            <p:spPr>
              <a:xfrm>
                <a:off x="5710" y="7434"/>
                <a:ext cx="176" cy="193"/>
              </a:xfrm>
              <a:prstGeom prst="ellipse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57" name="Text Box 46"/>
            <p:cNvSpPr txBox="1"/>
            <p:nvPr/>
          </p:nvSpPr>
          <p:spPr>
            <a:xfrm>
              <a:off x="438" y="7421"/>
              <a:ext cx="625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A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58" name="Text Box 47"/>
            <p:cNvSpPr txBox="1"/>
            <p:nvPr/>
          </p:nvSpPr>
          <p:spPr>
            <a:xfrm>
              <a:off x="423" y="9721"/>
              <a:ext cx="590" cy="677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200">
                  <a:latin typeface="Times New Roman" panose="02020603050405020304" pitchFamily="18" charset="0"/>
                </a:rPr>
                <a:t>B</a:t>
              </a:r>
              <a:endParaRPr lang="en-US" altLang="zh-CN" sz="2200">
                <a:latin typeface="Times New Roman" panose="02020603050405020304" pitchFamily="18" charset="0"/>
              </a:endParaRPr>
            </a:p>
          </p:txBody>
        </p:sp>
      </p:grpSp>
      <p:sp>
        <p:nvSpPr>
          <p:cNvPr id="159" name="Text Box 48" title=""/>
          <p:cNvSpPr txBox="1"/>
          <p:nvPr/>
        </p:nvSpPr>
        <p:spPr>
          <a:xfrm>
            <a:off x="9368790" y="5302250"/>
            <a:ext cx="425450" cy="460375"/>
          </a:xfrm>
          <a:prstGeom prst="rect">
            <a:avLst/>
          </a:prstGeom>
          <a:noFill/>
          <a:ln w="12700">
            <a:noFill/>
          </a:ln>
          <a:effectLst>
            <a:outerShdw dist="35921" dir="2699999" sy="50000" kx="2115845" algn="bl" rotWithShape="0">
              <a:srgbClr val="C0C0C0">
                <a:alpha val="79999"/>
              </a:srgbClr>
            </a:outerShdw>
          </a:effectLst>
        </p:spPr>
        <p:txBody>
          <a:bodyPr wrap="square" anchor="t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E</a:t>
            </a:r>
            <a:endParaRPr lang="en-US" altLang="zh-CN" sz="2400">
              <a:latin typeface="Times New Roman" panose="02020603050405020304" pitchFamily="18" charset="0"/>
            </a:endParaRPr>
          </a:p>
        </p:txBody>
      </p:sp>
      <p:sp>
        <p:nvSpPr>
          <p:cNvPr id="160" name="Text Box 49" title=""/>
          <p:cNvSpPr txBox="1"/>
          <p:nvPr/>
        </p:nvSpPr>
        <p:spPr>
          <a:xfrm>
            <a:off x="9413240" y="6005195"/>
            <a:ext cx="432435" cy="460375"/>
          </a:xfrm>
          <a:prstGeom prst="rect">
            <a:avLst/>
          </a:prstGeom>
          <a:noFill/>
          <a:ln w="12700">
            <a:noFill/>
          </a:ln>
          <a:effectLst>
            <a:outerShdw dist="35921" dir="2699999" sy="50000" kx="2115845" algn="bl" rotWithShape="0">
              <a:srgbClr val="C0C0C0">
                <a:alpha val="79999"/>
              </a:srgbClr>
            </a:outerShdw>
          </a:effectLst>
        </p:spPr>
        <p:txBody>
          <a:bodyPr wrap="square" anchor="t" anchorCtr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F</a:t>
            </a:r>
            <a:endParaRPr lang="en-US" altLang="zh-CN" sz="2400">
              <a:latin typeface="Times New Roman" panose="02020603050405020304" pitchFamily="18" charset="0"/>
            </a:endParaRPr>
          </a:p>
        </p:txBody>
      </p:sp>
      <p:grpSp>
        <p:nvGrpSpPr>
          <p:cNvPr id="161" name="组合 160" title=""/>
          <p:cNvGrpSpPr/>
          <p:nvPr/>
        </p:nvGrpSpPr>
        <p:grpSpPr>
          <a:xfrm>
            <a:off x="6546215" y="5358130"/>
            <a:ext cx="3258820" cy="711200"/>
            <a:chOff x="6113" y="1598"/>
            <a:chExt cx="11934" cy="2100"/>
          </a:xfrm>
        </p:grpSpPr>
        <p:sp>
          <p:nvSpPr>
            <p:cNvPr id="162" name="Line 45"/>
            <p:cNvSpPr/>
            <p:nvPr/>
          </p:nvSpPr>
          <p:spPr>
            <a:xfrm>
              <a:off x="6113" y="1598"/>
              <a:ext cx="11935" cy="2100"/>
            </a:xfrm>
            <a:prstGeom prst="line">
              <a:avLst/>
            </a:prstGeom>
            <a:ln w="28575" cap="flat" cmpd="sng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63" name="直接箭头连接符 162"/>
            <p:cNvCxnSpPr/>
            <p:nvPr/>
          </p:nvCxnSpPr>
          <p:spPr>
            <a:xfrm>
              <a:off x="9039" y="2104"/>
              <a:ext cx="2040" cy="3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grpSp>
        <p:nvGrpSpPr>
          <p:cNvPr id="164" name="组合 163" title=""/>
          <p:cNvGrpSpPr/>
          <p:nvPr/>
        </p:nvGrpSpPr>
        <p:grpSpPr>
          <a:xfrm>
            <a:off x="6494145" y="5674360"/>
            <a:ext cx="3310890" cy="781685"/>
            <a:chOff x="5958" y="1921"/>
            <a:chExt cx="12090" cy="2376"/>
          </a:xfrm>
        </p:grpSpPr>
        <p:sp>
          <p:nvSpPr>
            <p:cNvPr id="165" name="Line 44"/>
            <p:cNvSpPr/>
            <p:nvPr/>
          </p:nvSpPr>
          <p:spPr>
            <a:xfrm flipV="1">
              <a:off x="5958" y="1921"/>
              <a:ext cx="12090" cy="2377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66" name="直接箭头连接符 165"/>
            <p:cNvCxnSpPr/>
            <p:nvPr/>
          </p:nvCxnSpPr>
          <p:spPr>
            <a:xfrm flipV="1">
              <a:off x="8919" y="3323"/>
              <a:ext cx="2040" cy="39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grpSp>
        <p:nvGrpSpPr>
          <p:cNvPr id="167" name="组合 166" title=""/>
          <p:cNvGrpSpPr/>
          <p:nvPr/>
        </p:nvGrpSpPr>
        <p:grpSpPr>
          <a:xfrm>
            <a:off x="9790430" y="5278755"/>
            <a:ext cx="123190" cy="1261745"/>
            <a:chOff x="9519" y="6633"/>
            <a:chExt cx="240" cy="2459"/>
          </a:xfrm>
        </p:grpSpPr>
        <p:cxnSp>
          <p:nvCxnSpPr>
            <p:cNvPr id="168" name="直接连接符 167"/>
            <p:cNvCxnSpPr/>
            <p:nvPr/>
          </p:nvCxnSpPr>
          <p:spPr>
            <a:xfrm flipH="1">
              <a:off x="9546" y="6633"/>
              <a:ext cx="0" cy="238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直接连接符 168"/>
            <p:cNvCxnSpPr/>
            <p:nvPr/>
          </p:nvCxnSpPr>
          <p:spPr>
            <a:xfrm>
              <a:off x="9519" y="6917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直接连接符 169"/>
            <p:cNvCxnSpPr/>
            <p:nvPr/>
          </p:nvCxnSpPr>
          <p:spPr>
            <a:xfrm>
              <a:off x="9519" y="6692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直接连接符 170"/>
            <p:cNvCxnSpPr/>
            <p:nvPr/>
          </p:nvCxnSpPr>
          <p:spPr>
            <a:xfrm>
              <a:off x="9519" y="7391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直接连接符 171"/>
            <p:cNvCxnSpPr/>
            <p:nvPr/>
          </p:nvCxnSpPr>
          <p:spPr>
            <a:xfrm>
              <a:off x="9519" y="7166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3" name="直接连接符 172"/>
            <p:cNvCxnSpPr/>
            <p:nvPr/>
          </p:nvCxnSpPr>
          <p:spPr>
            <a:xfrm>
              <a:off x="9519" y="7889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4" name="直接连接符 173"/>
            <p:cNvCxnSpPr/>
            <p:nvPr/>
          </p:nvCxnSpPr>
          <p:spPr>
            <a:xfrm>
              <a:off x="9519" y="7664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" name="直接连接符 174"/>
            <p:cNvCxnSpPr/>
            <p:nvPr/>
          </p:nvCxnSpPr>
          <p:spPr>
            <a:xfrm>
              <a:off x="9519" y="8363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" name="直接连接符 175"/>
            <p:cNvCxnSpPr/>
            <p:nvPr/>
          </p:nvCxnSpPr>
          <p:spPr>
            <a:xfrm>
              <a:off x="9519" y="8138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" name="直接连接符 176"/>
            <p:cNvCxnSpPr/>
            <p:nvPr/>
          </p:nvCxnSpPr>
          <p:spPr>
            <a:xfrm>
              <a:off x="9519" y="8852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直接连接符 177"/>
            <p:cNvCxnSpPr/>
            <p:nvPr/>
          </p:nvCxnSpPr>
          <p:spPr>
            <a:xfrm>
              <a:off x="9519" y="8627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3" name="Text Box 29" title=""/>
          <p:cNvSpPr txBox="1">
            <a:spLocks noChangeArrowheads="1"/>
          </p:cNvSpPr>
          <p:nvPr/>
        </p:nvSpPr>
        <p:spPr bwMode="auto">
          <a:xfrm>
            <a:off x="3149600" y="152400"/>
            <a:ext cx="169354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小孔成像</a:t>
            </a:r>
            <a:endParaRPr kumimoji="0" lang="zh-CN" altLang="en-US" sz="24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11" grpId="0"/>
      <p:bldP spid="159" grpId="0" animBg="1"/>
      <p:bldP spid="1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34" name="Text Box 25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知识应用</a:t>
            </a:r>
            <a:endParaRPr lang="zh-CN" altLang="en-US" sz="30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0249" name="Text Box 29" title=""/>
          <p:cNvSpPr txBox="1">
            <a:spLocks noChangeArrowheads="1"/>
          </p:cNvSpPr>
          <p:nvPr/>
        </p:nvSpPr>
        <p:spPr bwMode="auto">
          <a:xfrm>
            <a:off x="3149600" y="152400"/>
            <a:ext cx="169354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小孔成像</a:t>
            </a:r>
            <a:endParaRPr kumimoji="0" lang="zh-CN" altLang="en-US" sz="24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179" name="组合 178" title=""/>
          <p:cNvGrpSpPr/>
          <p:nvPr/>
        </p:nvGrpSpPr>
        <p:grpSpPr>
          <a:xfrm>
            <a:off x="438150" y="2783840"/>
            <a:ext cx="4297680" cy="1889760"/>
            <a:chOff x="1970" y="4918"/>
            <a:chExt cx="6768" cy="2976"/>
          </a:xfrm>
        </p:grpSpPr>
        <p:grpSp>
          <p:nvGrpSpPr>
            <p:cNvPr id="30" name="Group 2"/>
            <p:cNvGrpSpPr/>
            <p:nvPr/>
          </p:nvGrpSpPr>
          <p:grpSpPr>
            <a:xfrm>
              <a:off x="2162" y="5543"/>
              <a:ext cx="199" cy="1724"/>
              <a:chOff x="1200" y="2016"/>
              <a:chExt cx="48" cy="816"/>
            </a:xfrm>
          </p:grpSpPr>
          <p:sp>
            <p:nvSpPr>
              <p:cNvPr id="31" name="Oval 3"/>
              <p:cNvSpPr/>
              <p:nvPr/>
            </p:nvSpPr>
            <p:spPr>
              <a:xfrm>
                <a:off x="1200" y="249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4" name="Oval 4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Oval 5"/>
              <p:cNvSpPr/>
              <p:nvPr/>
            </p:nvSpPr>
            <p:spPr>
              <a:xfrm>
                <a:off x="12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6" name="Oval 6"/>
              <p:cNvSpPr/>
              <p:nvPr/>
            </p:nvSpPr>
            <p:spPr>
              <a:xfrm>
                <a:off x="12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7" name="Oval 7"/>
              <p:cNvSpPr/>
              <p:nvPr/>
            </p:nvSpPr>
            <p:spPr>
              <a:xfrm>
                <a:off x="12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39" name="Oval 8"/>
              <p:cNvSpPr/>
              <p:nvPr/>
            </p:nvSpPr>
            <p:spPr>
              <a:xfrm>
                <a:off x="12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2" name="Oval 9"/>
              <p:cNvSpPr/>
              <p:nvPr/>
            </p:nvSpPr>
            <p:spPr>
              <a:xfrm>
                <a:off x="12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7" name="Oval 10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8" name="Oval 11"/>
              <p:cNvSpPr/>
              <p:nvPr/>
            </p:nvSpPr>
            <p:spPr>
              <a:xfrm>
                <a:off x="1200" y="2304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0" name="Oval 12"/>
              <p:cNvSpPr/>
              <p:nvPr/>
            </p:nvSpPr>
            <p:spPr>
              <a:xfrm>
                <a:off x="1200" y="2352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1" name="Oval 13"/>
              <p:cNvSpPr/>
              <p:nvPr/>
            </p:nvSpPr>
            <p:spPr>
              <a:xfrm>
                <a:off x="1200" y="240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4" name="Oval 14"/>
              <p:cNvSpPr/>
              <p:nvPr/>
            </p:nvSpPr>
            <p:spPr>
              <a:xfrm>
                <a:off x="1200" y="2448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Oval 15"/>
              <p:cNvSpPr/>
              <p:nvPr/>
            </p:nvSpPr>
            <p:spPr>
              <a:xfrm>
                <a:off x="1200" y="254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7" name="Oval 16"/>
              <p:cNvSpPr/>
              <p:nvPr/>
            </p:nvSpPr>
            <p:spPr>
              <a:xfrm>
                <a:off x="1200" y="259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8" name="Oval 17"/>
              <p:cNvSpPr/>
              <p:nvPr/>
            </p:nvSpPr>
            <p:spPr>
              <a:xfrm>
                <a:off x="1200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59" name="Oval 18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0" name="Oval 19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1" name="Oval 20"/>
              <p:cNvSpPr/>
              <p:nvPr/>
            </p:nvSpPr>
            <p:spPr>
              <a:xfrm>
                <a:off x="1200" y="273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2" name="Oval 21"/>
              <p:cNvSpPr/>
              <p:nvPr/>
            </p:nvSpPr>
            <p:spPr>
              <a:xfrm>
                <a:off x="1200" y="278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5950" y="5366"/>
              <a:ext cx="176" cy="2024"/>
              <a:chOff x="5710" y="6557"/>
              <a:chExt cx="176" cy="2024"/>
            </a:xfrm>
          </p:grpSpPr>
          <p:cxnSp>
            <p:nvCxnSpPr>
              <p:cNvPr id="95" name="直接连接符 94"/>
              <p:cNvCxnSpPr/>
              <p:nvPr/>
            </p:nvCxnSpPr>
            <p:spPr>
              <a:xfrm flipH="1">
                <a:off x="5799" y="6557"/>
                <a:ext cx="0" cy="2025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64" name="Oval 23"/>
              <p:cNvSpPr/>
              <p:nvPr/>
            </p:nvSpPr>
            <p:spPr>
              <a:xfrm>
                <a:off x="5710" y="7434"/>
                <a:ext cx="176" cy="193"/>
              </a:xfrm>
              <a:prstGeom prst="ellipse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5" name="Group 24"/>
            <p:cNvGrpSpPr/>
            <p:nvPr/>
          </p:nvGrpSpPr>
          <p:grpSpPr>
            <a:xfrm rot="10813372" flipH="1">
              <a:off x="8402" y="5755"/>
              <a:ext cx="161" cy="1163"/>
              <a:chOff x="1200" y="2016"/>
              <a:chExt cx="48" cy="816"/>
            </a:xfrm>
          </p:grpSpPr>
          <p:sp>
            <p:nvSpPr>
              <p:cNvPr id="66" name="Oval 25"/>
              <p:cNvSpPr/>
              <p:nvPr/>
            </p:nvSpPr>
            <p:spPr>
              <a:xfrm>
                <a:off x="1200" y="249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7" name="Oval 26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8" name="Oval 27"/>
              <p:cNvSpPr/>
              <p:nvPr/>
            </p:nvSpPr>
            <p:spPr>
              <a:xfrm>
                <a:off x="12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69" name="Oval 28"/>
              <p:cNvSpPr/>
              <p:nvPr/>
            </p:nvSpPr>
            <p:spPr>
              <a:xfrm>
                <a:off x="12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0" name="Oval 29"/>
              <p:cNvSpPr/>
              <p:nvPr/>
            </p:nvSpPr>
            <p:spPr>
              <a:xfrm>
                <a:off x="12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1" name="Oval 30"/>
              <p:cNvSpPr/>
              <p:nvPr/>
            </p:nvSpPr>
            <p:spPr>
              <a:xfrm>
                <a:off x="12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2" name="Oval 31"/>
              <p:cNvSpPr/>
              <p:nvPr/>
            </p:nvSpPr>
            <p:spPr>
              <a:xfrm>
                <a:off x="12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3" name="Oval 32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4" name="Oval 33"/>
              <p:cNvSpPr/>
              <p:nvPr/>
            </p:nvSpPr>
            <p:spPr>
              <a:xfrm>
                <a:off x="1200" y="2304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5" name="Oval 34"/>
              <p:cNvSpPr/>
              <p:nvPr/>
            </p:nvSpPr>
            <p:spPr>
              <a:xfrm>
                <a:off x="1200" y="2352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6" name="Oval 35"/>
              <p:cNvSpPr/>
              <p:nvPr/>
            </p:nvSpPr>
            <p:spPr>
              <a:xfrm>
                <a:off x="1200" y="240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7" name="Oval 36"/>
              <p:cNvSpPr/>
              <p:nvPr/>
            </p:nvSpPr>
            <p:spPr>
              <a:xfrm>
                <a:off x="1200" y="2448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8" name="Oval 37"/>
              <p:cNvSpPr/>
              <p:nvPr/>
            </p:nvSpPr>
            <p:spPr>
              <a:xfrm>
                <a:off x="1200" y="254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79" name="Oval 38"/>
              <p:cNvSpPr/>
              <p:nvPr/>
            </p:nvSpPr>
            <p:spPr>
              <a:xfrm>
                <a:off x="1200" y="259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0" name="Oval 39"/>
              <p:cNvSpPr/>
              <p:nvPr/>
            </p:nvSpPr>
            <p:spPr>
              <a:xfrm>
                <a:off x="1200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1" name="Oval 40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2" name="Oval 41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3" name="Oval 42"/>
              <p:cNvSpPr/>
              <p:nvPr/>
            </p:nvSpPr>
            <p:spPr>
              <a:xfrm>
                <a:off x="1200" y="273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84" name="Oval 43"/>
              <p:cNvSpPr/>
              <p:nvPr/>
            </p:nvSpPr>
            <p:spPr>
              <a:xfrm>
                <a:off x="1200" y="278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5" name="Text Box 46"/>
            <p:cNvSpPr txBox="1"/>
            <p:nvPr/>
          </p:nvSpPr>
          <p:spPr>
            <a:xfrm>
              <a:off x="1985" y="4918"/>
              <a:ext cx="625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A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86" name="Text Box 47"/>
            <p:cNvSpPr txBox="1"/>
            <p:nvPr/>
          </p:nvSpPr>
          <p:spPr>
            <a:xfrm>
              <a:off x="1970" y="7218"/>
              <a:ext cx="590" cy="677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200">
                  <a:latin typeface="Times New Roman" panose="02020603050405020304" pitchFamily="18" charset="0"/>
                </a:rPr>
                <a:t>B</a:t>
              </a:r>
              <a:endParaRPr lang="en-US" altLang="zh-CN" sz="2200">
                <a:latin typeface="Times New Roman" panose="02020603050405020304" pitchFamily="18" charset="0"/>
              </a:endParaRPr>
            </a:p>
          </p:txBody>
        </p:sp>
        <p:sp>
          <p:nvSpPr>
            <p:cNvPr id="87" name="Text Box 48"/>
            <p:cNvSpPr txBox="1"/>
            <p:nvPr/>
          </p:nvSpPr>
          <p:spPr>
            <a:xfrm>
              <a:off x="7949" y="5143"/>
              <a:ext cx="670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D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88" name="Text Box 49"/>
            <p:cNvSpPr txBox="1"/>
            <p:nvPr/>
          </p:nvSpPr>
          <p:spPr>
            <a:xfrm>
              <a:off x="7949" y="6815"/>
              <a:ext cx="681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C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2244" y="5538"/>
              <a:ext cx="6288" cy="1345"/>
              <a:chOff x="6113" y="1598"/>
              <a:chExt cx="11934" cy="2100"/>
            </a:xfrm>
          </p:grpSpPr>
          <p:sp>
            <p:nvSpPr>
              <p:cNvPr id="90" name="Line 45"/>
              <p:cNvSpPr/>
              <p:nvPr/>
            </p:nvSpPr>
            <p:spPr>
              <a:xfrm>
                <a:off x="6113" y="1598"/>
                <a:ext cx="11935" cy="2100"/>
              </a:xfrm>
              <a:prstGeom prst="line">
                <a:avLst/>
              </a:prstGeom>
              <a:ln w="2857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cxnSp>
            <p:nvCxnSpPr>
              <p:cNvPr id="91" name="直接箭头连接符 90"/>
              <p:cNvCxnSpPr/>
              <p:nvPr/>
            </p:nvCxnSpPr>
            <p:spPr>
              <a:xfrm>
                <a:off x="9039" y="2104"/>
                <a:ext cx="2040" cy="36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</p:grpSp>
        <p:grpSp>
          <p:nvGrpSpPr>
            <p:cNvPr id="92" name="组合 91"/>
            <p:cNvGrpSpPr/>
            <p:nvPr/>
          </p:nvGrpSpPr>
          <p:grpSpPr>
            <a:xfrm>
              <a:off x="2162" y="5745"/>
              <a:ext cx="6371" cy="1522"/>
              <a:chOff x="5958" y="1921"/>
              <a:chExt cx="12090" cy="2376"/>
            </a:xfrm>
          </p:grpSpPr>
          <p:sp>
            <p:nvSpPr>
              <p:cNvPr id="93" name="Line 44"/>
              <p:cNvSpPr/>
              <p:nvPr/>
            </p:nvSpPr>
            <p:spPr>
              <a:xfrm flipV="1">
                <a:off x="5958" y="1921"/>
                <a:ext cx="12090" cy="2377"/>
              </a:xfrm>
              <a:prstGeom prst="line">
                <a:avLst/>
              </a:prstGeom>
              <a:ln w="28575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cxnSp>
            <p:nvCxnSpPr>
              <p:cNvPr id="94" name="直接箭头连接符 93"/>
              <p:cNvCxnSpPr/>
              <p:nvPr/>
            </p:nvCxnSpPr>
            <p:spPr>
              <a:xfrm flipV="1">
                <a:off x="8919" y="3323"/>
                <a:ext cx="2040" cy="397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</p:grpSp>
        <p:grpSp>
          <p:nvGrpSpPr>
            <p:cNvPr id="111" name="组合 110"/>
            <p:cNvGrpSpPr/>
            <p:nvPr/>
          </p:nvGrpSpPr>
          <p:grpSpPr>
            <a:xfrm>
              <a:off x="8544" y="5404"/>
              <a:ext cx="194" cy="1987"/>
              <a:chOff x="9519" y="6633"/>
              <a:chExt cx="240" cy="2459"/>
            </a:xfrm>
          </p:grpSpPr>
          <p:cxnSp>
            <p:nvCxnSpPr>
              <p:cNvPr id="98" name="直接连接符 97"/>
              <p:cNvCxnSpPr/>
              <p:nvPr/>
            </p:nvCxnSpPr>
            <p:spPr>
              <a:xfrm flipH="1">
                <a:off x="9546" y="6633"/>
                <a:ext cx="0" cy="2385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0" name="直接连接符 99"/>
              <p:cNvCxnSpPr/>
              <p:nvPr/>
            </p:nvCxnSpPr>
            <p:spPr>
              <a:xfrm>
                <a:off x="9519" y="6917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1" name="直接连接符 100"/>
              <p:cNvCxnSpPr/>
              <p:nvPr/>
            </p:nvCxnSpPr>
            <p:spPr>
              <a:xfrm>
                <a:off x="9519" y="6692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2" name="直接连接符 101"/>
              <p:cNvCxnSpPr/>
              <p:nvPr/>
            </p:nvCxnSpPr>
            <p:spPr>
              <a:xfrm>
                <a:off x="9519" y="7391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3" name="直接连接符 102"/>
              <p:cNvCxnSpPr/>
              <p:nvPr/>
            </p:nvCxnSpPr>
            <p:spPr>
              <a:xfrm>
                <a:off x="9519" y="7166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4" name="直接连接符 103"/>
              <p:cNvCxnSpPr/>
              <p:nvPr/>
            </p:nvCxnSpPr>
            <p:spPr>
              <a:xfrm>
                <a:off x="9519" y="7889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" name="直接连接符 104"/>
              <p:cNvCxnSpPr/>
              <p:nvPr/>
            </p:nvCxnSpPr>
            <p:spPr>
              <a:xfrm>
                <a:off x="9519" y="7664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直接连接符 105"/>
              <p:cNvCxnSpPr/>
              <p:nvPr/>
            </p:nvCxnSpPr>
            <p:spPr>
              <a:xfrm>
                <a:off x="9519" y="8363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直接连接符 106"/>
              <p:cNvCxnSpPr/>
              <p:nvPr/>
            </p:nvCxnSpPr>
            <p:spPr>
              <a:xfrm>
                <a:off x="9519" y="8138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" name="直接连接符 108"/>
              <p:cNvCxnSpPr/>
              <p:nvPr/>
            </p:nvCxnSpPr>
            <p:spPr>
              <a:xfrm>
                <a:off x="9519" y="8852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直接连接符 109"/>
              <p:cNvCxnSpPr/>
              <p:nvPr/>
            </p:nvCxnSpPr>
            <p:spPr>
              <a:xfrm>
                <a:off x="9519" y="8627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" name="组合 1" title=""/>
          <p:cNvGrpSpPr/>
          <p:nvPr/>
        </p:nvGrpSpPr>
        <p:grpSpPr>
          <a:xfrm>
            <a:off x="442595" y="1033145"/>
            <a:ext cx="3541395" cy="1889760"/>
            <a:chOff x="11742" y="5877"/>
            <a:chExt cx="5577" cy="2976"/>
          </a:xfrm>
        </p:grpSpPr>
        <p:grpSp>
          <p:nvGrpSpPr>
            <p:cNvPr id="137" name="Group 24"/>
            <p:cNvGrpSpPr/>
            <p:nvPr/>
          </p:nvGrpSpPr>
          <p:grpSpPr>
            <a:xfrm rot="10813372" flipH="1">
              <a:off x="17005" y="6996"/>
              <a:ext cx="125" cy="586"/>
              <a:chOff x="1200" y="2016"/>
              <a:chExt cx="48" cy="816"/>
            </a:xfrm>
          </p:grpSpPr>
          <p:sp>
            <p:nvSpPr>
              <p:cNvPr id="138" name="Oval 25"/>
              <p:cNvSpPr/>
              <p:nvPr/>
            </p:nvSpPr>
            <p:spPr>
              <a:xfrm>
                <a:off x="1200" y="249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39" name="Oval 26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0" name="Oval 27"/>
              <p:cNvSpPr/>
              <p:nvPr/>
            </p:nvSpPr>
            <p:spPr>
              <a:xfrm>
                <a:off x="12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1" name="Oval 28"/>
              <p:cNvSpPr/>
              <p:nvPr/>
            </p:nvSpPr>
            <p:spPr>
              <a:xfrm>
                <a:off x="12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2" name="Oval 29"/>
              <p:cNvSpPr/>
              <p:nvPr/>
            </p:nvSpPr>
            <p:spPr>
              <a:xfrm>
                <a:off x="12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3" name="Oval 30"/>
              <p:cNvSpPr/>
              <p:nvPr/>
            </p:nvSpPr>
            <p:spPr>
              <a:xfrm>
                <a:off x="12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4" name="Oval 31"/>
              <p:cNvSpPr/>
              <p:nvPr/>
            </p:nvSpPr>
            <p:spPr>
              <a:xfrm>
                <a:off x="12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5" name="Oval 32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6" name="Oval 33"/>
              <p:cNvSpPr/>
              <p:nvPr/>
            </p:nvSpPr>
            <p:spPr>
              <a:xfrm>
                <a:off x="1200" y="2304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7" name="Oval 34"/>
              <p:cNvSpPr/>
              <p:nvPr/>
            </p:nvSpPr>
            <p:spPr>
              <a:xfrm>
                <a:off x="1200" y="2352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8" name="Oval 35"/>
              <p:cNvSpPr/>
              <p:nvPr/>
            </p:nvSpPr>
            <p:spPr>
              <a:xfrm>
                <a:off x="1200" y="240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49" name="Oval 36"/>
              <p:cNvSpPr/>
              <p:nvPr/>
            </p:nvSpPr>
            <p:spPr>
              <a:xfrm>
                <a:off x="1200" y="2448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50" name="Oval 37"/>
              <p:cNvSpPr/>
              <p:nvPr/>
            </p:nvSpPr>
            <p:spPr>
              <a:xfrm>
                <a:off x="1200" y="254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51" name="Oval 38"/>
              <p:cNvSpPr/>
              <p:nvPr/>
            </p:nvSpPr>
            <p:spPr>
              <a:xfrm>
                <a:off x="1200" y="259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52" name="Oval 39"/>
              <p:cNvSpPr/>
              <p:nvPr/>
            </p:nvSpPr>
            <p:spPr>
              <a:xfrm>
                <a:off x="1200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53" name="Oval 40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54" name="Oval 41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55" name="Oval 42"/>
              <p:cNvSpPr/>
              <p:nvPr/>
            </p:nvSpPr>
            <p:spPr>
              <a:xfrm>
                <a:off x="1200" y="273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Oval 43"/>
              <p:cNvSpPr/>
              <p:nvPr/>
            </p:nvSpPr>
            <p:spPr>
              <a:xfrm>
                <a:off x="1200" y="278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1742" y="5877"/>
              <a:ext cx="4156" cy="2976"/>
              <a:chOff x="423" y="7421"/>
              <a:chExt cx="4156" cy="2976"/>
            </a:xfrm>
          </p:grpSpPr>
          <p:grpSp>
            <p:nvGrpSpPr>
              <p:cNvPr id="114" name="Group 2"/>
              <p:cNvGrpSpPr/>
              <p:nvPr/>
            </p:nvGrpSpPr>
            <p:grpSpPr>
              <a:xfrm>
                <a:off x="615" y="8046"/>
                <a:ext cx="199" cy="1724"/>
                <a:chOff x="1200" y="2016"/>
                <a:chExt cx="48" cy="816"/>
              </a:xfrm>
            </p:grpSpPr>
            <p:sp>
              <p:nvSpPr>
                <p:cNvPr id="115" name="Oval 3"/>
                <p:cNvSpPr/>
                <p:nvPr/>
              </p:nvSpPr>
              <p:spPr>
                <a:xfrm>
                  <a:off x="1200" y="2496"/>
                  <a:ext cx="48" cy="48"/>
                </a:xfrm>
                <a:prstGeom prst="ellipse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6" name="Oval 4"/>
                <p:cNvSpPr/>
                <p:nvPr/>
              </p:nvSpPr>
              <p:spPr>
                <a:xfrm>
                  <a:off x="1200" y="2256"/>
                  <a:ext cx="48" cy="48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7" name="Oval 5"/>
                <p:cNvSpPr/>
                <p:nvPr/>
              </p:nvSpPr>
              <p:spPr>
                <a:xfrm>
                  <a:off x="1200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8" name="Oval 6"/>
                <p:cNvSpPr/>
                <p:nvPr/>
              </p:nvSpPr>
              <p:spPr>
                <a:xfrm>
                  <a:off x="1200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9" name="Oval 7"/>
                <p:cNvSpPr/>
                <p:nvPr/>
              </p:nvSpPr>
              <p:spPr>
                <a:xfrm>
                  <a:off x="1200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0" name="Oval 8"/>
                <p:cNvSpPr/>
                <p:nvPr/>
              </p:nvSpPr>
              <p:spPr>
                <a:xfrm>
                  <a:off x="1200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1" name="Oval 9"/>
                <p:cNvSpPr/>
                <p:nvPr/>
              </p:nvSpPr>
              <p:spPr>
                <a:xfrm>
                  <a:off x="1200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2" name="Oval 10"/>
                <p:cNvSpPr/>
                <p:nvPr/>
              </p:nvSpPr>
              <p:spPr>
                <a:xfrm>
                  <a:off x="1200" y="2256"/>
                  <a:ext cx="48" cy="48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3" name="Oval 11"/>
                <p:cNvSpPr/>
                <p:nvPr/>
              </p:nvSpPr>
              <p:spPr>
                <a:xfrm>
                  <a:off x="1200" y="2304"/>
                  <a:ext cx="48" cy="48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4" name="Oval 12"/>
                <p:cNvSpPr/>
                <p:nvPr/>
              </p:nvSpPr>
              <p:spPr>
                <a:xfrm>
                  <a:off x="1200" y="2352"/>
                  <a:ext cx="48" cy="48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5" name="Oval 13"/>
                <p:cNvSpPr/>
                <p:nvPr/>
              </p:nvSpPr>
              <p:spPr>
                <a:xfrm>
                  <a:off x="1200" y="2400"/>
                  <a:ext cx="48" cy="48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6" name="Oval 14"/>
                <p:cNvSpPr/>
                <p:nvPr/>
              </p:nvSpPr>
              <p:spPr>
                <a:xfrm>
                  <a:off x="1200" y="2448"/>
                  <a:ext cx="48" cy="48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7" name="Oval 15"/>
                <p:cNvSpPr/>
                <p:nvPr/>
              </p:nvSpPr>
              <p:spPr>
                <a:xfrm>
                  <a:off x="1200" y="2544"/>
                  <a:ext cx="48" cy="48"/>
                </a:xfrm>
                <a:prstGeom prst="ellipse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8" name="Oval 16"/>
                <p:cNvSpPr/>
                <p:nvPr/>
              </p:nvSpPr>
              <p:spPr>
                <a:xfrm>
                  <a:off x="1200" y="2592"/>
                  <a:ext cx="48" cy="48"/>
                </a:xfrm>
                <a:prstGeom prst="ellipse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9" name="Oval 17"/>
                <p:cNvSpPr/>
                <p:nvPr/>
              </p:nvSpPr>
              <p:spPr>
                <a:xfrm>
                  <a:off x="1200" y="2640"/>
                  <a:ext cx="48" cy="48"/>
                </a:xfrm>
                <a:prstGeom prst="ellipse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0" name="Oval 18"/>
                <p:cNvSpPr/>
                <p:nvPr/>
              </p:nvSpPr>
              <p:spPr>
                <a:xfrm>
                  <a:off x="1200" y="2688"/>
                  <a:ext cx="48" cy="48"/>
                </a:xfrm>
                <a:prstGeom prst="ellipse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1" name="Oval 19"/>
                <p:cNvSpPr/>
                <p:nvPr/>
              </p:nvSpPr>
              <p:spPr>
                <a:xfrm>
                  <a:off x="1200" y="2688"/>
                  <a:ext cx="48" cy="48"/>
                </a:xfrm>
                <a:prstGeom prst="ellipse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2" name="Oval 20"/>
                <p:cNvSpPr/>
                <p:nvPr/>
              </p:nvSpPr>
              <p:spPr>
                <a:xfrm>
                  <a:off x="1200" y="2736"/>
                  <a:ext cx="48" cy="48"/>
                </a:xfrm>
                <a:prstGeom prst="ellipse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33" name="Oval 21"/>
                <p:cNvSpPr/>
                <p:nvPr/>
              </p:nvSpPr>
              <p:spPr>
                <a:xfrm>
                  <a:off x="1200" y="2784"/>
                  <a:ext cx="48" cy="48"/>
                </a:xfrm>
                <a:prstGeom prst="ellipse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134" name="组合 133"/>
              <p:cNvGrpSpPr/>
              <p:nvPr/>
            </p:nvGrpSpPr>
            <p:grpSpPr>
              <a:xfrm>
                <a:off x="4403" y="7869"/>
                <a:ext cx="176" cy="2024"/>
                <a:chOff x="5710" y="6557"/>
                <a:chExt cx="176" cy="2024"/>
              </a:xfrm>
            </p:grpSpPr>
            <p:cxnSp>
              <p:nvCxnSpPr>
                <p:cNvPr id="135" name="直接连接符 134"/>
                <p:cNvCxnSpPr/>
                <p:nvPr/>
              </p:nvCxnSpPr>
              <p:spPr>
                <a:xfrm flipH="1">
                  <a:off x="5799" y="6557"/>
                  <a:ext cx="0" cy="2025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36" name="Oval 23"/>
                <p:cNvSpPr/>
                <p:nvPr/>
              </p:nvSpPr>
              <p:spPr>
                <a:xfrm>
                  <a:off x="5710" y="7434"/>
                  <a:ext cx="176" cy="193"/>
                </a:xfrm>
                <a:prstGeom prst="ellipse">
                  <a:avLst/>
                </a:prstGeom>
                <a:solidFill>
                  <a:schemeClr val="bg1"/>
                </a:soli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/>
                <a:p>
                  <a:endParaRPr lang="zh-CN" altLang="en-US" sz="240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57" name="Text Box 46"/>
              <p:cNvSpPr txBox="1"/>
              <p:nvPr/>
            </p:nvSpPr>
            <p:spPr>
              <a:xfrm>
                <a:off x="438" y="7421"/>
                <a:ext cx="625" cy="725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dist="35921" dir="2699999" sy="50000" kx="2115845" algn="bl" rotWithShape="0">
                  <a:srgbClr val="C0C0C0">
                    <a:alpha val="79999"/>
                  </a:srgbClr>
                </a:outerShdw>
              </a:effectLst>
            </p:spPr>
            <p:txBody>
              <a:bodyPr wrap="square" anchor="t" anchorCtr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sz="2400">
                    <a:latin typeface="Times New Roman" panose="02020603050405020304" pitchFamily="18" charset="0"/>
                  </a:rPr>
                  <a:t>A</a:t>
                </a:r>
                <a:endParaRPr lang="en-US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8" name="Text Box 47"/>
              <p:cNvSpPr txBox="1"/>
              <p:nvPr/>
            </p:nvSpPr>
            <p:spPr>
              <a:xfrm>
                <a:off x="423" y="9721"/>
                <a:ext cx="590" cy="677"/>
              </a:xfrm>
              <a:prstGeom prst="rect">
                <a:avLst/>
              </a:prstGeom>
              <a:noFill/>
              <a:ln w="12700">
                <a:noFill/>
              </a:ln>
              <a:effectLst>
                <a:outerShdw dist="35921" dir="2699999" sy="50000" kx="2115845" algn="bl" rotWithShape="0">
                  <a:srgbClr val="C0C0C0">
                    <a:alpha val="79999"/>
                  </a:srgbClr>
                </a:outerShdw>
              </a:effectLst>
            </p:spPr>
            <p:txBody>
              <a:bodyPr wrap="square" anchor="t" anchorCtr="0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zh-CN" sz="2200">
                    <a:latin typeface="Times New Roman" panose="02020603050405020304" pitchFamily="18" charset="0"/>
                  </a:rPr>
                  <a:t>B</a:t>
                </a:r>
                <a:endParaRPr lang="en-US" altLang="zh-CN" sz="22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59" name="Text Box 48"/>
            <p:cNvSpPr txBox="1"/>
            <p:nvPr/>
          </p:nvSpPr>
          <p:spPr>
            <a:xfrm>
              <a:off x="16461" y="6409"/>
              <a:ext cx="670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E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60" name="Text Box 49"/>
            <p:cNvSpPr txBox="1"/>
            <p:nvPr/>
          </p:nvSpPr>
          <p:spPr>
            <a:xfrm>
              <a:off x="16531" y="7516"/>
              <a:ext cx="681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F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61" name="组合 160"/>
            <p:cNvGrpSpPr/>
            <p:nvPr/>
          </p:nvGrpSpPr>
          <p:grpSpPr>
            <a:xfrm>
              <a:off x="12016" y="6497"/>
              <a:ext cx="4987" cy="1088"/>
              <a:chOff x="6113" y="1598"/>
              <a:chExt cx="11934" cy="2100"/>
            </a:xfrm>
          </p:grpSpPr>
          <p:sp>
            <p:nvSpPr>
              <p:cNvPr id="162" name="Line 45"/>
              <p:cNvSpPr/>
              <p:nvPr/>
            </p:nvSpPr>
            <p:spPr>
              <a:xfrm>
                <a:off x="6113" y="1598"/>
                <a:ext cx="11935" cy="2100"/>
              </a:xfrm>
              <a:prstGeom prst="line">
                <a:avLst/>
              </a:prstGeom>
              <a:ln w="2857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cxnSp>
            <p:nvCxnSpPr>
              <p:cNvPr id="163" name="直接箭头连接符 162"/>
              <p:cNvCxnSpPr/>
              <p:nvPr/>
            </p:nvCxnSpPr>
            <p:spPr>
              <a:xfrm>
                <a:off x="9039" y="2104"/>
                <a:ext cx="2040" cy="36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</p:grpSp>
        <p:grpSp>
          <p:nvGrpSpPr>
            <p:cNvPr id="164" name="组合 163"/>
            <p:cNvGrpSpPr/>
            <p:nvPr/>
          </p:nvGrpSpPr>
          <p:grpSpPr>
            <a:xfrm>
              <a:off x="11934" y="7010"/>
              <a:ext cx="5069" cy="1216"/>
              <a:chOff x="5958" y="1921"/>
              <a:chExt cx="12090" cy="2376"/>
            </a:xfrm>
          </p:grpSpPr>
          <p:sp>
            <p:nvSpPr>
              <p:cNvPr id="165" name="Line 44"/>
              <p:cNvSpPr/>
              <p:nvPr/>
            </p:nvSpPr>
            <p:spPr>
              <a:xfrm flipV="1">
                <a:off x="5958" y="1921"/>
                <a:ext cx="12090" cy="2377"/>
              </a:xfrm>
              <a:prstGeom prst="line">
                <a:avLst/>
              </a:prstGeom>
              <a:ln w="28575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cxnSp>
            <p:nvCxnSpPr>
              <p:cNvPr id="166" name="直接箭头连接符 165"/>
              <p:cNvCxnSpPr/>
              <p:nvPr/>
            </p:nvCxnSpPr>
            <p:spPr>
              <a:xfrm flipV="1">
                <a:off x="8919" y="3323"/>
                <a:ext cx="2040" cy="397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lg" len="lg"/>
              </a:ln>
            </p:spPr>
          </p:cxnSp>
        </p:grpSp>
        <p:grpSp>
          <p:nvGrpSpPr>
            <p:cNvPr id="167" name="组合 166"/>
            <p:cNvGrpSpPr/>
            <p:nvPr/>
          </p:nvGrpSpPr>
          <p:grpSpPr>
            <a:xfrm>
              <a:off x="17125" y="6372"/>
              <a:ext cx="194" cy="1987"/>
              <a:chOff x="9519" y="6633"/>
              <a:chExt cx="240" cy="2459"/>
            </a:xfrm>
          </p:grpSpPr>
          <p:cxnSp>
            <p:nvCxnSpPr>
              <p:cNvPr id="168" name="直接连接符 167"/>
              <p:cNvCxnSpPr/>
              <p:nvPr/>
            </p:nvCxnSpPr>
            <p:spPr>
              <a:xfrm flipH="1">
                <a:off x="9546" y="6633"/>
                <a:ext cx="0" cy="2385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" name="直接连接符 168"/>
              <p:cNvCxnSpPr/>
              <p:nvPr/>
            </p:nvCxnSpPr>
            <p:spPr>
              <a:xfrm>
                <a:off x="9519" y="6917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" name="直接连接符 169"/>
              <p:cNvCxnSpPr/>
              <p:nvPr/>
            </p:nvCxnSpPr>
            <p:spPr>
              <a:xfrm>
                <a:off x="9519" y="6692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" name="直接连接符 170"/>
              <p:cNvCxnSpPr/>
              <p:nvPr/>
            </p:nvCxnSpPr>
            <p:spPr>
              <a:xfrm>
                <a:off x="9519" y="7391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" name="直接连接符 171"/>
              <p:cNvCxnSpPr/>
              <p:nvPr/>
            </p:nvCxnSpPr>
            <p:spPr>
              <a:xfrm>
                <a:off x="9519" y="7166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3" name="直接连接符 172"/>
              <p:cNvCxnSpPr/>
              <p:nvPr/>
            </p:nvCxnSpPr>
            <p:spPr>
              <a:xfrm>
                <a:off x="9519" y="7889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4" name="直接连接符 173"/>
              <p:cNvCxnSpPr/>
              <p:nvPr/>
            </p:nvCxnSpPr>
            <p:spPr>
              <a:xfrm>
                <a:off x="9519" y="7664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5" name="直接连接符 174"/>
              <p:cNvCxnSpPr/>
              <p:nvPr/>
            </p:nvCxnSpPr>
            <p:spPr>
              <a:xfrm>
                <a:off x="9519" y="8363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6" name="直接连接符 175"/>
              <p:cNvCxnSpPr/>
              <p:nvPr/>
            </p:nvCxnSpPr>
            <p:spPr>
              <a:xfrm>
                <a:off x="9519" y="8138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" name="直接连接符 176"/>
              <p:cNvCxnSpPr/>
              <p:nvPr/>
            </p:nvCxnSpPr>
            <p:spPr>
              <a:xfrm>
                <a:off x="9519" y="8852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" name="直接连接符 177"/>
              <p:cNvCxnSpPr/>
              <p:nvPr/>
            </p:nvCxnSpPr>
            <p:spPr>
              <a:xfrm>
                <a:off x="9519" y="8627"/>
                <a:ext cx="240" cy="24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181" name="Text Box 50" title=""/>
          <p:cNvSpPr txBox="1">
            <a:spLocks noChangeArrowheads="1"/>
          </p:cNvSpPr>
          <p:nvPr/>
        </p:nvSpPr>
        <p:spPr bwMode="auto">
          <a:xfrm>
            <a:off x="130810" y="605790"/>
            <a:ext cx="1047115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2" name="Text Box 50" title=""/>
          <p:cNvSpPr txBox="1">
            <a:spLocks noChangeArrowheads="1"/>
          </p:cNvSpPr>
          <p:nvPr/>
        </p:nvSpPr>
        <p:spPr bwMode="auto">
          <a:xfrm>
            <a:off x="1067435" y="592455"/>
            <a:ext cx="9422765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如果小孔与光屏的距离不变，同一物体通过小孔所成像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大小能否改变？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9" name="组合 98" title=""/>
          <p:cNvGrpSpPr/>
          <p:nvPr/>
        </p:nvGrpSpPr>
        <p:grpSpPr>
          <a:xfrm>
            <a:off x="2965450" y="5164455"/>
            <a:ext cx="111760" cy="1285240"/>
            <a:chOff x="5710" y="6557"/>
            <a:chExt cx="176" cy="2024"/>
          </a:xfrm>
        </p:grpSpPr>
        <p:cxnSp>
          <p:nvCxnSpPr>
            <p:cNvPr id="108" name="直接连接符 107"/>
            <p:cNvCxnSpPr/>
            <p:nvPr/>
          </p:nvCxnSpPr>
          <p:spPr>
            <a:xfrm flipH="1">
              <a:off x="5799" y="6557"/>
              <a:ext cx="0" cy="202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2" name="Oval 23"/>
            <p:cNvSpPr/>
            <p:nvPr/>
          </p:nvSpPr>
          <p:spPr>
            <a:xfrm>
              <a:off x="5710" y="7434"/>
              <a:ext cx="176" cy="193"/>
            </a:xfrm>
            <a:prstGeom prst="ellipse">
              <a:avLst/>
            </a:prstGeom>
            <a:solidFill>
              <a:schemeClr val="bg1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 sz="2400">
                <a:latin typeface="Arial" panose="020b0604020202020204" pitchFamily="34" charset="0"/>
              </a:endParaRPr>
            </a:p>
          </p:txBody>
        </p:sp>
      </p:grpSp>
      <p:grpSp>
        <p:nvGrpSpPr>
          <p:cNvPr id="210" name="组合 209" title=""/>
          <p:cNvGrpSpPr/>
          <p:nvPr/>
        </p:nvGrpSpPr>
        <p:grpSpPr>
          <a:xfrm>
            <a:off x="1861820" y="4961890"/>
            <a:ext cx="2743835" cy="1421130"/>
            <a:chOff x="5958" y="1921"/>
            <a:chExt cx="12090" cy="2376"/>
          </a:xfrm>
        </p:grpSpPr>
        <p:sp>
          <p:nvSpPr>
            <p:cNvPr id="211" name="Line 44"/>
            <p:cNvSpPr/>
            <p:nvPr/>
          </p:nvSpPr>
          <p:spPr>
            <a:xfrm flipV="1">
              <a:off x="5958" y="1921"/>
              <a:ext cx="12090" cy="2377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212" name="直接箭头连接符 211"/>
            <p:cNvCxnSpPr/>
            <p:nvPr/>
          </p:nvCxnSpPr>
          <p:spPr>
            <a:xfrm flipV="1">
              <a:off x="8919" y="3323"/>
              <a:ext cx="2040" cy="39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grpSp>
        <p:nvGrpSpPr>
          <p:cNvPr id="213" name="组合 212" title=""/>
          <p:cNvGrpSpPr/>
          <p:nvPr/>
        </p:nvGrpSpPr>
        <p:grpSpPr>
          <a:xfrm>
            <a:off x="4612640" y="4820920"/>
            <a:ext cx="156845" cy="1749425"/>
            <a:chOff x="9519" y="6633"/>
            <a:chExt cx="240" cy="2459"/>
          </a:xfrm>
        </p:grpSpPr>
        <p:cxnSp>
          <p:nvCxnSpPr>
            <p:cNvPr id="214" name="直接连接符 213"/>
            <p:cNvCxnSpPr/>
            <p:nvPr/>
          </p:nvCxnSpPr>
          <p:spPr>
            <a:xfrm flipH="1">
              <a:off x="9546" y="6633"/>
              <a:ext cx="0" cy="238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直接连接符 214"/>
            <p:cNvCxnSpPr/>
            <p:nvPr/>
          </p:nvCxnSpPr>
          <p:spPr>
            <a:xfrm>
              <a:off x="9519" y="6917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直接连接符 215"/>
            <p:cNvCxnSpPr/>
            <p:nvPr/>
          </p:nvCxnSpPr>
          <p:spPr>
            <a:xfrm>
              <a:off x="9519" y="6692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直接连接符 216"/>
            <p:cNvCxnSpPr/>
            <p:nvPr/>
          </p:nvCxnSpPr>
          <p:spPr>
            <a:xfrm>
              <a:off x="9519" y="7391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直接连接符 217"/>
            <p:cNvCxnSpPr/>
            <p:nvPr/>
          </p:nvCxnSpPr>
          <p:spPr>
            <a:xfrm>
              <a:off x="9519" y="7166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直接连接符 218"/>
            <p:cNvCxnSpPr/>
            <p:nvPr/>
          </p:nvCxnSpPr>
          <p:spPr>
            <a:xfrm>
              <a:off x="9519" y="7889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" name="直接连接符 219"/>
            <p:cNvCxnSpPr/>
            <p:nvPr/>
          </p:nvCxnSpPr>
          <p:spPr>
            <a:xfrm>
              <a:off x="9519" y="7664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1" name="直接连接符 220"/>
            <p:cNvCxnSpPr/>
            <p:nvPr/>
          </p:nvCxnSpPr>
          <p:spPr>
            <a:xfrm>
              <a:off x="9519" y="8363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2" name="直接连接符 221"/>
            <p:cNvCxnSpPr/>
            <p:nvPr/>
          </p:nvCxnSpPr>
          <p:spPr>
            <a:xfrm>
              <a:off x="9519" y="8138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3" name="直接连接符 222"/>
            <p:cNvCxnSpPr/>
            <p:nvPr/>
          </p:nvCxnSpPr>
          <p:spPr>
            <a:xfrm>
              <a:off x="9519" y="8852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4" name="直接连接符 223"/>
            <p:cNvCxnSpPr/>
            <p:nvPr/>
          </p:nvCxnSpPr>
          <p:spPr>
            <a:xfrm>
              <a:off x="9519" y="8627"/>
              <a:ext cx="240" cy="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5" name="Text Box 50" title=""/>
          <p:cNvSpPr txBox="1">
            <a:spLocks noChangeArrowheads="1"/>
          </p:cNvSpPr>
          <p:nvPr/>
        </p:nvSpPr>
        <p:spPr bwMode="auto">
          <a:xfrm>
            <a:off x="5181600" y="1287780"/>
            <a:ext cx="948055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小结：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6" name="Text Box 50" title=""/>
          <p:cNvSpPr txBox="1">
            <a:spLocks noChangeArrowheads="1"/>
          </p:cNvSpPr>
          <p:nvPr/>
        </p:nvSpPr>
        <p:spPr bwMode="auto">
          <a:xfrm>
            <a:off x="6129655" y="1287780"/>
            <a:ext cx="5756275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同一物体通过小孔所成的像与物的大小：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7" name="Text Box 50" title=""/>
          <p:cNvSpPr txBox="1">
            <a:spLocks noChangeArrowheads="1"/>
          </p:cNvSpPr>
          <p:nvPr/>
        </p:nvSpPr>
        <p:spPr bwMode="auto">
          <a:xfrm>
            <a:off x="5815965" y="1905000"/>
            <a:ext cx="6329045" cy="18503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676275" marR="0" indent="-676275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光屏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到小孔的距离小于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物体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到小孔的距离，物体在光屏上成</a:t>
            </a: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倒立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1" lang="en-US" altLang="zh-CN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</a:t>
            </a: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实像</a:t>
            </a:r>
            <a:r>
              <a:rPr kumimoji="1" lang="zh-CN" altLang="en-US" sz="2200" b="1" kern="1200" cap="none" spc="0" normalizeH="0" baseline="0" noProof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1" lang="zh-CN" altLang="en-US" sz="22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676275" marR="0" indent="-676275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）当光屏到小孔的距离大于物体到小孔的距离，物体在光屏上成</a:t>
            </a: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倒立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实像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kumimoji="1" lang="zh-CN" altLang="en-US" sz="2200" b="1" kern="1200" cap="none" spc="0" normalizeH="0" baseline="0" noProof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6" name="组合 275" title=""/>
          <p:cNvGrpSpPr/>
          <p:nvPr/>
        </p:nvGrpSpPr>
        <p:grpSpPr>
          <a:xfrm>
            <a:off x="4234815" y="4602480"/>
            <a:ext cx="442595" cy="2168525"/>
            <a:chOff x="6669" y="7248"/>
            <a:chExt cx="697" cy="3415"/>
          </a:xfrm>
        </p:grpSpPr>
        <p:sp>
          <p:nvSpPr>
            <p:cNvPr id="205" name="Text Box 48"/>
            <p:cNvSpPr txBox="1"/>
            <p:nvPr/>
          </p:nvSpPr>
          <p:spPr>
            <a:xfrm>
              <a:off x="6696" y="7248"/>
              <a:ext cx="670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G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206" name="Text Box 49"/>
            <p:cNvSpPr txBox="1"/>
            <p:nvPr/>
          </p:nvSpPr>
          <p:spPr>
            <a:xfrm>
              <a:off x="6669" y="9939"/>
              <a:ext cx="681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H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28" name="Group 2"/>
            <p:cNvGrpSpPr/>
            <p:nvPr/>
          </p:nvGrpSpPr>
          <p:grpSpPr>
            <a:xfrm rot="10800000">
              <a:off x="7093" y="7802"/>
              <a:ext cx="199" cy="2272"/>
              <a:chOff x="1200" y="2016"/>
              <a:chExt cx="48" cy="816"/>
            </a:xfrm>
          </p:grpSpPr>
          <p:sp>
            <p:nvSpPr>
              <p:cNvPr id="229" name="Oval 3"/>
              <p:cNvSpPr/>
              <p:nvPr/>
            </p:nvSpPr>
            <p:spPr>
              <a:xfrm>
                <a:off x="1200" y="249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0" name="Oval 4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1" name="Oval 5"/>
              <p:cNvSpPr/>
              <p:nvPr/>
            </p:nvSpPr>
            <p:spPr>
              <a:xfrm>
                <a:off x="12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2" name="Oval 6"/>
              <p:cNvSpPr/>
              <p:nvPr/>
            </p:nvSpPr>
            <p:spPr>
              <a:xfrm>
                <a:off x="12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3" name="Oval 7"/>
              <p:cNvSpPr/>
              <p:nvPr/>
            </p:nvSpPr>
            <p:spPr>
              <a:xfrm>
                <a:off x="12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4" name="Oval 8"/>
              <p:cNvSpPr/>
              <p:nvPr/>
            </p:nvSpPr>
            <p:spPr>
              <a:xfrm>
                <a:off x="12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5" name="Oval 9"/>
              <p:cNvSpPr/>
              <p:nvPr/>
            </p:nvSpPr>
            <p:spPr>
              <a:xfrm>
                <a:off x="12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6" name="Oval 10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7" name="Oval 11"/>
              <p:cNvSpPr/>
              <p:nvPr/>
            </p:nvSpPr>
            <p:spPr>
              <a:xfrm>
                <a:off x="1200" y="2304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8" name="Oval 12"/>
              <p:cNvSpPr/>
              <p:nvPr/>
            </p:nvSpPr>
            <p:spPr>
              <a:xfrm>
                <a:off x="1200" y="2352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39" name="Oval 13"/>
              <p:cNvSpPr/>
              <p:nvPr/>
            </p:nvSpPr>
            <p:spPr>
              <a:xfrm>
                <a:off x="1200" y="240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40" name="Oval 14"/>
              <p:cNvSpPr/>
              <p:nvPr/>
            </p:nvSpPr>
            <p:spPr>
              <a:xfrm>
                <a:off x="1200" y="2448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41" name="Oval 15"/>
              <p:cNvSpPr/>
              <p:nvPr/>
            </p:nvSpPr>
            <p:spPr>
              <a:xfrm>
                <a:off x="1200" y="254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42" name="Oval 16"/>
              <p:cNvSpPr/>
              <p:nvPr/>
            </p:nvSpPr>
            <p:spPr>
              <a:xfrm>
                <a:off x="1200" y="259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43" name="Oval 17"/>
              <p:cNvSpPr/>
              <p:nvPr/>
            </p:nvSpPr>
            <p:spPr>
              <a:xfrm>
                <a:off x="1200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44" name="Oval 18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45" name="Oval 19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46" name="Oval 20"/>
              <p:cNvSpPr/>
              <p:nvPr/>
            </p:nvSpPr>
            <p:spPr>
              <a:xfrm>
                <a:off x="1200" y="273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47" name="Oval 21"/>
              <p:cNvSpPr/>
              <p:nvPr/>
            </p:nvSpPr>
            <p:spPr>
              <a:xfrm>
                <a:off x="1200" y="278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07" name="组合 206" title=""/>
          <p:cNvGrpSpPr/>
          <p:nvPr/>
        </p:nvGrpSpPr>
        <p:grpSpPr>
          <a:xfrm>
            <a:off x="1861820" y="5330825"/>
            <a:ext cx="2738755" cy="1052195"/>
            <a:chOff x="6113" y="1598"/>
            <a:chExt cx="11934" cy="2100"/>
          </a:xfrm>
        </p:grpSpPr>
        <p:sp>
          <p:nvSpPr>
            <p:cNvPr id="208" name="Line 45"/>
            <p:cNvSpPr/>
            <p:nvPr/>
          </p:nvSpPr>
          <p:spPr>
            <a:xfrm>
              <a:off x="6113" y="1598"/>
              <a:ext cx="11935" cy="2100"/>
            </a:xfrm>
            <a:prstGeom prst="line">
              <a:avLst/>
            </a:prstGeom>
            <a:ln w="28575" cap="flat" cmpd="sng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209" name="直接箭头连接符 208"/>
            <p:cNvCxnSpPr/>
            <p:nvPr/>
          </p:nvCxnSpPr>
          <p:spPr>
            <a:xfrm>
              <a:off x="9039" y="2104"/>
              <a:ext cx="2040" cy="3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sp>
        <p:nvSpPr>
          <p:cNvPr id="248" name="Text Box 50" title=""/>
          <p:cNvSpPr txBox="1">
            <a:spLocks noChangeArrowheads="1"/>
          </p:cNvSpPr>
          <p:nvPr/>
        </p:nvSpPr>
        <p:spPr bwMode="auto">
          <a:xfrm>
            <a:off x="5181600" y="3889375"/>
            <a:ext cx="948055" cy="530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讨论：</a:t>
            </a:r>
            <a:endParaRPr kumimoji="1" lang="zh-CN" altLang="en-US" sz="2200" b="1" kern="1200" cap="none" spc="0" normalizeH="0" baseline="0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9" name="Text Box 50" title=""/>
          <p:cNvSpPr txBox="1">
            <a:spLocks noChangeArrowheads="1"/>
          </p:cNvSpPr>
          <p:nvPr/>
        </p:nvSpPr>
        <p:spPr bwMode="auto">
          <a:xfrm>
            <a:off x="6129655" y="3889375"/>
            <a:ext cx="5784850" cy="970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buNone/>
              <a:defRPr/>
            </a:pPr>
            <a:r>
              <a:rPr kumimoji="1" lang="zh-CN" altLang="en-US" sz="2200" b="1" kern="1200" cap="none" spc="0" normalizeH="0" baseline="0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小孔成像时，什么情况下光屏上的像与物体大小相等？</a:t>
            </a:r>
            <a:endParaRPr kumimoji="1" lang="zh-CN" altLang="en-US" sz="2200" b="1" kern="1200" cap="none" spc="0" normalizeH="0" baseline="0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0" name="文本框 249" title=""/>
          <p:cNvSpPr txBox="1"/>
          <p:nvPr/>
        </p:nvSpPr>
        <p:spPr>
          <a:xfrm>
            <a:off x="9462135" y="2316480"/>
            <a:ext cx="87249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缩小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51" name="文本框 250" title=""/>
          <p:cNvSpPr txBox="1"/>
          <p:nvPr/>
        </p:nvSpPr>
        <p:spPr>
          <a:xfrm>
            <a:off x="9462135" y="3201035"/>
            <a:ext cx="87249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放大</a:t>
            </a:r>
            <a:endParaRPr lang="zh-CN" altLang="en-US" sz="2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52" name="文本框 251" title=""/>
          <p:cNvSpPr txBox="1"/>
          <p:nvPr/>
        </p:nvSpPr>
        <p:spPr>
          <a:xfrm>
            <a:off x="6196965" y="4728210"/>
            <a:ext cx="5903595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光屏到小孔的距离</a:t>
            </a: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与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物体到小孔的距离</a:t>
            </a: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相等</a:t>
            </a:r>
            <a:endParaRPr kumimoji="1" lang="zh-CN" altLang="en-US" sz="2200" b="1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275" name="组合 274" title=""/>
          <p:cNvGrpSpPr/>
          <p:nvPr/>
        </p:nvGrpSpPr>
        <p:grpSpPr>
          <a:xfrm>
            <a:off x="433070" y="4859655"/>
            <a:ext cx="405765" cy="1889760"/>
            <a:chOff x="682" y="7685"/>
            <a:chExt cx="639" cy="2976"/>
          </a:xfrm>
        </p:grpSpPr>
        <p:sp>
          <p:nvSpPr>
            <p:cNvPr id="203" name="Text Box 46"/>
            <p:cNvSpPr txBox="1"/>
            <p:nvPr/>
          </p:nvSpPr>
          <p:spPr>
            <a:xfrm>
              <a:off x="697" y="7685"/>
              <a:ext cx="625" cy="725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>
                  <a:latin typeface="Times New Roman" panose="02020603050405020304" pitchFamily="18" charset="0"/>
                </a:rPr>
                <a:t>A</a:t>
              </a:r>
              <a:endParaRPr lang="en-US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204" name="Text Box 47"/>
            <p:cNvSpPr txBox="1"/>
            <p:nvPr/>
          </p:nvSpPr>
          <p:spPr>
            <a:xfrm>
              <a:off x="682" y="9985"/>
              <a:ext cx="590" cy="677"/>
            </a:xfrm>
            <a:prstGeom prst="rect">
              <a:avLst/>
            </a:prstGeom>
            <a:noFill/>
            <a:ln w="12700">
              <a:noFill/>
            </a:ln>
            <a:effectLst>
              <a:outerShdw dist="35921" dir="2699999" sy="50000" kx="2115845" algn="bl" rotWithShape="0">
                <a:srgbClr val="C0C0C0">
                  <a:alpha val="79999"/>
                </a:srgbClr>
              </a:outerShdw>
            </a:effectLst>
          </p:spPr>
          <p:txBody>
            <a:bodyPr wrap="square" anchor="t" anchorCtr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200">
                  <a:latin typeface="Times New Roman" panose="02020603050405020304" pitchFamily="18" charset="0"/>
                </a:rPr>
                <a:t>B</a:t>
              </a:r>
              <a:endParaRPr lang="en-US" altLang="zh-CN" sz="2200">
                <a:latin typeface="Times New Roman" panose="02020603050405020304" pitchFamily="18" charset="0"/>
              </a:endParaRPr>
            </a:p>
          </p:txBody>
        </p:sp>
        <p:grpSp>
          <p:nvGrpSpPr>
            <p:cNvPr id="255" name="Group 2"/>
            <p:cNvGrpSpPr/>
            <p:nvPr/>
          </p:nvGrpSpPr>
          <p:grpSpPr>
            <a:xfrm>
              <a:off x="964" y="8434"/>
              <a:ext cx="199" cy="1724"/>
              <a:chOff x="1200" y="2016"/>
              <a:chExt cx="48" cy="816"/>
            </a:xfrm>
          </p:grpSpPr>
          <p:sp>
            <p:nvSpPr>
              <p:cNvPr id="256" name="Oval 3"/>
              <p:cNvSpPr/>
              <p:nvPr/>
            </p:nvSpPr>
            <p:spPr>
              <a:xfrm>
                <a:off x="1200" y="249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57" name="Oval 4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58" name="Oval 5"/>
              <p:cNvSpPr/>
              <p:nvPr/>
            </p:nvSpPr>
            <p:spPr>
              <a:xfrm>
                <a:off x="12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59" name="Oval 6"/>
              <p:cNvSpPr/>
              <p:nvPr/>
            </p:nvSpPr>
            <p:spPr>
              <a:xfrm>
                <a:off x="12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0" name="Oval 7"/>
              <p:cNvSpPr/>
              <p:nvPr/>
            </p:nvSpPr>
            <p:spPr>
              <a:xfrm>
                <a:off x="12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1" name="Oval 8"/>
              <p:cNvSpPr/>
              <p:nvPr/>
            </p:nvSpPr>
            <p:spPr>
              <a:xfrm>
                <a:off x="12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2" name="Oval 9"/>
              <p:cNvSpPr/>
              <p:nvPr/>
            </p:nvSpPr>
            <p:spPr>
              <a:xfrm>
                <a:off x="12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3" name="Oval 10"/>
              <p:cNvSpPr/>
              <p:nvPr/>
            </p:nvSpPr>
            <p:spPr>
              <a:xfrm>
                <a:off x="1200" y="2256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4" name="Oval 11"/>
              <p:cNvSpPr/>
              <p:nvPr/>
            </p:nvSpPr>
            <p:spPr>
              <a:xfrm>
                <a:off x="1200" y="2304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5" name="Oval 12"/>
              <p:cNvSpPr/>
              <p:nvPr/>
            </p:nvSpPr>
            <p:spPr>
              <a:xfrm>
                <a:off x="1200" y="2352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6" name="Oval 13"/>
              <p:cNvSpPr/>
              <p:nvPr/>
            </p:nvSpPr>
            <p:spPr>
              <a:xfrm>
                <a:off x="1200" y="240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7" name="Oval 14"/>
              <p:cNvSpPr/>
              <p:nvPr/>
            </p:nvSpPr>
            <p:spPr>
              <a:xfrm>
                <a:off x="1200" y="2448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8" name="Oval 15"/>
              <p:cNvSpPr/>
              <p:nvPr/>
            </p:nvSpPr>
            <p:spPr>
              <a:xfrm>
                <a:off x="1200" y="254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69" name="Oval 16"/>
              <p:cNvSpPr/>
              <p:nvPr/>
            </p:nvSpPr>
            <p:spPr>
              <a:xfrm>
                <a:off x="1200" y="259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70" name="Oval 17"/>
              <p:cNvSpPr/>
              <p:nvPr/>
            </p:nvSpPr>
            <p:spPr>
              <a:xfrm>
                <a:off x="1200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71" name="Oval 18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72" name="Oval 19"/>
              <p:cNvSpPr/>
              <p:nvPr/>
            </p:nvSpPr>
            <p:spPr>
              <a:xfrm>
                <a:off x="1200" y="268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73" name="Oval 20"/>
              <p:cNvSpPr/>
              <p:nvPr/>
            </p:nvSpPr>
            <p:spPr>
              <a:xfrm>
                <a:off x="1200" y="273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274" name="Oval 21"/>
              <p:cNvSpPr/>
              <p:nvPr/>
            </p:nvSpPr>
            <p:spPr>
              <a:xfrm>
                <a:off x="1200" y="278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 anchorCtr="0"/>
              <a:lstStyle/>
              <a:p>
                <a:endParaRPr lang="zh-CN" altLang="en-US" sz="2400">
                  <a:latin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9.26173E-05 L 0.0994916 -0.00462968" pathEditMode="relative" rAng="0" ptsTypes="">
                                      <p:cBhvr>
                                        <p:cTn id="28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/>
      <p:bldP spid="251" grpId="0"/>
      <p:bldP spid="252" grpId="0"/>
      <p:bldP spid="181" grpId="0"/>
      <p:bldP spid="182" grpId="0"/>
      <p:bldP spid="225" grpId="0"/>
      <p:bldP spid="226" grpId="0"/>
      <p:bldP spid="227" grpId="0"/>
      <p:bldP spid="248" grpId="0"/>
      <p:bldP spid="2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169" name="Text Box 51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实践应用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2293" name="Rectangle 57" title=""/>
          <p:cNvSpPr>
            <a:spLocks noChangeArrowheads="1"/>
          </p:cNvSpPr>
          <p:nvPr/>
        </p:nvSpPr>
        <p:spPr bwMode="auto">
          <a:xfrm>
            <a:off x="403543" y="3883978"/>
            <a:ext cx="1676400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圭表计时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6150" name="Picture 59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655" y="4263390"/>
            <a:ext cx="3066415" cy="20535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6" name="Rectangle 62" title=""/>
          <p:cNvSpPr>
            <a:spLocks noChangeArrowheads="1"/>
          </p:cNvSpPr>
          <p:nvPr/>
        </p:nvSpPr>
        <p:spPr bwMode="auto">
          <a:xfrm>
            <a:off x="4445318" y="3860483"/>
            <a:ext cx="1676400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射击瞄准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297" name="Rectangle 63" title=""/>
          <p:cNvSpPr>
            <a:spLocks noChangeArrowheads="1"/>
          </p:cNvSpPr>
          <p:nvPr/>
        </p:nvSpPr>
        <p:spPr bwMode="auto">
          <a:xfrm>
            <a:off x="403860" y="988695"/>
            <a:ext cx="155384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日晷计时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6155" name="Picture 1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415" y="1447800"/>
            <a:ext cx="3074035" cy="2012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Rectangle 57" title=""/>
          <p:cNvSpPr>
            <a:spLocks noChangeArrowheads="1"/>
          </p:cNvSpPr>
          <p:nvPr/>
        </p:nvSpPr>
        <p:spPr bwMode="auto">
          <a:xfrm>
            <a:off x="8397875" y="948690"/>
            <a:ext cx="203263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激</a:t>
            </a:r>
            <a:r>
              <a:rPr kumimoji="0" lang="zh-CN" altLang="en-US" sz="2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光水平仪</a:t>
            </a:r>
            <a:endParaRPr kumimoji="0" lang="zh-CN" altLang="en-US" sz="22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" name="矩形 11" title=""/>
          <p:cNvSpPr/>
          <p:nvPr/>
        </p:nvSpPr>
        <p:spPr>
          <a:xfrm>
            <a:off x="3224848" y="154940"/>
            <a:ext cx="23876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生产生活</a:t>
            </a:r>
            <a:endParaRPr kumimoji="0" lang="zh-CN" altLang="en-US" sz="2400" b="1" i="0" u="none" strike="noStrike" kern="1200" cap="none" spc="0" normalizeH="0" baseline="0" noProof="0" smtClean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02" name="图片 101" title=""/>
          <p:cNvPicPr/>
          <p:nvPr/>
        </p:nvPicPr>
        <p:blipFill>
          <a:blip r:embed="rId4"/>
          <a:stretch>
            <a:fillRect/>
          </a:stretch>
        </p:blipFill>
        <p:spPr>
          <a:xfrm>
            <a:off x="565785" y="1370965"/>
            <a:ext cx="3079750" cy="2090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63" title=""/>
          <p:cNvSpPr>
            <a:spLocks noChangeArrowheads="1"/>
          </p:cNvSpPr>
          <p:nvPr/>
        </p:nvSpPr>
        <p:spPr bwMode="auto">
          <a:xfrm>
            <a:off x="4436110" y="911225"/>
            <a:ext cx="155384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排队取直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05" name="图片 104" title=""/>
          <p:cNvPicPr/>
          <p:nvPr/>
        </p:nvPicPr>
        <p:blipFill>
          <a:blip r:embed="rId5"/>
          <a:stretch>
            <a:fillRect/>
          </a:stretch>
        </p:blipFill>
        <p:spPr>
          <a:xfrm>
            <a:off x="4598035" y="1417320"/>
            <a:ext cx="3074035" cy="20440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圭表" title="">
            <a:hlinkClick action="ppaction://media"/>
          </p:cNvPr>
          <p:cNvPicPr/>
          <p:nvPr>
            <a:videoFile r:link="rId8"/>
            <p:custDataLst>
              <p:tags r:id="rId7"/>
            </p:custDataLst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2610" y="4312920"/>
            <a:ext cx="3082925" cy="1998345"/>
          </a:xfrm>
          <a:prstGeom prst="rect">
            <a:avLst/>
          </a:prstGeom>
        </p:spPr>
      </p:pic>
      <p:pic>
        <p:nvPicPr>
          <p:cNvPr id="106" name="图片 105" title=""/>
          <p:cNvPicPr/>
          <p:nvPr/>
        </p:nvPicPr>
        <p:blipFill>
          <a:blip r:embed="rId10"/>
          <a:stretch>
            <a:fillRect/>
          </a:stretch>
        </p:blipFill>
        <p:spPr>
          <a:xfrm>
            <a:off x="8528685" y="4281805"/>
            <a:ext cx="3064510" cy="20739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62" title=""/>
          <p:cNvSpPr>
            <a:spLocks noChangeArrowheads="1"/>
          </p:cNvSpPr>
          <p:nvPr/>
        </p:nvSpPr>
        <p:spPr bwMode="auto">
          <a:xfrm>
            <a:off x="8499793" y="3860483"/>
            <a:ext cx="1676400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激光准直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 nodeType="clickPar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6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2297" grpId="0"/>
      <p:bldP spid="12293" grpId="0"/>
      <p:bldP spid="2" grpId="0"/>
      <p:bldP spid="12296" grpId="0"/>
      <p:bldP spid="11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Text Box 2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光      速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9219" name="Text Box 3" title=""/>
          <p:cNvSpPr txBox="1">
            <a:spLocks noChangeArrowheads="1"/>
          </p:cNvSpPr>
          <p:nvPr/>
        </p:nvSpPr>
        <p:spPr bwMode="auto">
          <a:xfrm>
            <a:off x="254000" y="822325"/>
            <a:ext cx="817245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讨论：</a:t>
            </a:r>
            <a:r>
              <a:rPr kumimoji="0" lang="zh-CN" altLang="en-US" sz="2400" b="1" kern="1200" cap="none" spc="0" normalizeH="0" baseline="0" noProof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你认为光传播需要时间吗？举例说明。</a:t>
            </a:r>
            <a:endParaRPr kumimoji="0" lang="zh-CN" altLang="en-US" sz="2400" b="1" kern="1200" cap="none" spc="0" normalizeH="0" baseline="0" noProof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06" name="Text Box 10" title=""/>
          <p:cNvSpPr txBox="1">
            <a:spLocks noChangeArrowheads="1"/>
          </p:cNvSpPr>
          <p:nvPr/>
        </p:nvSpPr>
        <p:spPr bwMode="auto">
          <a:xfrm>
            <a:off x="2692400" y="1524000"/>
            <a:ext cx="385572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1" lang="zh-CN" altLang="en-US" sz="24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光在不同介质中的传播速度</a:t>
            </a:r>
            <a:endParaRPr kumimoji="1" lang="zh-CN" altLang="en-US" sz="2400" b="1" kern="1200" cap="none" spc="0" normalizeH="0" baseline="0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aphicFrame>
        <p:nvGraphicFramePr>
          <p:cNvPr id="29707" name="Group 11" title="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778000" y="2286000"/>
          <a:ext cx="7367270" cy="3804285"/>
        </p:xfrm>
        <a:graphic>
          <a:graphicData uri="http://schemas.openxmlformats.org/drawingml/2006/table">
            <a:tbl>
              <a:tblPr/>
              <a:tblGrid>
                <a:gridCol w="2836545"/>
                <a:gridCol w="4530725"/>
              </a:tblGrid>
              <a:tr h="76136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介质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光     速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946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真空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327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空气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946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水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0730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玻璃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7" name="Text Box 31" title=""/>
          <p:cNvSpPr txBox="1">
            <a:spLocks noChangeArrowheads="1"/>
          </p:cNvSpPr>
          <p:nvPr/>
        </p:nvSpPr>
        <p:spPr bwMode="auto">
          <a:xfrm>
            <a:off x="5926138" y="3201988"/>
            <a:ext cx="181610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R="0" defTabSz="914400" eaLnBrk="0" hangingPunct="0">
              <a:spcBef>
                <a:spcPct val="20000"/>
              </a:spcBef>
              <a:buClrTx/>
              <a:buSzTx/>
              <a:buFontTx/>
              <a:buNone/>
              <a:defRPr/>
            </a:pPr>
            <a:r>
              <a:rPr kumimoji="0" lang="en-US" altLang="zh-CN" sz="24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3×10</a:t>
            </a:r>
            <a:r>
              <a:rPr kumimoji="0" lang="en-US" altLang="zh-CN" sz="2400" b="1" kern="1200" cap="none" spc="0" normalizeH="0" baseline="3000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8</a:t>
            </a:r>
            <a:r>
              <a:rPr kumimoji="0" lang="zh-CN" altLang="en-US" sz="24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米</a:t>
            </a:r>
            <a:r>
              <a:rPr kumimoji="0" lang="en-US" altLang="zh-CN" sz="24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24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秒</a:t>
            </a:r>
            <a:endParaRPr kumimoji="1" lang="zh-CN" altLang="en-US" sz="24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28" name="Rectangle 32" title=""/>
          <p:cNvSpPr>
            <a:spLocks noChangeArrowheads="1"/>
          </p:cNvSpPr>
          <p:nvPr/>
        </p:nvSpPr>
        <p:spPr bwMode="auto">
          <a:xfrm>
            <a:off x="5438775" y="3994150"/>
            <a:ext cx="342519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稍小于真空中的速度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29" name="Rectangle 33" title=""/>
          <p:cNvSpPr>
            <a:spLocks noChangeArrowheads="1"/>
          </p:cNvSpPr>
          <p:nvPr/>
        </p:nvSpPr>
        <p:spPr bwMode="auto">
          <a:xfrm>
            <a:off x="5808980" y="4713605"/>
            <a:ext cx="300736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约空气中的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3/4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730" name="Rectangle 34" title=""/>
          <p:cNvSpPr>
            <a:spLocks noChangeArrowheads="1"/>
          </p:cNvSpPr>
          <p:nvPr/>
        </p:nvSpPr>
        <p:spPr bwMode="auto">
          <a:xfrm>
            <a:off x="5808980" y="5505450"/>
            <a:ext cx="300736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约空气中的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2/3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/>
      <p:bldP spid="29727" grpId="0"/>
      <p:bldP spid="29728" grpId="0"/>
      <p:bldP spid="29729" grpId="0"/>
      <p:bldP spid="29730" grpId="0"/>
      <p:bldP spid="92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26" name="Text Box 52" title=""/>
          <p:cNvSpPr txBox="1">
            <a:spLocks noChangeArrowheads="1"/>
          </p:cNvSpPr>
          <p:nvPr/>
        </p:nvSpPr>
        <p:spPr bwMode="auto">
          <a:xfrm>
            <a:off x="178435" y="610870"/>
            <a:ext cx="11861165" cy="61798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1．图为2020年6月21日在厦门拍到的日环食照片，根据日环食现象可以推测出（　　）</a:t>
            </a: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A．月球的形状	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B．月球的大小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C．地球的形状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D．地球的大小</a:t>
            </a: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2．如图是月偏食的示意图，</a:t>
            </a:r>
            <a:r>
              <a:rPr kumimoji="1" lang="zh-CN" altLang="en-US" sz="22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月食轮廓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是弯曲的圆弧。下列事实与圆弧的形成无关的是（　　）</a:t>
            </a: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A．太阳光的直线传播	B．地球是球形的	C．月球是球形的	D．地球是不透明的</a:t>
            </a: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54660" marR="0" indent="-41529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3．当月球运动到太阳和地球之间，月球就会挡住太阳射向地球的光，月球身后的影子正好落到地球上时，就会发生神奇的日食奇观，如图，在a、b、c、d位置此刻都看不到日食现象的是（　　）</a:t>
            </a: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A．a、b两位置	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B．b、c两位置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	C．a、c两位置	D．a、d两位置</a:t>
            </a: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508000" marR="0" indent="-5080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4．某同学做“小孔成像”实验时，选用白炽灯做光源，用月牙形的小孔，则光屏上的像的形状是（　　）</a:t>
            </a: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R="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A．圆形的	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B．直角形的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C．月牙形的</a:t>
            </a:r>
            <a:r>
              <a:rPr kumimoji="1" lang="en-US" altLang="zh-CN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</a:t>
            </a:r>
            <a:r>
              <a:rPr kumimoji="1" lang="zh-CN" altLang="en-US" sz="22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D．灯丝状的</a:t>
            </a:r>
            <a:endParaRPr kumimoji="1" lang="zh-CN" altLang="en-US" sz="22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234" name="Text Box 25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检测反馈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2147484692" name="图片 -2147482605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755" y="2362200"/>
            <a:ext cx="3375025" cy="1518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47484674" name="图片24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365" y="2287270"/>
            <a:ext cx="1703705" cy="16706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47484673" name="图片24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65" y="2287270"/>
            <a:ext cx="1874520" cy="16167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28" name="Rectangle 32" title=""/>
          <p:cNvSpPr>
            <a:spLocks noChangeArrowheads="1"/>
          </p:cNvSpPr>
          <p:nvPr/>
        </p:nvSpPr>
        <p:spPr bwMode="auto">
          <a:xfrm>
            <a:off x="10159365" y="658495"/>
            <a:ext cx="37147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32" title=""/>
          <p:cNvSpPr>
            <a:spLocks noChangeArrowheads="1"/>
          </p:cNvSpPr>
          <p:nvPr/>
        </p:nvSpPr>
        <p:spPr bwMode="auto">
          <a:xfrm>
            <a:off x="11149965" y="1442720"/>
            <a:ext cx="37147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32" title=""/>
          <p:cNvSpPr>
            <a:spLocks noChangeArrowheads="1"/>
          </p:cNvSpPr>
          <p:nvPr/>
        </p:nvSpPr>
        <p:spPr bwMode="auto">
          <a:xfrm>
            <a:off x="1670685" y="4668520"/>
            <a:ext cx="37147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32" title=""/>
          <p:cNvSpPr>
            <a:spLocks noChangeArrowheads="1"/>
          </p:cNvSpPr>
          <p:nvPr/>
        </p:nvSpPr>
        <p:spPr bwMode="auto">
          <a:xfrm>
            <a:off x="1409700" y="5867400"/>
            <a:ext cx="37147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8" grpId="0"/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26" name="Text Box 52" title=""/>
          <p:cNvSpPr txBox="1">
            <a:spLocks noChangeArrowheads="1"/>
          </p:cNvSpPr>
          <p:nvPr/>
        </p:nvSpPr>
        <p:spPr bwMode="auto">
          <a:xfrm>
            <a:off x="102870" y="610870"/>
            <a:ext cx="11950700" cy="45231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5．月全食发生的原因是由于光的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_____________</a:t>
            </a: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，位于中间位置的是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</a:t>
            </a:r>
            <a:endParaRPr kumimoji="1" lang="en-US" altLang="zh-CN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（选填“月球”、“地球”或“太阳”）。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6．如图所示为“小孔成像”的示意图：该现象可以用光的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______________</a:t>
            </a: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来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解释；若小孔位置固定，将光屏远离小孔，光屏上的像比原来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</a:t>
            </a:r>
            <a:endParaRPr kumimoji="1" lang="en-US" altLang="zh-CN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（选填“变大”、“不变”或“变小”）。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7．小明在课外按如图所示装置做小孔成像实验。如果易拉罐底部小孔是三角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形，则他在半透明纸上看到的像是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</a:t>
            </a: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（选填“三角形”或“蜡烛”）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kumimoji="1" lang="en-US" altLang="zh-CN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______________</a:t>
            </a: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（选填“倒立的实像”、“倒立的虚像”、“正立的实像”或“正立的虚像”）。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8．如图，发光点A发出的光被BC挡住，请在图中作出BC在墙壁上的影子B'C'（保留作图痕迹）。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9．如图所示，一束平行太阳光垂直水平地面MN射下，A为小铁球。若小球在竖直平面内沿图中圆形虚线轨迹运动，请在图乙框中画出小球的影子在地面上运动的轨迹。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marL="444500" marR="0" indent="-444500" defTabSz="9144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noProof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10．请在图中画出烛焰AB通过小孔在半透明塑料膜上的像A'B'，并保留作图痕迹。</a:t>
            </a:r>
            <a:endParaRPr kumimoji="1" lang="zh-CN" altLang="en-US" sz="2000" b="1" noProof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234" name="Text Box 25" title=""/>
          <p:cNvSpPr txBox="1"/>
          <p:nvPr/>
        </p:nvSpPr>
        <p:spPr>
          <a:xfrm>
            <a:off x="101600" y="76200"/>
            <a:ext cx="2987675" cy="521970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检测反馈</a:t>
            </a:r>
            <a:endParaRPr lang="zh-CN" altLang="en-US" sz="2800" b="1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2147484676" name="图片24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765" y="533400"/>
            <a:ext cx="2606040" cy="12738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47484677" name="图片24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765" y="2057400"/>
            <a:ext cx="2673350" cy="10375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47484680" name="图片24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095" y="5105400"/>
            <a:ext cx="3843020" cy="15405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47484679" name="图片2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5765" y="5146675"/>
            <a:ext cx="2753360" cy="16865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47484678" name="图片2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340" y="5030470"/>
            <a:ext cx="1634490" cy="166497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7" title=""/>
          <p:cNvGrpSpPr/>
          <p:nvPr/>
        </p:nvGrpSpPr>
        <p:grpSpPr>
          <a:xfrm rot="1653586">
            <a:off x="937260" y="6100445"/>
            <a:ext cx="1603375" cy="423545"/>
            <a:chOff x="8025606" y="625475"/>
            <a:chExt cx="2136436" cy="0"/>
          </a:xfrm>
        </p:grpSpPr>
        <p:cxnSp>
          <p:nvCxnSpPr>
            <p:cNvPr id="7180" name="直接连接符 6"/>
            <p:cNvCxnSpPr/>
            <p:nvPr/>
          </p:nvCxnSpPr>
          <p:spPr>
            <a:xfrm>
              <a:off x="8025606" y="625475"/>
              <a:ext cx="1295400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</p:cxnSp>
        <p:cxnSp>
          <p:nvCxnSpPr>
            <p:cNvPr id="7181" name="直接连接符 39"/>
            <p:cNvCxnSpPr/>
            <p:nvPr/>
          </p:nvCxnSpPr>
          <p:spPr>
            <a:xfrm>
              <a:off x="8866642" y="625475"/>
              <a:ext cx="1295400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</p:grpSp>
      <p:grpSp>
        <p:nvGrpSpPr>
          <p:cNvPr id="5" name="组合 7" title=""/>
          <p:cNvGrpSpPr/>
          <p:nvPr/>
        </p:nvGrpSpPr>
        <p:grpSpPr>
          <a:xfrm rot="20373584">
            <a:off x="1135380" y="5475605"/>
            <a:ext cx="1541780" cy="423545"/>
            <a:chOff x="8025606" y="625475"/>
            <a:chExt cx="2136436" cy="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8025606" y="625475"/>
              <a:ext cx="1295400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</p:cxnSp>
        <p:cxnSp>
          <p:nvCxnSpPr>
            <p:cNvPr id="8" name="直接连接符 39"/>
            <p:cNvCxnSpPr/>
            <p:nvPr/>
          </p:nvCxnSpPr>
          <p:spPr>
            <a:xfrm>
              <a:off x="8866642" y="625475"/>
              <a:ext cx="1295400" cy="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cxnSp>
      </p:grpSp>
      <p:cxnSp>
        <p:nvCxnSpPr>
          <p:cNvPr id="9" name="直接连接符 8" title=""/>
          <p:cNvCxnSpPr/>
          <p:nvPr/>
        </p:nvCxnSpPr>
        <p:spPr>
          <a:xfrm flipH="1">
            <a:off x="2515870" y="5241925"/>
            <a:ext cx="0" cy="121539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文本框 9" title=""/>
          <p:cNvSpPr txBox="1"/>
          <p:nvPr/>
        </p:nvSpPr>
        <p:spPr>
          <a:xfrm>
            <a:off x="2515870" y="5074920"/>
            <a:ext cx="47053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B'</a:t>
            </a:r>
            <a:endParaRPr kumimoji="1" lang="zh-CN" altLang="en-US" sz="2000" b="1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 title=""/>
          <p:cNvSpPr txBox="1"/>
          <p:nvPr/>
        </p:nvSpPr>
        <p:spPr>
          <a:xfrm>
            <a:off x="2515870" y="6247130"/>
            <a:ext cx="53467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C'</a:t>
            </a:r>
            <a:endParaRPr kumimoji="1" lang="zh-CN" altLang="en-US" sz="2000" b="1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12" name="直接连接符 11" title=""/>
          <p:cNvCxnSpPr/>
          <p:nvPr/>
        </p:nvCxnSpPr>
        <p:spPr>
          <a:xfrm>
            <a:off x="5927090" y="5999480"/>
            <a:ext cx="894715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4" name="组合 163" title=""/>
          <p:cNvGrpSpPr/>
          <p:nvPr/>
        </p:nvGrpSpPr>
        <p:grpSpPr>
          <a:xfrm>
            <a:off x="8253730" y="5494655"/>
            <a:ext cx="2726690" cy="708958"/>
            <a:chOff x="5958" y="1921"/>
            <a:chExt cx="12090" cy="2377"/>
          </a:xfrm>
        </p:grpSpPr>
        <p:sp>
          <p:nvSpPr>
            <p:cNvPr id="165" name="Line 44"/>
            <p:cNvSpPr/>
            <p:nvPr/>
          </p:nvSpPr>
          <p:spPr>
            <a:xfrm flipV="1">
              <a:off x="5958" y="1921"/>
              <a:ext cx="12090" cy="2377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66" name="直接箭头连接符 165"/>
            <p:cNvCxnSpPr/>
            <p:nvPr/>
          </p:nvCxnSpPr>
          <p:spPr>
            <a:xfrm flipV="1">
              <a:off x="7579" y="3595"/>
              <a:ext cx="2040" cy="39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grpSp>
        <p:nvGrpSpPr>
          <p:cNvPr id="17" name="组合 16" title=""/>
          <p:cNvGrpSpPr/>
          <p:nvPr/>
        </p:nvGrpSpPr>
        <p:grpSpPr>
          <a:xfrm flipV="1">
            <a:off x="8254365" y="5508254"/>
            <a:ext cx="2733040" cy="881751"/>
            <a:chOff x="5958" y="1921"/>
            <a:chExt cx="12090" cy="2377"/>
          </a:xfrm>
        </p:grpSpPr>
        <p:sp>
          <p:nvSpPr>
            <p:cNvPr id="18" name="Line 44"/>
            <p:cNvSpPr/>
            <p:nvPr/>
          </p:nvSpPr>
          <p:spPr>
            <a:xfrm flipV="1">
              <a:off x="5958" y="1921"/>
              <a:ext cx="12090" cy="2377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9" name="直接箭头连接符 18"/>
            <p:cNvCxnSpPr/>
            <p:nvPr/>
          </p:nvCxnSpPr>
          <p:spPr>
            <a:xfrm flipV="1">
              <a:off x="7583" y="3581"/>
              <a:ext cx="2040" cy="39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</p:cxnSp>
      </p:grpSp>
      <p:cxnSp>
        <p:nvCxnSpPr>
          <p:cNvPr id="20" name="直接箭头连接符 19" title=""/>
          <p:cNvCxnSpPr>
            <a:stCxn id="165" idx="1"/>
            <a:endCxn id="18" idx="1"/>
          </p:cNvCxnSpPr>
          <p:nvPr/>
        </p:nvCxnSpPr>
        <p:spPr>
          <a:xfrm>
            <a:off x="10980248" y="5494491"/>
            <a:ext cx="6985" cy="89535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</p:spPr>
      </p:cxnSp>
      <p:sp>
        <p:nvSpPr>
          <p:cNvPr id="21" name="文本框 20" title=""/>
          <p:cNvSpPr txBox="1"/>
          <p:nvPr/>
        </p:nvSpPr>
        <p:spPr>
          <a:xfrm>
            <a:off x="10936605" y="5287645"/>
            <a:ext cx="47053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B'</a:t>
            </a:r>
            <a:endParaRPr kumimoji="1" lang="zh-CN" altLang="en-US" sz="2000" b="1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2" name="文本框 21" title=""/>
          <p:cNvSpPr txBox="1"/>
          <p:nvPr/>
        </p:nvSpPr>
        <p:spPr>
          <a:xfrm>
            <a:off x="10956925" y="6226175"/>
            <a:ext cx="53467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kumimoji="1" lang="zh-CN" altLang="en-US" sz="2000" b="1" noProof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'</a:t>
            </a:r>
            <a:endParaRPr kumimoji="1" lang="zh-CN" altLang="en-US" sz="2000" b="1" noProof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3" name="Rectangle 32" title=""/>
          <p:cNvSpPr>
            <a:spLocks noChangeArrowheads="1"/>
          </p:cNvSpPr>
          <p:nvPr/>
        </p:nvSpPr>
        <p:spPr bwMode="auto">
          <a:xfrm>
            <a:off x="3987165" y="610870"/>
            <a:ext cx="1413510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直线传播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32" title=""/>
          <p:cNvSpPr>
            <a:spLocks noChangeArrowheads="1"/>
          </p:cNvSpPr>
          <p:nvPr/>
        </p:nvSpPr>
        <p:spPr bwMode="auto">
          <a:xfrm>
            <a:off x="7949565" y="610870"/>
            <a:ext cx="819150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地球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Rectangle 32" title=""/>
          <p:cNvSpPr>
            <a:spLocks noChangeArrowheads="1"/>
          </p:cNvSpPr>
          <p:nvPr/>
        </p:nvSpPr>
        <p:spPr bwMode="auto">
          <a:xfrm>
            <a:off x="6821805" y="1356995"/>
            <a:ext cx="1413510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直线传播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2" title=""/>
          <p:cNvSpPr>
            <a:spLocks noChangeArrowheads="1"/>
          </p:cNvSpPr>
          <p:nvPr/>
        </p:nvSpPr>
        <p:spPr bwMode="auto">
          <a:xfrm>
            <a:off x="7599045" y="1722120"/>
            <a:ext cx="887730" cy="447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变大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Rectangle 32" title=""/>
          <p:cNvSpPr>
            <a:spLocks noChangeArrowheads="1"/>
          </p:cNvSpPr>
          <p:nvPr/>
        </p:nvSpPr>
        <p:spPr bwMode="auto">
          <a:xfrm>
            <a:off x="4515485" y="2827655"/>
            <a:ext cx="932180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蜡烛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32" title=""/>
          <p:cNvSpPr>
            <a:spLocks noChangeArrowheads="1"/>
          </p:cNvSpPr>
          <p:nvPr/>
        </p:nvSpPr>
        <p:spPr bwMode="auto">
          <a:xfrm>
            <a:off x="634365" y="3200400"/>
            <a:ext cx="1687195" cy="4298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倒立的实像</a:t>
            </a:r>
            <a:endParaRPr kumimoji="0" lang="zh-CN" altLang="en-US" sz="2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11" grpId="0"/>
      <p:bldP spid="10" grpId="0"/>
      <p:bldP spid="21" grpId="0"/>
      <p:bldP spid="22" grpId="0"/>
    </p:bld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UNIT_TABLE_BEAUTIFY" val="smartTable{ee0c3bba-0bff-4db2-b3ed-09791b945e30}"/>
  <p:tag name="TABLE_ENDDRAG_ORIGIN_RECT" val="580*299"/>
  <p:tag name="TABLE_ENDDRAG_RECT" val="140*168*580*299"/>
</p:tagLst>
</file>

<file path=ppt/tags/tag3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zVjYzk0ODMzYzY0MjdmZTZkZjU0OGM3ZTEwNTNkNTkifQ=="/>
  <p:tag name="KSO_WPP_MARK_KEY" val="6a7306be-61bd-4466-8689-8a95656662ec"/>
  <p:tag name="RESOURCE_RECORD_KEY" val="{&quot;13&quot;:[20482077]}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195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宋体</vt:lpstr>
      <vt:lpstr>Calibri Light</vt:lpstr>
      <vt:lpstr>Calibri</vt:lpstr>
      <vt:lpstr>黑体</vt:lpstr>
      <vt:lpstr>Times New Roman</vt:lpstr>
      <vt:lpstr>楷体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2024-09-04T10:33:04Z</cp:lastPrinted>
  <dcterms:created xsi:type="dcterms:W3CDTF">2024-09-04T10:33:04Z</dcterms:created>
  <dcterms:modified xsi:type="dcterms:W3CDTF">2024-09-04T02:33:04Z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