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7" r:id="rId2"/>
    <p:sldId id="282" r:id="rId3"/>
    <p:sldId id="258" r:id="rId4"/>
    <p:sldId id="259" r:id="rId5"/>
    <p:sldId id="260" r:id="rId6"/>
    <p:sldId id="262" r:id="rId7"/>
    <p:sldId id="264" r:id="rId8"/>
    <p:sldId id="265" r:id="rId9"/>
    <p:sldId id="266" r:id="rId10"/>
    <p:sldId id="267" r:id="rId11"/>
    <p:sldId id="268" r:id="rId12"/>
    <p:sldId id="280" r:id="rId13"/>
    <p:sldId id="281" r:id="rId14"/>
  </p:sldIdLst>
  <p:sldSz cx="12192000" cy="6858000"/>
  <p:notesSz cx="6858000" cy="9144000"/>
  <p:custDataLst>
    <p:tags r:id="rId1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67" y="1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2026/8/25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2026/8/25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2026/8/25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 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2026/8/25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2026/8/25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2026/8/25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2026/8/25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2026/8/25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2026/8/25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2026/8/25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2026/8/25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2026/8/25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2026/8/25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/>
        </p:nvPicPr>
        <p:blipFill>
          <a:blip r:embed="rId13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4"/>
          <p:cNvSpPr>
            <a:spLocks noTextEdit="1"/>
          </p:cNvSpPr>
          <p:nvPr/>
        </p:nvSpPr>
        <p:spPr>
          <a:xfrm>
            <a:off x="1802376" y="2241755"/>
            <a:ext cx="8774113" cy="160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zh-CN" altLang="en-US" sz="3600" b="1" dirty="0">
                <a:ln w="12700" cap="flat" cmpd="sng">
                  <a:solidFill>
                    <a:srgbClr val="EAEAEA"/>
                  </a:solidFill>
                  <a:prstDash val="solid"/>
                  <a:round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</a:gra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第一章</a:t>
            </a:r>
            <a:r>
              <a:rPr lang="en-US" altLang="zh-CN" sz="3600" b="1" dirty="0">
                <a:ln w="12700" cap="flat" cmpd="sng">
                  <a:solidFill>
                    <a:srgbClr val="EAEAEA"/>
                  </a:solidFill>
                  <a:prstDash val="solid"/>
                  <a:round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</a:gra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  </a:t>
            </a:r>
            <a:r>
              <a:rPr lang="zh-CN" altLang="en-US" sz="3600" b="1" dirty="0">
                <a:ln w="12700" cap="flat" cmpd="sng">
                  <a:solidFill>
                    <a:srgbClr val="EAEAEA"/>
                  </a:solidFill>
                  <a:prstDash val="solid"/>
                  <a:round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</a:gra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《声现象》复习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910" y="1093470"/>
            <a:ext cx="2382520" cy="150622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8870" y="965835"/>
            <a:ext cx="2364105" cy="176212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6775" y="1093470"/>
            <a:ext cx="2200910" cy="163449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8180" y="1093470"/>
            <a:ext cx="3173095" cy="162369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01275" y="311150"/>
            <a:ext cx="1994535" cy="297942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515360" y="3298190"/>
            <a:ext cx="8541385" cy="34486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6870" indent="-35687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1.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将车头设计成流线型，与车厢整体密封，并在内壁使用隔声、吸声性能好的材料，这样既减小空气阻力，降低气动噪声，又减弱了外部噪声的影响。</a:t>
            </a:r>
          </a:p>
          <a:p>
            <a:pPr marL="356870" indent="-35687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2.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减小车体的质量，在活动部件之间安装性能好的弹簧或胶垫，减小彼此间的作用力。</a:t>
            </a:r>
          </a:p>
          <a:p>
            <a:pPr marL="356870" indent="-35687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3.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铺设轨道时，采用无缝技术来降低车轮与轨道之间碰撞产生的噪声。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8910" y="5142230"/>
            <a:ext cx="3340100" cy="129984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3515" y="3265805"/>
            <a:ext cx="3289300" cy="1647825"/>
          </a:xfrm>
          <a:prstGeom prst="rect">
            <a:avLst/>
          </a:prstGeom>
        </p:spPr>
      </p:pic>
      <p:sp>
        <p:nvSpPr>
          <p:cNvPr id="10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噪声的控制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779780" y="2600325"/>
            <a:ext cx="3048635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在声源处控制噪声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3903345" y="522605"/>
            <a:ext cx="3587750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在传播过程中控制噪声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6799580" y="2600325"/>
            <a:ext cx="3587750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在声音接收处控制噪声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8650605" y="556895"/>
            <a:ext cx="1981200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噪声检测仪</a:t>
            </a: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12065000" y="107823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615" y="673735"/>
            <a:ext cx="4846320" cy="531114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5215" y="763270"/>
            <a:ext cx="1216025" cy="190754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9295" y="763270"/>
            <a:ext cx="2816860" cy="190754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rcRect r="3439"/>
          <a:stretch>
            <a:fillRect/>
          </a:stretch>
        </p:blipFill>
        <p:spPr>
          <a:xfrm>
            <a:off x="8329295" y="3794760"/>
            <a:ext cx="2816860" cy="1797050"/>
          </a:xfrm>
          <a:prstGeom prst="rect">
            <a:avLst/>
          </a:prstGeom>
        </p:spPr>
      </p:pic>
      <p:sp>
        <p:nvSpPr>
          <p:cNvPr id="7169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超声与次声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6182360" y="2714625"/>
            <a:ext cx="1372235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3290" indent="-923290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声呐</a:t>
            </a:r>
            <a:endParaRPr lang="zh-CN" altLang="en-US" sz="26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981700" y="3119755"/>
            <a:ext cx="1687195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3290" indent="-923290"/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方向性好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9355455" y="2714625"/>
            <a:ext cx="1372235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3290" indent="-923290"/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B</a:t>
            </a: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超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8992870" y="3119755"/>
            <a:ext cx="1956435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3290" indent="-923290"/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穿透能力强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8545830" y="5579745"/>
            <a:ext cx="2473325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3290" indent="-923290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超声波清洗机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282940" y="5984875"/>
            <a:ext cx="2943860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3290" indent="-923290"/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易获得集中的声能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6" grpId="0"/>
      <p:bldP spid="7" grpId="0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内容梳理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75" y="628650"/>
            <a:ext cx="10047605" cy="610235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22565" y="4477516"/>
            <a:ext cx="932365" cy="458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39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声音</a:t>
            </a:r>
          </a:p>
        </p:txBody>
      </p:sp>
      <p:sp>
        <p:nvSpPr>
          <p:cNvPr id="3" name="下箭头 2"/>
          <p:cNvSpPr/>
          <p:nvPr/>
        </p:nvSpPr>
        <p:spPr>
          <a:xfrm>
            <a:off x="1337726" y="4979559"/>
            <a:ext cx="286881" cy="4303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95"/>
          </a:p>
        </p:txBody>
      </p:sp>
      <p:sp>
        <p:nvSpPr>
          <p:cNvPr id="5" name="下箭头 4"/>
          <p:cNvSpPr/>
          <p:nvPr/>
        </p:nvSpPr>
        <p:spPr>
          <a:xfrm rot="16200000">
            <a:off x="2054930" y="4525581"/>
            <a:ext cx="286881" cy="4303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95"/>
          </a:p>
        </p:txBody>
      </p:sp>
      <p:sp>
        <p:nvSpPr>
          <p:cNvPr id="6" name="TextBox 5"/>
          <p:cNvSpPr txBox="1"/>
          <p:nvPr/>
        </p:nvSpPr>
        <p:spPr>
          <a:xfrm>
            <a:off x="1122565" y="5481601"/>
            <a:ext cx="932365" cy="458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39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产生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2565" y="3545151"/>
            <a:ext cx="932365" cy="458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39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传播</a:t>
            </a:r>
          </a:p>
        </p:txBody>
      </p:sp>
      <p:sp>
        <p:nvSpPr>
          <p:cNvPr id="8" name="下箭头 7"/>
          <p:cNvSpPr/>
          <p:nvPr/>
        </p:nvSpPr>
        <p:spPr>
          <a:xfrm flipV="1">
            <a:off x="1337726" y="4047194"/>
            <a:ext cx="286881" cy="4303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95"/>
          </a:p>
        </p:txBody>
      </p:sp>
      <p:sp>
        <p:nvSpPr>
          <p:cNvPr id="11" name="TextBox 10"/>
          <p:cNvSpPr txBox="1"/>
          <p:nvPr/>
        </p:nvSpPr>
        <p:spPr>
          <a:xfrm>
            <a:off x="2388151" y="4526866"/>
            <a:ext cx="932365" cy="458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39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分类</a:t>
            </a:r>
          </a:p>
        </p:txBody>
      </p:sp>
      <p:sp>
        <p:nvSpPr>
          <p:cNvPr id="12" name="左大括号 11"/>
          <p:cNvSpPr/>
          <p:nvPr/>
        </p:nvSpPr>
        <p:spPr>
          <a:xfrm>
            <a:off x="3202456" y="2127263"/>
            <a:ext cx="358602" cy="3729459"/>
          </a:xfrm>
          <a:prstGeom prst="leftBrace">
            <a:avLst>
              <a:gd name="adj1" fmla="val 51211"/>
              <a:gd name="adj2" fmla="val 70933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795"/>
          </a:p>
        </p:txBody>
      </p:sp>
      <p:sp>
        <p:nvSpPr>
          <p:cNvPr id="13" name="TextBox 12"/>
          <p:cNvSpPr txBox="1"/>
          <p:nvPr/>
        </p:nvSpPr>
        <p:spPr>
          <a:xfrm>
            <a:off x="3523628" y="1903286"/>
            <a:ext cx="1830439" cy="458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39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可听声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23628" y="5508891"/>
            <a:ext cx="1686998" cy="458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39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不可听声</a:t>
            </a:r>
          </a:p>
        </p:txBody>
      </p:sp>
      <p:sp>
        <p:nvSpPr>
          <p:cNvPr id="15" name="左大括号 14"/>
          <p:cNvSpPr/>
          <p:nvPr/>
        </p:nvSpPr>
        <p:spPr>
          <a:xfrm rot="16200000">
            <a:off x="1440001" y="1641658"/>
            <a:ext cx="250846" cy="2176311"/>
          </a:xfrm>
          <a:prstGeom prst="leftBrace">
            <a:avLst>
              <a:gd name="adj1" fmla="val 51211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795"/>
          </a:p>
        </p:txBody>
      </p:sp>
      <p:sp>
        <p:nvSpPr>
          <p:cNvPr id="16" name="TextBox 15"/>
          <p:cNvSpPr txBox="1"/>
          <p:nvPr/>
        </p:nvSpPr>
        <p:spPr>
          <a:xfrm>
            <a:off x="4978458" y="1087153"/>
            <a:ext cx="1021092" cy="458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39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噪声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78458" y="2932316"/>
            <a:ext cx="1021092" cy="458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39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乐音</a:t>
            </a:r>
          </a:p>
        </p:txBody>
      </p:sp>
      <p:sp>
        <p:nvSpPr>
          <p:cNvPr id="18" name="下箭头 17"/>
          <p:cNvSpPr/>
          <p:nvPr/>
        </p:nvSpPr>
        <p:spPr>
          <a:xfrm rot="16200000">
            <a:off x="6573313" y="426609"/>
            <a:ext cx="286881" cy="18647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95"/>
          </a:p>
        </p:txBody>
      </p:sp>
      <p:sp>
        <p:nvSpPr>
          <p:cNvPr id="19" name="TextBox 18"/>
          <p:cNvSpPr txBox="1"/>
          <p:nvPr/>
        </p:nvSpPr>
        <p:spPr>
          <a:xfrm>
            <a:off x="5784390" y="808728"/>
            <a:ext cx="1649569" cy="1046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239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</a:rPr>
              <a:t>减弱噪声的途径</a:t>
            </a:r>
          </a:p>
        </p:txBody>
      </p:sp>
      <p:sp>
        <p:nvSpPr>
          <p:cNvPr id="20" name="左大括号 19"/>
          <p:cNvSpPr/>
          <p:nvPr/>
        </p:nvSpPr>
        <p:spPr>
          <a:xfrm>
            <a:off x="7720840" y="587007"/>
            <a:ext cx="215161" cy="1466350"/>
          </a:xfrm>
          <a:prstGeom prst="leftBrace">
            <a:avLst>
              <a:gd name="adj1" fmla="val 51211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795"/>
          </a:p>
        </p:txBody>
      </p:sp>
      <p:sp>
        <p:nvSpPr>
          <p:cNvPr id="21" name="TextBox 20"/>
          <p:cNvSpPr txBox="1"/>
          <p:nvPr/>
        </p:nvSpPr>
        <p:spPr>
          <a:xfrm>
            <a:off x="7936000" y="465183"/>
            <a:ext cx="2910948" cy="458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39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在声源处控制噪声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936000" y="1051457"/>
            <a:ext cx="3412990" cy="458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39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在传播过程中控制噪声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936000" y="1696940"/>
            <a:ext cx="3412990" cy="458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39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在声音接收处控制噪声</a:t>
            </a:r>
          </a:p>
        </p:txBody>
      </p:sp>
      <p:sp>
        <p:nvSpPr>
          <p:cNvPr id="24" name="左大括号 23"/>
          <p:cNvSpPr/>
          <p:nvPr/>
        </p:nvSpPr>
        <p:spPr>
          <a:xfrm flipH="1">
            <a:off x="11091697" y="587007"/>
            <a:ext cx="215161" cy="1466350"/>
          </a:xfrm>
          <a:prstGeom prst="leftBrace">
            <a:avLst>
              <a:gd name="adj1" fmla="val 51211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795"/>
          </a:p>
        </p:txBody>
      </p:sp>
      <p:sp>
        <p:nvSpPr>
          <p:cNvPr id="25" name="TextBox 24"/>
          <p:cNvSpPr txBox="1"/>
          <p:nvPr/>
        </p:nvSpPr>
        <p:spPr>
          <a:xfrm>
            <a:off x="11378578" y="551524"/>
            <a:ext cx="598650" cy="1560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39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噪声监测</a:t>
            </a:r>
          </a:p>
        </p:txBody>
      </p:sp>
      <p:sp>
        <p:nvSpPr>
          <p:cNvPr id="26" name="下箭头 25"/>
          <p:cNvSpPr/>
          <p:nvPr/>
        </p:nvSpPr>
        <p:spPr>
          <a:xfrm rot="16200000">
            <a:off x="6137606" y="2660157"/>
            <a:ext cx="369373" cy="107580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95"/>
          </a:p>
        </p:txBody>
      </p:sp>
      <p:sp>
        <p:nvSpPr>
          <p:cNvPr id="27" name="TextBox 26"/>
          <p:cNvSpPr txBox="1"/>
          <p:nvPr/>
        </p:nvSpPr>
        <p:spPr>
          <a:xfrm>
            <a:off x="5640949" y="2642052"/>
            <a:ext cx="1219245" cy="1046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239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</a:rPr>
              <a:t>声音的三要素</a:t>
            </a:r>
          </a:p>
        </p:txBody>
      </p:sp>
      <p:sp>
        <p:nvSpPr>
          <p:cNvPr id="28" name="左大括号 27"/>
          <p:cNvSpPr/>
          <p:nvPr/>
        </p:nvSpPr>
        <p:spPr>
          <a:xfrm>
            <a:off x="6931915" y="2443985"/>
            <a:ext cx="215161" cy="1466350"/>
          </a:xfrm>
          <a:prstGeom prst="leftBrace">
            <a:avLst>
              <a:gd name="adj1" fmla="val 51211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795"/>
          </a:p>
        </p:txBody>
      </p:sp>
      <p:sp>
        <p:nvSpPr>
          <p:cNvPr id="29" name="TextBox 28"/>
          <p:cNvSpPr txBox="1"/>
          <p:nvPr/>
        </p:nvSpPr>
        <p:spPr>
          <a:xfrm>
            <a:off x="7210861" y="2223561"/>
            <a:ext cx="1021092" cy="458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39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响度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210861" y="2916187"/>
            <a:ext cx="1021092" cy="458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39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音调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210861" y="3633390"/>
            <a:ext cx="1021092" cy="458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39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音色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007721" y="2642052"/>
            <a:ext cx="1577848" cy="568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239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</a:rPr>
              <a:t>影响因素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753858" y="2223561"/>
            <a:ext cx="1021092" cy="458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39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振幅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753858" y="2916187"/>
            <a:ext cx="1021092" cy="458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39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频率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753858" y="3633390"/>
            <a:ext cx="1768161" cy="458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39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材料与结构</a:t>
            </a:r>
          </a:p>
        </p:txBody>
      </p:sp>
      <p:sp>
        <p:nvSpPr>
          <p:cNvPr id="39" name="左大括号 38"/>
          <p:cNvSpPr/>
          <p:nvPr/>
        </p:nvSpPr>
        <p:spPr>
          <a:xfrm>
            <a:off x="4921172" y="5140744"/>
            <a:ext cx="242620" cy="1228791"/>
          </a:xfrm>
          <a:prstGeom prst="leftBrace">
            <a:avLst>
              <a:gd name="adj1" fmla="val 51211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795"/>
          </a:p>
        </p:txBody>
      </p:sp>
      <p:sp>
        <p:nvSpPr>
          <p:cNvPr id="40" name="TextBox 39"/>
          <p:cNvSpPr txBox="1"/>
          <p:nvPr/>
        </p:nvSpPr>
        <p:spPr>
          <a:xfrm>
            <a:off x="5200119" y="4979458"/>
            <a:ext cx="1398081" cy="458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39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超声波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200119" y="6040665"/>
            <a:ext cx="1469801" cy="458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39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次声波</a:t>
            </a:r>
          </a:p>
        </p:txBody>
      </p:sp>
      <p:sp>
        <p:nvSpPr>
          <p:cNvPr id="45" name="下箭头 44"/>
          <p:cNvSpPr/>
          <p:nvPr/>
        </p:nvSpPr>
        <p:spPr>
          <a:xfrm rot="16200000">
            <a:off x="6700397" y="4715740"/>
            <a:ext cx="369373" cy="100408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95"/>
          </a:p>
        </p:txBody>
      </p:sp>
      <p:sp>
        <p:nvSpPr>
          <p:cNvPr id="47" name="TextBox 46"/>
          <p:cNvSpPr txBox="1"/>
          <p:nvPr/>
        </p:nvSpPr>
        <p:spPr>
          <a:xfrm>
            <a:off x="6257010" y="4656723"/>
            <a:ext cx="1059149" cy="568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239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</a:rPr>
              <a:t>特性</a:t>
            </a:r>
          </a:p>
        </p:txBody>
      </p:sp>
      <p:sp>
        <p:nvSpPr>
          <p:cNvPr id="51" name="下箭头 50"/>
          <p:cNvSpPr/>
          <p:nvPr/>
        </p:nvSpPr>
        <p:spPr>
          <a:xfrm flipV="1">
            <a:off x="1432348" y="2926957"/>
            <a:ext cx="252630" cy="651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95"/>
          </a:p>
        </p:txBody>
      </p:sp>
      <p:sp>
        <p:nvSpPr>
          <p:cNvPr id="52" name="TextBox 51"/>
          <p:cNvSpPr txBox="1"/>
          <p:nvPr/>
        </p:nvSpPr>
        <p:spPr>
          <a:xfrm>
            <a:off x="196719" y="1038573"/>
            <a:ext cx="549910" cy="162440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239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固、液、气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99974" y="630094"/>
            <a:ext cx="549910" cy="217089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zh-CN" sz="239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(</a:t>
            </a:r>
            <a:r>
              <a:rPr lang="zh-CN" altLang="en-US" sz="239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真空不能传声</a:t>
            </a:r>
            <a:r>
              <a:rPr lang="en-US" altLang="zh-CN" sz="239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)</a:t>
            </a:r>
            <a:endParaRPr lang="zh-CN" altLang="en-US" sz="2390" b="1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361223" y="1922872"/>
            <a:ext cx="549910" cy="90720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239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声速</a:t>
            </a:r>
          </a:p>
        </p:txBody>
      </p:sp>
      <p:sp>
        <p:nvSpPr>
          <p:cNvPr id="55" name="左大括号 54"/>
          <p:cNvSpPr/>
          <p:nvPr/>
        </p:nvSpPr>
        <p:spPr>
          <a:xfrm>
            <a:off x="4750255" y="1194898"/>
            <a:ext cx="270097" cy="1936450"/>
          </a:xfrm>
          <a:prstGeom prst="leftBrace">
            <a:avLst>
              <a:gd name="adj1" fmla="val 51211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795"/>
          </a:p>
        </p:txBody>
      </p:sp>
      <p:sp>
        <p:nvSpPr>
          <p:cNvPr id="57" name="TextBox 56"/>
          <p:cNvSpPr txBox="1"/>
          <p:nvPr/>
        </p:nvSpPr>
        <p:spPr>
          <a:xfrm>
            <a:off x="2212940" y="1424415"/>
            <a:ext cx="1219245" cy="568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239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340m/s</a:t>
            </a:r>
            <a:endParaRPr lang="zh-CN" altLang="en-US" sz="2390" b="1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01969" y="5942799"/>
            <a:ext cx="2223332" cy="568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239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（物体的振动）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027297" y="2998678"/>
            <a:ext cx="1064348" cy="568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39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声   波</a:t>
            </a:r>
          </a:p>
        </p:txBody>
      </p:sp>
      <p:cxnSp>
        <p:nvCxnSpPr>
          <p:cNvPr id="61" name="直接箭头连接符 60"/>
          <p:cNvCxnSpPr>
            <a:endCxn id="37" idx="1"/>
          </p:cNvCxnSpPr>
          <p:nvPr/>
        </p:nvCxnSpPr>
        <p:spPr>
          <a:xfrm>
            <a:off x="8065116" y="3131348"/>
            <a:ext cx="1649530" cy="14750"/>
          </a:xfrm>
          <a:prstGeom prst="straightConnector1">
            <a:avLst/>
          </a:prstGeom>
          <a:ln w="69850">
            <a:solidFill>
              <a:srgbClr val="0000FF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箭头连接符 61"/>
          <p:cNvCxnSpPr/>
          <p:nvPr/>
        </p:nvCxnSpPr>
        <p:spPr>
          <a:xfrm>
            <a:off x="8104328" y="2414144"/>
            <a:ext cx="1649530" cy="14750"/>
          </a:xfrm>
          <a:prstGeom prst="straightConnector1">
            <a:avLst/>
          </a:prstGeom>
          <a:ln w="69850">
            <a:solidFill>
              <a:srgbClr val="0000FF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接箭头连接符 62"/>
          <p:cNvCxnSpPr/>
          <p:nvPr/>
        </p:nvCxnSpPr>
        <p:spPr>
          <a:xfrm>
            <a:off x="8104328" y="3848551"/>
            <a:ext cx="1649530" cy="14750"/>
          </a:xfrm>
          <a:prstGeom prst="straightConnector1">
            <a:avLst/>
          </a:prstGeom>
          <a:ln w="69850">
            <a:solidFill>
              <a:srgbClr val="0000FF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左大括号 63"/>
          <p:cNvSpPr/>
          <p:nvPr/>
        </p:nvSpPr>
        <p:spPr>
          <a:xfrm>
            <a:off x="7467970" y="4490155"/>
            <a:ext cx="215161" cy="1466350"/>
          </a:xfrm>
          <a:prstGeom prst="leftBrace">
            <a:avLst>
              <a:gd name="adj1" fmla="val 51211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795"/>
          </a:p>
        </p:txBody>
      </p:sp>
      <p:sp>
        <p:nvSpPr>
          <p:cNvPr id="65" name="TextBox 64"/>
          <p:cNvSpPr txBox="1"/>
          <p:nvPr/>
        </p:nvSpPr>
        <p:spPr>
          <a:xfrm>
            <a:off x="7746917" y="4269731"/>
            <a:ext cx="1648378" cy="458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39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方向性好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7746917" y="4962357"/>
            <a:ext cx="1021092" cy="458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39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成像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7746917" y="5679560"/>
            <a:ext cx="1021092" cy="458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39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声能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8543776" y="4688222"/>
            <a:ext cx="1577848" cy="568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239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</a:rPr>
              <a:t>应用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10289913" y="4962357"/>
            <a:ext cx="1256993" cy="458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39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B</a:t>
            </a:r>
            <a:r>
              <a:rPr lang="zh-CN" altLang="en-US" sz="239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超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10289913" y="5679560"/>
            <a:ext cx="1768161" cy="458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39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超声碎石</a:t>
            </a:r>
          </a:p>
        </p:txBody>
      </p:sp>
      <p:cxnSp>
        <p:nvCxnSpPr>
          <p:cNvPr id="72" name="直接箭头连接符 71"/>
          <p:cNvCxnSpPr>
            <a:endCxn id="70" idx="1"/>
          </p:cNvCxnSpPr>
          <p:nvPr/>
        </p:nvCxnSpPr>
        <p:spPr>
          <a:xfrm>
            <a:off x="8599273" y="5169928"/>
            <a:ext cx="1649530" cy="14750"/>
          </a:xfrm>
          <a:prstGeom prst="straightConnector1">
            <a:avLst/>
          </a:prstGeom>
          <a:ln w="69850">
            <a:solidFill>
              <a:srgbClr val="0000FF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接箭头连接符 72"/>
          <p:cNvCxnSpPr/>
          <p:nvPr/>
        </p:nvCxnSpPr>
        <p:spPr>
          <a:xfrm>
            <a:off x="9180134" y="4512451"/>
            <a:ext cx="1109779" cy="9923"/>
          </a:xfrm>
          <a:prstGeom prst="straightConnector1">
            <a:avLst/>
          </a:prstGeom>
          <a:ln w="69850">
            <a:solidFill>
              <a:srgbClr val="0000FF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接箭头连接符 73"/>
          <p:cNvCxnSpPr/>
          <p:nvPr/>
        </p:nvCxnSpPr>
        <p:spPr>
          <a:xfrm>
            <a:off x="8640383" y="5894721"/>
            <a:ext cx="1649530" cy="14750"/>
          </a:xfrm>
          <a:prstGeom prst="straightConnector1">
            <a:avLst/>
          </a:prstGeom>
          <a:ln w="69850">
            <a:solidFill>
              <a:srgbClr val="0000FF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10389185" y="4312795"/>
            <a:ext cx="1021092" cy="458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39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声呐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4965991" y="5266160"/>
            <a:ext cx="2223332" cy="568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239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高于</a:t>
            </a:r>
            <a:r>
              <a:rPr lang="en-US" altLang="zh-CN" sz="239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20000Hz</a:t>
            </a:r>
            <a:endParaRPr lang="zh-CN" altLang="en-US" sz="2390" b="1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4753095" y="6301400"/>
            <a:ext cx="2223332" cy="568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239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低于</a:t>
            </a:r>
            <a:r>
              <a:rPr lang="en-US" altLang="zh-CN" sz="239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20Hz</a:t>
            </a:r>
            <a:endParaRPr lang="zh-CN" altLang="en-US" sz="2390" b="1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1278934" y="1038573"/>
            <a:ext cx="549910" cy="162440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239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信息、能量</a:t>
            </a:r>
          </a:p>
        </p:txBody>
      </p:sp>
      <p:sp>
        <p:nvSpPr>
          <p:cNvPr id="7169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知识框架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 nodeType="clickPar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 nodeType="clickPar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 nodeType="clickPar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 nodeType="clickPar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 nodeType="clickPar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 nodeType="clickPar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 nodeType="clickPar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 nodeType="clickPar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 nodeType="clickPar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 nodeType="clickPar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 nodeType="clickPar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 nodeType="clickPar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 nodeType="clickPar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 nodeType="clickPar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 nodeType="clickPar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 nodeType="clickPar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 nodeType="clickPar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 nodeType="clickPar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 nodeType="clickPar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 nodeType="clickPar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 nodeType="clickPar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 nodeType="clickPar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 nodeType="clickPar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 nodeType="clickPar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 nodeType="clickPar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 nodeType="clickPar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 nodeType="clickPar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 nodeType="clickPar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 nodeType="clickPar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 nodeType="clickPar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 nodeType="clickPar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 nodeType="clickPar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  <p:bldP spid="6" grpId="0"/>
      <p:bldP spid="7" grpId="0"/>
      <p:bldP spid="8" grpId="0" animBg="1"/>
      <p:bldP spid="11" grpId="0"/>
      <p:bldP spid="12" grpId="0" animBg="1"/>
      <p:bldP spid="13" grpId="0"/>
      <p:bldP spid="14" grpId="0"/>
      <p:bldP spid="15" grpId="0" animBg="1"/>
      <p:bldP spid="16" grpId="0"/>
      <p:bldP spid="17" grpId="0"/>
      <p:bldP spid="18" grpId="0" animBg="1"/>
      <p:bldP spid="19" grpId="0"/>
      <p:bldP spid="20" grpId="0" animBg="1"/>
      <p:bldP spid="21" grpId="0"/>
      <p:bldP spid="22" grpId="0"/>
      <p:bldP spid="23" grpId="0"/>
      <p:bldP spid="24" grpId="0" animBg="1"/>
      <p:bldP spid="25" grpId="0"/>
      <p:bldP spid="26" grpId="0" animBg="1"/>
      <p:bldP spid="27" grpId="0"/>
      <p:bldP spid="28" grpId="0" animBg="1"/>
      <p:bldP spid="29" grpId="0"/>
      <p:bldP spid="30" grpId="0"/>
      <p:bldP spid="31" grpId="0"/>
      <p:bldP spid="33" grpId="0"/>
      <p:bldP spid="36" grpId="0"/>
      <p:bldP spid="37" grpId="0"/>
      <p:bldP spid="38" grpId="0"/>
      <p:bldP spid="39" grpId="0" animBg="1"/>
      <p:bldP spid="40" grpId="0"/>
      <p:bldP spid="42" grpId="0"/>
      <p:bldP spid="45" grpId="0" animBg="1"/>
      <p:bldP spid="47" grpId="0"/>
      <p:bldP spid="51" grpId="0" animBg="1"/>
      <p:bldP spid="52" grpId="0"/>
      <p:bldP spid="53" grpId="0"/>
      <p:bldP spid="54" grpId="0"/>
      <p:bldP spid="55" grpId="0" animBg="1"/>
      <p:bldP spid="57" grpId="0"/>
      <p:bldP spid="58" grpId="0"/>
      <p:bldP spid="59" grpId="0"/>
      <p:bldP spid="64" grpId="0" animBg="1"/>
      <p:bldP spid="65" grpId="0"/>
      <p:bldP spid="66" grpId="0"/>
      <p:bldP spid="67" grpId="0"/>
      <p:bldP spid="68" grpId="0"/>
      <p:bldP spid="70" grpId="0"/>
      <p:bldP spid="71" grpId="0"/>
      <p:bldP spid="76" grpId="0"/>
      <p:bldP spid="78" grpId="0"/>
      <p:bldP spid="79" grpId="0"/>
      <p:bldP spid="6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学习目标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12090" y="868045"/>
            <a:ext cx="11647170" cy="24610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1.</a:t>
            </a:r>
            <a:r>
              <a:rPr lang="zh-CN" altLang="en-US" sz="3200" b="1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通过辨析《声现象》部分课本中插图所包含的信息，</a:t>
            </a:r>
            <a:r>
              <a:rPr lang="zh-CN" sz="3200" b="1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回顾图片中的知识点。</a:t>
            </a:r>
          </a:p>
          <a:p>
            <a:pPr marL="224155" indent="-224155">
              <a:lnSpc>
                <a:spcPct val="150000"/>
              </a:lnSpc>
            </a:pPr>
            <a:r>
              <a:rPr lang="en-US" altLang="zh-CN" sz="3200" b="1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2.</a:t>
            </a:r>
            <a:r>
              <a:rPr lang="zh-CN" altLang="en-US" sz="3200" b="1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通过讨论列出《声现象》中的主干知识，梳理声现象中各知识点之间的关系，并理清声现象部分知识网络。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4020" y="1448435"/>
            <a:ext cx="3829685" cy="237934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12090" y="868045"/>
            <a:ext cx="11220450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科学探究主要包括</a:t>
            </a:r>
            <a:r>
              <a:rPr lang="en-US" altLang="zh-CN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________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、</a:t>
            </a:r>
            <a:r>
              <a:rPr lang="en-US" altLang="zh-CN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________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、</a:t>
            </a:r>
            <a:r>
              <a:rPr lang="en-US" altLang="zh-CN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________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、</a:t>
            </a:r>
            <a:r>
              <a:rPr lang="en-US" altLang="zh-CN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________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等要素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107690" y="868045"/>
            <a:ext cx="105918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问题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749800" y="868045"/>
            <a:ext cx="105918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证据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391910" y="868045"/>
            <a:ext cx="105918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解释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8034020" y="868045"/>
            <a:ext cx="105918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交流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10845" y="1351280"/>
            <a:ext cx="7527925" cy="152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            </a:t>
            </a: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科学探究从</a:t>
            </a:r>
            <a:r>
              <a:rPr lang="en-US" altLang="zh-CN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_________</a:t>
            </a: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开始。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           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猜想和假设的依据：</a:t>
            </a: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根据</a:t>
            </a:r>
            <a:r>
              <a:rPr lang="en-US" altLang="zh-CN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________________</a:t>
            </a: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。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           </a:t>
            </a: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意义：明确</a:t>
            </a:r>
            <a:r>
              <a:rPr lang="en-US" altLang="zh-CN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_______</a:t>
            </a: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的方向。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50520" y="1435735"/>
            <a:ext cx="105918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问题：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50520" y="2766695"/>
            <a:ext cx="105918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证据：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316990" y="2766695"/>
            <a:ext cx="6024245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要验证猜想，就需要多角度收集证据。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_______</a:t>
            </a: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是收集证据最主要的途径之一。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350520" y="3816985"/>
            <a:ext cx="105918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解释：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1316990" y="3750310"/>
            <a:ext cx="9237980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实验后，要根据实验证据进行</a:t>
            </a:r>
            <a:r>
              <a:rPr lang="en-US" altLang="zh-CN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_____________</a:t>
            </a: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，</a:t>
            </a: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得出结论</a:t>
            </a: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，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并由此解释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__</a:t>
            </a:r>
            <a:r>
              <a:rPr lang="en-US" altLang="zh-CN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_______________</a:t>
            </a: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或更多的现象。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350520" y="4867275"/>
            <a:ext cx="105918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交流：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1316990" y="4800600"/>
            <a:ext cx="10482580" cy="152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交流能促进对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_____________________</a:t>
            </a: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、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________________________</a:t>
            </a: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、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________________</a:t>
            </a: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等进行反思与评估，甚至提出新的问题，让探究更加全面、深入。</a:t>
            </a:r>
          </a:p>
        </p:txBody>
      </p:sp>
      <p:sp>
        <p:nvSpPr>
          <p:cNvPr id="7169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科学探究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3475990" y="4867275"/>
            <a:ext cx="29565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探究过程是否完善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7957820" y="4867275"/>
            <a:ext cx="242760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证据是否充分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1720215" y="5337810"/>
            <a:ext cx="251904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结论是否准确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3332480" y="1407160"/>
            <a:ext cx="105918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问题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5213350" y="1898650"/>
            <a:ext cx="253174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相关知识或经验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3180080" y="2389505"/>
            <a:ext cx="105918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探究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1517650" y="3325495"/>
            <a:ext cx="105918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实验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5808980" y="3816985"/>
            <a:ext cx="20548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分析和归纳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3180080" y="4304665"/>
            <a:ext cx="274637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原先提出的问题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声音的产生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345" y="803910"/>
            <a:ext cx="1264920" cy="235902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0755" y="803910"/>
            <a:ext cx="1353820" cy="241173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1360" y="1103630"/>
            <a:ext cx="3109595" cy="205930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60740" y="1103630"/>
            <a:ext cx="2806700" cy="207962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39045" y="953135"/>
            <a:ext cx="1031240" cy="117665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438150" y="3337560"/>
            <a:ext cx="5478145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乒乓球的作用</a:t>
            </a:r>
            <a:r>
              <a:rPr lang="en-US" altLang="zh-CN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____</a:t>
            </a:r>
            <a:r>
              <a:rPr lang="en-US" altLang="zh-CN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______</a:t>
            </a:r>
            <a:r>
              <a:rPr lang="en-US" altLang="zh-CN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________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594610" y="3312160"/>
            <a:ext cx="309943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将音叉的振动放大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438150" y="3818255"/>
            <a:ext cx="6287770" cy="10502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转换法：</a:t>
            </a:r>
            <a:r>
              <a:rPr lang="en-US" altLang="zh-CN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____________________________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               _________________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768475" y="3818255"/>
            <a:ext cx="4958080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用易观察到的现象，来显示难以观察现象的方法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2910" y="4937760"/>
            <a:ext cx="4608195" cy="165227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717790" y="3337560"/>
            <a:ext cx="4363085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思考：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激光和平面镜的作用？</a:t>
            </a:r>
            <a:endParaRPr lang="zh-CN" altLang="en-US" sz="2600" b="1">
              <a:solidFill>
                <a:srgbClr val="231F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684260" y="3813810"/>
            <a:ext cx="349186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将橡皮膜的振动放大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7717790" y="4377055"/>
            <a:ext cx="4363085" cy="891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3290" indent="-923290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思考：</a:t>
            </a: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光斑形成的图像说明了什么？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8684260" y="5268595"/>
            <a:ext cx="349186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空气能够传声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8684260" y="5757545"/>
            <a:ext cx="349186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声波具有能量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5111750" y="5672455"/>
            <a:ext cx="349186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声波具有能量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6" grpId="0"/>
      <p:bldP spid="13" grpId="0"/>
      <p:bldP spid="14" grpId="0"/>
      <p:bldP spid="15" grpId="0"/>
      <p:bldP spid="16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490" y="1411605"/>
            <a:ext cx="2184400" cy="321627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8760" y="1411605"/>
            <a:ext cx="1439545" cy="328803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9115" y="1560830"/>
            <a:ext cx="3494405" cy="274764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98510" y="1565275"/>
            <a:ext cx="3244850" cy="2743200"/>
          </a:xfrm>
          <a:prstGeom prst="rect">
            <a:avLst/>
          </a:prstGeom>
        </p:spPr>
      </p:pic>
      <p:sp>
        <p:nvSpPr>
          <p:cNvPr id="7169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声音的传播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57175" y="4768215"/>
            <a:ext cx="11255375" cy="891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98195" indent="-798195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思考：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如有一侧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棉线没有绷紧，则这侧人耳能否听到声音，</a:t>
            </a:r>
            <a:r>
              <a:rPr lang="en-US" altLang="zh-CN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_______________________</a:t>
            </a:r>
            <a:r>
              <a:rPr lang="en-US" altLang="zh-CN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_____</a:t>
            </a:r>
            <a:r>
              <a:rPr lang="en-US" altLang="zh-CN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__________________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118870" y="5144135"/>
            <a:ext cx="976693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不能，声能在松弛的棉线中迅速减小，难以传播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57175" y="5659755"/>
            <a:ext cx="11255375" cy="891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98195" indent="-798195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思考：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如用手捏着一侧侧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棉线，则这侧人耳能否听到声音，</a:t>
            </a:r>
            <a:r>
              <a:rPr lang="en-US" altLang="zh-CN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__________________________</a:t>
            </a:r>
            <a:r>
              <a:rPr lang="en-US" altLang="zh-CN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_____</a:t>
            </a:r>
            <a:r>
              <a:rPr lang="en-US" altLang="zh-CN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__________________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118870" y="6047105"/>
            <a:ext cx="976693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不能，人手阻止棉线振动，阻止了声波在棉线中传播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015" y="1111885"/>
            <a:ext cx="2763520" cy="158940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5015" y="1034415"/>
            <a:ext cx="3936365" cy="168465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6995" y="1034415"/>
            <a:ext cx="4159885" cy="185801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0955" y="3653790"/>
            <a:ext cx="4038600" cy="2844165"/>
          </a:xfrm>
          <a:prstGeom prst="rect">
            <a:avLst/>
          </a:prstGeom>
        </p:spPr>
      </p:pic>
      <p:sp>
        <p:nvSpPr>
          <p:cNvPr id="7169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声音的传播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74015" y="2892425"/>
            <a:ext cx="7590155" cy="10502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类比法：</a:t>
            </a:r>
            <a:r>
              <a:rPr lang="en-US" altLang="zh-CN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_____________________________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               ______________________________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704340" y="2892425"/>
            <a:ext cx="4880610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运用已知的直观现象，帮助理解不易观察、形式相似的另一现象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74015" y="4421505"/>
            <a:ext cx="7197725" cy="10502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36625" indent="-93662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思考：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声波能经过回音壁不断地的反射，回音壁具有什么特点？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375410" y="5471795"/>
            <a:ext cx="4880610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回音壁表面坚硬、光滑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" y="835025"/>
            <a:ext cx="1433830" cy="215201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5765" y="832485"/>
            <a:ext cx="2777490" cy="213106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6640" y="889635"/>
            <a:ext cx="1873250" cy="20751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23605" y="758825"/>
            <a:ext cx="1584960" cy="222694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00880" y="4040505"/>
            <a:ext cx="1777365" cy="211264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42880" y="4040505"/>
            <a:ext cx="1428750" cy="211264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9400" y="4040505"/>
            <a:ext cx="3915410" cy="211264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35895" y="758825"/>
            <a:ext cx="1637030" cy="222758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98920" y="4040505"/>
            <a:ext cx="3380740" cy="2118360"/>
          </a:xfrm>
          <a:prstGeom prst="rect">
            <a:avLst/>
          </a:prstGeom>
        </p:spPr>
      </p:pic>
      <p:sp>
        <p:nvSpPr>
          <p:cNvPr id="7169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声音的特性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101600" y="2987040"/>
            <a:ext cx="3376295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3290" indent="-923290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思考：</a:t>
            </a: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红豆的作用？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25120" y="3478530"/>
            <a:ext cx="3376295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3290" indent="-923290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将鼓面的振动放大</a:t>
            </a:r>
            <a:endParaRPr lang="zh-CN" altLang="en-US" sz="26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850640" y="2987040"/>
            <a:ext cx="4034155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3290" indent="-923290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思考：</a:t>
            </a: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影响音调的因素？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4819015" y="3478530"/>
            <a:ext cx="2781300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3290" indent="-923290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声源振动的频率</a:t>
            </a:r>
            <a:endParaRPr lang="zh-CN" altLang="en-US" sz="26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7978775" y="2987040"/>
            <a:ext cx="4178935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3290" indent="-923290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思考：</a:t>
            </a: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影响弦音调的因素？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8470900" y="3478530"/>
            <a:ext cx="3711575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3290" indent="-923290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弦的粗细、长短和松紧</a:t>
            </a:r>
            <a:endParaRPr lang="zh-CN" altLang="en-US" sz="26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548005" y="6223635"/>
            <a:ext cx="8607425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3290" indent="-923290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振动部分的质量越大，声源振动频率越低，音调越低。</a:t>
            </a:r>
            <a:endParaRPr lang="zh-CN" altLang="en-US" sz="26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1" grpId="0"/>
      <p:bldP spid="15" grpId="0"/>
      <p:bldP spid="16" grpId="0"/>
      <p:bldP spid="17" grpId="0"/>
      <p:bldP spid="18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8425" y="1052830"/>
            <a:ext cx="3718560" cy="16624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1940" y="1077595"/>
            <a:ext cx="3698875" cy="1637665"/>
          </a:xfrm>
          <a:prstGeom prst="rect">
            <a:avLst/>
          </a:prstGeom>
        </p:spPr>
      </p:pic>
      <p:sp>
        <p:nvSpPr>
          <p:cNvPr id="7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声音的特性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3908425" y="2948305"/>
            <a:ext cx="6434455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3290" indent="-923290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思考：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波形图是如何表示</a:t>
            </a: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声音的三要素？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873625" y="3582035"/>
            <a:ext cx="1136015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3290" indent="-923290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响度：</a:t>
            </a:r>
            <a:endParaRPr lang="zh-CN" altLang="en-US" sz="26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4317365"/>
            <a:ext cx="1136015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3290" indent="-923290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音调：</a:t>
            </a:r>
            <a:endParaRPr lang="zh-CN" altLang="en-US" sz="26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873625" y="5012055"/>
            <a:ext cx="1136015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3290" indent="-923290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音色：</a:t>
            </a:r>
            <a:endParaRPr lang="zh-CN" altLang="en-US" sz="26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009640" y="3582035"/>
            <a:ext cx="2176145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3290" indent="-923290"/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波的振幅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009640" y="4317365"/>
            <a:ext cx="1616710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3290" indent="-923290"/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波的频率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6009640" y="5012055"/>
            <a:ext cx="3471545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3290" indent="-923290"/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波的形状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7698105" y="4317365"/>
            <a:ext cx="4006850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3290" indent="-923290"/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相同时间内波的个数</a:t>
            </a:r>
          </a:p>
        </p:txBody>
      </p:sp>
      <p:grpSp>
        <p:nvGrpSpPr>
          <p:cNvPr id="20" name="组合 19"/>
          <p:cNvGrpSpPr/>
          <p:nvPr/>
        </p:nvGrpSpPr>
        <p:grpSpPr>
          <a:xfrm>
            <a:off x="121920" y="978535"/>
            <a:ext cx="3412490" cy="5662295"/>
            <a:chOff x="192" y="1541"/>
            <a:chExt cx="5374" cy="8917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5"/>
            <a:srcRect b="75259"/>
            <a:stretch>
              <a:fillRect/>
            </a:stretch>
          </p:blipFill>
          <p:spPr>
            <a:xfrm>
              <a:off x="534" y="1541"/>
              <a:ext cx="5032" cy="186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5"/>
            <a:srcRect l="11926" t="50226" b="27201"/>
            <a:stretch>
              <a:fillRect/>
            </a:stretch>
          </p:blipFill>
          <p:spPr>
            <a:xfrm>
              <a:off x="905" y="5876"/>
              <a:ext cx="4660" cy="1697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5"/>
            <a:srcRect t="72892" b="-919"/>
            <a:stretch>
              <a:fillRect/>
            </a:stretch>
          </p:blipFill>
          <p:spPr>
            <a:xfrm>
              <a:off x="192" y="8352"/>
              <a:ext cx="5047" cy="2107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5"/>
            <a:srcRect t="23702" b="49774"/>
            <a:stretch>
              <a:fillRect/>
            </a:stretch>
          </p:blipFill>
          <p:spPr>
            <a:xfrm>
              <a:off x="374" y="3445"/>
              <a:ext cx="4865" cy="1994"/>
            </a:xfrm>
            <a:prstGeom prst="rect">
              <a:avLst/>
            </a:prstGeom>
          </p:spPr>
        </p:pic>
      </p:grpSp>
      <p:graphicFrame>
        <p:nvGraphicFramePr>
          <p:cNvPr id="19" name="表格 18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349375" y="721360"/>
          <a:ext cx="1977390" cy="5778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91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91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91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4462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462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462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462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1" grpId="0"/>
      <p:bldP spid="3" grpId="0"/>
      <p:bldP spid="4" grpId="0"/>
      <p:bldP spid="8" grpId="0"/>
      <p:bldP spid="9" grpId="0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70" y="1193165"/>
            <a:ext cx="5383530" cy="421322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7220" y="995045"/>
            <a:ext cx="6278245" cy="5013960"/>
          </a:xfrm>
          <a:prstGeom prst="rect">
            <a:avLst/>
          </a:prstGeom>
        </p:spPr>
      </p:pic>
      <p:sp>
        <p:nvSpPr>
          <p:cNvPr id="4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噪声的控制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139315" y="789940"/>
            <a:ext cx="1619885" cy="491490"/>
          </a:xfrm>
          <a:prstGeom prst="rect">
            <a:avLst/>
          </a:prstGeom>
          <a:solidFill>
            <a:schemeClr val="accent4">
              <a:lumMod val="20000"/>
              <a:lumOff val="80000"/>
              <a:alpha val="84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交通工具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70510" y="3053715"/>
            <a:ext cx="1619885" cy="491490"/>
          </a:xfrm>
          <a:prstGeom prst="rect">
            <a:avLst/>
          </a:prstGeom>
          <a:solidFill>
            <a:schemeClr val="accent4">
              <a:lumMod val="20000"/>
              <a:lumOff val="80000"/>
              <a:alpha val="84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建筑施工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821180" y="5146040"/>
            <a:ext cx="1619885" cy="491490"/>
          </a:xfrm>
          <a:prstGeom prst="rect">
            <a:avLst/>
          </a:prstGeom>
          <a:solidFill>
            <a:schemeClr val="accent4">
              <a:lumMod val="20000"/>
              <a:lumOff val="80000"/>
              <a:alpha val="84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日常生活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194175" y="1438910"/>
            <a:ext cx="1619885" cy="491490"/>
          </a:xfrm>
          <a:prstGeom prst="rect">
            <a:avLst/>
          </a:prstGeom>
          <a:solidFill>
            <a:schemeClr val="accent4">
              <a:lumMod val="20000"/>
              <a:lumOff val="80000"/>
              <a:alpha val="84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工业生产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5" grpId="0" animBg="1"/>
      <p:bldP spid="6" grpId="0" animBg="1"/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zVjYzk0ODMzYzY0MjdmZTZkZjU0OGM3ZTEwNTNkNTk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155*454"/>
  <p:tag name="TABLE_ENDDRAG_RECT" val="87*56*155*454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微软雅黑"/>
        <a:cs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微软雅黑"/>
        <a:cs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solidFill>
          <a:schemeClr val="accent4">
            <a:lumMod val="20000"/>
            <a:lumOff val="80000"/>
          </a:schemeClr>
        </a:solidFill>
      </a:spPr>
      <a:bodyPr wrap="square" rtlCol="0">
        <a:spAutoFit/>
      </a:bodyPr>
      <a:lstStyle>
        <a:defPPr>
          <a:defRPr lang="zh-CN" altLang="en-US" sz="2600" b="1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charset="0"/>
            <a:ea typeface="黑体" panose="02010609060101010101" charset="-122"/>
            <a:cs typeface="Times New Roman" panose="02020603050405020304" charset="0"/>
            <a:sym typeface="+mn-e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1138</Words>
  <Application>Microsoft Office PowerPoint</Application>
  <PresentationFormat>宽屏</PresentationFormat>
  <Paragraphs>133</Paragraphs>
  <Slides>13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9" baseType="lpstr">
      <vt:lpstr>黑体</vt:lpstr>
      <vt:lpstr>楷体</vt:lpstr>
      <vt:lpstr>Arial</vt:lpstr>
      <vt:lpstr>Calibri</vt:lpstr>
      <vt:lpstr>Times New Roman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2024-10-29T10:09:06Z</cp:lastPrinted>
  <dcterms:created xsi:type="dcterms:W3CDTF">2024-10-29T10:09:06Z</dcterms:created>
  <dcterms:modified xsi:type="dcterms:W3CDTF">2026-08-25T01:52:48Z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