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heme/theme2.xml" ContentType="application/vnd.openxmlformats-officedocument.theme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heme/theme3.xml" ContentType="application/vnd.openxmlformats-officedocument.theme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notesSlides/notesSlide1.xml" ContentType="application/vnd.openxmlformats-officedocument.presentationml.notesSlide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notesSlides/notesSlide2.xml" ContentType="application/vnd.openxmlformats-officedocument.presentationml.notesSlide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notesSlides/notesSlide3.xml" ContentType="application/vnd.openxmlformats-officedocument.presentationml.notesSlide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notesSlides/notesSlide4.xml" ContentType="application/vnd.openxmlformats-officedocument.presentationml.notesSlide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notesSlides/notesSlide5.xml" ContentType="application/vnd.openxmlformats-officedocument.presentationml.notesSlide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notesSlides/notesSlide6.xml" ContentType="application/vnd.openxmlformats-officedocument.presentationml.notesSlide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notesSlides/notesSlide7.xml" ContentType="application/vnd.openxmlformats-officedocument.presentationml.notesSlide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390" r:id="rId3"/>
    <p:sldId id="464" r:id="rId4"/>
    <p:sldId id="465" r:id="rId5"/>
    <p:sldId id="388" r:id="rId6"/>
    <p:sldId id="466" r:id="rId7"/>
    <p:sldId id="467" r:id="rId8"/>
    <p:sldId id="468" r:id="rId9"/>
    <p:sldId id="332" r:id="rId10"/>
    <p:sldId id="469" r:id="rId11"/>
    <p:sldId id="470" r:id="rId12"/>
    <p:sldId id="471" r:id="rId13"/>
    <p:sldId id="472" r:id="rId14"/>
    <p:sldId id="473" r:id="rId15"/>
    <p:sldId id="474" r:id="rId16"/>
  </p:sldIdLst>
  <p:sldSz cx="12192000" cy="6858000"/>
  <p:notesSz cx="6858000" cy="9144000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1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667" y="58"/>
      </p:cViewPr>
      <p:guideLst>
        <p:guide orient="horz" pos="2291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85.xml"/><Relationship Id="rId2" Type="http://schemas.openxmlformats.org/officeDocument/2006/relationships/tags" Target="../tags/tag84.xml"/><Relationship Id="rId1" Type="http://schemas.openxmlformats.org/officeDocument/2006/relationships/theme" Target="../theme/theme3.xml"/><Relationship Id="rId5" Type="http://schemas.openxmlformats.org/officeDocument/2006/relationships/tags" Target="../tags/tag87.xml"/><Relationship Id="rId4" Type="http://schemas.openxmlformats.org/officeDocument/2006/relationships/tags" Target="../tags/tag8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  <p:custDataLst>
              <p:tags r:id="rId3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  <p:custDataLst>
              <p:tags r:id="rId4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  <p:custDataLst>
              <p:tags r:id="rId5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79.xml"/><Relationship Id="rId7" Type="http://schemas.openxmlformats.org/officeDocument/2006/relationships/tags" Target="../tags/tag83.xml"/><Relationship Id="rId2" Type="http://schemas.openxmlformats.org/officeDocument/2006/relationships/tags" Target="../tags/tag78.xml"/><Relationship Id="rId1" Type="http://schemas.openxmlformats.org/officeDocument/2006/relationships/theme" Target="../theme/theme2.xml"/><Relationship Id="rId6" Type="http://schemas.openxmlformats.org/officeDocument/2006/relationships/tags" Target="../tags/tag82.xml"/><Relationship Id="rId5" Type="http://schemas.openxmlformats.org/officeDocument/2006/relationships/tags" Target="../tags/tag81.xml"/><Relationship Id="rId4" Type="http://schemas.openxmlformats.org/officeDocument/2006/relationships/tags" Target="../tags/tag8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101.xml"/><Relationship Id="rId1" Type="http://schemas.openxmlformats.org/officeDocument/2006/relationships/tags" Target="../tags/tag100.xml"/><Relationship Id="rId4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108.xml"/><Relationship Id="rId1" Type="http://schemas.openxmlformats.org/officeDocument/2006/relationships/tags" Target="../tags/tag107.xml"/><Relationship Id="rId4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114.xml"/><Relationship Id="rId1" Type="http://schemas.openxmlformats.org/officeDocument/2006/relationships/tags" Target="../tags/tag113.xml"/><Relationship Id="rId4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123.xml"/><Relationship Id="rId1" Type="http://schemas.openxmlformats.org/officeDocument/2006/relationships/tags" Target="../tags/tag122.xml"/><Relationship Id="rId4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129.xml"/><Relationship Id="rId1" Type="http://schemas.openxmlformats.org/officeDocument/2006/relationships/tags" Target="../tags/tag128.xml"/><Relationship Id="rId4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137.xml"/><Relationship Id="rId1" Type="http://schemas.openxmlformats.org/officeDocument/2006/relationships/tags" Target="../tags/tag136.xml"/><Relationship Id="rId4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150.xml"/><Relationship Id="rId1" Type="http://schemas.openxmlformats.org/officeDocument/2006/relationships/tags" Target="../tags/tag149.xml"/><Relationship Id="rId4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  <p:custDataLst>
              <p:tags r:id="rId1"/>
            </p:custDataLst>
          </p:nvPr>
        </p:nvSpPr>
        <p:spPr/>
      </p:sp>
      <p:sp>
        <p:nvSpPr>
          <p:cNvPr id="3" name="文本占位符 2"/>
          <p:cNvSpPr txBox="1">
            <a:spLocks noGrp="1"/>
          </p:cNvSpPr>
          <p:nvPr>
            <p:ph type="body" idx="3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  <p:custDataLst>
              <p:tags r:id="rId1"/>
            </p:custDataLst>
          </p:nvPr>
        </p:nvSpPr>
        <p:spPr/>
      </p:sp>
      <p:sp>
        <p:nvSpPr>
          <p:cNvPr id="3" name="文本占位符 2"/>
          <p:cNvSpPr txBox="1">
            <a:spLocks noGrp="1"/>
          </p:cNvSpPr>
          <p:nvPr>
            <p:ph type="body" idx="3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  <p:custDataLst>
              <p:tags r:id="rId1"/>
            </p:custDataLst>
          </p:nvPr>
        </p:nvSpPr>
        <p:spPr/>
      </p:sp>
      <p:sp>
        <p:nvSpPr>
          <p:cNvPr id="3" name="文本占位符 2"/>
          <p:cNvSpPr txBox="1">
            <a:spLocks noGrp="1"/>
          </p:cNvSpPr>
          <p:nvPr>
            <p:ph type="body" idx="3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  <p:custDataLst>
              <p:tags r:id="rId1"/>
            </p:custDataLst>
          </p:nvPr>
        </p:nvSpPr>
        <p:spPr/>
      </p:sp>
      <p:sp>
        <p:nvSpPr>
          <p:cNvPr id="3" name="文本占位符 2"/>
          <p:cNvSpPr txBox="1">
            <a:spLocks noGrp="1"/>
          </p:cNvSpPr>
          <p:nvPr>
            <p:ph type="body" idx="3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  <p:custDataLst>
              <p:tags r:id="rId1"/>
            </p:custDataLst>
          </p:nvPr>
        </p:nvSpPr>
        <p:spPr/>
      </p:sp>
      <p:sp>
        <p:nvSpPr>
          <p:cNvPr id="3" name="文本占位符 2"/>
          <p:cNvSpPr txBox="1">
            <a:spLocks noGrp="1"/>
          </p:cNvSpPr>
          <p:nvPr>
            <p:ph type="body" idx="3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  <p:custDataLst>
              <p:tags r:id="rId1"/>
            </p:custDataLst>
          </p:nvPr>
        </p:nvSpPr>
        <p:spPr/>
      </p:sp>
      <p:sp>
        <p:nvSpPr>
          <p:cNvPr id="3" name="文本占位符 2"/>
          <p:cNvSpPr txBox="1">
            <a:spLocks noGrp="1"/>
          </p:cNvSpPr>
          <p:nvPr>
            <p:ph type="body" idx="3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  <p:custDataLst>
              <p:tags r:id="rId1"/>
            </p:custDataLst>
          </p:nvPr>
        </p:nvSpPr>
        <p:spPr/>
      </p:sp>
      <p:sp>
        <p:nvSpPr>
          <p:cNvPr id="3" name="文本占位符 2"/>
          <p:cNvSpPr txBox="1">
            <a:spLocks noGrp="1"/>
          </p:cNvSpPr>
          <p:nvPr>
            <p:ph type="body" idx="3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29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31.xml"/><Relationship Id="rId4" Type="http://schemas.openxmlformats.org/officeDocument/2006/relationships/tags" Target="../tags/tag30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34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36.xml"/><Relationship Id="rId4" Type="http://schemas.openxmlformats.org/officeDocument/2006/relationships/tags" Target="../tags/tag35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6" Type="http://schemas.openxmlformats.org/officeDocument/2006/relationships/tags" Target="../tags/tag42.xml"/><Relationship Id="rId5" Type="http://schemas.openxmlformats.org/officeDocument/2006/relationships/tags" Target="../tags/tag41.xml"/><Relationship Id="rId4" Type="http://schemas.openxmlformats.org/officeDocument/2006/relationships/tags" Target="../tags/tag40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50.xml"/><Relationship Id="rId3" Type="http://schemas.openxmlformats.org/officeDocument/2006/relationships/tags" Target="../tags/tag45.xml"/><Relationship Id="rId7" Type="http://schemas.openxmlformats.org/officeDocument/2006/relationships/tags" Target="../tags/tag49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tags" Target="../tags/tag51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4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60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6" Type="http://schemas.openxmlformats.org/officeDocument/2006/relationships/tags" Target="../tags/tag63.xml"/><Relationship Id="rId5" Type="http://schemas.openxmlformats.org/officeDocument/2006/relationships/tags" Target="../tags/tag62.xml"/><Relationship Id="rId4" Type="http://schemas.openxmlformats.org/officeDocument/2006/relationships/tags" Target="../tags/tag6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66.xml"/><Relationship Id="rId2" Type="http://schemas.openxmlformats.org/officeDocument/2006/relationships/tags" Target="../tags/tag65.xml"/><Relationship Id="rId1" Type="http://schemas.openxmlformats.org/officeDocument/2006/relationships/tags" Target="../tags/tag64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8.xml"/><Relationship Id="rId4" Type="http://schemas.openxmlformats.org/officeDocument/2006/relationships/tags" Target="../tags/tag67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71.xml"/><Relationship Id="rId2" Type="http://schemas.openxmlformats.org/officeDocument/2006/relationships/tags" Target="../tags/tag70.xml"/><Relationship Id="rId1" Type="http://schemas.openxmlformats.org/officeDocument/2006/relationships/tags" Target="../tags/tag69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72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75.xml"/><Relationship Id="rId2" Type="http://schemas.openxmlformats.org/officeDocument/2006/relationships/tags" Target="../tags/tag74.xml"/><Relationship Id="rId1" Type="http://schemas.openxmlformats.org/officeDocument/2006/relationships/tags" Target="../tags/tag73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77.xml"/><Relationship Id="rId4" Type="http://schemas.openxmlformats.org/officeDocument/2006/relationships/tags" Target="../tags/tag7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/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/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tags" Target="../tags/tag2.xml"/><Relationship Id="rId18" Type="http://schemas.openxmlformats.org/officeDocument/2006/relationships/tags" Target="../tags/tag7.xml"/><Relationship Id="rId26" Type="http://schemas.openxmlformats.org/officeDocument/2006/relationships/tags" Target="../tags/tag15.xml"/><Relationship Id="rId3" Type="http://schemas.openxmlformats.org/officeDocument/2006/relationships/slideLayout" Target="../slideLayouts/slideLayout3.xml"/><Relationship Id="rId21" Type="http://schemas.openxmlformats.org/officeDocument/2006/relationships/tags" Target="../tags/tag10.xml"/><Relationship Id="rId34" Type="http://schemas.openxmlformats.org/officeDocument/2006/relationships/image" Target="file:///D:\qq&#25991;&#20214;\712321467\Image\C2C\Image2\%7b75232B38-A165-1FB7-499C-2E1C792CACB5%7d.png" TargetMode="Externa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6.xml"/><Relationship Id="rId25" Type="http://schemas.openxmlformats.org/officeDocument/2006/relationships/tags" Target="../tags/tag14.xml"/><Relationship Id="rId3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5.xml"/><Relationship Id="rId20" Type="http://schemas.openxmlformats.org/officeDocument/2006/relationships/tags" Target="../tags/tag9.xml"/><Relationship Id="rId29" Type="http://schemas.openxmlformats.org/officeDocument/2006/relationships/tags" Target="../tags/tag18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ags" Target="../tags/tag13.xml"/><Relationship Id="rId32" Type="http://schemas.openxmlformats.org/officeDocument/2006/relationships/tags" Target="../tags/tag2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4.xml"/><Relationship Id="rId23" Type="http://schemas.openxmlformats.org/officeDocument/2006/relationships/tags" Target="../tags/tag12.xml"/><Relationship Id="rId28" Type="http://schemas.openxmlformats.org/officeDocument/2006/relationships/tags" Target="../tags/tag17.xml"/><Relationship Id="rId10" Type="http://schemas.openxmlformats.org/officeDocument/2006/relationships/slideLayout" Target="../slideLayouts/slideLayout10.xml"/><Relationship Id="rId19" Type="http://schemas.openxmlformats.org/officeDocument/2006/relationships/tags" Target="../tags/tag8.xml"/><Relationship Id="rId31" Type="http://schemas.openxmlformats.org/officeDocument/2006/relationships/tags" Target="../tags/tag2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Relationship Id="rId22" Type="http://schemas.openxmlformats.org/officeDocument/2006/relationships/tags" Target="../tags/tag11.xml"/><Relationship Id="rId27" Type="http://schemas.openxmlformats.org/officeDocument/2006/relationships/tags" Target="../tags/tag16.xml"/><Relationship Id="rId30" Type="http://schemas.openxmlformats.org/officeDocument/2006/relationships/tags" Target="../tags/tag19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81000">
              <a:schemeClr val="accent1">
                <a:lumMod val="40000"/>
                <a:lumOff val="60000"/>
                <a:alpha val="63000"/>
              </a:schemeClr>
            </a:gs>
            <a:gs pos="100000">
              <a:srgbClr val="6E98C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2026/8/17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40" name="组合 39"/>
          <p:cNvGrpSpPr/>
          <p:nvPr userDrawn="1">
            <p:custDataLst>
              <p:tags r:id="rId19"/>
            </p:custDataLst>
          </p:nvPr>
        </p:nvGrpSpPr>
        <p:grpSpPr>
          <a:xfrm>
            <a:off x="-635" y="99060"/>
            <a:ext cx="12192635" cy="727710"/>
            <a:chOff x="-1" y="246"/>
            <a:chExt cx="19201" cy="1146"/>
          </a:xfrm>
        </p:grpSpPr>
        <p:sp>
          <p:nvSpPr>
            <p:cNvPr id="41" name="矩形 40"/>
            <p:cNvSpPr/>
            <p:nvPr>
              <p:custDataLst>
                <p:tags r:id="rId22"/>
              </p:custDataLst>
            </p:nvPr>
          </p:nvSpPr>
          <p:spPr>
            <a:xfrm flipV="1">
              <a:off x="-1" y="1272"/>
              <a:ext cx="19201" cy="120"/>
            </a:xfrm>
            <a:prstGeom prst="rect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3D60A9"/>
                </a:gs>
                <a:gs pos="100000">
                  <a:srgbClr val="A3B7E0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文本框 41"/>
            <p:cNvSpPr txBox="1"/>
            <p:nvPr>
              <p:custDataLst>
                <p:tags r:id="rId23"/>
              </p:custDataLst>
            </p:nvPr>
          </p:nvSpPr>
          <p:spPr>
            <a:xfrm>
              <a:off x="1421" y="490"/>
              <a:ext cx="11472" cy="8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zh-CN" altLang="zh-CN" sz="3000">
                <a:solidFill>
                  <a:schemeClr val="accent2">
                    <a:lumMod val="50000"/>
                  </a:schemeClr>
                </a:solidFill>
                <a:latin typeface="+mj-ea"/>
                <a:ea typeface="+mj-ea"/>
                <a:sym typeface="+mn-ea"/>
              </a:endParaRPr>
            </a:p>
          </p:txBody>
        </p:sp>
        <p:grpSp>
          <p:nvGrpSpPr>
            <p:cNvPr id="43" name="组合 42"/>
            <p:cNvGrpSpPr/>
            <p:nvPr>
              <p:custDataLst>
                <p:tags r:id="rId24"/>
              </p:custDataLst>
            </p:nvPr>
          </p:nvGrpSpPr>
          <p:grpSpPr>
            <a:xfrm>
              <a:off x="16737" y="798"/>
              <a:ext cx="2159" cy="473"/>
              <a:chOff x="15773" y="2292"/>
              <a:chExt cx="2613" cy="572"/>
            </a:xfrm>
          </p:grpSpPr>
          <p:sp>
            <p:nvSpPr>
              <p:cNvPr id="44" name="椭圆 43"/>
              <p:cNvSpPr/>
              <p:nvPr>
                <p:custDataLst>
                  <p:tags r:id="rId29"/>
                </p:custDataLst>
              </p:nvPr>
            </p:nvSpPr>
            <p:spPr>
              <a:xfrm>
                <a:off x="15773" y="2292"/>
                <a:ext cx="571" cy="573"/>
              </a:xfrm>
              <a:prstGeom prst="ellipse">
                <a:avLst/>
              </a:prstGeom>
              <a:solidFill>
                <a:srgbClr val="4466AD">
                  <a:alpha val="6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椭圆 44"/>
              <p:cNvSpPr/>
              <p:nvPr>
                <p:custDataLst>
                  <p:tags r:id="rId30"/>
                </p:custDataLst>
              </p:nvPr>
            </p:nvSpPr>
            <p:spPr>
              <a:xfrm>
                <a:off x="16454" y="2292"/>
                <a:ext cx="571" cy="573"/>
              </a:xfrm>
              <a:prstGeom prst="ellipse">
                <a:avLst/>
              </a:prstGeom>
              <a:solidFill>
                <a:srgbClr val="B4C5E9">
                  <a:alpha val="4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椭圆 46"/>
              <p:cNvSpPr/>
              <p:nvPr>
                <p:custDataLst>
                  <p:tags r:id="rId31"/>
                </p:custDataLst>
              </p:nvPr>
            </p:nvSpPr>
            <p:spPr>
              <a:xfrm>
                <a:off x="17135" y="2292"/>
                <a:ext cx="571" cy="573"/>
              </a:xfrm>
              <a:prstGeom prst="ellipse">
                <a:avLst/>
              </a:prstGeom>
              <a:solidFill>
                <a:srgbClr val="4D6EB1">
                  <a:alpha val="3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椭圆 47"/>
              <p:cNvSpPr/>
              <p:nvPr>
                <p:custDataLst>
                  <p:tags r:id="rId32"/>
                </p:custDataLst>
              </p:nvPr>
            </p:nvSpPr>
            <p:spPr>
              <a:xfrm>
                <a:off x="17816" y="2292"/>
                <a:ext cx="571" cy="573"/>
              </a:xfrm>
              <a:prstGeom prst="ellipse">
                <a:avLst/>
              </a:prstGeom>
              <a:solidFill>
                <a:srgbClr val="8DA4D4">
                  <a:alpha val="1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9" name="组合 48"/>
            <p:cNvGrpSpPr/>
            <p:nvPr>
              <p:custDataLst>
                <p:tags r:id="rId25"/>
              </p:custDataLst>
            </p:nvPr>
          </p:nvGrpSpPr>
          <p:grpSpPr>
            <a:xfrm>
              <a:off x="143" y="246"/>
              <a:ext cx="1157" cy="1130"/>
              <a:chOff x="12791" y="4248"/>
              <a:chExt cx="1157" cy="1130"/>
            </a:xfrm>
          </p:grpSpPr>
          <p:sp>
            <p:nvSpPr>
              <p:cNvPr id="50" name="任意多边形 49"/>
              <p:cNvSpPr/>
              <p:nvPr>
                <p:custDataLst>
                  <p:tags r:id="rId26"/>
                </p:custDataLst>
              </p:nvPr>
            </p:nvSpPr>
            <p:spPr>
              <a:xfrm>
                <a:off x="12791" y="4248"/>
                <a:ext cx="1155" cy="1130"/>
              </a:xfrm>
              <a:custGeom>
                <a:avLst/>
                <a:gdLst/>
                <a:ahLst/>
                <a:cxnLst>
                  <a:cxn ang="3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1155" h="1130">
                    <a:moveTo>
                      <a:pt x="0" y="0"/>
                    </a:moveTo>
                    <a:lnTo>
                      <a:pt x="1155" y="0"/>
                    </a:lnTo>
                    <a:lnTo>
                      <a:pt x="1155" y="386"/>
                    </a:lnTo>
                    <a:lnTo>
                      <a:pt x="438" y="386"/>
                    </a:lnTo>
                    <a:lnTo>
                      <a:pt x="438" y="1130"/>
                    </a:lnTo>
                    <a:lnTo>
                      <a:pt x="0" y="113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5272B4">
                  <a:alpha val="66000"/>
                </a:srgbClr>
              </a:solidFill>
              <a:ln>
                <a:noFill/>
              </a:ln>
              <a:effectLst>
                <a:softEdge rad="127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51" name="矩形 50"/>
              <p:cNvSpPr/>
              <p:nvPr>
                <p:custDataLst>
                  <p:tags r:id="rId27"/>
                </p:custDataLst>
              </p:nvPr>
            </p:nvSpPr>
            <p:spPr>
              <a:xfrm>
                <a:off x="13032" y="4474"/>
                <a:ext cx="914" cy="88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矩形 51"/>
              <p:cNvSpPr/>
              <p:nvPr>
                <p:custDataLst>
                  <p:tags r:id="rId28"/>
                </p:custDataLst>
              </p:nvPr>
            </p:nvSpPr>
            <p:spPr>
              <a:xfrm>
                <a:off x="13124" y="4628"/>
                <a:ext cx="824" cy="750"/>
              </a:xfrm>
              <a:prstGeom prst="rect">
                <a:avLst/>
              </a:prstGeom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7D97CC"/>
                  </a:gs>
                </a:gsLst>
                <a:lin ang="11940000" scaled="0"/>
              </a:gradFill>
              <a:ln>
                <a:noFill/>
              </a:ln>
              <a:effectLst>
                <a:softEdge rad="127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9" name="文本2"/>
          <p:cNvSpPr txBox="1"/>
          <p:nvPr userDrawn="1">
            <p:custDataLst>
              <p:tags r:id="rId20"/>
            </p:custDataLst>
          </p:nvPr>
        </p:nvSpPr>
        <p:spPr>
          <a:xfrm>
            <a:off x="7237730" y="380365"/>
            <a:ext cx="5572125" cy="710565"/>
          </a:xfrm>
          <a:prstGeom prst="rect">
            <a:avLst/>
          </a:prstGeom>
          <a:noFill/>
        </p:spPr>
        <p:txBody>
          <a:bodyPr anchor="t">
            <a:scene3d>
              <a:camera prst="orthographicFront"/>
              <a:lightRig rig="threePt" dir="t"/>
            </a:scene3d>
          </a:bodyPr>
          <a:lstStyle/>
          <a:p>
            <a:pPr marL="0" algn="ctr">
              <a:lnSpc>
                <a:spcPts val="2400"/>
              </a:lnSpc>
            </a:pPr>
            <a:r>
              <a:rPr lang="zh-CN" altLang="en-US" sz="2400" b="1" i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微软雅黑" panose="020B0503020204020204" charset="-122"/>
                <a:ea typeface="微软雅黑"/>
              </a:rPr>
              <a:t>  </a:t>
            </a:r>
            <a:r>
              <a:rPr lang="en-US" altLang="zh-CN" sz="2400" b="1" i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微软雅黑" panose="020B0503020204020204" charset="-122"/>
                <a:ea typeface="微软雅黑"/>
              </a:rPr>
              <a:t>8.3 </a:t>
            </a:r>
            <a:r>
              <a:rPr lang="zh-CN" altLang="en-US" sz="2400" b="1" i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微软雅黑" panose="020B0503020204020204" charset="-122"/>
                <a:ea typeface="微软雅黑"/>
              </a:rPr>
              <a:t>跨学科实践：传感技术</a:t>
            </a:r>
          </a:p>
        </p:txBody>
      </p:sp>
      <p:pic>
        <p:nvPicPr>
          <p:cNvPr id="53" name="图片 1073743875" descr="学科网 zxxk.com"/>
          <p:cNvPicPr>
            <a:picLocks noChangeAspect="1"/>
          </p:cNvPicPr>
          <p:nvPr>
            <p:custDataLst>
              <p:tags r:id="rId21"/>
            </p:custDataLst>
          </p:nvPr>
        </p:nvPicPr>
        <p:blipFill>
          <a:blip r:embed="rId33" r:link="rId34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  <p:custDataLst>
      <p:tags r:id="rId13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0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90.xml"/><Relationship Id="rId2" Type="http://schemas.openxmlformats.org/officeDocument/2006/relationships/tags" Target="../tags/tag89.xml"/><Relationship Id="rId1" Type="http://schemas.openxmlformats.org/officeDocument/2006/relationships/tags" Target="../tags/tag88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93.xml"/><Relationship Id="rId2" Type="http://schemas.openxmlformats.org/officeDocument/2006/relationships/tags" Target="../tags/tag92.xml"/><Relationship Id="rId1" Type="http://schemas.openxmlformats.org/officeDocument/2006/relationships/tags" Target="../tags/tag91.xml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99.xml"/><Relationship Id="rId3" Type="http://schemas.openxmlformats.org/officeDocument/2006/relationships/tags" Target="../tags/tag96.xml"/><Relationship Id="rId7" Type="http://schemas.openxmlformats.org/officeDocument/2006/relationships/tags" Target="../tags/tag98.xml"/><Relationship Id="rId2" Type="http://schemas.openxmlformats.org/officeDocument/2006/relationships/tags" Target="../tags/tag95.xml"/><Relationship Id="rId1" Type="http://schemas.openxmlformats.org/officeDocument/2006/relationships/tags" Target="../tags/tag94.xml"/><Relationship Id="rId6" Type="http://schemas.openxmlformats.org/officeDocument/2006/relationships/tags" Target="../tags/tag97.xml"/><Relationship Id="rId11" Type="http://schemas.openxmlformats.org/officeDocument/2006/relationships/image" Target="../media/image3.png"/><Relationship Id="rId5" Type="http://schemas.openxmlformats.org/officeDocument/2006/relationships/video" Target="../media/media1.mp4"/><Relationship Id="rId10" Type="http://schemas.openxmlformats.org/officeDocument/2006/relationships/notesSlide" Target="../notesSlides/notesSlide1.xml"/><Relationship Id="rId4" Type="http://schemas.microsoft.com/office/2007/relationships/media" Target="../media/media1.mp4"/><Relationship Id="rId9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104.xml"/><Relationship Id="rId7" Type="http://schemas.openxmlformats.org/officeDocument/2006/relationships/notesSlide" Target="../notesSlides/notesSlide2.xml"/><Relationship Id="rId2" Type="http://schemas.openxmlformats.org/officeDocument/2006/relationships/tags" Target="../tags/tag103.xml"/><Relationship Id="rId1" Type="http://schemas.openxmlformats.org/officeDocument/2006/relationships/tags" Target="../tags/tag102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06.xml"/><Relationship Id="rId4" Type="http://schemas.openxmlformats.org/officeDocument/2006/relationships/tags" Target="../tags/tag10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111.xml"/><Relationship Id="rId7" Type="http://schemas.openxmlformats.org/officeDocument/2006/relationships/image" Target="../media/image5.png"/><Relationship Id="rId2" Type="http://schemas.openxmlformats.org/officeDocument/2006/relationships/tags" Target="../tags/tag110.xml"/><Relationship Id="rId1" Type="http://schemas.openxmlformats.org/officeDocument/2006/relationships/tags" Target="../tags/tag109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1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117.xml"/><Relationship Id="rId7" Type="http://schemas.openxmlformats.org/officeDocument/2006/relationships/tags" Target="../tags/tag121.xml"/><Relationship Id="rId2" Type="http://schemas.openxmlformats.org/officeDocument/2006/relationships/tags" Target="../tags/tag116.xml"/><Relationship Id="rId1" Type="http://schemas.openxmlformats.org/officeDocument/2006/relationships/tags" Target="../tags/tag115.xml"/><Relationship Id="rId6" Type="http://schemas.openxmlformats.org/officeDocument/2006/relationships/tags" Target="../tags/tag120.xml"/><Relationship Id="rId11" Type="http://schemas.openxmlformats.org/officeDocument/2006/relationships/image" Target="../media/image7.png"/><Relationship Id="rId5" Type="http://schemas.openxmlformats.org/officeDocument/2006/relationships/tags" Target="../tags/tag119.xml"/><Relationship Id="rId10" Type="http://schemas.openxmlformats.org/officeDocument/2006/relationships/image" Target="../media/image6.png"/><Relationship Id="rId4" Type="http://schemas.openxmlformats.org/officeDocument/2006/relationships/tags" Target="../tags/tag118.xml"/><Relationship Id="rId9" Type="http://schemas.openxmlformats.org/officeDocument/2006/relationships/notesSlide" Target="../notesSlides/notesSlide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tags" Target="../tags/tag126.xml"/><Relationship Id="rId7" Type="http://schemas.openxmlformats.org/officeDocument/2006/relationships/image" Target="../media/image8.png"/><Relationship Id="rId2" Type="http://schemas.openxmlformats.org/officeDocument/2006/relationships/tags" Target="../tags/tag125.xml"/><Relationship Id="rId1" Type="http://schemas.openxmlformats.org/officeDocument/2006/relationships/tags" Target="../tags/tag124.xml"/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2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135.xml"/><Relationship Id="rId13" Type="http://schemas.openxmlformats.org/officeDocument/2006/relationships/image" Target="../media/image12.png"/><Relationship Id="rId3" Type="http://schemas.openxmlformats.org/officeDocument/2006/relationships/tags" Target="../tags/tag132.xml"/><Relationship Id="rId7" Type="http://schemas.openxmlformats.org/officeDocument/2006/relationships/tags" Target="../tags/tag134.xml"/><Relationship Id="rId12" Type="http://schemas.openxmlformats.org/officeDocument/2006/relationships/image" Target="../media/image11.png"/><Relationship Id="rId2" Type="http://schemas.openxmlformats.org/officeDocument/2006/relationships/tags" Target="../tags/tag131.xml"/><Relationship Id="rId1" Type="http://schemas.openxmlformats.org/officeDocument/2006/relationships/tags" Target="../tags/tag130.xml"/><Relationship Id="rId6" Type="http://schemas.openxmlformats.org/officeDocument/2006/relationships/video" Target="../media/media2.mp4"/><Relationship Id="rId11" Type="http://schemas.openxmlformats.org/officeDocument/2006/relationships/image" Target="../media/image10.png"/><Relationship Id="rId5" Type="http://schemas.microsoft.com/office/2007/relationships/media" Target="../media/media2.mp4"/><Relationship Id="rId10" Type="http://schemas.openxmlformats.org/officeDocument/2006/relationships/notesSlide" Target="../notesSlides/notesSlide6.xml"/><Relationship Id="rId4" Type="http://schemas.openxmlformats.org/officeDocument/2006/relationships/tags" Target="../tags/tag133.xml"/><Relationship Id="rId9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microsoft.com/office/2007/relationships/media" Target="../media/media3.mp4"/><Relationship Id="rId7" Type="http://schemas.openxmlformats.org/officeDocument/2006/relationships/tags" Target="../tags/tag142.xml"/><Relationship Id="rId2" Type="http://schemas.openxmlformats.org/officeDocument/2006/relationships/tags" Target="../tags/tag139.xml"/><Relationship Id="rId1" Type="http://schemas.openxmlformats.org/officeDocument/2006/relationships/tags" Target="../tags/tag138.xml"/><Relationship Id="rId6" Type="http://schemas.openxmlformats.org/officeDocument/2006/relationships/tags" Target="../tags/tag141.xml"/><Relationship Id="rId5" Type="http://schemas.openxmlformats.org/officeDocument/2006/relationships/tags" Target="../tags/tag140.xml"/><Relationship Id="rId4" Type="http://schemas.openxmlformats.org/officeDocument/2006/relationships/video" Target="../media/media3.mp4"/><Relationship Id="rId9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7.xml"/><Relationship Id="rId3" Type="http://schemas.openxmlformats.org/officeDocument/2006/relationships/tags" Target="../tags/tag145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144.xml"/><Relationship Id="rId1" Type="http://schemas.openxmlformats.org/officeDocument/2006/relationships/tags" Target="../tags/tag143.xml"/><Relationship Id="rId6" Type="http://schemas.openxmlformats.org/officeDocument/2006/relationships/tags" Target="../tags/tag148.xml"/><Relationship Id="rId5" Type="http://schemas.openxmlformats.org/officeDocument/2006/relationships/tags" Target="../tags/tag147.xml"/><Relationship Id="rId4" Type="http://schemas.openxmlformats.org/officeDocument/2006/relationships/tags" Target="../tags/tag146.xml"/><Relationship Id="rId9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153.xml"/><Relationship Id="rId7" Type="http://schemas.openxmlformats.org/officeDocument/2006/relationships/tags" Target="../tags/tag157.xml"/><Relationship Id="rId2" Type="http://schemas.openxmlformats.org/officeDocument/2006/relationships/tags" Target="../tags/tag152.xml"/><Relationship Id="rId1" Type="http://schemas.openxmlformats.org/officeDocument/2006/relationships/tags" Target="../tags/tag151.xml"/><Relationship Id="rId6" Type="http://schemas.openxmlformats.org/officeDocument/2006/relationships/tags" Target="../tags/tag156.xml"/><Relationship Id="rId5" Type="http://schemas.openxmlformats.org/officeDocument/2006/relationships/tags" Target="../tags/tag155.xml"/><Relationship Id="rId4" Type="http://schemas.openxmlformats.org/officeDocument/2006/relationships/tags" Target="../tags/tag154.xml"/><Relationship Id="rId9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161.xml"/><Relationship Id="rId13" Type="http://schemas.openxmlformats.org/officeDocument/2006/relationships/image" Target="../media/image16.png"/><Relationship Id="rId3" Type="http://schemas.microsoft.com/office/2007/relationships/media" Target="../media/media4.mp4"/><Relationship Id="rId7" Type="http://schemas.openxmlformats.org/officeDocument/2006/relationships/video" Target="../media/media5.mp4"/><Relationship Id="rId12" Type="http://schemas.openxmlformats.org/officeDocument/2006/relationships/image" Target="../media/image15.png"/><Relationship Id="rId2" Type="http://schemas.openxmlformats.org/officeDocument/2006/relationships/tags" Target="../tags/tag159.xml"/><Relationship Id="rId1" Type="http://schemas.openxmlformats.org/officeDocument/2006/relationships/tags" Target="../tags/tag158.xml"/><Relationship Id="rId6" Type="http://schemas.microsoft.com/office/2007/relationships/media" Target="../media/media5.mp4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160.xml"/><Relationship Id="rId10" Type="http://schemas.openxmlformats.org/officeDocument/2006/relationships/tags" Target="../tags/tag163.xml"/><Relationship Id="rId4" Type="http://schemas.openxmlformats.org/officeDocument/2006/relationships/video" Target="../media/media4.mp4"/><Relationship Id="rId9" Type="http://schemas.openxmlformats.org/officeDocument/2006/relationships/tags" Target="../tags/tag162.xml"/><Relationship Id="rId1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166.xml"/><Relationship Id="rId2" Type="http://schemas.openxmlformats.org/officeDocument/2006/relationships/tags" Target="../tags/tag165.xml"/><Relationship Id="rId1" Type="http://schemas.openxmlformats.org/officeDocument/2006/relationships/tags" Target="../tags/tag164.xml"/><Relationship Id="rId6" Type="http://schemas.openxmlformats.org/officeDocument/2006/relationships/image" Target="../media/image18.png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6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175.xml"/><Relationship Id="rId13" Type="http://schemas.openxmlformats.org/officeDocument/2006/relationships/slideLayout" Target="../slideLayouts/slideLayout2.xml"/><Relationship Id="rId18" Type="http://schemas.openxmlformats.org/officeDocument/2006/relationships/image" Target="../media/image23.png"/><Relationship Id="rId3" Type="http://schemas.openxmlformats.org/officeDocument/2006/relationships/tags" Target="../tags/tag170.xml"/><Relationship Id="rId7" Type="http://schemas.openxmlformats.org/officeDocument/2006/relationships/tags" Target="../tags/tag174.xml"/><Relationship Id="rId12" Type="http://schemas.openxmlformats.org/officeDocument/2006/relationships/tags" Target="../tags/tag179.xml"/><Relationship Id="rId17" Type="http://schemas.openxmlformats.org/officeDocument/2006/relationships/image" Target="../media/image22.png"/><Relationship Id="rId2" Type="http://schemas.openxmlformats.org/officeDocument/2006/relationships/tags" Target="../tags/tag169.xml"/><Relationship Id="rId16" Type="http://schemas.openxmlformats.org/officeDocument/2006/relationships/image" Target="../media/image21.png"/><Relationship Id="rId1" Type="http://schemas.openxmlformats.org/officeDocument/2006/relationships/tags" Target="../tags/tag168.xml"/><Relationship Id="rId6" Type="http://schemas.openxmlformats.org/officeDocument/2006/relationships/tags" Target="../tags/tag173.xml"/><Relationship Id="rId11" Type="http://schemas.openxmlformats.org/officeDocument/2006/relationships/tags" Target="../tags/tag178.xml"/><Relationship Id="rId5" Type="http://schemas.openxmlformats.org/officeDocument/2006/relationships/tags" Target="../tags/tag172.xml"/><Relationship Id="rId15" Type="http://schemas.openxmlformats.org/officeDocument/2006/relationships/image" Target="../media/image20.png"/><Relationship Id="rId10" Type="http://schemas.openxmlformats.org/officeDocument/2006/relationships/tags" Target="../tags/tag177.xml"/><Relationship Id="rId4" Type="http://schemas.openxmlformats.org/officeDocument/2006/relationships/tags" Target="../tags/tag171.xml"/><Relationship Id="rId9" Type="http://schemas.openxmlformats.org/officeDocument/2006/relationships/tags" Target="../tags/tag176.xml"/><Relationship Id="rId1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182.xml"/><Relationship Id="rId7" Type="http://schemas.openxmlformats.org/officeDocument/2006/relationships/image" Target="../media/image25.png"/><Relationship Id="rId2" Type="http://schemas.openxmlformats.org/officeDocument/2006/relationships/tags" Target="../tags/tag181.xml"/><Relationship Id="rId1" Type="http://schemas.openxmlformats.org/officeDocument/2006/relationships/tags" Target="../tags/tag180.xml"/><Relationship Id="rId6" Type="http://schemas.openxmlformats.org/officeDocument/2006/relationships/image" Target="../media/image24.png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8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/>
          <p:nvPr>
            <p:custDataLst>
              <p:tags r:id="rId2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文本2"/>
          <p:cNvSpPr txBox="1"/>
          <p:nvPr>
            <p:custDataLst>
              <p:tags r:id="rId3"/>
            </p:custDataLst>
          </p:nvPr>
        </p:nvSpPr>
        <p:spPr>
          <a:xfrm>
            <a:off x="81280" y="5993130"/>
            <a:ext cx="12186285" cy="864870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2400"/>
              </a:lnSpc>
            </a:pPr>
            <a:r>
              <a:rPr lang="zh-CN" altLang="en-US" sz="3600" b="1" i="0" dirty="0">
                <a:ln w="7620">
                  <a:solidFill>
                    <a:srgbClr val="30C0B4">
                      <a:alpha val="100000"/>
                    </a:srgbClr>
                  </a:solidFill>
                </a:ln>
                <a:solidFill>
                  <a:srgbClr val="FFFFFF">
                    <a:alpha val="100000"/>
                  </a:srgbClr>
                </a:solidFill>
                <a:effectLst>
                  <a:outerShdw blurRad="38100" dist="22860" dir="5400000" rotWithShape="0">
                    <a:srgbClr val="000000">
                      <a:alpha val="29803"/>
                    </a:srgbClr>
                  </a:outerShdw>
                </a:effectLst>
                <a:latin typeface="微软雅黑" panose="020B0503020204020204" charset="-122"/>
                <a:ea typeface="微软雅黑"/>
              </a:rPr>
              <a:t>教科版物理九年级上册             </a:t>
            </a:r>
            <a:r>
              <a:rPr lang="en-US" altLang="zh-CN" sz="3600" b="1" i="0" dirty="0">
                <a:ln w="7620">
                  <a:solidFill>
                    <a:srgbClr val="30C0B4">
                      <a:alpha val="100000"/>
                    </a:srgbClr>
                  </a:solidFill>
                </a:ln>
                <a:solidFill>
                  <a:srgbClr val="FFFFFF">
                    <a:alpha val="100000"/>
                  </a:srgbClr>
                </a:solidFill>
                <a:effectLst>
                  <a:outerShdw blurRad="38100" dist="22860" dir="5400000" rotWithShape="0">
                    <a:srgbClr val="000000">
                      <a:alpha val="29803"/>
                    </a:srgbClr>
                  </a:outerShdw>
                </a:effectLst>
                <a:latin typeface="微软雅黑" panose="020B0503020204020204" charset="-122"/>
                <a:ea typeface="微软雅黑"/>
              </a:rPr>
              <a:t> </a:t>
            </a:r>
            <a:r>
              <a:rPr lang="zh-CN" altLang="en-US" sz="3600" b="1" i="0" dirty="0">
                <a:ln w="7620">
                  <a:solidFill>
                    <a:srgbClr val="30C0B4">
                      <a:alpha val="100000"/>
                    </a:srgbClr>
                  </a:solidFill>
                </a:ln>
                <a:solidFill>
                  <a:srgbClr val="FFFFFF">
                    <a:alpha val="100000"/>
                  </a:srgbClr>
                </a:solidFill>
                <a:effectLst>
                  <a:outerShdw blurRad="38100" dist="22860" dir="5400000" rotWithShape="0">
                    <a:srgbClr val="000000">
                      <a:alpha val="29803"/>
                    </a:srgbClr>
                  </a:outerShdw>
                </a:effectLst>
                <a:latin typeface="微软雅黑" panose="020B0503020204020204" charset="-122"/>
                <a:ea typeface="微软雅黑"/>
              </a:rPr>
              <a:t> 第</a:t>
            </a:r>
            <a:r>
              <a:rPr lang="en-US" altLang="zh-CN" sz="3600" b="1" i="0" dirty="0">
                <a:ln w="7620">
                  <a:solidFill>
                    <a:srgbClr val="30C0B4">
                      <a:alpha val="100000"/>
                    </a:srgbClr>
                  </a:solidFill>
                </a:ln>
                <a:solidFill>
                  <a:srgbClr val="FFFFFF">
                    <a:alpha val="100000"/>
                  </a:srgbClr>
                </a:solidFill>
                <a:effectLst>
                  <a:outerShdw blurRad="38100" dist="22860" dir="5400000" rotWithShape="0">
                    <a:srgbClr val="000000">
                      <a:alpha val="29803"/>
                    </a:srgbClr>
                  </a:outerShdw>
                </a:effectLst>
                <a:latin typeface="微软雅黑" panose="020B0503020204020204" charset="-122"/>
                <a:ea typeface="微软雅黑"/>
              </a:rPr>
              <a:t>8</a:t>
            </a:r>
            <a:r>
              <a:rPr lang="zh-CN" altLang="en-US" sz="3600" b="1" i="0" dirty="0">
                <a:ln w="7620">
                  <a:solidFill>
                    <a:srgbClr val="30C0B4">
                      <a:alpha val="100000"/>
                    </a:srgbClr>
                  </a:solidFill>
                </a:ln>
                <a:solidFill>
                  <a:srgbClr val="FFFFFF">
                    <a:alpha val="100000"/>
                  </a:srgbClr>
                </a:solidFill>
                <a:effectLst>
                  <a:outerShdw blurRad="38100" dist="22860" dir="5400000" rotWithShape="0">
                    <a:srgbClr val="000000">
                      <a:alpha val="29803"/>
                    </a:srgbClr>
                  </a:outerShdw>
                </a:effectLst>
                <a:latin typeface="微软雅黑" panose="020B0503020204020204" charset="-122"/>
                <a:ea typeface="微软雅黑"/>
              </a:rPr>
              <a:t>章   电磁相互作用</a:t>
            </a:r>
          </a:p>
        </p:txBody>
      </p:sp>
    </p:spTree>
    <p:custDataLst>
      <p:tags r:id="rId1"/>
    </p:custData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文本框 41"/>
          <p:cNvSpPr txBox="1"/>
          <p:nvPr>
            <p:custDataLst>
              <p:tags r:id="rId2"/>
            </p:custDataLst>
          </p:nvPr>
        </p:nvSpPr>
        <p:spPr>
          <a:xfrm>
            <a:off x="386080" y="212725"/>
            <a:ext cx="7284720" cy="5530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紧盯目标</a:t>
            </a:r>
          </a:p>
        </p:txBody>
      </p:sp>
      <p:sp>
        <p:nvSpPr>
          <p:cNvPr id="7" name="文本框 6"/>
          <p:cNvSpPr txBox="1"/>
          <p:nvPr>
            <p:custDataLst>
              <p:tags r:id="rId3"/>
            </p:custDataLst>
          </p:nvPr>
        </p:nvSpPr>
        <p:spPr>
          <a:xfrm>
            <a:off x="1956435" y="1402080"/>
            <a:ext cx="8489950" cy="3921125"/>
          </a:xfrm>
          <a:prstGeom prst="rect">
            <a:avLst/>
          </a:prstGeom>
        </p:spPr>
        <p:txBody>
          <a:bodyPr wrap="square">
            <a:no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50000"/>
              </a:lnSpc>
            </a:pPr>
            <a:r>
              <a:rPr lang="en-US" sz="4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  1</a:t>
            </a:r>
            <a:r>
              <a:rPr lang="zh-CN" altLang="en-US" sz="4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、把声音转换为电流</a:t>
            </a:r>
          </a:p>
          <a:p>
            <a:pPr>
              <a:lnSpc>
                <a:spcPct val="150000"/>
              </a:lnSpc>
            </a:pPr>
            <a:r>
              <a:rPr lang="en-US" altLang="zh-CN" sz="4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  2</a:t>
            </a:r>
            <a:r>
              <a:rPr lang="zh-CN" altLang="en-US" sz="4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、把电流转换为声音</a:t>
            </a:r>
            <a:r>
              <a:rPr lang="en-US" altLang="zh-CN" sz="4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 </a:t>
            </a:r>
            <a:endParaRPr lang="zh-CN" altLang="en-US" sz="4000" b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微软雅黑" panose="020B0503020204020204" charset="-122"/>
              <a:ea typeface="微软雅黑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  3</a:t>
            </a:r>
            <a:r>
              <a:rPr lang="zh-CN" altLang="en-US" sz="4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、传感技术</a:t>
            </a:r>
          </a:p>
          <a:p>
            <a:pPr>
              <a:lnSpc>
                <a:spcPct val="150000"/>
              </a:lnSpc>
            </a:pPr>
            <a:r>
              <a:rPr lang="en-US" altLang="zh-CN" sz="4000" b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  4</a:t>
            </a:r>
            <a:r>
              <a:rPr lang="zh-CN" altLang="en-US" sz="4000" b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微软雅黑" panose="020B0503020204020204" charset="-122"/>
                <a:ea typeface="微软雅黑"/>
                <a:cs typeface="微软雅黑" panose="020B0503020204020204" charset="-122"/>
                <a:sym typeface="+mn-ea"/>
              </a:rPr>
              <a:t>、实践活动：追寻传感器</a:t>
            </a:r>
            <a:endParaRPr lang="zh-CN" altLang="en-US" sz="4000" b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微软雅黑" panose="020B0503020204020204" charset="-122"/>
              <a:ea typeface="微软雅黑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endParaRPr lang="zh-CN" altLang="en-US" sz="4000" b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微软雅黑" panose="020B0503020204020204" charset="-122"/>
              <a:ea typeface="微软雅黑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endParaRPr lang="zh-CN" altLang="en-US" sz="4000" b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微软雅黑" panose="020B0503020204020204" charset="-122"/>
              <a:ea typeface="微软雅黑"/>
              <a:cs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文本框 41"/>
          <p:cNvSpPr txBox="1"/>
          <p:nvPr>
            <p:custDataLst>
              <p:tags r:id="rId2"/>
            </p:custDataLst>
          </p:nvPr>
        </p:nvSpPr>
        <p:spPr>
          <a:xfrm>
            <a:off x="386080" y="212725"/>
            <a:ext cx="7284720" cy="5530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　新课导入</a:t>
            </a:r>
          </a:p>
        </p:txBody>
      </p:sp>
      <p:sp>
        <p:nvSpPr>
          <p:cNvPr id="3" name="文本框 2"/>
          <p:cNvSpPr txBox="1"/>
          <p:nvPr>
            <p:custDataLst>
              <p:tags r:id="rId3"/>
            </p:custDataLst>
          </p:nvPr>
        </p:nvSpPr>
        <p:spPr>
          <a:xfrm>
            <a:off x="1064895" y="1686560"/>
            <a:ext cx="5375910" cy="316928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200000"/>
              </a:lnSpc>
            </a:pPr>
            <a:r>
              <a:rPr lang="en-US" altLang="zh-CN" sz="28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       </a:t>
            </a:r>
            <a:r>
              <a:rPr lang="zh-CN" altLang="en-US" sz="28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通过望远镜、网络视频对话，“千里眼”已成为现实。那么，我们是怎么实现“顺风耳”的呢？</a:t>
            </a:r>
          </a:p>
        </p:txBody>
      </p:sp>
      <p:pic>
        <p:nvPicPr>
          <p:cNvPr id="4" name="电话名场面">
            <a:hlinkClick r:id="" action="ppaction://media"/>
          </p:cNvPr>
          <p:cNvPicPr/>
          <p:nvPr>
            <a:videoFile r:link="rId5"/>
            <p:custDataLst>
              <p:tags r:id="rId6"/>
            </p:custDataLst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87515" y="1686560"/>
            <a:ext cx="4818380" cy="3169285"/>
          </a:xfrm>
          <a:prstGeom prst="rect">
            <a:avLst/>
          </a:prstGeom>
        </p:spPr>
      </p:pic>
      <p:sp>
        <p:nvSpPr>
          <p:cNvPr id="6" name="文本框 5"/>
          <p:cNvSpPr txBox="1"/>
          <p:nvPr>
            <p:custDataLst>
              <p:tags r:id="rId7"/>
            </p:custDataLst>
          </p:nvPr>
        </p:nvSpPr>
        <p:spPr>
          <a:xfrm>
            <a:off x="1064895" y="5116195"/>
            <a:ext cx="10537825" cy="9220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5400" b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汉仪旗黑-55简"/>
                <a:ea typeface="汉仪旗黑-55简"/>
              </a:rPr>
              <a:t>拨动电话，为什么要那么摇呢？</a:t>
            </a:r>
          </a:p>
        </p:txBody>
      </p:sp>
      <p:sp>
        <p:nvSpPr>
          <p:cNvPr id="2" name="文本框 1"/>
          <p:cNvSpPr txBox="1"/>
          <p:nvPr>
            <p:custDataLst>
              <p:tags r:id="rId8"/>
            </p:custDataLst>
          </p:nvPr>
        </p:nvSpPr>
        <p:spPr>
          <a:xfrm>
            <a:off x="9067800" y="4855845"/>
            <a:ext cx="1299210" cy="27559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1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汉仪旗黑-55简"/>
                <a:ea typeface="汉仪旗黑-55简"/>
              </a:rPr>
              <a:t>视频来源于希沃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17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 fullScrn="1">
              <p:cMediaNode>
                <p:cTn id="18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文本框 41"/>
          <p:cNvSpPr txBox="1"/>
          <p:nvPr>
            <p:custDataLst>
              <p:tags r:id="rId2"/>
            </p:custDataLst>
          </p:nvPr>
        </p:nvSpPr>
        <p:spPr>
          <a:xfrm>
            <a:off x="386080" y="212725"/>
            <a:ext cx="7284720" cy="5530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一</a:t>
            </a:r>
            <a:r>
              <a:rPr lang="en-US" altLang="zh-CN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   </a:t>
            </a:r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把声音转换为电流</a:t>
            </a:r>
          </a:p>
        </p:txBody>
      </p:sp>
      <p:sp>
        <p:nvSpPr>
          <p:cNvPr id="3" name="文本框 2"/>
          <p:cNvSpPr txBox="1"/>
          <p:nvPr>
            <p:custDataLst>
              <p:tags r:id="rId3"/>
            </p:custDataLst>
          </p:nvPr>
        </p:nvSpPr>
        <p:spPr>
          <a:xfrm>
            <a:off x="463550" y="1079500"/>
            <a:ext cx="4523740" cy="544639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200000"/>
              </a:lnSpc>
            </a:pPr>
            <a:r>
              <a:rPr lang="en-US" altLang="zh-CN" sz="28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       “</a:t>
            </a:r>
            <a:r>
              <a:rPr lang="zh-CN" altLang="en-US" sz="28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人的声音是通过空气的振动传递的。如果把这一振动转换成电流的强弱而传送，再把电流转换成声音，也许就能把说的话传送到很远的地方。</a:t>
            </a:r>
            <a:r>
              <a:rPr lang="en-US" altLang="zh-CN" sz="2800">
                <a:solidFill>
                  <a:srgbClr val="231F2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”</a:t>
            </a:r>
            <a:endParaRPr lang="zh-CN" altLang="en-US" sz="2800">
              <a:solidFill>
                <a:srgbClr val="231F20"/>
              </a:solidFill>
              <a:latin typeface="微软雅黑" panose="020B0503020204020204" charset="-122"/>
              <a:ea typeface="微软雅黑"/>
              <a:cs typeface="微软雅黑" panose="020B0503020204020204" charset="-122"/>
            </a:endParaRPr>
          </a:p>
        </p:txBody>
      </p:sp>
      <p:pic>
        <p:nvPicPr>
          <p:cNvPr id="2" name="图片 1"/>
          <p:cNvPicPr/>
          <p:nvPr>
            <p:custDataLst>
              <p:tags r:id="rId4"/>
            </p:custDataLst>
          </p:nvPr>
        </p:nvPicPr>
        <p:blipFill>
          <a:blip r:embed="rId8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  <a:lum bright="-12000" contrast="42000"/>
          </a:blip>
          <a:stretch>
            <a:fillRect/>
          </a:stretch>
        </p:blipFill>
        <p:spPr>
          <a:xfrm>
            <a:off x="4590415" y="1435100"/>
            <a:ext cx="7344410" cy="4460875"/>
          </a:xfrm>
          <a:prstGeom prst="rect">
            <a:avLst/>
          </a:prstGeom>
        </p:spPr>
      </p:pic>
      <p:sp>
        <p:nvSpPr>
          <p:cNvPr id="5" name="文本框 4"/>
          <p:cNvSpPr txBox="1"/>
          <p:nvPr>
            <p:custDataLst>
              <p:tags r:id="rId5"/>
            </p:custDataLst>
          </p:nvPr>
        </p:nvSpPr>
        <p:spPr>
          <a:xfrm>
            <a:off x="5408295" y="5523230"/>
            <a:ext cx="6244590" cy="9220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5400" b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汉仪旗黑-55简"/>
                <a:ea typeface="汉仪旗黑-55简"/>
              </a:rPr>
              <a:t>机械能转化为电能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386080" y="212725"/>
            <a:ext cx="7284720" cy="5530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一</a:t>
            </a:r>
            <a:r>
              <a:rPr lang="en-US" altLang="zh-CN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   </a:t>
            </a:r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把声音转换为电流</a:t>
            </a:r>
          </a:p>
        </p:txBody>
      </p:sp>
      <p:pic>
        <p:nvPicPr>
          <p:cNvPr id="4" name="图片 3"/>
          <p:cNvPicPr/>
          <p:nvPr>
            <p:custDataLst>
              <p:tags r:id="rId3"/>
            </p:custDataLst>
          </p:nvPr>
        </p:nvPicPr>
        <p:blipFill>
          <a:blip r:embed="rId7"/>
          <a:srcRect b="10241"/>
          <a:stretch>
            <a:fillRect/>
          </a:stretch>
        </p:blipFill>
        <p:spPr>
          <a:xfrm>
            <a:off x="1967865" y="336550"/>
            <a:ext cx="10109200" cy="6406515"/>
          </a:xfrm>
          <a:prstGeom prst="rect">
            <a:avLst/>
          </a:prstGeom>
        </p:spPr>
      </p:pic>
      <p:sp>
        <p:nvSpPr>
          <p:cNvPr id="5" name="文本框 4"/>
          <p:cNvSpPr txBox="1"/>
          <p:nvPr>
            <p:custDataLst>
              <p:tags r:id="rId4"/>
            </p:custDataLst>
          </p:nvPr>
        </p:nvSpPr>
        <p:spPr>
          <a:xfrm>
            <a:off x="673735" y="1009015"/>
            <a:ext cx="7956550" cy="3322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231F20"/>
                </a:solidFill>
                <a:latin typeface="微软雅黑" panose="020B0503020204020204" charset="-122"/>
                <a:ea typeface="微软雅黑"/>
              </a:rPr>
              <a:t>        </a:t>
            </a:r>
            <a:r>
              <a:rPr lang="zh-CN" altLang="en-US" sz="2800">
                <a:solidFill>
                  <a:srgbClr val="231F20"/>
                </a:solidFill>
                <a:latin typeface="微软雅黑" panose="020B0503020204020204" charset="-122"/>
                <a:ea typeface="微软雅黑"/>
              </a:rPr>
              <a:t>当我们对着线圈说话时，声音使纸片发生了振动，纸片上的线圈随之在磁场中做切割磁感线运动，发生电磁感应现象，线圈中产生与声音相对应的感应电流。这样，我们就把声音转变成了电流。</a:t>
            </a:r>
          </a:p>
        </p:txBody>
      </p:sp>
    </p:spTree>
    <p:custDataLst>
      <p:tags r:id="rId1"/>
    </p:custData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/>
          <p:nvPr>
            <p:custDataLst>
              <p:tags r:id="rId2"/>
            </p:custDataLst>
          </p:nvPr>
        </p:nvPicPr>
        <p:blipFill>
          <a:blip r:embed="rId10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  <a:lum bright="-18000" contrast="30000"/>
          </a:blip>
          <a:stretch>
            <a:fillRect/>
          </a:stretch>
        </p:blipFill>
        <p:spPr>
          <a:xfrm>
            <a:off x="2072005" y="3638550"/>
            <a:ext cx="6824345" cy="3054985"/>
          </a:xfrm>
          <a:prstGeom prst="rect">
            <a:avLst/>
          </a:prstGeom>
        </p:spPr>
      </p:pic>
      <p:sp>
        <p:nvSpPr>
          <p:cNvPr id="3" name="文本框 2"/>
          <p:cNvSpPr txBox="1"/>
          <p:nvPr>
            <p:custDataLst>
              <p:tags r:id="rId3"/>
            </p:custDataLst>
          </p:nvPr>
        </p:nvSpPr>
        <p:spPr>
          <a:xfrm>
            <a:off x="386080" y="212725"/>
            <a:ext cx="7284720" cy="5530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一</a:t>
            </a:r>
            <a:r>
              <a:rPr lang="en-US" altLang="zh-CN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   </a:t>
            </a:r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把声音转换为电流</a:t>
            </a:r>
          </a:p>
        </p:txBody>
      </p:sp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3243580" y="1143635"/>
            <a:ext cx="7823835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zh-CN" altLang="en-US" sz="3200" b="1">
                <a:latin typeface="微软雅黑" panose="020B0503020204020204" charset="-122"/>
                <a:ea typeface="微软雅黑"/>
              </a:rPr>
              <a:t>话筒的基本原理：电磁感应原理</a:t>
            </a:r>
          </a:p>
        </p:txBody>
      </p:sp>
      <p:sp>
        <p:nvSpPr>
          <p:cNvPr id="5" name="文本框 4"/>
          <p:cNvSpPr txBox="1"/>
          <p:nvPr>
            <p:custDataLst>
              <p:tags r:id="rId5"/>
            </p:custDataLst>
          </p:nvPr>
        </p:nvSpPr>
        <p:spPr>
          <a:xfrm>
            <a:off x="3243580" y="1987550"/>
            <a:ext cx="7823835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zh-CN" altLang="en-US" sz="3200" b="1">
                <a:latin typeface="微软雅黑" panose="020B0503020204020204" charset="-122"/>
                <a:ea typeface="微软雅黑"/>
              </a:rPr>
              <a:t>话筒：声信号转化为电信号</a:t>
            </a:r>
          </a:p>
        </p:txBody>
      </p:sp>
      <p:sp>
        <p:nvSpPr>
          <p:cNvPr id="6" name="文本框 5"/>
          <p:cNvSpPr txBox="1"/>
          <p:nvPr>
            <p:custDataLst>
              <p:tags r:id="rId6"/>
            </p:custDataLst>
          </p:nvPr>
        </p:nvSpPr>
        <p:spPr>
          <a:xfrm>
            <a:off x="3243580" y="2727960"/>
            <a:ext cx="7823835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zh-CN" altLang="en-US" sz="3200" b="1">
                <a:latin typeface="微软雅黑" panose="020B0503020204020204" charset="-122"/>
                <a:ea typeface="微软雅黑"/>
              </a:rPr>
              <a:t>话筒：与发电机原理相同</a:t>
            </a:r>
          </a:p>
        </p:txBody>
      </p:sp>
      <p:pic>
        <p:nvPicPr>
          <p:cNvPr id="7" name="图片 6"/>
          <p:cNvPicPr/>
          <p:nvPr>
            <p:custDataLst>
              <p:tags r:id="rId7"/>
            </p:custDataLst>
          </p:nvPr>
        </p:nvPicPr>
        <p:blipFill>
          <a:blip r:embed="rId1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l="25669" t="29358" r="27270" b="22875"/>
          <a:stretch>
            <a:fillRect/>
          </a:stretch>
        </p:blipFill>
        <p:spPr>
          <a:xfrm>
            <a:off x="1266825" y="1230630"/>
            <a:ext cx="1976755" cy="1887220"/>
          </a:xfrm>
          <a:prstGeom prst="ellipse">
            <a:avLst/>
          </a:prstGeom>
          <a:ln w="12700">
            <a:solidFill>
              <a:srgbClr val="307675"/>
            </a:solidFill>
          </a:ln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386080" y="212725"/>
            <a:ext cx="7284720" cy="5530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二</a:t>
            </a:r>
            <a:r>
              <a:rPr lang="en-US" altLang="zh-CN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   </a:t>
            </a:r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把电流转换为声音</a:t>
            </a:r>
          </a:p>
        </p:txBody>
      </p:sp>
      <p:pic>
        <p:nvPicPr>
          <p:cNvPr id="8" name="图片 7"/>
          <p:cNvPicPr/>
          <p:nvPr>
            <p:custDataLst>
              <p:tags r:id="rId3"/>
            </p:custDataLst>
          </p:nvPr>
        </p:nvPicPr>
        <p:blipFill>
          <a:blip r:embed="rId7"/>
          <a:stretch>
            <a:fillRect/>
          </a:stretch>
        </p:blipFill>
        <p:spPr>
          <a:xfrm rot="5400000">
            <a:off x="960120" y="892810"/>
            <a:ext cx="1993265" cy="1883410"/>
          </a:xfrm>
          <a:prstGeom prst="rect">
            <a:avLst/>
          </a:prstGeom>
        </p:spPr>
      </p:pic>
      <p:pic>
        <p:nvPicPr>
          <p:cNvPr id="9" name="图片 8"/>
          <p:cNvPicPr/>
          <p:nvPr>
            <p:custDataLst>
              <p:tags r:id="rId4"/>
            </p:custDataLst>
          </p:nvPr>
        </p:nvPicPr>
        <p:blipFill>
          <a:blip r:embed="rId8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  <a:lum bright="-30000" contrast="54000"/>
          </a:blip>
          <a:stretch>
            <a:fillRect/>
          </a:stretch>
        </p:blipFill>
        <p:spPr>
          <a:xfrm>
            <a:off x="1085215" y="2080895"/>
            <a:ext cx="8608060" cy="388175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/>
          <p:nvPr>
            <p:custDataLst>
              <p:tags r:id="rId2"/>
            </p:custDataLst>
          </p:nvPr>
        </p:nvPicPr>
        <p:blipFill>
          <a:blip r:embed="rId1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  <a:lum bright="-18000" contrast="36000"/>
          </a:blip>
          <a:stretch>
            <a:fillRect/>
          </a:stretch>
        </p:blipFill>
        <p:spPr>
          <a:xfrm>
            <a:off x="6406515" y="1299845"/>
            <a:ext cx="5549900" cy="4670425"/>
          </a:xfrm>
          <a:prstGeom prst="rect">
            <a:avLst/>
          </a:prstGeom>
        </p:spPr>
      </p:pic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3446780" y="2218055"/>
            <a:ext cx="3575685" cy="2676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231F20"/>
                </a:solidFill>
                <a:latin typeface="微软雅黑" panose="020B0503020204020204" charset="-122"/>
                <a:ea typeface="微软雅黑"/>
              </a:rPr>
              <a:t>        </a:t>
            </a:r>
            <a:r>
              <a:rPr lang="zh-CN" altLang="en-US" sz="2800">
                <a:solidFill>
                  <a:srgbClr val="231F20"/>
                </a:solidFill>
                <a:latin typeface="微软雅黑" panose="020B0503020204020204" charset="-122"/>
                <a:ea typeface="微软雅黑"/>
              </a:rPr>
              <a:t>如果通过线圈的是由声音转化而来的电流，这个装置就会把声音还原。</a:t>
            </a:r>
          </a:p>
        </p:txBody>
      </p:sp>
      <p:pic>
        <p:nvPicPr>
          <p:cNvPr id="6" name="图片 5"/>
          <p:cNvPicPr/>
          <p:nvPr>
            <p:custDataLst>
              <p:tags r:id="rId4"/>
            </p:custDataLst>
          </p:nvPr>
        </p:nvPicPr>
        <p:blipFill>
          <a:blip r:embed="rId1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  <a:lum bright="-12000" contrast="12000"/>
          </a:blip>
          <a:stretch>
            <a:fillRect/>
          </a:stretch>
        </p:blipFill>
        <p:spPr>
          <a:xfrm>
            <a:off x="121285" y="687705"/>
            <a:ext cx="4055745" cy="5895340"/>
          </a:xfrm>
          <a:prstGeom prst="rect">
            <a:avLst/>
          </a:prstGeom>
        </p:spPr>
      </p:pic>
      <p:pic>
        <p:nvPicPr>
          <p:cNvPr id="7" name="10">
            <a:hlinkClick r:id="" action="ppaction://media"/>
          </p:cNvPr>
          <p:cNvPicPr/>
          <p:nvPr>
            <a:videoFile r:link="rId6"/>
            <p:custDataLst>
              <p:tags r:id="rId7"/>
            </p:custDataLst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366250" y="5327015"/>
            <a:ext cx="1638935" cy="1110615"/>
          </a:xfrm>
          <a:prstGeom prst="rect">
            <a:avLst/>
          </a:prstGeom>
        </p:spPr>
      </p:pic>
      <p:sp>
        <p:nvSpPr>
          <p:cNvPr id="8" name="文本框 7"/>
          <p:cNvSpPr txBox="1"/>
          <p:nvPr>
            <p:custDataLst>
              <p:tags r:id="rId8"/>
            </p:custDataLst>
          </p:nvPr>
        </p:nvSpPr>
        <p:spPr>
          <a:xfrm>
            <a:off x="386080" y="212725"/>
            <a:ext cx="7284720" cy="5530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二</a:t>
            </a:r>
            <a:r>
              <a:rPr lang="en-US" altLang="zh-CN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   </a:t>
            </a:r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把电流转换为声音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 fullScrn="1">
              <p:cMediaNode>
                <p:cTn id="13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>
            <p:custDataLst>
              <p:tags r:id="rId2"/>
            </p:custDataLst>
          </p:nvPr>
        </p:nvSpPr>
        <p:spPr>
          <a:xfrm>
            <a:off x="1529080" y="5552440"/>
            <a:ext cx="9646920" cy="9220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5400" b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汉仪旗黑-55简"/>
                <a:ea typeface="汉仪旗黑-55简"/>
              </a:rPr>
              <a:t>通电导体在磁场中受力的作用。</a:t>
            </a:r>
          </a:p>
        </p:txBody>
      </p:sp>
      <p:pic>
        <p:nvPicPr>
          <p:cNvPr id="4" name="11">
            <a:hlinkClick r:id="" action="ppaction://media"/>
          </p:cNvPr>
          <p:cNvPicPr/>
          <p:nvPr>
            <a:videoFile r:link="rId4"/>
            <p:custDataLst>
              <p:tags r:id="rId5"/>
            </p:custDataLst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306320" y="1322705"/>
            <a:ext cx="7578725" cy="3673475"/>
          </a:xfrm>
          <a:prstGeom prst="rect">
            <a:avLst/>
          </a:prstGeom>
        </p:spPr>
      </p:pic>
      <p:sp>
        <p:nvSpPr>
          <p:cNvPr id="7" name="文本框 6"/>
          <p:cNvSpPr txBox="1"/>
          <p:nvPr>
            <p:custDataLst>
              <p:tags r:id="rId6"/>
            </p:custDataLst>
          </p:nvPr>
        </p:nvSpPr>
        <p:spPr>
          <a:xfrm>
            <a:off x="386080" y="212725"/>
            <a:ext cx="7284720" cy="5530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二</a:t>
            </a:r>
            <a:r>
              <a:rPr lang="en-US" altLang="zh-CN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   </a:t>
            </a:r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把电流转换为声音</a:t>
            </a:r>
          </a:p>
        </p:txBody>
      </p:sp>
      <p:sp>
        <p:nvSpPr>
          <p:cNvPr id="2" name="文本框 1"/>
          <p:cNvSpPr txBox="1"/>
          <p:nvPr>
            <p:custDataLst>
              <p:tags r:id="rId7"/>
            </p:custDataLst>
          </p:nvPr>
        </p:nvSpPr>
        <p:spPr>
          <a:xfrm>
            <a:off x="8585835" y="4855845"/>
            <a:ext cx="1299210" cy="27559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1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汉仪旗黑-55简"/>
                <a:ea typeface="汉仪旗黑-55简"/>
              </a:rPr>
              <a:t>视频来源于希沃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 fullScrn="1">
              <p:cMediaNode>
                <p:cTn id="13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2898775" y="1927225"/>
            <a:ext cx="7823835" cy="1076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zh-CN" altLang="en-US" sz="3200" b="1">
                <a:latin typeface="微软雅黑" panose="020B0503020204020204" charset="-122"/>
                <a:ea typeface="微软雅黑"/>
              </a:rPr>
              <a:t>听筒的基本原理：通电导体在磁场中受力的作用</a:t>
            </a:r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2898775" y="3819525"/>
            <a:ext cx="7823835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zh-CN" altLang="en-US" sz="3200" b="1">
                <a:latin typeface="微软雅黑" panose="020B0503020204020204" charset="-122"/>
                <a:ea typeface="微软雅黑"/>
              </a:rPr>
              <a:t>听筒：电信号转化为声信号</a:t>
            </a:r>
          </a:p>
        </p:txBody>
      </p:sp>
      <p:sp>
        <p:nvSpPr>
          <p:cNvPr id="6" name="文本框 5"/>
          <p:cNvSpPr txBox="1"/>
          <p:nvPr>
            <p:custDataLst>
              <p:tags r:id="rId4"/>
            </p:custDataLst>
          </p:nvPr>
        </p:nvSpPr>
        <p:spPr>
          <a:xfrm>
            <a:off x="2898775" y="5066665"/>
            <a:ext cx="7823835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zh-CN" altLang="en-US" sz="3200" b="1">
                <a:latin typeface="微软雅黑" panose="020B0503020204020204" charset="-122"/>
                <a:ea typeface="微软雅黑"/>
              </a:rPr>
              <a:t>听筒：与电动机原理相同</a:t>
            </a:r>
          </a:p>
        </p:txBody>
      </p:sp>
      <p:sp>
        <p:nvSpPr>
          <p:cNvPr id="8" name="文本框 7"/>
          <p:cNvSpPr txBox="1"/>
          <p:nvPr>
            <p:custDataLst>
              <p:tags r:id="rId5"/>
            </p:custDataLst>
          </p:nvPr>
        </p:nvSpPr>
        <p:spPr>
          <a:xfrm>
            <a:off x="386080" y="212725"/>
            <a:ext cx="7284720" cy="5530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二</a:t>
            </a:r>
            <a:r>
              <a:rPr lang="en-US" altLang="zh-CN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   </a:t>
            </a:r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把电流转换为声音</a:t>
            </a:r>
          </a:p>
        </p:txBody>
      </p:sp>
      <p:pic>
        <p:nvPicPr>
          <p:cNvPr id="9" name="图片 8"/>
          <p:cNvPicPr/>
          <p:nvPr>
            <p:custDataLst>
              <p:tags r:id="rId6"/>
            </p:custDataLst>
          </p:nvPr>
        </p:nvPicPr>
        <p:blipFill>
          <a:blip r:embed="rId9"/>
          <a:stretch>
            <a:fillRect/>
          </a:stretch>
        </p:blipFill>
        <p:spPr>
          <a:xfrm rot="5400000">
            <a:off x="960120" y="892810"/>
            <a:ext cx="1993265" cy="188341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>
            <p:custDataLst>
              <p:tags r:id="rId2"/>
            </p:custDataLst>
          </p:nvPr>
        </p:nvPicPr>
        <p:blipFill>
          <a:blip r:embed="rId9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  <a:lum bright="-18000" contrast="54000"/>
          </a:blip>
          <a:srcRect l="2277" t="2128" r="1016" b="4415"/>
          <a:stretch>
            <a:fillRect/>
          </a:stretch>
        </p:blipFill>
        <p:spPr>
          <a:xfrm>
            <a:off x="1419225" y="1019810"/>
            <a:ext cx="8867140" cy="4266565"/>
          </a:xfrm>
          <a:prstGeom prst="roundRect">
            <a:avLst/>
          </a:prstGeom>
        </p:spPr>
      </p:pic>
      <p:sp>
        <p:nvSpPr>
          <p:cNvPr id="8" name="文本框 7"/>
          <p:cNvSpPr txBox="1"/>
          <p:nvPr>
            <p:custDataLst>
              <p:tags r:id="rId3"/>
            </p:custDataLst>
          </p:nvPr>
        </p:nvSpPr>
        <p:spPr>
          <a:xfrm>
            <a:off x="386080" y="212725"/>
            <a:ext cx="7284720" cy="5530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三</a:t>
            </a:r>
            <a:r>
              <a:rPr lang="en-US" altLang="zh-CN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   </a:t>
            </a:r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电话</a:t>
            </a:r>
          </a:p>
        </p:txBody>
      </p:sp>
      <p:grpSp>
        <p:nvGrpSpPr>
          <p:cNvPr id="11" name="组合 10"/>
          <p:cNvGrpSpPr/>
          <p:nvPr>
            <p:custDataLst>
              <p:tags r:id="rId4"/>
            </p:custDataLst>
          </p:nvPr>
        </p:nvGrpSpPr>
        <p:grpSpPr>
          <a:xfrm>
            <a:off x="1841500" y="5450840"/>
            <a:ext cx="10198100" cy="952500"/>
            <a:chOff x="1775" y="8584"/>
            <a:chExt cx="16060" cy="1500"/>
          </a:xfrm>
        </p:grpSpPr>
        <p:sp>
          <p:nvSpPr>
            <p:cNvPr id="7" name="文本框 6"/>
            <p:cNvSpPr txBox="1"/>
            <p:nvPr>
              <p:custDataLst>
                <p:tags r:id="rId5"/>
              </p:custDataLst>
            </p:nvPr>
          </p:nvSpPr>
          <p:spPr>
            <a:xfrm>
              <a:off x="1775" y="8584"/>
              <a:ext cx="16061" cy="150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/>
              <a:r>
                <a:rPr lang="zh-CN" altLang="en-US" sz="2800" b="1">
                  <a:latin typeface="微软雅黑" panose="020B0503020204020204" charset="-122"/>
                  <a:ea typeface="微软雅黑"/>
                  <a:sym typeface="+mn-ea"/>
                </a:rPr>
                <a:t>声信号</a:t>
              </a:r>
              <a:r>
                <a:rPr lang="en-US" altLang="zh-CN" sz="2800" b="1">
                  <a:latin typeface="微软雅黑" panose="020B0503020204020204" charset="-122"/>
                  <a:ea typeface="微软雅黑"/>
                  <a:sym typeface="+mn-ea"/>
                </a:rPr>
                <a:t>                 </a:t>
              </a:r>
              <a:r>
                <a:rPr lang="zh-CN" altLang="en-US" sz="2800" b="1">
                  <a:latin typeface="微软雅黑" panose="020B0503020204020204" charset="-122"/>
                  <a:ea typeface="微软雅黑"/>
                </a:rPr>
                <a:t>电信号</a:t>
              </a:r>
              <a:r>
                <a:rPr lang="en-US" altLang="zh-CN" sz="2800" b="1">
                  <a:latin typeface="微软雅黑" panose="020B0503020204020204" charset="-122"/>
                  <a:ea typeface="微软雅黑"/>
                  <a:sym typeface="+mn-ea"/>
                </a:rPr>
                <a:t>                 </a:t>
              </a:r>
              <a:r>
                <a:rPr lang="zh-CN" altLang="en-US" sz="2800" b="1">
                  <a:latin typeface="微软雅黑" panose="020B0503020204020204" charset="-122"/>
                  <a:ea typeface="微软雅黑"/>
                </a:rPr>
                <a:t>声</a:t>
              </a:r>
              <a:r>
                <a:rPr lang="zh-CN" altLang="en-US" sz="2800" b="1">
                  <a:latin typeface="微软雅黑" panose="020B0503020204020204" charset="-122"/>
                  <a:ea typeface="微软雅黑"/>
                  <a:sym typeface="+mn-ea"/>
                </a:rPr>
                <a:t>信号</a:t>
              </a:r>
              <a:endParaRPr lang="zh-CN" altLang="en-US" sz="2800" b="1">
                <a:latin typeface="微软雅黑" panose="020B0503020204020204" charset="-122"/>
                <a:ea typeface="微软雅黑"/>
              </a:endParaRPr>
            </a:p>
            <a:p>
              <a:pPr algn="l"/>
              <a:endParaRPr lang="zh-CN" altLang="en-US" sz="2800" b="1">
                <a:latin typeface="微软雅黑" panose="020B0503020204020204" charset="-122"/>
                <a:ea typeface="微软雅黑"/>
              </a:endParaRPr>
            </a:p>
          </p:txBody>
        </p:sp>
        <p:sp>
          <p:nvSpPr>
            <p:cNvPr id="9" name="右箭头 8"/>
            <p:cNvSpPr/>
            <p:nvPr>
              <p:custDataLst>
                <p:tags r:id="rId6"/>
              </p:custDataLst>
            </p:nvPr>
          </p:nvSpPr>
          <p:spPr>
            <a:xfrm>
              <a:off x="3972" y="8725"/>
              <a:ext cx="1836" cy="494"/>
            </a:xfrm>
            <a:prstGeom prst="rightArrow">
              <a:avLst/>
            </a:prstGeom>
            <a:solidFill>
              <a:srgbClr val="FF60AC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右箭头 9"/>
            <p:cNvSpPr/>
            <p:nvPr>
              <p:custDataLst>
                <p:tags r:id="rId7"/>
              </p:custDataLst>
            </p:nvPr>
          </p:nvSpPr>
          <p:spPr>
            <a:xfrm>
              <a:off x="8682" y="8725"/>
              <a:ext cx="1836" cy="494"/>
            </a:xfrm>
            <a:prstGeom prst="rightArrow">
              <a:avLst/>
            </a:prstGeom>
            <a:solidFill>
              <a:srgbClr val="FF60AC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>
            <p:custDataLst>
              <p:tags r:id="rId2"/>
            </p:custDataLst>
          </p:nvPr>
        </p:nvSpPr>
        <p:spPr>
          <a:xfrm>
            <a:off x="386080" y="212725"/>
            <a:ext cx="7284720" cy="5530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三</a:t>
            </a:r>
            <a:r>
              <a:rPr lang="en-US" altLang="zh-CN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   </a:t>
            </a:r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电话</a:t>
            </a:r>
          </a:p>
        </p:txBody>
      </p:sp>
      <p:pic>
        <p:nvPicPr>
          <p:cNvPr id="2" name="电话原理">
            <a:hlinkClick r:id="" action="ppaction://media"/>
          </p:cNvPr>
          <p:cNvPicPr/>
          <p:nvPr>
            <a:videoFile r:link="rId4"/>
            <p:custDataLst>
              <p:tags r:id="rId5"/>
            </p:custDataLst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99795" y="1014095"/>
            <a:ext cx="4725035" cy="2948305"/>
          </a:xfrm>
          <a:prstGeom prst="rect">
            <a:avLst/>
          </a:prstGeom>
        </p:spPr>
      </p:pic>
      <p:pic>
        <p:nvPicPr>
          <p:cNvPr id="3" name="手摇电话机通话过程">
            <a:hlinkClick r:id="" action="ppaction://media"/>
          </p:cNvPr>
          <p:cNvPicPr/>
          <p:nvPr>
            <a:videoFile r:link="rId7"/>
            <p:custDataLst>
              <p:tags r:id="rId8"/>
            </p:custDataLst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921375" y="1014095"/>
            <a:ext cx="5365115" cy="2948305"/>
          </a:xfrm>
          <a:prstGeom prst="rect">
            <a:avLst/>
          </a:prstGeom>
        </p:spPr>
      </p:pic>
      <p:pic>
        <p:nvPicPr>
          <p:cNvPr id="5" name="图片 4"/>
          <p:cNvPicPr/>
          <p:nvPr>
            <p:custDataLst>
              <p:tags r:id="rId9"/>
            </p:custDataLst>
          </p:nvPr>
        </p:nvPicPr>
        <p:blipFill>
          <a:blip r:embed="rId14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  <a:lum bright="-6000" contrast="42000"/>
          </a:blip>
          <a:stretch>
            <a:fillRect/>
          </a:stretch>
        </p:blipFill>
        <p:spPr>
          <a:xfrm>
            <a:off x="900430" y="3961765"/>
            <a:ext cx="10457180" cy="2601595"/>
          </a:xfrm>
          <a:prstGeom prst="rect">
            <a:avLst/>
          </a:prstGeom>
        </p:spPr>
      </p:pic>
      <p:sp>
        <p:nvSpPr>
          <p:cNvPr id="6" name="文本框 5"/>
          <p:cNvSpPr txBox="1"/>
          <p:nvPr>
            <p:custDataLst>
              <p:tags r:id="rId10"/>
            </p:custDataLst>
          </p:nvPr>
        </p:nvSpPr>
        <p:spPr>
          <a:xfrm>
            <a:off x="9913620" y="3686175"/>
            <a:ext cx="1299210" cy="27559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1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汉仪旗黑-55简"/>
                <a:ea typeface="汉仪旗黑-55简"/>
              </a:rPr>
              <a:t>视频来源于希沃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 fullScrn="1">
              <p:cMediaNode>
                <p:cTn id="13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1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 fullScrn="1">
              <p:cMediaNode>
                <p:cTn id="19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>
            <p:custDataLst>
              <p:tags r:id="rId2"/>
            </p:custDataLst>
          </p:nvPr>
        </p:nvSpPr>
        <p:spPr>
          <a:xfrm>
            <a:off x="386080" y="212725"/>
            <a:ext cx="7284720" cy="5530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四</a:t>
            </a:r>
            <a:r>
              <a:rPr lang="en-US" altLang="zh-CN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   </a:t>
            </a:r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传感技术</a:t>
            </a:r>
          </a:p>
        </p:txBody>
      </p:sp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600710" y="1224915"/>
            <a:ext cx="4175125" cy="4615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231F20"/>
                </a:solidFill>
                <a:latin typeface="FZSSJW--GB1-0"/>
                <a:ea typeface="FZSSJW--GB1-0"/>
              </a:rPr>
              <a:t>    </a:t>
            </a:r>
            <a:r>
              <a:rPr lang="zh-CN" altLang="en-US" sz="2800" b="1">
                <a:solidFill>
                  <a:srgbClr val="231F20"/>
                </a:solidFill>
                <a:latin typeface="FZSSJW--GB1-0"/>
                <a:ea typeface="FZSSJW--GB1-0"/>
              </a:rPr>
              <a:t>声、光、热、力等都可以转换为电信号，这些将</a:t>
            </a:r>
            <a:r>
              <a:rPr lang="zh-CN" altLang="en-US" sz="2800" b="1">
                <a:solidFill>
                  <a:srgbClr val="00AFAD"/>
                </a:solidFill>
                <a:latin typeface="汉仪旗黑-55简"/>
                <a:ea typeface="汉仪旗黑-55简"/>
              </a:rPr>
              <a:t>其他物理量</a:t>
            </a:r>
            <a:r>
              <a:rPr lang="zh-CN" altLang="en-US" sz="2800" b="1">
                <a:solidFill>
                  <a:srgbClr val="231F20"/>
                </a:solidFill>
                <a:latin typeface="FZSSJW--GB1-0"/>
                <a:ea typeface="FZSSJW--GB1-0"/>
              </a:rPr>
              <a:t>转换成</a:t>
            </a:r>
            <a:r>
              <a:rPr lang="zh-CN" altLang="en-US" sz="2800" b="1">
                <a:solidFill>
                  <a:srgbClr val="00AFAD"/>
                </a:solidFill>
                <a:latin typeface="汉仪旗黑-55简"/>
                <a:ea typeface="汉仪旗黑-55简"/>
              </a:rPr>
              <a:t>电信号</a:t>
            </a:r>
            <a:r>
              <a:rPr lang="zh-CN" altLang="en-US" sz="2800" b="1">
                <a:solidFill>
                  <a:srgbClr val="231F20"/>
                </a:solidFill>
                <a:latin typeface="FZSSJW--GB1-0"/>
                <a:ea typeface="FZSSJW--GB1-0"/>
              </a:rPr>
              <a:t>的技术，属于</a:t>
            </a:r>
            <a:r>
              <a:rPr lang="zh-CN" altLang="en-US" sz="2800" b="1">
                <a:solidFill>
                  <a:srgbClr val="00AFAD"/>
                </a:solidFill>
                <a:latin typeface="汉仪旗黑-55简"/>
                <a:ea typeface="汉仪旗黑-55简"/>
              </a:rPr>
              <a:t>传感技术</a:t>
            </a:r>
            <a:r>
              <a:rPr lang="zh-CN" altLang="en-US" sz="2800" b="1">
                <a:solidFill>
                  <a:srgbClr val="231F20"/>
                </a:solidFill>
                <a:latin typeface="FZSSJW--GB1-0"/>
                <a:ea typeface="FZSSJW--GB1-0"/>
              </a:rPr>
              <a:t>。实现这些转换的器件，叫作</a:t>
            </a:r>
            <a:r>
              <a:rPr lang="zh-CN" altLang="en-US" sz="2800" b="1">
                <a:solidFill>
                  <a:srgbClr val="00AFAD"/>
                </a:solidFill>
                <a:latin typeface="汉仪旗黑-55简"/>
                <a:ea typeface="汉仪旗黑-55简"/>
              </a:rPr>
              <a:t>传感器（</a:t>
            </a:r>
            <a:r>
              <a:rPr lang="en-US" altLang="zh-CN" sz="2800" b="1">
                <a:solidFill>
                  <a:srgbClr val="00AFAD"/>
                </a:solidFill>
                <a:latin typeface="TimesNewRomanPS-BoldMT"/>
                <a:ea typeface="TimesNewRomanPS-BoldMT"/>
              </a:rPr>
              <a:t>sensor</a:t>
            </a:r>
            <a:r>
              <a:rPr lang="zh-CN" altLang="en-US" sz="2800" b="1">
                <a:solidFill>
                  <a:srgbClr val="00AFAD"/>
                </a:solidFill>
                <a:latin typeface="汉仪旗黑-55简"/>
                <a:ea typeface="汉仪旗黑-55简"/>
              </a:rPr>
              <a:t>）</a:t>
            </a:r>
            <a:r>
              <a:rPr lang="zh-CN" altLang="en-US" sz="2800" b="1">
                <a:solidFill>
                  <a:srgbClr val="231F20"/>
                </a:solidFill>
                <a:latin typeface="FZSSJW--GB1-0"/>
                <a:ea typeface="FZSSJW--GB1-0"/>
              </a:rPr>
              <a:t>，话筒便是一种常见的传感器。</a:t>
            </a:r>
          </a:p>
        </p:txBody>
      </p:sp>
      <p:pic>
        <p:nvPicPr>
          <p:cNvPr id="10" name="图片 9"/>
          <p:cNvPicPr/>
          <p:nvPr>
            <p:custDataLst>
              <p:tags r:id="rId4"/>
            </p:custDataLst>
          </p:nvPr>
        </p:nvPicPr>
        <p:blipFill>
          <a:blip r:embed="rId6">
            <a:lum bright="-12000" contrast="24000"/>
          </a:blip>
          <a:stretch>
            <a:fillRect/>
          </a:stretch>
        </p:blipFill>
        <p:spPr>
          <a:xfrm>
            <a:off x="5043170" y="1408430"/>
            <a:ext cx="6665595" cy="44323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>
            <p:custDataLst>
              <p:tags r:id="rId2"/>
            </p:custDataLst>
          </p:nvPr>
        </p:nvSpPr>
        <p:spPr>
          <a:xfrm>
            <a:off x="334645" y="212725"/>
            <a:ext cx="7284720" cy="5530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五</a:t>
            </a:r>
            <a:r>
              <a:rPr lang="en-US" altLang="zh-CN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   </a:t>
            </a:r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牛刀小试</a:t>
            </a:r>
          </a:p>
        </p:txBody>
      </p:sp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460375" y="795655"/>
            <a:ext cx="11294110" cy="1321435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000">
                <a:latin typeface="微软雅黑" panose="020B0503020204020204" charset="-122"/>
                <a:ea typeface="微软雅黑"/>
              </a:rPr>
              <a:t>例题</a:t>
            </a:r>
            <a:r>
              <a:rPr lang="en-US" altLang="zh-CN" sz="2000">
                <a:latin typeface="Arial"/>
                <a:ea typeface="Arial"/>
              </a:rPr>
              <a:t>.</a:t>
            </a:r>
            <a:r>
              <a:rPr lang="zh-CN" altLang="en-US" sz="2000">
                <a:latin typeface="微软雅黑" panose="020B0503020204020204" charset="-122"/>
                <a:ea typeface="微软雅黑"/>
              </a:rPr>
              <a:t>（</a:t>
            </a:r>
            <a:r>
              <a:rPr lang="en-US" altLang="zh-CN" sz="2000">
                <a:latin typeface="Arial"/>
                <a:ea typeface="Arial"/>
              </a:rPr>
              <a:t>2018•</a:t>
            </a:r>
            <a:r>
              <a:rPr lang="zh-CN" altLang="en-US" sz="2000">
                <a:latin typeface="微软雅黑" panose="020B0503020204020204" charset="-122"/>
                <a:ea typeface="微软雅黑"/>
              </a:rPr>
              <a:t>遂宁）</a:t>
            </a:r>
            <a:r>
              <a:rPr lang="en-US" altLang="zh-CN" sz="2000">
                <a:latin typeface="Arial"/>
                <a:ea typeface="Arial"/>
              </a:rPr>
              <a:t>KTV</a:t>
            </a:r>
            <a:r>
              <a:rPr lang="zh-CN" altLang="en-US" sz="2000">
                <a:latin typeface="微软雅黑" panose="020B0503020204020204" charset="-122"/>
                <a:ea typeface="微软雅黑"/>
              </a:rPr>
              <a:t>丰富了人们的业余文化生活，唱歌时用的麦克风（动圈式话筒）如图所示，它的工作原理是：对着话简说话时，话简将声音转变为随声音变化的电流，然后经扬声器（喇叭）还原为声音。麦克风工作原理与下列装置的工作原理相同的是（　　）</a:t>
            </a:r>
          </a:p>
        </p:txBody>
      </p:sp>
      <p:pic>
        <p:nvPicPr>
          <p:cNvPr id="5" name="图片 4"/>
          <p:cNvPicPr/>
          <p:nvPr>
            <p:custDataLst>
              <p:tags r:id="rId4"/>
            </p:custDataLst>
          </p:nvPr>
        </p:nvPicPr>
        <p:blipFill>
          <a:blip r:embed="rId14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0420" y="2313305"/>
            <a:ext cx="3155315" cy="1550035"/>
          </a:xfrm>
          <a:prstGeom prst="rect">
            <a:avLst/>
          </a:prstGeom>
        </p:spPr>
      </p:pic>
      <p:pic>
        <p:nvPicPr>
          <p:cNvPr id="6" name="图片 5"/>
          <p:cNvPicPr/>
          <p:nvPr>
            <p:custDataLst>
              <p:tags r:id="rId5"/>
            </p:custDataLst>
          </p:nvPr>
        </p:nvPicPr>
        <p:blipFill>
          <a:blip r:embed="rId15">
            <a:lum contrast="24000"/>
          </a:blip>
          <a:stretch>
            <a:fillRect/>
          </a:stretch>
        </p:blipFill>
        <p:spPr>
          <a:xfrm>
            <a:off x="6562725" y="2053590"/>
            <a:ext cx="2627630" cy="1809750"/>
          </a:xfrm>
          <a:prstGeom prst="rect">
            <a:avLst/>
          </a:prstGeom>
        </p:spPr>
      </p:pic>
      <p:pic>
        <p:nvPicPr>
          <p:cNvPr id="7" name="图片 6"/>
          <p:cNvPicPr/>
          <p:nvPr>
            <p:custDataLst>
              <p:tags r:id="rId6"/>
            </p:custDataLst>
          </p:nvPr>
        </p:nvPicPr>
        <p:blipFill>
          <a:blip r:embed="rId16">
            <a:lum contrast="36000"/>
          </a:blip>
          <a:stretch>
            <a:fillRect/>
          </a:stretch>
        </p:blipFill>
        <p:spPr>
          <a:xfrm>
            <a:off x="820420" y="4316730"/>
            <a:ext cx="3093720" cy="1870710"/>
          </a:xfrm>
          <a:prstGeom prst="rect">
            <a:avLst/>
          </a:prstGeom>
        </p:spPr>
      </p:pic>
      <p:pic>
        <p:nvPicPr>
          <p:cNvPr id="9" name="图片 8"/>
          <p:cNvPicPr/>
          <p:nvPr>
            <p:custDataLst>
              <p:tags r:id="rId7"/>
            </p:custDataLst>
          </p:nvPr>
        </p:nvPicPr>
        <p:blipFill>
          <a:blip r:embed="rId17">
            <a:lum contrast="24000"/>
          </a:blip>
          <a:stretch>
            <a:fillRect/>
          </a:stretch>
        </p:blipFill>
        <p:spPr>
          <a:xfrm>
            <a:off x="6298565" y="4316730"/>
            <a:ext cx="3665855" cy="179959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8"/>
            </p:custDataLst>
          </p:nvPr>
        </p:nvSpPr>
        <p:spPr>
          <a:xfrm>
            <a:off x="1542415" y="3565525"/>
            <a:ext cx="3197860" cy="701675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en-US" altLang="zh-CN" sz="1600"/>
          </a:p>
          <a:p>
            <a:pPr algn="l"/>
            <a:r>
              <a:rPr lang="zh-CN" altLang="en-US" b="1">
                <a:latin typeface="微软雅黑" panose="020B0503020204020204" charset="-122"/>
                <a:ea typeface="微软雅黑"/>
              </a:rPr>
              <a:t>电磁铁：电流的磁效应</a:t>
            </a:r>
          </a:p>
        </p:txBody>
      </p:sp>
      <p:pic>
        <p:nvPicPr>
          <p:cNvPr id="13" name="图片 12"/>
          <p:cNvPicPr/>
          <p:nvPr>
            <p:custDataLst>
              <p:tags r:id="rId9"/>
            </p:custDataLst>
          </p:nvPr>
        </p:nvPicPr>
        <p:blipFill>
          <a:blip r:embed="rId18"/>
          <a:stretch>
            <a:fillRect/>
          </a:stretch>
        </p:blipFill>
        <p:spPr>
          <a:xfrm>
            <a:off x="568325" y="4944745"/>
            <a:ext cx="974090" cy="786130"/>
          </a:xfrm>
          <a:prstGeom prst="rect">
            <a:avLst/>
          </a:prstGeom>
        </p:spPr>
      </p:pic>
      <p:sp>
        <p:nvSpPr>
          <p:cNvPr id="15" name="文本框 14"/>
          <p:cNvSpPr txBox="1"/>
          <p:nvPr>
            <p:custDataLst>
              <p:tags r:id="rId10"/>
            </p:custDataLst>
          </p:nvPr>
        </p:nvSpPr>
        <p:spPr>
          <a:xfrm>
            <a:off x="6562725" y="3624580"/>
            <a:ext cx="4224020" cy="831850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en-US" altLang="zh-CN" sz="1600"/>
          </a:p>
          <a:p>
            <a:pPr algn="l"/>
            <a:r>
              <a:rPr lang="zh-CN" altLang="en-US" b="1">
                <a:latin typeface="微软雅黑" panose="020B0503020204020204" charset="-122"/>
                <a:ea typeface="微软雅黑"/>
              </a:rPr>
              <a:t>奥斯特实验：通电导体周围存在磁场</a:t>
            </a:r>
          </a:p>
          <a:p>
            <a:pPr algn="l"/>
            <a:endParaRPr lang="zh-CN" altLang="en-US" b="1">
              <a:latin typeface="微软雅黑" panose="020B0503020204020204" charset="-122"/>
              <a:ea typeface="微软雅黑"/>
            </a:endParaRPr>
          </a:p>
        </p:txBody>
      </p:sp>
      <p:sp>
        <p:nvSpPr>
          <p:cNvPr id="17" name="文本框 16"/>
          <p:cNvSpPr txBox="1"/>
          <p:nvPr>
            <p:custDataLst>
              <p:tags r:id="rId11"/>
            </p:custDataLst>
          </p:nvPr>
        </p:nvSpPr>
        <p:spPr>
          <a:xfrm>
            <a:off x="1084580" y="5979160"/>
            <a:ext cx="4509135" cy="878840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en-US" altLang="zh-CN" sz="1600"/>
          </a:p>
          <a:p>
            <a:pPr algn="l"/>
            <a:r>
              <a:rPr lang="zh-CN" altLang="en-US" b="1">
                <a:latin typeface="微软雅黑" panose="020B0503020204020204" charset="-122"/>
                <a:ea typeface="微软雅黑"/>
              </a:rPr>
              <a:t>发电机：电磁感应现象</a:t>
            </a:r>
          </a:p>
          <a:p>
            <a:pPr algn="l"/>
            <a:endParaRPr lang="zh-CN" altLang="en-US" b="1">
              <a:latin typeface="微软雅黑" panose="020B0503020204020204" charset="-122"/>
              <a:ea typeface="微软雅黑"/>
            </a:endParaRPr>
          </a:p>
        </p:txBody>
      </p:sp>
      <p:sp>
        <p:nvSpPr>
          <p:cNvPr id="18" name="文本框 17"/>
          <p:cNvSpPr txBox="1"/>
          <p:nvPr>
            <p:custDataLst>
              <p:tags r:id="rId12"/>
            </p:custDataLst>
          </p:nvPr>
        </p:nvSpPr>
        <p:spPr>
          <a:xfrm>
            <a:off x="6926580" y="5835650"/>
            <a:ext cx="4509135" cy="952500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en-US" altLang="zh-CN" sz="1600"/>
          </a:p>
          <a:p>
            <a:pPr algn="l"/>
            <a:r>
              <a:rPr lang="zh-CN" altLang="en-US" b="1">
                <a:latin typeface="微软雅黑" panose="020B0503020204020204" charset="-122"/>
                <a:ea typeface="微软雅黑"/>
              </a:rPr>
              <a:t>电动机：通电导体在磁场中受到力的作用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/>
      <p:bldP spid="17" grpId="0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>
            <p:custDataLst>
              <p:tags r:id="rId2"/>
            </p:custDataLst>
          </p:nvPr>
        </p:nvSpPr>
        <p:spPr>
          <a:xfrm>
            <a:off x="334645" y="212725"/>
            <a:ext cx="7284720" cy="5530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六</a:t>
            </a:r>
            <a:r>
              <a:rPr lang="en-US" altLang="zh-CN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  </a:t>
            </a:r>
            <a:r>
              <a:rPr lang="zh-CN" altLang="en-US" sz="3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j-ea"/>
                <a:sym typeface="+mn-ea"/>
              </a:rPr>
              <a:t>追寻</a:t>
            </a:r>
            <a:r>
              <a:rPr lang="zh-CN" altLang="en-US" sz="3000" b="1">
                <a:solidFill>
                  <a:srgbClr val="00AFAD"/>
                </a:solidFill>
                <a:latin typeface="汉仪旗黑-55简"/>
                <a:ea typeface="汉仪旗黑-55简"/>
                <a:sym typeface="+mn-ea"/>
              </a:rPr>
              <a:t>传感器</a:t>
            </a:r>
            <a:endParaRPr lang="zh-CN" altLang="en-US" sz="3000" b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+mj-ea"/>
              <a:sym typeface="+mn-ea"/>
            </a:endParaRPr>
          </a:p>
        </p:txBody>
      </p:sp>
      <p:pic>
        <p:nvPicPr>
          <p:cNvPr id="4" name="图片 3"/>
          <p:cNvPicPr/>
          <p:nvPr>
            <p:custDataLst>
              <p:tags r:id="rId3"/>
            </p:custDataLst>
          </p:nvPr>
        </p:nvPicPr>
        <p:blipFill>
          <a:blip r:embed="rId6">
            <a:lum bright="-12000" contrast="36000"/>
          </a:blip>
          <a:stretch>
            <a:fillRect/>
          </a:stretch>
        </p:blipFill>
        <p:spPr>
          <a:xfrm>
            <a:off x="334645" y="1212850"/>
            <a:ext cx="11285220" cy="4940935"/>
          </a:xfrm>
          <a:prstGeom prst="rect">
            <a:avLst/>
          </a:prstGeom>
        </p:spPr>
      </p:pic>
      <p:pic>
        <p:nvPicPr>
          <p:cNvPr id="2" name="Picture 2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7"/>
          <a:stretch>
            <a:fillRect/>
          </a:stretch>
        </p:blipFill>
        <p:spPr>
          <a:xfrm flipH="1">
            <a:off x="10185400" y="11874500"/>
            <a:ext cx="0" cy="0"/>
          </a:xfrm>
          <a:prstGeom prst="rect">
            <a:avLst/>
          </a:prstGeom>
          <a:ln>
            <a:noFill/>
          </a:ln>
        </p:spPr>
      </p:pic>
    </p:spTree>
    <p:custDataLst>
      <p:tags r:id="rId1"/>
    </p:custData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3.03.31"/>
  <p:tag name="AS_TITLE" val="Aspose.Slides for Java"/>
  <p:tag name="AS_VERSION" val="23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80"/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81"/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8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8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8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8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8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1"/>
  <p:tag name="KSO_WM_BEAUTIFY_FLAG" val="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9"/>
  <p:tag name="KSO_WM_BEAUTIFY_FLAG" val="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10"/>
  <p:tag name="KSO_WM_BEAUTIFY_FLAG" val="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11"/>
  <p:tag name="KSO_WM_BEAUTIFY_FLAG" val="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4"/>
  <p:tag name="KSO_WM_BEAUTIFY_FLAG" val="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5"/>
  <p:tag name="KSO_WM_BEAUTIFY_FLAG" val="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6"/>
  <p:tag name="KSO_WM_BEAUTIFY_FLAG" val="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7"/>
  <p:tag name="KSO_WM_BEAUTIFY_FLAG" val="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1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1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1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1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1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1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2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2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2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2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2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2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2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2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2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3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3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3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3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3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3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3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3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4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4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4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4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4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4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4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4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4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5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5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5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5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5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5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5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5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6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6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6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6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6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6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6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6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7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7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7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7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7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7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7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7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88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89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90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91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92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93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95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96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97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98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ID" val="custom20205081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00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0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03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08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09"/>
  <p:tag name="KSO_WM_MEDIACOVER_FLAG" val="1"/>
  <p:tag name="KSO_WM_UNIT_MEDIACOVER_BTN_STATE" val="1"/>
  <p:tag name="KSO_WM_UNIT_MEDIACOVER_BTNRECT" val="0*0*0*0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10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1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05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06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16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17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18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13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14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23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24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20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2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29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30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31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32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33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26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27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38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39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35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36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44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45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46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47"/>
  <p:tag name="KSO_WM_MEDIACOVER_FLAG" val="1"/>
  <p:tag name="KSO_WM_UNIT_MEDIACOVER_BTN_STATE" val="1"/>
  <p:tag name="KSO_WM_UNIT_MEDIACOVER_BTNRECT" val="0*0*0*0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41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42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49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50"/>
  <p:tag name="KSO_WM_MEDIACOVER_FLAG" val="1"/>
  <p:tag name="KSO_WM_UNIT_MEDIACOVER_BTN_STATE" val="1"/>
  <p:tag name="KSO_WM_UNIT_MEDIACOVER_BTNRECT" val="0*0*0*0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51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56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57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58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59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53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54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61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62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63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64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65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67"/>
  <p:tag name="KSO_WM_MEDIACOVER_FLAG" val="1"/>
  <p:tag name="KSO_WM_UNIT_MEDIACOVER_BTN_STATE" val="1"/>
  <p:tag name="KSO_WM_UNIT_MEDIACOVER_BTNRECT" val="0*0*0*0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68"/>
  <p:tag name="KSO_WM_MEDIACOVER_FLAG" val="1"/>
  <p:tag name="KSO_WM_UNIT_MEDIACOVER_BTN_STATE" val="1"/>
  <p:tag name="KSO_WM_UNIT_MEDIACOVER_BTNRECT" val="0*0*0*0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69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70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72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73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75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76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77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78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79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80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81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82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83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84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2"/>
  <p:tag name="KSO_WM_BEAUTIFY_FLAG" val="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86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87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773</Words>
  <Application>Microsoft Office PowerPoint</Application>
  <PresentationFormat>宽屏</PresentationFormat>
  <Paragraphs>46</Paragraphs>
  <Slides>15</Slides>
  <Notes>7</Notes>
  <HiddenSlides>0</HiddenSlides>
  <MMClips>5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3" baseType="lpstr">
      <vt:lpstr>FZSSJW--GB1-0</vt:lpstr>
      <vt:lpstr>TimesNewRomanPS-BoldMT</vt:lpstr>
      <vt:lpstr>汉仪旗黑-55简</vt:lpstr>
      <vt:lpstr>微软雅黑</vt:lpstr>
      <vt:lpstr>Arial</vt:lpstr>
      <vt:lpstr>Calibri</vt:lpstr>
      <vt:lpstr>Wingdings</vt:lpstr>
      <vt:lpstr>WPS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Administrator</cp:lastModifiedBy>
  <cp:revision>1</cp:revision>
  <cp:lastPrinted>2026-01-04T13:10:47Z</cp:lastPrinted>
  <dcterms:created xsi:type="dcterms:W3CDTF">2026-01-04T13:10:47Z</dcterms:created>
  <dcterms:modified xsi:type="dcterms:W3CDTF">2026-08-17T00:13:05Z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