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heme/theme3.xml" ContentType="application/vnd.openxmlformats-officedocument.theme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heme/theme4.xml" ContentType="application/vnd.openxmlformats-officedocument.theme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notesSlides/notesSlide1.xml" ContentType="application/vnd.openxmlformats-officedocument.presentationml.notesSlide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2"/>
  </p:notesMasterIdLst>
  <p:handoutMasterIdLst>
    <p:handoutMasterId r:id="rId23"/>
  </p:handoutMasterIdLst>
  <p:sldIdLst>
    <p:sldId id="256" r:id="rId3"/>
    <p:sldId id="390" r:id="rId4"/>
    <p:sldId id="388" r:id="rId5"/>
    <p:sldId id="332" r:id="rId6"/>
    <p:sldId id="448" r:id="rId7"/>
    <p:sldId id="447" r:id="rId8"/>
    <p:sldId id="449" r:id="rId9"/>
    <p:sldId id="450" r:id="rId10"/>
    <p:sldId id="451" r:id="rId11"/>
    <p:sldId id="452" r:id="rId12"/>
    <p:sldId id="453" r:id="rId13"/>
    <p:sldId id="454" r:id="rId14"/>
    <p:sldId id="455" r:id="rId15"/>
    <p:sldId id="458" r:id="rId16"/>
    <p:sldId id="460" r:id="rId17"/>
    <p:sldId id="456" r:id="rId18"/>
    <p:sldId id="461" r:id="rId19"/>
    <p:sldId id="462" r:id="rId20"/>
    <p:sldId id="463" r:id="rId21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67" y="72"/>
      </p:cViewPr>
      <p:guideLst>
        <p:guide orient="horz" pos="2291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theme" Target="../theme/theme4.xml"/><Relationship Id="rId5" Type="http://schemas.openxmlformats.org/officeDocument/2006/relationships/tags" Target="../tags/tag163.xml"/><Relationship Id="rId4" Type="http://schemas.openxmlformats.org/officeDocument/2006/relationships/tags" Target="../tags/tag16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55.xml"/><Relationship Id="rId7" Type="http://schemas.openxmlformats.org/officeDocument/2006/relationships/tags" Target="../tags/tag159.xml"/><Relationship Id="rId2" Type="http://schemas.openxmlformats.org/officeDocument/2006/relationships/tags" Target="../tags/tag154.xml"/><Relationship Id="rId1" Type="http://schemas.openxmlformats.org/officeDocument/2006/relationships/theme" Target="../theme/theme3.xml"/><Relationship Id="rId6" Type="http://schemas.openxmlformats.org/officeDocument/2006/relationships/tags" Target="../tags/tag158.xml"/><Relationship Id="rId5" Type="http://schemas.openxmlformats.org/officeDocument/2006/relationships/tags" Target="../tags/tag157.xml"/><Relationship Id="rId4" Type="http://schemas.openxmlformats.org/officeDocument/2006/relationships/tags" Target="../tags/tag15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4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7.xml"/><Relationship Id="rId4" Type="http://schemas.openxmlformats.org/officeDocument/2006/relationships/tags" Target="../tags/tag76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02.xml"/><Relationship Id="rId4" Type="http://schemas.openxmlformats.org/officeDocument/2006/relationships/tags" Target="../tags/tag10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07.xml"/><Relationship Id="rId4" Type="http://schemas.openxmlformats.org/officeDocument/2006/relationships/tags" Target="../tags/tag10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2.xml"/><Relationship Id="rId4" Type="http://schemas.openxmlformats.org/officeDocument/2006/relationships/tags" Target="../tags/tag11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26.xml"/><Relationship Id="rId3" Type="http://schemas.openxmlformats.org/officeDocument/2006/relationships/tags" Target="../tags/tag121.xml"/><Relationship Id="rId7" Type="http://schemas.openxmlformats.org/officeDocument/2006/relationships/tags" Target="../tags/tag125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30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5" Type="http://schemas.openxmlformats.org/officeDocument/2006/relationships/tags" Target="../tags/tag138.xml"/><Relationship Id="rId4" Type="http://schemas.openxmlformats.org/officeDocument/2006/relationships/tags" Target="../tags/tag137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1.xml"/><Relationship Id="rId4" Type="http://schemas.openxmlformats.org/officeDocument/2006/relationships/tags" Target="../tags/tag30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42.xml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44.xml"/><Relationship Id="rId4" Type="http://schemas.openxmlformats.org/officeDocument/2006/relationships/tags" Target="../tags/tag14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48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53.xml"/><Relationship Id="rId4" Type="http://schemas.openxmlformats.org/officeDocument/2006/relationships/tags" Target="../tags/tag15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6.xml"/><Relationship Id="rId4" Type="http://schemas.openxmlformats.org/officeDocument/2006/relationships/tags" Target="../tags/tag3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50.xml"/><Relationship Id="rId3" Type="http://schemas.openxmlformats.org/officeDocument/2006/relationships/tags" Target="../tags/tag45.xml"/><Relationship Id="rId7" Type="http://schemas.openxmlformats.org/officeDocument/2006/relationships/tags" Target="../tags/tag49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8.xml"/><Relationship Id="rId4" Type="http://schemas.openxmlformats.org/officeDocument/2006/relationships/tags" Target="../tags/tag6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26" Type="http://schemas.openxmlformats.org/officeDocument/2006/relationships/tags" Target="../tags/tag15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0.xml"/><Relationship Id="rId34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5" Type="http://schemas.openxmlformats.org/officeDocument/2006/relationships/tags" Target="../tags/tag14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tags" Target="../tags/tag9.xml"/><Relationship Id="rId29" Type="http://schemas.openxmlformats.org/officeDocument/2006/relationships/tags" Target="../tags/tag1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13.xml"/><Relationship Id="rId32" Type="http://schemas.openxmlformats.org/officeDocument/2006/relationships/tags" Target="../tags/tag2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23" Type="http://schemas.openxmlformats.org/officeDocument/2006/relationships/tags" Target="../tags/tag12.xml"/><Relationship Id="rId28" Type="http://schemas.openxmlformats.org/officeDocument/2006/relationships/tags" Target="../tags/tag17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31" Type="http://schemas.openxmlformats.org/officeDocument/2006/relationships/tags" Target="../tags/tag2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Relationship Id="rId22" Type="http://schemas.openxmlformats.org/officeDocument/2006/relationships/tags" Target="../tags/tag11.xml"/><Relationship Id="rId27" Type="http://schemas.openxmlformats.org/officeDocument/2006/relationships/tags" Target="../tags/tag16.xml"/><Relationship Id="rId30" Type="http://schemas.openxmlformats.org/officeDocument/2006/relationships/tags" Target="../tags/tag19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tags" Target="../tags/tag78.xml"/><Relationship Id="rId18" Type="http://schemas.openxmlformats.org/officeDocument/2006/relationships/tags" Target="../tags/tag83.xml"/><Relationship Id="rId26" Type="http://schemas.openxmlformats.org/officeDocument/2006/relationships/tags" Target="../tags/tag91.xml"/><Relationship Id="rId3" Type="http://schemas.openxmlformats.org/officeDocument/2006/relationships/slideLayout" Target="../slideLayouts/slideLayout14.xml"/><Relationship Id="rId21" Type="http://schemas.openxmlformats.org/officeDocument/2006/relationships/tags" Target="../tags/tag86.xml"/><Relationship Id="rId34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82.xml"/><Relationship Id="rId25" Type="http://schemas.openxmlformats.org/officeDocument/2006/relationships/tags" Target="../tags/tag90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81.xml"/><Relationship Id="rId20" Type="http://schemas.openxmlformats.org/officeDocument/2006/relationships/tags" Target="../tags/tag85.xml"/><Relationship Id="rId29" Type="http://schemas.openxmlformats.org/officeDocument/2006/relationships/tags" Target="../tags/tag94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tags" Target="../tags/tag89.xml"/><Relationship Id="rId32" Type="http://schemas.openxmlformats.org/officeDocument/2006/relationships/tags" Target="../tags/tag97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80.xml"/><Relationship Id="rId23" Type="http://schemas.openxmlformats.org/officeDocument/2006/relationships/tags" Target="../tags/tag88.xml"/><Relationship Id="rId28" Type="http://schemas.openxmlformats.org/officeDocument/2006/relationships/tags" Target="../tags/tag93.xml"/><Relationship Id="rId10" Type="http://schemas.openxmlformats.org/officeDocument/2006/relationships/slideLayout" Target="../slideLayouts/slideLayout21.xml"/><Relationship Id="rId19" Type="http://schemas.openxmlformats.org/officeDocument/2006/relationships/tags" Target="../tags/tag84.xml"/><Relationship Id="rId31" Type="http://schemas.openxmlformats.org/officeDocument/2006/relationships/tags" Target="../tags/tag96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79.xml"/><Relationship Id="rId22" Type="http://schemas.openxmlformats.org/officeDocument/2006/relationships/tags" Target="../tags/tag87.xml"/><Relationship Id="rId27" Type="http://schemas.openxmlformats.org/officeDocument/2006/relationships/tags" Target="../tags/tag92.xml"/><Relationship Id="rId30" Type="http://schemas.openxmlformats.org/officeDocument/2006/relationships/tags" Target="../tags/tag95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81000">
              <a:schemeClr val="accent1">
                <a:lumMod val="40000"/>
                <a:lumOff val="60000"/>
                <a:alpha val="63000"/>
              </a:schemeClr>
            </a:gs>
            <a:gs pos="100000">
              <a:srgbClr val="6E98C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40" name="组合 39"/>
          <p:cNvGrpSpPr/>
          <p:nvPr userDrawn="1">
            <p:custDataLst>
              <p:tags r:id="rId19"/>
            </p:custDataLst>
          </p:nvPr>
        </p:nvGrpSpPr>
        <p:grpSpPr>
          <a:xfrm>
            <a:off x="-635" y="99060"/>
            <a:ext cx="12192635" cy="727710"/>
            <a:chOff x="-1" y="246"/>
            <a:chExt cx="19201" cy="1146"/>
          </a:xfrm>
        </p:grpSpPr>
        <p:sp>
          <p:nvSpPr>
            <p:cNvPr id="41" name="矩形 40"/>
            <p:cNvSpPr/>
            <p:nvPr>
              <p:custDataLst>
                <p:tags r:id="rId22"/>
              </p:custDataLst>
            </p:nvPr>
          </p:nvSpPr>
          <p:spPr>
            <a:xfrm flipV="1">
              <a:off x="-1" y="1272"/>
              <a:ext cx="19201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3D60A9"/>
                </a:gs>
                <a:gs pos="100000">
                  <a:srgbClr val="A3B7E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文本框 41"/>
            <p:cNvSpPr txBox="1"/>
            <p:nvPr>
              <p:custDataLst>
                <p:tags r:id="rId23"/>
              </p:custDataLst>
            </p:nvPr>
          </p:nvSpPr>
          <p:spPr>
            <a:xfrm>
              <a:off x="1421" y="490"/>
              <a:ext cx="11472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zh-CN" sz="3000">
                <a:solidFill>
                  <a:schemeClr val="accent2">
                    <a:lumMod val="50000"/>
                  </a:schemeClr>
                </a:solidFill>
                <a:latin typeface="+mj-ea"/>
                <a:ea typeface="+mj-ea"/>
                <a:sym typeface="+mn-ea"/>
              </a:endParaRPr>
            </a:p>
          </p:txBody>
        </p:sp>
        <p:grpSp>
          <p:nvGrpSpPr>
            <p:cNvPr id="43" name="组合 42"/>
            <p:cNvGrpSpPr/>
            <p:nvPr>
              <p:custDataLst>
                <p:tags r:id="rId24"/>
              </p:custDataLst>
            </p:nvPr>
          </p:nvGrpSpPr>
          <p:grpSpPr>
            <a:xfrm>
              <a:off x="16737" y="798"/>
              <a:ext cx="2159" cy="473"/>
              <a:chOff x="15773" y="2292"/>
              <a:chExt cx="2613" cy="572"/>
            </a:xfrm>
          </p:grpSpPr>
          <p:sp>
            <p:nvSpPr>
              <p:cNvPr id="44" name="椭圆 43"/>
              <p:cNvSpPr/>
              <p:nvPr>
                <p:custDataLst>
                  <p:tags r:id="rId29"/>
                </p:custDataLst>
              </p:nvPr>
            </p:nvSpPr>
            <p:spPr>
              <a:xfrm>
                <a:off x="15773" y="2292"/>
                <a:ext cx="571" cy="573"/>
              </a:xfrm>
              <a:prstGeom prst="ellipse">
                <a:avLst/>
              </a:prstGeom>
              <a:solidFill>
                <a:srgbClr val="4466AD">
                  <a:alpha val="6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椭圆 44"/>
              <p:cNvSpPr/>
              <p:nvPr>
                <p:custDataLst>
                  <p:tags r:id="rId30"/>
                </p:custDataLst>
              </p:nvPr>
            </p:nvSpPr>
            <p:spPr>
              <a:xfrm>
                <a:off x="16454" y="2292"/>
                <a:ext cx="571" cy="573"/>
              </a:xfrm>
              <a:prstGeom prst="ellipse">
                <a:avLst/>
              </a:prstGeom>
              <a:solidFill>
                <a:srgbClr val="B4C5E9">
                  <a:alpha val="4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椭圆 46"/>
              <p:cNvSpPr/>
              <p:nvPr>
                <p:custDataLst>
                  <p:tags r:id="rId31"/>
                </p:custDataLst>
              </p:nvPr>
            </p:nvSpPr>
            <p:spPr>
              <a:xfrm>
                <a:off x="17135" y="2292"/>
                <a:ext cx="571" cy="573"/>
              </a:xfrm>
              <a:prstGeom prst="ellipse">
                <a:avLst/>
              </a:prstGeom>
              <a:solidFill>
                <a:srgbClr val="4D6EB1">
                  <a:alpha val="3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椭圆 47"/>
              <p:cNvSpPr/>
              <p:nvPr>
                <p:custDataLst>
                  <p:tags r:id="rId32"/>
                </p:custDataLst>
              </p:nvPr>
            </p:nvSpPr>
            <p:spPr>
              <a:xfrm>
                <a:off x="17816" y="2292"/>
                <a:ext cx="571" cy="573"/>
              </a:xfrm>
              <a:prstGeom prst="ellipse">
                <a:avLst/>
              </a:prstGeom>
              <a:solidFill>
                <a:srgbClr val="8DA4D4">
                  <a:alpha val="1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>
              <p:custDataLst>
                <p:tags r:id="rId25"/>
              </p:custDataLst>
            </p:nvPr>
          </p:nvGrpSpPr>
          <p:grpSpPr>
            <a:xfrm>
              <a:off x="143" y="246"/>
              <a:ext cx="1157" cy="1130"/>
              <a:chOff x="12791" y="4248"/>
              <a:chExt cx="1157" cy="1130"/>
            </a:xfrm>
          </p:grpSpPr>
          <p:sp>
            <p:nvSpPr>
              <p:cNvPr id="50" name="任意多边形 49"/>
              <p:cNvSpPr/>
              <p:nvPr>
                <p:custDataLst>
                  <p:tags r:id="rId26"/>
                </p:custDataLst>
              </p:nvPr>
            </p:nvSpPr>
            <p:spPr>
              <a:xfrm>
                <a:off x="12791" y="4248"/>
                <a:ext cx="1155" cy="1130"/>
              </a:xfrm>
              <a:custGeom>
                <a:avLst/>
                <a:gdLst/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155" h="1130">
                    <a:moveTo>
                      <a:pt x="0" y="0"/>
                    </a:moveTo>
                    <a:lnTo>
                      <a:pt x="1155" y="0"/>
                    </a:lnTo>
                    <a:lnTo>
                      <a:pt x="1155" y="386"/>
                    </a:lnTo>
                    <a:lnTo>
                      <a:pt x="438" y="386"/>
                    </a:lnTo>
                    <a:lnTo>
                      <a:pt x="438" y="1130"/>
                    </a:lnTo>
                    <a:lnTo>
                      <a:pt x="0" y="11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72B4">
                  <a:alpha val="66000"/>
                </a:srgbClr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51" name="矩形 50"/>
              <p:cNvSpPr/>
              <p:nvPr>
                <p:custDataLst>
                  <p:tags r:id="rId27"/>
                </p:custDataLst>
              </p:nvPr>
            </p:nvSpPr>
            <p:spPr>
              <a:xfrm>
                <a:off x="13032" y="4474"/>
                <a:ext cx="914" cy="88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矩形 51"/>
              <p:cNvSpPr/>
              <p:nvPr>
                <p:custDataLst>
                  <p:tags r:id="rId28"/>
                </p:custDataLst>
              </p:nvPr>
            </p:nvSpPr>
            <p:spPr>
              <a:xfrm>
                <a:off x="13124" y="4628"/>
                <a:ext cx="824" cy="75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rgbClr val="7D97CC"/>
                  </a:gs>
                </a:gsLst>
                <a:lin ang="11940000" scaled="0"/>
              </a:gra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9" name="文本2"/>
          <p:cNvSpPr txBox="1"/>
          <p:nvPr userDrawn="1">
            <p:custDataLst>
              <p:tags r:id="rId20"/>
            </p:custDataLst>
          </p:nvPr>
        </p:nvSpPr>
        <p:spPr>
          <a:xfrm>
            <a:off x="7733030" y="380365"/>
            <a:ext cx="5572125" cy="710565"/>
          </a:xfrm>
          <a:prstGeom prst="rect">
            <a:avLst/>
          </a:prstGeom>
          <a:noFill/>
        </p:spPr>
        <p:txBody>
          <a:bodyPr anchor="t">
            <a:scene3d>
              <a:camera prst="orthographicFront"/>
              <a:lightRig rig="threePt" dir="t"/>
            </a:scene3d>
          </a:bodyPr>
          <a:lstStyle/>
          <a:p>
            <a:pPr marL="0" algn="ctr">
              <a:lnSpc>
                <a:spcPts val="2400"/>
              </a:lnSpc>
            </a:pPr>
            <a:r>
              <a:rPr lang="zh-CN" altLang="en-US" sz="2400" b="1" i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</a:rPr>
              <a:t>  </a:t>
            </a:r>
            <a:r>
              <a:rPr lang="en-US" altLang="zh-CN" sz="2400" b="1" i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</a:rPr>
              <a:t>8.2 </a:t>
            </a:r>
            <a:r>
              <a:rPr lang="zh-CN" altLang="en-US" sz="2400" b="1" i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</a:rPr>
              <a:t>磁场对电流的作用</a:t>
            </a:r>
          </a:p>
        </p:txBody>
      </p:sp>
      <p:pic>
        <p:nvPicPr>
          <p:cNvPr id="53" name="图片 1073743875" descr="学科网 zxxk.com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33" r:link="rId3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81000">
              <a:schemeClr val="accent1">
                <a:lumMod val="40000"/>
                <a:lumOff val="60000"/>
                <a:alpha val="63000"/>
              </a:schemeClr>
            </a:gs>
            <a:gs pos="100000">
              <a:srgbClr val="6E98C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40" name="组合 39"/>
          <p:cNvGrpSpPr/>
          <p:nvPr userDrawn="1">
            <p:custDataLst>
              <p:tags r:id="rId19"/>
            </p:custDataLst>
          </p:nvPr>
        </p:nvGrpSpPr>
        <p:grpSpPr>
          <a:xfrm>
            <a:off x="-635" y="99060"/>
            <a:ext cx="12192635" cy="727710"/>
            <a:chOff x="-1" y="246"/>
            <a:chExt cx="19201" cy="1146"/>
          </a:xfrm>
        </p:grpSpPr>
        <p:sp>
          <p:nvSpPr>
            <p:cNvPr id="41" name="矩形 40"/>
            <p:cNvSpPr/>
            <p:nvPr>
              <p:custDataLst>
                <p:tags r:id="rId22"/>
              </p:custDataLst>
            </p:nvPr>
          </p:nvSpPr>
          <p:spPr>
            <a:xfrm flipV="1">
              <a:off x="-1" y="1272"/>
              <a:ext cx="19201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3D60A9"/>
                </a:gs>
                <a:gs pos="100000">
                  <a:srgbClr val="A3B7E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文本框 41"/>
            <p:cNvSpPr txBox="1"/>
            <p:nvPr>
              <p:custDataLst>
                <p:tags r:id="rId23"/>
              </p:custDataLst>
            </p:nvPr>
          </p:nvSpPr>
          <p:spPr>
            <a:xfrm>
              <a:off x="1421" y="490"/>
              <a:ext cx="11472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zh-CN" sz="3000">
                <a:solidFill>
                  <a:schemeClr val="accent2">
                    <a:lumMod val="50000"/>
                  </a:schemeClr>
                </a:solidFill>
                <a:latin typeface="+mj-ea"/>
                <a:ea typeface="+mj-ea"/>
                <a:sym typeface="+mn-ea"/>
              </a:endParaRPr>
            </a:p>
          </p:txBody>
        </p:sp>
        <p:grpSp>
          <p:nvGrpSpPr>
            <p:cNvPr id="43" name="组合 42"/>
            <p:cNvGrpSpPr/>
            <p:nvPr>
              <p:custDataLst>
                <p:tags r:id="rId24"/>
              </p:custDataLst>
            </p:nvPr>
          </p:nvGrpSpPr>
          <p:grpSpPr>
            <a:xfrm>
              <a:off x="16737" y="798"/>
              <a:ext cx="2159" cy="473"/>
              <a:chOff x="15773" y="2292"/>
              <a:chExt cx="2613" cy="572"/>
            </a:xfrm>
          </p:grpSpPr>
          <p:sp>
            <p:nvSpPr>
              <p:cNvPr id="44" name="椭圆 43"/>
              <p:cNvSpPr/>
              <p:nvPr>
                <p:custDataLst>
                  <p:tags r:id="rId29"/>
                </p:custDataLst>
              </p:nvPr>
            </p:nvSpPr>
            <p:spPr>
              <a:xfrm>
                <a:off x="15773" y="2292"/>
                <a:ext cx="571" cy="573"/>
              </a:xfrm>
              <a:prstGeom prst="ellipse">
                <a:avLst/>
              </a:prstGeom>
              <a:solidFill>
                <a:srgbClr val="4466AD">
                  <a:alpha val="6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椭圆 44"/>
              <p:cNvSpPr/>
              <p:nvPr>
                <p:custDataLst>
                  <p:tags r:id="rId30"/>
                </p:custDataLst>
              </p:nvPr>
            </p:nvSpPr>
            <p:spPr>
              <a:xfrm>
                <a:off x="16454" y="2292"/>
                <a:ext cx="571" cy="573"/>
              </a:xfrm>
              <a:prstGeom prst="ellipse">
                <a:avLst/>
              </a:prstGeom>
              <a:solidFill>
                <a:srgbClr val="B4C5E9">
                  <a:alpha val="4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椭圆 46"/>
              <p:cNvSpPr/>
              <p:nvPr>
                <p:custDataLst>
                  <p:tags r:id="rId31"/>
                </p:custDataLst>
              </p:nvPr>
            </p:nvSpPr>
            <p:spPr>
              <a:xfrm>
                <a:off x="17135" y="2292"/>
                <a:ext cx="571" cy="573"/>
              </a:xfrm>
              <a:prstGeom prst="ellipse">
                <a:avLst/>
              </a:prstGeom>
              <a:solidFill>
                <a:srgbClr val="4D6EB1">
                  <a:alpha val="3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椭圆 47"/>
              <p:cNvSpPr/>
              <p:nvPr>
                <p:custDataLst>
                  <p:tags r:id="rId32"/>
                </p:custDataLst>
              </p:nvPr>
            </p:nvSpPr>
            <p:spPr>
              <a:xfrm>
                <a:off x="17816" y="2292"/>
                <a:ext cx="571" cy="573"/>
              </a:xfrm>
              <a:prstGeom prst="ellipse">
                <a:avLst/>
              </a:prstGeom>
              <a:solidFill>
                <a:srgbClr val="8DA4D4">
                  <a:alpha val="1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>
              <p:custDataLst>
                <p:tags r:id="rId25"/>
              </p:custDataLst>
            </p:nvPr>
          </p:nvGrpSpPr>
          <p:grpSpPr>
            <a:xfrm>
              <a:off x="143" y="246"/>
              <a:ext cx="1157" cy="1130"/>
              <a:chOff x="12791" y="4248"/>
              <a:chExt cx="1157" cy="1130"/>
            </a:xfrm>
          </p:grpSpPr>
          <p:sp>
            <p:nvSpPr>
              <p:cNvPr id="50" name="任意多边形 49"/>
              <p:cNvSpPr/>
              <p:nvPr>
                <p:custDataLst>
                  <p:tags r:id="rId26"/>
                </p:custDataLst>
              </p:nvPr>
            </p:nvSpPr>
            <p:spPr>
              <a:xfrm>
                <a:off x="12791" y="4248"/>
                <a:ext cx="1155" cy="1130"/>
              </a:xfrm>
              <a:custGeom>
                <a:avLst/>
                <a:gdLst/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155" h="1130">
                    <a:moveTo>
                      <a:pt x="0" y="0"/>
                    </a:moveTo>
                    <a:lnTo>
                      <a:pt x="1155" y="0"/>
                    </a:lnTo>
                    <a:lnTo>
                      <a:pt x="1155" y="386"/>
                    </a:lnTo>
                    <a:lnTo>
                      <a:pt x="438" y="386"/>
                    </a:lnTo>
                    <a:lnTo>
                      <a:pt x="438" y="1130"/>
                    </a:lnTo>
                    <a:lnTo>
                      <a:pt x="0" y="11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72B4">
                  <a:alpha val="66000"/>
                </a:srgbClr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51" name="矩形 50"/>
              <p:cNvSpPr/>
              <p:nvPr>
                <p:custDataLst>
                  <p:tags r:id="rId27"/>
                </p:custDataLst>
              </p:nvPr>
            </p:nvSpPr>
            <p:spPr>
              <a:xfrm>
                <a:off x="13032" y="4474"/>
                <a:ext cx="914" cy="88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矩形 51"/>
              <p:cNvSpPr/>
              <p:nvPr>
                <p:custDataLst>
                  <p:tags r:id="rId28"/>
                </p:custDataLst>
              </p:nvPr>
            </p:nvSpPr>
            <p:spPr>
              <a:xfrm>
                <a:off x="13124" y="4628"/>
                <a:ext cx="824" cy="75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rgbClr val="7D97CC"/>
                  </a:gs>
                </a:gsLst>
                <a:lin ang="11940000" scaled="0"/>
              </a:gra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9" name="文本2"/>
          <p:cNvSpPr txBox="1"/>
          <p:nvPr userDrawn="1">
            <p:custDataLst>
              <p:tags r:id="rId20"/>
            </p:custDataLst>
          </p:nvPr>
        </p:nvSpPr>
        <p:spPr>
          <a:xfrm>
            <a:off x="7733030" y="380365"/>
            <a:ext cx="5572125" cy="710565"/>
          </a:xfrm>
          <a:prstGeom prst="rect">
            <a:avLst/>
          </a:prstGeom>
          <a:noFill/>
        </p:spPr>
        <p:txBody>
          <a:bodyPr anchor="t">
            <a:scene3d>
              <a:camera prst="orthographicFront"/>
              <a:lightRig rig="threePt" dir="t"/>
            </a:scene3d>
          </a:bodyPr>
          <a:lstStyle/>
          <a:p>
            <a:pPr marL="0" algn="ctr">
              <a:lnSpc>
                <a:spcPts val="2400"/>
              </a:lnSpc>
            </a:pPr>
            <a:r>
              <a:rPr lang="zh-CN" altLang="en-US" sz="2400" b="1" i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</a:rPr>
              <a:t>  </a:t>
            </a:r>
            <a:r>
              <a:rPr lang="en-US" altLang="zh-CN" sz="2400" b="1" i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</a:rPr>
              <a:t>8.2 </a:t>
            </a:r>
            <a:r>
              <a:rPr lang="zh-CN" altLang="en-US" sz="2400" b="1" i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</a:rPr>
              <a:t>磁场对电流的作用</a:t>
            </a:r>
          </a:p>
        </p:txBody>
      </p:sp>
      <p:pic>
        <p:nvPicPr>
          <p:cNvPr id="53" name="图片 1073743875" descr="学科网 zxxk.com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33" r:link="rId3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71.xml"/><Relationship Id="rId3" Type="http://schemas.openxmlformats.org/officeDocument/2006/relationships/tags" Target="../tags/tag166.xml"/><Relationship Id="rId7" Type="http://schemas.openxmlformats.org/officeDocument/2006/relationships/tags" Target="../tags/tag170.xml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10" Type="http://schemas.openxmlformats.org/officeDocument/2006/relationships/image" Target="../media/image2.png"/><Relationship Id="rId4" Type="http://schemas.openxmlformats.org/officeDocument/2006/relationships/tags" Target="../tags/tag167.xml"/><Relationship Id="rId9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15.xml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5" Type="http://schemas.openxmlformats.org/officeDocument/2006/relationships/image" Target="../media/image13.jpeg"/><Relationship Id="rId4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tags" Target="../tags/tag218.xml"/><Relationship Id="rId7" Type="http://schemas.openxmlformats.org/officeDocument/2006/relationships/tags" Target="../tags/tag220.xml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tags" Target="../tags/tag219.xml"/><Relationship Id="rId5" Type="http://schemas.openxmlformats.org/officeDocument/2006/relationships/video" Target="../media/media6.mp4"/><Relationship Id="rId10" Type="http://schemas.openxmlformats.org/officeDocument/2006/relationships/image" Target="../media/image14.png"/><Relationship Id="rId4" Type="http://schemas.microsoft.com/office/2007/relationships/media" Target="../media/media6.mp4"/><Relationship Id="rId9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223.xml"/><Relationship Id="rId7" Type="http://schemas.openxmlformats.org/officeDocument/2006/relationships/image" Target="../media/image15.png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225.xml"/><Relationship Id="rId4" Type="http://schemas.openxmlformats.org/officeDocument/2006/relationships/tags" Target="../tags/tag224.xml"/><Relationship Id="rId9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31.xml"/><Relationship Id="rId13" Type="http://schemas.openxmlformats.org/officeDocument/2006/relationships/image" Target="../media/image17.png"/><Relationship Id="rId3" Type="http://schemas.openxmlformats.org/officeDocument/2006/relationships/tags" Target="../tags/tag228.xml"/><Relationship Id="rId7" Type="http://schemas.openxmlformats.org/officeDocument/2006/relationships/tags" Target="../tags/tag230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tags" Target="../tags/tag229.xml"/><Relationship Id="rId11" Type="http://schemas.openxmlformats.org/officeDocument/2006/relationships/tags" Target="../tags/tag234.xml"/><Relationship Id="rId5" Type="http://schemas.openxmlformats.org/officeDocument/2006/relationships/video" Target="../media/media7.mp4"/><Relationship Id="rId10" Type="http://schemas.openxmlformats.org/officeDocument/2006/relationships/tags" Target="../tags/tag233.xml"/><Relationship Id="rId4" Type="http://schemas.microsoft.com/office/2007/relationships/media" Target="../media/media7.mp4"/><Relationship Id="rId9" Type="http://schemas.openxmlformats.org/officeDocument/2006/relationships/tags" Target="../tags/tag232.xml"/><Relationship Id="rId1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tags" Target="../tags/tag237.xml"/><Relationship Id="rId7" Type="http://schemas.openxmlformats.org/officeDocument/2006/relationships/tags" Target="../tags/tag241.xml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6" Type="http://schemas.openxmlformats.org/officeDocument/2006/relationships/tags" Target="../tags/tag240.xml"/><Relationship Id="rId5" Type="http://schemas.openxmlformats.org/officeDocument/2006/relationships/tags" Target="../tags/tag239.xml"/><Relationship Id="rId4" Type="http://schemas.openxmlformats.org/officeDocument/2006/relationships/tags" Target="../tags/tag238.xml"/><Relationship Id="rId9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242.xml"/><Relationship Id="rId7" Type="http://schemas.openxmlformats.org/officeDocument/2006/relationships/slideLayout" Target="../slideLayouts/slideLayout13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tags" Target="../tags/tag245.xml"/><Relationship Id="rId5" Type="http://schemas.openxmlformats.org/officeDocument/2006/relationships/tags" Target="../tags/tag244.xml"/><Relationship Id="rId4" Type="http://schemas.openxmlformats.org/officeDocument/2006/relationships/tags" Target="../tags/tag243.xml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video" Target="../media/media9.mp4"/><Relationship Id="rId7" Type="http://schemas.openxmlformats.org/officeDocument/2006/relationships/slideLayout" Target="../slideLayouts/slideLayout18.xml"/><Relationship Id="rId2" Type="http://schemas.microsoft.com/office/2007/relationships/media" Target="../media/media9.mp4"/><Relationship Id="rId1" Type="http://schemas.openxmlformats.org/officeDocument/2006/relationships/tags" Target="../tags/tag246.xml"/><Relationship Id="rId6" Type="http://schemas.openxmlformats.org/officeDocument/2006/relationships/tags" Target="../tags/tag249.xml"/><Relationship Id="rId5" Type="http://schemas.openxmlformats.org/officeDocument/2006/relationships/tags" Target="../tags/tag248.xml"/><Relationship Id="rId4" Type="http://schemas.openxmlformats.org/officeDocument/2006/relationships/tags" Target="../tags/tag24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251.xml"/><Relationship Id="rId1" Type="http://schemas.openxmlformats.org/officeDocument/2006/relationships/tags" Target="../tags/tag250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media" Target="../media/media10.mp4"/><Relationship Id="rId7" Type="http://schemas.openxmlformats.org/officeDocument/2006/relationships/image" Target="../media/image24.png"/><Relationship Id="rId2" Type="http://schemas.openxmlformats.org/officeDocument/2006/relationships/tags" Target="../tags/tag253.xml"/><Relationship Id="rId1" Type="http://schemas.openxmlformats.org/officeDocument/2006/relationships/tags" Target="../tags/tag252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254.xml"/><Relationship Id="rId4" Type="http://schemas.openxmlformats.org/officeDocument/2006/relationships/video" Target="../media/media10.mp4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77.xml"/><Relationship Id="rId7" Type="http://schemas.openxmlformats.org/officeDocument/2006/relationships/image" Target="../media/image3.png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microsoft.com/office/2007/relationships/media" Target="../media/media1.mp4"/><Relationship Id="rId7" Type="http://schemas.openxmlformats.org/officeDocument/2006/relationships/tags" Target="../tags/tag185.xml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6" Type="http://schemas.openxmlformats.org/officeDocument/2006/relationships/tags" Target="../tags/tag184.xml"/><Relationship Id="rId5" Type="http://schemas.openxmlformats.org/officeDocument/2006/relationships/tags" Target="../tags/tag183.xml"/><Relationship Id="rId4" Type="http://schemas.openxmlformats.org/officeDocument/2006/relationships/video" Target="../media/media1.mp4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video" Target="../media/media3.mp4"/><Relationship Id="rId13" Type="http://schemas.openxmlformats.org/officeDocument/2006/relationships/tags" Target="../tags/tag192.xml"/><Relationship Id="rId18" Type="http://schemas.openxmlformats.org/officeDocument/2006/relationships/image" Target="../media/image6.png"/><Relationship Id="rId3" Type="http://schemas.openxmlformats.org/officeDocument/2006/relationships/tags" Target="../tags/tag188.xml"/><Relationship Id="rId7" Type="http://schemas.microsoft.com/office/2007/relationships/media" Target="../media/media3.mp4"/><Relationship Id="rId12" Type="http://schemas.openxmlformats.org/officeDocument/2006/relationships/tags" Target="../tags/tag191.xml"/><Relationship Id="rId17" Type="http://schemas.openxmlformats.org/officeDocument/2006/relationships/image" Target="../media/image5.png"/><Relationship Id="rId2" Type="http://schemas.openxmlformats.org/officeDocument/2006/relationships/tags" Target="../tags/tag187.xml"/><Relationship Id="rId16" Type="http://schemas.openxmlformats.org/officeDocument/2006/relationships/slideLayout" Target="../slideLayouts/slideLayout13.xml"/><Relationship Id="rId1" Type="http://schemas.openxmlformats.org/officeDocument/2006/relationships/tags" Target="../tags/tag186.xml"/><Relationship Id="rId6" Type="http://schemas.openxmlformats.org/officeDocument/2006/relationships/tags" Target="../tags/tag189.xml"/><Relationship Id="rId11" Type="http://schemas.openxmlformats.org/officeDocument/2006/relationships/video" Target="../media/media4.mp4"/><Relationship Id="rId5" Type="http://schemas.openxmlformats.org/officeDocument/2006/relationships/video" Target="../media/media2.mp4"/><Relationship Id="rId15" Type="http://schemas.openxmlformats.org/officeDocument/2006/relationships/tags" Target="../tags/tag194.xml"/><Relationship Id="rId10" Type="http://schemas.microsoft.com/office/2007/relationships/media" Target="../media/media4.mp4"/><Relationship Id="rId19" Type="http://schemas.openxmlformats.org/officeDocument/2006/relationships/image" Target="../media/image7.png"/><Relationship Id="rId4" Type="http://schemas.microsoft.com/office/2007/relationships/media" Target="../media/media2.mp4"/><Relationship Id="rId9" Type="http://schemas.openxmlformats.org/officeDocument/2006/relationships/tags" Target="../tags/tag190.xml"/><Relationship Id="rId14" Type="http://schemas.openxmlformats.org/officeDocument/2006/relationships/tags" Target="../tags/tag19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97.xml"/><Relationship Id="rId7" Type="http://schemas.openxmlformats.org/officeDocument/2006/relationships/slideLayout" Target="../slideLayouts/slideLayout13.xml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tags" Target="../tags/tag200.xml"/><Relationship Id="rId5" Type="http://schemas.openxmlformats.org/officeDocument/2006/relationships/tags" Target="../tags/tag199.xml"/><Relationship Id="rId4" Type="http://schemas.openxmlformats.org/officeDocument/2006/relationships/tags" Target="../tags/tag19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06.xml"/><Relationship Id="rId3" Type="http://schemas.openxmlformats.org/officeDocument/2006/relationships/tags" Target="../tags/tag203.xml"/><Relationship Id="rId7" Type="http://schemas.openxmlformats.org/officeDocument/2006/relationships/tags" Target="../tags/tag205.xml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video" Target="../media/media5.mp4"/><Relationship Id="rId11" Type="http://schemas.openxmlformats.org/officeDocument/2006/relationships/image" Target="../media/image10.png"/><Relationship Id="rId5" Type="http://schemas.microsoft.com/office/2007/relationships/media" Target="../media/media5.mp4"/><Relationship Id="rId10" Type="http://schemas.openxmlformats.org/officeDocument/2006/relationships/image" Target="../media/image9.png"/><Relationship Id="rId4" Type="http://schemas.openxmlformats.org/officeDocument/2006/relationships/tags" Target="../tags/tag204.xml"/><Relationship Id="rId9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09.xml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5" Type="http://schemas.openxmlformats.org/officeDocument/2006/relationships/image" Target="../media/image11.jpeg"/><Relationship Id="rId4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12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5" Type="http://schemas.openxmlformats.org/officeDocument/2006/relationships/image" Target="../media/image12.jpeg"/><Relationship Id="rId4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  <p:sp>
        <p:nvSpPr>
          <p:cNvPr id="8" name="文本2"/>
          <p:cNvSpPr txBox="1"/>
          <p:nvPr>
            <p:custDataLst>
              <p:tags r:id="rId3"/>
            </p:custDataLst>
          </p:nvPr>
        </p:nvSpPr>
        <p:spPr>
          <a:xfrm>
            <a:off x="145934" y="5913755"/>
            <a:ext cx="12186285" cy="86487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36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教科版物理九年级上册             </a:t>
            </a:r>
            <a:r>
              <a:rPr lang="en-US" altLang="zh-CN" sz="36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36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 第</a:t>
            </a:r>
            <a:r>
              <a:rPr lang="en-US" altLang="zh-CN" sz="36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8</a:t>
            </a:r>
            <a:r>
              <a:rPr lang="zh-CN" altLang="en-US" sz="36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章   电磁相互作用</a:t>
            </a:r>
          </a:p>
        </p:txBody>
      </p:sp>
      <p:grpSp>
        <p:nvGrpSpPr>
          <p:cNvPr id="7" name="组合 6"/>
          <p:cNvGrpSpPr/>
          <p:nvPr>
            <p:custDataLst>
              <p:tags r:id="rId4"/>
            </p:custDataLst>
          </p:nvPr>
        </p:nvGrpSpPr>
        <p:grpSpPr>
          <a:xfrm>
            <a:off x="0" y="944245"/>
            <a:ext cx="6901185" cy="1288415"/>
            <a:chOff x="0" y="1487"/>
            <a:chExt cx="19159" cy="2792"/>
          </a:xfrm>
        </p:grpSpPr>
        <p:sp>
          <p:nvSpPr>
            <p:cNvPr id="5" name="圆角矩形 4"/>
            <p:cNvSpPr/>
            <p:nvPr>
              <p:custDataLst>
                <p:tags r:id="rId6"/>
              </p:custDataLst>
            </p:nvPr>
          </p:nvSpPr>
          <p:spPr>
            <a:xfrm>
              <a:off x="1851" y="1622"/>
              <a:ext cx="17308" cy="2532"/>
            </a:xfrm>
            <a:prstGeom prst="roundRect">
              <a:avLst>
                <a:gd name="adj" fmla="val 47432"/>
              </a:avLst>
            </a:prstGeom>
            <a:solidFill>
              <a:srgbClr val="00AFAD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>
              <p:custDataLst>
                <p:tags r:id="rId7"/>
              </p:custDataLst>
            </p:nvPr>
          </p:nvSpPr>
          <p:spPr>
            <a:xfrm>
              <a:off x="28" y="1622"/>
              <a:ext cx="3210" cy="2533"/>
            </a:xfrm>
            <a:prstGeom prst="rect">
              <a:avLst/>
            </a:prstGeom>
            <a:solidFill>
              <a:srgbClr val="00AFAD">
                <a:alpha val="90000"/>
              </a:srgbClr>
            </a:solidFill>
            <a:ln>
              <a:noFill/>
            </a:ln>
          </p:spPr>
          <p:style>
            <a:lnRef idx="2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>
              <p:custDataLst>
                <p:tags r:id="rId8"/>
              </p:custDataLst>
            </p:nvPr>
          </p:nvSpPr>
          <p:spPr>
            <a:xfrm>
              <a:off x="0" y="1487"/>
              <a:ext cx="3420" cy="2792"/>
            </a:xfrm>
            <a:prstGeom prst="rect">
              <a:avLst/>
            </a:prstGeom>
            <a:noFill/>
            <a:ln>
              <a:solidFill>
                <a:srgbClr val="00AFAD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374650" y="1130300"/>
            <a:ext cx="6591935" cy="9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5400" b="1">
                <a:solidFill>
                  <a:srgbClr val="FFFFFF"/>
                </a:solidFill>
                <a:latin typeface="TimesNewRomanPS-BoldMT"/>
                <a:ea typeface="TimesNewRomanPS-BoldMT"/>
              </a:rPr>
              <a:t>2</a:t>
            </a:r>
            <a:r>
              <a:rPr lang="en-US" altLang="zh-CN" sz="5400">
                <a:solidFill>
                  <a:srgbClr val="FFFFFF"/>
                </a:solidFill>
                <a:latin typeface="汉仪旗黑-50简"/>
                <a:ea typeface="汉仪旗黑-50简"/>
              </a:rPr>
              <a:t> </a:t>
            </a:r>
            <a:r>
              <a:rPr lang="zh-CN" altLang="en-US" sz="5400">
                <a:solidFill>
                  <a:srgbClr val="FFFFFF"/>
                </a:solidFill>
                <a:latin typeface="汉仪旗黑-50简"/>
                <a:ea typeface="汉仪旗黑-50简"/>
              </a:rPr>
              <a:t>磁场对电流的作用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矩形 31"/>
          <p:cNvSpPr/>
          <p:nvPr>
            <p:custDataLst>
              <p:tags r:id="rId1"/>
            </p:custDataLst>
          </p:nvPr>
        </p:nvSpPr>
        <p:spPr>
          <a:xfrm>
            <a:off x="5581650" y="1454785"/>
            <a:ext cx="5198745" cy="40176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4000">
                <a:latin typeface="黑体" panose="02010609060101010101" charset="-122"/>
                <a:ea typeface="黑体" panose="02010609060101010101" charset="-122"/>
              </a:rPr>
              <a:t>　　线圈靠惯性越过平衡位置后，磁场力作用的结果使线圈逆时针旋转。</a:t>
            </a:r>
          </a:p>
        </p:txBody>
      </p:sp>
      <p:pic>
        <p:nvPicPr>
          <p:cNvPr id="26627" name="Picture 3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24000" contrast="60000"/>
          </a:blip>
          <a:stretch>
            <a:fillRect/>
          </a:stretch>
        </p:blipFill>
        <p:spPr>
          <a:xfrm>
            <a:off x="1223328" y="1568133"/>
            <a:ext cx="3821112" cy="3790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二　让线圈在磁场中转动起来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矩形 44"/>
          <p:cNvSpPr/>
          <p:nvPr>
            <p:custDataLst>
              <p:tags r:id="rId1"/>
            </p:custDataLst>
          </p:nvPr>
        </p:nvSpPr>
        <p:spPr>
          <a:xfrm>
            <a:off x="942340" y="765810"/>
            <a:ext cx="10772775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zh-CN" altLang="en-US" sz="5400">
                <a:latin typeface="黑体" panose="02010609060101010101" charset="-122"/>
                <a:ea typeface="黑体" panose="02010609060101010101" charset="-122"/>
              </a:rPr>
              <a:t>　　通电线圈最后静止在平衡位置。</a:t>
            </a:r>
          </a:p>
        </p:txBody>
      </p:sp>
      <p:pic>
        <p:nvPicPr>
          <p:cNvPr id="27651" name="Picture 4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24000" contrast="42000"/>
          </a:blip>
          <a:stretch>
            <a:fillRect/>
          </a:stretch>
        </p:blipFill>
        <p:spPr>
          <a:xfrm>
            <a:off x="1477328" y="1651635"/>
            <a:ext cx="4319587" cy="39798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二　让线圈在磁场中转动起来</a:t>
            </a:r>
          </a:p>
        </p:txBody>
      </p:sp>
      <p:pic>
        <p:nvPicPr>
          <p:cNvPr id="2" name="视频5">
            <a:hlinkClick r:id="" action="ppaction://media"/>
          </p:cNvPr>
          <p:cNvPicPr/>
          <p:nvPr>
            <a:vide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96000" y="1769110"/>
            <a:ext cx="5431155" cy="394081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7"/>
            </p:custDataLst>
          </p:nvPr>
        </p:nvSpPr>
        <p:spPr>
          <a:xfrm>
            <a:off x="8613140" y="5791200"/>
            <a:ext cx="1631950" cy="27559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1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视频来源于希沃平台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>
                <p:cTn id="22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3314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/>
          <p:nvPr>
            <p:custDataLst>
              <p:tags r:id="rId1"/>
            </p:custDataLst>
          </p:nvPr>
        </p:nvSpPr>
        <p:spPr>
          <a:xfrm>
            <a:off x="890905" y="1332230"/>
            <a:ext cx="10990580" cy="1291590"/>
          </a:xfrm>
          <a:custGeom>
            <a:avLst/>
            <a:gdLst>
              <a:gd name="txL" fmla="*/ 0 w 7715336"/>
              <a:gd name="txT" fmla="*/ 0 h 1505545"/>
              <a:gd name="txR" fmla="*/ 7715336 w 7715336"/>
              <a:gd name="txB" fmla="*/ 1505545 h 1505545"/>
            </a:gdLst>
            <a:ahLst/>
            <a:cxnLst>
              <a:cxn ang="0">
                <a:pos x="8424863" y="763588"/>
              </a:cxn>
              <a:cxn ang="5898240">
                <a:pos x="4212432" y="1527175"/>
              </a:cxn>
              <a:cxn ang="11796480">
                <a:pos x="0" y="763588"/>
              </a:cxn>
              <a:cxn ang="17694720">
                <a:pos x="4212432" y="0"/>
              </a:cxn>
            </a:cxnLst>
            <a:rect l="txL" t="txT" r="txR" b="txB"/>
            <a:pathLst>
              <a:path w="7715336" h="1505545">
                <a:moveTo>
                  <a:pt x="0" y="0"/>
                </a:moveTo>
                <a:lnTo>
                  <a:pt x="7464407" y="0"/>
                </a:lnTo>
                <a:lnTo>
                  <a:pt x="7715336" y="250929"/>
                </a:lnTo>
                <a:lnTo>
                  <a:pt x="7715336" y="1505545"/>
                </a:lnTo>
                <a:lnTo>
                  <a:pt x="0" y="1505545"/>
                </a:lnTo>
                <a:close/>
              </a:path>
            </a:pathLst>
          </a:custGeom>
          <a:gradFill rotWithShape="1">
            <a:gsLst>
              <a:gs pos="0">
                <a:srgbClr val="D2F4F4"/>
              </a:gs>
              <a:gs pos="100000">
                <a:srgbClr val="FFFFFD"/>
              </a:gs>
            </a:gsLst>
            <a:lin ang="16200000"/>
          </a:gradFill>
          <a:ln w="47625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  <a:effectLst>
            <a:outerShdw blurRad="50800" dist="38100" dir="2700000" algn="tl" rotWithShape="0">
              <a:schemeClr val="bg2">
                <a:lumMod val="20000"/>
                <a:lumOff val="80000"/>
                <a:alpha val="40000"/>
              </a:schemeClr>
            </a:outerShdw>
          </a:effectLst>
        </p:spPr>
        <p:txBody>
          <a:bodyPr wrap="square" anchor="t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zh-CN" altLang="en-US" sz="2600" strike="noStrike" noProof="1">
                <a:latin typeface="黑体" panose="02010609060101010101" charset="-122"/>
                <a:ea typeface="黑体" panose="02010609060101010101" charset="-122"/>
                <a:cs typeface="+mn-cs"/>
              </a:rPr>
              <a:t>　　刚刚实验中，一端只刮掉一半的绝缘漆，平衡位置过后，由于惯性，线圈继续转动完另外半圈。</a:t>
            </a:r>
            <a:endParaRPr lang="zh-CN" altLang="en-US" sz="2600" strike="noStrike" noProof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二　让线圈在磁场中转动起来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lum bright="-18000" contrast="42000"/>
          </a:blip>
          <a:srcRect l="22052" t="41176" r="34875" b="27843"/>
          <a:stretch>
            <a:fillRect/>
          </a:stretch>
        </p:blipFill>
        <p:spPr>
          <a:xfrm>
            <a:off x="5950585" y="3006725"/>
            <a:ext cx="5035550" cy="325437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7490" y="3190240"/>
            <a:ext cx="4126230" cy="270637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 flipH="1">
            <a:off x="12433300" y="12649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/>
          <p:nvPr>
            <p:custDataLst>
              <p:tags r:id="rId1"/>
            </p:custDataLst>
          </p:nvPr>
        </p:nvSpPr>
        <p:spPr>
          <a:xfrm>
            <a:off x="599440" y="5031740"/>
            <a:ext cx="11442065" cy="1291590"/>
          </a:xfrm>
          <a:custGeom>
            <a:avLst/>
            <a:gdLst>
              <a:gd name="txL" fmla="*/ 0 w 7715336"/>
              <a:gd name="txT" fmla="*/ 0 h 1505545"/>
              <a:gd name="txR" fmla="*/ 7715336 w 7715336"/>
              <a:gd name="txB" fmla="*/ 1505545 h 1505545"/>
            </a:gdLst>
            <a:ahLst/>
            <a:cxnLst>
              <a:cxn ang="0">
                <a:pos x="8353425" y="885032"/>
              </a:cxn>
              <a:cxn ang="5898240">
                <a:pos x="4176713" y="1770063"/>
              </a:cxn>
              <a:cxn ang="11796480">
                <a:pos x="0" y="885032"/>
              </a:cxn>
              <a:cxn ang="17694720">
                <a:pos x="4176713" y="0"/>
              </a:cxn>
            </a:cxnLst>
            <a:rect l="txL" t="txT" r="txR" b="txB"/>
            <a:pathLst>
              <a:path w="7715336" h="1505545">
                <a:moveTo>
                  <a:pt x="0" y="0"/>
                </a:moveTo>
                <a:lnTo>
                  <a:pt x="7464407" y="0"/>
                </a:lnTo>
                <a:lnTo>
                  <a:pt x="7715336" y="250929"/>
                </a:lnTo>
                <a:lnTo>
                  <a:pt x="7715336" y="1505545"/>
                </a:lnTo>
                <a:lnTo>
                  <a:pt x="0" y="1505545"/>
                </a:lnTo>
                <a:close/>
              </a:path>
            </a:pathLst>
          </a:cu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0066CC"/>
                </a:solidFill>
                <a:latin typeface="黑体" panose="02010609060101010101" charset="-122"/>
                <a:ea typeface="黑体" panose="02010609060101010101" charset="-122"/>
              </a:rPr>
              <a:t>　　</a:t>
            </a:r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如果在线圈转动的后半周，不是停止给线圈供电，而是设法改变后半周的电流方向，使线圈在后半周也获得动力，线圈不就能转得更平稳了吗？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二　让线圈在磁场中转动起来</a:t>
            </a:r>
          </a:p>
        </p:txBody>
      </p:sp>
      <p:grpSp>
        <p:nvGrpSpPr>
          <p:cNvPr id="12" name="组合 11"/>
          <p:cNvGrpSpPr/>
          <p:nvPr>
            <p:custDataLst>
              <p:tags r:id="rId3"/>
            </p:custDataLst>
          </p:nvPr>
        </p:nvGrpSpPr>
        <p:grpSpPr>
          <a:xfrm>
            <a:off x="593090" y="941705"/>
            <a:ext cx="5314950" cy="4246245"/>
            <a:chOff x="6186" y="1560"/>
            <a:chExt cx="8370" cy="6687"/>
          </a:xfrm>
        </p:grpSpPr>
        <p:pic>
          <p:nvPicPr>
            <p:cNvPr id="11" name="图片 10"/>
            <p:cNvPicPr/>
            <p:nvPr>
              <p:custDataLst>
                <p:tags r:id="rId8"/>
              </p:custDataLst>
            </p:nvPr>
          </p:nvPicPr>
          <p:blipFill>
            <a:blip r:embed="rId1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contrast="24000"/>
            </a:blip>
            <a:srcRect l="713" b="82390"/>
            <a:stretch>
              <a:fillRect/>
            </a:stretch>
          </p:blipFill>
          <p:spPr>
            <a:xfrm flipV="1">
              <a:off x="6186" y="5005"/>
              <a:ext cx="8351" cy="1417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contrast="24000"/>
            </a:blip>
            <a:srcRect l="9071" b="50569"/>
            <a:stretch>
              <a:fillRect/>
            </a:stretch>
          </p:blipFill>
          <p:spPr>
            <a:xfrm>
              <a:off x="6908" y="1569"/>
              <a:ext cx="7648" cy="3301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contrast="24000"/>
            </a:blip>
            <a:srcRect l="713" b="47260"/>
            <a:stretch>
              <a:fillRect/>
            </a:stretch>
          </p:blipFill>
          <p:spPr>
            <a:xfrm>
              <a:off x="6196" y="1560"/>
              <a:ext cx="8351" cy="3522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contrast="24000"/>
            </a:blip>
            <a:srcRect l="23576" r="29331"/>
            <a:stretch>
              <a:fillRect/>
            </a:stretch>
          </p:blipFill>
          <p:spPr>
            <a:xfrm>
              <a:off x="8119" y="1569"/>
              <a:ext cx="3961" cy="6678"/>
            </a:xfrm>
            <a:prstGeom prst="rect">
              <a:avLst/>
            </a:prstGeom>
          </p:spPr>
        </p:pic>
      </p:grpSp>
      <p:pic>
        <p:nvPicPr>
          <p:cNvPr id="13" name="视频6">
            <a:hlinkClick r:id="" action="ppaction://media"/>
          </p:cNvPr>
          <p:cNvPicPr/>
          <p:nvPr>
            <a:vide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254750" y="1074420"/>
            <a:ext cx="4953000" cy="266954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8161655" y="3924300"/>
            <a:ext cx="1631950" cy="27559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1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视频来源于希沃平台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 fullScrn="1">
              <p:cMediaNode>
                <p:cTn id="22" fill="remove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2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>
            <p:custDataLst>
              <p:tags r:id="rId1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36000"/>
          </a:blip>
          <a:stretch>
            <a:fillRect/>
          </a:stretch>
        </p:blipFill>
        <p:spPr>
          <a:xfrm>
            <a:off x="2454910" y="1336675"/>
            <a:ext cx="6479540" cy="5093335"/>
          </a:xfrm>
          <a:prstGeom prst="rect">
            <a:avLst/>
          </a:prstGeom>
        </p:spPr>
      </p:pic>
      <p:sp>
        <p:nvSpPr>
          <p:cNvPr id="2" name="AutoShape 4"/>
          <p:cNvSpPr/>
          <p:nvPr>
            <p:custDataLst>
              <p:tags r:id="rId2"/>
            </p:custDataLst>
          </p:nvPr>
        </p:nvSpPr>
        <p:spPr>
          <a:xfrm>
            <a:off x="7350125" y="4938395"/>
            <a:ext cx="1584325" cy="935038"/>
          </a:xfrm>
          <a:prstGeom prst="wedgeRectCallout">
            <a:avLst>
              <a:gd name="adj1" fmla="val -148236"/>
              <a:gd name="adj2" fmla="val -152750"/>
            </a:avLst>
          </a:prstGeom>
          <a:noFill/>
          <a:ln w="28575" cap="flat" cmpd="sng">
            <a:solidFill>
              <a:srgbClr val="0066CC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lstStyle/>
          <a:p>
            <a:pPr algn="ctr"/>
            <a:r>
              <a:rPr lang="zh-CN" altLang="en-US" sz="2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两个</a:t>
            </a:r>
          </a:p>
          <a:p>
            <a:pPr algn="ctr"/>
            <a:r>
              <a:rPr lang="zh-CN" altLang="en-US" sz="2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铜半环</a:t>
            </a:r>
          </a:p>
        </p:txBody>
      </p:sp>
      <p:sp>
        <p:nvSpPr>
          <p:cNvPr id="3" name="AutoShape 5"/>
          <p:cNvSpPr/>
          <p:nvPr>
            <p:custDataLst>
              <p:tags r:id="rId3"/>
            </p:custDataLst>
          </p:nvPr>
        </p:nvSpPr>
        <p:spPr>
          <a:xfrm>
            <a:off x="1011555" y="2468563"/>
            <a:ext cx="996950" cy="534987"/>
          </a:xfrm>
          <a:prstGeom prst="wedgeRectCallout">
            <a:avLst>
              <a:gd name="adj1" fmla="val 307006"/>
              <a:gd name="adj2" fmla="val 176409"/>
            </a:avLst>
          </a:prstGeom>
          <a:noFill/>
          <a:ln w="28575" cap="flat" cmpd="sng">
            <a:solidFill>
              <a:srgbClr val="0066CC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/>
          <a:lstStyle/>
          <a:p>
            <a:pPr>
              <a:spcBef>
                <a:spcPct val="50000"/>
              </a:spcBef>
            </a:pPr>
            <a:r>
              <a:rPr lang="zh-CN" altLang="en-US" sz="2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电刷</a:t>
            </a:r>
          </a:p>
        </p:txBody>
      </p:sp>
      <p:sp>
        <p:nvSpPr>
          <p:cNvPr id="16390" name="Oval 6"/>
          <p:cNvSpPr/>
          <p:nvPr>
            <p:custDataLst>
              <p:tags r:id="rId4"/>
            </p:custDataLst>
          </p:nvPr>
        </p:nvSpPr>
        <p:spPr>
          <a:xfrm>
            <a:off x="4629150" y="3156585"/>
            <a:ext cx="1417955" cy="1283335"/>
          </a:xfrm>
          <a:prstGeom prst="ellipse">
            <a:avLst/>
          </a:prstGeom>
          <a:noFill/>
          <a:ln w="76200" cap="flat" cmpd="sng">
            <a:solidFill>
              <a:srgbClr val="0066CC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6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6391" name="Text Box 7"/>
          <p:cNvSpPr txBox="1"/>
          <p:nvPr>
            <p:custDataLst>
              <p:tags r:id="rId5"/>
            </p:custDataLst>
          </p:nvPr>
        </p:nvSpPr>
        <p:spPr>
          <a:xfrm>
            <a:off x="4629150" y="4531995"/>
            <a:ext cx="190563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换向器</a:t>
            </a:r>
          </a:p>
        </p:txBody>
      </p:sp>
      <p:sp>
        <p:nvSpPr>
          <p:cNvPr id="32775" name="Text Box 2"/>
          <p:cNvSpPr txBox="1"/>
          <p:nvPr>
            <p:custDataLst>
              <p:tags r:id="rId6"/>
            </p:custDataLst>
          </p:nvPr>
        </p:nvSpPr>
        <p:spPr>
          <a:xfrm>
            <a:off x="1205865" y="729615"/>
            <a:ext cx="10504805" cy="7556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3600">
                <a:latin typeface="微软雅黑" panose="020B0503020204020204" charset="-122"/>
                <a:ea typeface="微软雅黑"/>
              </a:rPr>
              <a:t>通过</a:t>
            </a:r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换向器</a:t>
            </a:r>
            <a:r>
              <a:rPr lang="zh-CN" altLang="en-US" sz="3600">
                <a:latin typeface="微软雅黑" panose="020B0503020204020204" charset="-122"/>
                <a:ea typeface="微软雅黑"/>
              </a:rPr>
              <a:t>可以使线圈中电流每半周改变一次。</a:t>
            </a:r>
          </a:p>
        </p:txBody>
      </p:sp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二　让线圈在磁场中转动起来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6390" grpId="0" animBg="1"/>
      <p:bldP spid="1639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视频7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963545" y="1403985"/>
            <a:ext cx="9048750" cy="498919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二　让线圈在磁场中转动起来</a:t>
            </a:r>
          </a:p>
        </p:txBody>
      </p:sp>
      <p:pic>
        <p:nvPicPr>
          <p:cNvPr id="10" name="图片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rcRect l="8970" t="29970" r="65288" b="33771"/>
          <a:stretch>
            <a:fillRect/>
          </a:stretch>
        </p:blipFill>
        <p:spPr>
          <a:xfrm>
            <a:off x="182880" y="842010"/>
            <a:ext cx="4545965" cy="3423285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7282180" y="6393180"/>
            <a:ext cx="1631950" cy="27559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1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视频来源于希沃平台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 fullScrn="1">
              <p:cMediaNode>
                <p:cTn id="23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10" grpId="0" animBg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二　让线圈在磁场中转动起来</a:t>
            </a:r>
          </a:p>
        </p:txBody>
      </p:sp>
      <p:pic>
        <p:nvPicPr>
          <p:cNvPr id="2" name="电动机原理">
            <a:hlinkClick r:id="" action="ppaction://media"/>
          </p:cNvPr>
          <p:cNvPicPr/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50035" y="1922145"/>
            <a:ext cx="8601710" cy="434340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7086600" y="5670550"/>
            <a:ext cx="1631950" cy="27559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1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视频来源于抖音平台</a:t>
            </a:r>
          </a:p>
        </p:txBody>
      </p:sp>
      <p:sp>
        <p:nvSpPr>
          <p:cNvPr id="32775" name="Text Box 2"/>
          <p:cNvSpPr txBox="1"/>
          <p:nvPr>
            <p:custDataLst>
              <p:tags r:id="rId6"/>
            </p:custDataLst>
          </p:nvPr>
        </p:nvSpPr>
        <p:spPr>
          <a:xfrm>
            <a:off x="1034415" y="1083310"/>
            <a:ext cx="10504805" cy="7556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3600">
                <a:latin typeface="微软雅黑" panose="020B0503020204020204" charset="-122"/>
                <a:ea typeface="微软雅黑"/>
              </a:rPr>
              <a:t>让我们一气呵成地了解一下电动机。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三　电动机与人类文明</a:t>
            </a:r>
          </a:p>
        </p:txBody>
      </p:sp>
      <p:pic>
        <p:nvPicPr>
          <p:cNvPr id="2" name="图片 1"/>
          <p:cNvPicPr/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  <a:lum bright="-12000" contrast="54000"/>
          </a:blip>
          <a:srcRect b="1876"/>
          <a:stretch>
            <a:fillRect/>
          </a:stretch>
        </p:blipFill>
        <p:spPr>
          <a:xfrm>
            <a:off x="904875" y="765810"/>
            <a:ext cx="10541635" cy="597789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749425" y="1210310"/>
            <a:ext cx="3846830" cy="121158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/>
              </a:rPr>
              <a:t>电动机秒变发电机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四　电动机与发电机：逆向思维</a:t>
            </a:r>
          </a:p>
        </p:txBody>
      </p:sp>
      <p:pic>
        <p:nvPicPr>
          <p:cNvPr id="5" name="c713b8cc9b2a2b1e8dde599cd055eb3a_raw">
            <a:hlinkClick r:id="" action="ppaction://media"/>
          </p:cNvPr>
          <p:cNvPicPr/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783205" y="2245995"/>
            <a:ext cx="6563995" cy="35623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E0F4FC">
                  <a:alpha val="100000"/>
                </a:srgbClr>
              </a:clrFrom>
              <a:clrTo>
                <a:srgbClr val="E0F4FC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47335" y="1551940"/>
            <a:ext cx="6308090" cy="4646295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86080" y="1382395"/>
            <a:ext cx="4762500" cy="409321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231F20"/>
                </a:solidFill>
                <a:latin typeface="汉仪楷体简"/>
                <a:ea typeface="汉仪楷体简"/>
              </a:rPr>
              <a:t>一个线圈在磁场中摆动，观察另一个线圈是否摆动，并从能量角度来对比分析这个过程：线圈在磁场中摆动、产生电流的过程中，能量怎样转化；通电线圈在磁场中受力的作用而运动时，能量怎样转化。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五　电动机与发电机：能不能实现永动机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紧盯目标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1675765" y="1945005"/>
            <a:ext cx="7588885" cy="3204845"/>
          </a:xfrm>
          <a:prstGeom prst="rect">
            <a:avLst/>
          </a:prstGeom>
        </p:spPr>
        <p:txBody>
          <a:bodyPr wrap="square">
            <a:no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1</a:t>
            </a:r>
            <a:r>
              <a:rPr lang="zh-CN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、磁场对通电导线的作用</a:t>
            </a:r>
          </a:p>
          <a:p>
            <a:pPr>
              <a:lnSpc>
                <a:spcPct val="150000"/>
              </a:lnSpc>
            </a:pPr>
            <a:r>
              <a:rPr lang="en-US" altLang="zh-CN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2</a:t>
            </a:r>
            <a:r>
              <a:rPr lang="zh-CN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、让线圈在磁场中转起来</a:t>
            </a:r>
            <a:r>
              <a:rPr lang="en-US" altLang="zh-CN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endParaRPr lang="zh-CN" altLang="en-US" sz="4000" b="1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3</a:t>
            </a:r>
            <a:r>
              <a:rPr lang="zh-CN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、电动机与人类文明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　新课导入</a:t>
            </a:r>
          </a:p>
        </p:txBody>
      </p:sp>
      <p:pic>
        <p:nvPicPr>
          <p:cNvPr id="10" name="图片 9"/>
          <p:cNvPicPr/>
          <p:nvPr>
            <p:custDataLst>
              <p:tags r:id="rId3"/>
            </p:custDataLst>
          </p:nvPr>
        </p:nvPicPr>
        <p:blipFill>
          <a:blip r:embed="rId7">
            <a:lum bright="6000" contrast="36000"/>
          </a:blip>
          <a:srcRect l="35219" t="7605" r="37839" b="9729"/>
          <a:stretch>
            <a:fillRect/>
          </a:stretch>
        </p:blipFill>
        <p:spPr>
          <a:xfrm rot="13080000">
            <a:off x="2794635" y="1084580"/>
            <a:ext cx="509905" cy="4889500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4755515" y="1202055"/>
            <a:ext cx="6565900" cy="49955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200000"/>
              </a:lnSpc>
            </a:pPr>
            <a:r>
              <a:rPr lang="zh-CN" altLang="en-US" sz="5400"/>
              <a:t>如何不碰到这个铜棒而让它动起来？改变它的运动状态？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一　磁场对通电导线的作用</a:t>
            </a:r>
          </a:p>
        </p:txBody>
      </p:sp>
      <p:pic>
        <p:nvPicPr>
          <p:cNvPr id="2" name="视频1">
            <a:hlinkClick r:id="" action="ppaction://media"/>
          </p:cNvPr>
          <p:cNvPicPr/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08150" y="1075055"/>
            <a:ext cx="7893685" cy="433451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9602470" y="5133340"/>
            <a:ext cx="1631950" cy="27559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1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视频来源于希沃平台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1529080" y="5552440"/>
            <a:ext cx="9646920" cy="9220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54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汉仪旗黑-55简"/>
                <a:ea typeface="汉仪旗黑-55简"/>
              </a:rPr>
              <a:t>通电导体在磁场中受力的作用。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>
                <p:cTn id="1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一　磁场对通电导线的作用</a:t>
            </a: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11492865" y="1348740"/>
            <a:ext cx="276225" cy="17532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1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视频来源于希沃平台</a:t>
            </a:r>
          </a:p>
        </p:txBody>
      </p:sp>
      <p:pic>
        <p:nvPicPr>
          <p:cNvPr id="4" name="视频2">
            <a:hlinkClick r:id="" action="ppaction://media"/>
          </p:cNvPr>
          <p:cNvPicPr/>
          <p:nvPr>
            <a:vide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33120" y="3297555"/>
            <a:ext cx="3373755" cy="2111375"/>
          </a:xfrm>
          <a:prstGeom prst="rect">
            <a:avLst/>
          </a:prstGeom>
        </p:spPr>
      </p:pic>
      <p:pic>
        <p:nvPicPr>
          <p:cNvPr id="6" name="视频3">
            <a:hlinkClick r:id="" action="ppaction://media"/>
          </p:cNvPr>
          <p:cNvPicPr/>
          <p:nvPr>
            <a:videoFile r:link="rId8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271645" y="2112645"/>
            <a:ext cx="3648075" cy="2181860"/>
          </a:xfrm>
          <a:prstGeom prst="rect">
            <a:avLst/>
          </a:prstGeom>
        </p:spPr>
      </p:pic>
      <p:pic>
        <p:nvPicPr>
          <p:cNvPr id="7" name="视频4">
            <a:hlinkClick r:id="" action="ppaction://media"/>
          </p:cNvPr>
          <p:cNvPicPr/>
          <p:nvPr>
            <a:videoFile r:link="rId11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984490" y="866140"/>
            <a:ext cx="3443605" cy="233045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13"/>
            </p:custDataLst>
          </p:nvPr>
        </p:nvSpPr>
        <p:spPr>
          <a:xfrm>
            <a:off x="833120" y="5408930"/>
            <a:ext cx="351917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00000"/>
              </a:lnSpc>
              <a:buClr>
                <a:schemeClr val="folHlink"/>
              </a:buClr>
              <a:buSzPct val="85000"/>
              <a:buFont typeface="Wingdings 2" pitchFamily="18" charset="2"/>
            </a:pPr>
            <a:r>
              <a:rPr lang="zh-CN" altLang="en-US" sz="2400">
                <a:latin typeface="黑体" panose="02010609060101010101" charset="-122"/>
                <a:ea typeface="黑体" panose="02010609060101010101" charset="-122"/>
                <a:sym typeface="+mn-ea"/>
              </a:rPr>
              <a:t>磁场方向不变，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改变电流方向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sym typeface="+mn-ea"/>
              </a:rPr>
              <a:t>，磁场中导体运动方向也发生了改变。</a:t>
            </a:r>
          </a:p>
        </p:txBody>
      </p:sp>
      <p:sp>
        <p:nvSpPr>
          <p:cNvPr id="9" name="文本框 8"/>
          <p:cNvSpPr txBox="1"/>
          <p:nvPr>
            <p:custDataLst>
              <p:tags r:id="rId14"/>
            </p:custDataLst>
          </p:nvPr>
        </p:nvSpPr>
        <p:spPr>
          <a:xfrm>
            <a:off x="4434205" y="4381500"/>
            <a:ext cx="348551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  <a:sym typeface="+mn-ea"/>
              </a:rPr>
              <a:t>电流方向不变，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改变磁场方向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sym typeface="+mn-ea"/>
              </a:rPr>
              <a:t>，磁场中导体运动方向发生了改变。</a:t>
            </a:r>
          </a:p>
        </p:txBody>
      </p:sp>
      <p:sp>
        <p:nvSpPr>
          <p:cNvPr id="10" name="文本框 9"/>
          <p:cNvSpPr txBox="1"/>
          <p:nvPr>
            <p:custDataLst>
              <p:tags r:id="rId15"/>
            </p:custDataLst>
          </p:nvPr>
        </p:nvSpPr>
        <p:spPr>
          <a:xfrm>
            <a:off x="8147050" y="3297555"/>
            <a:ext cx="348551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  <a:sym typeface="+mn-ea"/>
              </a:rPr>
              <a:t>电流方向和磁场方向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都改变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sym typeface="+mn-ea"/>
              </a:rPr>
              <a:t>，磁场中导体运动方向却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不变了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sym typeface="+mn-ea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3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38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 nodeType="clickPar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4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 fullScrn="1">
              <p:cMediaNode>
                <p:cTn id="44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4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 fullScrn="1">
              <p:cMediaNode>
                <p:cTn id="50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一　磁场对通电导线的作用</a:t>
            </a:r>
          </a:p>
        </p:txBody>
      </p:sp>
      <p:pic>
        <p:nvPicPr>
          <p:cNvPr id="4" name="图片 3"/>
          <p:cNvPicPr/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5310" y="1327150"/>
            <a:ext cx="5143500" cy="318770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5595620" y="1584325"/>
            <a:ext cx="5581015" cy="132207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40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汉仪旗黑-55简"/>
                <a:ea typeface="汉仪旗黑-55简"/>
              </a:rPr>
              <a:t>通电导体在磁场中受力的作用。</a:t>
            </a: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5718810" y="3018155"/>
            <a:ext cx="5581015" cy="132207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40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汉仪旗黑-55简"/>
                <a:ea typeface="汉仪旗黑-55简"/>
              </a:rPr>
              <a:t>力的方向与电流的方向、磁场的方向有关。</a:t>
            </a: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5718810" y="4451985"/>
            <a:ext cx="5581015" cy="70675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40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汉仪旗黑-55简"/>
                <a:ea typeface="汉仪旗黑-55简"/>
              </a:rPr>
              <a:t>电能可以转化为机械能。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Box 1"/>
          <p:cNvSpPr/>
          <p:nvPr>
            <p:custDataLst>
              <p:tags r:id="rId2"/>
            </p:custDataLst>
          </p:nvPr>
        </p:nvSpPr>
        <p:spPr>
          <a:xfrm>
            <a:off x="1035050" y="1061720"/>
            <a:ext cx="10138410" cy="163766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0066CC"/>
                </a:solidFill>
                <a:latin typeface="Times New Roman" panose="02020603050405020304" pitchFamily="18" charset="0"/>
                <a:ea typeface="黑体" panose="02010609060101010101" charset="-122"/>
              </a:rPr>
              <a:t>　    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实验中的直导线运动一段距离就会离开场，很难持续地运动。那么线圈可以持续地转动吗？</a:t>
            </a:r>
            <a:endParaRPr lang="en-US" altLang="zh-CN" sz="2600"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二　让线圈在磁场中转动起来</a:t>
            </a:r>
          </a:p>
        </p:txBody>
      </p:sp>
      <p:pic>
        <p:nvPicPr>
          <p:cNvPr id="5" name="图片 4"/>
          <p:cNvPicPr/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7725" y="2699385"/>
            <a:ext cx="3809365" cy="2609215"/>
          </a:xfrm>
          <a:prstGeom prst="rect">
            <a:avLst/>
          </a:prstGeom>
        </p:spPr>
      </p:pic>
      <p:pic>
        <p:nvPicPr>
          <p:cNvPr id="7" name="761cb430c5bd887c28b4945777c183ab_raw">
            <a:hlinkClick r:id="" action="ppaction://media"/>
          </p:cNvPr>
          <p:cNvPicPr/>
          <p:nvPr>
            <a:videoFile r:link="rId6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939030" y="2463165"/>
            <a:ext cx="6234430" cy="356489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8295640" y="6028055"/>
            <a:ext cx="1631950" cy="27559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12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视频来源于抖音平台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 fullScrn="1">
              <p:cMediaNode>
                <p:cTn id="17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8196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31"/>
          <p:cNvSpPr txBox="1"/>
          <p:nvPr>
            <p:custDataLst>
              <p:tags r:id="rId1"/>
            </p:custDataLst>
          </p:nvPr>
        </p:nvSpPr>
        <p:spPr>
          <a:xfrm>
            <a:off x="6559550" y="1663065"/>
            <a:ext cx="4128770" cy="38455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>
                <a:latin typeface="黑体" panose="02010609060101010101" charset="-122"/>
                <a:ea typeface="黑体" panose="02010609060101010101" charset="-122"/>
              </a:rPr>
              <a:t>　　通电线圈在磁场中两边受力，但方向相反，发生顺时针转动。</a:t>
            </a:r>
          </a:p>
        </p:txBody>
      </p:sp>
      <p:pic>
        <p:nvPicPr>
          <p:cNvPr id="24579" name="Picture 4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42000"/>
          </a:blip>
          <a:stretch>
            <a:fillRect/>
          </a:stretch>
        </p:blipFill>
        <p:spPr>
          <a:xfrm>
            <a:off x="1755775" y="1662748"/>
            <a:ext cx="4075113" cy="3949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二　让线圈在磁场中转动起来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矩形 39"/>
          <p:cNvSpPr/>
          <p:nvPr>
            <p:custDataLst>
              <p:tags r:id="rId1"/>
            </p:custDataLst>
          </p:nvPr>
        </p:nvSpPr>
        <p:spPr>
          <a:xfrm>
            <a:off x="5996940" y="1271905"/>
            <a:ext cx="4415155" cy="44875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 algn="just">
              <a:lnSpc>
                <a:spcPct val="140000"/>
              </a:lnSpc>
            </a:pPr>
            <a:r>
              <a:rPr lang="zh-CN" altLang="en-US" sz="3600">
                <a:latin typeface="黑体" panose="02010609060101010101" charset="-122"/>
                <a:ea typeface="黑体" panose="02010609060101010101" charset="-122"/>
              </a:rPr>
              <a:t>　　当线圈的平面与磁场垂直时，通电线圈受平衡力作用，达到平衡位置。这时由于惯性，线圈还会继续转动。</a:t>
            </a:r>
          </a:p>
        </p:txBody>
      </p:sp>
      <p:pic>
        <p:nvPicPr>
          <p:cNvPr id="25603" name="Picture 4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24000" contrast="60000"/>
          </a:blip>
          <a:stretch>
            <a:fillRect/>
          </a:stretch>
        </p:blipFill>
        <p:spPr>
          <a:xfrm>
            <a:off x="1238885" y="1454785"/>
            <a:ext cx="4279900" cy="4083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二　让线圈在磁场中转动起来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6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1"/>
  <p:tag name="KSO_WM_BEAUTIFY_FLAG" val="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3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8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9"/>
  <p:tag name="KSO_WM_BEAUTIFY_FLAG" val="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4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7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0"/>
  <p:tag name="KSO_WM_BEAUTIFY_FLAG" val="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0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5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6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1"/>
  <p:tag name="KSO_WM_BEAUTIFY_FLAG" val="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9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0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8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9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4"/>
  <p:tag name="KSO_WM_BEAUTIFY_FLAG" val="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1"/>
  <p:tag name="KSO_WM_MEDIACOVER_FLAG" val="1"/>
  <p:tag name="KSO_WM_UNIT_MEDIACOVER_BTN_STATE" val="1"/>
  <p:tag name="KSO_WM_UNIT_MEDIACOVER_BTNRECT" val="0*0*0*0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6"/>
  <p:tag name="KSO_WM_MEDIACOVER_FLAG" val="1"/>
  <p:tag name="KSO_WM_UNIT_MEDIACOVER_BTN_STATE" val="1"/>
  <p:tag name="KSO_WM_UNIT_MEDIACOVER_BTNRECT" val="0*0*0*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5"/>
  <p:tag name="KSO_WM_BEAUTIFY_FLAG" val="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7"/>
  <p:tag name="KSO_WM_MEDIACOVER_FLAG" val="1"/>
  <p:tag name="KSO_WM_UNIT_MEDIACOVER_BTN_STATE" val="1"/>
  <p:tag name="KSO_WM_UNIT_MEDIACOVER_BTNRECT" val="0*0*0*0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8"/>
  <p:tag name="KSO_WM_MEDIACOVER_FLAG" val="1"/>
  <p:tag name="KSO_WM_UNIT_MEDIACOVER_BTN_STATE" val="1"/>
  <p:tag name="KSO_WM_UNIT_MEDIACOVER_BTNRECT" val="0*0*0*0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9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0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6"/>
  <p:tag name="KSO_WM_BEAUTIFY_FLAG" val="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8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9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0"/>
  <p:tag name="KSO_WM_MEDIACOVER_FLAG" val="1"/>
  <p:tag name="KSO_WM_UNIT_MEDIACOVER_BTN_STATE" val="1"/>
  <p:tag name="KSO_WM_UNIT_MEDIACOVER_BTNRECT" val="0*0*0*0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  <p:tag name="KSO_WM_BEAUTIFY_FLAG" val="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7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9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0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2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4"/>
  <p:tag name="KSO_WM_MEDIACOVER_FLAG" val="1"/>
  <p:tag name="KSO_WM_UNIT_MEDIACOVER_BTN_STATE" val="1"/>
  <p:tag name="KSO_WM_UNIT_MEDIACOVER_BTNRECT" val="0*0*0*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7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8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9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7"/>
  <p:tag name="KSO_WM_MEDIACOVER_FLAG" val="1"/>
  <p:tag name="KSO_WM_UNIT_MEDIACOVER_BTN_STATE" val="1"/>
  <p:tag name="KSO_WM_UNIT_MEDIACOVER_BTNRECT" val="0*0*0*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8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4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5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6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0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2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7"/>
  <p:tag name="KSO_WM_MEDIACOVER_FLAG" val="1"/>
  <p:tag name="KSO_WM_UNIT_MEDIACOVER_BTN_STATE" val="1"/>
  <p:tag name="KSO_WM_UNIT_MEDIACOVER_BTNRECT" val="0*0*0*0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9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1"/>
  <p:tag name="KSO_WM_MEDIACOVER_FLAG" val="1"/>
  <p:tag name="KSO_WM_UNIT_MEDIACOVER_BTN_STATE" val="1"/>
  <p:tag name="KSO_WM_UNIT_MEDIACOVER_BTNRECT" val="0*0*0*0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2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5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8"/>
  <p:tag name="KSO_WM_MEDIACOVER_FLAG" val="1"/>
  <p:tag name="KSO_WM_UNIT_MEDIACOVER_BTN_STATE" val="1"/>
  <p:tag name="KSO_WM_UNIT_MEDIACOVER_BTNRECT" val="0*0*0*0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0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0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1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5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6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1"/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5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9"/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0"/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1"/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4"/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5"/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6"/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912</Words>
  <Application>Microsoft Office PowerPoint</Application>
  <PresentationFormat>宽屏</PresentationFormat>
  <Paragraphs>53</Paragraphs>
  <Slides>19</Slides>
  <Notes>1</Notes>
  <HiddenSlides>0</HiddenSlides>
  <MMClips>10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19</vt:i4>
      </vt:variant>
    </vt:vector>
  </HeadingPairs>
  <TitlesOfParts>
    <vt:vector size="32" baseType="lpstr">
      <vt:lpstr>TimesNewRomanPS-BoldMT</vt:lpstr>
      <vt:lpstr>汉仪楷体简</vt:lpstr>
      <vt:lpstr>汉仪旗黑-50简</vt:lpstr>
      <vt:lpstr>汉仪旗黑-55简</vt:lpstr>
      <vt:lpstr>黑体</vt:lpstr>
      <vt:lpstr>微软雅黑</vt:lpstr>
      <vt:lpstr>Arial</vt:lpstr>
      <vt:lpstr>Calibri</vt:lpstr>
      <vt:lpstr>Times New Roman</vt:lpstr>
      <vt:lpstr>Wingdings</vt:lpstr>
      <vt:lpstr>Wingdings 2</vt:lpstr>
      <vt:lpstr>WPS</vt:lpstr>
      <vt:lpstr>1_WPS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2025-12-29T20:16:48Z</cp:lastPrinted>
  <dcterms:created xsi:type="dcterms:W3CDTF">2025-12-29T20:16:48Z</dcterms:created>
  <dcterms:modified xsi:type="dcterms:W3CDTF">2026-08-17T00:12:58Z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