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heme/theme2.xml" ContentType="application/vnd.openxmlformats-officedocument.them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heme/theme3.xml" ContentType="application/vnd.openxmlformats-officedocument.them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90" r:id="rId3"/>
    <p:sldId id="388" r:id="rId4"/>
    <p:sldId id="332" r:id="rId5"/>
    <p:sldId id="413" r:id="rId6"/>
    <p:sldId id="438" r:id="rId7"/>
    <p:sldId id="439" r:id="rId8"/>
    <p:sldId id="416" r:id="rId9"/>
    <p:sldId id="417" r:id="rId10"/>
    <p:sldId id="419" r:id="rId11"/>
    <p:sldId id="420" r:id="rId12"/>
    <p:sldId id="421" r:id="rId13"/>
    <p:sldId id="440" r:id="rId14"/>
    <p:sldId id="422" r:id="rId15"/>
    <p:sldId id="424" r:id="rId16"/>
    <p:sldId id="425" r:id="rId17"/>
    <p:sldId id="441" r:id="rId18"/>
    <p:sldId id="442" r:id="rId19"/>
    <p:sldId id="443" r:id="rId20"/>
    <p:sldId id="444" r:id="rId21"/>
    <p:sldId id="445" r:id="rId22"/>
    <p:sldId id="426" r:id="rId23"/>
    <p:sldId id="446" r:id="rId24"/>
    <p:sldId id="433" r:id="rId25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67" y="72"/>
      </p:cViewPr>
      <p:guideLst>
        <p:guide orient="horz" pos="2291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theme" Target="../theme/theme3.xml"/><Relationship Id="rId5" Type="http://schemas.openxmlformats.org/officeDocument/2006/relationships/tags" Target="../tags/tag87.xml"/><Relationship Id="rId4" Type="http://schemas.openxmlformats.org/officeDocument/2006/relationships/tags" Target="../tags/tag8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2" Type="http://schemas.openxmlformats.org/officeDocument/2006/relationships/tags" Target="../tags/tag78.xml"/><Relationship Id="rId1" Type="http://schemas.openxmlformats.org/officeDocument/2006/relationships/theme" Target="../theme/theme2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4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0.xml"/><Relationship Id="rId34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0" Type="http://schemas.openxmlformats.org/officeDocument/2006/relationships/tags" Target="../tags/tag9.xml"/><Relationship Id="rId29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3.xml"/><Relationship Id="rId32" Type="http://schemas.openxmlformats.org/officeDocument/2006/relationships/tags" Target="../tags/tag2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31" Type="http://schemas.openxmlformats.org/officeDocument/2006/relationships/tags" Target="../tags/tag2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tags" Target="../tags/tag19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81000">
              <a:schemeClr val="accent1">
                <a:lumMod val="40000"/>
                <a:lumOff val="60000"/>
                <a:alpha val="63000"/>
              </a:schemeClr>
            </a:gs>
            <a:gs pos="100000">
              <a:srgbClr val="6E98C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40" name="组合 39"/>
          <p:cNvGrpSpPr/>
          <p:nvPr userDrawn="1">
            <p:custDataLst>
              <p:tags r:id="rId19"/>
            </p:custDataLst>
          </p:nvPr>
        </p:nvGrpSpPr>
        <p:grpSpPr>
          <a:xfrm>
            <a:off x="-635" y="99060"/>
            <a:ext cx="12192635" cy="727710"/>
            <a:chOff x="-1" y="246"/>
            <a:chExt cx="19201" cy="1146"/>
          </a:xfrm>
        </p:grpSpPr>
        <p:sp>
          <p:nvSpPr>
            <p:cNvPr id="41" name="矩形 40"/>
            <p:cNvSpPr/>
            <p:nvPr>
              <p:custDataLst>
                <p:tags r:id="rId22"/>
              </p:custDataLst>
            </p:nvPr>
          </p:nvSpPr>
          <p:spPr>
            <a:xfrm flipV="1">
              <a:off x="-1" y="1272"/>
              <a:ext cx="19201" cy="120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64000">
                  <a:srgbClr val="3D60A9"/>
                </a:gs>
                <a:gs pos="100000">
                  <a:srgbClr val="A3B7E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>
              <p:custDataLst>
                <p:tags r:id="rId23"/>
              </p:custDataLst>
            </p:nvPr>
          </p:nvSpPr>
          <p:spPr>
            <a:xfrm>
              <a:off x="1421" y="490"/>
              <a:ext cx="11472" cy="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zh-CN" sz="300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  <a:sym typeface="+mn-ea"/>
              </a:endParaRPr>
            </a:p>
          </p:txBody>
        </p:sp>
        <p:grpSp>
          <p:nvGrpSpPr>
            <p:cNvPr id="43" name="组合 42"/>
            <p:cNvGrpSpPr/>
            <p:nvPr>
              <p:custDataLst>
                <p:tags r:id="rId24"/>
              </p:custDataLst>
            </p:nvPr>
          </p:nvGrpSpPr>
          <p:grpSpPr>
            <a:xfrm>
              <a:off x="16737" y="798"/>
              <a:ext cx="2159" cy="473"/>
              <a:chOff x="15773" y="2292"/>
              <a:chExt cx="2613" cy="572"/>
            </a:xfrm>
          </p:grpSpPr>
          <p:sp>
            <p:nvSpPr>
              <p:cNvPr id="44" name="椭圆 43"/>
              <p:cNvSpPr/>
              <p:nvPr>
                <p:custDataLst>
                  <p:tags r:id="rId29"/>
                </p:custDataLst>
              </p:nvPr>
            </p:nvSpPr>
            <p:spPr>
              <a:xfrm>
                <a:off x="15773" y="2292"/>
                <a:ext cx="571" cy="573"/>
              </a:xfrm>
              <a:prstGeom prst="ellipse">
                <a:avLst/>
              </a:prstGeom>
              <a:solidFill>
                <a:srgbClr val="4466AD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椭圆 44"/>
              <p:cNvSpPr/>
              <p:nvPr>
                <p:custDataLst>
                  <p:tags r:id="rId30"/>
                </p:custDataLst>
              </p:nvPr>
            </p:nvSpPr>
            <p:spPr>
              <a:xfrm>
                <a:off x="16454" y="2292"/>
                <a:ext cx="571" cy="573"/>
              </a:xfrm>
              <a:prstGeom prst="ellipse">
                <a:avLst/>
              </a:prstGeom>
              <a:solidFill>
                <a:srgbClr val="B4C5E9">
                  <a:alpha val="4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>
                <p:custDataLst>
                  <p:tags r:id="rId31"/>
                </p:custDataLst>
              </p:nvPr>
            </p:nvSpPr>
            <p:spPr>
              <a:xfrm>
                <a:off x="17135" y="2292"/>
                <a:ext cx="571" cy="573"/>
              </a:xfrm>
              <a:prstGeom prst="ellipse">
                <a:avLst/>
              </a:prstGeom>
              <a:solidFill>
                <a:srgbClr val="4D6EB1">
                  <a:alpha val="3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>
                <p:custDataLst>
                  <p:tags r:id="rId32"/>
                </p:custDataLst>
              </p:nvPr>
            </p:nvSpPr>
            <p:spPr>
              <a:xfrm>
                <a:off x="17816" y="2292"/>
                <a:ext cx="571" cy="573"/>
              </a:xfrm>
              <a:prstGeom prst="ellipse">
                <a:avLst/>
              </a:prstGeom>
              <a:solidFill>
                <a:srgbClr val="8DA4D4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" name="组合 48"/>
            <p:cNvGrpSpPr/>
            <p:nvPr>
              <p:custDataLst>
                <p:tags r:id="rId25"/>
              </p:custDataLst>
            </p:nvPr>
          </p:nvGrpSpPr>
          <p:grpSpPr>
            <a:xfrm>
              <a:off x="143" y="246"/>
              <a:ext cx="1157" cy="1130"/>
              <a:chOff x="12791" y="4248"/>
              <a:chExt cx="1157" cy="1130"/>
            </a:xfrm>
          </p:grpSpPr>
          <p:sp>
            <p:nvSpPr>
              <p:cNvPr id="50" name="任意多边形 49"/>
              <p:cNvSpPr/>
              <p:nvPr>
                <p:custDataLst>
                  <p:tags r:id="rId26"/>
                </p:custDataLst>
              </p:nvPr>
            </p:nvSpPr>
            <p:spPr>
              <a:xfrm>
                <a:off x="12791" y="4248"/>
                <a:ext cx="1155" cy="1130"/>
              </a:xfrm>
              <a:custGeom>
                <a:avLst/>
                <a:gdLst/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1155" h="1130">
                    <a:moveTo>
                      <a:pt x="0" y="0"/>
                    </a:moveTo>
                    <a:lnTo>
                      <a:pt x="1155" y="0"/>
                    </a:lnTo>
                    <a:lnTo>
                      <a:pt x="1155" y="386"/>
                    </a:lnTo>
                    <a:lnTo>
                      <a:pt x="438" y="386"/>
                    </a:lnTo>
                    <a:lnTo>
                      <a:pt x="438" y="1130"/>
                    </a:lnTo>
                    <a:lnTo>
                      <a:pt x="0" y="1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72B4">
                  <a:alpha val="66000"/>
                </a:srgbClr>
              </a:soli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51" name="矩形 50"/>
              <p:cNvSpPr/>
              <p:nvPr>
                <p:custDataLst>
                  <p:tags r:id="rId27"/>
                </p:custDataLst>
              </p:nvPr>
            </p:nvSpPr>
            <p:spPr>
              <a:xfrm>
                <a:off x="13032" y="4474"/>
                <a:ext cx="914" cy="88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>
                <p:custDataLst>
                  <p:tags r:id="rId28"/>
                </p:custDataLst>
              </p:nvPr>
            </p:nvSpPr>
            <p:spPr>
              <a:xfrm>
                <a:off x="13124" y="4628"/>
                <a:ext cx="824" cy="75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7D97CC"/>
                  </a:gs>
                </a:gsLst>
                <a:lin ang="11940000" scaled="0"/>
              </a:gradFill>
              <a:ln>
                <a:noFill/>
              </a:ln>
              <a:effectLst>
                <a:softEdge rad="127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" name="文本2"/>
          <p:cNvSpPr txBox="1"/>
          <p:nvPr userDrawn="1">
            <p:custDataLst>
              <p:tags r:id="rId20"/>
            </p:custDataLst>
          </p:nvPr>
        </p:nvSpPr>
        <p:spPr>
          <a:xfrm>
            <a:off x="7733030" y="380365"/>
            <a:ext cx="5572125" cy="710565"/>
          </a:xfrm>
          <a:prstGeom prst="rect">
            <a:avLst/>
          </a:prstGeom>
          <a:noFill/>
        </p:spPr>
        <p:txBody>
          <a:bodyPr anchor="t">
            <a:scene3d>
              <a:camera prst="orthographicFront"/>
              <a:lightRig rig="threePt" dir="t"/>
            </a:scene3d>
          </a:bodyPr>
          <a:lstStyle/>
          <a:p>
            <a:pPr marL="0" algn="ctr">
              <a:lnSpc>
                <a:spcPts val="2400"/>
              </a:lnSpc>
            </a:pP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  </a:t>
            </a:r>
            <a:r>
              <a:rPr lang="en-US" altLang="zh-CN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8.1 </a:t>
            </a: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电磁感应现象</a:t>
            </a:r>
          </a:p>
        </p:txBody>
      </p:sp>
      <p:pic>
        <p:nvPicPr>
          <p:cNvPr id="53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3" r:link="rId3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image" Target="../media/image3.png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notesSlide" Target="../notesSlides/notesSlide1.xml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tags" Target="../tags/tag116.xml"/><Relationship Id="rId28" Type="http://schemas.openxmlformats.org/officeDocument/2006/relationships/image" Target="../media/image5.png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tags" Target="../tags/tag115.xml"/><Relationship Id="rId27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2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tags" Target="../tags/tag126.xml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tags" Target="../tags/tag141.xml"/><Relationship Id="rId18" Type="http://schemas.openxmlformats.org/officeDocument/2006/relationships/tags" Target="../tags/tag146.xml"/><Relationship Id="rId3" Type="http://schemas.openxmlformats.org/officeDocument/2006/relationships/tags" Target="../tags/tag131.xml"/><Relationship Id="rId21" Type="http://schemas.openxmlformats.org/officeDocument/2006/relationships/image" Target="../media/image9.png"/><Relationship Id="rId7" Type="http://schemas.openxmlformats.org/officeDocument/2006/relationships/tags" Target="../tags/tag135.xml"/><Relationship Id="rId12" Type="http://schemas.openxmlformats.org/officeDocument/2006/relationships/tags" Target="../tags/tag140.xml"/><Relationship Id="rId17" Type="http://schemas.openxmlformats.org/officeDocument/2006/relationships/tags" Target="../tags/tag145.xml"/><Relationship Id="rId2" Type="http://schemas.openxmlformats.org/officeDocument/2006/relationships/tags" Target="../tags/tag130.xml"/><Relationship Id="rId16" Type="http://schemas.openxmlformats.org/officeDocument/2006/relationships/tags" Target="../tags/tag144.xml"/><Relationship Id="rId20" Type="http://schemas.openxmlformats.org/officeDocument/2006/relationships/image" Target="../media/image8.pn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tags" Target="../tags/tag139.xml"/><Relationship Id="rId5" Type="http://schemas.openxmlformats.org/officeDocument/2006/relationships/tags" Target="../tags/tag133.xml"/><Relationship Id="rId15" Type="http://schemas.openxmlformats.org/officeDocument/2006/relationships/tags" Target="../tags/tag143.xml"/><Relationship Id="rId10" Type="http://schemas.openxmlformats.org/officeDocument/2006/relationships/tags" Target="../tags/tag138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tags" Target="../tags/tag14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54.xml"/><Relationship Id="rId13" Type="http://schemas.openxmlformats.org/officeDocument/2006/relationships/tags" Target="../tags/tag159.xml"/><Relationship Id="rId18" Type="http://schemas.openxmlformats.org/officeDocument/2006/relationships/video" Target="../media/media1.mp4"/><Relationship Id="rId3" Type="http://schemas.openxmlformats.org/officeDocument/2006/relationships/tags" Target="../tags/tag149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153.xml"/><Relationship Id="rId12" Type="http://schemas.openxmlformats.org/officeDocument/2006/relationships/tags" Target="../tags/tag158.xml"/><Relationship Id="rId17" Type="http://schemas.microsoft.com/office/2007/relationships/media" Target="../media/media1.mp4"/><Relationship Id="rId2" Type="http://schemas.openxmlformats.org/officeDocument/2006/relationships/tags" Target="../tags/tag148.xml"/><Relationship Id="rId16" Type="http://schemas.openxmlformats.org/officeDocument/2006/relationships/tags" Target="../tags/tag162.xml"/><Relationship Id="rId20" Type="http://schemas.openxmlformats.org/officeDocument/2006/relationships/tags" Target="../tags/tag164.xml"/><Relationship Id="rId1" Type="http://schemas.openxmlformats.org/officeDocument/2006/relationships/tags" Target="../tags/tag147.xml"/><Relationship Id="rId6" Type="http://schemas.openxmlformats.org/officeDocument/2006/relationships/tags" Target="../tags/tag152.xml"/><Relationship Id="rId11" Type="http://schemas.openxmlformats.org/officeDocument/2006/relationships/tags" Target="../tags/tag157.xml"/><Relationship Id="rId5" Type="http://schemas.openxmlformats.org/officeDocument/2006/relationships/tags" Target="../tags/tag151.xml"/><Relationship Id="rId15" Type="http://schemas.openxmlformats.org/officeDocument/2006/relationships/tags" Target="../tags/tag161.xml"/><Relationship Id="rId23" Type="http://schemas.openxmlformats.org/officeDocument/2006/relationships/image" Target="../media/image11.png"/><Relationship Id="rId10" Type="http://schemas.openxmlformats.org/officeDocument/2006/relationships/tags" Target="../tags/tag156.xml"/><Relationship Id="rId19" Type="http://schemas.openxmlformats.org/officeDocument/2006/relationships/tags" Target="../tags/tag163.xml"/><Relationship Id="rId4" Type="http://schemas.openxmlformats.org/officeDocument/2006/relationships/tags" Target="../tags/tag150.xml"/><Relationship Id="rId9" Type="http://schemas.openxmlformats.org/officeDocument/2006/relationships/tags" Target="../tags/tag155.xml"/><Relationship Id="rId14" Type="http://schemas.openxmlformats.org/officeDocument/2006/relationships/tags" Target="../tags/tag160.xml"/><Relationship Id="rId2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tags" Target="../tags/tag177.xml"/><Relationship Id="rId3" Type="http://schemas.openxmlformats.org/officeDocument/2006/relationships/tags" Target="../tags/tag167.xml"/><Relationship Id="rId7" Type="http://schemas.openxmlformats.org/officeDocument/2006/relationships/tags" Target="../tags/tag171.xml"/><Relationship Id="rId12" Type="http://schemas.openxmlformats.org/officeDocument/2006/relationships/tags" Target="../tags/tag176.xml"/><Relationship Id="rId2" Type="http://schemas.openxmlformats.org/officeDocument/2006/relationships/tags" Target="../tags/tag166.xml"/><Relationship Id="rId16" Type="http://schemas.openxmlformats.org/officeDocument/2006/relationships/image" Target="../media/image10.png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5" Type="http://schemas.openxmlformats.org/officeDocument/2006/relationships/tags" Target="../tags/tag169.xml"/><Relationship Id="rId15" Type="http://schemas.openxmlformats.org/officeDocument/2006/relationships/image" Target="../media/image12.png"/><Relationship Id="rId10" Type="http://schemas.openxmlformats.org/officeDocument/2006/relationships/tags" Target="../tags/tag174.xml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13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84.xml"/><Relationship Id="rId7" Type="http://schemas.openxmlformats.org/officeDocument/2006/relationships/image" Target="../media/image14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6.xml"/><Relationship Id="rId4" Type="http://schemas.openxmlformats.org/officeDocument/2006/relationships/tags" Target="../tags/tag1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89.xml"/><Relationship Id="rId2" Type="http://schemas.openxmlformats.org/officeDocument/2006/relationships/tags" Target="../tags/tag188.xml"/><Relationship Id="rId1" Type="http://schemas.openxmlformats.org/officeDocument/2006/relationships/tags" Target="../tags/tag187.xml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96.xml"/><Relationship Id="rId7" Type="http://schemas.openxmlformats.org/officeDocument/2006/relationships/tags" Target="../tags/tag198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7.xml"/><Relationship Id="rId5" Type="http://schemas.openxmlformats.org/officeDocument/2006/relationships/video" Target="../media/media2.mp4"/><Relationship Id="rId10" Type="http://schemas.openxmlformats.org/officeDocument/2006/relationships/image" Target="../media/image17.png"/><Relationship Id="rId4" Type="http://schemas.microsoft.com/office/2007/relationships/media" Target="../media/media2.mp4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20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5" Type="http://schemas.openxmlformats.org/officeDocument/2006/relationships/tags" Target="../tags/tag203.xml"/><Relationship Id="rId4" Type="http://schemas.openxmlformats.org/officeDocument/2006/relationships/tags" Target="../tags/tag202.xml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07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10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13.xml"/><Relationship Id="rId7" Type="http://schemas.openxmlformats.org/officeDocument/2006/relationships/image" Target="../media/image22.wmf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oleObject" Target="../embeddings/oleObject1.bin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20.xml"/><Relationship Id="rId7" Type="http://schemas.openxmlformats.org/officeDocument/2006/relationships/image" Target="../media/image24.wmf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oleObject" Target="../embeddings/oleObject3.bin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24.xml"/><Relationship Id="rId2" Type="http://schemas.openxmlformats.org/officeDocument/2006/relationships/tags" Target="../tags/tag223.xml"/><Relationship Id="rId1" Type="http://schemas.openxmlformats.org/officeDocument/2006/relationships/tags" Target="../tags/tag222.x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4.bin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27.xml"/><Relationship Id="rId7" Type="http://schemas.openxmlformats.org/officeDocument/2006/relationships/image" Target="../media/image22.wmf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oleObject" Target="../embeddings/oleObject5.bin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2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4.xml"/><Relationship Id="rId3" Type="http://schemas.openxmlformats.org/officeDocument/2006/relationships/tags" Target="../tags/tag231.xml"/><Relationship Id="rId7" Type="http://schemas.openxmlformats.org/officeDocument/2006/relationships/tags" Target="../tags/tag233.xml"/><Relationship Id="rId12" Type="http://schemas.openxmlformats.org/officeDocument/2006/relationships/image" Target="../media/image27.png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tags" Target="../tags/tag232.xml"/><Relationship Id="rId11" Type="http://schemas.openxmlformats.org/officeDocument/2006/relationships/image" Target="../media/image26.png"/><Relationship Id="rId5" Type="http://schemas.openxmlformats.org/officeDocument/2006/relationships/video" Target="../media/media3.mp4"/><Relationship Id="rId10" Type="http://schemas.openxmlformats.org/officeDocument/2006/relationships/slideLayout" Target="../slideLayouts/slideLayout7.xml"/><Relationship Id="rId4" Type="http://schemas.microsoft.com/office/2007/relationships/media" Target="../media/media3.mp4"/><Relationship Id="rId9" Type="http://schemas.openxmlformats.org/officeDocument/2006/relationships/tags" Target="../tags/tag23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238.xml"/><Relationship Id="rId7" Type="http://schemas.openxmlformats.org/officeDocument/2006/relationships/tags" Target="../tags/tag240.xml"/><Relationship Id="rId2" Type="http://schemas.openxmlformats.org/officeDocument/2006/relationships/tags" Target="../tags/tag237.xml"/><Relationship Id="rId1" Type="http://schemas.openxmlformats.org/officeDocument/2006/relationships/tags" Target="../tags/tag236.xml"/><Relationship Id="rId6" Type="http://schemas.openxmlformats.org/officeDocument/2006/relationships/tags" Target="../tags/tag239.xml"/><Relationship Id="rId5" Type="http://schemas.openxmlformats.org/officeDocument/2006/relationships/video" Target="../media/media4.mp4"/><Relationship Id="rId10" Type="http://schemas.openxmlformats.org/officeDocument/2006/relationships/image" Target="../media/image29.png"/><Relationship Id="rId4" Type="http://schemas.microsoft.com/office/2007/relationships/media" Target="../media/media4.mp4"/><Relationship Id="rId9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8.xml"/><Relationship Id="rId13" Type="http://schemas.openxmlformats.org/officeDocument/2006/relationships/tags" Target="../tags/tag253.xml"/><Relationship Id="rId3" Type="http://schemas.openxmlformats.org/officeDocument/2006/relationships/tags" Target="../tags/tag243.xml"/><Relationship Id="rId7" Type="http://schemas.openxmlformats.org/officeDocument/2006/relationships/tags" Target="../tags/tag247.xml"/><Relationship Id="rId12" Type="http://schemas.openxmlformats.org/officeDocument/2006/relationships/tags" Target="../tags/tag252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242.xml"/><Relationship Id="rId16" Type="http://schemas.openxmlformats.org/officeDocument/2006/relationships/tags" Target="../tags/tag256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tags" Target="../tags/tag251.xml"/><Relationship Id="rId5" Type="http://schemas.openxmlformats.org/officeDocument/2006/relationships/tags" Target="../tags/tag245.xml"/><Relationship Id="rId15" Type="http://schemas.openxmlformats.org/officeDocument/2006/relationships/tags" Target="../tags/tag255.xml"/><Relationship Id="rId10" Type="http://schemas.openxmlformats.org/officeDocument/2006/relationships/tags" Target="../tags/tag250.xml"/><Relationship Id="rId4" Type="http://schemas.openxmlformats.org/officeDocument/2006/relationships/tags" Target="../tags/tag244.xml"/><Relationship Id="rId9" Type="http://schemas.openxmlformats.org/officeDocument/2006/relationships/tags" Target="../tags/tag249.xml"/><Relationship Id="rId14" Type="http://schemas.openxmlformats.org/officeDocument/2006/relationships/tags" Target="../tags/tag2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/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0" y="-635"/>
            <a:ext cx="12192635" cy="6858635"/>
          </a:xfrm>
          <a:prstGeom prst="rect">
            <a:avLst/>
          </a:prstGeom>
        </p:spPr>
      </p:pic>
      <p:sp>
        <p:nvSpPr>
          <p:cNvPr id="8" name="文本2"/>
          <p:cNvSpPr txBox="1"/>
          <p:nvPr>
            <p:custDataLst>
              <p:tags r:id="rId3"/>
            </p:custDataLst>
          </p:nvPr>
        </p:nvSpPr>
        <p:spPr>
          <a:xfrm>
            <a:off x="72044" y="5864168"/>
            <a:ext cx="12186285" cy="864870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400"/>
              </a:lnSpc>
            </a:pPr>
            <a:r>
              <a:rPr lang="zh-CN" altLang="en-US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教科版物理九年级上册             </a:t>
            </a:r>
            <a:r>
              <a:rPr lang="en-US" altLang="zh-CN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 第</a:t>
            </a:r>
            <a:r>
              <a:rPr lang="en-US" altLang="zh-CN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8</a:t>
            </a:r>
            <a:r>
              <a:rPr lang="zh-CN" altLang="en-US" sz="3600" b="1" i="0" dirty="0">
                <a:ln w="7620">
                  <a:solidFill>
                    <a:srgbClr val="30C0B4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outerShdw blurRad="38100" dist="22860" dir="5400000" rotWithShape="0">
                    <a:srgbClr val="000000">
                      <a:alpha val="29803"/>
                    </a:srgbClr>
                  </a:outerShdw>
                </a:effectLst>
                <a:latin typeface="微软雅黑" panose="020B0503020204020204" charset="-122"/>
                <a:ea typeface="微软雅黑"/>
              </a:rPr>
              <a:t>章   电磁相互作用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紧盯目标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675765" y="1945005"/>
            <a:ext cx="7588885" cy="3204845"/>
          </a:xfrm>
          <a:prstGeom prst="rect">
            <a:avLst/>
          </a:prstGeom>
        </p:spPr>
        <p:txBody>
          <a:bodyPr wrap="square">
            <a:noAutofit/>
            <a:scene3d>
              <a:camera prst="orthographicFront"/>
              <a:lightRig rig="threePt" dir="t"/>
            </a:scene3d>
          </a:bodyPr>
          <a:lstStyle/>
          <a:p>
            <a:pPr>
              <a:lnSpc>
                <a:spcPct val="150000"/>
              </a:lnSpc>
            </a:pPr>
            <a:r>
              <a:rPr 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1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、法拉第的发现？</a:t>
            </a:r>
          </a:p>
          <a:p>
            <a:pPr>
              <a:lnSpc>
                <a:spcPct val="150000"/>
              </a:lnSpc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2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、产生感应电流的条件？</a:t>
            </a:r>
          </a:p>
          <a:p>
            <a:pPr>
              <a:lnSpc>
                <a:spcPct val="150000"/>
              </a:lnSpc>
            </a:pP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3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、发电机：机械能</a:t>
            </a:r>
            <a:r>
              <a:rPr lang="en-US" altLang="zh-CN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——</a:t>
            </a:r>
            <a:r>
              <a:rPr lang="zh-CN" altLang="en-US" sz="4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电能。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上弧形箭头 5"/>
          <p:cNvSpPr/>
          <p:nvPr>
            <p:custDataLst>
              <p:tags r:id="rId2"/>
            </p:custDataLst>
          </p:nvPr>
        </p:nvSpPr>
        <p:spPr>
          <a:xfrm>
            <a:off x="511810" y="901065"/>
            <a:ext cx="11805920" cy="1957705"/>
          </a:xfrm>
          <a:prstGeom prst="curvedDownArrow">
            <a:avLst>
              <a:gd name="adj1" fmla="val 17944"/>
              <a:gd name="adj2" fmla="val 44895"/>
              <a:gd name="adj3" fmla="val 31916"/>
            </a:avLst>
          </a:prstGeom>
          <a:solidFill>
            <a:srgbClr val="BED6E4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 eaLnBrk="1" fontAlgn="base" hangingPunct="1">
              <a:buClr>
                <a:srgbClr val="000000"/>
              </a:buClr>
            </a:pPr>
            <a:endParaRPr lang="zh-CN" altLang="en-US" sz="4000" b="1" strike="noStrike" noProof="1">
              <a:solidFill>
                <a:srgbClr val="FF9933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　新课导入</a:t>
            </a:r>
          </a:p>
        </p:txBody>
      </p:sp>
      <p:grpSp>
        <p:nvGrpSpPr>
          <p:cNvPr id="15" name="组合 14"/>
          <p:cNvGrpSpPr/>
          <p:nvPr>
            <p:custDataLst>
              <p:tags r:id="rId4"/>
            </p:custDataLst>
          </p:nvPr>
        </p:nvGrpSpPr>
        <p:grpSpPr>
          <a:xfrm>
            <a:off x="2195830" y="1703070"/>
            <a:ext cx="5821045" cy="872490"/>
            <a:chOff x="923" y="1961"/>
            <a:chExt cx="11120" cy="1969"/>
          </a:xfrm>
        </p:grpSpPr>
        <p:pic>
          <p:nvPicPr>
            <p:cNvPr id="2" name="图片 1"/>
            <p:cNvPicPr/>
            <p:nvPr>
              <p:custDataLst>
                <p:tags r:id="rId20"/>
              </p:custDataLst>
            </p:nvPr>
          </p:nvPicPr>
          <p:blipFill>
            <a:blip r:embed="rId26"/>
            <a:srcRect l="228" r="2924"/>
            <a:stretch>
              <a:fillRect/>
            </a:stretch>
          </p:blipFill>
          <p:spPr>
            <a:xfrm>
              <a:off x="923" y="1961"/>
              <a:ext cx="2533" cy="1969"/>
            </a:xfrm>
            <a:prstGeom prst="roundRect">
              <a:avLst>
                <a:gd name="adj" fmla="val 10931"/>
              </a:avLst>
            </a:prstGeom>
          </p:spPr>
        </p:pic>
        <p:grpSp>
          <p:nvGrpSpPr>
            <p:cNvPr id="8" name="组合 7"/>
            <p:cNvGrpSpPr/>
            <p:nvPr>
              <p:custDataLst>
                <p:tags r:id="rId21"/>
              </p:custDataLst>
            </p:nvPr>
          </p:nvGrpSpPr>
          <p:grpSpPr>
            <a:xfrm>
              <a:off x="3962" y="2420"/>
              <a:ext cx="8081" cy="1387"/>
              <a:chOff x="6106" y="2543"/>
              <a:chExt cx="8081" cy="1387"/>
            </a:xfrm>
          </p:grpSpPr>
          <p:sp>
            <p:nvSpPr>
              <p:cNvPr id="3" name="圆角矩形标注 2"/>
              <p:cNvSpPr/>
              <p:nvPr>
                <p:custDataLst>
                  <p:tags r:id="rId22"/>
                </p:custDataLst>
              </p:nvPr>
            </p:nvSpPr>
            <p:spPr>
              <a:xfrm>
                <a:off x="6106" y="2543"/>
                <a:ext cx="7236" cy="1387"/>
              </a:xfrm>
              <a:prstGeom prst="wedgeRoundRectCallout">
                <a:avLst>
                  <a:gd name="adj1" fmla="val -53166"/>
                  <a:gd name="adj2" fmla="val -13302"/>
                  <a:gd name="adj3" fmla="val 1666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7" name="文本框 6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6836" y="2680"/>
                <a:ext cx="7351" cy="1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/>
                  <a:t>电流产生了磁场！</a:t>
                </a:r>
              </a:p>
            </p:txBody>
          </p:sp>
        </p:grpSp>
      </p:grpSp>
      <p:grpSp>
        <p:nvGrpSpPr>
          <p:cNvPr id="16" name="组合 15"/>
          <p:cNvGrpSpPr/>
          <p:nvPr>
            <p:custDataLst>
              <p:tags r:id="rId5"/>
            </p:custDataLst>
          </p:nvPr>
        </p:nvGrpSpPr>
        <p:grpSpPr>
          <a:xfrm>
            <a:off x="5873115" y="2858642"/>
            <a:ext cx="5231535" cy="955803"/>
            <a:chOff x="6466" y="6039"/>
            <a:chExt cx="9993" cy="2157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7"/>
            <a:srcRect l="34064" t="12575" r="35144" b="29361"/>
            <a:stretch>
              <a:fillRect/>
            </a:stretch>
          </p:blipFill>
          <p:spPr>
            <a:xfrm>
              <a:off x="14441" y="6039"/>
              <a:ext cx="2018" cy="2157"/>
            </a:xfrm>
            <a:prstGeom prst="roundRect">
              <a:avLst>
                <a:gd name="adj" fmla="val 15207"/>
              </a:avLst>
            </a:prstGeom>
          </p:spPr>
        </p:pic>
        <p:grpSp>
          <p:nvGrpSpPr>
            <p:cNvPr id="12" name="组合 11"/>
            <p:cNvGrpSpPr/>
            <p:nvPr>
              <p:custDataLst>
                <p:tags r:id="rId17"/>
              </p:custDataLst>
            </p:nvPr>
          </p:nvGrpSpPr>
          <p:grpSpPr>
            <a:xfrm>
              <a:off x="6466" y="6375"/>
              <a:ext cx="7351" cy="1533"/>
              <a:chOff x="6106" y="2926"/>
              <a:chExt cx="7351" cy="1533"/>
            </a:xfrm>
            <a:solidFill>
              <a:schemeClr val="bg1"/>
            </a:solidFill>
          </p:grpSpPr>
          <p:sp>
            <p:nvSpPr>
              <p:cNvPr id="13" name="圆角矩形标注 12"/>
              <p:cNvSpPr/>
              <p:nvPr>
                <p:custDataLst>
                  <p:tags r:id="rId18"/>
                </p:custDataLst>
              </p:nvPr>
            </p:nvSpPr>
            <p:spPr>
              <a:xfrm>
                <a:off x="6220" y="2926"/>
                <a:ext cx="7236" cy="1533"/>
              </a:xfrm>
              <a:prstGeom prst="wedgeRoundRectCallout">
                <a:avLst>
                  <a:gd name="adj1" fmla="val 53841"/>
                  <a:gd name="adj2" fmla="val 19132"/>
                  <a:gd name="adj3" fmla="val 16667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/>
              </a:p>
            </p:txBody>
          </p:sp>
          <p:sp>
            <p:nvSpPr>
              <p:cNvPr id="14" name="文本框 13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6106" y="3068"/>
                <a:ext cx="7351" cy="1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/>
                  <a:t>那能否用磁场产生电流呢？</a:t>
                </a:r>
              </a:p>
            </p:txBody>
          </p:sp>
        </p:grpSp>
      </p:grpSp>
      <p:grpSp>
        <p:nvGrpSpPr>
          <p:cNvPr id="25" name="组合 24"/>
          <p:cNvGrpSpPr/>
          <p:nvPr>
            <p:custDataLst>
              <p:tags r:id="rId6"/>
            </p:custDataLst>
          </p:nvPr>
        </p:nvGrpSpPr>
        <p:grpSpPr>
          <a:xfrm>
            <a:off x="2282825" y="3983355"/>
            <a:ext cx="5552563" cy="1089687"/>
            <a:chOff x="1703" y="6782"/>
            <a:chExt cx="10606" cy="2459"/>
          </a:xfrm>
        </p:grpSpPr>
        <p:pic>
          <p:nvPicPr>
            <p:cNvPr id="19" name="图片 18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8"/>
            <a:srcRect l="11405" r="11405"/>
            <a:stretch>
              <a:fillRect/>
            </a:stretch>
          </p:blipFill>
          <p:spPr>
            <a:xfrm>
              <a:off x="1703" y="6782"/>
              <a:ext cx="2221" cy="2157"/>
            </a:xfrm>
            <a:prstGeom prst="roundRect">
              <a:avLst>
                <a:gd name="adj" fmla="val 15207"/>
              </a:avLst>
            </a:prstGeom>
          </p:spPr>
        </p:pic>
        <p:sp>
          <p:nvSpPr>
            <p:cNvPr id="23" name="圆角矩形标注 22"/>
            <p:cNvSpPr/>
            <p:nvPr>
              <p:custDataLst>
                <p:tags r:id="rId14"/>
              </p:custDataLst>
            </p:nvPr>
          </p:nvSpPr>
          <p:spPr>
            <a:xfrm>
              <a:off x="4544" y="6990"/>
              <a:ext cx="7765" cy="2251"/>
            </a:xfrm>
            <a:prstGeom prst="wedgeRoundRectCallout">
              <a:avLst>
                <a:gd name="adj1" fmla="val -54378"/>
                <a:gd name="adj2" fmla="val 4280"/>
                <a:gd name="adj3" fmla="val 1666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/>
            </a:p>
          </p:txBody>
        </p:sp>
        <p:sp>
          <p:nvSpPr>
            <p:cNvPr id="24" name="文本框 23"/>
            <p:cNvSpPr txBox="1"/>
            <p:nvPr>
              <p:custDataLst>
                <p:tags r:id="rId15"/>
              </p:custDataLst>
            </p:nvPr>
          </p:nvSpPr>
          <p:spPr>
            <a:xfrm>
              <a:off x="4576" y="7167"/>
              <a:ext cx="7463" cy="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/>
                <a:t>哦！对一个问题还可以</a:t>
              </a:r>
              <a:r>
                <a:rPr lang="zh-CN" altLang="en-US" sz="2400">
                  <a:solidFill>
                    <a:srgbClr val="FF0000"/>
                  </a:solidFill>
                </a:rPr>
                <a:t>逆向思考</a:t>
              </a:r>
              <a:r>
                <a:rPr lang="zh-CN" altLang="en-US" sz="2400"/>
                <a:t>，学到了！</a:t>
              </a:r>
            </a:p>
          </p:txBody>
        </p:sp>
      </p:grp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91783" y="3069908"/>
            <a:ext cx="1025525" cy="109855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t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6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+mn-ea"/>
              </a:rPr>
              <a:t>电</a:t>
            </a:r>
            <a:endParaRPr lang="zh-CN" altLang="en-US" sz="6600" b="1" noProof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1185843" y="3069908"/>
            <a:ext cx="936625" cy="109855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6600" b="1" noProof="1">
                <a:solidFill>
                  <a:srgbClr val="FF0066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+mn-ea"/>
              </a:rPr>
              <a:t>磁</a:t>
            </a:r>
            <a:endParaRPr lang="zh-CN" altLang="en-US" sz="6600" b="1" noProof="1">
              <a:solidFill>
                <a:srgbClr val="FF0066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21" name="上弧形箭头 20"/>
          <p:cNvSpPr/>
          <p:nvPr>
            <p:custDataLst>
              <p:tags r:id="rId9"/>
            </p:custDataLst>
          </p:nvPr>
        </p:nvSpPr>
        <p:spPr>
          <a:xfrm rot="10800000">
            <a:off x="292100" y="4173220"/>
            <a:ext cx="11805920" cy="1957705"/>
          </a:xfrm>
          <a:prstGeom prst="curvedDownArrow">
            <a:avLst>
              <a:gd name="adj1" fmla="val 17944"/>
              <a:gd name="adj2" fmla="val 44895"/>
              <a:gd name="adj3" fmla="val 31916"/>
            </a:avLst>
          </a:prstGeom>
          <a:solidFill>
            <a:srgbClr val="BED6E4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algn="ctr" eaLnBrk="1" fontAlgn="base" hangingPunct="1">
              <a:buClr>
                <a:srgbClr val="000000"/>
              </a:buClr>
            </a:pPr>
            <a:endParaRPr lang="zh-CN" altLang="en-US" sz="4000" b="1" strike="noStrike" noProof="1">
              <a:solidFill>
                <a:srgbClr val="FF9933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grpSp>
        <p:nvGrpSpPr>
          <p:cNvPr id="17" name="组合 31750"/>
          <p:cNvGrpSpPr/>
          <p:nvPr>
            <p:custDataLst>
              <p:tags r:id="rId10"/>
            </p:custDataLst>
          </p:nvPr>
        </p:nvGrpSpPr>
        <p:grpSpPr>
          <a:xfrm>
            <a:off x="5873115" y="5461000"/>
            <a:ext cx="995680" cy="1085850"/>
            <a:chOff x="2832" y="1680"/>
            <a:chExt cx="336" cy="672"/>
          </a:xfrm>
        </p:grpSpPr>
        <p:sp>
          <p:nvSpPr>
            <p:cNvPr id="18" name="任意多边形 31751"/>
            <p:cNvSpPr/>
            <p:nvPr>
              <p:custDataLst>
                <p:tags r:id="rId11"/>
              </p:custDataLst>
            </p:nvPr>
          </p:nvSpPr>
          <p:spPr>
            <a:xfrm>
              <a:off x="2976" y="2208"/>
              <a:ext cx="96" cy="144"/>
            </a:xfrm>
            <a:custGeom>
              <a:avLst/>
              <a:gdLst/>
              <a:ahLst/>
              <a:cxnLst/>
              <a:rect l="l" t="t" r="r" b="b"/>
              <a:pathLst>
                <a:path w="115" h="100">
                  <a:moveTo>
                    <a:pt x="41" y="0"/>
                  </a:moveTo>
                  <a:lnTo>
                    <a:pt x="9" y="18"/>
                  </a:lnTo>
                  <a:lnTo>
                    <a:pt x="0" y="67"/>
                  </a:lnTo>
                  <a:lnTo>
                    <a:pt x="25" y="100"/>
                  </a:lnTo>
                  <a:lnTo>
                    <a:pt x="90" y="100"/>
                  </a:lnTo>
                  <a:lnTo>
                    <a:pt x="115" y="61"/>
                  </a:lnTo>
                  <a:lnTo>
                    <a:pt x="93" y="12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BED6E4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noAutofit/>
            </a:bodyPr>
            <a:lstStyle/>
            <a:p>
              <a:pPr lvl="0" algn="ctr" fontAlgn="base">
                <a:buClr>
                  <a:srgbClr val="000000"/>
                </a:buClr>
                <a:buSzTx/>
                <a:buFontTx/>
              </a:pPr>
              <a:endParaRPr lang="zh-CN" altLang="en-US" sz="4000" b="1">
                <a:solidFill>
                  <a:srgbClr val="FF9933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sym typeface="+mn-ea"/>
              </a:endParaRPr>
            </a:p>
          </p:txBody>
        </p:sp>
        <p:sp>
          <p:nvSpPr>
            <p:cNvPr id="20" name="任意多边形 31752"/>
            <p:cNvSpPr/>
            <p:nvPr>
              <p:custDataLst>
                <p:tags r:id="rId12"/>
              </p:custDataLst>
            </p:nvPr>
          </p:nvSpPr>
          <p:spPr>
            <a:xfrm>
              <a:off x="2832" y="1680"/>
              <a:ext cx="336" cy="480"/>
            </a:xfrm>
            <a:custGeom>
              <a:avLst/>
              <a:gdLst/>
              <a:ahLst/>
              <a:cxnLst/>
              <a:rect l="l" t="t" r="r" b="b"/>
              <a:pathLst>
                <a:path w="355" h="442">
                  <a:moveTo>
                    <a:pt x="0" y="223"/>
                  </a:moveTo>
                  <a:lnTo>
                    <a:pt x="51" y="213"/>
                  </a:lnTo>
                  <a:lnTo>
                    <a:pt x="81" y="223"/>
                  </a:lnTo>
                  <a:lnTo>
                    <a:pt x="79" y="162"/>
                  </a:lnTo>
                  <a:lnTo>
                    <a:pt x="101" y="94"/>
                  </a:lnTo>
                  <a:lnTo>
                    <a:pt x="187" y="68"/>
                  </a:lnTo>
                  <a:lnTo>
                    <a:pt x="228" y="97"/>
                  </a:lnTo>
                  <a:lnTo>
                    <a:pt x="272" y="142"/>
                  </a:lnTo>
                  <a:lnTo>
                    <a:pt x="260" y="220"/>
                  </a:lnTo>
                  <a:lnTo>
                    <a:pt x="178" y="256"/>
                  </a:lnTo>
                  <a:lnTo>
                    <a:pt x="156" y="310"/>
                  </a:lnTo>
                  <a:lnTo>
                    <a:pt x="162" y="366"/>
                  </a:lnTo>
                  <a:lnTo>
                    <a:pt x="151" y="442"/>
                  </a:lnTo>
                  <a:lnTo>
                    <a:pt x="233" y="442"/>
                  </a:lnTo>
                  <a:lnTo>
                    <a:pt x="244" y="385"/>
                  </a:lnTo>
                  <a:lnTo>
                    <a:pt x="238" y="320"/>
                  </a:lnTo>
                  <a:lnTo>
                    <a:pt x="288" y="285"/>
                  </a:lnTo>
                  <a:lnTo>
                    <a:pt x="326" y="266"/>
                  </a:lnTo>
                  <a:lnTo>
                    <a:pt x="355" y="181"/>
                  </a:lnTo>
                  <a:lnTo>
                    <a:pt x="329" y="91"/>
                  </a:lnTo>
                  <a:lnTo>
                    <a:pt x="241" y="0"/>
                  </a:lnTo>
                  <a:lnTo>
                    <a:pt x="132" y="7"/>
                  </a:lnTo>
                  <a:lnTo>
                    <a:pt x="46" y="62"/>
                  </a:lnTo>
                  <a:lnTo>
                    <a:pt x="8" y="130"/>
                  </a:lnTo>
                  <a:lnTo>
                    <a:pt x="0" y="223"/>
                  </a:lnTo>
                  <a:close/>
                </a:path>
              </a:pathLst>
            </a:custGeom>
            <a:solidFill>
              <a:srgbClr val="BED6E4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>
              <a:noAutofit/>
            </a:bodyPr>
            <a:lstStyle/>
            <a:p>
              <a:pPr lvl="0" algn="ctr" fontAlgn="base">
                <a:buClr>
                  <a:srgbClr val="000000"/>
                </a:buClr>
                <a:buSzTx/>
                <a:buFontTx/>
              </a:pPr>
              <a:endParaRPr lang="zh-CN" altLang="en-US" sz="4000" b="1">
                <a:solidFill>
                  <a:srgbClr val="FF9933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sym typeface="+mn-ea"/>
              </a:endParaRPr>
            </a:p>
          </p:txBody>
        </p: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/>
      <p:bldP spid="5" grpId="0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一　法拉第的发现：说干就干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870585" y="1088390"/>
            <a:ext cx="6529705" cy="56832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法拉第：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英国物理学家法拉第历经</a:t>
            </a:r>
            <a:r>
              <a:rPr lang="en-US" altLang="zh-CN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10</a:t>
            </a:r>
            <a:r>
              <a:rPr lang="en-US" altLang="zh-CN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年的探索，在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1831</a:t>
            </a:r>
            <a:r>
              <a:rPr lang="en-US" altLang="zh-CN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年，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终于发现了利用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磁场产生了电流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的条件和规律。法拉第的发现进一步揭示了电与磁的联系，导致了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发电机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、电动机和变压器的相继问世，使电能的大规模生产、传输和利用成为现实，人类社会进入了</a:t>
            </a:r>
            <a:r>
              <a:rPr lang="zh-CN" altLang="en-US" sz="3600" b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电气化的时代</a:t>
            </a:r>
            <a:r>
              <a:rPr lang="zh-CN" altLang="en-US" sz="3600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</a:p>
        </p:txBody>
      </p:sp>
      <p:pic>
        <p:nvPicPr>
          <p:cNvPr id="22" name="图片 21"/>
          <p:cNvPicPr/>
          <p:nvPr>
            <p:custDataLst>
              <p:tags r:id="rId4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115685" y="600710"/>
            <a:ext cx="5530215" cy="625729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标注 22"/>
          <p:cNvSpPr/>
          <p:nvPr>
            <p:custDataLst>
              <p:tags r:id="rId1"/>
            </p:custDataLst>
          </p:nvPr>
        </p:nvSpPr>
        <p:spPr>
          <a:xfrm>
            <a:off x="2313305" y="2710815"/>
            <a:ext cx="3840480" cy="3277235"/>
          </a:xfrm>
          <a:prstGeom prst="wedgeRoundRectCallout">
            <a:avLst>
              <a:gd name="adj1" fmla="val -76488"/>
              <a:gd name="adj2" fmla="val 54068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8194" name="Text Box 2"/>
          <p:cNvSpPr txBox="1"/>
          <p:nvPr>
            <p:custDataLst>
              <p:tags r:id="rId2"/>
            </p:custDataLst>
          </p:nvPr>
        </p:nvSpPr>
        <p:spPr>
          <a:xfrm>
            <a:off x="739140" y="861695"/>
            <a:ext cx="9900920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</a:t>
            </a:r>
            <a:r>
              <a:rPr lang="zh-CN" altLang="en-US" sz="26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将一根导体的两端用细导线悬挂起来，并与灵敏电流计串联组成闭合电路。将导体放在蹄形磁体的磁场中，如图所示。</a:t>
            </a:r>
          </a:p>
        </p:txBody>
      </p:sp>
      <p:pic>
        <p:nvPicPr>
          <p:cNvPr id="6" name="图片 5"/>
          <p:cNvPicPr/>
          <p:nvPr>
            <p:custDataLst>
              <p:tags r:id="rId3"/>
            </p:custDataLst>
          </p:nvPr>
        </p:nvPicPr>
        <p:blipFill>
          <a:blip r:embed="rId8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8000" contrast="42000"/>
          </a:blip>
          <a:stretch>
            <a:fillRect/>
          </a:stretch>
        </p:blipFill>
        <p:spPr>
          <a:xfrm>
            <a:off x="6154420" y="1308735"/>
            <a:ext cx="6096000" cy="493712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实验：产生感应电流的条件</a:t>
            </a:r>
          </a:p>
        </p:txBody>
      </p:sp>
      <p:pic>
        <p:nvPicPr>
          <p:cNvPr id="22" name="图片 21"/>
          <p:cNvPicPr/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522605" y="3742690"/>
            <a:ext cx="3034030" cy="311531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2511425" y="2733040"/>
            <a:ext cx="335470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/>
              <a:t>     </a:t>
            </a:r>
            <a:r>
              <a:rPr lang="zh-CN" altLang="en-US" sz="2000"/>
              <a:t>使导线</a:t>
            </a:r>
            <a:r>
              <a:rPr lang="en-US" altLang="zh-CN" sz="2000"/>
              <a:t> ab</a:t>
            </a:r>
            <a:r>
              <a:rPr lang="zh-CN" altLang="en-US" sz="2000"/>
              <a:t>（闭合电路的一部分）在磁场中静止或向各个方向运动，进行各种尝试，找到能使灵敏电流计的指针发生偏转的操作。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/>
          <p:nvPr>
            <p:custDataLst>
              <p:tags r:id="rId1"/>
            </p:custDataLst>
          </p:nvPr>
        </p:nvSpPr>
        <p:spPr>
          <a:xfrm>
            <a:off x="545465" y="2286000"/>
            <a:ext cx="5007610" cy="24917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</a:t>
            </a:r>
            <a:r>
              <a:rPr lang="zh-CN" altLang="en-US" sz="26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将一根导体的两端用细导线悬挂起来，并与灵敏电流计串联组成闭合电路。将导体放在蹄形磁体的磁场中，如图所示。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如此简单，需要十年？</a:t>
            </a:r>
          </a:p>
        </p:txBody>
      </p:sp>
      <p:grpSp>
        <p:nvGrpSpPr>
          <p:cNvPr id="14" name="组合 13"/>
          <p:cNvGrpSpPr/>
          <p:nvPr>
            <p:custDataLst>
              <p:tags r:id="rId3"/>
            </p:custDataLst>
          </p:nvPr>
        </p:nvGrpSpPr>
        <p:grpSpPr>
          <a:xfrm>
            <a:off x="386080" y="1167130"/>
            <a:ext cx="4225925" cy="2470150"/>
            <a:chOff x="7064" y="-1353"/>
            <a:chExt cx="6655" cy="3890"/>
          </a:xfrm>
        </p:grpSpPr>
        <p:grpSp>
          <p:nvGrpSpPr>
            <p:cNvPr id="12" name="组合 11"/>
            <p:cNvGrpSpPr/>
            <p:nvPr>
              <p:custDataLst>
                <p:tags r:id="rId13"/>
              </p:custDataLst>
            </p:nvPr>
          </p:nvGrpSpPr>
          <p:grpSpPr>
            <a:xfrm>
              <a:off x="7064" y="-1353"/>
              <a:ext cx="6655" cy="3890"/>
              <a:chOff x="7064" y="-1353"/>
              <a:chExt cx="6655" cy="3890"/>
            </a:xfrm>
          </p:grpSpPr>
          <p:grpSp>
            <p:nvGrpSpPr>
              <p:cNvPr id="10" name="组合 9"/>
              <p:cNvGrpSpPr/>
              <p:nvPr>
                <p:custDataLst>
                  <p:tags r:id="rId15"/>
                </p:custDataLst>
              </p:nvPr>
            </p:nvGrpSpPr>
            <p:grpSpPr>
              <a:xfrm>
                <a:off x="11078" y="-333"/>
                <a:ext cx="2641" cy="2870"/>
                <a:chOff x="11078" y="-333"/>
                <a:chExt cx="2641" cy="2870"/>
              </a:xfrm>
            </p:grpSpPr>
            <p:sp>
              <p:nvSpPr>
                <p:cNvPr id="8" name="圆角矩形 7"/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1078" y="1545"/>
                  <a:ext cx="2641" cy="992"/>
                </a:xfrm>
                <a:prstGeom prst="roundRect">
                  <a:avLst/>
                </a:prstGeom>
                <a:noFill/>
                <a:ln w="28575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9" name="直接箭头连接符 8"/>
                <p:cNvCxnSpPr/>
                <p:nvPr>
                  <p:custDataLst>
                    <p:tags r:id="rId18"/>
                  </p:custDataLst>
                </p:nvPr>
              </p:nvCxnSpPr>
              <p:spPr>
                <a:xfrm flipV="1">
                  <a:off x="11491" y="-333"/>
                  <a:ext cx="46" cy="1695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圆角矩形 10"/>
              <p:cNvSpPr/>
              <p:nvPr>
                <p:custDataLst>
                  <p:tags r:id="rId16"/>
                </p:custDataLst>
              </p:nvPr>
            </p:nvSpPr>
            <p:spPr>
              <a:xfrm>
                <a:off x="7064" y="-1353"/>
                <a:ext cx="5495" cy="91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14"/>
              </p:custDataLst>
            </p:nvPr>
          </p:nvSpPr>
          <p:spPr>
            <a:xfrm>
              <a:off x="7315" y="-1262"/>
              <a:ext cx="5515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/>
                <a:t>为什么不是电流表？</a:t>
              </a:r>
            </a:p>
          </p:txBody>
        </p:sp>
      </p:grpSp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4047490" y="1108075"/>
            <a:ext cx="54095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：产生的电流太小了</a:t>
            </a:r>
          </a:p>
        </p:txBody>
      </p:sp>
      <p:grpSp>
        <p:nvGrpSpPr>
          <p:cNvPr id="28" name="组合 27"/>
          <p:cNvGrpSpPr/>
          <p:nvPr>
            <p:custDataLst>
              <p:tags r:id="rId5"/>
            </p:custDataLst>
          </p:nvPr>
        </p:nvGrpSpPr>
        <p:grpSpPr>
          <a:xfrm>
            <a:off x="4537710" y="2157095"/>
            <a:ext cx="5170170" cy="3649980"/>
            <a:chOff x="7146" y="3397"/>
            <a:chExt cx="8142" cy="5748"/>
          </a:xfrm>
        </p:grpSpPr>
        <p:pic>
          <p:nvPicPr>
            <p:cNvPr id="23" name="图片 22"/>
            <p:cNvPicPr/>
            <p:nvPr>
              <p:custDataLst>
                <p:tags r:id="rId11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7146" y="3397"/>
              <a:ext cx="8142" cy="4874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>
              <p:custDataLst>
                <p:tags r:id="rId12"/>
              </p:custDataLst>
            </p:nvPr>
          </p:nvSpPr>
          <p:spPr>
            <a:xfrm>
              <a:off x="9807" y="8033"/>
              <a:ext cx="3885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增加磁铁</a:t>
              </a:r>
            </a:p>
          </p:txBody>
        </p:sp>
      </p:grpSp>
      <p:grpSp>
        <p:nvGrpSpPr>
          <p:cNvPr id="30" name="组合 29"/>
          <p:cNvGrpSpPr/>
          <p:nvPr>
            <p:custDataLst>
              <p:tags r:id="rId6"/>
            </p:custDataLst>
          </p:nvPr>
        </p:nvGrpSpPr>
        <p:grpSpPr>
          <a:xfrm>
            <a:off x="8275955" y="887730"/>
            <a:ext cx="3787140" cy="5535295"/>
            <a:chOff x="13033" y="1398"/>
            <a:chExt cx="5964" cy="8717"/>
          </a:xfrm>
        </p:grpSpPr>
        <p:grpSp>
          <p:nvGrpSpPr>
            <p:cNvPr id="22" name="组合 21"/>
            <p:cNvGrpSpPr/>
            <p:nvPr>
              <p:custDataLst>
                <p:tags r:id="rId7"/>
              </p:custDataLst>
            </p:nvPr>
          </p:nvGrpSpPr>
          <p:grpSpPr>
            <a:xfrm>
              <a:off x="13033" y="1398"/>
              <a:ext cx="5964" cy="7419"/>
              <a:chOff x="10497" y="1851"/>
              <a:chExt cx="2878" cy="6684"/>
            </a:xfrm>
          </p:grpSpPr>
          <p:pic>
            <p:nvPicPr>
              <p:cNvPr id="4" name="图片 3"/>
              <p:cNvPicPr/>
              <p:nvPr>
                <p:custDataLst>
                  <p:tags r:id="rId9"/>
                </p:custDataLst>
              </p:nvPr>
            </p:nvPicPr>
            <p:blipFill>
              <a:blip r:embed="rId21">
                <a:lum bright="-12000" contrast="24000"/>
              </a:blip>
              <a:stretch>
                <a:fillRect/>
              </a:stretch>
            </p:blipFill>
            <p:spPr>
              <a:xfrm rot="15420000">
                <a:off x="8594" y="3754"/>
                <a:ext cx="6684" cy="2878"/>
              </a:xfrm>
              <a:prstGeom prst="rect">
                <a:avLst/>
              </a:prstGeom>
            </p:spPr>
          </p:pic>
          <p:pic>
            <p:nvPicPr>
              <p:cNvPr id="5" name="图片 4"/>
              <p:cNvPicPr/>
              <p:nvPr>
                <p:custDataLst>
                  <p:tags r:id="rId10"/>
                </p:custDataLst>
              </p:nvPr>
            </p:nvPicPr>
            <p:blipFill>
              <a:blip r:embed="rId21">
                <a:lum bright="-12000" contrast="24000"/>
              </a:blip>
              <a:srcRect l="63403" t="76811" r="14343"/>
              <a:stretch>
                <a:fillRect/>
              </a:stretch>
            </p:blipFill>
            <p:spPr>
              <a:xfrm rot="15420000">
                <a:off x="10485" y="2644"/>
                <a:ext cx="1424" cy="720"/>
              </a:xfrm>
              <a:prstGeom prst="rect">
                <a:avLst/>
              </a:prstGeom>
            </p:spPr>
          </p:pic>
        </p:grpSp>
        <p:sp>
          <p:nvSpPr>
            <p:cNvPr id="29" name="文本框 28"/>
            <p:cNvSpPr txBox="1"/>
            <p:nvPr>
              <p:custDataLst>
                <p:tags r:id="rId8"/>
              </p:custDataLst>
            </p:nvPr>
          </p:nvSpPr>
          <p:spPr>
            <a:xfrm>
              <a:off x="13579" y="8033"/>
              <a:ext cx="4935" cy="2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指导线换</a:t>
              </a:r>
            </a:p>
            <a:p>
              <a:pPr algn="ctr"/>
              <a:r>
                <a:rPr lang="zh-CN" altLang="en-US" sz="4000" b="1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rPr>
                <a:t>成线圈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/>
          <p:nvPr>
            <p:custDataLst>
              <p:tags r:id="rId1"/>
            </p:custDataLst>
          </p:nvPr>
        </p:nvSpPr>
        <p:spPr>
          <a:xfrm>
            <a:off x="739140" y="861695"/>
            <a:ext cx="11267440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spcBef>
                <a:spcPct val="50000"/>
              </a:spcBef>
            </a:pPr>
            <a:r>
              <a:rPr lang="en-US" altLang="zh-CN" sz="26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  </a:t>
            </a:r>
            <a:r>
              <a:rPr lang="zh-CN" altLang="en-US" sz="26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将一根导体的两端用细导线悬挂起来，并与灵敏电流计串联组成闭合电路。将导体放在蹄形磁体的磁场中，如图所示。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实验：产生感应电流的条件</a:t>
            </a:r>
          </a:p>
        </p:txBody>
      </p:sp>
      <p:graphicFrame>
        <p:nvGraphicFramePr>
          <p:cNvPr id="9218" name="Group 2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773430" y="2325053"/>
          <a:ext cx="7848600" cy="41148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255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0890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anchor="ctr"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endParaRPr kumimoji="0" lang="zh-CN" altLang="en-US" sz="2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charset="-122"/>
                        <a:ea typeface="黑体" panose="02010609060101010101" charset="-122"/>
                      </a:endParaRPr>
                    </a:p>
                  </a:txBody>
                  <a:tcPr horzOverflow="overflow">
                    <a:lnL w="1270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265" name="Text Box 26"/>
          <p:cNvSpPr txBox="1"/>
          <p:nvPr>
            <p:custDataLst>
              <p:tags r:id="rId4"/>
            </p:custDataLst>
          </p:nvPr>
        </p:nvSpPr>
        <p:spPr>
          <a:xfrm>
            <a:off x="2446655" y="2402840"/>
            <a:ext cx="3886200" cy="491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导体在磁场中运动情况</a:t>
            </a:r>
          </a:p>
        </p:txBody>
      </p:sp>
      <p:sp>
        <p:nvSpPr>
          <p:cNvPr id="10266" name="Text Box 27"/>
          <p:cNvSpPr txBox="1"/>
          <p:nvPr>
            <p:custDataLst>
              <p:tags r:id="rId5"/>
            </p:custDataLst>
          </p:nvPr>
        </p:nvSpPr>
        <p:spPr>
          <a:xfrm>
            <a:off x="6736080" y="2402840"/>
            <a:ext cx="182880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感应电流</a:t>
            </a:r>
          </a:p>
        </p:txBody>
      </p:sp>
      <p:sp>
        <p:nvSpPr>
          <p:cNvPr id="9244" name="Text Box 28"/>
          <p:cNvSpPr txBox="1"/>
          <p:nvPr>
            <p:custDataLst>
              <p:tags r:id="rId6"/>
            </p:custDataLst>
          </p:nvPr>
        </p:nvSpPr>
        <p:spPr>
          <a:xfrm>
            <a:off x="1155700" y="3164840"/>
            <a:ext cx="582930" cy="1828800"/>
          </a:xfrm>
          <a:prstGeom prst="rect">
            <a:avLst/>
          </a:prstGeom>
          <a:noFill/>
          <a:ln w="9525">
            <a:noFill/>
          </a:ln>
        </p:spPr>
        <p:txBody>
          <a:bodyPr vert="eaVert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电路闭合</a:t>
            </a:r>
          </a:p>
        </p:txBody>
      </p:sp>
      <p:sp>
        <p:nvSpPr>
          <p:cNvPr id="9245" name="Text Box 29"/>
          <p:cNvSpPr txBox="1"/>
          <p:nvPr>
            <p:custDataLst>
              <p:tags r:id="rId7"/>
            </p:custDataLst>
          </p:nvPr>
        </p:nvSpPr>
        <p:spPr>
          <a:xfrm>
            <a:off x="4184968" y="3050540"/>
            <a:ext cx="121920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静止</a:t>
            </a:r>
          </a:p>
        </p:txBody>
      </p:sp>
      <p:sp>
        <p:nvSpPr>
          <p:cNvPr id="9246" name="Text Box 30"/>
          <p:cNvSpPr txBox="1"/>
          <p:nvPr>
            <p:custDataLst>
              <p:tags r:id="rId8"/>
            </p:custDataLst>
          </p:nvPr>
        </p:nvSpPr>
        <p:spPr>
          <a:xfrm>
            <a:off x="3194368" y="3747453"/>
            <a:ext cx="320040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沿着磁感线运动</a:t>
            </a:r>
          </a:p>
        </p:txBody>
      </p:sp>
      <p:sp>
        <p:nvSpPr>
          <p:cNvPr id="9247" name="Text Box 31"/>
          <p:cNvSpPr txBox="1"/>
          <p:nvPr>
            <p:custDataLst>
              <p:tags r:id="rId9"/>
            </p:custDataLst>
          </p:nvPr>
        </p:nvSpPr>
        <p:spPr>
          <a:xfrm>
            <a:off x="2565718" y="4471353"/>
            <a:ext cx="483870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与磁感线垂直或斜向运动</a:t>
            </a:r>
          </a:p>
        </p:txBody>
      </p:sp>
      <p:sp>
        <p:nvSpPr>
          <p:cNvPr id="9248" name="Text Box 32"/>
          <p:cNvSpPr txBox="1"/>
          <p:nvPr>
            <p:custDataLst>
              <p:tags r:id="rId10"/>
            </p:custDataLst>
          </p:nvPr>
        </p:nvSpPr>
        <p:spPr>
          <a:xfrm>
            <a:off x="1021080" y="5317490"/>
            <a:ext cx="1066800" cy="89154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电路断开</a:t>
            </a:r>
          </a:p>
        </p:txBody>
      </p:sp>
      <p:sp>
        <p:nvSpPr>
          <p:cNvPr id="9249" name="Text Box 33"/>
          <p:cNvSpPr txBox="1"/>
          <p:nvPr>
            <p:custDataLst>
              <p:tags r:id="rId11"/>
            </p:custDataLst>
          </p:nvPr>
        </p:nvSpPr>
        <p:spPr>
          <a:xfrm>
            <a:off x="2565718" y="5481003"/>
            <a:ext cx="483870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与磁感线垂直或斜向运动</a:t>
            </a:r>
          </a:p>
        </p:txBody>
      </p:sp>
      <p:sp>
        <p:nvSpPr>
          <p:cNvPr id="9250" name="Text Box 34"/>
          <p:cNvSpPr txBox="1"/>
          <p:nvPr>
            <p:custDataLst>
              <p:tags r:id="rId12"/>
            </p:custDataLst>
          </p:nvPr>
        </p:nvSpPr>
        <p:spPr>
          <a:xfrm>
            <a:off x="7469505" y="3050540"/>
            <a:ext cx="74295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无</a:t>
            </a:r>
          </a:p>
        </p:txBody>
      </p:sp>
      <p:sp>
        <p:nvSpPr>
          <p:cNvPr id="9251" name="Text Box 35"/>
          <p:cNvSpPr txBox="1"/>
          <p:nvPr>
            <p:custDataLst>
              <p:tags r:id="rId13"/>
            </p:custDataLst>
          </p:nvPr>
        </p:nvSpPr>
        <p:spPr>
          <a:xfrm>
            <a:off x="7469505" y="3771265"/>
            <a:ext cx="74295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无</a:t>
            </a:r>
          </a:p>
        </p:txBody>
      </p:sp>
      <p:sp>
        <p:nvSpPr>
          <p:cNvPr id="9252" name="Text Box 36"/>
          <p:cNvSpPr txBox="1"/>
          <p:nvPr>
            <p:custDataLst>
              <p:tags r:id="rId14"/>
            </p:custDataLst>
          </p:nvPr>
        </p:nvSpPr>
        <p:spPr>
          <a:xfrm>
            <a:off x="7469505" y="4544378"/>
            <a:ext cx="74295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有</a:t>
            </a:r>
          </a:p>
        </p:txBody>
      </p:sp>
      <p:sp>
        <p:nvSpPr>
          <p:cNvPr id="9253" name="Text Box 37"/>
          <p:cNvSpPr txBox="1"/>
          <p:nvPr>
            <p:custDataLst>
              <p:tags r:id="rId15"/>
            </p:custDataLst>
          </p:nvPr>
        </p:nvSpPr>
        <p:spPr>
          <a:xfrm>
            <a:off x="7461568" y="5561965"/>
            <a:ext cx="74295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无</a:t>
            </a:r>
          </a:p>
        </p:txBody>
      </p:sp>
      <p:pic>
        <p:nvPicPr>
          <p:cNvPr id="2" name="图片 1"/>
          <p:cNvPicPr/>
          <p:nvPr>
            <p:custDataLst>
              <p:tags r:id="rId16"/>
            </p:custDataLst>
          </p:nvPr>
        </p:nvPicPr>
        <p:blipFill>
          <a:blip r:embed="rId2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2000" contrast="42000"/>
          </a:blip>
          <a:srcRect t="4829"/>
          <a:stretch>
            <a:fillRect/>
          </a:stretch>
        </p:blipFill>
        <p:spPr>
          <a:xfrm>
            <a:off x="9296400" y="1627505"/>
            <a:ext cx="2198370" cy="1801495"/>
          </a:xfrm>
          <a:prstGeom prst="rect">
            <a:avLst/>
          </a:prstGeom>
        </p:spPr>
      </p:pic>
      <p:pic>
        <p:nvPicPr>
          <p:cNvPr id="3" name="aw">
            <a:hlinkClick r:id="" action="ppaction://media"/>
          </p:cNvPr>
          <p:cNvPicPr/>
          <p:nvPr>
            <a:videoFile r:link="rId18"/>
            <p:custDataLst>
              <p:tags r:id="rId19"/>
            </p:custDataLst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286875" y="3821430"/>
            <a:ext cx="2301875" cy="174117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0"/>
            </p:custDataLst>
          </p:nvPr>
        </p:nvSpPr>
        <p:spPr>
          <a:xfrm>
            <a:off x="9622155" y="5685155"/>
            <a:ext cx="1631950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视频来源于抖音平台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 nodeType="clickPar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>
                <p:cTn id="6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244" grpId="0"/>
      <p:bldP spid="9245" grpId="0"/>
      <p:bldP spid="9246" grpId="0"/>
      <p:bldP spid="9247" grpId="0"/>
      <p:bldP spid="9248" grpId="0"/>
      <p:bldP spid="9249" grpId="0"/>
      <p:bldP spid="9250" grpId="0"/>
      <p:bldP spid="9251" grpId="0"/>
      <p:bldP spid="9252" grpId="0"/>
      <p:bldP spid="925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/>
          <p:nvPr>
            <p:custDataLst>
              <p:tags r:id="rId1"/>
            </p:custDataLst>
          </p:nvPr>
        </p:nvSpPr>
        <p:spPr>
          <a:xfrm>
            <a:off x="616585" y="287020"/>
            <a:ext cx="6285230" cy="5751830"/>
          </a:xfrm>
          <a:prstGeom prst="snip1Rect">
            <a:avLst/>
          </a:prstGeom>
          <a:noFill/>
          <a:ln w="38100">
            <a:noFill/>
          </a:ln>
          <a:effectLst>
            <a:outerShdw blurRad="50800" dist="38100" dir="2700000" algn="tl" rotWithShape="0">
              <a:schemeClr val="bg2">
                <a:lumMod val="40000"/>
                <a:lumOff val="6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txBody>
          <a:bodyPr wrap="square" anchor="t">
            <a:noAutofit/>
          </a:bodyPr>
          <a:lstStyle/>
          <a:p>
            <a:pPr eaLnBrk="0" hangingPunct="0">
              <a:lnSpc>
                <a:spcPct val="200000"/>
              </a:lnSpc>
              <a:spcBef>
                <a:spcPts val="50"/>
              </a:spcBef>
              <a:spcAft>
                <a:spcPct val="0"/>
              </a:spcAft>
            </a:pPr>
            <a:r>
              <a:rPr lang="en-US" altLang="zh-CN" sz="3600" b="1" noProof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    </a:t>
            </a:r>
            <a:r>
              <a:rPr lang="zh-CN" altLang="en-US" sz="3600" b="1" noProof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闭合电路</a:t>
            </a:r>
            <a:r>
              <a:rPr lang="zh-CN" altLang="en-US" sz="3600" noProof="1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</a:t>
            </a:r>
            <a:r>
              <a:rPr lang="zh-CN" altLang="en-US" sz="3600" b="1" noProof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一部分导体</a:t>
            </a:r>
            <a:r>
              <a:rPr lang="zh-CN" altLang="en-US" sz="3600" noProof="1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在磁场中做</a:t>
            </a:r>
            <a:r>
              <a:rPr lang="zh-CN" altLang="en-US" sz="3600" b="1" noProof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切割磁感线</a:t>
            </a:r>
            <a:r>
              <a:rPr lang="zh-CN" altLang="en-US" sz="3600" noProof="1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的运动时，导体中就会产生电流，这种现象叫做</a:t>
            </a:r>
            <a:r>
              <a:rPr lang="zh-CN" altLang="en-US" sz="3600" b="1" noProof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电磁感应</a:t>
            </a:r>
            <a:r>
              <a:rPr lang="zh-CN" altLang="en-US" sz="3600" noProof="1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。所产生的电流叫做</a:t>
            </a:r>
            <a:r>
              <a:rPr lang="zh-CN" altLang="en-US" sz="3600" b="1" noProof="1">
                <a:solidFill>
                  <a:srgbClr val="00AFA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感应电流</a:t>
            </a:r>
            <a:r>
              <a:rPr lang="zh-CN" altLang="en-US" sz="3600" noProof="1">
                <a:solidFill>
                  <a:srgbClr val="231F20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。</a:t>
            </a:r>
            <a:endParaRPr lang="en-US" altLang="zh-CN" sz="2600" noProof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/>
          <p:cNvPicPr/>
          <p:nvPr>
            <p:custDataLst>
              <p:tags r:id="rId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82955" y="659130"/>
            <a:ext cx="818515" cy="75946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实验：产生感应电流的条件</a:t>
            </a:r>
          </a:p>
        </p:txBody>
      </p:sp>
      <p:pic>
        <p:nvPicPr>
          <p:cNvPr id="4" name="图片 3"/>
          <p:cNvPicPr/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2295525" y="1779270"/>
            <a:ext cx="742315" cy="759460"/>
          </a:xfrm>
          <a:prstGeom prst="rect">
            <a:avLst/>
          </a:prstGeom>
        </p:spPr>
      </p:pic>
      <p:grpSp>
        <p:nvGrpSpPr>
          <p:cNvPr id="14" name="组合 13"/>
          <p:cNvGrpSpPr/>
          <p:nvPr>
            <p:custDataLst>
              <p:tags r:id="rId5"/>
            </p:custDataLst>
          </p:nvPr>
        </p:nvGrpSpPr>
        <p:grpSpPr>
          <a:xfrm>
            <a:off x="3554095" y="1145540"/>
            <a:ext cx="6544310" cy="694690"/>
            <a:chOff x="5492" y="-694"/>
            <a:chExt cx="10306" cy="1094"/>
          </a:xfrm>
        </p:grpSpPr>
        <p:grpSp>
          <p:nvGrpSpPr>
            <p:cNvPr id="12" name="组合 11"/>
            <p:cNvGrpSpPr/>
            <p:nvPr>
              <p:custDataLst>
                <p:tags r:id="rId8"/>
              </p:custDataLst>
            </p:nvPr>
          </p:nvGrpSpPr>
          <p:grpSpPr>
            <a:xfrm>
              <a:off x="5492" y="-694"/>
              <a:ext cx="10306" cy="1094"/>
              <a:chOff x="5492" y="-694"/>
              <a:chExt cx="10306" cy="1094"/>
            </a:xfrm>
          </p:grpSpPr>
          <p:grpSp>
            <p:nvGrpSpPr>
              <p:cNvPr id="10" name="组合 9"/>
              <p:cNvGrpSpPr/>
              <p:nvPr>
                <p:custDataLst>
                  <p:tags r:id="rId10"/>
                </p:custDataLst>
              </p:nvPr>
            </p:nvGrpSpPr>
            <p:grpSpPr>
              <a:xfrm>
                <a:off x="5492" y="-694"/>
                <a:ext cx="6330" cy="1094"/>
                <a:chOff x="5492" y="-694"/>
                <a:chExt cx="6330" cy="1094"/>
              </a:xfrm>
            </p:grpSpPr>
            <p:sp>
              <p:nvSpPr>
                <p:cNvPr id="8" name="圆角矩形 7"/>
                <p:cNvSpPr/>
                <p:nvPr>
                  <p:custDataLst>
                    <p:tags r:id="rId12"/>
                  </p:custDataLst>
                </p:nvPr>
              </p:nvSpPr>
              <p:spPr>
                <a:xfrm>
                  <a:off x="5492" y="-592"/>
                  <a:ext cx="3588" cy="992"/>
                </a:xfrm>
                <a:prstGeom prst="roundRect">
                  <a:avLst/>
                </a:prstGeom>
                <a:noFill/>
                <a:ln w="28575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9" name="直接箭头连接符 8"/>
                <p:cNvCxnSpPr>
                  <a:endCxn id="15" idx="1"/>
                </p:cNvCxnSpPr>
                <p:nvPr>
                  <p:custDataLst>
                    <p:tags r:id="rId13"/>
                  </p:custDataLst>
                </p:nvPr>
              </p:nvCxnSpPr>
              <p:spPr>
                <a:xfrm flipV="1">
                  <a:off x="9034" y="-694"/>
                  <a:ext cx="2788" cy="102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圆角矩形 10"/>
              <p:cNvSpPr/>
              <p:nvPr>
                <p:custDataLst>
                  <p:tags r:id="rId11"/>
                </p:custDataLst>
              </p:nvPr>
            </p:nvSpPr>
            <p:spPr>
              <a:xfrm>
                <a:off x="12678" y="-617"/>
                <a:ext cx="3120" cy="91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12678" y="-586"/>
              <a:ext cx="312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/>
                <a:t>相当于电源</a:t>
              </a:r>
            </a:p>
          </p:txBody>
        </p:sp>
      </p:grpSp>
      <p:pic>
        <p:nvPicPr>
          <p:cNvPr id="15" name="图片 14"/>
          <p:cNvPicPr/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573645" y="765810"/>
            <a:ext cx="742315" cy="759460"/>
          </a:xfrm>
          <a:prstGeom prst="rect">
            <a:avLst/>
          </a:prstGeom>
        </p:spPr>
      </p:pic>
      <p:pic>
        <p:nvPicPr>
          <p:cNvPr id="16" name="图片 15"/>
          <p:cNvPicPr/>
          <p:nvPr>
            <p:custDataLst>
              <p:tags r:id="rId7"/>
            </p:custDataLst>
          </p:nvPr>
        </p:nvPicPr>
        <p:blipFill>
          <a:blip r:embed="rId1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2000" contrast="42000"/>
          </a:blip>
          <a:srcRect t="4829"/>
          <a:stretch>
            <a:fillRect/>
          </a:stretch>
        </p:blipFill>
        <p:spPr>
          <a:xfrm>
            <a:off x="6812915" y="2050415"/>
            <a:ext cx="4589780" cy="38220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3"/>
          <p:cNvSpPr txBox="1"/>
          <p:nvPr>
            <p:custDataLst>
              <p:tags r:id="rId1"/>
            </p:custDataLst>
          </p:nvPr>
        </p:nvSpPr>
        <p:spPr>
          <a:xfrm>
            <a:off x="539750" y="1208405"/>
            <a:ext cx="10843895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spcBef>
                <a:spcPts val="50"/>
              </a:spcBef>
            </a:pPr>
            <a:r>
              <a:rPr lang="zh-CN" altLang="en-US" sz="2600" b="1">
                <a:solidFill>
                  <a:srgbClr val="0D0D0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如图导体</a:t>
            </a:r>
            <a:r>
              <a:rPr lang="en-US" altLang="zh-CN" sz="2600" b="1">
                <a:solidFill>
                  <a:srgbClr val="0D0D0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AB</a:t>
            </a:r>
            <a:r>
              <a:rPr lang="zh-CN" altLang="en-US" sz="2600" b="1">
                <a:solidFill>
                  <a:srgbClr val="0D0D0D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如箭头方向运动，试判断下列四种情况下导体中有感应电流产生的是？（    ）</a:t>
            </a: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2608580" y="1945005"/>
            <a:ext cx="58483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78000" contrast="100000"/>
          </a:blip>
          <a:stretch>
            <a:fillRect/>
          </a:stretch>
        </p:blipFill>
        <p:spPr>
          <a:xfrm>
            <a:off x="539115" y="2841625"/>
            <a:ext cx="10942955" cy="282575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二　实验：产生感应电流的条件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82508" y="842328"/>
            <a:ext cx="8029575" cy="3819524"/>
          </a:xfrm>
          <a:prstGeom prst="rect">
            <a:avLst/>
          </a:prstGeom>
        </p:spPr>
      </p:pic>
      <p:sp>
        <p:nvSpPr>
          <p:cNvPr id="14339" name="AutoShape 5"/>
          <p:cNvSpPr/>
          <p:nvPr>
            <p:custDataLst>
              <p:tags r:id="rId2"/>
            </p:custDataLst>
          </p:nvPr>
        </p:nvSpPr>
        <p:spPr>
          <a:xfrm>
            <a:off x="3299460" y="2362200"/>
            <a:ext cx="716915" cy="245110"/>
          </a:xfrm>
          <a:prstGeom prst="rightArrow">
            <a:avLst>
              <a:gd name="adj1" fmla="val 50000"/>
              <a:gd name="adj2" fmla="val 68578"/>
            </a:avLst>
          </a:prstGeom>
          <a:solidFill>
            <a:srgbClr val="41915A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 sz="26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4340" name="AutoShape 6"/>
          <p:cNvSpPr/>
          <p:nvPr>
            <p:custDataLst>
              <p:tags r:id="rId3"/>
            </p:custDataLst>
          </p:nvPr>
        </p:nvSpPr>
        <p:spPr>
          <a:xfrm>
            <a:off x="7265035" y="2362200"/>
            <a:ext cx="587375" cy="245110"/>
          </a:xfrm>
          <a:prstGeom prst="leftArrow">
            <a:avLst>
              <a:gd name="adj1" fmla="val 50000"/>
              <a:gd name="adj2" fmla="val 56149"/>
            </a:avLst>
          </a:prstGeom>
          <a:solidFill>
            <a:srgbClr val="41915A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endParaRPr lang="zh-CN" altLang="en-US" sz="26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438" name="Text Box 7"/>
          <p:cNvSpPr txBox="1"/>
          <p:nvPr>
            <p:custDataLst>
              <p:tags r:id="rId4"/>
            </p:custDataLst>
          </p:nvPr>
        </p:nvSpPr>
        <p:spPr>
          <a:xfrm>
            <a:off x="1373505" y="5015865"/>
            <a:ext cx="10109200" cy="1237682"/>
          </a:xfrm>
          <a:prstGeom prst="snip1Rect">
            <a:avLst/>
          </a:prstGeom>
          <a:noFill/>
          <a:ln w="38100">
            <a:noFill/>
          </a:ln>
          <a:effectLst>
            <a:outerShdw blurRad="50800" dist="38100" dir="2700000" algn="tl" rotWithShape="0">
              <a:schemeClr val="bg2">
                <a:lumMod val="40000"/>
                <a:lumOff val="6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27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600" noProof="1">
                <a:latin typeface="黑体" panose="02010609060101010101" charset="-122"/>
                <a:ea typeface="黑体" panose="02010609060101010101" charset="-122"/>
                <a:cs typeface="+mn-cs"/>
              </a:rPr>
              <a:t>    </a:t>
            </a:r>
            <a:r>
              <a:rPr lang="zh-CN" altLang="en-US" sz="2600" noProof="1">
                <a:latin typeface="黑体" panose="02010609060101010101" charset="-122"/>
                <a:ea typeface="黑体" panose="02010609060101010101" charset="-122"/>
                <a:cs typeface="+mn-cs"/>
              </a:rPr>
              <a:t>当磁感线方向不变时，</a:t>
            </a:r>
            <a:r>
              <a:rPr lang="zh-CN" altLang="en-US" sz="2600" noProof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感应电流的方向与导体运动方向有关</a:t>
            </a:r>
            <a:r>
              <a:rPr lang="zh-CN" altLang="en-US" sz="2600" noProof="1">
                <a:latin typeface="黑体" panose="02010609060101010101" charset="-122"/>
                <a:ea typeface="黑体" panose="02010609060101010101" charset="-122"/>
                <a:cs typeface="+mn-cs"/>
              </a:rPr>
              <a:t>，导体运动</a:t>
            </a:r>
            <a:r>
              <a:rPr lang="zh-CN" altLang="en-US" sz="2600" noProof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方向改变，感应电流方向也要发生改变。</a:t>
            </a:r>
            <a:endParaRPr lang="zh-CN" altLang="en-US" sz="2600" noProof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三　实验：感应电流的方向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1843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4"/>
          <p:cNvSpPr txBox="1"/>
          <p:nvPr>
            <p:custDataLst>
              <p:tags r:id="rId1"/>
            </p:custDataLst>
          </p:nvPr>
        </p:nvSpPr>
        <p:spPr>
          <a:xfrm>
            <a:off x="1974850" y="5046663"/>
            <a:ext cx="8318500" cy="1191181"/>
          </a:xfrm>
          <a:prstGeom prst="snip1Rect">
            <a:avLst/>
          </a:prstGeom>
          <a:noFill/>
          <a:ln w="41275">
            <a:noFill/>
          </a:ln>
          <a:effectLst>
            <a:outerShdw blurRad="50800" dist="38100" dir="2700000" algn="tl" rotWithShape="0">
              <a:schemeClr val="bg2">
                <a:lumMod val="20000"/>
                <a:lumOff val="8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6200000" scaled="0"/>
                </a:gradFill>
              </a14:hiddenFill>
            </a:ext>
          </a:extLst>
        </p:spPr>
        <p:txBody>
          <a:bodyPr wrap="square" anchor="t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600" noProof="1">
                <a:latin typeface="黑体" panose="02010609060101010101" charset="-122"/>
                <a:ea typeface="黑体" panose="02010609060101010101" charset="-122"/>
                <a:cs typeface="+mn-cs"/>
              </a:rPr>
              <a:t>    </a:t>
            </a:r>
            <a:r>
              <a:rPr lang="zh-CN" altLang="en-US" sz="2600" noProof="1">
                <a:latin typeface="黑体" panose="02010609060101010101" charset="-122"/>
                <a:ea typeface="黑体" panose="02010609060101010101" charset="-122"/>
                <a:cs typeface="+mn-cs"/>
              </a:rPr>
              <a:t>当导体运动方向不变时，</a:t>
            </a:r>
            <a:r>
              <a:rPr lang="zh-CN" altLang="en-US" sz="2600" noProof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感应电流的方向与磁场方向有关</a:t>
            </a:r>
            <a:r>
              <a:rPr lang="zh-CN" altLang="en-US" sz="2600" noProof="1">
                <a:latin typeface="黑体" panose="02010609060101010101" charset="-122"/>
                <a:ea typeface="黑体" panose="02010609060101010101" charset="-122"/>
                <a:cs typeface="+mn-cs"/>
              </a:rPr>
              <a:t>，磁场</a:t>
            </a:r>
            <a:r>
              <a:rPr lang="zh-CN" altLang="en-US" sz="2600" noProof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+mn-cs"/>
              </a:rPr>
              <a:t>方向改变，感应电流方向也要发生改变。</a:t>
            </a:r>
            <a:endParaRPr lang="zh-CN" altLang="en-US" sz="2600" noProof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2" name="图片 1"/>
          <p:cNvPicPr/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97050" y="1170623"/>
            <a:ext cx="8496300" cy="3819524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三　实验：感应电流的方向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048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"/>
          <p:cNvSpPr txBox="1"/>
          <p:nvPr>
            <p:custDataLst>
              <p:tags r:id="rId1"/>
            </p:custDataLst>
          </p:nvPr>
        </p:nvSpPr>
        <p:spPr>
          <a:xfrm>
            <a:off x="1241743" y="1750378"/>
            <a:ext cx="8081962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50000"/>
              </a:lnSpc>
              <a:spcBef>
                <a:spcPts val="50"/>
              </a:spcBef>
            </a:pPr>
            <a:r>
              <a:rPr lang="en-US" altLang="zh-CN" sz="26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感应电流的方向与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磁场方向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和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导体切割磁感线运动方向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有关。</a:t>
            </a:r>
          </a:p>
        </p:txBody>
      </p:sp>
      <p:sp>
        <p:nvSpPr>
          <p:cNvPr id="21509" name="Text Box 6"/>
          <p:cNvSpPr txBox="1"/>
          <p:nvPr>
            <p:custDataLst>
              <p:tags r:id="rId2"/>
            </p:custDataLst>
          </p:nvPr>
        </p:nvSpPr>
        <p:spPr>
          <a:xfrm>
            <a:off x="1241743" y="3050540"/>
            <a:ext cx="7913687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电磁感应现象表明：导体在磁场中</a:t>
            </a: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切割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磁感线运动时，有</a:t>
            </a: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电流产生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，把</a:t>
            </a: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机械能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转化为</a:t>
            </a:r>
            <a:r>
              <a:rPr lang="zh-CN" altLang="en-US" sz="2600">
                <a:solidFill>
                  <a:srgbClr val="FF3300"/>
                </a:solidFill>
                <a:latin typeface="黑体" panose="02010609060101010101" charset="-122"/>
                <a:ea typeface="黑体" panose="02010609060101010101" charset="-122"/>
              </a:rPr>
              <a:t>电能。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四　实验总结</a:t>
            </a:r>
          </a:p>
        </p:txBody>
      </p:sp>
      <p:pic>
        <p:nvPicPr>
          <p:cNvPr id="2" name="图片 1"/>
          <p:cNvPicPr/>
          <p:nvPr>
            <p:custDataLst>
              <p:tags r:id="rId4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2000" contrast="42000"/>
          </a:blip>
          <a:srcRect t="4829"/>
          <a:stretch>
            <a:fillRect/>
          </a:stretch>
        </p:blipFill>
        <p:spPr>
          <a:xfrm>
            <a:off x="8576945" y="4027170"/>
            <a:ext cx="3182620" cy="25946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" fill="hold"/>
                                        <p:tgtEl>
                                          <p:spTgt spid="2150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  <p:bldP spid="2150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小试牛刀</a:t>
            </a: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86080" y="1826895"/>
            <a:ext cx="5875020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solidFill>
                  <a:srgbClr val="231F20"/>
                </a:solidFill>
                <a:latin typeface="Times New Roman" panose="02020603050405020304"/>
                <a:ea typeface="Times New Roman" panose="02020603050405020304"/>
              </a:rPr>
              <a:t>           </a:t>
            </a:r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如图 </a:t>
            </a:r>
            <a:r>
              <a:rPr lang="en-US" altLang="zh-CN" sz="2800">
                <a:solidFill>
                  <a:srgbClr val="231F20"/>
                </a:solidFill>
                <a:latin typeface="Times New Roman" panose="02020603050405020304"/>
                <a:ea typeface="Times New Roman" panose="02020603050405020304"/>
              </a:rPr>
              <a:t>8-1-11 </a:t>
            </a:r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所示，几个学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生在操场上做“跳绳发电”的实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验，他们将铜导线的两端与放置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在地面上的灵敏电流计相连，当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两个学生站在东西方向摇动导线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时，发现灵敏电流计的指针左右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摆动。为什么摇动导线时，灵敏 </a:t>
            </a:r>
          </a:p>
          <a:p>
            <a:r>
              <a:rPr lang="zh-CN" altLang="en-US" sz="2800">
                <a:solidFill>
                  <a:srgbClr val="231F20"/>
                </a:solidFill>
                <a:latin typeface="汉仪楷体简"/>
                <a:ea typeface="汉仪楷体简"/>
              </a:rPr>
              <a:t>电流计指针会左右摆动呢？</a:t>
            </a:r>
          </a:p>
        </p:txBody>
      </p:sp>
      <p:pic>
        <p:nvPicPr>
          <p:cNvPr id="3" name="图片 2"/>
          <p:cNvPicPr/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828030" y="1654810"/>
            <a:ext cx="5699125" cy="3881755"/>
          </a:xfrm>
          <a:prstGeom prst="rect">
            <a:avLst/>
          </a:prstGeom>
        </p:spPr>
      </p:pic>
      <p:pic>
        <p:nvPicPr>
          <p:cNvPr id="4" name="462f04e0174c0f4f4e70d5ba0a9ad688_raw">
            <a:hlinkClick r:id="" action="ppaction://media"/>
          </p:cNvPr>
          <p:cNvPicPr/>
          <p:nvPr>
            <a:vide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8030" y="1654810"/>
            <a:ext cx="5699760" cy="388239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7990205" y="5685155"/>
            <a:ext cx="1631950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视频来源于抖音平台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4"/>
          <p:cNvSpPr/>
          <p:nvPr>
            <p:custDataLst>
              <p:tags r:id="rId1"/>
            </p:custDataLst>
          </p:nvPr>
        </p:nvSpPr>
        <p:spPr>
          <a:xfrm>
            <a:off x="1965325" y="2352675"/>
            <a:ext cx="5192713" cy="2036661"/>
          </a:xfrm>
          <a:prstGeom prst="roundRect">
            <a:avLst>
              <a:gd name="adj" fmla="val 12153"/>
            </a:avLst>
          </a:prstGeom>
          <a:solidFill>
            <a:schemeClr val="bg1"/>
          </a:solidFill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chemeClr val="bg2">
                <a:lumMod val="40000"/>
                <a:lumOff val="60000"/>
                <a:alpha val="40000"/>
              </a:schemeClr>
            </a:outerShdw>
          </a:effectLst>
        </p:spPr>
        <p:txBody>
          <a:bodyPr wrap="square" anchor="t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zh-CN" altLang="en-US" sz="2600" strike="noStrike" noProof="1">
                <a:latin typeface="黑体" panose="02010609060101010101" charset="-122"/>
                <a:ea typeface="黑体" panose="02010609060101010101" charset="-122"/>
                <a:cs typeface="+mn-ea"/>
              </a:rPr>
              <a:t>（</a:t>
            </a:r>
            <a:r>
              <a:rPr lang="en-US" altLang="x-none" sz="2600" strike="noStrike" noProof="1">
                <a:latin typeface="黑体" panose="02010609060101010101" charset="-122"/>
                <a:ea typeface="黑体" panose="02010609060101010101" charset="-122"/>
                <a:cs typeface="+mn-ea"/>
              </a:rPr>
              <a:t>1</a:t>
            </a:r>
            <a:r>
              <a:rPr lang="zh-CN" altLang="en-US" sz="2600" strike="noStrike" noProof="1">
                <a:latin typeface="黑体" panose="02010609060101010101" charset="-122"/>
                <a:ea typeface="黑体" panose="02010609060101010101" charset="-122"/>
                <a:cs typeface="+mn-ea"/>
              </a:rPr>
              <a:t>）</a:t>
            </a:r>
            <a:r>
              <a:rPr lang="zh-CN" altLang="en-US" sz="2600" strike="noStrike" noProof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观察手摇发电机的构造；</a:t>
            </a:r>
            <a:endParaRPr lang="zh-CN" altLang="en-US" sz="2600" strike="noStrike" noProof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836930" indent="-836930" fontAlgn="base">
              <a:lnSpc>
                <a:spcPct val="150000"/>
              </a:lnSpc>
            </a:pPr>
            <a:r>
              <a:rPr lang="zh-CN" altLang="en-US" sz="2600" strike="noStrike" noProof="1">
                <a:latin typeface="黑体" panose="02010609060101010101" charset="-122"/>
                <a:ea typeface="黑体" panose="02010609060101010101" charset="-122"/>
                <a:cs typeface="+mn-ea"/>
              </a:rPr>
              <a:t>（</a:t>
            </a:r>
            <a:r>
              <a:rPr lang="en-US" altLang="x-none" sz="2600" strike="noStrike" noProof="1">
                <a:latin typeface="黑体" panose="02010609060101010101" charset="-122"/>
                <a:ea typeface="黑体" panose="02010609060101010101" charset="-122"/>
                <a:cs typeface="+mn-ea"/>
              </a:rPr>
              <a:t>2</a:t>
            </a:r>
            <a:r>
              <a:rPr lang="zh-CN" altLang="en-US" sz="2600" strike="noStrike" noProof="1">
                <a:latin typeface="黑体" panose="02010609060101010101" charset="-122"/>
                <a:ea typeface="黑体" panose="02010609060101010101" charset="-122"/>
                <a:cs typeface="+mn-ea"/>
              </a:rPr>
              <a:t>）</a:t>
            </a:r>
            <a:r>
              <a:rPr lang="zh-CN" altLang="en-US" sz="2600" strike="noStrike" noProof="1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观察发电机对小灯泡亮度的影响。</a:t>
            </a:r>
            <a:endParaRPr lang="zh-CN" altLang="en-US" sz="2600" strike="noStrike" noProof="1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292" name="Text Box 9"/>
          <p:cNvSpPr txBox="1"/>
          <p:nvPr>
            <p:custDataLst>
              <p:tags r:id="rId2"/>
            </p:custDataLst>
          </p:nvPr>
        </p:nvSpPr>
        <p:spPr>
          <a:xfrm>
            <a:off x="1936750" y="1354138"/>
            <a:ext cx="7200900" cy="49149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600" noProof="1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1.</a:t>
            </a:r>
            <a:r>
              <a:rPr lang="zh-CN" altLang="en-US" sz="2600" noProof="1">
                <a:solidFill>
                  <a:schemeClr val="accent6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发电机发出的电流的大小和方向是变化的。</a:t>
            </a:r>
            <a:endParaRPr lang="zh-CN" altLang="en-US" sz="2600" noProof="1">
              <a:solidFill>
                <a:schemeClr val="accent6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294" name="TextBox 5"/>
          <p:cNvSpPr/>
          <p:nvPr>
            <p:custDataLst>
              <p:tags r:id="rId3"/>
            </p:custDataLst>
          </p:nvPr>
        </p:nvSpPr>
        <p:spPr>
          <a:xfrm>
            <a:off x="2128838" y="4887913"/>
            <a:ext cx="7920037" cy="1291590"/>
          </a:xfrm>
          <a:custGeom>
            <a:avLst/>
            <a:gdLst>
              <a:gd name="txL" fmla="*/ 0 w 7920037"/>
              <a:gd name="txT" fmla="*/ 0 h 1506858"/>
              <a:gd name="txR" fmla="*/ 7920037 w 7920037"/>
              <a:gd name="txB" fmla="*/ 1506858 h 1506858"/>
            </a:gdLst>
            <a:ahLst/>
            <a:cxnLst>
              <a:cxn ang="0">
                <a:pos x="7920037" y="753429"/>
              </a:cxn>
              <a:cxn ang="5400000">
                <a:pos x="3960018" y="1506858"/>
              </a:cxn>
              <a:cxn ang="10800000">
                <a:pos x="0" y="753429"/>
              </a:cxn>
              <a:cxn ang="16200000">
                <a:pos x="3960018" y="0"/>
              </a:cxn>
            </a:cxnLst>
            <a:rect l="txL" t="txT" r="txR" b="txB"/>
            <a:pathLst>
              <a:path w="7920037" h="1506858">
                <a:moveTo>
                  <a:pt x="0" y="0"/>
                </a:moveTo>
                <a:lnTo>
                  <a:pt x="7668888" y="0"/>
                </a:lnTo>
                <a:lnTo>
                  <a:pt x="7920037" y="251148"/>
                </a:lnTo>
                <a:lnTo>
                  <a:pt x="7920037" y="1506858"/>
                </a:lnTo>
                <a:lnTo>
                  <a:pt x="7920037" y="1506858"/>
                </a:lnTo>
                <a:lnTo>
                  <a:pt x="251148" y="1506858"/>
                </a:lnTo>
                <a:lnTo>
                  <a:pt x="0" y="12557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6F5F5"/>
                </a:solidFill>
              </a14:hiddenFill>
            </a:ext>
          </a:extLst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　　小灯泡发光说明电路中有了电流。线圈转得越快，小灯泡越亮，说明感应电流越大。</a:t>
            </a:r>
          </a:p>
        </p:txBody>
      </p:sp>
      <p:pic>
        <p:nvPicPr>
          <p:cNvPr id="2" name="图片 1"/>
          <p:cNvPicPr/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26250" y="1796415"/>
            <a:ext cx="5185410" cy="309181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</a:t>
            </a:r>
          </a:p>
        </p:txBody>
      </p:sp>
      <p:pic>
        <p:nvPicPr>
          <p:cNvPr id="3" name="Picture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9"/>
          <a:stretch>
            <a:fillRect/>
          </a:stretch>
        </p:blipFill>
        <p:spPr>
          <a:xfrm flipH="1">
            <a:off x="11557000" y="10795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uiExpand="1" build="allAtOnce" animBg="1"/>
      <p:bldP spid="12292" grpId="0"/>
      <p:bldP spid="1229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</a:t>
            </a:r>
          </a:p>
        </p:txBody>
      </p:sp>
      <p:pic>
        <p:nvPicPr>
          <p:cNvPr id="2" name="图片 1"/>
          <p:cNvPicPr/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32380" y="2132330"/>
            <a:ext cx="7127240" cy="415925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656590" y="852805"/>
            <a:ext cx="1110107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    </a:t>
            </a:r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实际的发电机结构复杂，但它们都和上面制作的发电机一样，由</a:t>
            </a:r>
            <a:r>
              <a:rPr lang="zh-CN" altLang="en-US" sz="2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定子</a:t>
            </a:r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（不动部分）和</a:t>
            </a:r>
            <a:r>
              <a:rPr lang="zh-CN" altLang="en-US" sz="2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转子</a:t>
            </a:r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（转动部分）组成。所有发电机也都是依据</a:t>
            </a:r>
            <a:r>
              <a:rPr lang="zh-CN" altLang="en-US" sz="2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/>
              </a:rPr>
              <a:t>电磁感应</a:t>
            </a:r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来发电的。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Box 1"/>
          <p:cNvSpPr txBox="1"/>
          <p:nvPr>
            <p:custDataLst>
              <p:tags r:id="rId1"/>
            </p:custDataLst>
          </p:nvPr>
        </p:nvSpPr>
        <p:spPr>
          <a:xfrm>
            <a:off x="614045" y="3830955"/>
            <a:ext cx="11190605" cy="249174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　　交流发电机产生的电流是</a:t>
            </a:r>
            <a:r>
              <a:rPr lang="zh-CN" altLang="en-US" sz="2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交变电流</a:t>
            </a: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，简称</a:t>
            </a:r>
            <a:r>
              <a:rPr lang="zh-CN" altLang="en-US" sz="26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交流电</a:t>
            </a: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　　在交变电流中，电流在每秒内周期性变化的次数叫作频率。</a:t>
            </a:r>
          </a:p>
          <a:p>
            <a:pPr>
              <a:lnSpc>
                <a:spcPct val="150000"/>
              </a:lnSpc>
            </a:pP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       我国生产的交流电，频率为50</a:t>
            </a:r>
            <a:r>
              <a:rPr lang="en-US" altLang="zh-CN" sz="2600">
                <a:latin typeface="Times New Roman" panose="02020603050405020304" pitchFamily="18" charset="0"/>
                <a:ea typeface="黑体" panose="02010609060101010101" charset="-122"/>
              </a:rPr>
              <a:t>Hz（</a:t>
            </a: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即1</a:t>
            </a:r>
            <a:r>
              <a:rPr lang="en-US" altLang="zh-CN" sz="2600">
                <a:latin typeface="Times New Roman" panose="02020603050405020304" pitchFamily="18" charset="0"/>
                <a:ea typeface="黑体" panose="02010609060101010101" charset="-122"/>
              </a:rPr>
              <a:t>s</a:t>
            </a: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内线圈转动50圈），周期为0.02</a:t>
            </a:r>
            <a:r>
              <a:rPr lang="en-US" altLang="zh-CN" sz="2600">
                <a:latin typeface="Times New Roman" panose="02020603050405020304" pitchFamily="18" charset="0"/>
                <a:ea typeface="黑体" panose="02010609060101010101" charset="-122"/>
              </a:rPr>
              <a:t>s；</a:t>
            </a:r>
            <a:r>
              <a:rPr lang="zh-CN" altLang="en-US" sz="2600">
                <a:latin typeface="Times New Roman" panose="02020603050405020304" pitchFamily="18" charset="0"/>
                <a:ea typeface="黑体" panose="02010609060101010101" charset="-122"/>
              </a:rPr>
              <a:t>电流方向改变100次。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发电机：交变电流</a:t>
            </a:r>
          </a:p>
        </p:txBody>
      </p:sp>
      <p:pic>
        <p:nvPicPr>
          <p:cNvPr id="2" name="图片 1"/>
          <p:cNvPicPr/>
          <p:nvPr>
            <p:custDataLst>
              <p:tags r:id="rId3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36000" contrast="54000"/>
          </a:blip>
          <a:stretch>
            <a:fillRect/>
          </a:stretch>
        </p:blipFill>
        <p:spPr>
          <a:xfrm>
            <a:off x="857250" y="1009015"/>
            <a:ext cx="9645015" cy="26631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charRg st="0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charRg st="24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charRg st="53" end="1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97138" y="1882775"/>
          <a:ext cx="700087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000875" imgH="3781425" progId="Paint.Picture">
                  <p:embed/>
                </p:oleObj>
              </mc:Choice>
              <mc:Fallback>
                <p:oleObj r:id="rId6" imgW="7000875" imgH="378142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497138" y="1882775"/>
                        <a:ext cx="7000875" cy="3781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4" name="Text Box 3"/>
          <p:cNvSpPr txBox="1"/>
          <p:nvPr>
            <p:custDataLst>
              <p:tags r:id="rId2"/>
            </p:custDataLst>
          </p:nvPr>
        </p:nvSpPr>
        <p:spPr>
          <a:xfrm>
            <a:off x="525780" y="1096010"/>
            <a:ext cx="11425555" cy="6915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9525" indent="-9525">
              <a:lnSpc>
                <a:spcPct val="150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当转子转到以磁感线垂直时，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线圈没有切割磁感线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，线圈中没有电流。</a:t>
            </a:r>
          </a:p>
        </p:txBody>
      </p:sp>
      <p:sp>
        <p:nvSpPr>
          <p:cNvPr id="23555" name="Text Box 4"/>
          <p:cNvSpPr txBox="1"/>
          <p:nvPr>
            <p:custDataLst>
              <p:tags r:id="rId3"/>
            </p:custDataLst>
          </p:nvPr>
        </p:nvSpPr>
        <p:spPr>
          <a:xfrm>
            <a:off x="4167188" y="5873750"/>
            <a:ext cx="3817937" cy="491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这个位置也叫平衡位置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发电机：交变电流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7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424113" y="2133600"/>
          <a:ext cx="6884987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6886575" imgH="3581400" progId="Paint.Picture">
                  <p:embed/>
                </p:oleObj>
              </mc:Choice>
              <mc:Fallback>
                <p:oleObj r:id="rId5" imgW="6886575" imgH="358140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24113" y="2133600"/>
                        <a:ext cx="6884987" cy="3581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8" name="Text Box 3"/>
          <p:cNvSpPr txBox="1"/>
          <p:nvPr>
            <p:custDataLst>
              <p:tags r:id="rId2"/>
            </p:custDataLst>
          </p:nvPr>
        </p:nvSpPr>
        <p:spPr>
          <a:xfrm>
            <a:off x="778510" y="1189990"/>
            <a:ext cx="10917555" cy="6915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当转子转过平衡位置时，</a:t>
            </a:r>
            <a:r>
              <a:rPr lang="zh-CN" altLang="en-US" sz="2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线圈切割磁感线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，线圈中有电流。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发电机：交变电流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1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614613" y="2044700"/>
          <a:ext cx="6980237" cy="352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6981825" imgH="3524250" progId="Paint.Picture">
                  <p:embed/>
                </p:oleObj>
              </mc:Choice>
              <mc:Fallback>
                <p:oleObj r:id="rId6" imgW="6981825" imgH="35242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14613" y="2044700"/>
                        <a:ext cx="6980237" cy="3524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2" name="Text Box 3"/>
          <p:cNvSpPr txBox="1"/>
          <p:nvPr>
            <p:custDataLst>
              <p:tags r:id="rId2"/>
            </p:custDataLst>
          </p:nvPr>
        </p:nvSpPr>
        <p:spPr>
          <a:xfrm>
            <a:off x="386080" y="1042670"/>
            <a:ext cx="11765915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9525" indent="-9525">
              <a:lnSpc>
                <a:spcPct val="150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当转子继续向下旋转到达以磁感线垂直位置时，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线圈没有切割磁感线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，  线圈中没有电流。</a:t>
            </a:r>
          </a:p>
        </p:txBody>
      </p:sp>
      <p:sp>
        <p:nvSpPr>
          <p:cNvPr id="25603" name="Text Box 4"/>
          <p:cNvSpPr txBox="1"/>
          <p:nvPr>
            <p:custDataLst>
              <p:tags r:id="rId3"/>
            </p:custDataLst>
          </p:nvPr>
        </p:nvSpPr>
        <p:spPr>
          <a:xfrm>
            <a:off x="4319588" y="5865813"/>
            <a:ext cx="3968750" cy="4914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这也相当于平衡位置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发电机：交变电流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625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524125" y="2286000"/>
          <a:ext cx="7124700" cy="363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7124700" imgH="3638550" progId="Paint.Picture">
                  <p:embed/>
                </p:oleObj>
              </mc:Choice>
              <mc:Fallback>
                <p:oleObj r:id="rId5" imgW="7124700" imgH="3638550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24125" y="2286000"/>
                        <a:ext cx="7124700" cy="3638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6" name="Text Box 3"/>
          <p:cNvSpPr txBox="1"/>
          <p:nvPr>
            <p:custDataLst>
              <p:tags r:id="rId2"/>
            </p:custDataLst>
          </p:nvPr>
        </p:nvSpPr>
        <p:spPr>
          <a:xfrm>
            <a:off x="270510" y="1238885"/>
            <a:ext cx="11275060" cy="1291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当转子继续旋转时，导体切割磁感线方向发生改变，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线圈在切割磁感线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，线圈中有电流。</a:t>
            </a:r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发电机：交变电流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9" name="Object 2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2595563" y="1528763"/>
          <a:ext cx="700087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000875" imgH="3781425" progId="Paint.Picture">
                  <p:embed/>
                </p:oleObj>
              </mc:Choice>
              <mc:Fallback>
                <p:oleObj r:id="rId6" imgW="7000875" imgH="3781425" progId="Paint.Picture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595563" y="1528763"/>
                        <a:ext cx="7000875" cy="3781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0" name="Text Box 3"/>
          <p:cNvSpPr txBox="1"/>
          <p:nvPr>
            <p:custDataLst>
              <p:tags r:id="rId2"/>
            </p:custDataLst>
          </p:nvPr>
        </p:nvSpPr>
        <p:spPr>
          <a:xfrm>
            <a:off x="1771650" y="476250"/>
            <a:ext cx="8166100" cy="1091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28575" indent="-28575">
              <a:lnSpc>
                <a:spcPct val="125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当转子继续旋转，到达平衡位置，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线圈没有切割磁感线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，线圈中没有电流。</a:t>
            </a:r>
          </a:p>
        </p:txBody>
      </p:sp>
      <p:sp>
        <p:nvSpPr>
          <p:cNvPr id="27651" name="Text Box 4"/>
          <p:cNvSpPr txBox="1"/>
          <p:nvPr>
            <p:custDataLst>
              <p:tags r:id="rId3"/>
            </p:custDataLst>
          </p:nvPr>
        </p:nvSpPr>
        <p:spPr>
          <a:xfrm>
            <a:off x="1949450" y="5346700"/>
            <a:ext cx="8415338" cy="1091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    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线圈到达平衡位置，又继续下一个旋转。这也不断旋转，线圈中就</a:t>
            </a:r>
            <a:r>
              <a:rPr lang="zh-CN" altLang="en-US" sz="26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不断有电流产生</a:t>
            </a: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。</a:t>
            </a: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发电机：交变电流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"/>
          <p:cNvSpPr txBox="1"/>
          <p:nvPr>
            <p:custDataLst>
              <p:tags r:id="rId1"/>
            </p:custDataLst>
          </p:nvPr>
        </p:nvSpPr>
        <p:spPr>
          <a:xfrm>
            <a:off x="1100138" y="765493"/>
            <a:ext cx="8280400" cy="18916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构造</a:t>
            </a:r>
            <a:r>
              <a:rPr lang="en-US" altLang="zh-CN" sz="2600">
                <a:latin typeface="黑体" panose="02010609060101010101" charset="-122"/>
                <a:ea typeface="黑体" panose="02010609060101010101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　　  发电机由转子和定子两部分组成。</a:t>
            </a:r>
            <a:endParaRPr lang="en-US" altLang="zh-CN" sz="2600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>
                <a:latin typeface="黑体" panose="02010609060101010101" charset="-122"/>
                <a:ea typeface="黑体" panose="02010609060101010101" charset="-122"/>
              </a:rPr>
              <a:t>　　  大型发电机一般采用磁极旋转的方式来发电。</a:t>
            </a:r>
          </a:p>
        </p:txBody>
      </p:sp>
      <p:grpSp>
        <p:nvGrpSpPr>
          <p:cNvPr id="15367" name="组合 15366"/>
          <p:cNvGrpSpPr/>
          <p:nvPr>
            <p:custDataLst>
              <p:tags r:id="rId2"/>
            </p:custDataLst>
          </p:nvPr>
        </p:nvGrpSpPr>
        <p:grpSpPr>
          <a:xfrm>
            <a:off x="559753" y="2946400"/>
            <a:ext cx="4276725" cy="3487738"/>
            <a:chOff x="1433" y="2082"/>
            <a:chExt cx="2694" cy="2197"/>
          </a:xfrm>
        </p:grpSpPr>
        <p:pic>
          <p:nvPicPr>
            <p:cNvPr id="21508" name="图片 2" descr="发电机穿转子.bmp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/>
            <a:srcRect b="9924"/>
            <a:stretch>
              <a:fillRect/>
            </a:stretch>
          </p:blipFill>
          <p:spPr>
            <a:xfrm>
              <a:off x="1433" y="2082"/>
              <a:ext cx="2694" cy="182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09" name="TextBox 6"/>
            <p:cNvSpPr txBox="1"/>
            <p:nvPr>
              <p:custDataLst>
                <p:tags r:id="rId9"/>
              </p:custDataLst>
            </p:nvPr>
          </p:nvSpPr>
          <p:spPr>
            <a:xfrm>
              <a:off x="1774" y="3969"/>
              <a:ext cx="2152" cy="3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sz="2600">
                  <a:latin typeface="黑体" panose="02010609060101010101" charset="-122"/>
                  <a:ea typeface="黑体" panose="02010609060101010101" charset="-122"/>
                </a:rPr>
                <a:t>大型发电机安装转子</a:t>
              </a:r>
            </a:p>
          </p:txBody>
        </p:sp>
      </p:grp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五　发电机</a:t>
            </a:r>
          </a:p>
        </p:txBody>
      </p:sp>
      <p:pic>
        <p:nvPicPr>
          <p:cNvPr id="3" name="5">
            <a:hlinkClick r:id="" action="ppaction://media"/>
          </p:cNvPr>
          <p:cNvPicPr/>
          <p:nvPr>
            <a:vide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56275" y="2946400"/>
            <a:ext cx="5504180" cy="305879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7854950" y="6005195"/>
            <a:ext cx="1631950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视频来源于希沃平台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 nodeType="clickPar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1">
              <p:cMediaNode>
                <p:cTn id="26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1536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386080" y="212725"/>
            <a:ext cx="728472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0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j-ea"/>
                <a:sym typeface="+mn-ea"/>
              </a:rPr>
              <a:t>六　小练习</a:t>
            </a:r>
          </a:p>
        </p:txBody>
      </p:sp>
      <p:pic>
        <p:nvPicPr>
          <p:cNvPr id="2" name="图片 1"/>
          <p:cNvPicPr/>
          <p:nvPr>
            <p:custDataLst>
              <p:tags r:id="rId2"/>
            </p:custDataLst>
          </p:nvPr>
        </p:nvPicPr>
        <p:blipFill>
          <a:blip r:embed="rId9">
            <a:clrChange>
              <a:clrFrom>
                <a:srgbClr val="DFF3FC">
                  <a:alpha val="100000"/>
                </a:srgbClr>
              </a:clrFrom>
              <a:clrTo>
                <a:srgbClr val="DFF3FC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7380" y="2314575"/>
            <a:ext cx="5795010" cy="33197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736600" y="848360"/>
            <a:ext cx="1071880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          </a:t>
            </a:r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/>
              </a:rPr>
              <a:t>把灯泡接在螺线管两端，然后将一块条形磁铁放入螺线管中，发现灯泡亮了一下；再把磁铁迅速地取出，发现灯泡也亮了一下。请解释这一现象。</a:t>
            </a:r>
          </a:p>
        </p:txBody>
      </p:sp>
      <p:pic>
        <p:nvPicPr>
          <p:cNvPr id="4" name="6">
            <a:hlinkClick r:id="" action="ppaction://media"/>
          </p:cNvPr>
          <p:cNvPicPr/>
          <p:nvPr>
            <a:videoFile r:link="rId5"/>
            <p:custDataLst>
              <p:tags r:id="rId6"/>
            </p:custDataLst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317615" y="2253615"/>
            <a:ext cx="5429885" cy="349313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7854950" y="6005195"/>
            <a:ext cx="1631950" cy="275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12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视频来源于希沃平台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3"/>
          <p:cNvSpPr txBox="1"/>
          <p:nvPr>
            <p:custDataLst>
              <p:tags r:id="rId1"/>
            </p:custDataLst>
          </p:nvPr>
        </p:nvSpPr>
        <p:spPr>
          <a:xfrm>
            <a:off x="1880235" y="2600325"/>
            <a:ext cx="551815" cy="1638300"/>
          </a:xfrm>
          <a:prstGeom prst="rect">
            <a:avLst/>
          </a:prstGeom>
          <a:noFill/>
          <a:ln w="57150">
            <a:noFill/>
          </a:ln>
        </p:spPr>
        <p:txBody>
          <a:bodyPr vert="eaVert"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zh-CN" sz="2400">
                <a:solidFill>
                  <a:srgbClr val="003300"/>
                </a:solidFill>
                <a:latin typeface="黑体" panose="02010609060101010101" charset="-122"/>
                <a:ea typeface="黑体" panose="02010609060101010101" charset="-122"/>
              </a:rPr>
              <a:t>磁生电</a:t>
            </a:r>
          </a:p>
        </p:txBody>
      </p:sp>
      <p:sp>
        <p:nvSpPr>
          <p:cNvPr id="28674" name="AutoShape 4"/>
          <p:cNvSpPr/>
          <p:nvPr>
            <p:custDataLst>
              <p:tags r:id="rId2"/>
            </p:custDataLst>
          </p:nvPr>
        </p:nvSpPr>
        <p:spPr>
          <a:xfrm>
            <a:off x="2514600" y="1524000"/>
            <a:ext cx="304800" cy="3352800"/>
          </a:xfrm>
          <a:prstGeom prst="leftBrace">
            <a:avLst>
              <a:gd name="adj1" fmla="val 91310"/>
              <a:gd name="adj2" fmla="val 50000"/>
            </a:avLst>
          </a:prstGeom>
          <a:noFill/>
          <a:ln w="15875" cap="flat" cmpd="sng">
            <a:solidFill>
              <a:srgbClr val="00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675" name="Text Box 5"/>
          <p:cNvSpPr txBox="1"/>
          <p:nvPr>
            <p:custDataLst>
              <p:tags r:id="rId3"/>
            </p:custDataLst>
          </p:nvPr>
        </p:nvSpPr>
        <p:spPr>
          <a:xfrm>
            <a:off x="2819400" y="2743200"/>
            <a:ext cx="2133600" cy="792480"/>
          </a:xfrm>
          <a:prstGeom prst="rect">
            <a:avLst/>
          </a:prstGeom>
          <a:noFill/>
          <a:ln w="57150">
            <a:noFill/>
          </a:ln>
        </p:spPr>
        <p:txBody>
          <a:bodyPr wrap="square" anchor="t">
            <a:spAutoFit/>
          </a:bodyPr>
          <a:lstStyle/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zh-CN" altLang="en-US" sz="2400">
                <a:solidFill>
                  <a:srgbClr val="003300"/>
                </a:solidFill>
                <a:latin typeface="黑体" panose="02010609060101010101" charset="-122"/>
                <a:ea typeface="黑体" panose="02010609060101010101" charset="-122"/>
              </a:rPr>
              <a:t>决定感应电</a:t>
            </a:r>
          </a:p>
          <a:p>
            <a:pPr algn="ctr" eaLnBrk="0" hangingPunct="0">
              <a:lnSpc>
                <a:spcPct val="70000"/>
              </a:lnSpc>
              <a:spcBef>
                <a:spcPct val="50000"/>
              </a:spcBef>
            </a:pPr>
            <a:r>
              <a:rPr lang="zh-CN" altLang="en-US" sz="2400">
                <a:solidFill>
                  <a:srgbClr val="003300"/>
                </a:solidFill>
                <a:latin typeface="黑体" panose="02010609060101010101" charset="-122"/>
                <a:ea typeface="黑体" panose="02010609060101010101" charset="-122"/>
              </a:rPr>
              <a:t>流方向</a:t>
            </a:r>
          </a:p>
        </p:txBody>
      </p:sp>
      <p:sp>
        <p:nvSpPr>
          <p:cNvPr id="28676" name="AutoShape 6"/>
          <p:cNvSpPr/>
          <p:nvPr>
            <p:custDataLst>
              <p:tags r:id="rId4"/>
            </p:custDataLst>
          </p:nvPr>
        </p:nvSpPr>
        <p:spPr>
          <a:xfrm>
            <a:off x="4502150" y="1166813"/>
            <a:ext cx="84138" cy="969962"/>
          </a:xfrm>
          <a:prstGeom prst="leftBrace">
            <a:avLst>
              <a:gd name="adj1" fmla="val 70823"/>
              <a:gd name="adj2" fmla="val 50000"/>
            </a:avLst>
          </a:prstGeom>
          <a:noFill/>
          <a:ln w="19050" cap="flat" cmpd="sng">
            <a:solidFill>
              <a:srgbClr val="00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677" name="Text Box 7"/>
          <p:cNvSpPr txBox="1"/>
          <p:nvPr>
            <p:custDataLst>
              <p:tags r:id="rId5"/>
            </p:custDataLst>
          </p:nvPr>
        </p:nvSpPr>
        <p:spPr>
          <a:xfrm>
            <a:off x="4741863" y="1828800"/>
            <a:ext cx="45307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在磁场中 </a:t>
            </a:r>
            <a:r>
              <a:rPr lang="zh-CN" altLang="en-US" sz="24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做切割磁感线运动</a:t>
            </a:r>
          </a:p>
        </p:txBody>
      </p:sp>
      <p:sp>
        <p:nvSpPr>
          <p:cNvPr id="28678" name="Text Box 8"/>
          <p:cNvSpPr txBox="1"/>
          <p:nvPr>
            <p:custDataLst>
              <p:tags r:id="rId6"/>
            </p:custDataLst>
          </p:nvPr>
        </p:nvSpPr>
        <p:spPr>
          <a:xfrm>
            <a:off x="4741863" y="973138"/>
            <a:ext cx="32766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闭合回路 </a:t>
            </a:r>
            <a:r>
              <a:rPr lang="zh-CN" altLang="en-US" sz="24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部分导体</a:t>
            </a:r>
          </a:p>
        </p:txBody>
      </p:sp>
      <p:sp>
        <p:nvSpPr>
          <p:cNvPr id="28679" name="Text Box 9"/>
          <p:cNvSpPr txBox="1"/>
          <p:nvPr>
            <p:custDataLst>
              <p:tags r:id="rId7"/>
            </p:custDataLst>
          </p:nvPr>
        </p:nvSpPr>
        <p:spPr>
          <a:xfrm>
            <a:off x="2895600" y="1306513"/>
            <a:ext cx="2133600" cy="829945"/>
          </a:xfrm>
          <a:prstGeom prst="rect">
            <a:avLst/>
          </a:prstGeom>
          <a:noFill/>
          <a:ln w="57150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3300"/>
                </a:solidFill>
                <a:latin typeface="黑体" panose="02010609060101010101" charset="-122"/>
                <a:ea typeface="黑体" panose="02010609060101010101" charset="-122"/>
              </a:rPr>
              <a:t>产生感应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zh-CN" altLang="en-US" sz="2400">
                <a:solidFill>
                  <a:srgbClr val="003300"/>
                </a:solidFill>
                <a:latin typeface="黑体" panose="02010609060101010101" charset="-122"/>
                <a:ea typeface="黑体" panose="02010609060101010101" charset="-122"/>
              </a:rPr>
              <a:t>电流条件</a:t>
            </a:r>
          </a:p>
        </p:txBody>
      </p:sp>
      <p:sp>
        <p:nvSpPr>
          <p:cNvPr id="28680" name="AutoShape 10"/>
          <p:cNvSpPr/>
          <p:nvPr>
            <p:custDataLst>
              <p:tags r:id="rId8"/>
            </p:custDataLst>
          </p:nvPr>
        </p:nvSpPr>
        <p:spPr>
          <a:xfrm>
            <a:off x="5029200" y="2606675"/>
            <a:ext cx="76200" cy="928688"/>
          </a:xfrm>
          <a:prstGeom prst="leftBrace">
            <a:avLst>
              <a:gd name="adj1" fmla="val 150876"/>
              <a:gd name="adj2" fmla="val 50000"/>
            </a:avLst>
          </a:prstGeom>
          <a:noFill/>
          <a:ln w="19050" cap="flat" cmpd="sng">
            <a:solidFill>
              <a:srgbClr val="00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681" name="Text Box 11"/>
          <p:cNvSpPr txBox="1"/>
          <p:nvPr>
            <p:custDataLst>
              <p:tags r:id="rId9"/>
            </p:custDataLst>
          </p:nvPr>
        </p:nvSpPr>
        <p:spPr>
          <a:xfrm>
            <a:off x="5181600" y="2438400"/>
            <a:ext cx="2667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磁场方向</a:t>
            </a:r>
          </a:p>
        </p:txBody>
      </p:sp>
      <p:sp>
        <p:nvSpPr>
          <p:cNvPr id="28682" name="Text Box 12"/>
          <p:cNvSpPr txBox="1"/>
          <p:nvPr>
            <p:custDataLst>
              <p:tags r:id="rId10"/>
            </p:custDataLst>
          </p:nvPr>
        </p:nvSpPr>
        <p:spPr>
          <a:xfrm>
            <a:off x="5181600" y="3200400"/>
            <a:ext cx="4953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导体切割磁感线运动方向</a:t>
            </a:r>
          </a:p>
        </p:txBody>
      </p:sp>
      <p:sp>
        <p:nvSpPr>
          <p:cNvPr id="28683" name="Text Box 13"/>
          <p:cNvSpPr txBox="1"/>
          <p:nvPr>
            <p:custDataLst>
              <p:tags r:id="rId11"/>
            </p:custDataLst>
          </p:nvPr>
        </p:nvSpPr>
        <p:spPr>
          <a:xfrm>
            <a:off x="2782888" y="4594225"/>
            <a:ext cx="2133600" cy="460375"/>
          </a:xfrm>
          <a:prstGeom prst="rect">
            <a:avLst/>
          </a:prstGeom>
          <a:noFill/>
          <a:ln w="57150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3300"/>
                </a:solidFill>
                <a:latin typeface="黑体" panose="02010609060101010101" charset="-122"/>
                <a:ea typeface="黑体" panose="02010609060101010101" charset="-122"/>
              </a:rPr>
              <a:t>应用：发电机</a:t>
            </a:r>
          </a:p>
        </p:txBody>
      </p:sp>
      <p:sp>
        <p:nvSpPr>
          <p:cNvPr id="28684" name="AutoShape 14"/>
          <p:cNvSpPr/>
          <p:nvPr>
            <p:custDataLst>
              <p:tags r:id="rId12"/>
            </p:custDataLst>
          </p:nvPr>
        </p:nvSpPr>
        <p:spPr>
          <a:xfrm>
            <a:off x="4876800" y="4176713"/>
            <a:ext cx="152400" cy="1295400"/>
          </a:xfrm>
          <a:prstGeom prst="leftBrace">
            <a:avLst>
              <a:gd name="adj1" fmla="val 70557"/>
              <a:gd name="adj2" fmla="val 50000"/>
            </a:avLst>
          </a:prstGeom>
          <a:noFill/>
          <a:ln w="19050" cap="flat" cmpd="sng">
            <a:solidFill>
              <a:srgbClr val="00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4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8685" name="Text Box 15"/>
          <p:cNvSpPr txBox="1"/>
          <p:nvPr>
            <p:custDataLst>
              <p:tags r:id="rId13"/>
            </p:custDataLst>
          </p:nvPr>
        </p:nvSpPr>
        <p:spPr>
          <a:xfrm>
            <a:off x="5029200" y="4038600"/>
            <a:ext cx="16002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交流电：</a:t>
            </a:r>
          </a:p>
        </p:txBody>
      </p:sp>
      <p:sp>
        <p:nvSpPr>
          <p:cNvPr id="28686" name="Text Box 16"/>
          <p:cNvSpPr txBox="1"/>
          <p:nvPr>
            <p:custDataLst>
              <p:tags r:id="rId14"/>
            </p:custDataLst>
          </p:nvPr>
        </p:nvSpPr>
        <p:spPr>
          <a:xfrm>
            <a:off x="6400800" y="4038600"/>
            <a:ext cx="3733800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电流大小、方向随时间周期性变化</a:t>
            </a:r>
          </a:p>
        </p:txBody>
      </p:sp>
      <p:sp>
        <p:nvSpPr>
          <p:cNvPr id="28687" name="Text Box 17"/>
          <p:cNvSpPr txBox="1"/>
          <p:nvPr>
            <p:custDataLst>
              <p:tags r:id="rId15"/>
            </p:custDataLst>
          </p:nvPr>
        </p:nvSpPr>
        <p:spPr>
          <a:xfrm>
            <a:off x="5105400" y="5181600"/>
            <a:ext cx="21336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chemeClr val="tx2"/>
                </a:solidFill>
                <a:latin typeface="黑体" panose="02010609060101010101" charset="-122"/>
                <a:ea typeface="黑体" panose="02010609060101010101" charset="-122"/>
              </a:rPr>
              <a:t>能量转化：</a:t>
            </a:r>
          </a:p>
        </p:txBody>
      </p:sp>
      <p:sp>
        <p:nvSpPr>
          <p:cNvPr id="28688" name="Text Box 18"/>
          <p:cNvSpPr txBox="1"/>
          <p:nvPr>
            <p:custDataLst>
              <p:tags r:id="rId16"/>
            </p:custDataLst>
          </p:nvPr>
        </p:nvSpPr>
        <p:spPr>
          <a:xfrm>
            <a:off x="6858000" y="5181600"/>
            <a:ext cx="30480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zh-CN" altLang="en-US" sz="2400">
                <a:solidFill>
                  <a:srgbClr val="0000FF"/>
                </a:solidFill>
                <a:latin typeface="黑体" panose="02010609060101010101" charset="-122"/>
                <a:ea typeface="黑体" panose="02010609060101010101" charset="-122"/>
              </a:rPr>
              <a:t>机械能→电能和内能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0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1"/>
  <p:tag name="KSO_WM_BEAUTIFY_FLAG" val="#wm#"/>
  <p:tag name="KSO_WM_TAG_VERSION" val="1.0"/>
  <p:tag name="KSO_WM_TEMPLATE_CATEGORY" val="custom"/>
  <p:tag name="KSO_WM_TEMPLATE_INDEX" val="20205081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1"/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9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0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1"/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4"/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5"/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6"/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7"/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1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3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6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0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1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2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4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5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6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7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8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5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9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205081_1"/>
  <p:tag name="KSO_WM_SLIDE_INDEX" val="1"/>
  <p:tag name="KSO_WM_SLIDE_ITEM_CNT" val="0"/>
  <p:tag name="KSO_WM_SLIDE_LAYOUT" val="a_b"/>
  <p:tag name="KSO_WM_SLIDE_LAYOUT_CNT" val="1_1"/>
  <p:tag name="KSO_WM_SLIDE_SUBTYPE" val="defaultBlank"/>
  <p:tag name="KSO_WM_SLIDE_TYPE" val="title"/>
  <p:tag name="KSO_WM_TAG_VERSION" val="1.0"/>
  <p:tag name="KSO_WM_TEMPLATE_CATEGORY" val="custom"/>
  <p:tag name="KSO_WM_TEMPLATE_COLOR_TYPE" val="1"/>
  <p:tag name="KSO_WM_TEMPLATE_INDEX" val="20205081"/>
  <p:tag name="KSO_WM_TEMPLATE_MASTER_TYPE" val="0"/>
  <p:tag name="KSO_WM_TEMPLATE_SUBCATEGORY" val="19"/>
  <p:tag name="KSO_WM_TEMPLATE_THUMBS_INDEX" val="1、4、7、12、13、14、15、16、17、18、20、24、25、28、33、36、40、43、44"/>
  <p:tag name="KSO_WM_UNIT_SHOW_EDIT_AREA_INDICATION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8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9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6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8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2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1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0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4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5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6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39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7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8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9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5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3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4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7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8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59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7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8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69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2"/>
  <p:tag name="KSO_WM_MEDIACOVER_FLAG" val="1"/>
  <p:tag name="KSO_WM_UNIT_MEDIACOVER_BTN_STATE" val="1"/>
  <p:tag name="KSO_WM_UNIT_MEDIACOVER_BTNRECT" val="0*0*0*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5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6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5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9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8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7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98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5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6"/>
  <p:tag name="KSO_WM_MEDIACOVER_FLAG" val="1"/>
  <p:tag name="KSO_WM_UNIT_MEDIACOVER_BTN_STATE" val="1"/>
  <p:tag name="KSO_WM_UNIT_MEDIACOVER_BTNRECT" val="0*0*0*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09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6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4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18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2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4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5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7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8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29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4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5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6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8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39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2"/>
  <p:tag name="KSO_WM_MEDIACOVER_FLAG" val="1"/>
  <p:tag name="KSO_WM_UNIT_MEDIACOVER_BTN_STATE" val="1"/>
  <p:tag name="KSO_WM_UNIT_MEDIACOVER_BTNRECT" val="0*0*0*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3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02"/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7"/>
  <p:tag name="KSO_WM_MEDIACOVER_FLAG" val="1"/>
  <p:tag name="KSO_WM_UNIT_MEDIACOVER_BTN_STATE" val="1"/>
  <p:tag name="KSO_WM_UNIT_MEDIACOVER_BTNRECT" val="0*0*0*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4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7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8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5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3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265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Arial"/>
      </a:majorFont>
      <a:minorFont>
        <a:latin typeface="Arial"/>
        <a:ea typeface="微软雅黑"/>
        <a:cs typeface="Arial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1817</Words>
  <Application>Microsoft Office PowerPoint</Application>
  <PresentationFormat>宽屏</PresentationFormat>
  <Paragraphs>108</Paragraphs>
  <Slides>24</Slides>
  <Notes>1</Notes>
  <HiddenSlides>0</HiddenSlides>
  <MMClips>4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汉仪楷体简</vt:lpstr>
      <vt:lpstr>黑体</vt:lpstr>
      <vt:lpstr>微软雅黑</vt:lpstr>
      <vt:lpstr>Arial</vt:lpstr>
      <vt:lpstr>Calibri</vt:lpstr>
      <vt:lpstr>Times New Roman</vt:lpstr>
      <vt:lpstr>Wingdings</vt:lpstr>
      <vt:lpstr>WPS</vt:lpstr>
      <vt:lpstr>Bitmap 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cp:lastPrinted>2025-12-25T12:32:32Z</cp:lastPrinted>
  <dcterms:created xsi:type="dcterms:W3CDTF">2025-12-25T12:32:32Z</dcterms:created>
  <dcterms:modified xsi:type="dcterms:W3CDTF">2026-08-17T00:12:44Z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