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74" r:id="rId4"/>
    <p:sldId id="275" r:id="rId5"/>
    <p:sldId id="276" r:id="rId6"/>
    <p:sldId id="278" r:id="rId7"/>
    <p:sldId id="262" r:id="rId8"/>
    <p:sldId id="263" r:id="rId9"/>
    <p:sldId id="280" r:id="rId10"/>
    <p:sldId id="264" r:id="rId11"/>
    <p:sldId id="265" r:id="rId12"/>
    <p:sldId id="283" r:id="rId13"/>
    <p:sldId id="281" r:id="rId14"/>
    <p:sldId id="267" r:id="rId15"/>
    <p:sldId id="282" r:id="rId16"/>
    <p:sldId id="269" r:id="rId17"/>
  </p:sldIdLst>
  <p:sldSz cx="9144000" cy="5148263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91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2026/8/17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8169" y="1143000"/>
            <a:ext cx="5481663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file:///D:\qq&#25991;&#20214;\712321467\Image\C2C\Image2\%7b75232B38-A165-1FB7-499C-2E1C792CACB5%7d.png" TargetMode="Externa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1">
                <a:lumMod val="5000"/>
                <a:lumOff val="95000"/>
              </a:schemeClr>
            </a:gs>
            <a:gs pos="83000">
              <a:srgbClr val="E97355">
                <a:alpha val="25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2"/>
          <p:cNvSpPr txBox="1"/>
          <p:nvPr userDrawn="1"/>
        </p:nvSpPr>
        <p:spPr>
          <a:xfrm>
            <a:off x="6402705" y="0"/>
            <a:ext cx="2741295" cy="710565"/>
          </a:xfrm>
          <a:prstGeom prst="rect">
            <a:avLst/>
          </a:prstGeom>
          <a:noFill/>
        </p:spPr>
        <p:txBody>
          <a:bodyPr anchor="t">
            <a:scene3d>
              <a:camera prst="orthographicFront"/>
              <a:lightRig rig="threePt" dir="t"/>
            </a:scene3d>
          </a:bodyPr>
          <a:lstStyle/>
          <a:p>
            <a:pPr marL="0" algn="r">
              <a:lnSpc>
                <a:spcPts val="2400"/>
              </a:lnSpc>
            </a:pPr>
            <a:r>
              <a:rPr lang="zh-CN" altLang="en-US" sz="2400" b="1" i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en-US" altLang="zh-CN" sz="2400" b="1" i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7.1 </a:t>
            </a:r>
            <a:r>
              <a:rPr lang="zh-CN" altLang="en-US" sz="2400" b="1" i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磁现象</a:t>
            </a:r>
          </a:p>
        </p:txBody>
      </p:sp>
      <p:sp>
        <p:nvSpPr>
          <p:cNvPr id="3" name="矩形 2"/>
          <p:cNvSpPr/>
          <p:nvPr userDrawn="1"/>
        </p:nvSpPr>
        <p:spPr>
          <a:xfrm>
            <a:off x="-635" y="415290"/>
            <a:ext cx="9144635" cy="8509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97000">
                <a:srgbClr val="F6D0C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/>
          <p:nvPr userDrawn="1"/>
        </p:nvPicPr>
        <p:blipFill>
          <a:blip r:embed="rId17"/>
          <a:stretch>
            <a:fillRect/>
          </a:stretch>
        </p:blipFill>
        <p:spPr>
          <a:xfrm>
            <a:off x="0" y="0"/>
            <a:ext cx="977900" cy="473075"/>
          </a:xfrm>
          <a:prstGeom prst="rect">
            <a:avLst/>
          </a:prstGeom>
        </p:spPr>
      </p:pic>
      <p:pic>
        <p:nvPicPr>
          <p:cNvPr id="10" name="图片 1073743875" descr="学科网 zxxk.com"/>
          <p:cNvPicPr>
            <a:picLocks noChangeAspect="1"/>
          </p:cNvPicPr>
          <p:nvPr/>
        </p:nvPicPr>
        <p:blipFill>
          <a:blip r:embed="rId18" r:link="rId19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5.png"/><Relationship Id="rId4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6.png"/><Relationship Id="rId4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/>
          <p:nvPr/>
        </p:nvPicPr>
        <p:blipFill>
          <a:blip r:embed="rId2"/>
          <a:srcRect r="3929"/>
          <a:stretch>
            <a:fillRect/>
          </a:stretch>
        </p:blipFill>
        <p:spPr>
          <a:xfrm>
            <a:off x="0" y="0"/>
            <a:ext cx="9144000" cy="5148580"/>
          </a:xfrm>
          <a:prstGeom prst="rect">
            <a:avLst/>
          </a:prstGeom>
        </p:spPr>
      </p:pic>
      <p:sp>
        <p:nvSpPr>
          <p:cNvPr id="4" name="文本2"/>
          <p:cNvSpPr txBox="1"/>
          <p:nvPr/>
        </p:nvSpPr>
        <p:spPr>
          <a:xfrm>
            <a:off x="-80382" y="4187236"/>
            <a:ext cx="9416415" cy="730250"/>
          </a:xfrm>
          <a:prstGeom prst="rect">
            <a:avLst/>
          </a:prstGeom>
          <a:noFill/>
        </p:spPr>
        <p:txBody>
          <a:bodyPr anchor="ctr"/>
          <a:lstStyle/>
          <a:p>
            <a:pPr marL="0" algn="ctr">
              <a:lnSpc>
                <a:spcPts val="3300"/>
              </a:lnSpc>
            </a:pPr>
            <a:r>
              <a:rPr lang="zh-CN" altLang="en-US" sz="2800" b="1" i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教科版物理九年级上册</a:t>
            </a:r>
            <a:r>
              <a:rPr lang="en-US" altLang="zh-CN" sz="2800" b="1" i="0" dirty="0">
                <a:solidFill>
                  <a:schemeClr val="bg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800" b="1" i="0" dirty="0">
                <a:solidFill>
                  <a:schemeClr val="bg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           </a:t>
            </a:r>
            <a:r>
              <a:rPr lang="zh-CN" altLang="en-US" sz="2800" b="1" i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</a:t>
            </a:r>
            <a:r>
              <a:rPr lang="en-US" altLang="zh-CN" sz="2800" b="1" i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lang="zh-CN" altLang="en-US" sz="2800" b="1" i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章</a:t>
            </a:r>
            <a:r>
              <a:rPr lang="en-US" altLang="zh-CN" sz="2800" b="1" i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800" b="1" i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磁与电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2"/>
          <p:cNvSpPr txBox="1"/>
          <p:nvPr/>
        </p:nvSpPr>
        <p:spPr>
          <a:xfrm>
            <a:off x="814070" y="637540"/>
            <a:ext cx="7633970" cy="393954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ct val="200000"/>
              </a:lnSpc>
            </a:pP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1.了解指南针的原理和在我国的发展历史，以及</a:t>
            </a:r>
          </a:p>
          <a:p>
            <a:pPr marL="0" algn="l">
              <a:lnSpc>
                <a:spcPct val="200000"/>
              </a:lnSpc>
            </a:pP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8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它对人类社会发展的贡献.</a:t>
            </a:r>
          </a:p>
          <a:p>
            <a:pPr marL="0" algn="l">
              <a:lnSpc>
                <a:spcPct val="200000"/>
              </a:lnSpc>
            </a:pP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2.学会自制指南针.</a:t>
            </a:r>
          </a:p>
          <a:p>
            <a:pPr marL="0" algn="l">
              <a:lnSpc>
                <a:spcPct val="200000"/>
              </a:lnSpc>
            </a:pP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3.了解地磁偏角和简单测量方法.</a:t>
            </a:r>
          </a:p>
        </p:txBody>
      </p:sp>
      <p:pic>
        <p:nvPicPr>
          <p:cNvPr id="5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7900" cy="47307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977900" y="0"/>
            <a:ext cx="3048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明确目标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977900" y="0"/>
            <a:ext cx="3048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知史明史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675005" y="461010"/>
            <a:ext cx="8006080" cy="2019300"/>
            <a:chOff x="1199" y="1928"/>
            <a:chExt cx="12608" cy="3180"/>
          </a:xfrm>
        </p:grpSpPr>
        <p:grpSp>
          <p:nvGrpSpPr>
            <p:cNvPr id="16" name="组合 15"/>
            <p:cNvGrpSpPr/>
            <p:nvPr/>
          </p:nvGrpSpPr>
          <p:grpSpPr>
            <a:xfrm>
              <a:off x="1199" y="1966"/>
              <a:ext cx="12608" cy="3143"/>
              <a:chOff x="1199" y="1966"/>
              <a:chExt cx="12608" cy="3143"/>
            </a:xfrm>
          </p:grpSpPr>
          <p:pic>
            <p:nvPicPr>
              <p:cNvPr id="10" name="图片 9" descr="e15b007d519237d328995afc933be99a"/>
              <p:cNvPicPr>
                <a:picLocks noChangeAspect="1"/>
              </p:cNvPicPr>
              <p:nvPr/>
            </p:nvPicPr>
            <p:blipFill>
              <a:blip r:embed="rId2"/>
              <a:srcRect r="29259" b="10453"/>
              <a:stretch>
                <a:fillRect/>
              </a:stretch>
            </p:blipFill>
            <p:spPr>
              <a:xfrm>
                <a:off x="1271" y="2275"/>
                <a:ext cx="3982" cy="2835"/>
              </a:xfrm>
              <a:prstGeom prst="rect">
                <a:avLst/>
              </a:prstGeom>
            </p:spPr>
          </p:pic>
          <p:pic>
            <p:nvPicPr>
              <p:cNvPr id="11" name="图片 10" descr="9de07476b3e80b68d06e724f9a198df7"/>
              <p:cNvPicPr>
                <a:picLocks noChangeAspect="1"/>
              </p:cNvPicPr>
              <p:nvPr/>
            </p:nvPicPr>
            <p:blipFill>
              <a:blip r:embed="rId3"/>
              <a:srcRect r="28531" b="10977"/>
              <a:stretch>
                <a:fillRect/>
              </a:stretch>
            </p:blipFill>
            <p:spPr>
              <a:xfrm>
                <a:off x="5454" y="2236"/>
                <a:ext cx="4053" cy="2839"/>
              </a:xfrm>
              <a:prstGeom prst="rect">
                <a:avLst/>
              </a:prstGeom>
            </p:spPr>
          </p:pic>
          <p:pic>
            <p:nvPicPr>
              <p:cNvPr id="12" name="图片 11" descr="ebbfe19db9012397e8045b8cd45eb8b0"/>
              <p:cNvPicPr>
                <a:picLocks noChangeAspect="1"/>
              </p:cNvPicPr>
              <p:nvPr/>
            </p:nvPicPr>
            <p:blipFill>
              <a:blip r:embed="rId4"/>
              <a:srcRect r="26567" b="10934"/>
              <a:stretch>
                <a:fillRect/>
              </a:stretch>
            </p:blipFill>
            <p:spPr>
              <a:xfrm>
                <a:off x="9651" y="2236"/>
                <a:ext cx="4156" cy="2835"/>
              </a:xfrm>
              <a:prstGeom prst="rect">
                <a:avLst/>
              </a:prstGeom>
            </p:spPr>
          </p:pic>
          <p:sp>
            <p:nvSpPr>
              <p:cNvPr id="13" name="文本1"/>
              <p:cNvSpPr txBox="1"/>
              <p:nvPr/>
            </p:nvSpPr>
            <p:spPr>
              <a:xfrm>
                <a:off x="1199" y="1966"/>
                <a:ext cx="1745" cy="1225"/>
              </a:xfrm>
              <a:prstGeom prst="rect">
                <a:avLst/>
              </a:prstGeom>
              <a:noFill/>
            </p:spPr>
            <p:txBody>
              <a:bodyPr anchor="t">
                <a:scene3d>
                  <a:camera prst="orthographicFront"/>
                  <a:lightRig rig="threePt" dir="t"/>
                </a:scene3d>
              </a:bodyPr>
              <a:lstStyle/>
              <a:p>
                <a:pPr marL="0" algn="l">
                  <a:lnSpc>
                    <a:spcPts val="4900"/>
                  </a:lnSpc>
                </a:pPr>
                <a:r>
                  <a:rPr lang="zh-CN" altLang="en-US" sz="2000" b="1" i="0">
                    <a:ln w="9525" cmpd="sng">
                      <a:solidFill>
                        <a:schemeClr val="accent1"/>
                      </a:solidFill>
                      <a:prstDash val="solid"/>
                    </a:ln>
                    <a:solidFill>
                      <a:srgbClr val="70AD47">
                        <a:tint val="1000"/>
                      </a:srgbClr>
                    </a:solidFill>
                    <a:effectLst>
                      <a:glow rad="38100">
                        <a:schemeClr val="accent1">
                          <a:alpha val="40000"/>
                        </a:schemeClr>
                      </a:glow>
                    </a:effectLst>
                    <a:latin typeface="微软雅黑" panose="020B0503020204020204" charset="-122"/>
                    <a:ea typeface="微软雅黑" panose="020B0503020204020204" charset="-122"/>
                  </a:rPr>
                  <a:t>造纸术</a:t>
                </a:r>
              </a:p>
            </p:txBody>
          </p:sp>
          <p:sp>
            <p:nvSpPr>
              <p:cNvPr id="15" name="文本1"/>
              <p:cNvSpPr txBox="1"/>
              <p:nvPr/>
            </p:nvSpPr>
            <p:spPr>
              <a:xfrm>
                <a:off x="9643" y="1978"/>
                <a:ext cx="1745" cy="1225"/>
              </a:xfrm>
              <a:prstGeom prst="rect">
                <a:avLst/>
              </a:prstGeom>
              <a:noFill/>
            </p:spPr>
            <p:txBody>
              <a:bodyPr anchor="t">
                <a:scene3d>
                  <a:camera prst="orthographicFront"/>
                  <a:lightRig rig="threePt" dir="t"/>
                </a:scene3d>
              </a:bodyPr>
              <a:lstStyle/>
              <a:p>
                <a:pPr marL="0" algn="l">
                  <a:lnSpc>
                    <a:spcPts val="4900"/>
                  </a:lnSpc>
                </a:pPr>
                <a:r>
                  <a:rPr lang="zh-CN" altLang="en-US" sz="2000" b="1" i="0">
                    <a:ln w="6600">
                      <a:solidFill>
                        <a:schemeClr val="accent2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dist="38100" dir="2700000" algn="tl" rotWithShape="0">
                        <a:schemeClr val="accent2"/>
                      </a:outerShdw>
                    </a:effectLst>
                    <a:latin typeface="微软雅黑" panose="020B0503020204020204" charset="-122"/>
                    <a:ea typeface="微软雅黑" panose="020B0503020204020204" charset="-122"/>
                  </a:rPr>
                  <a:t>火药</a:t>
                </a:r>
              </a:p>
            </p:txBody>
          </p:sp>
        </p:grpSp>
        <p:sp>
          <p:nvSpPr>
            <p:cNvPr id="14" name="文本1"/>
            <p:cNvSpPr txBox="1"/>
            <p:nvPr/>
          </p:nvSpPr>
          <p:spPr>
            <a:xfrm>
              <a:off x="5421" y="1928"/>
              <a:ext cx="1745" cy="1225"/>
            </a:xfrm>
            <a:prstGeom prst="rect">
              <a:avLst/>
            </a:prstGeom>
            <a:noFill/>
          </p:spPr>
          <p:txBody>
            <a:bodyPr anchor="t">
              <a:scene3d>
                <a:camera prst="orthographicFront"/>
                <a:lightRig rig="threePt" dir="t"/>
              </a:scene3d>
            </a:bodyPr>
            <a:lstStyle/>
            <a:p>
              <a:pPr marL="0" algn="l">
                <a:lnSpc>
                  <a:spcPts val="4900"/>
                </a:lnSpc>
              </a:pPr>
              <a:r>
                <a:rPr lang="zh-CN" altLang="en-US" sz="2000" b="1" i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印刷术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44500" y="2456815"/>
            <a:ext cx="7546975" cy="2267585"/>
            <a:chOff x="700" y="3869"/>
            <a:chExt cx="11885" cy="3571"/>
          </a:xfrm>
        </p:grpSpPr>
        <p:pic>
          <p:nvPicPr>
            <p:cNvPr id="2" name="图片 1"/>
            <p:cNvPicPr/>
            <p:nvPr/>
          </p:nvPicPr>
          <p:blipFill>
            <a:blip r:embed="rId5">
              <a:clrChange>
                <a:clrFrom>
                  <a:srgbClr val="ECE9F0">
                    <a:alpha val="100000"/>
                  </a:srgbClr>
                </a:clrFrom>
                <a:clrTo>
                  <a:srgbClr val="ECE9F0">
                    <a:alpha val="100000"/>
                    <a:alpha val="0"/>
                  </a:srgbClr>
                </a:clrTo>
              </a:clrChange>
            </a:blip>
            <a:srcRect l="15443" r="15696" b="8362"/>
            <a:stretch>
              <a:fillRect/>
            </a:stretch>
          </p:blipFill>
          <p:spPr>
            <a:xfrm>
              <a:off x="700" y="3869"/>
              <a:ext cx="4183" cy="3571"/>
            </a:xfrm>
            <a:prstGeom prst="ellipse">
              <a:avLst/>
            </a:prstGeom>
          </p:spPr>
        </p:pic>
        <p:sp>
          <p:nvSpPr>
            <p:cNvPr id="3" name="文本1"/>
            <p:cNvSpPr txBox="1"/>
            <p:nvPr/>
          </p:nvSpPr>
          <p:spPr>
            <a:xfrm>
              <a:off x="4650" y="4832"/>
              <a:ext cx="7935" cy="2279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4900"/>
                </a:lnSpc>
              </a:pPr>
              <a:r>
                <a:rPr lang="zh-CN" altLang="en-US" sz="2800" b="0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四大发明之一的指南针是中国古代磁学领域的创新成就.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977900" y="0"/>
            <a:ext cx="3048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知史明史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635" y="705656"/>
            <a:ext cx="8634730" cy="2776070"/>
            <a:chOff x="-90" y="4356"/>
            <a:chExt cx="13598" cy="4656"/>
          </a:xfrm>
        </p:grpSpPr>
        <p:sp>
          <p:nvSpPr>
            <p:cNvPr id="3" name="文本1"/>
            <p:cNvSpPr txBox="1"/>
            <p:nvPr/>
          </p:nvSpPr>
          <p:spPr>
            <a:xfrm>
              <a:off x="5573" y="4356"/>
              <a:ext cx="7935" cy="1596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4900"/>
                </a:lnSpc>
              </a:pPr>
              <a:r>
                <a:rPr lang="zh-CN" altLang="en-US" sz="2800" b="0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指南针的始祖</a:t>
              </a:r>
              <a:r>
                <a:rPr lang="en-US" altLang="zh-CN" sz="2800" b="0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——</a:t>
              </a:r>
              <a:r>
                <a:rPr lang="zh-CN" altLang="en-US" sz="2800" b="0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司南.</a:t>
              </a:r>
            </a:p>
          </p:txBody>
        </p:sp>
        <p:pic>
          <p:nvPicPr>
            <p:cNvPr id="2" name="图片 1"/>
            <p:cNvPicPr/>
            <p:nvPr/>
          </p:nvPicPr>
          <p:blipFill>
            <a:blip r:embed="rId2">
              <a:lum bright="6000" contrast="24000"/>
            </a:blip>
            <a:srcRect l="-4562" r="-12728"/>
            <a:stretch>
              <a:fillRect/>
            </a:stretch>
          </p:blipFill>
          <p:spPr>
            <a:xfrm>
              <a:off x="-90" y="4356"/>
              <a:ext cx="6154" cy="4656"/>
            </a:xfrm>
            <a:prstGeom prst="rect">
              <a:avLst/>
            </a:prstGeom>
          </p:spPr>
        </p:pic>
      </p:grpSp>
      <p:sp>
        <p:nvSpPr>
          <p:cNvPr id="7" name="文本框 6"/>
          <p:cNvSpPr txBox="1"/>
          <p:nvPr/>
        </p:nvSpPr>
        <p:spPr>
          <a:xfrm>
            <a:off x="3536950" y="1461770"/>
            <a:ext cx="3778250" cy="2861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“故郑人之取玉也，必载司南，为其不惑也。”春秋时期的</a:t>
            </a:r>
            <a:r>
              <a:rPr lang="en-US" altLang="zh-CN" sz="200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</a:t>
            </a:r>
            <a:r>
              <a:rPr lang="zh-CN" altLang="en-US" sz="200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鬼谷子</a:t>
            </a:r>
            <a:r>
              <a:rPr lang="en-US" altLang="zh-CN" sz="200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》</a:t>
            </a:r>
            <a:r>
              <a:rPr lang="zh-CN" altLang="en-US" sz="200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是最早提到“司南”一词的古代典籍。东汉王充在</a:t>
            </a:r>
            <a:r>
              <a:rPr lang="en-US" altLang="zh-CN" sz="200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</a:t>
            </a:r>
            <a:r>
              <a:rPr lang="zh-CN" altLang="en-US" sz="200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论衡</a:t>
            </a:r>
            <a:r>
              <a:rPr lang="en-US" altLang="zh-CN" sz="200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》</a:t>
            </a:r>
            <a:r>
              <a:rPr lang="zh-CN" altLang="en-US" sz="200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中所描述 的“司南勺”已被公认为最早的磁性指南器具。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977900" y="0"/>
            <a:ext cx="3048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知史明史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l="12935" t="4504" r="12014" b="10470"/>
          <a:stretch>
            <a:fillRect/>
          </a:stretch>
        </p:blipFill>
        <p:spPr>
          <a:xfrm>
            <a:off x="464185" y="1347470"/>
            <a:ext cx="3295015" cy="2122805"/>
          </a:xfrm>
          <a:prstGeom prst="hexagon">
            <a:avLst>
              <a:gd name="adj" fmla="val 40938"/>
              <a:gd name="vf" fmla="val 115470"/>
            </a:avLst>
          </a:prstGeom>
        </p:spPr>
      </p:pic>
      <p:sp>
        <p:nvSpPr>
          <p:cNvPr id="7" name="文本1"/>
          <p:cNvSpPr txBox="1"/>
          <p:nvPr/>
        </p:nvSpPr>
        <p:spPr>
          <a:xfrm>
            <a:off x="1290955" y="3470275"/>
            <a:ext cx="1510665" cy="95186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900"/>
              </a:lnSpc>
            </a:pP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水罗盘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943985" y="1984375"/>
            <a:ext cx="2826385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唐代末期，人们在司南的基础上发明了水罗盘；</a:t>
            </a:r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0198100" y="115697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977900" y="0"/>
            <a:ext cx="3048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知史明史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l="18538" t="23592" r="18795" b="20561"/>
          <a:stretch>
            <a:fillRect/>
          </a:stretch>
        </p:blipFill>
        <p:spPr>
          <a:xfrm>
            <a:off x="229870" y="1274445"/>
            <a:ext cx="4333875" cy="2172970"/>
          </a:xfrm>
          <a:prstGeom prst="ellipse">
            <a:avLst/>
          </a:prstGeom>
        </p:spPr>
      </p:pic>
      <p:sp>
        <p:nvSpPr>
          <p:cNvPr id="9" name="文本1"/>
          <p:cNvSpPr txBox="1"/>
          <p:nvPr/>
        </p:nvSpPr>
        <p:spPr>
          <a:xfrm>
            <a:off x="1746250" y="3346450"/>
            <a:ext cx="1510665" cy="95186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900"/>
              </a:lnSpc>
            </a:pP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指南鱼</a:t>
            </a:r>
          </a:p>
        </p:txBody>
      </p:sp>
      <p:pic>
        <p:nvPicPr>
          <p:cNvPr id="2" name="图片 1"/>
          <p:cNvPicPr/>
          <p:nvPr/>
        </p:nvPicPr>
        <p:blipFill>
          <a:blip r:embed="rId3">
            <a:lum contrast="24000"/>
          </a:blip>
          <a:stretch>
            <a:fillRect/>
          </a:stretch>
        </p:blipFill>
        <p:spPr>
          <a:xfrm>
            <a:off x="5506720" y="420370"/>
            <a:ext cx="2046605" cy="2272030"/>
          </a:xfrm>
          <a:prstGeom prst="rect">
            <a:avLst/>
          </a:prstGeom>
        </p:spPr>
      </p:pic>
      <p:pic>
        <p:nvPicPr>
          <p:cNvPr id="3" name="图片 2"/>
          <p:cNvPicPr/>
          <p:nvPr/>
        </p:nvPicPr>
        <p:blipFill>
          <a:blip r:embed="rId4">
            <a:lum contrast="36000"/>
          </a:blip>
          <a:stretch>
            <a:fillRect/>
          </a:stretch>
        </p:blipFill>
        <p:spPr>
          <a:xfrm>
            <a:off x="5412105" y="2392045"/>
            <a:ext cx="2277110" cy="241998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1970"/>
            <a:ext cx="9143365" cy="4599940"/>
          </a:xfrm>
          <a:prstGeom prst="rect">
            <a:avLst/>
          </a:prstGeom>
        </p:spPr>
      </p:pic>
      <p:sp useBgFill="1">
        <p:nvSpPr>
          <p:cNvPr id="5" name="文本2"/>
          <p:cNvSpPr txBox="1"/>
          <p:nvPr/>
        </p:nvSpPr>
        <p:spPr>
          <a:xfrm>
            <a:off x="379095" y="789940"/>
            <a:ext cx="4605020" cy="4015105"/>
          </a:xfrm>
          <a:prstGeom prst="rect">
            <a:avLst/>
          </a:prstGeom>
        </p:spPr>
        <p:txBody>
          <a:bodyPr anchor="t"/>
          <a:lstStyle/>
          <a:p>
            <a:pPr marL="0" algn="l">
              <a:lnSpc>
                <a:spcPts val="5100"/>
              </a:lnSpc>
            </a:pPr>
            <a:r>
              <a:rPr lang="en-US" altLang="zh-CN" sz="2800" b="1" i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lang="en-US" altLang="zh-CN" sz="2800" b="1" i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800" b="1" i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根据北宋地理学家朱彧在《萍州可谈》中的记载，我国古人最早将指南针应用于航海.明代郑和利用水罗盘七下西洋，完成了古代世界规模最大的长时间远洋航行.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977900" y="0"/>
            <a:ext cx="3048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>
                <a:latin typeface="微软雅黑" panose="020B0503020204020204" charset="-122"/>
                <a:ea typeface="微软雅黑" panose="020B0503020204020204" charset="-122"/>
              </a:rPr>
              <a:t>知史明史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3"/>
          <p:cNvSpPr txBox="1"/>
          <p:nvPr/>
        </p:nvSpPr>
        <p:spPr>
          <a:xfrm>
            <a:off x="804659" y="-73247"/>
            <a:ext cx="5951220" cy="649665"/>
          </a:xfrm>
          <a:prstGeom prst="rect">
            <a:avLst/>
          </a:prstGeom>
          <a:noFill/>
        </p:spPr>
        <p:txBody>
          <a:bodyPr anchor="ctr"/>
          <a:lstStyle/>
          <a:p>
            <a:pPr marL="0" algn="l">
              <a:lnSpc>
                <a:spcPts val="3600"/>
              </a:lnSpc>
            </a:pPr>
            <a:r>
              <a:rPr lang="zh-CN" altLang="en-US" sz="3000" b="1" i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自制指南鱼🐟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659130" y="711835"/>
            <a:ext cx="753618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沿地磁场方向在水中“淬火”制作指南鱼</a:t>
            </a:r>
          </a:p>
        </p:txBody>
      </p:sp>
      <p:pic>
        <p:nvPicPr>
          <p:cNvPr id="6" name="546820483bcee33bd0b61c61fab8fe4d_raw">
            <a:hlinkClick r:id="" action="ppaction://media"/>
          </p:cNvPr>
          <p:cNvPicPr/>
          <p:nvPr>
            <a:videoFile r:link="rId2"/>
            <p:custDataLst>
              <p:tags r:id="rId3"/>
            </p:custDataLst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9035" y="1369060"/>
            <a:ext cx="6266815" cy="311531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221230" y="4539615"/>
            <a:ext cx="2511425" cy="229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视频来源于抖音</a:t>
            </a:r>
            <a:r>
              <a:rPr lang="en-US" altLang="zh-CN" sz="90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@</a:t>
            </a:r>
            <a:r>
              <a:rPr lang="zh-CN" altLang="en-US" sz="90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古代兵器爱好者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3"/>
          <p:cNvSpPr txBox="1"/>
          <p:nvPr/>
        </p:nvSpPr>
        <p:spPr>
          <a:xfrm>
            <a:off x="804659" y="-73247"/>
            <a:ext cx="5951220" cy="649665"/>
          </a:xfrm>
          <a:prstGeom prst="rect">
            <a:avLst/>
          </a:prstGeom>
          <a:noFill/>
        </p:spPr>
        <p:txBody>
          <a:bodyPr anchor="ctr"/>
          <a:lstStyle/>
          <a:p>
            <a:pPr marL="0" algn="l">
              <a:lnSpc>
                <a:spcPts val="3600"/>
              </a:lnSpc>
            </a:pPr>
            <a:r>
              <a:rPr lang="zh-CN" altLang="en-US" sz="3000" b="1" i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自制指南针</a:t>
            </a:r>
            <a:endParaRPr lang="en-US" altLang="zh-CN" sz="3000" b="1" i="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54660" y="741045"/>
            <a:ext cx="8234045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利用天然磁石的磁场，使钢针磁化，制作指南针</a:t>
            </a:r>
          </a:p>
        </p:txBody>
      </p:sp>
      <p:pic>
        <p:nvPicPr>
          <p:cNvPr id="4" name="85ba5dd4c7ae784743c3492c9a1712ed_raw">
            <a:hlinkClick r:id="" action="ppaction://media"/>
          </p:cNvPr>
          <p:cNvPicPr/>
          <p:nvPr>
            <a:videoFile r:link="rId2"/>
            <p:custDataLst>
              <p:tags r:id="rId3"/>
            </p:custDataLst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00760" y="1369060"/>
            <a:ext cx="6732270" cy="317373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221230" y="4539615"/>
            <a:ext cx="1566545" cy="229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视频来源于抖音节选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3"/>
          <p:cNvSpPr txBox="1"/>
          <p:nvPr/>
        </p:nvSpPr>
        <p:spPr>
          <a:xfrm>
            <a:off x="804659" y="-73247"/>
            <a:ext cx="5951220" cy="649665"/>
          </a:xfrm>
          <a:prstGeom prst="rect">
            <a:avLst/>
          </a:prstGeom>
          <a:noFill/>
        </p:spPr>
        <p:txBody>
          <a:bodyPr anchor="ctr"/>
          <a:lstStyle/>
          <a:p>
            <a:pPr marL="0" algn="l">
              <a:lnSpc>
                <a:spcPts val="3600"/>
              </a:lnSpc>
            </a:pPr>
            <a:r>
              <a:rPr lang="zh-CN" altLang="en-US" sz="3000" b="1" i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自制指南针</a:t>
            </a:r>
          </a:p>
        </p:txBody>
      </p:sp>
      <p:pic>
        <p:nvPicPr>
          <p:cNvPr id="2" name="图片 1"/>
          <p:cNvPicPr/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bright="-18000" contrast="36000"/>
          </a:blip>
          <a:stretch>
            <a:fillRect/>
          </a:stretch>
        </p:blipFill>
        <p:spPr>
          <a:xfrm>
            <a:off x="131445" y="1516380"/>
            <a:ext cx="9012555" cy="274066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54660" y="741045"/>
            <a:ext cx="452755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指南针的使用方法</a:t>
            </a:r>
          </a:p>
        </p:txBody>
      </p:sp>
      <p:sp>
        <p:nvSpPr>
          <p:cNvPr id="4" name="文本2"/>
          <p:cNvSpPr txBox="1"/>
          <p:nvPr/>
        </p:nvSpPr>
        <p:spPr>
          <a:xfrm>
            <a:off x="92710" y="4167505"/>
            <a:ext cx="9051290" cy="94551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ct val="150000"/>
              </a:lnSpc>
            </a:pPr>
            <a:r>
              <a:rPr lang="en-US" altLang="zh-CN" sz="16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lang="zh-CN" altLang="en-US" sz="16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将用以上四种方式制成的指南针放在无风的地方，等待指南针静止后，观察指南针的指向，轻轻拨动指南针，多进行几次实验，若每次都能大致指向南方，则指南针制作成功.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3"/>
          <p:cNvSpPr txBox="1"/>
          <p:nvPr/>
        </p:nvSpPr>
        <p:spPr>
          <a:xfrm>
            <a:off x="804659" y="-73247"/>
            <a:ext cx="5951220" cy="649665"/>
          </a:xfrm>
          <a:prstGeom prst="rect">
            <a:avLst/>
          </a:prstGeom>
          <a:noFill/>
        </p:spPr>
        <p:txBody>
          <a:bodyPr anchor="ctr"/>
          <a:lstStyle/>
          <a:p>
            <a:pPr marL="0" algn="l">
              <a:lnSpc>
                <a:spcPts val="3600"/>
              </a:lnSpc>
            </a:pPr>
            <a:r>
              <a:rPr lang="zh-CN" altLang="en-US" sz="3000" b="1" i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自制指南针：考考你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24460" y="542925"/>
            <a:ext cx="8909050" cy="43846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/>
              <a:t>小明利用如图所示装置探究磁化过程，图中容器内装有一些铁屑，铁架上夹一根较长的软铁棒。</a:t>
            </a:r>
          </a:p>
          <a:p>
            <a:pPr>
              <a:lnSpc>
                <a:spcPct val="150000"/>
              </a:lnSpc>
            </a:pPr>
            <a:r>
              <a:rPr lang="en-US" altLang="zh-CN">
                <a:sym typeface="+mn-ea"/>
              </a:rPr>
              <a:t>(</a:t>
            </a:r>
            <a:r>
              <a:rPr lang="en-US" altLang="zh-CN"/>
              <a:t>1</a:t>
            </a:r>
            <a:r>
              <a:rPr lang="zh-CN" altLang="en-US"/>
              <a:t>）比较图甲、乙中的现象可知，当</a:t>
            </a:r>
          </a:p>
          <a:p>
            <a:pPr>
              <a:lnSpc>
                <a:spcPct val="150000"/>
              </a:lnSpc>
            </a:pPr>
            <a:r>
              <a:rPr lang="en-US" altLang="zh-CN"/>
              <a:t>      </a:t>
            </a:r>
            <a:r>
              <a:rPr lang="zh-CN" altLang="en-US"/>
              <a:t>磁体靠近软铁棒软铁棒时，软铁</a:t>
            </a:r>
          </a:p>
          <a:p>
            <a:pPr>
              <a:lnSpc>
                <a:spcPct val="150000"/>
              </a:lnSpc>
            </a:pPr>
            <a:r>
              <a:rPr lang="zh-CN" altLang="en-US"/>
              <a:t> </a:t>
            </a:r>
            <a:r>
              <a:rPr lang="en-US" altLang="zh-CN"/>
              <a:t>     </a:t>
            </a:r>
            <a:r>
              <a:rPr lang="zh-CN" altLang="en-US"/>
              <a:t>棒由于被</a:t>
            </a:r>
            <a:r>
              <a:rPr lang="en-US" altLang="zh-CN" u="sng"/>
              <a:t>           </a:t>
            </a:r>
            <a:r>
              <a:rPr lang="zh-CN" altLang="en-US"/>
              <a:t>而显出</a:t>
            </a:r>
            <a:r>
              <a:rPr lang="en-US" altLang="zh-CN" u="sng"/>
              <a:t>            </a:t>
            </a:r>
            <a:r>
              <a:rPr lang="en-US" altLang="zh-CN"/>
              <a:t> </a:t>
            </a:r>
            <a:r>
              <a:rPr lang="zh-CN" altLang="en-US"/>
              <a:t>。</a:t>
            </a:r>
          </a:p>
          <a:p>
            <a:pPr>
              <a:lnSpc>
                <a:spcPct val="150000"/>
              </a:lnSpc>
            </a:pPr>
            <a:r>
              <a:rPr lang="en-US" altLang="zh-CN"/>
              <a:t>(2</a:t>
            </a:r>
            <a:r>
              <a:rPr lang="zh-CN" altLang="en-US"/>
              <a:t>）小明从图乙中拿开条形磁体，发</a:t>
            </a:r>
          </a:p>
          <a:p>
            <a:pPr>
              <a:lnSpc>
                <a:spcPct val="150000"/>
              </a:lnSpc>
            </a:pPr>
            <a:r>
              <a:rPr lang="en-US" altLang="zh-CN"/>
              <a:t>       </a:t>
            </a:r>
            <a:r>
              <a:rPr lang="zh-CN" altLang="en-US"/>
              <a:t>现软铁棒下端的铁屑纷纷掉下来，</a:t>
            </a:r>
          </a:p>
          <a:p>
            <a:pPr>
              <a:lnSpc>
                <a:spcPct val="150000"/>
              </a:lnSpc>
            </a:pPr>
            <a:r>
              <a:rPr lang="zh-CN" altLang="en-US"/>
              <a:t> </a:t>
            </a:r>
            <a:r>
              <a:rPr lang="en-US" altLang="zh-CN"/>
              <a:t>       </a:t>
            </a:r>
            <a:r>
              <a:rPr lang="zh-CN" altLang="en-US"/>
              <a:t>这说明软铁棒获得的磁性</a:t>
            </a:r>
            <a:r>
              <a:rPr lang="en-US" altLang="zh-CN" u="sng"/>
              <a:t>       </a:t>
            </a:r>
            <a:r>
              <a:rPr lang="zh-CN" altLang="en-US"/>
              <a:t>，</a:t>
            </a:r>
            <a:endParaRPr lang="zh-CN" altLang="en-US" u="sng"/>
          </a:p>
          <a:p>
            <a:pPr>
              <a:lnSpc>
                <a:spcPct val="150000"/>
              </a:lnSpc>
            </a:pPr>
            <a:r>
              <a:rPr lang="zh-CN" altLang="en-US"/>
              <a:t> </a:t>
            </a:r>
            <a:r>
              <a:rPr lang="en-US" altLang="zh-CN"/>
              <a:t>       </a:t>
            </a:r>
            <a:r>
              <a:rPr lang="en-US" altLang="zh-CN">
                <a:sym typeface="+mn-ea"/>
              </a:rPr>
              <a:t>(</a:t>
            </a:r>
            <a:r>
              <a:rPr lang="zh-CN" altLang="en-US"/>
              <a:t>选填</a:t>
            </a:r>
            <a:r>
              <a:rPr lang="en-US" altLang="zh-CN"/>
              <a:t>“</a:t>
            </a:r>
            <a:r>
              <a:rPr lang="zh-CN" altLang="en-US"/>
              <a:t>能够</a:t>
            </a:r>
            <a:r>
              <a:rPr lang="en-US" altLang="zh-CN"/>
              <a:t>”</a:t>
            </a:r>
            <a:r>
              <a:rPr lang="zh-CN" altLang="en-US"/>
              <a:t>或</a:t>
            </a:r>
            <a:r>
              <a:rPr lang="en-US" altLang="zh-CN"/>
              <a:t>“</a:t>
            </a:r>
            <a:r>
              <a:rPr lang="zh-CN" altLang="en-US"/>
              <a:t>不能够</a:t>
            </a:r>
            <a:r>
              <a:rPr lang="en-US" altLang="zh-CN"/>
              <a:t>”</a:t>
            </a:r>
            <a:r>
              <a:rPr lang="zh-CN" altLang="en-US"/>
              <a:t>）保持。</a:t>
            </a:r>
          </a:p>
          <a:p>
            <a:pPr>
              <a:lnSpc>
                <a:spcPct val="150000"/>
              </a:lnSpc>
            </a:pPr>
            <a:r>
              <a:rPr lang="en-US" altLang="zh-CN"/>
              <a:t>(3</a:t>
            </a:r>
            <a:r>
              <a:rPr lang="zh-CN" altLang="en-US"/>
              <a:t>）小明用形状完全相同的钢棒代替软铁棒重做上述实验，发现当条形磁体拿开后，铁屑经过较长的时间后才掉下来，这说明钢保持磁性的能力比软铁</a:t>
            </a:r>
            <a:r>
              <a:rPr lang="en-US" altLang="zh-CN" u="sng"/>
              <a:t>         </a:t>
            </a:r>
            <a:r>
              <a:rPr lang="zh-CN" altLang="en-US"/>
              <a:t>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bright="-30000" contrast="18000"/>
          </a:blip>
          <a:stretch>
            <a:fillRect/>
          </a:stretch>
        </p:blipFill>
        <p:spPr>
          <a:xfrm rot="16200000">
            <a:off x="5106670" y="163195"/>
            <a:ext cx="2749550" cy="477075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569085" y="2002155"/>
            <a:ext cx="10426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</a:rPr>
              <a:t>磁化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870200" y="2002155"/>
            <a:ext cx="10426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</a:rPr>
              <a:t>磁性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124200" y="3230245"/>
            <a:ext cx="10426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</a:rPr>
              <a:t>不能够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755765" y="4458970"/>
            <a:ext cx="6432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</a:rPr>
              <a:t>强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3"/>
          <p:cNvSpPr txBox="1"/>
          <p:nvPr/>
        </p:nvSpPr>
        <p:spPr>
          <a:xfrm>
            <a:off x="804659" y="-73247"/>
            <a:ext cx="5951220" cy="649665"/>
          </a:xfrm>
          <a:prstGeom prst="rect">
            <a:avLst/>
          </a:prstGeom>
          <a:noFill/>
        </p:spPr>
        <p:txBody>
          <a:bodyPr anchor="ctr"/>
          <a:lstStyle/>
          <a:p>
            <a:pPr marL="0" algn="l">
              <a:lnSpc>
                <a:spcPts val="3600"/>
              </a:lnSpc>
            </a:pPr>
            <a:r>
              <a:rPr lang="zh-CN" altLang="en-US" sz="3000" b="1" i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自制指南针：考考你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07975" y="941070"/>
            <a:ext cx="8262620" cy="2584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/>
              <a:t>   </a:t>
            </a:r>
            <a:r>
              <a:rPr lang="zh-CN" altLang="en-US"/>
              <a:t>将缝衣针的一端在磁铁的一端接触一会儿，它就被磁化有了磁性。将磁化后的两根缝衣针穿过按扣的两个孔，放在底座的钉尖上，就制作成了一个如图</a:t>
            </a:r>
            <a:r>
              <a:rPr lang="en-US" altLang="zh-CN"/>
              <a:t>7-4-3</a:t>
            </a:r>
            <a:r>
              <a:rPr lang="zh-CN" altLang="en-US"/>
              <a:t>所示的小指南针。小指南针静止时恒指南北方向的原因是受到了</a:t>
            </a:r>
            <a:r>
              <a:rPr lang="en-US" altLang="zh-CN" u="sng"/>
              <a:t>                     </a:t>
            </a:r>
            <a:r>
              <a:rPr lang="zh-CN" altLang="en-US"/>
              <a:t>的作用。该指南针静止后，发现其针尖指北，则针尖是小指南针的</a:t>
            </a:r>
            <a:r>
              <a:rPr lang="en-US" altLang="zh-CN" u="sng">
                <a:sym typeface="+mn-ea"/>
              </a:rPr>
              <a:t>                     </a:t>
            </a:r>
            <a:r>
              <a:rPr lang="en-US" altLang="zh-CN"/>
              <a:t>(</a:t>
            </a:r>
            <a:r>
              <a:rPr lang="zh-CN" altLang="en-US"/>
              <a:t>选填</a:t>
            </a:r>
            <a:r>
              <a:rPr lang="en-US" altLang="zh-CN"/>
              <a:t>“N”</a:t>
            </a:r>
            <a:r>
              <a:rPr lang="zh-CN" altLang="en-US"/>
              <a:t>或</a:t>
            </a:r>
            <a:r>
              <a:rPr lang="en-US" altLang="zh-CN"/>
              <a:t>“S”</a:t>
            </a:r>
            <a:r>
              <a:rPr lang="zh-CN" altLang="en-US"/>
              <a:t>）极。此实验中缝衣针所用的材料最好是</a:t>
            </a:r>
            <a:r>
              <a:rPr lang="en-US" altLang="zh-CN" u="sng">
                <a:sym typeface="+mn-ea"/>
              </a:rPr>
              <a:t>                     </a:t>
            </a:r>
            <a:r>
              <a:rPr lang="zh-CN" altLang="en-US"/>
              <a:t>（选填</a:t>
            </a:r>
            <a:r>
              <a:rPr lang="en-US" altLang="zh-CN"/>
              <a:t>“</a:t>
            </a:r>
            <a:r>
              <a:rPr lang="zh-CN" altLang="en-US"/>
              <a:t>钢</a:t>
            </a:r>
            <a:r>
              <a:rPr lang="en-US" altLang="zh-CN"/>
              <a:t>”“</a:t>
            </a:r>
            <a:r>
              <a:rPr lang="zh-CN" altLang="en-US"/>
              <a:t>铁</a:t>
            </a:r>
            <a:r>
              <a:rPr lang="en-US" altLang="zh-CN"/>
              <a:t>”</a:t>
            </a:r>
            <a:r>
              <a:rPr lang="zh-CN" altLang="en-US"/>
              <a:t>或</a:t>
            </a:r>
            <a:r>
              <a:rPr lang="en-US" altLang="zh-CN"/>
              <a:t>“</a:t>
            </a:r>
            <a:r>
              <a:rPr lang="zh-CN" altLang="en-US"/>
              <a:t>铜</a:t>
            </a:r>
            <a:r>
              <a:rPr lang="en-US" altLang="zh-CN"/>
              <a:t>”</a:t>
            </a:r>
            <a:r>
              <a:rPr lang="zh-CN" altLang="en-US"/>
              <a:t>）。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bright="-18000" contrast="24000"/>
          </a:blip>
          <a:srcRect l="9926" t="20587" r="20400" b="36906"/>
          <a:stretch>
            <a:fillRect/>
          </a:stretch>
        </p:blipFill>
        <p:spPr>
          <a:xfrm rot="16200000">
            <a:off x="5952490" y="2779395"/>
            <a:ext cx="1468120" cy="19907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005955" y="1805940"/>
            <a:ext cx="10426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</a:rPr>
              <a:t>地磁场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100570" y="2278380"/>
            <a:ext cx="10426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>
                <a:solidFill>
                  <a:srgbClr val="FF0000"/>
                </a:solidFill>
              </a:rPr>
              <a:t>N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915660" y="2672715"/>
            <a:ext cx="10426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FF0000"/>
                </a:solidFill>
              </a:rPr>
              <a:t>钢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3"/>
          <p:cNvSpPr txBox="1"/>
          <p:nvPr/>
        </p:nvSpPr>
        <p:spPr>
          <a:xfrm>
            <a:off x="804659" y="-73247"/>
            <a:ext cx="5951220" cy="649665"/>
          </a:xfrm>
          <a:prstGeom prst="rect">
            <a:avLst/>
          </a:prstGeom>
          <a:noFill/>
        </p:spPr>
        <p:txBody>
          <a:bodyPr anchor="ctr"/>
          <a:lstStyle/>
          <a:p>
            <a:pPr marL="0" algn="l">
              <a:lnSpc>
                <a:spcPts val="3600"/>
              </a:lnSpc>
            </a:pPr>
            <a:r>
              <a:rPr lang="zh-CN" altLang="en-US" sz="3000" b="1" i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自制指南针：考考你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24460" y="941070"/>
            <a:ext cx="8909050" cy="3830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/>
              <a:t>   </a:t>
            </a:r>
            <a:r>
              <a:rPr lang="zh-CN" altLang="en-US"/>
              <a:t>如图所示的是小明自制的指南针，小明用条形磁体将缝衣针磁化后，将其放在水中漂</a:t>
            </a:r>
          </a:p>
          <a:p>
            <a:pPr>
              <a:lnSpc>
                <a:spcPct val="150000"/>
              </a:lnSpc>
            </a:pPr>
            <a:r>
              <a:rPr lang="zh-CN" altLang="en-US"/>
              <a:t>浮的树叶上，待树叶静止后，多次将树叶轻轻旋转，重复上述操作，观察到树叶尖端总指向南方。下列说法正确的是（</a:t>
            </a:r>
            <a:r>
              <a:rPr lang="en-US" altLang="zh-CN"/>
              <a:t>     </a:t>
            </a:r>
            <a:r>
              <a:rPr lang="zh-CN" altLang="en-US"/>
              <a:t>）。</a:t>
            </a:r>
          </a:p>
          <a:p>
            <a:pPr>
              <a:lnSpc>
                <a:spcPct val="150000"/>
              </a:lnSpc>
            </a:pPr>
            <a:r>
              <a:rPr lang="en-US" altLang="zh-CN"/>
              <a:t>A.</a:t>
            </a:r>
            <a:r>
              <a:rPr lang="zh-CN" altLang="en-US"/>
              <a:t>树叶尖端指向地磁南极</a:t>
            </a:r>
          </a:p>
          <a:p>
            <a:pPr>
              <a:lnSpc>
                <a:spcPct val="150000"/>
              </a:lnSpc>
            </a:pPr>
            <a:r>
              <a:rPr lang="en-US" altLang="zh-CN"/>
              <a:t>B.</a:t>
            </a:r>
            <a:r>
              <a:rPr lang="zh-CN" altLang="en-US"/>
              <a:t>指南针的</a:t>
            </a:r>
            <a:r>
              <a:rPr lang="en-US" altLang="zh-CN"/>
              <a:t>“N”</a:t>
            </a:r>
            <a:r>
              <a:rPr lang="zh-CN" altLang="en-US"/>
              <a:t>应标注在树叶尖端</a:t>
            </a:r>
          </a:p>
          <a:p>
            <a:pPr>
              <a:lnSpc>
                <a:spcPct val="150000"/>
              </a:lnSpc>
            </a:pPr>
            <a:r>
              <a:rPr lang="en-US" altLang="zh-CN"/>
              <a:t>C.</a:t>
            </a:r>
            <a:r>
              <a:rPr lang="zh-CN" altLang="en-US"/>
              <a:t>在缝衣针受力转动的同时，地球也</a:t>
            </a:r>
          </a:p>
          <a:p>
            <a:pPr>
              <a:lnSpc>
                <a:spcPct val="150000"/>
              </a:lnSpc>
            </a:pPr>
            <a:r>
              <a:rPr lang="zh-CN" altLang="en-US"/>
              <a:t> </a:t>
            </a:r>
            <a:r>
              <a:rPr lang="en-US" altLang="zh-CN"/>
              <a:t>   </a:t>
            </a:r>
            <a:r>
              <a:rPr lang="zh-CN" altLang="en-US"/>
              <a:t>受到缝衣针的作用力</a:t>
            </a:r>
          </a:p>
          <a:p>
            <a:pPr>
              <a:lnSpc>
                <a:spcPct val="150000"/>
              </a:lnSpc>
            </a:pPr>
            <a:r>
              <a:rPr lang="en-US" altLang="zh-CN"/>
              <a:t>D</a:t>
            </a:r>
            <a:r>
              <a:rPr lang="en-US" altLang="zh-CN">
                <a:sym typeface="+mn-ea"/>
              </a:rPr>
              <a:t>.</a:t>
            </a:r>
            <a:r>
              <a:rPr lang="zh-CN" altLang="en-US"/>
              <a:t>磁化后的缝衣针周围存在磁感线</a:t>
            </a:r>
          </a:p>
          <a:p>
            <a:pPr>
              <a:lnSpc>
                <a:spcPct val="150000"/>
              </a:lnSpc>
            </a:pP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342640" y="1735455"/>
            <a:ext cx="6432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</a:rPr>
              <a:t>C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4609465" y="2300605"/>
            <a:ext cx="2856230" cy="1686560"/>
            <a:chOff x="8320" y="3142"/>
            <a:chExt cx="4498" cy="2656"/>
          </a:xfrm>
        </p:grpSpPr>
        <p:pic>
          <p:nvPicPr>
            <p:cNvPr id="12" name="图片 11" descr="7e022686cfd10dd742c77cd2062e20a8"/>
            <p:cNvPicPr>
              <a:picLocks noChangeAspect="1"/>
            </p:cNvPicPr>
            <p:nvPr/>
          </p:nvPicPr>
          <p:blipFill>
            <a:blip r:embed="rId2"/>
            <a:srcRect l="12574" t="8909" r="12415" b="12349"/>
            <a:stretch>
              <a:fillRect/>
            </a:stretch>
          </p:blipFill>
          <p:spPr>
            <a:xfrm>
              <a:off x="8320" y="3142"/>
              <a:ext cx="4499" cy="2656"/>
            </a:xfrm>
            <a:prstGeom prst="ellipse">
              <a:avLst/>
            </a:prstGeom>
          </p:spPr>
        </p:pic>
        <p:pic>
          <p:nvPicPr>
            <p:cNvPr id="13" name="图片 12"/>
            <p:cNvPicPr/>
            <p:nvPr/>
          </p:nvPicPr>
          <p:blipFill>
            <a:blip r:embed="rId3">
              <a:lum bright="6000" contrast="30000"/>
            </a:blip>
            <a:stretch>
              <a:fillRect/>
            </a:stretch>
          </p:blipFill>
          <p:spPr>
            <a:xfrm rot="1020000">
              <a:off x="9557" y="3290"/>
              <a:ext cx="1995" cy="2349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1"/>
          <p:cNvSpPr txBox="1"/>
          <p:nvPr/>
        </p:nvSpPr>
        <p:spPr>
          <a:xfrm>
            <a:off x="102235" y="586740"/>
            <a:ext cx="3171190" cy="445389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ct val="150000"/>
              </a:lnSpc>
            </a:pPr>
            <a:r>
              <a:rPr lang="en-US" altLang="zh-CN" sz="2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lang="zh-CN" altLang="en-US" sz="2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地磁的南北极与地理的南北极不完全重合，存在磁偏角.磁偏角是指地球表面任一点的磁子午圈同地理子午圈的夹角.小磁针静止时</a:t>
            </a:r>
            <a:r>
              <a:rPr lang="en-US" altLang="zh-CN" sz="2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N </a:t>
            </a:r>
            <a:r>
              <a:rPr lang="zh-CN" altLang="en-US" sz="2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极所指的方向（地磁南极）与地理北极的夹角，可粗略测量当地磁偏角</a:t>
            </a:r>
          </a:p>
        </p:txBody>
      </p:sp>
      <p:pic>
        <p:nvPicPr>
          <p:cNvPr id="5" name="图片3"/>
          <p:cNvPicPr>
            <a:picLocks noChangeAspect="1"/>
          </p:cNvPicPr>
          <p:nvPr/>
        </p:nvPicPr>
        <p:blipFill>
          <a:blip r:embed="rId2">
            <a:lum bright="-30000" contrast="24000"/>
          </a:blip>
          <a:stretch>
            <a:fillRect/>
          </a:stretch>
        </p:blipFill>
        <p:spPr>
          <a:xfrm>
            <a:off x="3273425" y="882650"/>
            <a:ext cx="5464810" cy="3730625"/>
          </a:xfrm>
          <a:prstGeom prst="rect">
            <a:avLst/>
          </a:prstGeom>
        </p:spPr>
      </p:pic>
      <p:sp>
        <p:nvSpPr>
          <p:cNvPr id="8" name="文本3"/>
          <p:cNvSpPr txBox="1"/>
          <p:nvPr/>
        </p:nvSpPr>
        <p:spPr>
          <a:xfrm>
            <a:off x="970420" y="-21126"/>
            <a:ext cx="5951220" cy="680293"/>
          </a:xfrm>
          <a:prstGeom prst="rect">
            <a:avLst/>
          </a:prstGeom>
          <a:noFill/>
        </p:spPr>
        <p:txBody>
          <a:bodyPr anchor="ctr"/>
          <a:lstStyle/>
          <a:p>
            <a:pPr marL="0" algn="l">
              <a:lnSpc>
                <a:spcPts val="3800"/>
              </a:lnSpc>
            </a:pPr>
            <a:r>
              <a:rPr lang="zh-CN" altLang="en-US" sz="3200" b="1" i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测量磁偏角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3"/>
          <p:cNvSpPr txBox="1"/>
          <p:nvPr/>
        </p:nvSpPr>
        <p:spPr>
          <a:xfrm>
            <a:off x="970420" y="-21126"/>
            <a:ext cx="5951220" cy="680293"/>
          </a:xfrm>
          <a:prstGeom prst="rect">
            <a:avLst/>
          </a:prstGeom>
          <a:noFill/>
        </p:spPr>
        <p:txBody>
          <a:bodyPr anchor="ctr"/>
          <a:lstStyle/>
          <a:p>
            <a:pPr marL="0" algn="l">
              <a:lnSpc>
                <a:spcPts val="3800"/>
              </a:lnSpc>
            </a:pPr>
            <a:r>
              <a:rPr lang="zh-CN" altLang="en-US" sz="3200" b="1" i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测量磁偏角</a:t>
            </a:r>
          </a:p>
        </p:txBody>
      </p:sp>
      <p:sp>
        <p:nvSpPr>
          <p:cNvPr id="4" name="文本1"/>
          <p:cNvSpPr txBox="1"/>
          <p:nvPr/>
        </p:nvSpPr>
        <p:spPr>
          <a:xfrm>
            <a:off x="102235" y="586740"/>
            <a:ext cx="8853805" cy="217170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ct val="150000"/>
              </a:lnSpc>
            </a:pPr>
            <a:r>
              <a:rPr lang="en-US" altLang="zh-CN" sz="2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</a:t>
            </a:r>
            <a:r>
              <a:rPr lang="zh-CN" altLang="en-US" sz="2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早在北宋时期，我国人民就认识了地磁的存在。宋代科学家沈括在《梦溪笔谈》卷二十四中写道：</a:t>
            </a:r>
            <a:r>
              <a:rPr lang="en-US" altLang="zh-CN" sz="2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2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方家以磁石摩针锋，则能指南，然常微偏东，不全南也。</a:t>
            </a:r>
            <a:r>
              <a:rPr lang="en-US" altLang="zh-CN" sz="2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2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这是世界上关于地磁偏的最早记载。若把地磁场假想成是由地球内部一块大条形磁体产生的，图中能合理描述这块大条形磁体的是（</a:t>
            </a:r>
            <a:r>
              <a:rPr lang="en-US" altLang="zh-CN" sz="2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</a:t>
            </a:r>
            <a:r>
              <a:rPr lang="zh-CN" altLang="en-US" sz="2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bright="-24000" contrast="54000"/>
          </a:blip>
          <a:srcRect l="17940"/>
          <a:stretch>
            <a:fillRect/>
          </a:stretch>
        </p:blipFill>
        <p:spPr>
          <a:xfrm rot="16200000">
            <a:off x="3658235" y="-1001395"/>
            <a:ext cx="2200275" cy="912558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486015" y="2018665"/>
            <a:ext cx="6432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</a:rPr>
              <a:t>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3"/>
          <p:cNvSpPr txBox="1"/>
          <p:nvPr/>
        </p:nvSpPr>
        <p:spPr>
          <a:xfrm>
            <a:off x="970420" y="-21126"/>
            <a:ext cx="5951220" cy="680293"/>
          </a:xfrm>
          <a:prstGeom prst="rect">
            <a:avLst/>
          </a:prstGeom>
          <a:noFill/>
        </p:spPr>
        <p:txBody>
          <a:bodyPr anchor="ctr"/>
          <a:lstStyle/>
          <a:p>
            <a:pPr marL="0" algn="l">
              <a:lnSpc>
                <a:spcPts val="3800"/>
              </a:lnSpc>
            </a:pPr>
            <a:r>
              <a:rPr lang="zh-CN" altLang="en-US" sz="3200" b="1" i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测量磁偏角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82270" y="573405"/>
            <a:ext cx="5080000" cy="52197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800">
                <a:solidFill>
                  <a:srgbClr val="231F20"/>
                </a:solidFill>
                <a:latin typeface="汉仪旗黑-70简"/>
                <a:ea typeface="汉仪旗黑-70简"/>
              </a:rPr>
              <a:t>中国古代确定方位的基本方法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29285" y="1150620"/>
            <a:ext cx="3567430" cy="3322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solidFill>
                  <a:srgbClr val="231F20"/>
                </a:solidFill>
                <a:latin typeface="微软雅黑" panose="020B0503020204020204" charset="-122"/>
                <a:ea typeface="微软雅黑" panose="020B0503020204020204" charset="-122"/>
              </a:rPr>
              <a:t>在水平地面上竖直立一直杆，以杆为圆心画出一个圆，观察太阳光投射的杆影，将日出和日落时杆影顶端恰好落在圆周上时的两点记录下来，连接两点形成的直线为东西方向，与之相垂直的直线就是南北方向。</a:t>
            </a:r>
          </a:p>
        </p:txBody>
      </p:sp>
      <p:pic>
        <p:nvPicPr>
          <p:cNvPr id="4" name="图片 3"/>
          <p:cNvPicPr/>
          <p:nvPr/>
        </p:nvPicPr>
        <p:blipFill>
          <a:blip r:embed="rId2">
            <a:clrChange>
              <a:clrFrom>
                <a:srgbClr val="E0F4FC">
                  <a:alpha val="100000"/>
                </a:srgbClr>
              </a:clrFrom>
              <a:clrTo>
                <a:srgbClr val="E0F4FC">
                  <a:alpha val="100000"/>
                  <a:alpha val="0"/>
                </a:srgbClr>
              </a:clrTo>
            </a:clrChange>
            <a:lum bright="-54000" contrast="78000"/>
          </a:blip>
          <a:stretch>
            <a:fillRect/>
          </a:stretch>
        </p:blipFill>
        <p:spPr>
          <a:xfrm>
            <a:off x="4315460" y="866775"/>
            <a:ext cx="4684395" cy="4022725"/>
          </a:xfrm>
          <a:prstGeom prst="rect">
            <a:avLst/>
          </a:prstGeom>
        </p:spPr>
      </p:pic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3.03.31"/>
  <p:tag name="AS_TITLE" val="Aspose.Slides for Java"/>
  <p:tag name="AS_VERSION" val="23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MEDIACOVER_FLAG" val="1"/>
  <p:tag name="KSO_WM_UNIT_MEDIACOVER_BTN_STATE" val="1"/>
  <p:tag name="KSO_WM_UNIT_MEDIACOVER_BTNRECT" val="0*0*0*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MEDIACOVER_FLAG" val="1"/>
  <p:tag name="KSO_WM_UNIT_MEDIACOVER_BTN_STATE" val="1"/>
  <p:tag name="KSO_WM_UNIT_MEDIACOVER_BTNRECT" val="0*0*0*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1420</Words>
  <Application>Microsoft Office PowerPoint</Application>
  <PresentationFormat>自定义</PresentationFormat>
  <Paragraphs>66</Paragraphs>
  <Slides>16</Slides>
  <Notes>0</Notes>
  <HiddenSlides>0</HiddenSlides>
  <MMClips>2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4" baseType="lpstr">
      <vt:lpstr>等线</vt:lpstr>
      <vt:lpstr>汉仪旗黑-70简</vt:lpstr>
      <vt:lpstr>黑体</vt:lpstr>
      <vt:lpstr>楷体</vt:lpstr>
      <vt:lpstr>微软雅黑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Administrator</cp:lastModifiedBy>
  <cp:revision>1</cp:revision>
  <cp:lastPrinted>2025-12-23T15:42:01Z</cp:lastPrinted>
  <dcterms:created xsi:type="dcterms:W3CDTF">2025-12-23T15:42:01Z</dcterms:created>
  <dcterms:modified xsi:type="dcterms:W3CDTF">2026-08-17T00:11:51Z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