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heme/theme3.xml" ContentType="application/vnd.openxmlformats-officedocument.them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heme/theme4.xml" ContentType="application/vnd.openxmlformats-officedocument.them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9"/>
  </p:notesMasterIdLst>
  <p:handoutMasterIdLst>
    <p:handoutMasterId r:id="rId30"/>
  </p:handoutMasterIdLst>
  <p:sldIdLst>
    <p:sldId id="256" r:id="rId3"/>
    <p:sldId id="388" r:id="rId4"/>
    <p:sldId id="390" r:id="rId5"/>
    <p:sldId id="332" r:id="rId6"/>
    <p:sldId id="389" r:id="rId7"/>
    <p:sldId id="391" r:id="rId8"/>
    <p:sldId id="396" r:id="rId9"/>
    <p:sldId id="392" r:id="rId10"/>
    <p:sldId id="397" r:id="rId11"/>
    <p:sldId id="398" r:id="rId12"/>
    <p:sldId id="399" r:id="rId13"/>
    <p:sldId id="400" r:id="rId14"/>
    <p:sldId id="401" r:id="rId15"/>
    <p:sldId id="402" r:id="rId16"/>
    <p:sldId id="393" r:id="rId17"/>
    <p:sldId id="404" r:id="rId18"/>
    <p:sldId id="405" r:id="rId19"/>
    <p:sldId id="403" r:id="rId20"/>
    <p:sldId id="407" r:id="rId21"/>
    <p:sldId id="406" r:id="rId22"/>
    <p:sldId id="408" r:id="rId23"/>
    <p:sldId id="394" r:id="rId24"/>
    <p:sldId id="410" r:id="rId25"/>
    <p:sldId id="411" r:id="rId26"/>
    <p:sldId id="409" r:id="rId27"/>
    <p:sldId id="412" r:id="rId28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67" y="72"/>
      </p:cViewPr>
      <p:guideLst>
        <p:guide orient="horz" pos="227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heme" Target="../theme/theme4.xml"/><Relationship Id="rId5" Type="http://schemas.openxmlformats.org/officeDocument/2006/relationships/tags" Target="../tags/tag163.xml"/><Relationship Id="rId4" Type="http://schemas.openxmlformats.org/officeDocument/2006/relationships/tags" Target="../tags/tag16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7" Type="http://schemas.openxmlformats.org/officeDocument/2006/relationships/tags" Target="../tags/tag159.xml"/><Relationship Id="rId2" Type="http://schemas.openxmlformats.org/officeDocument/2006/relationships/tags" Target="../tags/tag154.xml"/><Relationship Id="rId1" Type="http://schemas.openxmlformats.org/officeDocument/2006/relationships/theme" Target="../theme/theme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02.xml"/><Relationship Id="rId4" Type="http://schemas.openxmlformats.org/officeDocument/2006/relationships/tags" Target="../tags/tag10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07.xml"/><Relationship Id="rId4" Type="http://schemas.openxmlformats.org/officeDocument/2006/relationships/tags" Target="../tags/tag10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30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44.xml"/><Relationship Id="rId4" Type="http://schemas.openxmlformats.org/officeDocument/2006/relationships/tags" Target="../tags/tag14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4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53.xml"/><Relationship Id="rId4" Type="http://schemas.openxmlformats.org/officeDocument/2006/relationships/tags" Target="../tags/tag15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26" Type="http://schemas.openxmlformats.org/officeDocument/2006/relationships/tags" Target="../tags/tag15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0.xml"/><Relationship Id="rId34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5" Type="http://schemas.openxmlformats.org/officeDocument/2006/relationships/tags" Target="../tags/tag14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29" Type="http://schemas.openxmlformats.org/officeDocument/2006/relationships/tags" Target="../tags/tag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3.xml"/><Relationship Id="rId32" Type="http://schemas.openxmlformats.org/officeDocument/2006/relationships/tags" Target="../tags/tag2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23" Type="http://schemas.openxmlformats.org/officeDocument/2006/relationships/tags" Target="../tags/tag12.xml"/><Relationship Id="rId28" Type="http://schemas.openxmlformats.org/officeDocument/2006/relationships/tags" Target="../tags/tag17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31" Type="http://schemas.openxmlformats.org/officeDocument/2006/relationships/tags" Target="../tags/tag2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Relationship Id="rId22" Type="http://schemas.openxmlformats.org/officeDocument/2006/relationships/tags" Target="../tags/tag11.xml"/><Relationship Id="rId27" Type="http://schemas.openxmlformats.org/officeDocument/2006/relationships/tags" Target="../tags/tag16.xml"/><Relationship Id="rId30" Type="http://schemas.openxmlformats.org/officeDocument/2006/relationships/tags" Target="../tags/tag19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tags" Target="../tags/tag78.xml"/><Relationship Id="rId18" Type="http://schemas.openxmlformats.org/officeDocument/2006/relationships/tags" Target="../tags/tag83.xml"/><Relationship Id="rId26" Type="http://schemas.openxmlformats.org/officeDocument/2006/relationships/tags" Target="../tags/tag91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86.xml"/><Relationship Id="rId34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82.xml"/><Relationship Id="rId25" Type="http://schemas.openxmlformats.org/officeDocument/2006/relationships/tags" Target="../tags/tag90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81.xml"/><Relationship Id="rId20" Type="http://schemas.openxmlformats.org/officeDocument/2006/relationships/tags" Target="../tags/tag85.xml"/><Relationship Id="rId29" Type="http://schemas.openxmlformats.org/officeDocument/2006/relationships/tags" Target="../tags/tag94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89.xml"/><Relationship Id="rId32" Type="http://schemas.openxmlformats.org/officeDocument/2006/relationships/tags" Target="../tags/tag97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80.xml"/><Relationship Id="rId23" Type="http://schemas.openxmlformats.org/officeDocument/2006/relationships/tags" Target="../tags/tag88.xml"/><Relationship Id="rId28" Type="http://schemas.openxmlformats.org/officeDocument/2006/relationships/tags" Target="../tags/tag93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84.xml"/><Relationship Id="rId31" Type="http://schemas.openxmlformats.org/officeDocument/2006/relationships/tags" Target="../tags/tag96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79.xml"/><Relationship Id="rId22" Type="http://schemas.openxmlformats.org/officeDocument/2006/relationships/tags" Target="../tags/tag87.xml"/><Relationship Id="rId27" Type="http://schemas.openxmlformats.org/officeDocument/2006/relationships/tags" Target="../tags/tag92.xml"/><Relationship Id="rId30" Type="http://schemas.openxmlformats.org/officeDocument/2006/relationships/tags" Target="../tags/tag95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81000">
              <a:schemeClr val="accent1">
                <a:lumMod val="40000"/>
                <a:lumOff val="60000"/>
                <a:alpha val="63000"/>
              </a:schemeClr>
            </a:gs>
            <a:gs pos="100000">
              <a:schemeClr val="accent1">
                <a:lumMod val="75000"/>
                <a:alpha val="7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40" name="组合 39"/>
          <p:cNvGrpSpPr/>
          <p:nvPr userDrawn="1">
            <p:custDataLst>
              <p:tags r:id="rId19"/>
            </p:custDataLst>
          </p:nvPr>
        </p:nvGrpSpPr>
        <p:grpSpPr>
          <a:xfrm>
            <a:off x="-635" y="99060"/>
            <a:ext cx="12192635" cy="727710"/>
            <a:chOff x="-1" y="246"/>
            <a:chExt cx="19201" cy="1146"/>
          </a:xfrm>
        </p:grpSpPr>
        <p:sp>
          <p:nvSpPr>
            <p:cNvPr id="41" name="矩形 40"/>
            <p:cNvSpPr/>
            <p:nvPr>
              <p:custDataLst>
                <p:tags r:id="rId22"/>
              </p:custDataLst>
            </p:nvPr>
          </p:nvSpPr>
          <p:spPr>
            <a:xfrm flipV="1">
              <a:off x="-1" y="1272"/>
              <a:ext cx="19201" cy="12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4000">
                  <a:srgbClr val="3D60A9"/>
                </a:gs>
                <a:gs pos="100000">
                  <a:srgbClr val="A3B7E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>
              <p:custDataLst>
                <p:tags r:id="rId23"/>
              </p:custDataLst>
            </p:nvPr>
          </p:nvSpPr>
          <p:spPr>
            <a:xfrm>
              <a:off x="1421" y="490"/>
              <a:ext cx="1147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zh-CN" sz="300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  <a:sym typeface="+mn-ea"/>
              </a:endParaRPr>
            </a:p>
          </p:txBody>
        </p:sp>
        <p:grpSp>
          <p:nvGrpSpPr>
            <p:cNvPr id="43" name="组合 42"/>
            <p:cNvGrpSpPr/>
            <p:nvPr>
              <p:custDataLst>
                <p:tags r:id="rId24"/>
              </p:custDataLst>
            </p:nvPr>
          </p:nvGrpSpPr>
          <p:grpSpPr>
            <a:xfrm>
              <a:off x="16737" y="798"/>
              <a:ext cx="2159" cy="473"/>
              <a:chOff x="15773" y="2292"/>
              <a:chExt cx="2613" cy="572"/>
            </a:xfrm>
          </p:grpSpPr>
          <p:sp>
            <p:nvSpPr>
              <p:cNvPr id="44" name="椭圆 43"/>
              <p:cNvSpPr/>
              <p:nvPr>
                <p:custDataLst>
                  <p:tags r:id="rId29"/>
                </p:custDataLst>
              </p:nvPr>
            </p:nvSpPr>
            <p:spPr>
              <a:xfrm>
                <a:off x="15773" y="2292"/>
                <a:ext cx="571" cy="573"/>
              </a:xfrm>
              <a:prstGeom prst="ellipse">
                <a:avLst/>
              </a:prstGeom>
              <a:solidFill>
                <a:srgbClr val="4466AD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>
                <p:custDataLst>
                  <p:tags r:id="rId30"/>
                </p:custDataLst>
              </p:nvPr>
            </p:nvSpPr>
            <p:spPr>
              <a:xfrm>
                <a:off x="16454" y="2292"/>
                <a:ext cx="571" cy="573"/>
              </a:xfrm>
              <a:prstGeom prst="ellipse">
                <a:avLst/>
              </a:prstGeom>
              <a:solidFill>
                <a:srgbClr val="B4C5E9">
                  <a:alpha val="4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>
                <p:custDataLst>
                  <p:tags r:id="rId31"/>
                </p:custDataLst>
              </p:nvPr>
            </p:nvSpPr>
            <p:spPr>
              <a:xfrm>
                <a:off x="17135" y="2292"/>
                <a:ext cx="571" cy="573"/>
              </a:xfrm>
              <a:prstGeom prst="ellipse">
                <a:avLst/>
              </a:prstGeom>
              <a:solidFill>
                <a:srgbClr val="4D6EB1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>
                <p:custDataLst>
                  <p:tags r:id="rId32"/>
                </p:custDataLst>
              </p:nvPr>
            </p:nvSpPr>
            <p:spPr>
              <a:xfrm>
                <a:off x="17816" y="2292"/>
                <a:ext cx="571" cy="573"/>
              </a:xfrm>
              <a:prstGeom prst="ellipse">
                <a:avLst/>
              </a:prstGeom>
              <a:solidFill>
                <a:srgbClr val="8DA4D4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>
              <p:custDataLst>
                <p:tags r:id="rId25"/>
              </p:custDataLst>
            </p:nvPr>
          </p:nvGrpSpPr>
          <p:grpSpPr>
            <a:xfrm>
              <a:off x="143" y="246"/>
              <a:ext cx="1157" cy="1130"/>
              <a:chOff x="12791" y="4248"/>
              <a:chExt cx="1157" cy="1130"/>
            </a:xfrm>
          </p:grpSpPr>
          <p:sp>
            <p:nvSpPr>
              <p:cNvPr id="50" name="任意多边形 49"/>
              <p:cNvSpPr/>
              <p:nvPr>
                <p:custDataLst>
                  <p:tags r:id="rId26"/>
                </p:custDataLst>
              </p:nvPr>
            </p:nvSpPr>
            <p:spPr>
              <a:xfrm>
                <a:off x="12791" y="4248"/>
                <a:ext cx="1155" cy="1130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55" h="1130">
                    <a:moveTo>
                      <a:pt x="0" y="0"/>
                    </a:moveTo>
                    <a:lnTo>
                      <a:pt x="1155" y="0"/>
                    </a:lnTo>
                    <a:lnTo>
                      <a:pt x="1155" y="386"/>
                    </a:lnTo>
                    <a:lnTo>
                      <a:pt x="438" y="386"/>
                    </a:lnTo>
                    <a:lnTo>
                      <a:pt x="438" y="1130"/>
                    </a:lnTo>
                    <a:lnTo>
                      <a:pt x="0" y="11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72B4">
                  <a:alpha val="66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1" name="矩形 50"/>
              <p:cNvSpPr/>
              <p:nvPr>
                <p:custDataLst>
                  <p:tags r:id="rId27"/>
                </p:custDataLst>
              </p:nvPr>
            </p:nvSpPr>
            <p:spPr>
              <a:xfrm>
                <a:off x="13032" y="4474"/>
                <a:ext cx="914" cy="8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>
                <p:custDataLst>
                  <p:tags r:id="rId28"/>
                </p:custDataLst>
              </p:nvPr>
            </p:nvSpPr>
            <p:spPr>
              <a:xfrm>
                <a:off x="13124" y="4628"/>
                <a:ext cx="824" cy="75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D97CC"/>
                  </a:gs>
                </a:gsLst>
                <a:lin ang="11940000" scaled="0"/>
              </a:gra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文本2"/>
          <p:cNvSpPr txBox="1"/>
          <p:nvPr userDrawn="1">
            <p:custDataLst>
              <p:tags r:id="rId20"/>
            </p:custDataLst>
          </p:nvPr>
        </p:nvSpPr>
        <p:spPr>
          <a:xfrm>
            <a:off x="7733030" y="380365"/>
            <a:ext cx="5572125" cy="710565"/>
          </a:xfrm>
          <a:prstGeom prst="rect">
            <a:avLst/>
          </a:prstGeom>
          <a:noFill/>
        </p:spPr>
        <p:txBody>
          <a:bodyPr anchor="t">
            <a:scene3d>
              <a:camera prst="orthographicFront"/>
              <a:lightRig rig="threePt" dir="t"/>
            </a:scene3d>
          </a:bodyPr>
          <a:lstStyle/>
          <a:p>
            <a:pPr marL="0" algn="ctr">
              <a:lnSpc>
                <a:spcPts val="2400"/>
              </a:lnSpc>
            </a:pPr>
            <a:r>
              <a:rPr lang="zh-CN" altLang="en-US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  </a:t>
            </a:r>
            <a:r>
              <a:rPr lang="en-US" altLang="zh-CN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7.1 </a:t>
            </a:r>
            <a:r>
              <a:rPr lang="zh-CN" altLang="en-US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磁现象</a:t>
            </a:r>
          </a:p>
        </p:txBody>
      </p:sp>
      <p:pic>
        <p:nvPicPr>
          <p:cNvPr id="53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3" r:link="rId3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81000">
              <a:schemeClr val="accent1">
                <a:lumMod val="40000"/>
                <a:lumOff val="60000"/>
                <a:alpha val="63000"/>
              </a:schemeClr>
            </a:gs>
            <a:gs pos="100000">
              <a:schemeClr val="accent1">
                <a:lumMod val="75000"/>
                <a:alpha val="7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40" name="组合 39"/>
          <p:cNvGrpSpPr/>
          <p:nvPr userDrawn="1">
            <p:custDataLst>
              <p:tags r:id="rId19"/>
            </p:custDataLst>
          </p:nvPr>
        </p:nvGrpSpPr>
        <p:grpSpPr>
          <a:xfrm>
            <a:off x="-635" y="99060"/>
            <a:ext cx="12192635" cy="727710"/>
            <a:chOff x="-1" y="246"/>
            <a:chExt cx="19201" cy="1146"/>
          </a:xfrm>
        </p:grpSpPr>
        <p:sp>
          <p:nvSpPr>
            <p:cNvPr id="41" name="矩形 40"/>
            <p:cNvSpPr/>
            <p:nvPr>
              <p:custDataLst>
                <p:tags r:id="rId22"/>
              </p:custDataLst>
            </p:nvPr>
          </p:nvSpPr>
          <p:spPr>
            <a:xfrm flipV="1">
              <a:off x="-1" y="1272"/>
              <a:ext cx="19201" cy="12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4000">
                  <a:srgbClr val="3D60A9"/>
                </a:gs>
                <a:gs pos="100000">
                  <a:srgbClr val="A3B7E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>
              <p:custDataLst>
                <p:tags r:id="rId23"/>
              </p:custDataLst>
            </p:nvPr>
          </p:nvSpPr>
          <p:spPr>
            <a:xfrm>
              <a:off x="1421" y="490"/>
              <a:ext cx="1147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zh-CN" sz="300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  <a:sym typeface="+mn-ea"/>
              </a:endParaRPr>
            </a:p>
          </p:txBody>
        </p:sp>
        <p:grpSp>
          <p:nvGrpSpPr>
            <p:cNvPr id="43" name="组合 42"/>
            <p:cNvGrpSpPr/>
            <p:nvPr>
              <p:custDataLst>
                <p:tags r:id="rId24"/>
              </p:custDataLst>
            </p:nvPr>
          </p:nvGrpSpPr>
          <p:grpSpPr>
            <a:xfrm>
              <a:off x="16737" y="798"/>
              <a:ext cx="2159" cy="473"/>
              <a:chOff x="15773" y="2292"/>
              <a:chExt cx="2613" cy="572"/>
            </a:xfrm>
          </p:grpSpPr>
          <p:sp>
            <p:nvSpPr>
              <p:cNvPr id="44" name="椭圆 43"/>
              <p:cNvSpPr/>
              <p:nvPr>
                <p:custDataLst>
                  <p:tags r:id="rId29"/>
                </p:custDataLst>
              </p:nvPr>
            </p:nvSpPr>
            <p:spPr>
              <a:xfrm>
                <a:off x="15773" y="2292"/>
                <a:ext cx="571" cy="573"/>
              </a:xfrm>
              <a:prstGeom prst="ellipse">
                <a:avLst/>
              </a:prstGeom>
              <a:solidFill>
                <a:srgbClr val="4466AD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>
                <p:custDataLst>
                  <p:tags r:id="rId30"/>
                </p:custDataLst>
              </p:nvPr>
            </p:nvSpPr>
            <p:spPr>
              <a:xfrm>
                <a:off x="16454" y="2292"/>
                <a:ext cx="571" cy="573"/>
              </a:xfrm>
              <a:prstGeom prst="ellipse">
                <a:avLst/>
              </a:prstGeom>
              <a:solidFill>
                <a:srgbClr val="B4C5E9">
                  <a:alpha val="4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>
                <p:custDataLst>
                  <p:tags r:id="rId31"/>
                </p:custDataLst>
              </p:nvPr>
            </p:nvSpPr>
            <p:spPr>
              <a:xfrm>
                <a:off x="17135" y="2292"/>
                <a:ext cx="571" cy="573"/>
              </a:xfrm>
              <a:prstGeom prst="ellipse">
                <a:avLst/>
              </a:prstGeom>
              <a:solidFill>
                <a:srgbClr val="4D6EB1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>
                <p:custDataLst>
                  <p:tags r:id="rId32"/>
                </p:custDataLst>
              </p:nvPr>
            </p:nvSpPr>
            <p:spPr>
              <a:xfrm>
                <a:off x="17816" y="2292"/>
                <a:ext cx="571" cy="573"/>
              </a:xfrm>
              <a:prstGeom prst="ellipse">
                <a:avLst/>
              </a:prstGeom>
              <a:solidFill>
                <a:srgbClr val="8DA4D4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>
              <p:custDataLst>
                <p:tags r:id="rId25"/>
              </p:custDataLst>
            </p:nvPr>
          </p:nvGrpSpPr>
          <p:grpSpPr>
            <a:xfrm>
              <a:off x="143" y="246"/>
              <a:ext cx="1157" cy="1130"/>
              <a:chOff x="12791" y="4248"/>
              <a:chExt cx="1157" cy="1130"/>
            </a:xfrm>
          </p:grpSpPr>
          <p:sp>
            <p:nvSpPr>
              <p:cNvPr id="50" name="任意多边形 49"/>
              <p:cNvSpPr/>
              <p:nvPr>
                <p:custDataLst>
                  <p:tags r:id="rId26"/>
                </p:custDataLst>
              </p:nvPr>
            </p:nvSpPr>
            <p:spPr>
              <a:xfrm>
                <a:off x="12791" y="4248"/>
                <a:ext cx="1155" cy="1130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55" h="1130">
                    <a:moveTo>
                      <a:pt x="0" y="0"/>
                    </a:moveTo>
                    <a:lnTo>
                      <a:pt x="1155" y="0"/>
                    </a:lnTo>
                    <a:lnTo>
                      <a:pt x="1155" y="386"/>
                    </a:lnTo>
                    <a:lnTo>
                      <a:pt x="438" y="386"/>
                    </a:lnTo>
                    <a:lnTo>
                      <a:pt x="438" y="1130"/>
                    </a:lnTo>
                    <a:lnTo>
                      <a:pt x="0" y="11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72B4">
                  <a:alpha val="66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1" name="矩形 50"/>
              <p:cNvSpPr/>
              <p:nvPr>
                <p:custDataLst>
                  <p:tags r:id="rId27"/>
                </p:custDataLst>
              </p:nvPr>
            </p:nvSpPr>
            <p:spPr>
              <a:xfrm>
                <a:off x="13032" y="4474"/>
                <a:ext cx="914" cy="8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>
                <p:custDataLst>
                  <p:tags r:id="rId28"/>
                </p:custDataLst>
              </p:nvPr>
            </p:nvSpPr>
            <p:spPr>
              <a:xfrm>
                <a:off x="13124" y="4628"/>
                <a:ext cx="824" cy="75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D97CC"/>
                  </a:gs>
                </a:gsLst>
                <a:lin ang="11940000" scaled="0"/>
              </a:gra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文本2"/>
          <p:cNvSpPr txBox="1"/>
          <p:nvPr userDrawn="1">
            <p:custDataLst>
              <p:tags r:id="rId20"/>
            </p:custDataLst>
          </p:nvPr>
        </p:nvSpPr>
        <p:spPr>
          <a:xfrm>
            <a:off x="7733030" y="380365"/>
            <a:ext cx="5572125" cy="710565"/>
          </a:xfrm>
          <a:prstGeom prst="rect">
            <a:avLst/>
          </a:prstGeom>
          <a:noFill/>
        </p:spPr>
        <p:txBody>
          <a:bodyPr anchor="t">
            <a:scene3d>
              <a:camera prst="orthographicFront"/>
              <a:lightRig rig="threePt" dir="t"/>
            </a:scene3d>
          </a:bodyPr>
          <a:lstStyle/>
          <a:p>
            <a:pPr marL="0" algn="ctr">
              <a:lnSpc>
                <a:spcPts val="2400"/>
              </a:lnSpc>
            </a:pPr>
            <a:r>
              <a:rPr lang="zh-CN" altLang="en-US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  </a:t>
            </a:r>
            <a:r>
              <a:rPr lang="en-US" altLang="zh-CN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7.1 </a:t>
            </a:r>
            <a:r>
              <a:rPr lang="zh-CN" altLang="en-US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磁现象</a:t>
            </a:r>
          </a:p>
        </p:txBody>
      </p:sp>
      <p:pic>
        <p:nvPicPr>
          <p:cNvPr id="53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3" r:link="rId3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66.xml"/><Relationship Id="rId7" Type="http://schemas.openxmlformats.org/officeDocument/2006/relationships/image" Target="../media/image2.pn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71.xml"/><Relationship Id="rId7" Type="http://schemas.openxmlformats.org/officeDocument/2006/relationships/tags" Target="../tags/tag173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2.xml"/><Relationship Id="rId5" Type="http://schemas.openxmlformats.org/officeDocument/2006/relationships/video" Target="../media/media1.mp4"/><Relationship Id="rId10" Type="http://schemas.openxmlformats.org/officeDocument/2006/relationships/image" Target="../media/image6.png"/><Relationship Id="rId4" Type="http://schemas.microsoft.com/office/2007/relationships/media" Target="../media/media1.mp4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7.png"/><Relationship Id="rId5" Type="http://schemas.openxmlformats.org/officeDocument/2006/relationships/tags" Target="../tags/tag181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80.xml"/><Relationship Id="rId9" Type="http://schemas.openxmlformats.org/officeDocument/2006/relationships/tags" Target="../tags/tag18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8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image" Target="../media/image8.png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12" Type="http://schemas.openxmlformats.org/officeDocument/2006/relationships/slideLayout" Target="../slideLayouts/slideLayout13.xml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tags" Target="../tags/tag202.xml"/><Relationship Id="rId5" Type="http://schemas.openxmlformats.org/officeDocument/2006/relationships/tags" Target="../tags/tag196.xml"/><Relationship Id="rId10" Type="http://schemas.openxmlformats.org/officeDocument/2006/relationships/tags" Target="../tags/tag201.xml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image" Target="../media/image10.png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11" Type="http://schemas.openxmlformats.org/officeDocument/2006/relationships/slideLayout" Target="../slideLayouts/slideLayout13.xml"/><Relationship Id="rId5" Type="http://schemas.openxmlformats.org/officeDocument/2006/relationships/tags" Target="../tags/tag207.xml"/><Relationship Id="rId10" Type="http://schemas.openxmlformats.org/officeDocument/2006/relationships/tags" Target="../tags/tag21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7" Type="http://schemas.openxmlformats.org/officeDocument/2006/relationships/image" Target="../media/image11.gif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17.xml"/><Relationship Id="rId4" Type="http://schemas.openxmlformats.org/officeDocument/2006/relationships/tags" Target="../tags/tag21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220.xml"/><Relationship Id="rId7" Type="http://schemas.openxmlformats.org/officeDocument/2006/relationships/image" Target="../media/image10.pn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22.xml"/><Relationship Id="rId4" Type="http://schemas.openxmlformats.org/officeDocument/2006/relationships/tags" Target="../tags/tag22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235.xml"/><Relationship Id="rId18" Type="http://schemas.openxmlformats.org/officeDocument/2006/relationships/tags" Target="../tags/tag240.xml"/><Relationship Id="rId26" Type="http://schemas.openxmlformats.org/officeDocument/2006/relationships/tags" Target="../tags/tag248.xml"/><Relationship Id="rId3" Type="http://schemas.openxmlformats.org/officeDocument/2006/relationships/tags" Target="../tags/tag225.xml"/><Relationship Id="rId21" Type="http://schemas.openxmlformats.org/officeDocument/2006/relationships/tags" Target="../tags/tag243.xml"/><Relationship Id="rId34" Type="http://schemas.openxmlformats.org/officeDocument/2006/relationships/image" Target="../media/image10.png"/><Relationship Id="rId7" Type="http://schemas.openxmlformats.org/officeDocument/2006/relationships/tags" Target="../tags/tag229.xml"/><Relationship Id="rId12" Type="http://schemas.openxmlformats.org/officeDocument/2006/relationships/tags" Target="../tags/tag234.xml"/><Relationship Id="rId17" Type="http://schemas.openxmlformats.org/officeDocument/2006/relationships/tags" Target="../tags/tag239.xml"/><Relationship Id="rId25" Type="http://schemas.openxmlformats.org/officeDocument/2006/relationships/tags" Target="../tags/tag247.xml"/><Relationship Id="rId33" Type="http://schemas.openxmlformats.org/officeDocument/2006/relationships/image" Target="../media/image13.png"/><Relationship Id="rId2" Type="http://schemas.openxmlformats.org/officeDocument/2006/relationships/tags" Target="../tags/tag224.xml"/><Relationship Id="rId16" Type="http://schemas.openxmlformats.org/officeDocument/2006/relationships/tags" Target="../tags/tag238.xml"/><Relationship Id="rId20" Type="http://schemas.openxmlformats.org/officeDocument/2006/relationships/tags" Target="../tags/tag242.xml"/><Relationship Id="rId29" Type="http://schemas.openxmlformats.org/officeDocument/2006/relationships/tags" Target="../tags/tag251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11" Type="http://schemas.openxmlformats.org/officeDocument/2006/relationships/tags" Target="../tags/tag233.xml"/><Relationship Id="rId24" Type="http://schemas.openxmlformats.org/officeDocument/2006/relationships/tags" Target="../tags/tag246.xml"/><Relationship Id="rId32" Type="http://schemas.openxmlformats.org/officeDocument/2006/relationships/slideLayout" Target="../slideLayouts/slideLayout18.xml"/><Relationship Id="rId5" Type="http://schemas.openxmlformats.org/officeDocument/2006/relationships/tags" Target="../tags/tag227.xml"/><Relationship Id="rId15" Type="http://schemas.openxmlformats.org/officeDocument/2006/relationships/tags" Target="../tags/tag237.xml"/><Relationship Id="rId23" Type="http://schemas.openxmlformats.org/officeDocument/2006/relationships/tags" Target="../tags/tag245.xml"/><Relationship Id="rId28" Type="http://schemas.openxmlformats.org/officeDocument/2006/relationships/tags" Target="../tags/tag250.xml"/><Relationship Id="rId10" Type="http://schemas.openxmlformats.org/officeDocument/2006/relationships/tags" Target="../tags/tag232.xml"/><Relationship Id="rId19" Type="http://schemas.openxmlformats.org/officeDocument/2006/relationships/tags" Target="../tags/tag241.xml"/><Relationship Id="rId31" Type="http://schemas.openxmlformats.org/officeDocument/2006/relationships/tags" Target="../tags/tag253.xml"/><Relationship Id="rId4" Type="http://schemas.openxmlformats.org/officeDocument/2006/relationships/tags" Target="../tags/tag226.xml"/><Relationship Id="rId9" Type="http://schemas.openxmlformats.org/officeDocument/2006/relationships/tags" Target="../tags/tag231.xml"/><Relationship Id="rId14" Type="http://schemas.openxmlformats.org/officeDocument/2006/relationships/tags" Target="../tags/tag236.xml"/><Relationship Id="rId22" Type="http://schemas.openxmlformats.org/officeDocument/2006/relationships/tags" Target="../tags/tag244.xml"/><Relationship Id="rId27" Type="http://schemas.openxmlformats.org/officeDocument/2006/relationships/tags" Target="../tags/tag249.xml"/><Relationship Id="rId30" Type="http://schemas.openxmlformats.org/officeDocument/2006/relationships/tags" Target="../tags/tag252.xml"/><Relationship Id="rId8" Type="http://schemas.openxmlformats.org/officeDocument/2006/relationships/tags" Target="../tags/tag23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slideLayout" Target="../slideLayouts/slideLayout18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tags" Target="../tags/tag265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tags" Target="../tags/tag264.xml"/><Relationship Id="rId5" Type="http://schemas.openxmlformats.org/officeDocument/2006/relationships/tags" Target="../tags/tag258.xml"/><Relationship Id="rId15" Type="http://schemas.openxmlformats.org/officeDocument/2006/relationships/image" Target="../media/image10.png"/><Relationship Id="rId10" Type="http://schemas.openxmlformats.org/officeDocument/2006/relationships/tags" Target="../tags/tag263.xml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13" Type="http://schemas.openxmlformats.org/officeDocument/2006/relationships/tags" Target="../tags/tag278.xml"/><Relationship Id="rId18" Type="http://schemas.openxmlformats.org/officeDocument/2006/relationships/tags" Target="../tags/tag283.xml"/><Relationship Id="rId26" Type="http://schemas.openxmlformats.org/officeDocument/2006/relationships/image" Target="../media/image15.wmf"/><Relationship Id="rId3" Type="http://schemas.openxmlformats.org/officeDocument/2006/relationships/tags" Target="../tags/tag268.xml"/><Relationship Id="rId21" Type="http://schemas.openxmlformats.org/officeDocument/2006/relationships/tags" Target="../tags/tag286.xml"/><Relationship Id="rId7" Type="http://schemas.openxmlformats.org/officeDocument/2006/relationships/tags" Target="../tags/tag272.xml"/><Relationship Id="rId12" Type="http://schemas.openxmlformats.org/officeDocument/2006/relationships/tags" Target="../tags/tag277.xml"/><Relationship Id="rId17" Type="http://schemas.openxmlformats.org/officeDocument/2006/relationships/tags" Target="../tags/tag282.xml"/><Relationship Id="rId25" Type="http://schemas.openxmlformats.org/officeDocument/2006/relationships/oleObject" Target="../embeddings/oleObject1.bin"/><Relationship Id="rId2" Type="http://schemas.openxmlformats.org/officeDocument/2006/relationships/tags" Target="../tags/tag267.xml"/><Relationship Id="rId16" Type="http://schemas.openxmlformats.org/officeDocument/2006/relationships/tags" Target="../tags/tag281.xml"/><Relationship Id="rId20" Type="http://schemas.openxmlformats.org/officeDocument/2006/relationships/tags" Target="../tags/tag285.xml"/><Relationship Id="rId29" Type="http://schemas.openxmlformats.org/officeDocument/2006/relationships/image" Target="../media/image10.png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tags" Target="../tags/tag276.xml"/><Relationship Id="rId24" Type="http://schemas.openxmlformats.org/officeDocument/2006/relationships/slideLayout" Target="../slideLayouts/slideLayout18.xml"/><Relationship Id="rId5" Type="http://schemas.openxmlformats.org/officeDocument/2006/relationships/tags" Target="../tags/tag270.xml"/><Relationship Id="rId15" Type="http://schemas.openxmlformats.org/officeDocument/2006/relationships/tags" Target="../tags/tag280.xml"/><Relationship Id="rId23" Type="http://schemas.openxmlformats.org/officeDocument/2006/relationships/tags" Target="../tags/tag288.xml"/><Relationship Id="rId28" Type="http://schemas.openxmlformats.org/officeDocument/2006/relationships/image" Target="../media/image16.wmf"/><Relationship Id="rId10" Type="http://schemas.openxmlformats.org/officeDocument/2006/relationships/tags" Target="../tags/tag275.xml"/><Relationship Id="rId19" Type="http://schemas.openxmlformats.org/officeDocument/2006/relationships/tags" Target="../tags/tag284.xml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tags" Target="../tags/tag279.xml"/><Relationship Id="rId22" Type="http://schemas.openxmlformats.org/officeDocument/2006/relationships/tags" Target="../tags/tag287.xml"/><Relationship Id="rId27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91.xml"/><Relationship Id="rId7" Type="http://schemas.openxmlformats.org/officeDocument/2006/relationships/image" Target="../media/image10.png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93.xml"/><Relationship Id="rId4" Type="http://schemas.openxmlformats.org/officeDocument/2006/relationships/tags" Target="../tags/tag29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tags" Target="../tags/tag306.xml"/><Relationship Id="rId18" Type="http://schemas.openxmlformats.org/officeDocument/2006/relationships/tags" Target="../tags/tag311.xml"/><Relationship Id="rId3" Type="http://schemas.openxmlformats.org/officeDocument/2006/relationships/tags" Target="../tags/tag296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17" Type="http://schemas.openxmlformats.org/officeDocument/2006/relationships/tags" Target="../tags/tag310.xml"/><Relationship Id="rId2" Type="http://schemas.openxmlformats.org/officeDocument/2006/relationships/tags" Target="../tags/tag295.xml"/><Relationship Id="rId16" Type="http://schemas.openxmlformats.org/officeDocument/2006/relationships/tags" Target="../tags/tag309.xml"/><Relationship Id="rId20" Type="http://schemas.openxmlformats.org/officeDocument/2006/relationships/tags" Target="../tags/tag313.xml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5" Type="http://schemas.openxmlformats.org/officeDocument/2006/relationships/tags" Target="../tags/tag298.xml"/><Relationship Id="rId15" Type="http://schemas.openxmlformats.org/officeDocument/2006/relationships/tags" Target="../tags/tag308.xml"/><Relationship Id="rId10" Type="http://schemas.openxmlformats.org/officeDocument/2006/relationships/tags" Target="../tags/tag303.xml"/><Relationship Id="rId19" Type="http://schemas.openxmlformats.org/officeDocument/2006/relationships/tags" Target="../tags/tag312.xml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tags" Target="../tags/tag307.xml"/><Relationship Id="rId2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16.xml"/><Relationship Id="rId7" Type="http://schemas.openxmlformats.org/officeDocument/2006/relationships/image" Target="../media/image10.png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20.xml"/><Relationship Id="rId7" Type="http://schemas.openxmlformats.org/officeDocument/2006/relationships/image" Target="../media/image10.png"/><Relationship Id="rId2" Type="http://schemas.openxmlformats.org/officeDocument/2006/relationships/tags" Target="../tags/tag319.xml"/><Relationship Id="rId1" Type="http://schemas.openxmlformats.org/officeDocument/2006/relationships/tags" Target="../tags/tag318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2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24.xml"/><Relationship Id="rId4" Type="http://schemas.openxmlformats.org/officeDocument/2006/relationships/video" Target="../media/media2.mp4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327.xml"/><Relationship Id="rId7" Type="http://schemas.openxmlformats.org/officeDocument/2006/relationships/image" Target="../media/image20.jpeg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29.xml"/><Relationship Id="rId4" Type="http://schemas.openxmlformats.org/officeDocument/2006/relationships/tags" Target="../tags/tag32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5" Type="http://schemas.openxmlformats.org/officeDocument/2006/relationships/tags" Target="../tags/tag334.xml"/><Relationship Id="rId4" Type="http://schemas.openxmlformats.org/officeDocument/2006/relationships/tags" Target="../tags/tag333.xml"/><Relationship Id="rId9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344.xml"/><Relationship Id="rId13" Type="http://schemas.openxmlformats.org/officeDocument/2006/relationships/tags" Target="../tags/tag349.xml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12" Type="http://schemas.openxmlformats.org/officeDocument/2006/relationships/tags" Target="../tags/tag348.xml"/><Relationship Id="rId2" Type="http://schemas.openxmlformats.org/officeDocument/2006/relationships/tags" Target="../tags/tag338.xml"/><Relationship Id="rId16" Type="http://schemas.openxmlformats.org/officeDocument/2006/relationships/image" Target="../media/image22.png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tags" Target="../tags/tag347.xml"/><Relationship Id="rId5" Type="http://schemas.openxmlformats.org/officeDocument/2006/relationships/tags" Target="../tags/tag341.xml"/><Relationship Id="rId15" Type="http://schemas.openxmlformats.org/officeDocument/2006/relationships/slideLayout" Target="../slideLayouts/slideLayout13.xml"/><Relationship Id="rId10" Type="http://schemas.openxmlformats.org/officeDocument/2006/relationships/tags" Target="../tags/tag346.xml"/><Relationship Id="rId4" Type="http://schemas.openxmlformats.org/officeDocument/2006/relationships/tags" Target="../tags/tag340.xml"/><Relationship Id="rId9" Type="http://schemas.openxmlformats.org/officeDocument/2006/relationships/tags" Target="../tags/tag345.xml"/><Relationship Id="rId14" Type="http://schemas.openxmlformats.org/officeDocument/2006/relationships/tags" Target="../tags/tag350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media" Target="../media/media3.mp4"/><Relationship Id="rId3" Type="http://schemas.openxmlformats.org/officeDocument/2006/relationships/tags" Target="../tags/tag353.xml"/><Relationship Id="rId7" Type="http://schemas.openxmlformats.org/officeDocument/2006/relationships/tags" Target="../tags/tag357.xml"/><Relationship Id="rId12" Type="http://schemas.openxmlformats.org/officeDocument/2006/relationships/image" Target="../media/image23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slideLayout" Target="../slideLayouts/slideLayout13.xml"/><Relationship Id="rId5" Type="http://schemas.openxmlformats.org/officeDocument/2006/relationships/tags" Target="../tags/tag355.xml"/><Relationship Id="rId10" Type="http://schemas.openxmlformats.org/officeDocument/2006/relationships/tags" Target="../tags/tag358.xml"/><Relationship Id="rId4" Type="http://schemas.openxmlformats.org/officeDocument/2006/relationships/tags" Target="../tags/tag354.xml"/><Relationship Id="rId9" Type="http://schemas.openxmlformats.org/officeDocument/2006/relationships/video" Target="../media/media3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361.xml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6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tags" Target="../tags/tag365.xml"/><Relationship Id="rId7" Type="http://schemas.openxmlformats.org/officeDocument/2006/relationships/slideLayout" Target="../slideLayouts/slideLayout13.xml"/><Relationship Id="rId2" Type="http://schemas.openxmlformats.org/officeDocument/2006/relationships/tags" Target="../tags/tag364.xml"/><Relationship Id="rId1" Type="http://schemas.openxmlformats.org/officeDocument/2006/relationships/tags" Target="../tags/tag363.xml"/><Relationship Id="rId6" Type="http://schemas.openxmlformats.org/officeDocument/2006/relationships/tags" Target="../tags/tag368.xml"/><Relationship Id="rId5" Type="http://schemas.openxmlformats.org/officeDocument/2006/relationships/tags" Target="../tags/tag367.xml"/><Relationship Id="rId4" Type="http://schemas.openxmlformats.org/officeDocument/2006/relationships/tags" Target="../tags/tag36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76.xml"/><Relationship Id="rId13" Type="http://schemas.openxmlformats.org/officeDocument/2006/relationships/image" Target="../media/image26.png"/><Relationship Id="rId3" Type="http://schemas.openxmlformats.org/officeDocument/2006/relationships/tags" Target="../tags/tag371.xml"/><Relationship Id="rId7" Type="http://schemas.openxmlformats.org/officeDocument/2006/relationships/tags" Target="../tags/tag375.xml"/><Relationship Id="rId12" Type="http://schemas.openxmlformats.org/officeDocument/2006/relationships/audio" Target="../media/audio1.wav"/><Relationship Id="rId2" Type="http://schemas.openxmlformats.org/officeDocument/2006/relationships/tags" Target="../tags/tag370.xml"/><Relationship Id="rId1" Type="http://schemas.openxmlformats.org/officeDocument/2006/relationships/tags" Target="../tags/tag369.xml"/><Relationship Id="rId6" Type="http://schemas.openxmlformats.org/officeDocument/2006/relationships/tags" Target="../tags/tag374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373.xml"/><Relationship Id="rId10" Type="http://schemas.openxmlformats.org/officeDocument/2006/relationships/tags" Target="../tags/tag378.xml"/><Relationship Id="rId4" Type="http://schemas.openxmlformats.org/officeDocument/2006/relationships/tags" Target="../tags/tag372.xml"/><Relationship Id="rId9" Type="http://schemas.openxmlformats.org/officeDocument/2006/relationships/tags" Target="../tags/tag37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27.png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81.xml"/><Relationship Id="rId4" Type="http://schemas.openxmlformats.org/officeDocument/2006/relationships/video" Target="../media/media4.mp4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84.xml"/><Relationship Id="rId7" Type="http://schemas.openxmlformats.org/officeDocument/2006/relationships/image" Target="../media/image28.png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86.xml"/><Relationship Id="rId4" Type="http://schemas.openxmlformats.org/officeDocument/2006/relationships/tags" Target="../tags/tag3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52C87"/>
            </a:gs>
            <a:gs pos="81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4825"/>
          </a:xfrm>
          <a:prstGeom prst="rect">
            <a:avLst/>
          </a:prstGeom>
        </p:spPr>
      </p:pic>
      <p:pic>
        <p:nvPicPr>
          <p:cNvPr id="2" name="图片 1"/>
          <p:cNvPicPr/>
          <p:nvPr>
            <p:custDataLst>
              <p:tags r:id="rId3"/>
            </p:custDataLst>
          </p:nvPr>
        </p:nvPicPr>
        <p:blipFill>
          <a:blip r:embed="rId8">
            <a:lum contrast="24000"/>
          </a:blip>
          <a:srcRect t="7595" r="57623" b="69812"/>
          <a:stretch>
            <a:fillRect/>
          </a:stretch>
        </p:blipFill>
        <p:spPr>
          <a:xfrm>
            <a:off x="-428625" y="603885"/>
            <a:ext cx="5166360" cy="1263650"/>
          </a:xfrm>
          <a:prstGeom prst="roundRect">
            <a:avLst>
              <a:gd name="adj" fmla="val 50000"/>
            </a:avLst>
          </a:prstGeom>
        </p:spPr>
      </p:pic>
      <p:sp>
        <p:nvSpPr>
          <p:cNvPr id="8" name="文本2"/>
          <p:cNvSpPr txBox="1"/>
          <p:nvPr>
            <p:custDataLst>
              <p:tags r:id="rId4"/>
            </p:custDataLst>
          </p:nvPr>
        </p:nvSpPr>
        <p:spPr>
          <a:xfrm>
            <a:off x="96981" y="5898832"/>
            <a:ext cx="12186285" cy="71056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400"/>
              </a:lnSpc>
            </a:pPr>
            <a:r>
              <a:rPr lang="zh-CN" altLang="en-US" sz="3600" b="1" i="0" dirty="0">
                <a:ln w="7620">
                  <a:solidFill>
                    <a:srgbClr val="30C0B4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outerShdw blurRad="38100" dist="22860" dir="5400000" rotWithShape="0">
                    <a:srgbClr val="000000">
                      <a:alpha val="29803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教科版物理九年级上册                     第</a:t>
            </a:r>
            <a:r>
              <a:rPr lang="en-US" altLang="zh-CN" sz="3600" b="1" i="0" dirty="0">
                <a:ln w="7620">
                  <a:solidFill>
                    <a:srgbClr val="30C0B4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outerShdw blurRad="38100" dist="22860" dir="5400000" rotWithShape="0">
                    <a:srgbClr val="000000">
                      <a:alpha val="29803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7</a:t>
            </a:r>
            <a:r>
              <a:rPr lang="zh-CN" altLang="en-US" sz="3600" b="1" i="0" dirty="0">
                <a:ln w="7620">
                  <a:solidFill>
                    <a:srgbClr val="30C0B4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outerShdw blurRad="38100" dist="22860" dir="5400000" rotWithShape="0">
                    <a:srgbClr val="000000">
                      <a:alpha val="29803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章   磁与电</a:t>
            </a:r>
          </a:p>
        </p:txBody>
      </p:sp>
      <p:pic>
        <p:nvPicPr>
          <p:cNvPr id="3" name="Picture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12496800" y="111379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　新课导入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39800" y="1177290"/>
            <a:ext cx="4071620" cy="4246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</a:rPr>
              <a:t>600 多年前，郑和率领当时世界上最庞大的船队，将</a:t>
            </a:r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ea"/>
              </a:rPr>
              <a:t>指南针</a:t>
            </a:r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</a:rPr>
              <a:t>应用于</a:t>
            </a:r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ea"/>
              </a:rPr>
              <a:t>航海定位</a:t>
            </a:r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</a:rPr>
              <a:t>，七次远涉重洋，开创了海上丝绸之路最为繁盛的时代。</a:t>
            </a:r>
            <a:endParaRPr lang="zh-CN" altLang="en-US" sz="40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ZSSJW--GB1-0"/>
              <a:ea typeface="FZSSJW--GB1-0"/>
            </a:endParaRPr>
          </a:p>
        </p:txBody>
      </p:sp>
      <p:pic>
        <p:nvPicPr>
          <p:cNvPr id="6" name="微信视频2025-12-08_122013_599">
            <a:hlinkClick r:id="" action="ppaction://media"/>
          </p:cNvPr>
          <p:cNvPicPr/>
          <p:nvPr>
            <a:vide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56655" y="1792605"/>
            <a:ext cx="4899025" cy="30143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/>
          <a:srcRect l="464" t="627"/>
          <a:stretch>
            <a:fillRect/>
          </a:stretch>
        </p:blipFill>
        <p:spPr>
          <a:xfrm>
            <a:off x="5868670" y="1354455"/>
            <a:ext cx="5674995" cy="38912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08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紧盯目标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093085" y="1278890"/>
            <a:ext cx="6005830" cy="3871595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1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、什么是磁体？</a:t>
            </a:r>
          </a:p>
          <a:p>
            <a:pPr>
              <a:lnSpc>
                <a:spcPct val="150000"/>
              </a:lnSpc>
            </a:pP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2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、磁体周围有什么？</a:t>
            </a:r>
          </a:p>
          <a:p>
            <a:pPr>
              <a:lnSpc>
                <a:spcPct val="150000"/>
              </a:lnSpc>
            </a:pP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3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、什么是地磁场？</a:t>
            </a:r>
          </a:p>
          <a:p>
            <a:pPr>
              <a:lnSpc>
                <a:spcPct val="150000"/>
              </a:lnSpc>
            </a:pP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*4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、什么是磁屏蔽呢？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81000">
              <a:schemeClr val="accent1">
                <a:lumMod val="40000"/>
                <a:lumOff val="60000"/>
              </a:schemeClr>
            </a:gs>
            <a:gs pos="100000">
              <a:srgbClr val="0F315D">
                <a:alpha val="75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86055" y="989330"/>
            <a:ext cx="12065635" cy="13131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如果物体能够吸引由铁、钴、镍等制成的物品，我们就说它具有</a:t>
            </a:r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磁性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。具有磁性的物体叫作</a:t>
            </a:r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磁体</a:t>
            </a:r>
            <a:r>
              <a:rPr lang="zh-CN" altLang="en-US" sz="3600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3600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magnet</a:t>
            </a:r>
            <a:r>
              <a:rPr lang="zh-CN" altLang="en-US" sz="3600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</p:txBody>
      </p:sp>
      <p:pic>
        <p:nvPicPr>
          <p:cNvPr id="2" name="图片 1"/>
          <p:cNvPicPr/>
          <p:nvPr>
            <p:custDataLst>
              <p:tags r:id="rId4"/>
            </p:custDataLst>
          </p:nvPr>
        </p:nvPicPr>
        <p:blipFill>
          <a:blip r:embed="rId11"/>
          <a:srcRect b="17362"/>
          <a:stretch>
            <a:fillRect/>
          </a:stretch>
        </p:blipFill>
        <p:spPr>
          <a:xfrm>
            <a:off x="1812290" y="1824990"/>
            <a:ext cx="8812530" cy="41148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 rot="21180000">
            <a:off x="3058160" y="2404110"/>
            <a:ext cx="3495675" cy="817880"/>
          </a:xfrm>
          <a:prstGeom prst="rect">
            <a:avLst/>
          </a:prstGeom>
          <a:scene3d>
            <a:camera prst="orthographicFront">
              <a:rot lat="0" lon="1800000" rev="0"/>
            </a:camera>
            <a:lightRig rig="threePt" dir="t"/>
          </a:scene3d>
        </p:spPr>
        <p:txBody>
          <a:bodyPr wrap="square">
            <a:prstTxWarp prst="textArchDown">
              <a:avLst>
                <a:gd name="adj" fmla="val 156219"/>
              </a:avLst>
            </a:prstTxWarp>
            <a:noAutofit/>
          </a:bodyPr>
          <a:lstStyle/>
          <a:p>
            <a:pPr algn="l"/>
            <a:r>
              <a:rPr lang="zh-CN" altLang="en-US" sz="36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环</a:t>
            </a:r>
            <a:r>
              <a:rPr lang="en-US" altLang="zh-CN" sz="36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36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形</a:t>
            </a:r>
            <a:r>
              <a:rPr lang="en-US" altLang="zh-CN" sz="36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36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磁</a:t>
            </a:r>
            <a:r>
              <a:rPr lang="en-US" altLang="zh-CN" sz="36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36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体</a:t>
            </a:r>
          </a:p>
          <a:p>
            <a:pPr algn="l"/>
            <a:endParaRPr lang="zh-CN" altLang="en-US" sz="3600" b="1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2360295" y="4817745"/>
            <a:ext cx="3462655" cy="639445"/>
          </a:xfrm>
          <a:prstGeom prst="rect">
            <a:avLst/>
          </a:prstGeom>
          <a:scene3d>
            <a:camera prst="isometricOffAxis2Top">
              <a:rot lat="19200000" lon="3600000" rev="18600000"/>
            </a:camera>
            <a:lightRig rig="threePt" dir="t"/>
          </a:scene3d>
        </p:spPr>
        <p:txBody>
          <a:bodyPr wrap="square">
            <a:noAutofit/>
          </a:bodyPr>
          <a:lstStyle/>
          <a:p>
            <a:pPr algn="l"/>
            <a:r>
              <a:rPr lang="zh-CN" altLang="en-US" sz="54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条形磁体</a:t>
            </a: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8480425" y="4645025"/>
            <a:ext cx="1900555" cy="465455"/>
          </a:xfrm>
          <a:prstGeom prst="rect">
            <a:avLst/>
          </a:prstGeom>
        </p:spPr>
        <p:txBody>
          <a:bodyPr wrap="square">
            <a:prstTxWarp prst="textStop">
              <a:avLst>
                <a:gd name="adj" fmla="val 38287"/>
              </a:avLst>
            </a:prstTxWarp>
            <a:no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lang="zh-CN" altLang="en-US" sz="32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针</a:t>
            </a:r>
            <a:r>
              <a:rPr lang="zh-CN" altLang="en-US" sz="28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形磁</a:t>
            </a:r>
            <a:r>
              <a:rPr lang="zh-CN" altLang="en-US" sz="32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体</a:t>
            </a: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 rot="1440000">
            <a:off x="5595620" y="4617085"/>
            <a:ext cx="2460625" cy="521970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lang="zh-CN" altLang="en-US" sz="28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蹄形磁体</a:t>
            </a: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 rot="21120000">
            <a:off x="7595870" y="2366645"/>
            <a:ext cx="2093595" cy="572770"/>
          </a:xfrm>
          <a:prstGeom prst="rect">
            <a:avLst/>
          </a:prstGeom>
        </p:spPr>
        <p:txBody>
          <a:bodyPr wrap="square">
            <a:prstTxWarp prst="textCurveDown">
              <a:avLst/>
            </a:prstTxWarp>
            <a:no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lang="zh-CN" altLang="en-US" sz="36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charset="-122"/>
                <a:ea typeface="微软雅黑"/>
              </a:rPr>
              <a:t>柱形磁体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975995" y="991235"/>
            <a:ext cx="102393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600"/>
              <a:t>                </a:t>
            </a:r>
            <a:r>
              <a:rPr lang="zh-CN" altLang="en-US" sz="3600"/>
              <a:t>磁铁不能吸引下面哪些物体</a:t>
            </a:r>
            <a:r>
              <a:rPr lang="en-US" altLang="zh-CN" sz="3600"/>
              <a:t>?(          )</a:t>
            </a:r>
          </a:p>
          <a:p>
            <a:pPr>
              <a:lnSpc>
                <a:spcPct val="200000"/>
              </a:lnSpc>
            </a:pPr>
            <a:r>
              <a:rPr lang="en-US" altLang="zh-CN" sz="3600"/>
              <a:t>A.  </a:t>
            </a:r>
            <a:r>
              <a:rPr lang="zh-CN" altLang="en-US" sz="3600"/>
              <a:t>铜片</a:t>
            </a:r>
            <a:r>
              <a:rPr lang="en-US" altLang="zh-CN" sz="3600"/>
              <a:t>        B. </a:t>
            </a:r>
            <a:r>
              <a:rPr lang="zh-CN" altLang="en-US" sz="3600"/>
              <a:t>铁片</a:t>
            </a:r>
            <a:r>
              <a:rPr lang="en-US" altLang="zh-CN" sz="3600"/>
              <a:t>         C.  </a:t>
            </a:r>
            <a:r>
              <a:rPr lang="zh-CN" altLang="en-US" sz="3600"/>
              <a:t>钴片</a:t>
            </a:r>
            <a:r>
              <a:rPr lang="en-US" altLang="zh-CN" sz="3600"/>
              <a:t>       D. </a:t>
            </a:r>
            <a:r>
              <a:rPr lang="zh-CN" altLang="en-US" sz="3600"/>
              <a:t>镍片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75995" y="1355725"/>
            <a:ext cx="386461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【磁性】</a:t>
            </a:r>
          </a:p>
        </p:txBody>
      </p:sp>
      <p:pic>
        <p:nvPicPr>
          <p:cNvPr id="7" name="图片 6"/>
          <p:cNvPicPr/>
          <p:nvPr>
            <p:custDataLst>
              <p:tags r:id="rId5"/>
            </p:custDataLst>
          </p:nvPr>
        </p:nvPicPr>
        <p:blipFill>
          <a:blip r:embed="rId8"/>
          <a:srcRect b="17362"/>
          <a:stretch>
            <a:fillRect/>
          </a:stretch>
        </p:blipFill>
        <p:spPr>
          <a:xfrm>
            <a:off x="7419340" y="3896360"/>
            <a:ext cx="4360545" cy="213931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175750" y="885825"/>
            <a:ext cx="150431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/>
              <a:t>A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>
            <p:custDataLst>
              <p:tags r:id="rId2"/>
            </p:custDataLst>
          </p:nvPr>
        </p:nvGrpSpPr>
        <p:grpSpPr>
          <a:xfrm>
            <a:off x="6289675" y="595630"/>
            <a:ext cx="6125210" cy="6704965"/>
            <a:chOff x="9905" y="1200"/>
            <a:chExt cx="9646" cy="10559"/>
          </a:xfrm>
        </p:grpSpPr>
        <p:pic>
          <p:nvPicPr>
            <p:cNvPr id="22" name="图片 21"/>
            <p:cNvPicPr/>
            <p:nvPr>
              <p:custDataLst>
                <p:tags r:id="rId8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9905" y="7789"/>
              <a:ext cx="9647" cy="3971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>
              <p:custDataLst>
                <p:tags r:id="rId9"/>
              </p:custDataLst>
            </p:nvPr>
          </p:nvGrpSpPr>
          <p:grpSpPr>
            <a:xfrm>
              <a:off x="14488" y="1200"/>
              <a:ext cx="37" cy="8963"/>
              <a:chOff x="14488" y="966"/>
              <a:chExt cx="37" cy="8963"/>
            </a:xfrm>
          </p:grpSpPr>
          <p:cxnSp>
            <p:nvCxnSpPr>
              <p:cNvPr id="24" name="直接连接符 23"/>
              <p:cNvCxnSpPr/>
              <p:nvPr>
                <p:custDataLst>
                  <p:tags r:id="rId10"/>
                </p:custDataLst>
              </p:nvPr>
            </p:nvCxnSpPr>
            <p:spPr>
              <a:xfrm flipV="1">
                <a:off x="14489" y="966"/>
                <a:ext cx="36" cy="802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  <a:round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14488" y="9070"/>
                <a:ext cx="19" cy="859"/>
              </a:xfrm>
              <a:prstGeom prst="line">
                <a:avLst/>
              </a:prstGeom>
              <a:ln w="28575" cap="rnd">
                <a:solidFill>
                  <a:schemeClr val="bg1"/>
                </a:solidFill>
                <a:round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922655"/>
            <a:ext cx="1107567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AFAD"/>
                </a:solidFill>
                <a:latin typeface="FZSSJW--GB1-0"/>
                <a:ea typeface="FZSSJW--GB1-0"/>
              </a:rPr>
              <a:t>每个</a:t>
            </a: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磁体有</a:t>
            </a:r>
            <a:r>
              <a:rPr lang="zh-CN" altLang="en-US" sz="3200" b="1">
                <a:solidFill>
                  <a:srgbClr val="00AFAD"/>
                </a:solidFill>
                <a:latin typeface="FZSSJW--GB1-0"/>
                <a:ea typeface="FZSSJW--GB1-0"/>
              </a:rPr>
              <a:t>两个</a:t>
            </a: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磁性</a:t>
            </a:r>
            <a:r>
              <a:rPr lang="zh-CN" altLang="en-US" sz="3200" b="1">
                <a:solidFill>
                  <a:srgbClr val="00AFAD"/>
                </a:solidFill>
                <a:latin typeface="FZSSJW--GB1-0"/>
                <a:ea typeface="FZSSJW--GB1-0"/>
              </a:rPr>
              <a:t>最强</a:t>
            </a: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的地方，叫作</a:t>
            </a:r>
            <a:r>
              <a:rPr lang="zh-CN" altLang="en-US" sz="3200" b="1">
                <a:solidFill>
                  <a:srgbClr val="00AFAD"/>
                </a:solidFill>
                <a:latin typeface="汉仪旗黑-55简"/>
                <a:ea typeface="汉仪旗黑-55简"/>
              </a:rPr>
              <a:t>磁极（</a:t>
            </a:r>
            <a:r>
              <a:rPr lang="en-US" altLang="zh-CN" sz="3200" b="1">
                <a:solidFill>
                  <a:srgbClr val="00AFAD"/>
                </a:solidFill>
                <a:latin typeface="TimesNewRomanPS-BoldMT"/>
                <a:ea typeface="TimesNewRomanPS-BoldMT"/>
              </a:rPr>
              <a:t>magnetic pole</a:t>
            </a:r>
            <a:r>
              <a:rPr lang="zh-CN" altLang="en-US" sz="3200" b="1">
                <a:solidFill>
                  <a:srgbClr val="00AFAD"/>
                </a:solidFill>
                <a:latin typeface="汉仪旗黑-55简"/>
                <a:ea typeface="汉仪旗黑-55简"/>
              </a:rPr>
              <a:t>）</a:t>
            </a: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。磁极总是成对出现的，至今还未发现单磁极的磁体。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666750" y="2835275"/>
            <a:ext cx="1163066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若把磁体悬挂或支起来，静止后，一端会指北，叫作</a:t>
            </a:r>
            <a:r>
              <a:rPr lang="zh-CN" altLang="en-US" sz="3200" b="1">
                <a:solidFill>
                  <a:srgbClr val="00AFAD"/>
                </a:solidFill>
                <a:latin typeface="FZSSJW--GB1-0"/>
                <a:ea typeface="FZSSJW--GB1-0"/>
              </a:rPr>
              <a:t>北极（north pole）</a:t>
            </a: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，用</a:t>
            </a:r>
            <a:r>
              <a:rPr lang="zh-CN" altLang="en-US" sz="3200" b="1">
                <a:solidFill>
                  <a:srgbClr val="00AFAD"/>
                </a:solidFill>
                <a:latin typeface="FZSSJW--GB1-0"/>
                <a:ea typeface="FZSSJW--GB1-0"/>
              </a:rPr>
              <a:t>N</a:t>
            </a: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表示；另一端会指南，叫作</a:t>
            </a:r>
            <a:r>
              <a:rPr lang="zh-CN" altLang="en-US" sz="3200" b="1">
                <a:solidFill>
                  <a:srgbClr val="00AFAD"/>
                </a:solidFill>
                <a:latin typeface="FZSSJW--GB1-0"/>
                <a:ea typeface="FZSSJW--GB1-0"/>
              </a:rPr>
              <a:t>南极（south pole）</a:t>
            </a: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，用</a:t>
            </a:r>
            <a:r>
              <a:rPr lang="zh-CN" altLang="en-US" sz="3200" b="1">
                <a:solidFill>
                  <a:srgbClr val="00AFAD"/>
                </a:solidFill>
                <a:latin typeface="FZSSJW--GB1-0"/>
                <a:ea typeface="FZSSJW--GB1-0"/>
              </a:rPr>
              <a:t>S</a:t>
            </a:r>
            <a:r>
              <a:rPr lang="zh-CN" altLang="en-US" sz="3200" b="1">
                <a:solidFill>
                  <a:srgbClr val="231F20"/>
                </a:solidFill>
                <a:latin typeface="FZSSJW--GB1-0"/>
                <a:ea typeface="FZSSJW--GB1-0"/>
              </a:rPr>
              <a:t>表示</a:t>
            </a:r>
            <a:r>
              <a:rPr lang="en-US" altLang="zh-CN" sz="3200" b="1">
                <a:solidFill>
                  <a:srgbClr val="231F20"/>
                </a:solidFill>
                <a:latin typeface="FZSSJW--GB1-0"/>
                <a:ea typeface="FZSSJW--GB1-0"/>
              </a:rPr>
              <a:t>.</a:t>
            </a:r>
          </a:p>
        </p:txBody>
      </p:sp>
      <p:pic>
        <p:nvPicPr>
          <p:cNvPr id="26" name="图片 25"/>
          <p:cNvPicPr/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42875" y="922655"/>
            <a:ext cx="928370" cy="1043305"/>
          </a:xfrm>
          <a:prstGeom prst="rect">
            <a:avLst/>
          </a:prstGeom>
        </p:spPr>
      </p:pic>
      <p:pic>
        <p:nvPicPr>
          <p:cNvPr id="27" name="图片 26"/>
          <p:cNvPicPr/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42875" y="2835275"/>
            <a:ext cx="928370" cy="10433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云形标注 15"/>
          <p:cNvSpPr/>
          <p:nvPr>
            <p:custDataLst>
              <p:tags r:id="rId2"/>
            </p:custDataLst>
          </p:nvPr>
        </p:nvSpPr>
        <p:spPr>
          <a:xfrm>
            <a:off x="2799715" y="1083945"/>
            <a:ext cx="7286625" cy="1195070"/>
          </a:xfrm>
          <a:prstGeom prst="cloudCallout">
            <a:avLst>
              <a:gd name="adj1" fmla="val -78278"/>
              <a:gd name="adj2" fmla="val 24909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  <p:pic>
        <p:nvPicPr>
          <p:cNvPr id="15" name="图片 14"/>
          <p:cNvPicPr/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-132715" y="4521200"/>
            <a:ext cx="2374265" cy="250571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806190" y="1186180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800" b="1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一个磁体有几个极？</a:t>
            </a:r>
          </a:p>
        </p:txBody>
      </p:sp>
      <p:sp>
        <p:nvSpPr>
          <p:cNvPr id="44035" name="Text Box 3"/>
          <p:cNvSpPr txBox="1"/>
          <p:nvPr>
            <p:custDataLst>
              <p:tags r:id="rId6"/>
            </p:custDataLst>
          </p:nvPr>
        </p:nvSpPr>
        <p:spPr>
          <a:xfrm>
            <a:off x="3886835" y="2572703"/>
            <a:ext cx="5111750" cy="647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每个磁体都有两个磁极：</a:t>
            </a:r>
          </a:p>
        </p:txBody>
      </p:sp>
      <p:sp>
        <p:nvSpPr>
          <p:cNvPr id="44036" name="Text Box 4"/>
          <p:cNvSpPr txBox="1"/>
          <p:nvPr>
            <p:custDataLst>
              <p:tags r:id="rId7"/>
            </p:custDataLst>
          </p:nvPr>
        </p:nvSpPr>
        <p:spPr>
          <a:xfrm>
            <a:off x="3634740" y="4003993"/>
            <a:ext cx="5616575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指南的磁极为南极（或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极）</a:t>
            </a:r>
          </a:p>
        </p:txBody>
      </p:sp>
      <p:sp>
        <p:nvSpPr>
          <p:cNvPr id="44037" name="Text Box 5"/>
          <p:cNvSpPr txBox="1"/>
          <p:nvPr>
            <p:custDataLst>
              <p:tags r:id="rId8"/>
            </p:custDataLst>
          </p:nvPr>
        </p:nvSpPr>
        <p:spPr>
          <a:xfrm>
            <a:off x="3634423" y="4688205"/>
            <a:ext cx="5472112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指北的磁极为北极（或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极）</a:t>
            </a:r>
          </a:p>
        </p:txBody>
      </p:sp>
      <p:sp>
        <p:nvSpPr>
          <p:cNvPr id="44049" name="Text Box 1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966720" y="5481955"/>
            <a:ext cx="6935470" cy="5835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磁体的两极磁性最强，中间磁性最弱</a:t>
            </a:r>
          </a:p>
        </p:txBody>
      </p:sp>
      <p:sp>
        <p:nvSpPr>
          <p:cNvPr id="2" name="Text Box 3"/>
          <p:cNvSpPr txBox="1"/>
          <p:nvPr>
            <p:custDataLst>
              <p:tags r:id="rId10"/>
            </p:custDataLst>
          </p:nvPr>
        </p:nvSpPr>
        <p:spPr>
          <a:xfrm>
            <a:off x="3196908" y="3320098"/>
            <a:ext cx="74168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将磁体悬挂，并使其自由转动</a:t>
            </a: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——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44036" grpId="0"/>
      <p:bldP spid="44037" grpId="0"/>
      <p:bldP spid="44049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815590" y="212725"/>
            <a:ext cx="21850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：磁极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2080260" y="765810"/>
            <a:ext cx="1050734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>
                <a:solidFill>
                  <a:srgbClr val="231F20"/>
                </a:solidFill>
                <a:latin typeface="FZSSJW--GB1-0"/>
                <a:ea typeface="FZSSJW--GB1-0"/>
              </a:rPr>
              <a:t>进一步研究发现，磁体之间的相互作用有这样 </a:t>
            </a:r>
          </a:p>
          <a:p>
            <a:pPr>
              <a:lnSpc>
                <a:spcPct val="150000"/>
              </a:lnSpc>
            </a:pPr>
            <a:r>
              <a:rPr lang="zh-CN" altLang="en-US" sz="3600">
                <a:solidFill>
                  <a:srgbClr val="231F20"/>
                </a:solidFill>
                <a:latin typeface="FZSSJW--GB1-0"/>
                <a:ea typeface="FZSSJW--GB1-0"/>
              </a:rPr>
              <a:t>的规律：</a:t>
            </a:r>
            <a:r>
              <a:rPr lang="zh-CN" altLang="en-US" sz="3600">
                <a:solidFill>
                  <a:srgbClr val="00AFAD"/>
                </a:solidFill>
                <a:latin typeface="汉仪旗黑-55简"/>
                <a:ea typeface="汉仪旗黑-55简"/>
              </a:rPr>
              <a:t>同名磁极相斥，异名磁极相吸</a:t>
            </a:r>
            <a:r>
              <a:rPr lang="zh-CN" altLang="en-US" sz="3600">
                <a:solidFill>
                  <a:srgbClr val="231F20"/>
                </a:solidFill>
                <a:latin typeface="FZSSJW--GB1-0"/>
                <a:ea typeface="FZSSJW--GB1-0"/>
              </a:rPr>
              <a:t>。</a:t>
            </a:r>
          </a:p>
        </p:txBody>
      </p:sp>
      <p:pic>
        <p:nvPicPr>
          <p:cNvPr id="7" name="图片 6"/>
          <p:cNvPicPr/>
          <p:nvPr>
            <p:custDataLst>
              <p:tags r:id="rId5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619500" y="2047875"/>
            <a:ext cx="4499610" cy="3702050"/>
          </a:xfrm>
          <a:prstGeom prst="rect">
            <a:avLst/>
          </a:prstGeom>
          <a:effectLst>
            <a:softEdge rad="635000"/>
          </a:effectLst>
        </p:spPr>
      </p:pic>
    </p:spTree>
    <p:custDataLst>
      <p:tags r:id="rId1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/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934720"/>
            <a:ext cx="833120" cy="895350"/>
          </a:xfrm>
          <a:prstGeom prst="rect">
            <a:avLst/>
          </a:prstGeom>
        </p:spPr>
      </p:pic>
      <p:sp>
        <p:nvSpPr>
          <p:cNvPr id="13313" name="Text Box 2"/>
          <p:cNvSpPr txBox="1"/>
          <p:nvPr>
            <p:custDataLst>
              <p:tags r:id="rId2"/>
            </p:custDataLst>
          </p:nvPr>
        </p:nvSpPr>
        <p:spPr>
          <a:xfrm>
            <a:off x="196850" y="1276985"/>
            <a:ext cx="1176591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一根条形磁铁，左端为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S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极，右端为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极，下图表示从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S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极到</a:t>
            </a: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N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极磁性强弱变化情况的图象中正确的是（    ）</a:t>
            </a:r>
          </a:p>
        </p:txBody>
      </p:sp>
      <p:pic>
        <p:nvPicPr>
          <p:cNvPr id="1331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  <a:grayscl/>
            <a:lum bright="-48000" contrast="66000"/>
          </a:blip>
          <a:stretch>
            <a:fillRect/>
          </a:stretch>
        </p:blipFill>
        <p:spPr>
          <a:xfrm>
            <a:off x="833755" y="2594610"/>
            <a:ext cx="10878820" cy="3429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2" name="Text Box 4"/>
          <p:cNvSpPr txBox="1"/>
          <p:nvPr>
            <p:custDataLst>
              <p:tags r:id="rId4"/>
            </p:custDataLst>
          </p:nvPr>
        </p:nvSpPr>
        <p:spPr>
          <a:xfrm>
            <a:off x="9985058" y="1829753"/>
            <a:ext cx="517525" cy="646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360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/>
          <p:nvPr>
            <p:custDataLst>
              <p:tags r:id="rId1"/>
            </p:custDataLst>
          </p:nvPr>
        </p:nvSpPr>
        <p:spPr>
          <a:xfrm>
            <a:off x="746125" y="930275"/>
            <a:ext cx="10182860" cy="45231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如图所示，在弹簧的下面吊一铁块，将弹簧水平向右移动时，弹簧的长度将如何变化：</a:t>
            </a: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．逐渐增长；                 </a:t>
            </a: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．逐渐减短；</a:t>
            </a: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．先减短后增长；</a:t>
            </a: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．先增长后减短。</a:t>
            </a:r>
          </a:p>
        </p:txBody>
      </p:sp>
      <p:grpSp>
        <p:nvGrpSpPr>
          <p:cNvPr id="26627" name="Group 3"/>
          <p:cNvGrpSpPr/>
          <p:nvPr>
            <p:custDataLst>
              <p:tags r:id="rId2"/>
            </p:custDataLst>
          </p:nvPr>
        </p:nvGrpSpPr>
        <p:grpSpPr>
          <a:xfrm>
            <a:off x="7248208" y="2062798"/>
            <a:ext cx="3959225" cy="4202112"/>
            <a:chOff x="0" y="0"/>
            <a:chExt cx="2494" cy="2647"/>
          </a:xfrm>
        </p:grpSpPr>
        <p:grpSp>
          <p:nvGrpSpPr>
            <p:cNvPr id="14339" name="Group 4"/>
            <p:cNvGrpSpPr/>
            <p:nvPr>
              <p:custDataLst>
                <p:tags r:id="rId8"/>
              </p:custDataLst>
            </p:nvPr>
          </p:nvGrpSpPr>
          <p:grpSpPr>
            <a:xfrm>
              <a:off x="453" y="2359"/>
              <a:ext cx="2041" cy="288"/>
              <a:chOff x="0" y="0"/>
              <a:chExt cx="2041" cy="288"/>
            </a:xfrm>
          </p:grpSpPr>
          <p:grpSp>
            <p:nvGrpSpPr>
              <p:cNvPr id="14340" name="Group 5"/>
              <p:cNvGrpSpPr/>
              <p:nvPr>
                <p:custDataLst>
                  <p:tags r:id="rId27"/>
                </p:custDataLst>
              </p:nvPr>
            </p:nvGrpSpPr>
            <p:grpSpPr>
              <a:xfrm>
                <a:off x="0" y="0"/>
                <a:ext cx="1950" cy="272"/>
                <a:chOff x="0" y="0"/>
                <a:chExt cx="1724" cy="273"/>
              </a:xfrm>
            </p:grpSpPr>
            <p:sp>
              <p:nvSpPr>
                <p:cNvPr id="14341" name="Rectangle 6"/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0" y="0"/>
                  <a:ext cx="862" cy="273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342" name="Rectangle 7"/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862" y="0"/>
                  <a:ext cx="862" cy="273"/>
                </a:xfrm>
                <a:prstGeom prst="rect">
                  <a:avLst/>
                </a:prstGeom>
                <a:solidFill>
                  <a:schemeClr val="accent2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4343" name="Text Box 8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7" y="14"/>
                <a:ext cx="589" cy="23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</a:ln>
            </p:spPr>
            <p:txBody>
              <a:bodyPr anchor="t" anchorCtr="0">
                <a:no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Arial" panose="020B0604020202020204" pitchFamily="34" charset="0"/>
                    <a:ea typeface="宋体" panose="02010600030101010101" pitchFamily="2" charset="-122"/>
                  </a:rPr>
                  <a:t>Ｎ</a:t>
                </a:r>
              </a:p>
            </p:txBody>
          </p:sp>
          <p:sp>
            <p:nvSpPr>
              <p:cNvPr id="14344" name="Text Box 9"/>
              <p:cNvSpPr txBox="1"/>
              <p:nvPr>
                <p:custDataLst>
                  <p:tags r:id="rId29"/>
                </p:custDataLst>
              </p:nvPr>
            </p:nvSpPr>
            <p:spPr>
              <a:xfrm>
                <a:off x="1587" y="0"/>
                <a:ext cx="45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Arial" panose="020B0604020202020204" pitchFamily="34" charset="0"/>
                    <a:ea typeface="宋体" panose="02010600030101010101" pitchFamily="2" charset="-122"/>
                  </a:rPr>
                  <a:t>Ｓ</a:t>
                </a:r>
              </a:p>
            </p:txBody>
          </p:sp>
        </p:grpSp>
        <p:grpSp>
          <p:nvGrpSpPr>
            <p:cNvPr id="14345" name="Group 10"/>
            <p:cNvGrpSpPr/>
            <p:nvPr>
              <p:custDataLst>
                <p:tags r:id="rId9"/>
              </p:custDataLst>
            </p:nvPr>
          </p:nvGrpSpPr>
          <p:grpSpPr>
            <a:xfrm>
              <a:off x="0" y="0"/>
              <a:ext cx="1361" cy="2086"/>
              <a:chOff x="0" y="0"/>
              <a:chExt cx="1361" cy="2086"/>
            </a:xfrm>
          </p:grpSpPr>
          <p:grpSp>
            <p:nvGrpSpPr>
              <p:cNvPr id="14346" name="Group 11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09" y="1497"/>
                <a:ext cx="363" cy="589"/>
                <a:chOff x="91" y="1180"/>
                <a:chExt cx="363" cy="589"/>
              </a:xfrm>
            </p:grpSpPr>
            <p:sp>
              <p:nvSpPr>
                <p:cNvPr id="14348" name="Rectangle 13"/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91" y="1497"/>
                  <a:ext cx="363" cy="272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349" name="Line 14"/>
                <p:cNvSpPr/>
                <p:nvPr>
                  <p:custDataLst>
                    <p:tags r:id="rId26"/>
                  </p:custDataLst>
                </p:nvPr>
              </p:nvSpPr>
              <p:spPr>
                <a:xfrm flipH="1" flipV="1">
                  <a:off x="272" y="1180"/>
                  <a:ext cx="0" cy="317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</p:grpSp>
          <p:grpSp>
            <p:nvGrpSpPr>
              <p:cNvPr id="14350" name="Group 15"/>
              <p:cNvGrpSpPr/>
              <p:nvPr>
                <p:custDataLst>
                  <p:tags r:id="rId11"/>
                </p:custDataLst>
              </p:nvPr>
            </p:nvGrpSpPr>
            <p:grpSpPr>
              <a:xfrm>
                <a:off x="0" y="0"/>
                <a:ext cx="1361" cy="136"/>
                <a:chOff x="0" y="0"/>
                <a:chExt cx="1361" cy="136"/>
              </a:xfrm>
            </p:grpSpPr>
            <p:sp>
              <p:nvSpPr>
                <p:cNvPr id="14351" name="Line 16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0" y="136"/>
                  <a:ext cx="127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  <p:grpSp>
              <p:nvGrpSpPr>
                <p:cNvPr id="14352" name="Group 17"/>
                <p:cNvGrpSpPr/>
                <p:nvPr>
                  <p:custDataLst>
                    <p:tags r:id="rId14"/>
                  </p:custDataLst>
                </p:nvPr>
              </p:nvGrpSpPr>
              <p:grpSpPr>
                <a:xfrm>
                  <a:off x="0" y="0"/>
                  <a:ext cx="1361" cy="136"/>
                  <a:chOff x="0" y="0"/>
                  <a:chExt cx="1361" cy="136"/>
                </a:xfrm>
              </p:grpSpPr>
              <p:sp>
                <p:nvSpPr>
                  <p:cNvPr id="14353" name="Line 18"/>
                  <p:cNvSpPr/>
                  <p:nvPr>
                    <p:custDataLst>
                      <p:tags r:id="rId15"/>
                    </p:custDataLst>
                  </p:nvPr>
                </p:nvSpPr>
                <p:spPr>
                  <a:xfrm flipH="1">
                    <a:off x="0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54" name="Line 19"/>
                  <p:cNvSpPr/>
                  <p:nvPr>
                    <p:custDataLst>
                      <p:tags r:id="rId16"/>
                    </p:custDataLst>
                  </p:nvPr>
                </p:nvSpPr>
                <p:spPr>
                  <a:xfrm flipH="1">
                    <a:off x="136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55" name="Line 20"/>
                  <p:cNvSpPr/>
                  <p:nvPr>
                    <p:custDataLst>
                      <p:tags r:id="rId17"/>
                    </p:custDataLst>
                  </p:nvPr>
                </p:nvSpPr>
                <p:spPr>
                  <a:xfrm flipH="1">
                    <a:off x="272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56" name="Line 21"/>
                  <p:cNvSpPr/>
                  <p:nvPr>
                    <p:custDataLst>
                      <p:tags r:id="rId18"/>
                    </p:custDataLst>
                  </p:nvPr>
                </p:nvSpPr>
                <p:spPr>
                  <a:xfrm flipH="1">
                    <a:off x="408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57" name="Line 22"/>
                  <p:cNvSpPr/>
                  <p:nvPr>
                    <p:custDataLst>
                      <p:tags r:id="rId19"/>
                    </p:custDataLst>
                  </p:nvPr>
                </p:nvSpPr>
                <p:spPr>
                  <a:xfrm flipH="1">
                    <a:off x="544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58" name="Line 23"/>
                  <p:cNvSpPr/>
                  <p:nvPr>
                    <p:custDataLst>
                      <p:tags r:id="rId20"/>
                    </p:custDataLst>
                  </p:nvPr>
                </p:nvSpPr>
                <p:spPr>
                  <a:xfrm flipH="1">
                    <a:off x="680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59" name="Line 24"/>
                  <p:cNvSpPr/>
                  <p:nvPr>
                    <p:custDataLst>
                      <p:tags r:id="rId21"/>
                    </p:custDataLst>
                  </p:nvPr>
                </p:nvSpPr>
                <p:spPr>
                  <a:xfrm flipH="1">
                    <a:off x="817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60" name="Line 25"/>
                  <p:cNvSpPr/>
                  <p:nvPr>
                    <p:custDataLst>
                      <p:tags r:id="rId22"/>
                    </p:custDataLst>
                  </p:nvPr>
                </p:nvSpPr>
                <p:spPr>
                  <a:xfrm flipH="1">
                    <a:off x="1225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61" name="Line 26"/>
                  <p:cNvSpPr/>
                  <p:nvPr>
                    <p:custDataLst>
                      <p:tags r:id="rId23"/>
                    </p:custDataLst>
                  </p:nvPr>
                </p:nvSpPr>
                <p:spPr>
                  <a:xfrm flipH="1">
                    <a:off x="1089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14362" name="Line 27"/>
                  <p:cNvSpPr/>
                  <p:nvPr>
                    <p:custDataLst>
                      <p:tags r:id="rId24"/>
                    </p:custDataLst>
                  </p:nvPr>
                </p:nvSpPr>
                <p:spPr>
                  <a:xfrm flipH="1">
                    <a:off x="953" y="0"/>
                    <a:ext cx="136" cy="136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</p:grpSp>
          </p:grpSp>
          <p:sp>
            <p:nvSpPr>
              <p:cNvPr id="14363" name="Line 28"/>
              <p:cNvSpPr/>
              <p:nvPr>
                <p:custDataLst>
                  <p:tags r:id="rId12"/>
                </p:custDataLst>
              </p:nvPr>
            </p:nvSpPr>
            <p:spPr>
              <a:xfrm flipH="1" flipV="1">
                <a:off x="590" y="136"/>
                <a:ext cx="0" cy="27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sp>
        <p:nvSpPr>
          <p:cNvPr id="26653" name="Text Box 29"/>
          <p:cNvSpPr txBox="1"/>
          <p:nvPr>
            <p:custDataLst>
              <p:tags r:id="rId3"/>
            </p:custDataLst>
          </p:nvPr>
        </p:nvSpPr>
        <p:spPr>
          <a:xfrm>
            <a:off x="2257743" y="5617210"/>
            <a:ext cx="3095625" cy="647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答案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  <a:sym typeface="Wingdings" panose="05000000000000000000" pitchFamily="2" charset="2"/>
              </a:rPr>
              <a:t>：（　　）</a:t>
            </a:r>
            <a:endParaRPr lang="zh-CN" altLang="en-US" sz="36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54" name="Text Box 30"/>
          <p:cNvSpPr txBox="1"/>
          <p:nvPr>
            <p:custDataLst>
              <p:tags r:id="rId4"/>
            </p:custDataLst>
          </p:nvPr>
        </p:nvSpPr>
        <p:spPr>
          <a:xfrm>
            <a:off x="4342130" y="5746750"/>
            <a:ext cx="23050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</a:p>
        </p:txBody>
      </p:sp>
      <p:pic>
        <p:nvPicPr>
          <p:cNvPr id="2" name="图片 1"/>
          <p:cNvPicPr/>
          <p:nvPr>
            <p:custDataLst>
              <p:tags r:id="rId5"/>
            </p:custDataLst>
          </p:nvPr>
        </p:nvPicPr>
        <p:blipFill>
          <a:blip r:embed="rId33">
            <a:lum bright="-42000" contrast="96000"/>
          </a:blip>
          <a:stretch>
            <a:fillRect/>
          </a:stretch>
        </p:blipFill>
        <p:spPr>
          <a:xfrm>
            <a:off x="7724775" y="2556828"/>
            <a:ext cx="933449" cy="1952624"/>
          </a:xfrm>
          <a:prstGeom prst="rect">
            <a:avLst/>
          </a:prstGeom>
        </p:spPr>
      </p:pic>
      <p:pic>
        <p:nvPicPr>
          <p:cNvPr id="15" name="图片 14"/>
          <p:cNvPicPr/>
          <p:nvPr>
            <p:custDataLst>
              <p:tags r:id="rId6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0" y="934720"/>
            <a:ext cx="833120" cy="8953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53" grpId="0"/>
      <p:bldP spid="266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 txBox="1"/>
          <p:nvPr>
            <p:custDataLst>
              <p:tags r:id="rId1"/>
            </p:custDataLst>
          </p:nvPr>
        </p:nvSpPr>
        <p:spPr>
          <a:xfrm>
            <a:off x="968375" y="1152525"/>
            <a:ext cx="1046162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两根外形完全相同的铁棒，一根是条形磁铁，</a:t>
            </a:r>
            <a:r>
              <a:rPr lang="zh-CN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一根是铁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棒无磁性</a:t>
            </a: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。怎样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将它们才能加以区分？</a:t>
            </a:r>
          </a:p>
        </p:txBody>
      </p:sp>
      <p:pic>
        <p:nvPicPr>
          <p:cNvPr id="36868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42000" contrast="54000"/>
          </a:blip>
          <a:stretch>
            <a:fillRect/>
          </a:stretch>
        </p:blipFill>
        <p:spPr>
          <a:xfrm>
            <a:off x="8532178" y="2706688"/>
            <a:ext cx="2070100" cy="3311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6872" name="Group 8"/>
          <p:cNvGrpSpPr/>
          <p:nvPr>
            <p:custDataLst>
              <p:tags r:id="rId3"/>
            </p:custDataLst>
          </p:nvPr>
        </p:nvGrpSpPr>
        <p:grpSpPr>
          <a:xfrm>
            <a:off x="2279650" y="5805488"/>
            <a:ext cx="2303463" cy="360362"/>
            <a:chOff x="476" y="3702"/>
            <a:chExt cx="1451" cy="182"/>
          </a:xfrm>
        </p:grpSpPr>
        <p:sp>
          <p:nvSpPr>
            <p:cNvPr id="15364" name="Rectangle 5"/>
            <p:cNvSpPr/>
            <p:nvPr>
              <p:custDataLst>
                <p:tags r:id="rId11"/>
              </p:custDataLst>
            </p:nvPr>
          </p:nvSpPr>
          <p:spPr>
            <a:xfrm>
              <a:off x="476" y="3702"/>
              <a:ext cx="726" cy="182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65" name="Rectangle 6"/>
            <p:cNvSpPr/>
            <p:nvPr>
              <p:custDataLst>
                <p:tags r:id="rId12"/>
              </p:custDataLst>
            </p:nvPr>
          </p:nvSpPr>
          <p:spPr>
            <a:xfrm>
              <a:off x="1202" y="3702"/>
              <a:ext cx="725" cy="182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6871" name="Rectangle 7"/>
          <p:cNvSpPr/>
          <p:nvPr>
            <p:custDataLst>
              <p:tags r:id="rId4"/>
            </p:custDataLst>
          </p:nvPr>
        </p:nvSpPr>
        <p:spPr>
          <a:xfrm>
            <a:off x="3216275" y="3500438"/>
            <a:ext cx="358775" cy="230346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6873" name="Group 9"/>
          <p:cNvGrpSpPr/>
          <p:nvPr>
            <p:custDataLst>
              <p:tags r:id="rId5"/>
            </p:custDataLst>
          </p:nvPr>
        </p:nvGrpSpPr>
        <p:grpSpPr>
          <a:xfrm rot="5400000">
            <a:off x="5556250" y="4471988"/>
            <a:ext cx="2303463" cy="360362"/>
            <a:chOff x="476" y="3702"/>
            <a:chExt cx="1451" cy="182"/>
          </a:xfrm>
        </p:grpSpPr>
        <p:sp>
          <p:nvSpPr>
            <p:cNvPr id="15368" name="Rectangle 10"/>
            <p:cNvSpPr/>
            <p:nvPr>
              <p:custDataLst>
                <p:tags r:id="rId9"/>
              </p:custDataLst>
            </p:nvPr>
          </p:nvSpPr>
          <p:spPr>
            <a:xfrm>
              <a:off x="476" y="3702"/>
              <a:ext cx="726" cy="182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69" name="Rectangle 11"/>
            <p:cNvSpPr/>
            <p:nvPr>
              <p:custDataLst>
                <p:tags r:id="rId10"/>
              </p:custDataLst>
            </p:nvPr>
          </p:nvSpPr>
          <p:spPr>
            <a:xfrm>
              <a:off x="1202" y="3702"/>
              <a:ext cx="725" cy="182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6876" name="Rectangle 12"/>
          <p:cNvSpPr/>
          <p:nvPr>
            <p:custDataLst>
              <p:tags r:id="rId6"/>
            </p:custDataLst>
          </p:nvPr>
        </p:nvSpPr>
        <p:spPr>
          <a:xfrm rot="5400000">
            <a:off x="6561138" y="4830763"/>
            <a:ext cx="358775" cy="23018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/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0" y="934720"/>
            <a:ext cx="833120" cy="8953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 animBg="1"/>
      <p:bldP spid="3687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/>
          <p:nvPr>
            <p:custDataLst>
              <p:tags r:id="rId1"/>
            </p:custDataLst>
          </p:nvPr>
        </p:nvSpPr>
        <p:spPr>
          <a:xfrm>
            <a:off x="4112578" y="1741488"/>
            <a:ext cx="2232025" cy="4318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86" name="Rectangle 6"/>
          <p:cNvSpPr/>
          <p:nvPr>
            <p:custDataLst>
              <p:tags r:id="rId2"/>
            </p:custDataLst>
          </p:nvPr>
        </p:nvSpPr>
        <p:spPr>
          <a:xfrm>
            <a:off x="6344603" y="1739583"/>
            <a:ext cx="2232025" cy="431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3" name="Line 7"/>
          <p:cNvSpPr/>
          <p:nvPr>
            <p:custDataLst>
              <p:tags r:id="rId3"/>
            </p:custDataLst>
          </p:nvPr>
        </p:nvSpPr>
        <p:spPr>
          <a:xfrm flipH="1">
            <a:off x="4367530" y="2277745"/>
            <a:ext cx="1200150" cy="108013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34824" name="Line 8"/>
          <p:cNvSpPr/>
          <p:nvPr>
            <p:custDataLst>
              <p:tags r:id="rId4"/>
            </p:custDataLst>
          </p:nvPr>
        </p:nvSpPr>
        <p:spPr>
          <a:xfrm>
            <a:off x="7032625" y="2205038"/>
            <a:ext cx="1223963" cy="10795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6389" name="Text Box 17"/>
          <p:cNvSpPr txBox="1"/>
          <p:nvPr>
            <p:custDataLst>
              <p:tags r:id="rId5"/>
            </p:custDataLst>
          </p:nvPr>
        </p:nvSpPr>
        <p:spPr>
          <a:xfrm>
            <a:off x="1228090" y="1059815"/>
            <a:ext cx="9594850" cy="646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如果将磁铁从中间切开，南北极就分开了吗？</a:t>
            </a:r>
          </a:p>
        </p:txBody>
      </p:sp>
      <p:sp>
        <p:nvSpPr>
          <p:cNvPr id="34834" name="Text Box 18"/>
          <p:cNvSpPr txBox="1"/>
          <p:nvPr>
            <p:custDataLst>
              <p:tags r:id="rId6"/>
            </p:custDataLst>
          </p:nvPr>
        </p:nvSpPr>
        <p:spPr>
          <a:xfrm>
            <a:off x="1344613" y="4449763"/>
            <a:ext cx="9361487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华文新魏" pitchFamily="2" charset="-122"/>
              </a:rPr>
              <a:t>一个大磁体分成多少份就会变成多少个小磁体。</a:t>
            </a:r>
          </a:p>
        </p:txBody>
      </p:sp>
      <p:sp>
        <p:nvSpPr>
          <p:cNvPr id="34835" name="Text Box 19"/>
          <p:cNvSpPr txBox="1"/>
          <p:nvPr>
            <p:custDataLst>
              <p:tags r:id="rId7"/>
            </p:custDataLst>
          </p:nvPr>
        </p:nvSpPr>
        <p:spPr>
          <a:xfrm>
            <a:off x="2855913" y="5253038"/>
            <a:ext cx="6985000" cy="646112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t" anchorCtr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世界上找不到只有一极的磁体。</a:t>
            </a:r>
          </a:p>
        </p:txBody>
      </p:sp>
      <p:graphicFrame>
        <p:nvGraphicFramePr>
          <p:cNvPr id="16392" name="Object 20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4328478" y="1741488"/>
          <a:ext cx="455612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90500" imgH="165100" progId="Equation.3">
                  <p:embed/>
                </p:oleObj>
              </mc:Choice>
              <mc:Fallback>
                <p:oleObj r:id="rId25" imgW="190500" imgH="165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328478" y="1741488"/>
                        <a:ext cx="455612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21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8071803" y="1741488"/>
          <a:ext cx="36512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52400" imgH="177800" progId="Equation.3">
                  <p:embed/>
                </p:oleObj>
              </mc:Choice>
              <mc:Fallback>
                <p:oleObj r:id="rId27" imgW="152400" imgH="1778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071803" y="1741488"/>
                        <a:ext cx="365125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42" name="Group 26"/>
          <p:cNvGrpSpPr/>
          <p:nvPr>
            <p:custDataLst>
              <p:tags r:id="rId10"/>
            </p:custDataLst>
          </p:nvPr>
        </p:nvGrpSpPr>
        <p:grpSpPr>
          <a:xfrm>
            <a:off x="3071813" y="3500438"/>
            <a:ext cx="2159000" cy="425450"/>
            <a:chOff x="975" y="2205"/>
            <a:chExt cx="1360" cy="268"/>
          </a:xfrm>
        </p:grpSpPr>
        <p:grpSp>
          <p:nvGrpSpPr>
            <p:cNvPr id="16395" name="Group 13"/>
            <p:cNvGrpSpPr/>
            <p:nvPr>
              <p:custDataLst>
                <p:tags r:id="rId19"/>
              </p:custDataLst>
            </p:nvPr>
          </p:nvGrpSpPr>
          <p:grpSpPr>
            <a:xfrm>
              <a:off x="975" y="2205"/>
              <a:ext cx="1360" cy="227"/>
              <a:chOff x="975" y="2795"/>
              <a:chExt cx="1360" cy="227"/>
            </a:xfrm>
          </p:grpSpPr>
          <p:sp>
            <p:nvSpPr>
              <p:cNvPr id="16396" name="Rectangle 11"/>
              <p:cNvSpPr/>
              <p:nvPr>
                <p:custDataLst>
                  <p:tags r:id="rId22"/>
                </p:custDataLst>
              </p:nvPr>
            </p:nvSpPr>
            <p:spPr>
              <a:xfrm>
                <a:off x="975" y="2795"/>
                <a:ext cx="680" cy="227"/>
              </a:xfrm>
              <a:prstGeom prst="rect">
                <a:avLst/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algn="ctr"/>
                <a:endParaRPr lang="zh-CN" altLang="zh-CN" u="sng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397" name="Rectangle 12"/>
              <p:cNvSpPr/>
              <p:nvPr>
                <p:custDataLst>
                  <p:tags r:id="rId23"/>
                </p:custDataLst>
              </p:nvPr>
            </p:nvSpPr>
            <p:spPr>
              <a:xfrm>
                <a:off x="1655" y="2795"/>
                <a:ext cx="680" cy="227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aphicFrame>
          <p:nvGraphicFramePr>
            <p:cNvPr id="16398" name="Object 22"/>
            <p:cNvGraphicFramePr>
              <a:graphicFrameLocks noChangeAspect="1"/>
            </p:cNvGraphicFramePr>
            <p:nvPr>
              <p:custDataLst>
                <p:tags r:id="rId20"/>
              </p:custDataLst>
            </p:nvPr>
          </p:nvGraphicFramePr>
          <p:xfrm>
            <a:off x="2064" y="2205"/>
            <a:ext cx="230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7" imgW="152400" imgH="177800" progId="Equation.3">
                    <p:embed/>
                  </p:oleObj>
                </mc:Choice>
                <mc:Fallback>
                  <p:oleObj r:id="rId27" imgW="152400" imgH="1778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2064" y="2205"/>
                          <a:ext cx="230" cy="2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99" name="Object 23"/>
            <p:cNvGraphicFramePr>
              <a:graphicFrameLocks noChangeAspect="1"/>
            </p:cNvGraphicFramePr>
            <p:nvPr>
              <p:custDataLst>
                <p:tags r:id="rId21"/>
              </p:custDataLst>
            </p:nvPr>
          </p:nvGraphicFramePr>
          <p:xfrm>
            <a:off x="975" y="2205"/>
            <a:ext cx="287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5" imgW="190500" imgH="165100" progId="Equation.3">
                    <p:embed/>
                  </p:oleObj>
                </mc:Choice>
                <mc:Fallback>
                  <p:oleObj r:id="rId25" imgW="190500" imgH="1651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975" y="2205"/>
                          <a:ext cx="287" cy="2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843" name="Group 27"/>
          <p:cNvGrpSpPr/>
          <p:nvPr>
            <p:custDataLst>
              <p:tags r:id="rId11"/>
            </p:custDataLst>
          </p:nvPr>
        </p:nvGrpSpPr>
        <p:grpSpPr>
          <a:xfrm>
            <a:off x="7175500" y="3500438"/>
            <a:ext cx="2165350" cy="425450"/>
            <a:chOff x="3560" y="2205"/>
            <a:chExt cx="1364" cy="268"/>
          </a:xfrm>
        </p:grpSpPr>
        <p:grpSp>
          <p:nvGrpSpPr>
            <p:cNvPr id="16401" name="Group 14"/>
            <p:cNvGrpSpPr/>
            <p:nvPr>
              <p:custDataLst>
                <p:tags r:id="rId14"/>
              </p:custDataLst>
            </p:nvPr>
          </p:nvGrpSpPr>
          <p:grpSpPr>
            <a:xfrm>
              <a:off x="3560" y="2205"/>
              <a:ext cx="1360" cy="227"/>
              <a:chOff x="975" y="2795"/>
              <a:chExt cx="1360" cy="227"/>
            </a:xfrm>
          </p:grpSpPr>
          <p:sp>
            <p:nvSpPr>
              <p:cNvPr id="16402" name="Rectangle 15"/>
              <p:cNvSpPr/>
              <p:nvPr>
                <p:custDataLst>
                  <p:tags r:id="rId17"/>
                </p:custDataLst>
              </p:nvPr>
            </p:nvSpPr>
            <p:spPr>
              <a:xfrm>
                <a:off x="975" y="2795"/>
                <a:ext cx="680" cy="227"/>
              </a:xfrm>
              <a:prstGeom prst="rect">
                <a:avLst/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algn="ctr"/>
                <a:endParaRPr lang="zh-CN" altLang="zh-CN" u="sng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03" name="Rectangle 16"/>
              <p:cNvSpPr/>
              <p:nvPr>
                <p:custDataLst>
                  <p:tags r:id="rId18"/>
                </p:custDataLst>
              </p:nvPr>
            </p:nvSpPr>
            <p:spPr>
              <a:xfrm>
                <a:off x="1655" y="2795"/>
                <a:ext cx="680" cy="227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aphicFrame>
          <p:nvGraphicFramePr>
            <p:cNvPr id="16404" name="Object 24"/>
            <p:cNvGraphicFramePr>
              <a:graphicFrameLocks noChangeAspect="1"/>
            </p:cNvGraphicFramePr>
            <p:nvPr>
              <p:custDataLst>
                <p:tags r:id="rId15"/>
              </p:custDataLst>
            </p:nvPr>
          </p:nvGraphicFramePr>
          <p:xfrm>
            <a:off x="3560" y="2205"/>
            <a:ext cx="287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5" imgW="190500" imgH="165100" progId="Equation.3">
                    <p:embed/>
                  </p:oleObj>
                </mc:Choice>
                <mc:Fallback>
                  <p:oleObj r:id="rId25" imgW="190500" imgH="1651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3560" y="2205"/>
                          <a:ext cx="287" cy="2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05" name="Object 25"/>
            <p:cNvGraphicFramePr>
              <a:graphicFrameLocks noChangeAspect="1"/>
            </p:cNvGraphicFramePr>
            <p:nvPr>
              <p:custDataLst>
                <p:tags r:id="rId16"/>
              </p:custDataLst>
            </p:nvPr>
          </p:nvGraphicFramePr>
          <p:xfrm>
            <a:off x="4694" y="2205"/>
            <a:ext cx="230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7" imgW="152400" imgH="177800" progId="Equation.3">
                    <p:embed/>
                  </p:oleObj>
                </mc:Choice>
                <mc:Fallback>
                  <p:oleObj r:id="rId27" imgW="152400" imgH="1778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4694" y="2205"/>
                          <a:ext cx="230" cy="2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5" name="图片 14"/>
          <p:cNvPicPr/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511810" y="846455"/>
            <a:ext cx="833120" cy="8953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1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34" grpId="0"/>
      <p:bldP spid="348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/>
          <p:nvPr>
            <p:custDataLst>
              <p:tags r:id="rId1"/>
            </p:custDataLst>
          </p:nvPr>
        </p:nvSpPr>
        <p:spPr>
          <a:xfrm>
            <a:off x="2325688" y="1227455"/>
            <a:ext cx="8137525" cy="3937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一条形磁铁截成两段，则：</a:t>
            </a: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．都没有磁性；</a:t>
            </a: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．每段只有一个磁极；</a:t>
            </a: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．变成两个小磁体；</a:t>
            </a:r>
          </a:p>
          <a:p>
            <a:pPr>
              <a:spcBef>
                <a:spcPct val="50000"/>
              </a:spcBef>
            </a:pPr>
            <a:r>
              <a:rPr lang="en-US" altLang="zh-CN" sz="3600" b="1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sz="3600" b="1">
                <a:latin typeface="Arial" panose="020B0604020202020204" pitchFamily="34" charset="0"/>
                <a:ea typeface="宋体" panose="02010600030101010101" pitchFamily="2" charset="-122"/>
              </a:rPr>
              <a:t>．无法确定。</a:t>
            </a:r>
          </a:p>
        </p:txBody>
      </p:sp>
      <p:sp>
        <p:nvSpPr>
          <p:cNvPr id="29699" name="Text Box 3"/>
          <p:cNvSpPr txBox="1"/>
          <p:nvPr>
            <p:custDataLst>
              <p:tags r:id="rId2"/>
            </p:custDataLst>
          </p:nvPr>
        </p:nvSpPr>
        <p:spPr>
          <a:xfrm>
            <a:off x="2640013" y="5373688"/>
            <a:ext cx="3311525" cy="5794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答案：（　　）</a:t>
            </a:r>
          </a:p>
        </p:txBody>
      </p:sp>
      <p:sp>
        <p:nvSpPr>
          <p:cNvPr id="29700" name="Text Box 4"/>
          <p:cNvSpPr txBox="1"/>
          <p:nvPr>
            <p:custDataLst>
              <p:tags r:id="rId3"/>
            </p:custDataLst>
          </p:nvPr>
        </p:nvSpPr>
        <p:spPr>
          <a:xfrm>
            <a:off x="4367213" y="5373688"/>
            <a:ext cx="2447925" cy="646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Ｃ</a:t>
            </a:r>
          </a:p>
        </p:txBody>
      </p:sp>
      <p:pic>
        <p:nvPicPr>
          <p:cNvPr id="15" name="图片 14"/>
          <p:cNvPicPr/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934720"/>
            <a:ext cx="833120" cy="8953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/>
      <p:bldP spid="297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/>
          <p:nvPr>
            <p:custDataLst>
              <p:tags r:id="rId1"/>
            </p:custDataLst>
          </p:nvPr>
        </p:nvSpPr>
        <p:spPr>
          <a:xfrm>
            <a:off x="295275" y="1087755"/>
            <a:ext cx="1210183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水平放置的一根条形磁铁一端吸引着一根较重铁钉，若另一根同样的条形磁铁的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极与原来磁铁的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极靠拢合并时，如图，出现的现象是：</a:t>
            </a: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．铁钉将落下；</a:t>
            </a: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．铁铁钉将吸引得更牢；</a:t>
            </a: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．铁钉的尖端将被吸向右端的磁铁；</a:t>
            </a:r>
          </a:p>
          <a:p>
            <a:pPr>
              <a:spcBef>
                <a:spcPct val="50000"/>
              </a:spcBef>
            </a:pP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．铁钉的尖端将被吸向左端的磁铁。</a:t>
            </a:r>
          </a:p>
          <a:p>
            <a:pPr>
              <a:spcBef>
                <a:spcPct val="50000"/>
              </a:spcBef>
            </a:pP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7651" name="Group 3"/>
          <p:cNvGrpSpPr/>
          <p:nvPr>
            <p:custDataLst>
              <p:tags r:id="rId2"/>
            </p:custDataLst>
          </p:nvPr>
        </p:nvGrpSpPr>
        <p:grpSpPr>
          <a:xfrm>
            <a:off x="6390005" y="3796348"/>
            <a:ext cx="5184775" cy="938212"/>
            <a:chOff x="0" y="0"/>
            <a:chExt cx="3266" cy="591"/>
          </a:xfrm>
        </p:grpSpPr>
        <p:grpSp>
          <p:nvGrpSpPr>
            <p:cNvPr id="18435" name="Group 4"/>
            <p:cNvGrpSpPr/>
            <p:nvPr>
              <p:custDataLst>
                <p:tags r:id="rId6"/>
              </p:custDataLst>
            </p:nvPr>
          </p:nvGrpSpPr>
          <p:grpSpPr>
            <a:xfrm>
              <a:off x="0" y="0"/>
              <a:ext cx="1542" cy="288"/>
              <a:chOff x="0" y="0"/>
              <a:chExt cx="2041" cy="288"/>
            </a:xfrm>
          </p:grpSpPr>
          <p:grpSp>
            <p:nvGrpSpPr>
              <p:cNvPr id="18436" name="Group 5"/>
              <p:cNvGrpSpPr/>
              <p:nvPr>
                <p:custDataLst>
                  <p:tags r:id="rId16"/>
                </p:custDataLst>
              </p:nvPr>
            </p:nvGrpSpPr>
            <p:grpSpPr>
              <a:xfrm>
                <a:off x="0" y="0"/>
                <a:ext cx="1950" cy="272"/>
                <a:chOff x="0" y="0"/>
                <a:chExt cx="1724" cy="273"/>
              </a:xfrm>
            </p:grpSpPr>
            <p:sp>
              <p:nvSpPr>
                <p:cNvPr id="18437" name="Rectangle 6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0" y="0"/>
                  <a:ext cx="862" cy="273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38" name="Rectangle 7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862" y="0"/>
                  <a:ext cx="862" cy="273"/>
                </a:xfrm>
                <a:prstGeom prst="rect">
                  <a:avLst/>
                </a:prstGeom>
                <a:solidFill>
                  <a:srgbClr val="FF0066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8439" name="Text Box 8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0" y="0"/>
                <a:ext cx="58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Arial" panose="020B0604020202020204" pitchFamily="34" charset="0"/>
                    <a:ea typeface="宋体" panose="02010600030101010101" pitchFamily="2" charset="-122"/>
                  </a:rPr>
                  <a:t>Ｎ</a:t>
                </a:r>
              </a:p>
            </p:txBody>
          </p:sp>
          <p:sp>
            <p:nvSpPr>
              <p:cNvPr id="18440" name="Text Box 9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587" y="0"/>
                <a:ext cx="45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Arial" panose="020B0604020202020204" pitchFamily="34" charset="0"/>
                    <a:ea typeface="宋体" panose="02010600030101010101" pitchFamily="2" charset="-122"/>
                  </a:rPr>
                  <a:t>Ｓ</a:t>
                </a:r>
              </a:p>
            </p:txBody>
          </p:sp>
        </p:grpSp>
        <p:grpSp>
          <p:nvGrpSpPr>
            <p:cNvPr id="18441" name="Group 10"/>
            <p:cNvGrpSpPr/>
            <p:nvPr>
              <p:custDataLst>
                <p:tags r:id="rId7"/>
              </p:custDataLst>
            </p:nvPr>
          </p:nvGrpSpPr>
          <p:grpSpPr>
            <a:xfrm>
              <a:off x="1633" y="0"/>
              <a:ext cx="1633" cy="288"/>
              <a:chOff x="0" y="0"/>
              <a:chExt cx="2041" cy="287"/>
            </a:xfrm>
          </p:grpSpPr>
          <p:grpSp>
            <p:nvGrpSpPr>
              <p:cNvPr id="18442" name="Group 11"/>
              <p:cNvGrpSpPr/>
              <p:nvPr>
                <p:custDataLst>
                  <p:tags r:id="rId11"/>
                </p:custDataLst>
              </p:nvPr>
            </p:nvGrpSpPr>
            <p:grpSpPr>
              <a:xfrm>
                <a:off x="0" y="0"/>
                <a:ext cx="1950" cy="272"/>
                <a:chOff x="0" y="0"/>
                <a:chExt cx="1724" cy="273"/>
              </a:xfrm>
            </p:grpSpPr>
            <p:sp>
              <p:nvSpPr>
                <p:cNvPr id="18443" name="Rectangle 12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0" y="0"/>
                  <a:ext cx="862" cy="273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44" name="Rectangle 13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862" y="0"/>
                  <a:ext cx="862" cy="273"/>
                </a:xfrm>
                <a:prstGeom prst="rect">
                  <a:avLst/>
                </a:prstGeom>
                <a:solidFill>
                  <a:srgbClr val="FF0066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8445" name="Text Box 14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0" y="0"/>
                <a:ext cx="590" cy="2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Arial" panose="020B0604020202020204" pitchFamily="34" charset="0"/>
                    <a:ea typeface="宋体" panose="02010600030101010101" pitchFamily="2" charset="-122"/>
                  </a:rPr>
                  <a:t>Ｎ</a:t>
                </a:r>
              </a:p>
            </p:txBody>
          </p:sp>
          <p:sp>
            <p:nvSpPr>
              <p:cNvPr id="18446" name="Text Box 15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589" y="0"/>
                <a:ext cx="452" cy="2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Arial" panose="020B0604020202020204" pitchFamily="34" charset="0"/>
                    <a:ea typeface="宋体" panose="02010600030101010101" pitchFamily="2" charset="-122"/>
                  </a:rPr>
                  <a:t>Ｓ</a:t>
                </a:r>
              </a:p>
            </p:txBody>
          </p:sp>
        </p:grpSp>
        <p:grpSp>
          <p:nvGrpSpPr>
            <p:cNvPr id="18447" name="Group 16"/>
            <p:cNvGrpSpPr/>
            <p:nvPr>
              <p:custDataLst>
                <p:tags r:id="rId8"/>
              </p:custDataLst>
            </p:nvPr>
          </p:nvGrpSpPr>
          <p:grpSpPr>
            <a:xfrm rot="10800000">
              <a:off x="1588" y="273"/>
              <a:ext cx="227" cy="318"/>
              <a:chOff x="0" y="0"/>
              <a:chExt cx="363" cy="544"/>
            </a:xfrm>
          </p:grpSpPr>
          <p:sp>
            <p:nvSpPr>
              <p:cNvPr id="18448" name="Line 17"/>
              <p:cNvSpPr/>
              <p:nvPr>
                <p:custDataLst>
                  <p:tags r:id="rId9"/>
                </p:custDataLst>
              </p:nvPr>
            </p:nvSpPr>
            <p:spPr>
              <a:xfrm>
                <a:off x="0" y="0"/>
                <a:ext cx="363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449" name="Line 18"/>
              <p:cNvSpPr/>
              <p:nvPr>
                <p:custDataLst>
                  <p:tags r:id="rId10"/>
                </p:custDataLst>
              </p:nvPr>
            </p:nvSpPr>
            <p:spPr>
              <a:xfrm flipH="1">
                <a:off x="181" y="0"/>
                <a:ext cx="0" cy="544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sp>
        <p:nvSpPr>
          <p:cNvPr id="27668" name="Text Box 20"/>
          <p:cNvSpPr txBox="1"/>
          <p:nvPr>
            <p:custDataLst>
              <p:tags r:id="rId3"/>
            </p:custDataLst>
          </p:nvPr>
        </p:nvSpPr>
        <p:spPr>
          <a:xfrm>
            <a:off x="4260533" y="2418398"/>
            <a:ext cx="1152525" cy="110680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</a:p>
        </p:txBody>
      </p:sp>
      <p:pic>
        <p:nvPicPr>
          <p:cNvPr id="15" name="图片 14"/>
          <p:cNvPicPr/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0" y="934720"/>
            <a:ext cx="833120" cy="8953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认识磁体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磁体周围有什么</a:t>
            </a:r>
          </a:p>
        </p:txBody>
      </p:sp>
      <p:pic>
        <p:nvPicPr>
          <p:cNvPr id="8" name="图片 7"/>
          <p:cNvPicPr/>
          <p:nvPr>
            <p:custDataLst>
              <p:tags r:id="rId3"/>
            </p:custDataLst>
          </p:nvPr>
        </p:nvPicPr>
        <p:blipFill>
          <a:blip r:embed="rId6">
            <a:lum bright="-12000" contrast="36000"/>
          </a:blip>
          <a:stretch>
            <a:fillRect/>
          </a:stretch>
        </p:blipFill>
        <p:spPr>
          <a:xfrm>
            <a:off x="2277745" y="853440"/>
            <a:ext cx="7277100" cy="5578475"/>
          </a:xfrm>
          <a:prstGeom prst="rect">
            <a:avLst/>
          </a:prstGeom>
        </p:spPr>
      </p:pic>
      <p:pic>
        <p:nvPicPr>
          <p:cNvPr id="15" name="图片 14"/>
          <p:cNvPicPr/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05245" y="934720"/>
            <a:ext cx="833120" cy="895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磁体周围有什么</a:t>
            </a:r>
          </a:p>
        </p:txBody>
      </p:sp>
      <p:pic>
        <p:nvPicPr>
          <p:cNvPr id="2" name="图片 1"/>
          <p:cNvPicPr/>
          <p:nvPr>
            <p:custDataLst>
              <p:tags r:id="rId3"/>
            </p:custDataLst>
          </p:nvPr>
        </p:nvPicPr>
        <p:blipFill>
          <a:blip r:embed="rId6">
            <a:lum bright="-18000" contrast="24000"/>
          </a:blip>
          <a:stretch>
            <a:fillRect/>
          </a:stretch>
        </p:blipFill>
        <p:spPr>
          <a:xfrm>
            <a:off x="2664460" y="1056005"/>
            <a:ext cx="7006590" cy="5647055"/>
          </a:xfrm>
          <a:prstGeom prst="rect">
            <a:avLst/>
          </a:prstGeom>
        </p:spPr>
      </p:pic>
      <p:pic>
        <p:nvPicPr>
          <p:cNvPr id="15" name="图片 14"/>
          <p:cNvPicPr/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536690" y="934720"/>
            <a:ext cx="833120" cy="895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磁体周围有什么</a:t>
            </a:r>
          </a:p>
        </p:txBody>
      </p:sp>
      <p:pic>
        <p:nvPicPr>
          <p:cNvPr id="3" name="磁场">
            <a:hlinkClick r:id="" action="ppaction://media"/>
          </p:cNvPr>
          <p:cNvPicPr/>
          <p:nvPr>
            <a:videoFile r:link="rId4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52370" y="1346835"/>
            <a:ext cx="7454265" cy="47840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磁体周围有</a:t>
            </a:r>
            <a:r>
              <a:rPr lang="zh-CN" altLang="en-US" sz="3000" b="1">
                <a:solidFill>
                  <a:srgbClr val="00AFAD"/>
                </a:solidFill>
                <a:latin typeface="汉仪旗黑-55简"/>
                <a:ea typeface="汉仪旗黑-55简"/>
                <a:sym typeface="+mn-ea"/>
              </a:rPr>
              <a:t>磁场</a:t>
            </a:r>
            <a:endParaRPr lang="zh-CN" altLang="en-US" sz="30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ea"/>
              <a:sym typeface="+mn-ea"/>
            </a:endParaRPr>
          </a:p>
        </p:txBody>
      </p:sp>
      <p:pic>
        <p:nvPicPr>
          <p:cNvPr id="25601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97305" y="1112838"/>
            <a:ext cx="4572000" cy="2232025"/>
          </a:xfrm>
          <a:prstGeom prst="rect">
            <a:avLst/>
          </a:prstGeom>
          <a:noFill/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02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869305" y="1112838"/>
            <a:ext cx="4143375" cy="2232025"/>
          </a:xfrm>
          <a:prstGeom prst="rect">
            <a:avLst/>
          </a:prstGeom>
          <a:noFill/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770255" y="3609340"/>
            <a:ext cx="1065149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>
                <a:solidFill>
                  <a:srgbClr val="231F20"/>
                </a:solidFill>
                <a:latin typeface="FZSSJW--GB1-0"/>
                <a:ea typeface="FZSSJW--GB1-0"/>
              </a:rPr>
              <a:t>在磁体的周围有一种我们看不见的特殊物质，叫作</a:t>
            </a:r>
            <a:r>
              <a:rPr lang="zh-CN" altLang="en-US" sz="3200">
                <a:solidFill>
                  <a:srgbClr val="00AFAD"/>
                </a:solidFill>
                <a:latin typeface="汉仪旗黑-55简"/>
                <a:ea typeface="汉仪旗黑-55简"/>
              </a:rPr>
              <a:t>磁场（</a:t>
            </a:r>
            <a:r>
              <a:rPr lang="en-US" altLang="zh-CN" sz="3200" b="1">
                <a:solidFill>
                  <a:srgbClr val="00AFAD"/>
                </a:solidFill>
                <a:latin typeface="TimesNewRomanPS-BoldMT"/>
                <a:ea typeface="TimesNewRomanPS-BoldMT"/>
              </a:rPr>
              <a:t>magnetic field</a:t>
            </a:r>
            <a:r>
              <a:rPr lang="zh-CN" altLang="en-US" sz="3200">
                <a:solidFill>
                  <a:srgbClr val="00AFAD"/>
                </a:solidFill>
                <a:latin typeface="汉仪旗黑-55简"/>
                <a:ea typeface="汉仪旗黑-55简"/>
              </a:rPr>
              <a:t>）</a:t>
            </a:r>
            <a:r>
              <a:rPr lang="zh-CN" altLang="en-US" sz="3200">
                <a:solidFill>
                  <a:srgbClr val="231F20"/>
                </a:solidFill>
                <a:latin typeface="FZSSJW--GB1-0"/>
                <a:ea typeface="FZSSJW--GB1-0"/>
              </a:rPr>
              <a:t>。磁体之间的吸引或排斥，正是通过磁场来实现的。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1"/>
          <p:cNvSpPr/>
          <p:nvPr>
            <p:custDataLst>
              <p:tags r:id="rId2"/>
            </p:custDataLst>
          </p:nvPr>
        </p:nvSpPr>
        <p:spPr>
          <a:xfrm>
            <a:off x="2732405" y="3429000"/>
            <a:ext cx="7286625" cy="2668270"/>
          </a:xfrm>
          <a:prstGeom prst="cloudCallout">
            <a:avLst>
              <a:gd name="adj1" fmla="val -169"/>
              <a:gd name="adj2" fmla="val -8507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云形标注 15"/>
          <p:cNvSpPr/>
          <p:nvPr>
            <p:custDataLst>
              <p:tags r:id="rId3"/>
            </p:custDataLst>
          </p:nvPr>
        </p:nvSpPr>
        <p:spPr>
          <a:xfrm>
            <a:off x="2942590" y="1129030"/>
            <a:ext cx="7286625" cy="1195070"/>
          </a:xfrm>
          <a:prstGeom prst="cloudCallout">
            <a:avLst>
              <a:gd name="adj1" fmla="val -66348"/>
              <a:gd name="adj2" fmla="val 270031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磁体周围有</a:t>
            </a:r>
            <a:r>
              <a:rPr lang="zh-CN" altLang="en-US" sz="3000" b="1">
                <a:solidFill>
                  <a:srgbClr val="00AFAD"/>
                </a:solidFill>
                <a:latin typeface="汉仪旗黑-55简"/>
                <a:ea typeface="汉仪旗黑-55简"/>
                <a:sym typeface="+mn-ea"/>
              </a:rPr>
              <a:t>磁场</a:t>
            </a:r>
            <a:endParaRPr lang="zh-CN" altLang="en-US" sz="30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ea"/>
              <a:sym typeface="+mn-ea"/>
            </a:endParaRPr>
          </a:p>
        </p:txBody>
      </p:sp>
      <p:pic>
        <p:nvPicPr>
          <p:cNvPr id="15" name="图片 14"/>
          <p:cNvPicPr/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19710" y="3759200"/>
            <a:ext cx="2512695" cy="30988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3770630" y="1311275"/>
            <a:ext cx="597281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chemeClr val="tx1"/>
                </a:solidFill>
                <a:latin typeface="FZSSJW--GB1-0"/>
                <a:ea typeface="FZSSJW--GB1-0"/>
              </a:rPr>
              <a:t>   </a:t>
            </a:r>
            <a:r>
              <a:rPr lang="zh-CN" altLang="en-US" sz="2400" b="1">
                <a:solidFill>
                  <a:schemeClr val="tx1"/>
                </a:solidFill>
                <a:latin typeface="FZSSJW--GB1-0"/>
                <a:ea typeface="FZSSJW--GB1-0"/>
              </a:rPr>
              <a:t>磁场看不见，摸不着，怎样来描述空间不同点的磁场呢？</a:t>
            </a: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3674745" y="4070985"/>
            <a:ext cx="540194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231F20"/>
                </a:solidFill>
                <a:latin typeface="FZSSJW--GB1-0"/>
                <a:ea typeface="FZSSJW--GB1-0"/>
              </a:rPr>
              <a:t>用一些带箭头的曲线来表示，这样的曲线叫作</a:t>
            </a:r>
            <a:r>
              <a:rPr lang="zh-CN" altLang="en-US" sz="2800" b="1">
                <a:solidFill>
                  <a:srgbClr val="00AFAD"/>
                </a:solidFill>
                <a:latin typeface="汉仪旗黑-55简"/>
                <a:ea typeface="汉仪旗黑-55简"/>
              </a:rPr>
              <a:t>磁感线（</a:t>
            </a:r>
            <a:r>
              <a:rPr lang="en-US" altLang="zh-CN" sz="2800" b="1">
                <a:solidFill>
                  <a:srgbClr val="00AFAD"/>
                </a:solidFill>
                <a:latin typeface="TimesNewRomanPS-BoldMT"/>
                <a:ea typeface="TimesNewRomanPS-BoldMT"/>
              </a:rPr>
              <a:t>magnetic induction line</a:t>
            </a:r>
            <a:r>
              <a:rPr lang="zh-CN" altLang="en-US" sz="2800" b="1">
                <a:solidFill>
                  <a:srgbClr val="00AFAD"/>
                </a:solidFill>
                <a:latin typeface="汉仪旗黑-55简"/>
                <a:ea typeface="汉仪旗黑-55简"/>
              </a:rPr>
              <a:t>）</a:t>
            </a:r>
            <a:r>
              <a:rPr lang="zh-CN" altLang="en-US" sz="2800" b="1">
                <a:solidFill>
                  <a:srgbClr val="231F20"/>
                </a:solidFill>
                <a:latin typeface="FZSSJW--GB1-0"/>
                <a:ea typeface="FZSSJW--GB1-0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>
            <p:custDataLst>
              <p:tags r:id="rId2"/>
            </p:custDataLst>
          </p:nvPr>
        </p:nvPicPr>
        <p:blipFill>
          <a:blip r:embed="rId16">
            <a:lum bright="-18000" contrast="54000"/>
          </a:blip>
          <a:stretch>
            <a:fillRect/>
          </a:stretch>
        </p:blipFill>
        <p:spPr>
          <a:xfrm>
            <a:off x="1098550" y="1026160"/>
            <a:ext cx="10181590" cy="380746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磁体周围有</a:t>
            </a:r>
            <a:r>
              <a:rPr lang="zh-CN" altLang="en-US" sz="3000" b="1">
                <a:solidFill>
                  <a:srgbClr val="00AFAD"/>
                </a:solidFill>
                <a:latin typeface="汉仪旗黑-55简"/>
                <a:ea typeface="汉仪旗黑-55简"/>
                <a:sym typeface="+mn-ea"/>
              </a:rPr>
              <a:t>磁场</a:t>
            </a:r>
            <a:endParaRPr lang="zh-CN" altLang="en-US" sz="30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12140" y="4688840"/>
            <a:ext cx="10967720" cy="17500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sz="4000">
                <a:solidFill>
                  <a:srgbClr val="231F20"/>
                </a:solidFill>
                <a:latin typeface="FZSSJW--GB1-0"/>
                <a:ea typeface="FZSSJW--GB1-0"/>
              </a:rPr>
              <a:t>磁感线上，</a:t>
            </a:r>
            <a:r>
              <a:rPr lang="zh-CN" altLang="en-US" sz="4000">
                <a:solidFill>
                  <a:srgbClr val="00AFAD"/>
                </a:solidFill>
                <a:latin typeface="汉仪旗黑-55简"/>
                <a:ea typeface="汉仪旗黑-55简"/>
              </a:rPr>
              <a:t>任何一点的切线方向表示该点磁场的方向，曲线分布的密疏程度表示磁场的强弱</a:t>
            </a:r>
            <a:r>
              <a:rPr lang="zh-CN" altLang="en-US" sz="4000">
                <a:solidFill>
                  <a:srgbClr val="231F20"/>
                </a:solidFill>
                <a:latin typeface="FZSSJW--GB1-0"/>
                <a:ea typeface="FZSSJW--GB1-0"/>
              </a:rPr>
              <a:t>。</a:t>
            </a:r>
          </a:p>
        </p:txBody>
      </p:sp>
      <p:grpSp>
        <p:nvGrpSpPr>
          <p:cNvPr id="27656" name="组合 516109"/>
          <p:cNvGrpSpPr/>
          <p:nvPr>
            <p:custDataLst>
              <p:tags r:id="rId5"/>
            </p:custDataLst>
          </p:nvPr>
        </p:nvGrpSpPr>
        <p:grpSpPr>
          <a:xfrm rot="7701091">
            <a:off x="10598150" y="1992313"/>
            <a:ext cx="214313" cy="574675"/>
            <a:chOff x="2789" y="2659"/>
            <a:chExt cx="363" cy="726"/>
          </a:xfrm>
        </p:grpSpPr>
        <p:sp>
          <p:nvSpPr>
            <p:cNvPr id="27657" name="等腰三角形 516110"/>
            <p:cNvSpPr/>
            <p:nvPr>
              <p:custDataLst>
                <p:tags r:id="rId13"/>
              </p:custDataLst>
            </p:nvPr>
          </p:nvSpPr>
          <p:spPr>
            <a:xfrm>
              <a:off x="2789" y="2659"/>
              <a:ext cx="363" cy="363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58" name="等腰三角形 516111"/>
            <p:cNvSpPr/>
            <p:nvPr>
              <p:custDataLst>
                <p:tags r:id="rId14"/>
              </p:custDataLst>
            </p:nvPr>
          </p:nvSpPr>
          <p:spPr>
            <a:xfrm rot="10800000">
              <a:off x="2789" y="3022"/>
              <a:ext cx="363" cy="363"/>
            </a:xfrm>
            <a:prstGeom prst="triangle">
              <a:avLst>
                <a:gd name="adj" fmla="val 50000"/>
              </a:avLst>
            </a:prstGeom>
            <a:solidFill>
              <a:srgbClr val="FF99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7659" name="矩形 516112"/>
          <p:cNvSpPr/>
          <p:nvPr>
            <p:custDataLst>
              <p:tags r:id="rId6"/>
            </p:custDataLst>
          </p:nvPr>
        </p:nvSpPr>
        <p:spPr>
          <a:xfrm>
            <a:off x="10904538" y="2351723"/>
            <a:ext cx="8636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>
                <a:solidFill>
                  <a:srgbClr val="66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27660" name="矩形 516113"/>
          <p:cNvSpPr/>
          <p:nvPr>
            <p:custDataLst>
              <p:tags r:id="rId7"/>
            </p:custDataLst>
          </p:nvPr>
        </p:nvSpPr>
        <p:spPr>
          <a:xfrm>
            <a:off x="10133013" y="1673225"/>
            <a:ext cx="8636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>
                <a:solidFill>
                  <a:srgbClr val="66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</a:p>
        </p:txBody>
      </p:sp>
      <p:grpSp>
        <p:nvGrpSpPr>
          <p:cNvPr id="27661" name="组合 516114"/>
          <p:cNvGrpSpPr/>
          <p:nvPr>
            <p:custDataLst>
              <p:tags r:id="rId8"/>
            </p:custDataLst>
          </p:nvPr>
        </p:nvGrpSpPr>
        <p:grpSpPr>
          <a:xfrm rot="-5400000" flipH="1" flipV="1">
            <a:off x="3368040" y="995680"/>
            <a:ext cx="153988" cy="557213"/>
            <a:chOff x="2789" y="2659"/>
            <a:chExt cx="363" cy="726"/>
          </a:xfrm>
        </p:grpSpPr>
        <p:sp>
          <p:nvSpPr>
            <p:cNvPr id="27662" name="等腰三角形 516115"/>
            <p:cNvSpPr/>
            <p:nvPr>
              <p:custDataLst>
                <p:tags r:id="rId11"/>
              </p:custDataLst>
            </p:nvPr>
          </p:nvSpPr>
          <p:spPr>
            <a:xfrm>
              <a:off x="2789" y="2659"/>
              <a:ext cx="363" cy="363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63" name="等腰三角形 516116"/>
            <p:cNvSpPr/>
            <p:nvPr>
              <p:custDataLst>
                <p:tags r:id="rId12"/>
              </p:custDataLst>
            </p:nvPr>
          </p:nvSpPr>
          <p:spPr>
            <a:xfrm rot="10800000">
              <a:off x="2789" y="3022"/>
              <a:ext cx="363" cy="363"/>
            </a:xfrm>
            <a:prstGeom prst="triangle">
              <a:avLst>
                <a:gd name="adj" fmla="val 50000"/>
              </a:avLst>
            </a:prstGeom>
            <a:solidFill>
              <a:srgbClr val="FF99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7664" name="矩形 516117"/>
          <p:cNvSpPr/>
          <p:nvPr>
            <p:custDataLst>
              <p:tags r:id="rId9"/>
            </p:custDataLst>
          </p:nvPr>
        </p:nvSpPr>
        <p:spPr>
          <a:xfrm>
            <a:off x="3891598" y="980440"/>
            <a:ext cx="8636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>
                <a:solidFill>
                  <a:srgbClr val="66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27665" name="矩形 516118"/>
          <p:cNvSpPr/>
          <p:nvPr>
            <p:custDataLst>
              <p:tags r:id="rId10"/>
            </p:custDataLst>
          </p:nvPr>
        </p:nvSpPr>
        <p:spPr>
          <a:xfrm>
            <a:off x="2695258" y="980758"/>
            <a:ext cx="8636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>
                <a:solidFill>
                  <a:srgbClr val="66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104" name="矩形 516103"/>
          <p:cNvSpPr/>
          <p:nvPr>
            <p:custDataLst>
              <p:tags r:id="rId2"/>
            </p:custDataLst>
          </p:nvPr>
        </p:nvSpPr>
        <p:spPr>
          <a:xfrm>
            <a:off x="475615" y="1038225"/>
            <a:ext cx="10310495" cy="11684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总结：</a:t>
            </a:r>
          </a:p>
          <a:p>
            <a:pPr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①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磁感线是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闭合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的曲线，在外部，它总是从</a:t>
            </a:r>
            <a:r>
              <a:rPr lang="en-US" altLang="zh-CN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N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极出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来，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回到</a:t>
            </a:r>
            <a:r>
              <a:rPr lang="en-US" altLang="zh-CN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S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极。　</a:t>
            </a:r>
          </a:p>
        </p:txBody>
      </p:sp>
      <p:sp>
        <p:nvSpPr>
          <p:cNvPr id="516105" name="矩形 516104"/>
          <p:cNvSpPr/>
          <p:nvPr>
            <p:custDataLst>
              <p:tags r:id="rId3"/>
            </p:custDataLst>
          </p:nvPr>
        </p:nvSpPr>
        <p:spPr>
          <a:xfrm>
            <a:off x="475615" y="2844800"/>
            <a:ext cx="10084435" cy="11684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②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磁感线方向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、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磁场方向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、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小磁针静止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时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北极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所指的方向，三</a:t>
            </a:r>
          </a:p>
          <a:p>
            <a:pPr>
              <a:spcBef>
                <a:spcPct val="50000"/>
              </a:spcBef>
            </a:pP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 </a:t>
            </a: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   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者是相同的　</a:t>
            </a:r>
          </a:p>
        </p:txBody>
      </p:sp>
      <p:sp>
        <p:nvSpPr>
          <p:cNvPr id="516106" name="矩形 516105"/>
          <p:cNvSpPr/>
          <p:nvPr>
            <p:custDataLst>
              <p:tags r:id="rId4"/>
            </p:custDataLst>
          </p:nvPr>
        </p:nvSpPr>
        <p:spPr>
          <a:xfrm>
            <a:off x="475615" y="4201795"/>
            <a:ext cx="10238740" cy="52197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③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磁感线是为了形象描述磁场而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假想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的一些曲线，并不真实存在。</a:t>
            </a:r>
          </a:p>
        </p:txBody>
      </p:sp>
      <p:sp>
        <p:nvSpPr>
          <p:cNvPr id="516107" name="矩形 516106"/>
          <p:cNvSpPr/>
          <p:nvPr>
            <p:custDataLst>
              <p:tags r:id="rId5"/>
            </p:custDataLst>
          </p:nvPr>
        </p:nvSpPr>
        <p:spPr>
          <a:xfrm>
            <a:off x="582613" y="5031740"/>
            <a:ext cx="1476375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学法：</a:t>
            </a:r>
          </a:p>
        </p:txBody>
      </p:sp>
      <p:sp>
        <p:nvSpPr>
          <p:cNvPr id="516108" name="矩形 516107"/>
          <p:cNvSpPr/>
          <p:nvPr>
            <p:custDataLst>
              <p:tags r:id="rId6"/>
            </p:custDataLst>
          </p:nvPr>
        </p:nvSpPr>
        <p:spPr>
          <a:xfrm>
            <a:off x="1950720" y="5031740"/>
            <a:ext cx="1906588" cy="522288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模型法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磁体周围有</a:t>
            </a:r>
            <a:r>
              <a:rPr lang="zh-CN" altLang="en-US" sz="3000" b="1">
                <a:solidFill>
                  <a:srgbClr val="00AFAD"/>
                </a:solidFill>
                <a:latin typeface="汉仪旗黑-55简"/>
                <a:ea typeface="汉仪旗黑-55简"/>
                <a:sym typeface="+mn-ea"/>
              </a:rPr>
              <a:t>磁场</a:t>
            </a:r>
            <a:endParaRPr lang="zh-CN" altLang="en-US" sz="30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ea"/>
              <a:sym typeface="+mn-ea"/>
            </a:endParaRPr>
          </a:p>
        </p:txBody>
      </p:sp>
      <p:pic>
        <p:nvPicPr>
          <p:cNvPr id="4" name="立体磁感线">
            <a:hlinkClick r:id="" action="ppaction://media"/>
          </p:cNvPr>
          <p:cNvPicPr/>
          <p:nvPr>
            <a:vide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75805" y="4723765"/>
            <a:ext cx="3273425" cy="17760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6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6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6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6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6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6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6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3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3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16104" grpId="0" animBg="1"/>
      <p:bldP spid="516105" grpId="0" animBg="1"/>
      <p:bldP spid="516106" grpId="0" animBg="1"/>
      <p:bldP spid="516107" grpId="0"/>
      <p:bldP spid="51610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三　地磁场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8000" contrast="30000"/>
          </a:blip>
          <a:stretch>
            <a:fillRect/>
          </a:stretch>
        </p:blipFill>
        <p:spPr>
          <a:xfrm>
            <a:off x="6362700" y="765810"/>
            <a:ext cx="5443855" cy="497903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86080" y="1598930"/>
            <a:ext cx="5913120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地球是一个巨大的磁体。地磁北极在地理南极附近，地磁南极在地理北极附近。在地球周围的空间里存在着地磁场，地磁场的磁感线从地磁北极出发到地磁南极。磁针指南北，就是受到地磁场的作用。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6"/>
          <p:cNvSpPr txBox="1">
            <a:spLocks noRot="1"/>
          </p:cNvSpPr>
          <p:nvPr>
            <p:custDataLst>
              <p:tags r:id="rId1"/>
            </p:custDataLst>
          </p:nvPr>
        </p:nvSpPr>
        <p:spPr>
          <a:xfrm>
            <a:off x="808038" y="1411288"/>
            <a:ext cx="4932362" cy="952500"/>
          </a:xfrm>
          <a:prstGeom prst="rect">
            <a:avLst/>
          </a:prstGeom>
          <a:noFill/>
          <a:ln w="76200">
            <a:noFill/>
          </a:ln>
        </p:spPr>
        <p:txBody>
          <a:bodyPr anchor="t" anchorCtr="0">
            <a:spAutoFit/>
          </a:bodyPr>
          <a:lstStyle/>
          <a:p>
            <a:pPr eaLnBrk="0" hangingPunct="0"/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地磁</a:t>
            </a:r>
            <a:r>
              <a:rPr lang="en-US" altLang="zh-CN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N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极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在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地理的南极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附近；</a:t>
            </a:r>
          </a:p>
          <a:p>
            <a:pPr eaLnBrk="0" hangingPunct="0"/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地磁</a:t>
            </a: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S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极在地理的北极附近。</a:t>
            </a:r>
            <a:endParaRPr lang="en-US" altLang="zh-CN" sz="2800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518147" name="Text Box 13"/>
          <p:cNvSpPr txBox="1"/>
          <p:nvPr>
            <p:custDataLst>
              <p:tags r:id="rId2"/>
            </p:custDataLst>
          </p:nvPr>
        </p:nvSpPr>
        <p:spPr>
          <a:xfrm>
            <a:off x="698500" y="2417763"/>
            <a:ext cx="4321175" cy="1384300"/>
          </a:xfrm>
          <a:prstGeom prst="rect">
            <a:avLst/>
          </a:prstGeom>
          <a:noFill/>
          <a:ln w="76200">
            <a:noFill/>
          </a:ln>
        </p:spPr>
        <p:txBody>
          <a:bodyPr anchor="t" anchorCtr="0">
            <a:spAutoFit/>
          </a:bodyPr>
          <a:lstStyle/>
          <a:p>
            <a:pPr eaLnBrk="0" hangingPunct="0"/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地理两极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与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地磁两极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相反，且并不完全重合，存在磁偏角。</a:t>
            </a:r>
          </a:p>
        </p:txBody>
      </p:sp>
      <p:sp>
        <p:nvSpPr>
          <p:cNvPr id="36867" name="Text Box 14"/>
          <p:cNvSpPr txBox="1"/>
          <p:nvPr>
            <p:custDataLst>
              <p:tags r:id="rId3"/>
            </p:custDataLst>
          </p:nvPr>
        </p:nvSpPr>
        <p:spPr>
          <a:xfrm>
            <a:off x="808038" y="906463"/>
            <a:ext cx="3779837" cy="522287"/>
          </a:xfrm>
          <a:prstGeom prst="rect">
            <a:avLst/>
          </a:prstGeom>
          <a:noFill/>
          <a:ln w="76200">
            <a:noFill/>
          </a:ln>
        </p:spPr>
        <p:txBody>
          <a:bodyPr anchor="t" anchorCtr="0">
            <a:spAutoFit/>
          </a:bodyPr>
          <a:lstStyle/>
          <a:p>
            <a:pPr eaLnBrk="0" hangingPunct="0"/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3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．地磁场特点</a:t>
            </a:r>
          </a:p>
        </p:txBody>
      </p:sp>
      <p:pic>
        <p:nvPicPr>
          <p:cNvPr id="36868" name="图片 5181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2000" contrast="30000"/>
          </a:blip>
          <a:stretch>
            <a:fillRect/>
          </a:stretch>
        </p:blipFill>
        <p:spPr>
          <a:xfrm>
            <a:off x="5519738" y="906463"/>
            <a:ext cx="6221412" cy="5378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8151" name="Rectangle 2"/>
          <p:cNvSpPr txBox="1"/>
          <p:nvPr>
            <p:custDataLst>
              <p:tags r:id="rId5"/>
            </p:custDataLst>
          </p:nvPr>
        </p:nvSpPr>
        <p:spPr>
          <a:xfrm>
            <a:off x="698500" y="3786188"/>
            <a:ext cx="4140200" cy="2244725"/>
          </a:xfrm>
          <a:prstGeom prst="rect">
            <a:avLst/>
          </a:prstGeom>
          <a:noFill/>
          <a:ln w="76200">
            <a:noFill/>
          </a:ln>
        </p:spPr>
        <p:txBody>
          <a:bodyPr anchor="t" anchorCtr="0">
            <a:spAutoFit/>
          </a:bodyPr>
          <a:lstStyle/>
          <a:p>
            <a:pPr eaLnBrk="0" hangingPunct="0"/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这一现象最早由我国宋代学者</a:t>
            </a: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沈括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记述。</a:t>
            </a:r>
          </a:p>
          <a:p>
            <a:pPr eaLnBrk="0" hangingPunct="0"/>
            <a:endParaRPr lang="zh-CN" altLang="en-US" sz="2800">
              <a:latin typeface="Arial" panose="020B0604020202020204" pitchFamily="34" charset="0"/>
              <a:ea typeface="黑体" panose="02010609060101010101" charset="-122"/>
            </a:endParaRPr>
          </a:p>
          <a:p>
            <a:pPr eaLnBrk="0" hangingPunct="0"/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沈括的这一发现比西方早了四百多年。</a:t>
            </a: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三　地磁场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7" grpId="0"/>
      <p:bldP spid="518151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矩形 505859"/>
          <p:cNvSpPr/>
          <p:nvPr>
            <p:custDataLst>
              <p:tags r:id="rId1"/>
            </p:custDataLst>
          </p:nvPr>
        </p:nvSpPr>
        <p:spPr>
          <a:xfrm>
            <a:off x="376555" y="501650"/>
            <a:ext cx="11585575" cy="224536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                                     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　　　　　　　　　　　　　　　                      　　　</a:t>
            </a: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1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、地球是一个巨大的磁体，它周围存在着＿＿＿＿，地磁体的南极在地球＿＿＿＿＿附近，地磁体的北极在地球＿＿＿＿＿附近，地磁体的磁场分布和＿＿形磁体周围的磁场分布情况相似，放在地球周围的指南针静止时磁极能够指南北，是因为受到了＿＿＿＿作用的结果</a:t>
            </a:r>
          </a:p>
        </p:txBody>
      </p:sp>
      <p:sp>
        <p:nvSpPr>
          <p:cNvPr id="505861" name="矩形 505860"/>
          <p:cNvSpPr/>
          <p:nvPr>
            <p:custDataLst>
              <p:tags r:id="rId2"/>
            </p:custDataLst>
          </p:nvPr>
        </p:nvSpPr>
        <p:spPr>
          <a:xfrm>
            <a:off x="7215505" y="946150"/>
            <a:ext cx="12954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地磁场</a:t>
            </a:r>
          </a:p>
        </p:txBody>
      </p:sp>
      <p:sp>
        <p:nvSpPr>
          <p:cNvPr id="505862" name="矩形 505861"/>
          <p:cNvSpPr/>
          <p:nvPr>
            <p:custDataLst>
              <p:tags r:id="rId3"/>
            </p:custDataLst>
          </p:nvPr>
        </p:nvSpPr>
        <p:spPr>
          <a:xfrm>
            <a:off x="1230313" y="1363345"/>
            <a:ext cx="1150937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北极</a:t>
            </a:r>
          </a:p>
        </p:txBody>
      </p:sp>
      <p:sp>
        <p:nvSpPr>
          <p:cNvPr id="505863" name="矩形 505862"/>
          <p:cNvSpPr/>
          <p:nvPr>
            <p:custDataLst>
              <p:tags r:id="rId4"/>
            </p:custDataLst>
          </p:nvPr>
        </p:nvSpPr>
        <p:spPr>
          <a:xfrm>
            <a:off x="7288213" y="1363345"/>
            <a:ext cx="1222375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南极</a:t>
            </a:r>
          </a:p>
        </p:txBody>
      </p:sp>
      <p:sp>
        <p:nvSpPr>
          <p:cNvPr id="505864" name="矩形 505863"/>
          <p:cNvSpPr/>
          <p:nvPr>
            <p:custDataLst>
              <p:tags r:id="rId5"/>
            </p:custDataLst>
          </p:nvPr>
        </p:nvSpPr>
        <p:spPr>
          <a:xfrm>
            <a:off x="1589723" y="1763078"/>
            <a:ext cx="576262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条</a:t>
            </a:r>
          </a:p>
        </p:txBody>
      </p:sp>
      <p:sp>
        <p:nvSpPr>
          <p:cNvPr id="505865" name="矩形 505864"/>
          <p:cNvSpPr/>
          <p:nvPr>
            <p:custDataLst>
              <p:tags r:id="rId6"/>
            </p:custDataLst>
          </p:nvPr>
        </p:nvSpPr>
        <p:spPr>
          <a:xfrm>
            <a:off x="5991543" y="2224405"/>
            <a:ext cx="1296987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solidFill>
                  <a:srgbClr val="6600FF"/>
                </a:solidFill>
                <a:latin typeface="Arial" panose="020B0604020202020204" pitchFamily="34" charset="0"/>
                <a:ea typeface="黑体" panose="02010609060101010101" charset="-122"/>
              </a:rPr>
              <a:t>地磁场</a:t>
            </a:r>
          </a:p>
        </p:txBody>
      </p:sp>
      <p:sp>
        <p:nvSpPr>
          <p:cNvPr id="37895" name="矩形 505865"/>
          <p:cNvSpPr/>
          <p:nvPr>
            <p:custDataLst>
              <p:tags r:id="rId7"/>
            </p:custDataLst>
          </p:nvPr>
        </p:nvSpPr>
        <p:spPr>
          <a:xfrm>
            <a:off x="376238" y="3282950"/>
            <a:ext cx="9144000" cy="2246313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2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、关于地磁场的说法中不对的有（　）                                         </a:t>
            </a: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A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、地球相当于一个大磁体，它周围存在着地磁场。　　　　　　　　　　　　　　　　</a:t>
            </a: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B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、地磁场的磁感线方向由北指向南　　　                                        　　　　</a:t>
            </a: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C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、地磁场的北极在地理的南极附近　　                                          </a:t>
            </a:r>
            <a:r>
              <a:rPr lang="en-US" altLang="zh-CN" sz="2800">
                <a:latin typeface="Arial" panose="020B0604020202020204" pitchFamily="34" charset="0"/>
                <a:ea typeface="黑体" panose="02010609060101010101" charset="-122"/>
              </a:rPr>
              <a:t>D</a:t>
            </a:r>
            <a:r>
              <a:rPr lang="zh-CN" altLang="en-US" sz="2800">
                <a:latin typeface="Arial" panose="020B0604020202020204" pitchFamily="34" charset="0"/>
                <a:ea typeface="黑体" panose="02010609060101010101" charset="-122"/>
              </a:rPr>
              <a:t>、地磁场的磁感线在地球两极附近最密集。</a:t>
            </a:r>
          </a:p>
        </p:txBody>
      </p:sp>
      <p:sp>
        <p:nvSpPr>
          <p:cNvPr id="505867" name="矩形 505866"/>
          <p:cNvSpPr/>
          <p:nvPr>
            <p:custDataLst>
              <p:tags r:id="rId8"/>
            </p:custDataLst>
          </p:nvPr>
        </p:nvSpPr>
        <p:spPr>
          <a:xfrm>
            <a:off x="6027738" y="3267075"/>
            <a:ext cx="865187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>
                <a:solidFill>
                  <a:srgbClr val="6600FF"/>
                </a:solidFill>
                <a:latin typeface="Times New Roman" panose="02020603050405020304" pitchFamily="18" charset="0"/>
                <a:ea typeface="黑体" panose="02010609060101010101" charset="-122"/>
              </a:rPr>
              <a:t>B</a:t>
            </a:r>
          </a:p>
        </p:txBody>
      </p:sp>
      <p:pic>
        <p:nvPicPr>
          <p:cNvPr id="37897" name="图片 50586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/>
          <a:srcRect l="3413" t="1863"/>
          <a:stretch>
            <a:fillRect/>
          </a:stretch>
        </p:blipFill>
        <p:spPr>
          <a:xfrm>
            <a:off x="8510905" y="2900680"/>
            <a:ext cx="2120265" cy="3011170"/>
          </a:xfrm>
          <a:prstGeom prst="roundRect">
            <a:avLst>
              <a:gd name="adj" fmla="val 7996"/>
            </a:avLst>
          </a:prstGeom>
          <a:noFill/>
          <a:ln w="9525">
            <a:noFill/>
          </a:ln>
        </p:spPr>
      </p:pic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三　地磁场</a:t>
            </a:r>
          </a:p>
        </p:txBody>
      </p:sp>
    </p:spTree>
  </p:cSld>
  <p:clrMapOvr>
    <a:masterClrMapping/>
  </p:clrMapOvr>
  <p:transition>
    <p:sndAc>
      <p:stSnd>
        <p:snd r:embed="rId1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5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5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5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5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5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5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5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5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1" grpId="0"/>
      <p:bldP spid="505862" grpId="0"/>
      <p:bldP spid="505863" grpId="0"/>
      <p:bldP spid="505864" grpId="0"/>
      <p:bldP spid="505865" grpId="0"/>
      <p:bldP spid="50586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三　地磁场</a:t>
            </a:r>
          </a:p>
        </p:txBody>
      </p:sp>
      <p:pic>
        <p:nvPicPr>
          <p:cNvPr id="3" name="2">
            <a:hlinkClick r:id="" action="ppaction://media"/>
          </p:cNvPr>
          <p:cNvPicPr/>
          <p:nvPr>
            <a:videoFile r:link="rId4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21180" y="1464310"/>
            <a:ext cx="8299450" cy="43224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>
            <p:custDataLst>
              <p:tags r:id="rId2"/>
            </p:custDataLst>
          </p:nvPr>
        </p:nvPicPr>
        <p:blipFill>
          <a:blip r:embed="rId7"/>
          <a:srcRect l="5740" r="53968"/>
          <a:stretch>
            <a:fillRect/>
          </a:stretch>
        </p:blipFill>
        <p:spPr>
          <a:xfrm>
            <a:off x="450215" y="1042035"/>
            <a:ext cx="5161915" cy="306070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四　磁屏蔽</a:t>
            </a:r>
          </a:p>
        </p:txBody>
      </p:sp>
      <p:pic>
        <p:nvPicPr>
          <p:cNvPr id="6" name="图片 5"/>
          <p:cNvPicPr/>
          <p:nvPr>
            <p:custDataLst>
              <p:tags r:id="rId4"/>
            </p:custDataLst>
          </p:nvPr>
        </p:nvPicPr>
        <p:blipFill>
          <a:blip r:embed="rId7"/>
          <a:srcRect l="49722"/>
          <a:stretch>
            <a:fillRect/>
          </a:stretch>
        </p:blipFill>
        <p:spPr>
          <a:xfrm>
            <a:off x="5739130" y="1104900"/>
            <a:ext cx="6234430" cy="299783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40385" y="4441825"/>
            <a:ext cx="10872470" cy="2061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用线拴住几根针，线的另一端系一个重物放于桌面上，用强磁体把它们悬空吸引起来，在针与磁体之间分别插入木片、塑料片、硬纸片、装水的扁塑料盒、铁片等物（注意，不能让物体与磁体接触），观察磁体对针的吸引情况有什么变化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0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1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1"/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9"/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0"/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1"/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4"/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5"/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6"/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7"/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5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6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1"/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9"/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0"/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1"/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4"/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5"/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6"/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7"/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7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8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9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9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0"/>
  <p:tag name="KSO_WM_MEDIACOVER_FLAG" val="1"/>
  <p:tag name="KSO_WM_UNIT_MEDIACOVER_BTN_STATE" val="1"/>
  <p:tag name="KSO_WM_UNIT_MEDIACOVER_BTNRECT" val="0*0*0*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9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8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9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8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9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7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2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9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8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9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9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3"/>
  <p:tag name="KSO_WM_MEDIACOVER_FLAG" val="1"/>
  <p:tag name="KSO_WM_UNIT_MEDIACOVER_BTN_STATE" val="1"/>
  <p:tag name="KSO_WM_UNIT_MEDIACOVER_BTNRECT" val="0*0*0*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6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7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2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5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8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9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3"/>
  <p:tag name="KSO_WM_MEDIACOVER_FLAG" val="1"/>
  <p:tag name="KSO_WM_UNIT_MEDIACOVER_BTN_STATE" val="1"/>
  <p:tag name="KSO_WM_UNIT_MEDIACOVER_BTNRECT" val="0*0*0*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8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9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4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7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8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9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4"/>
  <p:tag name="KSO_WM_MEDIACOVER_FLAG" val="1"/>
  <p:tag name="KSO_WM_UNIT_MEDIACOVER_BTN_STATE" val="1"/>
  <p:tag name="KSO_WM_UNIT_MEDIACOVER_BTNRECT" val="0*0*0*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8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1753</Words>
  <Application>Microsoft Office PowerPoint</Application>
  <PresentationFormat>宽屏</PresentationFormat>
  <Paragraphs>116</Paragraphs>
  <Slides>26</Slides>
  <Notes>0</Notes>
  <HiddenSlides>0</HiddenSlides>
  <MMClips>4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FZSSJW--GB1-0</vt:lpstr>
      <vt:lpstr>TimesNewRomanPS-BoldMT</vt:lpstr>
      <vt:lpstr>汉仪旗黑-55简</vt:lpstr>
      <vt:lpstr>楷体_GB2312</vt:lpstr>
      <vt:lpstr>微软雅黑</vt:lpstr>
      <vt:lpstr>Arial</vt:lpstr>
      <vt:lpstr>Calibri</vt:lpstr>
      <vt:lpstr>Times New Roman</vt:lpstr>
      <vt:lpstr>Wingdings</vt:lpstr>
      <vt:lpstr>WPS</vt:lpstr>
      <vt:lpstr>1_WPS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cp:lastPrinted>2025-12-08T19:47:01Z</cp:lastPrinted>
  <dcterms:created xsi:type="dcterms:W3CDTF">2025-12-08T19:47:01Z</dcterms:created>
  <dcterms:modified xsi:type="dcterms:W3CDTF">2026-08-17T00:12:18Z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