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heme/theme3.xml" ContentType="application/vnd.openxmlformats-officedocument.theme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heme/theme4.xml" ContentType="application/vnd.openxmlformats-officedocument.them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332" r:id="rId5"/>
    <p:sldId id="356" r:id="rId6"/>
    <p:sldId id="357" r:id="rId7"/>
    <p:sldId id="358" r:id="rId8"/>
    <p:sldId id="359" r:id="rId9"/>
    <p:sldId id="360" r:id="rId10"/>
    <p:sldId id="362" r:id="rId11"/>
    <p:sldId id="361" r:id="rId12"/>
    <p:sldId id="363" r:id="rId13"/>
    <p:sldId id="367" r:id="rId14"/>
    <p:sldId id="364" r:id="rId15"/>
    <p:sldId id="366" r:id="rId16"/>
    <p:sldId id="368" r:id="rId17"/>
    <p:sldId id="369" r:id="rId18"/>
    <p:sldId id="370" r:id="rId19"/>
    <p:sldId id="371" r:id="rId20"/>
    <p:sldId id="372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 userDrawn="1">
          <p15:clr>
            <a:srgbClr val="A4A3A4"/>
          </p15:clr>
        </p15:guide>
        <p15:guide id="2" pos="38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48" y="77"/>
      </p:cViewPr>
      <p:guideLst>
        <p:guide orient="horz" pos="2298"/>
        <p:guide pos="38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61.xml"/><Relationship Id="rId2" Type="http://schemas.openxmlformats.org/officeDocument/2006/relationships/tags" Target="../tags/tag160.xml"/><Relationship Id="rId1" Type="http://schemas.openxmlformats.org/officeDocument/2006/relationships/theme" Target="../theme/theme4.xml"/><Relationship Id="rId5" Type="http://schemas.openxmlformats.org/officeDocument/2006/relationships/tags" Target="../tags/tag163.xml"/><Relationship Id="rId4" Type="http://schemas.openxmlformats.org/officeDocument/2006/relationships/tags" Target="../tags/tag16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2" Type="http://schemas.openxmlformats.org/officeDocument/2006/relationships/tags" Target="../tags/tag154.xml"/><Relationship Id="rId1" Type="http://schemas.openxmlformats.org/officeDocument/2006/relationships/theme" Target="../theme/theme3.xml"/><Relationship Id="rId6" Type="http://schemas.openxmlformats.org/officeDocument/2006/relationships/tags" Target="../tags/tag158.xml"/><Relationship Id="rId5" Type="http://schemas.openxmlformats.org/officeDocument/2006/relationships/tags" Target="../tags/tag157.xml"/><Relationship Id="rId4" Type="http://schemas.openxmlformats.org/officeDocument/2006/relationships/tags" Target="../tags/tag15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36.xml"/><Relationship Id="rId4" Type="http://schemas.openxmlformats.org/officeDocument/2006/relationships/tags" Target="../tags/tag35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50.xml"/><Relationship Id="rId3" Type="http://schemas.openxmlformats.org/officeDocument/2006/relationships/tags" Target="../tags/tag45.xml"/><Relationship Id="rId7" Type="http://schemas.openxmlformats.org/officeDocument/2006/relationships/tags" Target="../tags/tag49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4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7.xml"/><Relationship Id="rId4" Type="http://schemas.openxmlformats.org/officeDocument/2006/relationships/tags" Target="../tags/tag76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02.xml"/><Relationship Id="rId4" Type="http://schemas.openxmlformats.org/officeDocument/2006/relationships/tags" Target="../tags/tag10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07.xml"/><Relationship Id="rId4" Type="http://schemas.openxmlformats.org/officeDocument/2006/relationships/tags" Target="../tags/tag106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12.xml"/><Relationship Id="rId4" Type="http://schemas.openxmlformats.org/officeDocument/2006/relationships/tags" Target="../tags/tag11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15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6.xml"/><Relationship Id="rId3" Type="http://schemas.openxmlformats.org/officeDocument/2006/relationships/tags" Target="../tags/tag121.xml"/><Relationship Id="rId7" Type="http://schemas.openxmlformats.org/officeDocument/2006/relationships/tags" Target="../tags/tag125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tags" Target="../tags/tag124.xml"/><Relationship Id="rId5" Type="http://schemas.openxmlformats.org/officeDocument/2006/relationships/tags" Target="../tags/tag123.xml"/><Relationship Id="rId4" Type="http://schemas.openxmlformats.org/officeDocument/2006/relationships/tags" Target="../tags/tag122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30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36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44.xml"/><Relationship Id="rId4" Type="http://schemas.openxmlformats.org/officeDocument/2006/relationships/tags" Target="../tags/tag14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47.xml"/><Relationship Id="rId2" Type="http://schemas.openxmlformats.org/officeDocument/2006/relationships/tags" Target="../tags/tag146.xml"/><Relationship Id="rId1" Type="http://schemas.openxmlformats.org/officeDocument/2006/relationships/tags" Target="../tags/tag145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48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51.xml"/><Relationship Id="rId2" Type="http://schemas.openxmlformats.org/officeDocument/2006/relationships/tags" Target="../tags/tag150.xml"/><Relationship Id="rId1" Type="http://schemas.openxmlformats.org/officeDocument/2006/relationships/tags" Target="../tags/tag149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53.xml"/><Relationship Id="rId4" Type="http://schemas.openxmlformats.org/officeDocument/2006/relationships/tags" Target="../tags/tag15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26" Type="http://schemas.openxmlformats.org/officeDocument/2006/relationships/tags" Target="../tags/tag15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0.xml"/><Relationship Id="rId34" Type="http://schemas.openxmlformats.org/officeDocument/2006/relationships/image" Target="file:///D:\qq&#25991;&#20214;\712321467\Image\C2C\Image2\%7b75232B38-A165-1FB7-499C-2E1C792CACB5%7d.png" TargetMode="Externa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5" Type="http://schemas.openxmlformats.org/officeDocument/2006/relationships/tags" Target="../tags/tag14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20" Type="http://schemas.openxmlformats.org/officeDocument/2006/relationships/tags" Target="../tags/tag9.xml"/><Relationship Id="rId29" Type="http://schemas.openxmlformats.org/officeDocument/2006/relationships/tags" Target="../tags/tag18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13.xml"/><Relationship Id="rId32" Type="http://schemas.openxmlformats.org/officeDocument/2006/relationships/tags" Target="../tags/tag2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23" Type="http://schemas.openxmlformats.org/officeDocument/2006/relationships/tags" Target="../tags/tag12.xml"/><Relationship Id="rId28" Type="http://schemas.openxmlformats.org/officeDocument/2006/relationships/tags" Target="../tags/tag17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8.xml"/><Relationship Id="rId31" Type="http://schemas.openxmlformats.org/officeDocument/2006/relationships/tags" Target="../tags/tag2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Relationship Id="rId22" Type="http://schemas.openxmlformats.org/officeDocument/2006/relationships/tags" Target="../tags/tag11.xml"/><Relationship Id="rId27" Type="http://schemas.openxmlformats.org/officeDocument/2006/relationships/tags" Target="../tags/tag16.xml"/><Relationship Id="rId30" Type="http://schemas.openxmlformats.org/officeDocument/2006/relationships/tags" Target="../tags/tag19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tags" Target="../tags/tag78.xml"/><Relationship Id="rId18" Type="http://schemas.openxmlformats.org/officeDocument/2006/relationships/tags" Target="../tags/tag83.xml"/><Relationship Id="rId26" Type="http://schemas.openxmlformats.org/officeDocument/2006/relationships/tags" Target="../tags/tag91.xml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86.xml"/><Relationship Id="rId34" Type="http://schemas.openxmlformats.org/officeDocument/2006/relationships/image" Target="file:///D:\qq&#25991;&#20214;\712321467\Image\C2C\Image2\%7b75232B38-A165-1FB7-499C-2E1C792CACB5%7d.png" TargetMode="Externa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82.xml"/><Relationship Id="rId25" Type="http://schemas.openxmlformats.org/officeDocument/2006/relationships/tags" Target="../tags/tag90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81.xml"/><Relationship Id="rId20" Type="http://schemas.openxmlformats.org/officeDocument/2006/relationships/tags" Target="../tags/tag85.xml"/><Relationship Id="rId29" Type="http://schemas.openxmlformats.org/officeDocument/2006/relationships/tags" Target="../tags/tag94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ags" Target="../tags/tag89.xml"/><Relationship Id="rId32" Type="http://schemas.openxmlformats.org/officeDocument/2006/relationships/tags" Target="../tags/tag97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80.xml"/><Relationship Id="rId23" Type="http://schemas.openxmlformats.org/officeDocument/2006/relationships/tags" Target="../tags/tag88.xml"/><Relationship Id="rId28" Type="http://schemas.openxmlformats.org/officeDocument/2006/relationships/tags" Target="../tags/tag93.xml"/><Relationship Id="rId10" Type="http://schemas.openxmlformats.org/officeDocument/2006/relationships/slideLayout" Target="../slideLayouts/slideLayout21.xml"/><Relationship Id="rId19" Type="http://schemas.openxmlformats.org/officeDocument/2006/relationships/tags" Target="../tags/tag84.xml"/><Relationship Id="rId31" Type="http://schemas.openxmlformats.org/officeDocument/2006/relationships/tags" Target="../tags/tag96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79.xml"/><Relationship Id="rId22" Type="http://schemas.openxmlformats.org/officeDocument/2006/relationships/tags" Target="../tags/tag87.xml"/><Relationship Id="rId27" Type="http://schemas.openxmlformats.org/officeDocument/2006/relationships/tags" Target="../tags/tag92.xml"/><Relationship Id="rId30" Type="http://schemas.openxmlformats.org/officeDocument/2006/relationships/tags" Target="../tags/tag95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81000">
              <a:srgbClr val="F2B354">
                <a:alpha val="69000"/>
              </a:srgbClr>
            </a:gs>
            <a:gs pos="100000">
              <a:srgbClr val="B54A3B">
                <a:alpha val="71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40" name="组合 39"/>
          <p:cNvGrpSpPr/>
          <p:nvPr userDrawn="1">
            <p:custDataLst>
              <p:tags r:id="rId19"/>
            </p:custDataLst>
          </p:nvPr>
        </p:nvGrpSpPr>
        <p:grpSpPr>
          <a:xfrm>
            <a:off x="-635" y="99060"/>
            <a:ext cx="12192635" cy="727710"/>
            <a:chOff x="-1" y="246"/>
            <a:chExt cx="19201" cy="1146"/>
          </a:xfrm>
        </p:grpSpPr>
        <p:sp>
          <p:nvSpPr>
            <p:cNvPr id="41" name="矩形 40"/>
            <p:cNvSpPr/>
            <p:nvPr>
              <p:custDataLst>
                <p:tags r:id="rId22"/>
              </p:custDataLst>
            </p:nvPr>
          </p:nvSpPr>
          <p:spPr>
            <a:xfrm flipV="1">
              <a:off x="-1" y="1272"/>
              <a:ext cx="19201" cy="120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F59A47"/>
                </a:gs>
                <a:gs pos="100000">
                  <a:srgbClr val="F2B858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>
              <p:custDataLst>
                <p:tags r:id="rId23"/>
              </p:custDataLst>
            </p:nvPr>
          </p:nvSpPr>
          <p:spPr>
            <a:xfrm>
              <a:off x="1421" y="490"/>
              <a:ext cx="11472" cy="8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zh-CN" sz="300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  <a:sym typeface="+mn-ea"/>
              </a:endParaRPr>
            </a:p>
          </p:txBody>
        </p:sp>
        <p:grpSp>
          <p:nvGrpSpPr>
            <p:cNvPr id="43" name="组合 42"/>
            <p:cNvGrpSpPr/>
            <p:nvPr>
              <p:custDataLst>
                <p:tags r:id="rId24"/>
              </p:custDataLst>
            </p:nvPr>
          </p:nvGrpSpPr>
          <p:grpSpPr>
            <a:xfrm>
              <a:off x="16737" y="798"/>
              <a:ext cx="2159" cy="473"/>
              <a:chOff x="15773" y="2292"/>
              <a:chExt cx="2613" cy="572"/>
            </a:xfrm>
          </p:grpSpPr>
          <p:sp>
            <p:nvSpPr>
              <p:cNvPr id="44" name="椭圆 43"/>
              <p:cNvSpPr/>
              <p:nvPr>
                <p:custDataLst>
                  <p:tags r:id="rId29"/>
                </p:custDataLst>
              </p:nvPr>
            </p:nvSpPr>
            <p:spPr>
              <a:xfrm>
                <a:off x="15773" y="2292"/>
                <a:ext cx="571" cy="573"/>
              </a:xfrm>
              <a:prstGeom prst="ellipse">
                <a:avLst/>
              </a:prstGeom>
              <a:solidFill>
                <a:srgbClr val="D5644B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>
                <p:custDataLst>
                  <p:tags r:id="rId30"/>
                </p:custDataLst>
              </p:nvPr>
            </p:nvSpPr>
            <p:spPr>
              <a:xfrm>
                <a:off x="16454" y="2292"/>
                <a:ext cx="571" cy="573"/>
              </a:xfrm>
              <a:prstGeom prst="ellipse">
                <a:avLst/>
              </a:prstGeom>
              <a:solidFill>
                <a:srgbClr val="F49646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135" y="2292"/>
                <a:ext cx="571" cy="573"/>
              </a:xfrm>
              <a:prstGeom prst="ellipse">
                <a:avLst/>
              </a:prstGeom>
              <a:solidFill>
                <a:srgbClr val="E49783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816" y="2292"/>
                <a:ext cx="571" cy="573"/>
              </a:xfrm>
              <a:prstGeom prst="ellipse">
                <a:avLst/>
              </a:prstGeom>
              <a:solidFill>
                <a:srgbClr val="E39782">
                  <a:alpha val="1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>
              <p:custDataLst>
                <p:tags r:id="rId25"/>
              </p:custDataLst>
            </p:nvPr>
          </p:nvGrpSpPr>
          <p:grpSpPr>
            <a:xfrm>
              <a:off x="143" y="246"/>
              <a:ext cx="1263" cy="1146"/>
              <a:chOff x="12791" y="4248"/>
              <a:chExt cx="1263" cy="1146"/>
            </a:xfrm>
          </p:grpSpPr>
          <p:sp>
            <p:nvSpPr>
              <p:cNvPr id="50" name="任意多边形 49"/>
              <p:cNvSpPr/>
              <p:nvPr>
                <p:custDataLst>
                  <p:tags r:id="rId26"/>
                </p:custDataLst>
              </p:nvPr>
            </p:nvSpPr>
            <p:spPr>
              <a:xfrm>
                <a:off x="12791" y="4248"/>
                <a:ext cx="1155" cy="113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1155" h="1130">
                    <a:moveTo>
                      <a:pt x="0" y="0"/>
                    </a:moveTo>
                    <a:lnTo>
                      <a:pt x="1155" y="0"/>
                    </a:lnTo>
                    <a:lnTo>
                      <a:pt x="1155" y="386"/>
                    </a:lnTo>
                    <a:lnTo>
                      <a:pt x="438" y="386"/>
                    </a:lnTo>
                    <a:lnTo>
                      <a:pt x="438" y="1130"/>
                    </a:lnTo>
                    <a:lnTo>
                      <a:pt x="0" y="1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BA5A">
                  <a:alpha val="66000"/>
                </a:srgb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>
                <p:custDataLst>
                  <p:tags r:id="rId27"/>
                </p:custDataLst>
              </p:nvPr>
            </p:nvSpPr>
            <p:spPr>
              <a:xfrm>
                <a:off x="12927" y="4377"/>
                <a:ext cx="914" cy="88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矩形 51"/>
              <p:cNvSpPr/>
              <p:nvPr>
                <p:custDataLst>
                  <p:tags r:id="rId28"/>
                </p:custDataLst>
              </p:nvPr>
            </p:nvSpPr>
            <p:spPr>
              <a:xfrm>
                <a:off x="13230" y="4644"/>
                <a:ext cx="824" cy="750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C26040"/>
                  </a:gs>
                </a:gsLst>
                <a:lin ang="11940000" scaled="0"/>
              </a:gra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文本2"/>
          <p:cNvSpPr txBox="1"/>
          <p:nvPr userDrawn="1">
            <p:custDataLst>
              <p:tags r:id="rId20"/>
            </p:custDataLst>
          </p:nvPr>
        </p:nvSpPr>
        <p:spPr>
          <a:xfrm>
            <a:off x="9390380" y="80010"/>
            <a:ext cx="3245485" cy="710565"/>
          </a:xfrm>
          <a:prstGeom prst="rect">
            <a:avLst/>
          </a:prstGeom>
          <a:noFill/>
        </p:spPr>
        <p:txBody>
          <a:bodyPr anchor="t">
            <a:scene3d>
              <a:camera prst="orthographicFront"/>
              <a:lightRig rig="threePt" dir="t"/>
            </a:scene3d>
          </a:bodyPr>
          <a:lstStyle/>
          <a:p>
            <a:pPr marL="0" algn="ctr">
              <a:lnSpc>
                <a:spcPts val="2400"/>
              </a:lnSpc>
            </a:pPr>
            <a:r>
              <a:rPr lang="zh-CN" altLang="en-US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                                 </a:t>
            </a:r>
            <a:r>
              <a:rPr lang="en-US" altLang="zh-CN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6.3 </a:t>
            </a:r>
            <a:r>
              <a:rPr lang="zh-CN" altLang="en-US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焦耳定律</a:t>
            </a:r>
          </a:p>
        </p:txBody>
      </p:sp>
      <p:pic>
        <p:nvPicPr>
          <p:cNvPr id="53" name="图片 1073743875" descr="学科网 zxxk.com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33" r:link="rId3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81000">
              <a:srgbClr val="F2B354">
                <a:alpha val="69000"/>
              </a:srgbClr>
            </a:gs>
            <a:gs pos="100000">
              <a:srgbClr val="B54A3B">
                <a:alpha val="71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40" name="组合 39"/>
          <p:cNvGrpSpPr/>
          <p:nvPr userDrawn="1">
            <p:custDataLst>
              <p:tags r:id="rId19"/>
            </p:custDataLst>
          </p:nvPr>
        </p:nvGrpSpPr>
        <p:grpSpPr>
          <a:xfrm>
            <a:off x="-635" y="99060"/>
            <a:ext cx="12192635" cy="727710"/>
            <a:chOff x="-1" y="246"/>
            <a:chExt cx="19201" cy="1146"/>
          </a:xfrm>
        </p:grpSpPr>
        <p:sp>
          <p:nvSpPr>
            <p:cNvPr id="41" name="矩形 40"/>
            <p:cNvSpPr/>
            <p:nvPr>
              <p:custDataLst>
                <p:tags r:id="rId22"/>
              </p:custDataLst>
            </p:nvPr>
          </p:nvSpPr>
          <p:spPr>
            <a:xfrm flipV="1">
              <a:off x="-1" y="1272"/>
              <a:ext cx="19201" cy="120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F59A47"/>
                </a:gs>
                <a:gs pos="100000">
                  <a:srgbClr val="F2B858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>
              <p:custDataLst>
                <p:tags r:id="rId23"/>
              </p:custDataLst>
            </p:nvPr>
          </p:nvSpPr>
          <p:spPr>
            <a:xfrm>
              <a:off x="1421" y="490"/>
              <a:ext cx="11472" cy="8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zh-CN" sz="300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  <a:sym typeface="+mn-ea"/>
              </a:endParaRPr>
            </a:p>
          </p:txBody>
        </p:sp>
        <p:grpSp>
          <p:nvGrpSpPr>
            <p:cNvPr id="43" name="组合 42"/>
            <p:cNvGrpSpPr/>
            <p:nvPr>
              <p:custDataLst>
                <p:tags r:id="rId24"/>
              </p:custDataLst>
            </p:nvPr>
          </p:nvGrpSpPr>
          <p:grpSpPr>
            <a:xfrm>
              <a:off x="16737" y="798"/>
              <a:ext cx="2159" cy="473"/>
              <a:chOff x="15773" y="2292"/>
              <a:chExt cx="2613" cy="572"/>
            </a:xfrm>
          </p:grpSpPr>
          <p:sp>
            <p:nvSpPr>
              <p:cNvPr id="44" name="椭圆 43"/>
              <p:cNvSpPr/>
              <p:nvPr>
                <p:custDataLst>
                  <p:tags r:id="rId29"/>
                </p:custDataLst>
              </p:nvPr>
            </p:nvSpPr>
            <p:spPr>
              <a:xfrm>
                <a:off x="15773" y="2292"/>
                <a:ext cx="571" cy="573"/>
              </a:xfrm>
              <a:prstGeom prst="ellipse">
                <a:avLst/>
              </a:prstGeom>
              <a:solidFill>
                <a:srgbClr val="D5644B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>
                <p:custDataLst>
                  <p:tags r:id="rId30"/>
                </p:custDataLst>
              </p:nvPr>
            </p:nvSpPr>
            <p:spPr>
              <a:xfrm>
                <a:off x="16454" y="2292"/>
                <a:ext cx="571" cy="573"/>
              </a:xfrm>
              <a:prstGeom prst="ellipse">
                <a:avLst/>
              </a:prstGeom>
              <a:solidFill>
                <a:srgbClr val="F49646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135" y="2292"/>
                <a:ext cx="571" cy="573"/>
              </a:xfrm>
              <a:prstGeom prst="ellipse">
                <a:avLst/>
              </a:prstGeom>
              <a:solidFill>
                <a:srgbClr val="E49783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816" y="2292"/>
                <a:ext cx="571" cy="573"/>
              </a:xfrm>
              <a:prstGeom prst="ellipse">
                <a:avLst/>
              </a:prstGeom>
              <a:solidFill>
                <a:srgbClr val="E39782">
                  <a:alpha val="1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>
              <p:custDataLst>
                <p:tags r:id="rId25"/>
              </p:custDataLst>
            </p:nvPr>
          </p:nvGrpSpPr>
          <p:grpSpPr>
            <a:xfrm>
              <a:off x="143" y="246"/>
              <a:ext cx="1263" cy="1146"/>
              <a:chOff x="12791" y="4248"/>
              <a:chExt cx="1263" cy="1146"/>
            </a:xfrm>
          </p:grpSpPr>
          <p:sp>
            <p:nvSpPr>
              <p:cNvPr id="50" name="任意多边形 49"/>
              <p:cNvSpPr/>
              <p:nvPr>
                <p:custDataLst>
                  <p:tags r:id="rId26"/>
                </p:custDataLst>
              </p:nvPr>
            </p:nvSpPr>
            <p:spPr>
              <a:xfrm>
                <a:off x="12791" y="4248"/>
                <a:ext cx="1155" cy="113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1155" h="1130">
                    <a:moveTo>
                      <a:pt x="0" y="0"/>
                    </a:moveTo>
                    <a:lnTo>
                      <a:pt x="1155" y="0"/>
                    </a:lnTo>
                    <a:lnTo>
                      <a:pt x="1155" y="386"/>
                    </a:lnTo>
                    <a:lnTo>
                      <a:pt x="438" y="386"/>
                    </a:lnTo>
                    <a:lnTo>
                      <a:pt x="438" y="1130"/>
                    </a:lnTo>
                    <a:lnTo>
                      <a:pt x="0" y="1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BA5A">
                  <a:alpha val="66000"/>
                </a:srgb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>
                <p:custDataLst>
                  <p:tags r:id="rId27"/>
                </p:custDataLst>
              </p:nvPr>
            </p:nvSpPr>
            <p:spPr>
              <a:xfrm>
                <a:off x="12927" y="4377"/>
                <a:ext cx="914" cy="88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矩形 51"/>
              <p:cNvSpPr/>
              <p:nvPr>
                <p:custDataLst>
                  <p:tags r:id="rId28"/>
                </p:custDataLst>
              </p:nvPr>
            </p:nvSpPr>
            <p:spPr>
              <a:xfrm>
                <a:off x="13230" y="4644"/>
                <a:ext cx="824" cy="750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C26040"/>
                  </a:gs>
                </a:gsLst>
                <a:lin ang="11940000" scaled="0"/>
              </a:gra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文本2"/>
          <p:cNvSpPr txBox="1"/>
          <p:nvPr userDrawn="1">
            <p:custDataLst>
              <p:tags r:id="rId20"/>
            </p:custDataLst>
          </p:nvPr>
        </p:nvSpPr>
        <p:spPr>
          <a:xfrm>
            <a:off x="9897745" y="-245110"/>
            <a:ext cx="2758440" cy="710565"/>
          </a:xfrm>
          <a:prstGeom prst="rect">
            <a:avLst/>
          </a:prstGeom>
          <a:noFill/>
        </p:spPr>
        <p:txBody>
          <a:bodyPr anchor="t">
            <a:scene3d>
              <a:camera prst="orthographicFront"/>
              <a:lightRig rig="threePt" dir="t"/>
            </a:scene3d>
          </a:bodyPr>
          <a:lstStyle/>
          <a:p>
            <a:pPr marL="0" algn="ctr">
              <a:lnSpc>
                <a:spcPts val="2400"/>
              </a:lnSpc>
            </a:pPr>
            <a:r>
              <a:rPr lang="zh-CN" altLang="en-US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                                 </a:t>
            </a:r>
            <a:r>
              <a:rPr lang="en-US" altLang="zh-CN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6.2 </a:t>
            </a:r>
            <a:r>
              <a:rPr lang="zh-CN" altLang="en-US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电功率</a:t>
            </a:r>
          </a:p>
        </p:txBody>
      </p:sp>
      <p:pic>
        <p:nvPicPr>
          <p:cNvPr id="53" name="图片 1073743875" descr="学科网 zxxk.com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33" r:link="rId3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72.xml"/><Relationship Id="rId13" Type="http://schemas.openxmlformats.org/officeDocument/2006/relationships/tags" Target="../tags/tag177.xml"/><Relationship Id="rId18" Type="http://schemas.openxmlformats.org/officeDocument/2006/relationships/slideLayout" Target="../slideLayouts/slideLayout2.xml"/><Relationship Id="rId3" Type="http://schemas.microsoft.com/office/2007/relationships/media" Target="../media/media1.mp4"/><Relationship Id="rId7" Type="http://schemas.openxmlformats.org/officeDocument/2006/relationships/tags" Target="../tags/tag171.xml"/><Relationship Id="rId12" Type="http://schemas.openxmlformats.org/officeDocument/2006/relationships/tags" Target="../tags/tag176.xml"/><Relationship Id="rId17" Type="http://schemas.openxmlformats.org/officeDocument/2006/relationships/tags" Target="../tags/tag181.xml"/><Relationship Id="rId2" Type="http://schemas.openxmlformats.org/officeDocument/2006/relationships/tags" Target="../tags/tag168.xml"/><Relationship Id="rId16" Type="http://schemas.openxmlformats.org/officeDocument/2006/relationships/tags" Target="../tags/tag180.xml"/><Relationship Id="rId1" Type="http://schemas.openxmlformats.org/officeDocument/2006/relationships/tags" Target="../tags/tag167.xml"/><Relationship Id="rId6" Type="http://schemas.openxmlformats.org/officeDocument/2006/relationships/tags" Target="../tags/tag170.xml"/><Relationship Id="rId11" Type="http://schemas.openxmlformats.org/officeDocument/2006/relationships/tags" Target="../tags/tag175.xml"/><Relationship Id="rId5" Type="http://schemas.openxmlformats.org/officeDocument/2006/relationships/tags" Target="../tags/tag169.xml"/><Relationship Id="rId15" Type="http://schemas.openxmlformats.org/officeDocument/2006/relationships/tags" Target="../tags/tag179.xml"/><Relationship Id="rId10" Type="http://schemas.openxmlformats.org/officeDocument/2006/relationships/tags" Target="../tags/tag174.xml"/><Relationship Id="rId19" Type="http://schemas.openxmlformats.org/officeDocument/2006/relationships/image" Target="../media/image3.png"/><Relationship Id="rId4" Type="http://schemas.openxmlformats.org/officeDocument/2006/relationships/video" Target="../media/media1.mp4"/><Relationship Id="rId9" Type="http://schemas.openxmlformats.org/officeDocument/2006/relationships/tags" Target="../tags/tag173.xml"/><Relationship Id="rId14" Type="http://schemas.openxmlformats.org/officeDocument/2006/relationships/tags" Target="../tags/tag17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84.xml"/><Relationship Id="rId7" Type="http://schemas.openxmlformats.org/officeDocument/2006/relationships/image" Target="../media/image4.png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86.xml"/><Relationship Id="rId4" Type="http://schemas.openxmlformats.org/officeDocument/2006/relationships/tags" Target="../tags/tag18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tags" Target="../tags/tag189.xml"/><Relationship Id="rId7" Type="http://schemas.openxmlformats.org/officeDocument/2006/relationships/tags" Target="../tags/tag191.xml"/><Relationship Id="rId2" Type="http://schemas.openxmlformats.org/officeDocument/2006/relationships/tags" Target="../tags/tag188.xml"/><Relationship Id="rId1" Type="http://schemas.openxmlformats.org/officeDocument/2006/relationships/tags" Target="../tags/tag187.xml"/><Relationship Id="rId6" Type="http://schemas.openxmlformats.org/officeDocument/2006/relationships/tags" Target="../tags/tag190.xml"/><Relationship Id="rId5" Type="http://schemas.openxmlformats.org/officeDocument/2006/relationships/video" Target="../media/media2.mp4"/><Relationship Id="rId10" Type="http://schemas.openxmlformats.org/officeDocument/2006/relationships/image" Target="../media/image4.png"/><Relationship Id="rId4" Type="http://schemas.microsoft.com/office/2007/relationships/media" Target="../media/media2.mp4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99.xml"/><Relationship Id="rId13" Type="http://schemas.openxmlformats.org/officeDocument/2006/relationships/tags" Target="../tags/tag204.xml"/><Relationship Id="rId3" Type="http://schemas.openxmlformats.org/officeDocument/2006/relationships/tags" Target="../tags/tag194.xml"/><Relationship Id="rId7" Type="http://schemas.openxmlformats.org/officeDocument/2006/relationships/tags" Target="../tags/tag198.xml"/><Relationship Id="rId12" Type="http://schemas.openxmlformats.org/officeDocument/2006/relationships/tags" Target="../tags/tag203.xml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11" Type="http://schemas.openxmlformats.org/officeDocument/2006/relationships/tags" Target="../tags/tag202.xml"/><Relationship Id="rId5" Type="http://schemas.openxmlformats.org/officeDocument/2006/relationships/tags" Target="../tags/tag196.xml"/><Relationship Id="rId15" Type="http://schemas.openxmlformats.org/officeDocument/2006/relationships/slideLayout" Target="../slideLayouts/slideLayout13.xml"/><Relationship Id="rId10" Type="http://schemas.openxmlformats.org/officeDocument/2006/relationships/tags" Target="../tags/tag201.xml"/><Relationship Id="rId4" Type="http://schemas.openxmlformats.org/officeDocument/2006/relationships/tags" Target="../tags/tag195.xml"/><Relationship Id="rId9" Type="http://schemas.openxmlformats.org/officeDocument/2006/relationships/tags" Target="../tags/tag200.xml"/><Relationship Id="rId14" Type="http://schemas.openxmlformats.org/officeDocument/2006/relationships/tags" Target="../tags/tag20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13.xml"/><Relationship Id="rId13" Type="http://schemas.openxmlformats.org/officeDocument/2006/relationships/tags" Target="../tags/tag218.xml"/><Relationship Id="rId18" Type="http://schemas.openxmlformats.org/officeDocument/2006/relationships/image" Target="../media/image6.png"/><Relationship Id="rId3" Type="http://schemas.openxmlformats.org/officeDocument/2006/relationships/tags" Target="../tags/tag208.xml"/><Relationship Id="rId7" Type="http://schemas.openxmlformats.org/officeDocument/2006/relationships/tags" Target="../tags/tag212.xml"/><Relationship Id="rId12" Type="http://schemas.openxmlformats.org/officeDocument/2006/relationships/tags" Target="../tags/tag217.xml"/><Relationship Id="rId17" Type="http://schemas.openxmlformats.org/officeDocument/2006/relationships/image" Target="../media/image4.png"/><Relationship Id="rId2" Type="http://schemas.openxmlformats.org/officeDocument/2006/relationships/tags" Target="../tags/tag207.xml"/><Relationship Id="rId16" Type="http://schemas.openxmlformats.org/officeDocument/2006/relationships/slideLayout" Target="../slideLayouts/slideLayout13.xml"/><Relationship Id="rId1" Type="http://schemas.openxmlformats.org/officeDocument/2006/relationships/tags" Target="../tags/tag206.xml"/><Relationship Id="rId6" Type="http://schemas.openxmlformats.org/officeDocument/2006/relationships/tags" Target="../tags/tag211.xml"/><Relationship Id="rId11" Type="http://schemas.openxmlformats.org/officeDocument/2006/relationships/tags" Target="../tags/tag216.xml"/><Relationship Id="rId5" Type="http://schemas.openxmlformats.org/officeDocument/2006/relationships/tags" Target="../tags/tag210.xml"/><Relationship Id="rId15" Type="http://schemas.openxmlformats.org/officeDocument/2006/relationships/tags" Target="../tags/tag220.xml"/><Relationship Id="rId10" Type="http://schemas.openxmlformats.org/officeDocument/2006/relationships/tags" Target="../tags/tag215.xml"/><Relationship Id="rId4" Type="http://schemas.openxmlformats.org/officeDocument/2006/relationships/tags" Target="../tags/tag209.xml"/><Relationship Id="rId9" Type="http://schemas.openxmlformats.org/officeDocument/2006/relationships/tags" Target="../tags/tag214.xml"/><Relationship Id="rId14" Type="http://schemas.openxmlformats.org/officeDocument/2006/relationships/tags" Target="../tags/tag21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228.xml"/><Relationship Id="rId13" Type="http://schemas.openxmlformats.org/officeDocument/2006/relationships/image" Target="../media/image8.png"/><Relationship Id="rId3" Type="http://schemas.openxmlformats.org/officeDocument/2006/relationships/tags" Target="../tags/tag223.xml"/><Relationship Id="rId7" Type="http://schemas.openxmlformats.org/officeDocument/2006/relationships/tags" Target="../tags/tag227.xml"/><Relationship Id="rId12" Type="http://schemas.openxmlformats.org/officeDocument/2006/relationships/image" Target="../media/image7.png"/><Relationship Id="rId2" Type="http://schemas.openxmlformats.org/officeDocument/2006/relationships/tags" Target="../tags/tag222.xml"/><Relationship Id="rId1" Type="http://schemas.openxmlformats.org/officeDocument/2006/relationships/tags" Target="../tags/tag221.xml"/><Relationship Id="rId6" Type="http://schemas.openxmlformats.org/officeDocument/2006/relationships/tags" Target="../tags/tag226.xml"/><Relationship Id="rId11" Type="http://schemas.openxmlformats.org/officeDocument/2006/relationships/slideLayout" Target="../slideLayouts/slideLayout13.xml"/><Relationship Id="rId5" Type="http://schemas.openxmlformats.org/officeDocument/2006/relationships/tags" Target="../tags/tag225.xml"/><Relationship Id="rId10" Type="http://schemas.openxmlformats.org/officeDocument/2006/relationships/tags" Target="../tags/tag230.xml"/><Relationship Id="rId4" Type="http://schemas.openxmlformats.org/officeDocument/2006/relationships/tags" Target="../tags/tag224.xml"/><Relationship Id="rId9" Type="http://schemas.openxmlformats.org/officeDocument/2006/relationships/tags" Target="../tags/tag2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38.xml"/><Relationship Id="rId13" Type="http://schemas.openxmlformats.org/officeDocument/2006/relationships/image" Target="../media/image8.png"/><Relationship Id="rId3" Type="http://schemas.openxmlformats.org/officeDocument/2006/relationships/tags" Target="../tags/tag233.xml"/><Relationship Id="rId7" Type="http://schemas.openxmlformats.org/officeDocument/2006/relationships/tags" Target="../tags/tag237.xml"/><Relationship Id="rId12" Type="http://schemas.openxmlformats.org/officeDocument/2006/relationships/image" Target="../media/image7.png"/><Relationship Id="rId2" Type="http://schemas.openxmlformats.org/officeDocument/2006/relationships/tags" Target="../tags/tag232.xml"/><Relationship Id="rId1" Type="http://schemas.openxmlformats.org/officeDocument/2006/relationships/tags" Target="../tags/tag231.xml"/><Relationship Id="rId6" Type="http://schemas.openxmlformats.org/officeDocument/2006/relationships/tags" Target="../tags/tag236.xml"/><Relationship Id="rId11" Type="http://schemas.openxmlformats.org/officeDocument/2006/relationships/slideLayout" Target="../slideLayouts/slideLayout13.xml"/><Relationship Id="rId5" Type="http://schemas.openxmlformats.org/officeDocument/2006/relationships/tags" Target="../tags/tag235.xml"/><Relationship Id="rId10" Type="http://schemas.openxmlformats.org/officeDocument/2006/relationships/tags" Target="../tags/tag240.xml"/><Relationship Id="rId4" Type="http://schemas.openxmlformats.org/officeDocument/2006/relationships/tags" Target="../tags/tag234.xml"/><Relationship Id="rId9" Type="http://schemas.openxmlformats.org/officeDocument/2006/relationships/tags" Target="../tags/tag239.xml"/><Relationship Id="rId1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46.xml"/><Relationship Id="rId13" Type="http://schemas.openxmlformats.org/officeDocument/2006/relationships/image" Target="../media/image10.png"/><Relationship Id="rId3" Type="http://schemas.openxmlformats.org/officeDocument/2006/relationships/tags" Target="../tags/tag243.xml"/><Relationship Id="rId7" Type="http://schemas.openxmlformats.org/officeDocument/2006/relationships/tags" Target="../tags/tag245.xml"/><Relationship Id="rId12" Type="http://schemas.openxmlformats.org/officeDocument/2006/relationships/image" Target="../media/image7.png"/><Relationship Id="rId2" Type="http://schemas.openxmlformats.org/officeDocument/2006/relationships/tags" Target="../tags/tag242.xml"/><Relationship Id="rId1" Type="http://schemas.openxmlformats.org/officeDocument/2006/relationships/tags" Target="../tags/tag241.xml"/><Relationship Id="rId6" Type="http://schemas.openxmlformats.org/officeDocument/2006/relationships/video" Target="../media/media3.mp4"/><Relationship Id="rId11" Type="http://schemas.openxmlformats.org/officeDocument/2006/relationships/slideLayout" Target="../slideLayouts/slideLayout13.xml"/><Relationship Id="rId5" Type="http://schemas.microsoft.com/office/2007/relationships/media" Target="../media/media3.mp4"/><Relationship Id="rId10" Type="http://schemas.openxmlformats.org/officeDocument/2006/relationships/tags" Target="../tags/tag248.xml"/><Relationship Id="rId4" Type="http://schemas.openxmlformats.org/officeDocument/2006/relationships/tags" Target="../tags/tag244.xml"/><Relationship Id="rId9" Type="http://schemas.openxmlformats.org/officeDocument/2006/relationships/tags" Target="../tags/tag2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13" Type="http://schemas.openxmlformats.org/officeDocument/2006/relationships/image" Target="../media/image7.png"/><Relationship Id="rId3" Type="http://schemas.openxmlformats.org/officeDocument/2006/relationships/tags" Target="../tags/tag251.xml"/><Relationship Id="rId7" Type="http://schemas.openxmlformats.org/officeDocument/2006/relationships/tags" Target="../tags/tag255.xml"/><Relationship Id="rId12" Type="http://schemas.openxmlformats.org/officeDocument/2006/relationships/slideLayout" Target="../slideLayouts/slideLayout13.xm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tags" Target="../tags/tag259.xml"/><Relationship Id="rId5" Type="http://schemas.openxmlformats.org/officeDocument/2006/relationships/tags" Target="../tags/tag253.xml"/><Relationship Id="rId15" Type="http://schemas.openxmlformats.org/officeDocument/2006/relationships/image" Target="../media/image12.png"/><Relationship Id="rId10" Type="http://schemas.openxmlformats.org/officeDocument/2006/relationships/tags" Target="../tags/tag258.xml"/><Relationship Id="rId4" Type="http://schemas.openxmlformats.org/officeDocument/2006/relationships/tags" Target="../tags/tag252.xml"/><Relationship Id="rId9" Type="http://schemas.openxmlformats.org/officeDocument/2006/relationships/tags" Target="../tags/tag257.xml"/><Relationship Id="rId1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65.xml"/><Relationship Id="rId13" Type="http://schemas.openxmlformats.org/officeDocument/2006/relationships/image" Target="../media/image13.png"/><Relationship Id="rId3" Type="http://schemas.openxmlformats.org/officeDocument/2006/relationships/tags" Target="../tags/tag262.xml"/><Relationship Id="rId7" Type="http://schemas.openxmlformats.org/officeDocument/2006/relationships/tags" Target="../tags/tag264.xml"/><Relationship Id="rId12" Type="http://schemas.openxmlformats.org/officeDocument/2006/relationships/image" Target="../media/image7.png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6" Type="http://schemas.openxmlformats.org/officeDocument/2006/relationships/video" Target="../media/media4.mp4"/><Relationship Id="rId11" Type="http://schemas.openxmlformats.org/officeDocument/2006/relationships/slideLayout" Target="../slideLayouts/slideLayout13.xml"/><Relationship Id="rId5" Type="http://schemas.microsoft.com/office/2007/relationships/media" Target="../media/media4.mp4"/><Relationship Id="rId10" Type="http://schemas.openxmlformats.org/officeDocument/2006/relationships/tags" Target="../tags/tag267.xml"/><Relationship Id="rId4" Type="http://schemas.openxmlformats.org/officeDocument/2006/relationships/tags" Target="../tags/tag263.xml"/><Relationship Id="rId9" Type="http://schemas.openxmlformats.org/officeDocument/2006/relationships/tags" Target="../tags/tag26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tags" Target="../tags/tag270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269.xml"/><Relationship Id="rId1" Type="http://schemas.openxmlformats.org/officeDocument/2006/relationships/tags" Target="../tags/tag268.xml"/><Relationship Id="rId6" Type="http://schemas.openxmlformats.org/officeDocument/2006/relationships/tags" Target="../tags/tag271.xml"/><Relationship Id="rId5" Type="http://schemas.openxmlformats.org/officeDocument/2006/relationships/video" Target="../media/media5.mp4"/><Relationship Id="rId4" Type="http://schemas.microsoft.com/office/2007/relationships/media" Target="../media/media5.mp4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279.xml"/><Relationship Id="rId13" Type="http://schemas.openxmlformats.org/officeDocument/2006/relationships/tags" Target="../tags/tag284.xml"/><Relationship Id="rId18" Type="http://schemas.openxmlformats.org/officeDocument/2006/relationships/tags" Target="../tags/tag287.xml"/><Relationship Id="rId26" Type="http://schemas.openxmlformats.org/officeDocument/2006/relationships/image" Target="../media/image16.png"/><Relationship Id="rId3" Type="http://schemas.openxmlformats.org/officeDocument/2006/relationships/tags" Target="../tags/tag274.xml"/><Relationship Id="rId21" Type="http://schemas.openxmlformats.org/officeDocument/2006/relationships/tags" Target="../tags/tag290.xml"/><Relationship Id="rId7" Type="http://schemas.openxmlformats.org/officeDocument/2006/relationships/tags" Target="../tags/tag278.xml"/><Relationship Id="rId12" Type="http://schemas.openxmlformats.org/officeDocument/2006/relationships/tags" Target="../tags/tag283.xml"/><Relationship Id="rId17" Type="http://schemas.openxmlformats.org/officeDocument/2006/relationships/tags" Target="../tags/tag286.xml"/><Relationship Id="rId25" Type="http://schemas.openxmlformats.org/officeDocument/2006/relationships/image" Target="../media/image15.png"/><Relationship Id="rId2" Type="http://schemas.openxmlformats.org/officeDocument/2006/relationships/tags" Target="../tags/tag273.xml"/><Relationship Id="rId16" Type="http://schemas.openxmlformats.org/officeDocument/2006/relationships/video" Target="../media/media6.mp4"/><Relationship Id="rId20" Type="http://schemas.openxmlformats.org/officeDocument/2006/relationships/tags" Target="../tags/tag289.xml"/><Relationship Id="rId1" Type="http://schemas.openxmlformats.org/officeDocument/2006/relationships/tags" Target="../tags/tag272.xml"/><Relationship Id="rId6" Type="http://schemas.openxmlformats.org/officeDocument/2006/relationships/tags" Target="../tags/tag277.xml"/><Relationship Id="rId11" Type="http://schemas.openxmlformats.org/officeDocument/2006/relationships/tags" Target="../tags/tag282.xml"/><Relationship Id="rId24" Type="http://schemas.openxmlformats.org/officeDocument/2006/relationships/slideLayout" Target="../slideLayouts/slideLayout13.xml"/><Relationship Id="rId5" Type="http://schemas.openxmlformats.org/officeDocument/2006/relationships/tags" Target="../tags/tag276.xml"/><Relationship Id="rId15" Type="http://schemas.microsoft.com/office/2007/relationships/media" Target="../media/media6.mp4"/><Relationship Id="rId23" Type="http://schemas.openxmlformats.org/officeDocument/2006/relationships/tags" Target="../tags/tag292.xml"/><Relationship Id="rId10" Type="http://schemas.openxmlformats.org/officeDocument/2006/relationships/tags" Target="../tags/tag281.xml"/><Relationship Id="rId19" Type="http://schemas.openxmlformats.org/officeDocument/2006/relationships/tags" Target="../tags/tag288.xml"/><Relationship Id="rId4" Type="http://schemas.openxmlformats.org/officeDocument/2006/relationships/tags" Target="../tags/tag275.xml"/><Relationship Id="rId9" Type="http://schemas.openxmlformats.org/officeDocument/2006/relationships/tags" Target="../tags/tag280.xml"/><Relationship Id="rId14" Type="http://schemas.openxmlformats.org/officeDocument/2006/relationships/tags" Target="../tags/tag285.xml"/><Relationship Id="rId22" Type="http://schemas.openxmlformats.org/officeDocument/2006/relationships/tags" Target="../tags/tag291.xml"/><Relationship Id="rId27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95.xml"/><Relationship Id="rId2" Type="http://schemas.openxmlformats.org/officeDocument/2006/relationships/tags" Target="../tags/tag294.xml"/><Relationship Id="rId1" Type="http://schemas.openxmlformats.org/officeDocument/2006/relationships/tags" Target="../tags/tag293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29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99.xml"/><Relationship Id="rId7" Type="http://schemas.openxmlformats.org/officeDocument/2006/relationships/image" Target="../media/image20.png"/><Relationship Id="rId2" Type="http://schemas.openxmlformats.org/officeDocument/2006/relationships/tags" Target="../tags/tag298.xml"/><Relationship Id="rId1" Type="http://schemas.openxmlformats.org/officeDocument/2006/relationships/tags" Target="../tags/tag297.xml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30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tags" Target="../tags/tag301.xml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306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305.xml"/><Relationship Id="rId1" Type="http://schemas.openxmlformats.org/officeDocument/2006/relationships/tags" Target="../tags/tag304.xml"/><Relationship Id="rId6" Type="http://schemas.openxmlformats.org/officeDocument/2006/relationships/tags" Target="../tags/tag307.xml"/><Relationship Id="rId5" Type="http://schemas.openxmlformats.org/officeDocument/2006/relationships/video" Target="../media/media7.mp4"/><Relationship Id="rId4" Type="http://schemas.microsoft.com/office/2007/relationships/media" Target="../media/media7.mp4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315.xml"/><Relationship Id="rId3" Type="http://schemas.openxmlformats.org/officeDocument/2006/relationships/tags" Target="../tags/tag310.xml"/><Relationship Id="rId7" Type="http://schemas.openxmlformats.org/officeDocument/2006/relationships/tags" Target="../tags/tag314.xml"/><Relationship Id="rId12" Type="http://schemas.openxmlformats.org/officeDocument/2006/relationships/image" Target="../media/image23.png"/><Relationship Id="rId2" Type="http://schemas.openxmlformats.org/officeDocument/2006/relationships/tags" Target="../tags/tag309.xml"/><Relationship Id="rId1" Type="http://schemas.openxmlformats.org/officeDocument/2006/relationships/tags" Target="../tags/tag308.xml"/><Relationship Id="rId6" Type="http://schemas.openxmlformats.org/officeDocument/2006/relationships/tags" Target="../tags/tag313.xml"/><Relationship Id="rId11" Type="http://schemas.openxmlformats.org/officeDocument/2006/relationships/image" Target="../media/image8.png"/><Relationship Id="rId5" Type="http://schemas.openxmlformats.org/officeDocument/2006/relationships/tags" Target="../tags/tag312.xml"/><Relationship Id="rId10" Type="http://schemas.openxmlformats.org/officeDocument/2006/relationships/slideLayout" Target="../slideLayouts/slideLayout13.xml"/><Relationship Id="rId4" Type="http://schemas.openxmlformats.org/officeDocument/2006/relationships/tags" Target="../tags/tag311.xml"/><Relationship Id="rId9" Type="http://schemas.openxmlformats.org/officeDocument/2006/relationships/tags" Target="../tags/tag3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319.xml"/><Relationship Id="rId2" Type="http://schemas.openxmlformats.org/officeDocument/2006/relationships/tags" Target="../tags/tag318.xml"/><Relationship Id="rId1" Type="http://schemas.openxmlformats.org/officeDocument/2006/relationships/tags" Target="../tags/tag317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321.xml"/><Relationship Id="rId4" Type="http://schemas.openxmlformats.org/officeDocument/2006/relationships/tags" Target="../tags/tag3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2"/>
          <p:cNvSpPr txBox="1"/>
          <p:nvPr>
            <p:custDataLst>
              <p:tags r:id="rId3"/>
            </p:custDataLst>
          </p:nvPr>
        </p:nvSpPr>
        <p:spPr>
          <a:xfrm>
            <a:off x="85725" y="5901055"/>
            <a:ext cx="12186285" cy="71056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400"/>
              </a:lnSpc>
            </a:pPr>
            <a:r>
              <a:rPr lang="zh-CN" altLang="en-US" sz="32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教科版物理九年级上册                                 第</a:t>
            </a:r>
            <a:r>
              <a:rPr lang="en-US" altLang="zh-CN" sz="32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6</a:t>
            </a:r>
            <a:r>
              <a:rPr lang="zh-CN" altLang="en-US" sz="32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章   电功率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41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pic>
        <p:nvPicPr>
          <p:cNvPr id="2" name="c018dc89d314aeda880bb8e17613a9de_raw">
            <a:hlinkClick r:id="" action="ppaction://media"/>
          </p:cNvPr>
          <p:cNvPicPr/>
          <p:nvPr>
            <a:videoFile r:link="rId4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870075" y="2028825"/>
            <a:ext cx="7077075" cy="311467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981075" y="1383030"/>
            <a:ext cx="10384790" cy="553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231F20"/>
                </a:solidFill>
                <a:latin typeface="微软雅黑" panose="020B0503020204020204" charset="-122"/>
                <a:ea typeface="微软雅黑"/>
              </a:rPr>
              <a:t>钢花飞溅，铁水奔流。炼钢厂的电炉产生巨大的热，将电炉中的铁水加热到上千摄氏度。</a:t>
            </a:r>
          </a:p>
        </p:txBody>
      </p:sp>
      <p:sp>
        <p:nvSpPr>
          <p:cNvPr id="14" name="文本框 13"/>
          <p:cNvSpPr txBox="1"/>
          <p:nvPr>
            <p:custDataLst>
              <p:tags r:id="rId7"/>
            </p:custDataLst>
          </p:nvPr>
        </p:nvSpPr>
        <p:spPr>
          <a:xfrm>
            <a:off x="76200" y="861060"/>
            <a:ext cx="24485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【电炉炼钢】</a:t>
            </a:r>
          </a:p>
        </p:txBody>
      </p:sp>
      <p:grpSp>
        <p:nvGrpSpPr>
          <p:cNvPr id="27" name="组合 26"/>
          <p:cNvGrpSpPr/>
          <p:nvPr>
            <p:custDataLst>
              <p:tags r:id="rId8"/>
            </p:custDataLst>
          </p:nvPr>
        </p:nvGrpSpPr>
        <p:grpSpPr>
          <a:xfrm>
            <a:off x="3472901" y="5191125"/>
            <a:ext cx="3739733" cy="832750"/>
            <a:chOff x="4426" y="1091"/>
            <a:chExt cx="5889" cy="1311"/>
          </a:xfrm>
        </p:grpSpPr>
        <p:grpSp>
          <p:nvGrpSpPr>
            <p:cNvPr id="25" name="组合 24"/>
            <p:cNvGrpSpPr/>
            <p:nvPr>
              <p:custDataLst>
                <p:tags r:id="rId9"/>
              </p:custDataLst>
            </p:nvPr>
          </p:nvGrpSpPr>
          <p:grpSpPr>
            <a:xfrm>
              <a:off x="4426" y="1524"/>
              <a:ext cx="5889" cy="879"/>
              <a:chOff x="4183" y="1356"/>
              <a:chExt cx="5889" cy="879"/>
            </a:xfrm>
          </p:grpSpPr>
          <p:grpSp>
            <p:nvGrpSpPr>
              <p:cNvPr id="21" name="组合5"/>
              <p:cNvGrpSpPr/>
              <p:nvPr>
                <p:custDataLst>
                  <p:tags r:id="rId11"/>
                </p:custDataLst>
              </p:nvPr>
            </p:nvGrpSpPr>
            <p:grpSpPr>
              <a:xfrm>
                <a:off x="5683" y="1356"/>
                <a:ext cx="4389" cy="879"/>
                <a:chOff x="-648335" y="25816"/>
                <a:chExt cx="2787233" cy="557963"/>
              </a:xfrm>
            </p:grpSpPr>
            <p:sp>
              <p:nvSpPr>
                <p:cNvPr id="23" name="文本4"/>
                <p:cNvSpPr txBox="1"/>
                <p:nvPr>
                  <p:custDataLst>
                    <p:tags r:id="rId15"/>
                  </p:custDataLst>
                </p:nvPr>
              </p:nvSpPr>
              <p:spPr>
                <a:xfrm>
                  <a:off x="625058" y="41910"/>
                  <a:ext cx="1513840" cy="541869"/>
                </a:xfrm>
                <a:prstGeom prst="rect">
                  <a:avLst/>
                </a:prstGeom>
                <a:noFill/>
              </p:spPr>
              <p:txBody>
                <a:bodyPr anchor="t"/>
                <a:lstStyle/>
                <a:p>
                  <a:pPr marL="0" algn="l">
                    <a:lnSpc>
                      <a:spcPts val="2700"/>
                    </a:lnSpc>
                  </a:pPr>
                  <a:r>
                    <a:rPr lang="zh-CN" altLang="en-US" sz="2000" b="1" i="0">
                      <a:solidFill>
                        <a:schemeClr val="bg1">
                          <a:alpha val="100000"/>
                        </a:schemeClr>
                      </a:solidFill>
                      <a:latin typeface="微软雅黑" panose="020B0503020204020204" charset="-122"/>
                      <a:ea typeface="微软雅黑"/>
                    </a:rPr>
                    <a:t>内能</a:t>
                  </a:r>
                </a:p>
              </p:txBody>
            </p:sp>
            <p:sp>
              <p:nvSpPr>
                <p:cNvPr id="22" name="形状10"/>
                <p:cNvSpPr txBox="1"/>
                <p:nvPr>
                  <p:custDataLst>
                    <p:tags r:id="rId16"/>
                  </p:custDataLst>
                </p:nvPr>
              </p:nvSpPr>
              <p:spPr>
                <a:xfrm>
                  <a:off x="605790" y="25816"/>
                  <a:ext cx="725805" cy="485775"/>
                </a:xfrm>
                <a:prstGeom prst="roundRect">
                  <a:avLst/>
                </a:prstGeom>
                <a:noFill/>
                <a:ln w="25400">
                  <a:solidFill>
                    <a:srgbClr val="00AFAD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EBEBEB">
                          <a:alpha val="100000"/>
                        </a:srgbClr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marL="0" algn="ctr"/>
                  <a:endParaRPr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4" name="形状9"/>
                <p:cNvSpPr txBox="1"/>
                <p:nvPr>
                  <p:custDataLst>
                    <p:tags r:id="rId17"/>
                  </p:custDataLst>
                </p:nvPr>
              </p:nvSpPr>
              <p:spPr>
                <a:xfrm>
                  <a:off x="-648335" y="116621"/>
                  <a:ext cx="1187450" cy="258445"/>
                </a:xfrm>
                <a:prstGeom prst="rightArrow">
                  <a:avLst/>
                </a:prstGeom>
                <a:solidFill>
                  <a:srgbClr val="FFFFFF">
                    <a:alpha val="0"/>
                  </a:srgbClr>
                </a:solidFill>
                <a:ln w="12700">
                  <a:solidFill>
                    <a:srgbClr val="00AFAD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marL="0" algn="ctr"/>
                  <a:endParaRPr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15" name="组合4"/>
              <p:cNvGrpSpPr/>
              <p:nvPr>
                <p:custDataLst>
                  <p:tags r:id="rId12"/>
                </p:custDataLst>
              </p:nvPr>
            </p:nvGrpSpPr>
            <p:grpSpPr>
              <a:xfrm>
                <a:off x="4183" y="1356"/>
                <a:ext cx="1730" cy="872"/>
                <a:chOff x="285750" y="25754"/>
                <a:chExt cx="1098550" cy="553720"/>
              </a:xfrm>
            </p:grpSpPr>
            <p:sp>
              <p:nvSpPr>
                <p:cNvPr id="18" name="形状8"/>
                <p:cNvSpPr txBox="1"/>
                <p:nvPr>
                  <p:custDataLst>
                    <p:tags r:id="rId13"/>
                  </p:custDataLst>
                </p:nvPr>
              </p:nvSpPr>
              <p:spPr>
                <a:xfrm>
                  <a:off x="285750" y="25754"/>
                  <a:ext cx="817880" cy="487045"/>
                </a:xfrm>
                <a:prstGeom prst="roundRect">
                  <a:avLst/>
                </a:prstGeom>
                <a:solidFill>
                  <a:srgbClr val="FFFFFF">
                    <a:alpha val="0"/>
                  </a:srgbClr>
                </a:solidFill>
                <a:ln w="25400">
                  <a:solidFill>
                    <a:srgbClr val="00AFAD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marL="0" algn="ctr"/>
                  <a:endParaRPr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" name="文本3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374015" y="37819"/>
                  <a:ext cx="1010285" cy="541655"/>
                </a:xfrm>
                <a:prstGeom prst="rect">
                  <a:avLst/>
                </a:prstGeom>
                <a:noFill/>
              </p:spPr>
              <p:txBody>
                <a:bodyPr anchor="t"/>
                <a:lstStyle/>
                <a:p>
                  <a:pPr marL="0" algn="l">
                    <a:lnSpc>
                      <a:spcPts val="2700"/>
                    </a:lnSpc>
                  </a:pPr>
                  <a:r>
                    <a:rPr lang="zh-CN" altLang="en-US" sz="2000" b="1" i="0">
                      <a:solidFill>
                        <a:schemeClr val="bg1">
                          <a:alpha val="100000"/>
                        </a:schemeClr>
                      </a:solidFill>
                      <a:latin typeface="微软雅黑" panose="020B0503020204020204" charset="-122"/>
                      <a:ea typeface="微软雅黑"/>
                    </a:rPr>
                    <a:t>电能</a:t>
                  </a:r>
                </a:p>
              </p:txBody>
            </p:sp>
          </p:grpSp>
        </p:grpSp>
        <p:sp>
          <p:nvSpPr>
            <p:cNvPr id="26" name="文本4"/>
            <p:cNvSpPr txBox="1"/>
            <p:nvPr>
              <p:custDataLst>
                <p:tags r:id="rId10"/>
              </p:custDataLst>
            </p:nvPr>
          </p:nvSpPr>
          <p:spPr>
            <a:xfrm>
              <a:off x="6365" y="1091"/>
              <a:ext cx="1332" cy="8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2700"/>
                </a:lnSpc>
              </a:pPr>
              <a:r>
                <a:rPr lang="zh-CN" altLang="en-US" sz="2000" b="1" i="0">
                  <a:solidFill>
                    <a:schemeClr val="bg1">
                      <a:alpha val="100000"/>
                    </a:schemeClr>
                  </a:solidFill>
                  <a:latin typeface="微软雅黑" panose="020B0503020204020204" charset="-122"/>
                  <a:ea typeface="微软雅黑"/>
                </a:rPr>
                <a:t>转化</a:t>
              </a: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" y="861060"/>
            <a:ext cx="24485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【手搓电灯泡】</a:t>
            </a:r>
          </a:p>
        </p:txBody>
      </p:sp>
      <p:pic>
        <p:nvPicPr>
          <p:cNvPr id="6" name="图片 5"/>
          <p:cNvPicPr/>
          <p:nvPr>
            <p:custDataLst>
              <p:tags r:id="rId4"/>
            </p:custDataLst>
          </p:nvPr>
        </p:nvPicPr>
        <p:blipFill>
          <a:blip r:embed="rId7">
            <a:lum bright="-6000" contrast="24000"/>
          </a:blip>
          <a:stretch>
            <a:fillRect/>
          </a:stretch>
        </p:blipFill>
        <p:spPr>
          <a:xfrm>
            <a:off x="8343265" y="4571365"/>
            <a:ext cx="3438525" cy="2191385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632460" y="1614170"/>
            <a:ext cx="10574020" cy="37953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如图所示，将钉子垂直穿过橡胶瓶盖，选一条金属丝，两端分别绕在钉子的尖端，装好后放入玻璃瓶内。钉子之间的细金属丝就如 同电灯泡中的灯丝。当电流通过时，金属丝快速发热、变红、发光，但很快就烧掉了。在这短暂的时间内，我们经历了爱迪生研制灯泡的过程。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" y="861060"/>
            <a:ext cx="24485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【手搓电灯泡】</a:t>
            </a:r>
          </a:p>
        </p:txBody>
      </p:sp>
      <p:pic>
        <p:nvPicPr>
          <p:cNvPr id="9" name="4ef4f29527085a75b205de7e27377126_raw">
            <a:hlinkClick r:id="" action="ppaction://media"/>
          </p:cNvPr>
          <p:cNvPicPr/>
          <p:nvPr>
            <a:videoFile r:link="rId5"/>
            <p:custDataLst>
              <p:tags r:id="rId6"/>
            </p:custDataLst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18055" y="1478280"/>
            <a:ext cx="7353935" cy="436372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7"/>
            </p:custDataLst>
          </p:nvPr>
        </p:nvPicPr>
        <p:blipFill>
          <a:blip r:embed="rId10">
            <a:lum bright="-6000" contrast="24000"/>
          </a:blip>
          <a:stretch>
            <a:fillRect/>
          </a:stretch>
        </p:blipFill>
        <p:spPr>
          <a:xfrm>
            <a:off x="8295005" y="4923155"/>
            <a:ext cx="2905760" cy="183959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542925" y="975995"/>
            <a:ext cx="24485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rgbClr val="00AFAD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【重点来啦】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542925" y="1787525"/>
            <a:ext cx="11502390" cy="18992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231F20"/>
                </a:solidFill>
                <a:latin typeface="FZSSJW--GB1-0"/>
                <a:ea typeface="FZSSJW--GB1-0"/>
              </a:rPr>
              <a:t>电流通过灯泡的灯丝时，灯丝变得灼热而发光，这种电能转化为内能的现象叫作电流的</a:t>
            </a:r>
            <a:r>
              <a:rPr lang="zh-CN" altLang="en-US" sz="3200">
                <a:solidFill>
                  <a:srgbClr val="00AFAD"/>
                </a:solidFill>
                <a:latin typeface="汉仪旗黑-55简"/>
                <a:ea typeface="汉仪旗黑-55简"/>
              </a:rPr>
              <a:t>热效应</a:t>
            </a:r>
            <a:r>
              <a:rPr lang="en-US" altLang="zh-CN" sz="3200" b="1">
                <a:solidFill>
                  <a:srgbClr val="00AFAD"/>
                </a:solidFill>
                <a:latin typeface="TimesNewRomanPS-BoldMT"/>
                <a:ea typeface="TimesNewRomanPS-BoldMT"/>
              </a:rPr>
              <a:t>heating effect</a:t>
            </a:r>
            <a:r>
              <a:rPr lang="zh-CN" altLang="en-US" sz="3200">
                <a:solidFill>
                  <a:srgbClr val="00AFAD"/>
                </a:solidFill>
                <a:latin typeface="汉仪旗黑-55简"/>
                <a:ea typeface="汉仪旗黑-55简"/>
              </a:rPr>
              <a:t>）</a:t>
            </a:r>
            <a:r>
              <a:rPr lang="zh-CN" altLang="en-US" sz="3200">
                <a:solidFill>
                  <a:srgbClr val="231F20"/>
                </a:solidFill>
                <a:latin typeface="FZSSJW--GB1-0"/>
                <a:ea typeface="FZSSJW--GB1-0"/>
              </a:rPr>
              <a:t>。</a:t>
            </a:r>
          </a:p>
        </p:txBody>
      </p:sp>
      <p:grpSp>
        <p:nvGrpSpPr>
          <p:cNvPr id="27" name="组合 26"/>
          <p:cNvGrpSpPr/>
          <p:nvPr>
            <p:custDataLst>
              <p:tags r:id="rId5"/>
            </p:custDataLst>
          </p:nvPr>
        </p:nvGrpSpPr>
        <p:grpSpPr>
          <a:xfrm>
            <a:off x="3653790" y="3724275"/>
            <a:ext cx="4491355" cy="1245472"/>
            <a:chOff x="4426" y="1091"/>
            <a:chExt cx="5889" cy="1425"/>
          </a:xfrm>
        </p:grpSpPr>
        <p:grpSp>
          <p:nvGrpSpPr>
            <p:cNvPr id="25" name="组合 24"/>
            <p:cNvGrpSpPr/>
            <p:nvPr>
              <p:custDataLst>
                <p:tags r:id="rId6"/>
              </p:custDataLst>
            </p:nvPr>
          </p:nvGrpSpPr>
          <p:grpSpPr>
            <a:xfrm>
              <a:off x="4426" y="1524"/>
              <a:ext cx="5889" cy="992"/>
              <a:chOff x="4183" y="1356"/>
              <a:chExt cx="5889" cy="992"/>
            </a:xfrm>
          </p:grpSpPr>
          <p:grpSp>
            <p:nvGrpSpPr>
              <p:cNvPr id="21" name="组合5"/>
              <p:cNvGrpSpPr/>
              <p:nvPr>
                <p:custDataLst>
                  <p:tags r:id="rId8"/>
                </p:custDataLst>
              </p:nvPr>
            </p:nvGrpSpPr>
            <p:grpSpPr>
              <a:xfrm>
                <a:off x="5683" y="1356"/>
                <a:ext cx="4389" cy="958"/>
                <a:chOff x="-648335" y="25816"/>
                <a:chExt cx="2787233" cy="608223"/>
              </a:xfrm>
            </p:grpSpPr>
            <p:sp>
              <p:nvSpPr>
                <p:cNvPr id="22" name="形状10"/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605815" y="25816"/>
                  <a:ext cx="871237" cy="486079"/>
                </a:xfrm>
                <a:prstGeom prst="roundRect">
                  <a:avLst/>
                </a:prstGeom>
                <a:noFill/>
                <a:ln w="25400">
                  <a:solidFill>
                    <a:srgbClr val="00AFAD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EBEBEB">
                          <a:alpha val="100000"/>
                        </a:srgbClr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marL="0" algn="ctr"/>
                  <a:endParaRPr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3" name="文本4"/>
                <p:cNvSpPr txBox="1"/>
                <p:nvPr>
                  <p:custDataLst>
                    <p:tags r:id="rId13"/>
                  </p:custDataLst>
                </p:nvPr>
              </p:nvSpPr>
              <p:spPr>
                <a:xfrm>
                  <a:off x="625058" y="92170"/>
                  <a:ext cx="1513840" cy="541869"/>
                </a:xfrm>
                <a:prstGeom prst="rect">
                  <a:avLst/>
                </a:prstGeom>
                <a:noFill/>
              </p:spPr>
              <p:txBody>
                <a:bodyPr anchor="t"/>
                <a:lstStyle/>
                <a:p>
                  <a:pPr marL="0" algn="l">
                    <a:lnSpc>
                      <a:spcPts val="2700"/>
                    </a:lnSpc>
                  </a:pPr>
                  <a:r>
                    <a:rPr lang="zh-CN" altLang="en-US" sz="2800" b="1" i="0">
                      <a:solidFill>
                        <a:schemeClr val="bg1">
                          <a:alpha val="100000"/>
                        </a:schemeClr>
                      </a:solidFill>
                      <a:latin typeface="微软雅黑" panose="020B0503020204020204" charset="-122"/>
                      <a:ea typeface="微软雅黑"/>
                    </a:rPr>
                    <a:t>内能</a:t>
                  </a:r>
                </a:p>
              </p:txBody>
            </p:sp>
            <p:sp>
              <p:nvSpPr>
                <p:cNvPr id="24" name="形状9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-648335" y="116621"/>
                  <a:ext cx="1187450" cy="258445"/>
                </a:xfrm>
                <a:prstGeom prst="rightArrow">
                  <a:avLst/>
                </a:prstGeom>
                <a:solidFill>
                  <a:srgbClr val="FFFFFF">
                    <a:alpha val="0"/>
                  </a:srgbClr>
                </a:solidFill>
                <a:ln w="12700">
                  <a:solidFill>
                    <a:srgbClr val="00AFAD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marL="0" algn="ctr"/>
                  <a:endParaRPr sz="240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17" name="组合4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4183" y="1356"/>
                <a:ext cx="1730" cy="992"/>
                <a:chOff x="285745" y="25754"/>
                <a:chExt cx="1098555" cy="629840"/>
              </a:xfrm>
            </p:grpSpPr>
            <p:sp>
              <p:nvSpPr>
                <p:cNvPr id="18" name="形状8"/>
                <p:cNvSpPr txBox="1"/>
                <p:nvPr>
                  <p:custDataLst>
                    <p:tags r:id="rId10"/>
                  </p:custDataLst>
                </p:nvPr>
              </p:nvSpPr>
              <p:spPr>
                <a:xfrm>
                  <a:off x="285745" y="25754"/>
                  <a:ext cx="932126" cy="486890"/>
                </a:xfrm>
                <a:prstGeom prst="roundRect">
                  <a:avLst/>
                </a:prstGeom>
                <a:solidFill>
                  <a:srgbClr val="FFFFFF">
                    <a:alpha val="0"/>
                  </a:srgbClr>
                </a:solidFill>
                <a:ln w="25400">
                  <a:solidFill>
                    <a:srgbClr val="00AFAD">
                      <a:alpha val="10000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marL="0" algn="ctr"/>
                  <a:endParaRPr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0" name="文本3"/>
                <p:cNvSpPr txBox="1"/>
                <p:nvPr>
                  <p:custDataLst>
                    <p:tags r:id="rId11"/>
                  </p:custDataLst>
                </p:nvPr>
              </p:nvSpPr>
              <p:spPr>
                <a:xfrm>
                  <a:off x="374015" y="113939"/>
                  <a:ext cx="1010285" cy="541655"/>
                </a:xfrm>
                <a:prstGeom prst="rect">
                  <a:avLst/>
                </a:prstGeom>
                <a:noFill/>
              </p:spPr>
              <p:txBody>
                <a:bodyPr anchor="t"/>
                <a:lstStyle/>
                <a:p>
                  <a:pPr marL="0" algn="l">
                    <a:lnSpc>
                      <a:spcPts val="2700"/>
                    </a:lnSpc>
                  </a:pPr>
                  <a:r>
                    <a:rPr lang="zh-CN" altLang="en-US" sz="2800" b="1" i="0">
                      <a:solidFill>
                        <a:schemeClr val="bg1">
                          <a:alpha val="100000"/>
                        </a:schemeClr>
                      </a:solidFill>
                      <a:latin typeface="微软雅黑" panose="020B0503020204020204" charset="-122"/>
                      <a:ea typeface="微软雅黑"/>
                    </a:rPr>
                    <a:t>电能</a:t>
                  </a:r>
                </a:p>
              </p:txBody>
            </p:sp>
          </p:grpSp>
        </p:grpSp>
        <p:sp>
          <p:nvSpPr>
            <p:cNvPr id="26" name="文本4"/>
            <p:cNvSpPr txBox="1"/>
            <p:nvPr>
              <p:custDataLst>
                <p:tags r:id="rId7"/>
              </p:custDataLst>
            </p:nvPr>
          </p:nvSpPr>
          <p:spPr>
            <a:xfrm>
              <a:off x="6362" y="1091"/>
              <a:ext cx="1332" cy="85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2700"/>
                </a:lnSpc>
              </a:pPr>
              <a:r>
                <a:rPr lang="zh-CN" altLang="en-US" sz="2800" b="1" i="0">
                  <a:solidFill>
                    <a:schemeClr val="bg1">
                      <a:alpha val="100000"/>
                    </a:schemeClr>
                  </a:solidFill>
                  <a:latin typeface="微软雅黑" panose="020B0503020204020204" charset="-122"/>
                  <a:ea typeface="微软雅黑"/>
                </a:rPr>
                <a:t>转化</a:t>
              </a: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标注 3"/>
          <p:cNvSpPr/>
          <p:nvPr>
            <p:custDataLst>
              <p:tags r:id="rId2"/>
            </p:custDataLst>
          </p:nvPr>
        </p:nvSpPr>
        <p:spPr>
          <a:xfrm>
            <a:off x="2679065" y="1559560"/>
            <a:ext cx="8392160" cy="4730115"/>
          </a:xfrm>
          <a:prstGeom prst="wedgeRoundRectCallout">
            <a:avLst>
              <a:gd name="adj1" fmla="val -58989"/>
              <a:gd name="adj2" fmla="val 262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542925" y="975995"/>
            <a:ext cx="24485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rgbClr val="00AFAD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【重点来啦】</a:t>
            </a:r>
          </a:p>
        </p:txBody>
      </p:sp>
      <p:grpSp>
        <p:nvGrpSpPr>
          <p:cNvPr id="16" name="组合 15"/>
          <p:cNvGrpSpPr/>
          <p:nvPr>
            <p:custDataLst>
              <p:tags r:id="rId5"/>
            </p:custDataLst>
          </p:nvPr>
        </p:nvGrpSpPr>
        <p:grpSpPr>
          <a:xfrm>
            <a:off x="2679065" y="1190625"/>
            <a:ext cx="8671113" cy="3839208"/>
            <a:chOff x="1475" y="4350"/>
            <a:chExt cx="15932" cy="6061"/>
          </a:xfrm>
        </p:grpSpPr>
        <p:pic>
          <p:nvPicPr>
            <p:cNvPr id="6" name="图片 5"/>
            <p:cNvPicPr/>
            <p:nvPr>
              <p:custDataLst>
                <p:tags r:id="rId8"/>
              </p:custDataLst>
            </p:nvPr>
          </p:nvPicPr>
          <p:blipFill>
            <a:blip r:embed="rId17">
              <a:lum bright="-6000" contrast="24000"/>
            </a:blip>
            <a:stretch>
              <a:fillRect/>
            </a:stretch>
          </p:blipFill>
          <p:spPr>
            <a:xfrm>
              <a:off x="4064" y="4350"/>
              <a:ext cx="8203" cy="6061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>
              <p:custDataLst>
                <p:tags r:id="rId9"/>
              </p:custDataLst>
            </p:nvPr>
          </p:nvGrpSpPr>
          <p:grpSpPr>
            <a:xfrm>
              <a:off x="1475" y="5474"/>
              <a:ext cx="15932" cy="3191"/>
              <a:chOff x="1475" y="5474"/>
              <a:chExt cx="15932" cy="3191"/>
            </a:xfrm>
          </p:grpSpPr>
          <p:sp>
            <p:nvSpPr>
              <p:cNvPr id="9" name="文本4"/>
              <p:cNvSpPr txBox="1"/>
              <p:nvPr>
                <p:custDataLst>
                  <p:tags r:id="rId10"/>
                </p:custDataLst>
              </p:nvPr>
            </p:nvSpPr>
            <p:spPr>
              <a:xfrm>
                <a:off x="13258" y="5474"/>
                <a:ext cx="4149" cy="1039"/>
              </a:xfrm>
              <a:prstGeom prst="rect">
                <a:avLst/>
              </a:prstGeom>
              <a:noFill/>
            </p:spPr>
            <p:txBody>
              <a:bodyPr anchor="t"/>
              <a:lstStyle/>
              <a:p>
                <a:pPr marL="0" algn="l">
                  <a:buFont typeface="Wingdings" panose="05000000000000000000" charset="0"/>
                  <a:buChar char="l"/>
                </a:pPr>
                <a:r>
                  <a:rPr lang="zh-CN" altLang="en-US" sz="2800" b="0" i="0">
                    <a:solidFill>
                      <a:srgbClr val="FF0000">
                        <a:alpha val="100000"/>
                      </a:srgbClr>
                    </a:solidFill>
                    <a:latin typeface="微软雅黑" panose="020B0503020204020204" charset="-122"/>
                    <a:ea typeface="微软雅黑"/>
                  </a:rPr>
                  <a:t>热得发红</a:t>
                </a:r>
              </a:p>
            </p:txBody>
          </p:sp>
          <p:sp>
            <p:nvSpPr>
              <p:cNvPr id="10" name="文本5"/>
              <p:cNvSpPr txBox="1"/>
              <p:nvPr>
                <p:custDataLst>
                  <p:tags r:id="rId11"/>
                </p:custDataLst>
              </p:nvPr>
            </p:nvSpPr>
            <p:spPr>
              <a:xfrm>
                <a:off x="1475" y="5911"/>
                <a:ext cx="5115" cy="1039"/>
              </a:xfrm>
              <a:prstGeom prst="rect">
                <a:avLst/>
              </a:prstGeom>
              <a:noFill/>
            </p:spPr>
            <p:txBody>
              <a:bodyPr anchor="t"/>
              <a:lstStyle/>
              <a:p>
                <a:pPr marL="0" algn="l">
                  <a:buFont typeface="Wingdings" panose="05000000000000000000" charset="0"/>
                  <a:buChar char="l"/>
                </a:pPr>
                <a:r>
                  <a:rPr lang="zh-CN" altLang="en-US" sz="2800" b="0" i="0">
                    <a:solidFill>
                      <a:srgbClr val="FF0000">
                        <a:alpha val="100000"/>
                      </a:srgbClr>
                    </a:solidFill>
                    <a:latin typeface="微软雅黑" panose="020B0503020204020204" charset="-122"/>
                    <a:ea typeface="微软雅黑"/>
                  </a:rPr>
                  <a:t>几乎不发热</a:t>
                </a:r>
              </a:p>
            </p:txBody>
          </p:sp>
          <p:sp>
            <p:nvSpPr>
              <p:cNvPr id="11" name="形状2"/>
              <p:cNvSpPr txBox="1"/>
              <p:nvPr>
                <p:custDataLst>
                  <p:tags r:id="rId12"/>
                </p:custDataLst>
              </p:nvPr>
            </p:nvSpPr>
            <p:spPr>
              <a:xfrm flipH="1">
                <a:off x="10800" y="6356"/>
                <a:ext cx="3913" cy="2227"/>
              </a:xfrm>
              <a:custGeom>
                <a:avLst/>
                <a:gdLst>
                  <a:gd name="connsiteX0" fmla="*/ 0 w 1570110"/>
                  <a:gd name="connsiteY0" fmla="*/ 0 h 2137620"/>
                  <a:gd name="connsiteX1" fmla="*/ 0 w 1570110"/>
                  <a:gd name="connsiteY1" fmla="*/ 794739 h 2137620"/>
                  <a:gd name="connsiteX2" fmla="*/ 1570110 w 1570110"/>
                  <a:gd name="connsiteY2" fmla="*/ 2137620 h 21376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70110" h="2137620" fill="none">
                    <a:moveTo>
                      <a:pt x="0" y="0"/>
                    </a:moveTo>
                    <a:lnTo>
                      <a:pt x="0" y="794739"/>
                    </a:lnTo>
                    <a:lnTo>
                      <a:pt x="1570110" y="2137620"/>
                    </a:lnTo>
                  </a:path>
                </a:pathLst>
              </a:custGeom>
              <a:solidFill>
                <a:srgbClr val="FF0000"/>
              </a:solidFill>
              <a:ln w="28575">
                <a:solidFill>
                  <a:srgbClr val="FF0000">
                    <a:alpha val="100000"/>
                  </a:srgbClr>
                </a:solidFill>
                <a:prstDash val="solid"/>
              </a:ln>
            </p:spPr>
            <p:txBody>
              <a:bodyPr anchor="ctr"/>
              <a:lstStyle/>
              <a:p>
                <a:pPr marL="0" algn="ctr"/>
                <a:endParaRPr/>
              </a:p>
            </p:txBody>
          </p:sp>
          <p:sp>
            <p:nvSpPr>
              <p:cNvPr id="12" name="形状3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3018" y="6723"/>
                <a:ext cx="2294" cy="1776"/>
              </a:xfrm>
              <a:custGeom>
                <a:avLst/>
                <a:gdLst>
                  <a:gd name="connsiteX0" fmla="*/ 0 w 1484902"/>
                  <a:gd name="connsiteY0" fmla="*/ 0 h 2279641"/>
                  <a:gd name="connsiteX1" fmla="*/ 0 w 1484902"/>
                  <a:gd name="connsiteY1" fmla="*/ 794739 h 2279641"/>
                  <a:gd name="connsiteX2" fmla="*/ 1484902 w 1484902"/>
                  <a:gd name="connsiteY2" fmla="*/ 2279641 h 227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84902" h="2279641" fill="none">
                    <a:moveTo>
                      <a:pt x="0" y="0"/>
                    </a:moveTo>
                    <a:lnTo>
                      <a:pt x="0" y="794739"/>
                    </a:lnTo>
                    <a:lnTo>
                      <a:pt x="1484902" y="2279641"/>
                    </a:lnTo>
                  </a:path>
                </a:pathLst>
              </a:custGeom>
              <a:solidFill>
                <a:srgbClr val="FFFFFF">
                  <a:alpha val="0"/>
                </a:srgbClr>
              </a:solidFill>
              <a:ln w="28575">
                <a:solidFill>
                  <a:srgbClr val="FF0000">
                    <a:alpha val="100000"/>
                  </a:srgbClr>
                </a:solidFill>
                <a:prstDash val="solid"/>
              </a:ln>
            </p:spPr>
            <p:txBody>
              <a:bodyPr anchor="ctr"/>
              <a:lstStyle/>
              <a:p>
                <a:pPr marL="0" algn="ctr"/>
                <a:endParaRPr/>
              </a:p>
            </p:txBody>
          </p:sp>
          <p:sp>
            <p:nvSpPr>
              <p:cNvPr id="13" name="形状4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10643" y="8495"/>
                <a:ext cx="170" cy="170"/>
              </a:xfrm>
              <a:custGeom>
                <a:avLst/>
                <a:gdLst>
                  <a:gd name="connsiteX0" fmla="*/ 114524 w 229048"/>
                  <a:gd name="connsiteY0" fmla="*/ 0 h 226066"/>
                  <a:gd name="connsiteX1" fmla="*/ 177774 w 229048"/>
                  <a:gd name="connsiteY1" fmla="*/ 0 h 226066"/>
                  <a:gd name="connsiteX2" fmla="*/ 229048 w 229048"/>
                  <a:gd name="connsiteY2" fmla="*/ 175460 h 226066"/>
                  <a:gd name="connsiteX3" fmla="*/ 51274 w 229048"/>
                  <a:gd name="connsiteY3" fmla="*/ 226066 h 226066"/>
                  <a:gd name="connsiteX4" fmla="*/ 0 w 229048"/>
                  <a:gd name="connsiteY4" fmla="*/ 50607 h 2260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045" h="226066">
                    <a:moveTo>
                      <a:pt x="114524" y="0"/>
                    </a:moveTo>
                    <a:cubicBezTo>
                      <a:pt x="177774" y="0"/>
                      <a:pt x="229048" y="50607"/>
                      <a:pt x="229048" y="113033"/>
                    </a:cubicBezTo>
                    <a:cubicBezTo>
                      <a:pt x="229048" y="175460"/>
                      <a:pt x="177774" y="226066"/>
                      <a:pt x="114524" y="226066"/>
                    </a:cubicBezTo>
                    <a:cubicBezTo>
                      <a:pt x="51274" y="226066"/>
                      <a:pt x="0" y="175460"/>
                      <a:pt x="0" y="113033"/>
                    </a:cubicBezTo>
                    <a:cubicBezTo>
                      <a:pt x="0" y="50607"/>
                      <a:pt x="51274" y="0"/>
                      <a:pt x="114524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>
                <a:noFill/>
                <a:prstDash val="solid"/>
              </a:ln>
            </p:spPr>
            <p:txBody>
              <a:bodyPr anchor="ctr"/>
              <a:lstStyle/>
              <a:p>
                <a:pPr marL="0" algn="ctr"/>
                <a:endParaRPr/>
              </a:p>
            </p:txBody>
          </p:sp>
          <p:sp>
            <p:nvSpPr>
              <p:cNvPr id="14" name="形状5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5176" y="8378"/>
                <a:ext cx="170" cy="170"/>
              </a:xfrm>
              <a:custGeom>
                <a:avLst/>
                <a:gdLst>
                  <a:gd name="connsiteX0" fmla="*/ 114524 w 229048"/>
                  <a:gd name="connsiteY0" fmla="*/ 0 h 226066"/>
                  <a:gd name="connsiteX1" fmla="*/ 177774 w 229048"/>
                  <a:gd name="connsiteY1" fmla="*/ 0 h 226066"/>
                  <a:gd name="connsiteX2" fmla="*/ 229048 w 229048"/>
                  <a:gd name="connsiteY2" fmla="*/ 175460 h 226066"/>
                  <a:gd name="connsiteX3" fmla="*/ 51274 w 229048"/>
                  <a:gd name="connsiteY3" fmla="*/ 226066 h 226066"/>
                  <a:gd name="connsiteX4" fmla="*/ 0 w 229048"/>
                  <a:gd name="connsiteY4" fmla="*/ 50607 h 2260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045" h="226066">
                    <a:moveTo>
                      <a:pt x="114524" y="0"/>
                    </a:moveTo>
                    <a:cubicBezTo>
                      <a:pt x="177774" y="0"/>
                      <a:pt x="229048" y="50607"/>
                      <a:pt x="229048" y="113033"/>
                    </a:cubicBezTo>
                    <a:cubicBezTo>
                      <a:pt x="229048" y="175460"/>
                      <a:pt x="177774" y="226066"/>
                      <a:pt x="114524" y="226066"/>
                    </a:cubicBezTo>
                    <a:cubicBezTo>
                      <a:pt x="51274" y="226066"/>
                      <a:pt x="0" y="175460"/>
                      <a:pt x="0" y="113033"/>
                    </a:cubicBezTo>
                    <a:cubicBezTo>
                      <a:pt x="0" y="50607"/>
                      <a:pt x="51274" y="0"/>
                      <a:pt x="114524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>
                <a:solidFill>
                  <a:srgbClr val="FFFFFF">
                    <a:alpha val="0"/>
                  </a:srgbClr>
                </a:solidFill>
                <a:prstDash val="solid"/>
              </a:ln>
            </p:spPr>
            <p:txBody>
              <a:bodyPr anchor="ctr"/>
              <a:lstStyle/>
              <a:p>
                <a:pPr marL="0" algn="ctr"/>
                <a:endParaRPr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8" name="图片 17"/>
          <p:cNvPicPr/>
          <p:nvPr>
            <p:custDataLst>
              <p:tags r:id="rId6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-365760" y="3850005"/>
            <a:ext cx="3473450" cy="321691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7"/>
            </p:custDataLst>
          </p:nvPr>
        </p:nvSpPr>
        <p:spPr>
          <a:xfrm>
            <a:off x="2992120" y="5116195"/>
            <a:ext cx="801243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灯泡工作时，通过灯泡的电流和通过连接灯泡的电线的电流大小是相等的，为什么金属丝被烧得通红而电线却不热？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形状8"/>
          <p:cNvSpPr txBox="1"/>
          <p:nvPr>
            <p:custDataLst>
              <p:tags r:id="rId2"/>
            </p:custDataLst>
          </p:nvPr>
        </p:nvSpPr>
        <p:spPr>
          <a:xfrm>
            <a:off x="1367790" y="1520825"/>
            <a:ext cx="9850120" cy="4638040"/>
          </a:xfrm>
          <a:prstGeom prst="roundRect">
            <a:avLst>
              <a:gd name="adj" fmla="val 7947"/>
            </a:avLst>
          </a:prstGeom>
          <a:solidFill>
            <a:srgbClr val="FFFFFF">
              <a:alpha val="0"/>
            </a:srgbClr>
          </a:solidFill>
          <a:ln w="57150">
            <a:solidFill>
              <a:srgbClr val="00AFAD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 sz="240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pic>
        <p:nvPicPr>
          <p:cNvPr id="2" name="图片 1"/>
          <p:cNvPicPr/>
          <p:nvPr>
            <p:custDataLst>
              <p:tags r:id="rId4"/>
            </p:custDataLst>
          </p:nvPr>
        </p:nvPicPr>
        <p:blipFill>
          <a:blip r:embed="rId12">
            <a:lum contrast="24000"/>
          </a:blip>
          <a:srcRect l="3759" r="1049"/>
          <a:stretch>
            <a:fillRect/>
          </a:stretch>
        </p:blipFill>
        <p:spPr>
          <a:xfrm>
            <a:off x="940435" y="1045845"/>
            <a:ext cx="2859405" cy="978535"/>
          </a:xfrm>
          <a:prstGeom prst="roundRect">
            <a:avLst/>
          </a:prstGeom>
        </p:spPr>
      </p:pic>
      <p:sp>
        <p:nvSpPr>
          <p:cNvPr id="17" name="文本框 16"/>
          <p:cNvSpPr txBox="1"/>
          <p:nvPr>
            <p:custDataLst>
              <p:tags r:id="rId5"/>
            </p:custDataLst>
          </p:nvPr>
        </p:nvSpPr>
        <p:spPr>
          <a:xfrm>
            <a:off x="1693545" y="1894840"/>
            <a:ext cx="4382135" cy="389001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选取阻值不一样的电阻丝，如 </a:t>
            </a: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5 Ω 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和 </a:t>
            </a: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10 Ω 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的电阻丝，装入实验装置中，两个透明容器中密封等量空气，</a:t>
            </a: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U 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形管中液面高度变化反映容器中空气温度的变化。</a:t>
            </a:r>
          </a:p>
        </p:txBody>
      </p:sp>
      <p:sp>
        <p:nvSpPr>
          <p:cNvPr id="140" name="爆炸形 1 139"/>
          <p:cNvSpPr/>
          <p:nvPr>
            <p:custDataLst>
              <p:tags r:id="rId6"/>
            </p:custDataLst>
          </p:nvPr>
        </p:nvSpPr>
        <p:spPr>
          <a:xfrm rot="21420000">
            <a:off x="2397760" y="4540250"/>
            <a:ext cx="2694305" cy="1049655"/>
          </a:xfrm>
          <a:prstGeom prst="irregularSeal1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/>
              <a:t>转换法</a:t>
            </a:r>
          </a:p>
        </p:txBody>
      </p:sp>
      <p:cxnSp>
        <p:nvCxnSpPr>
          <p:cNvPr id="19" name="直接连接符 18"/>
          <p:cNvCxnSpPr/>
          <p:nvPr>
            <p:custDataLst>
              <p:tags r:id="rId7"/>
            </p:custDataLst>
          </p:nvPr>
        </p:nvCxnSpPr>
        <p:spPr>
          <a:xfrm flipV="1">
            <a:off x="5628640" y="4470400"/>
            <a:ext cx="381000" cy="107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8"/>
            </p:custDataLst>
          </p:nvPr>
        </p:nvCxnSpPr>
        <p:spPr>
          <a:xfrm flipV="1">
            <a:off x="1808480" y="5201285"/>
            <a:ext cx="3872865" cy="209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9"/>
            </p:custDataLst>
          </p:nvPr>
        </p:nvCxnSpPr>
        <p:spPr>
          <a:xfrm flipV="1">
            <a:off x="1808480" y="5763895"/>
            <a:ext cx="3872865" cy="209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22" name="图片 21"/>
          <p:cNvPicPr/>
          <p:nvPr>
            <p:custDataLst>
              <p:tags r:id="rId10"/>
            </p:custDataLst>
          </p:nvPr>
        </p:nvPicPr>
        <p:blipFill>
          <a:blip r:embed="rId1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24000" contrast="42000"/>
          </a:blip>
          <a:stretch>
            <a:fillRect/>
          </a:stretch>
        </p:blipFill>
        <p:spPr>
          <a:xfrm>
            <a:off x="6520815" y="1894840"/>
            <a:ext cx="4472940" cy="411924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形状8"/>
          <p:cNvSpPr txBox="1"/>
          <p:nvPr>
            <p:custDataLst>
              <p:tags r:id="rId2"/>
            </p:custDataLst>
          </p:nvPr>
        </p:nvSpPr>
        <p:spPr>
          <a:xfrm>
            <a:off x="1367790" y="1520825"/>
            <a:ext cx="9850120" cy="4638040"/>
          </a:xfrm>
          <a:prstGeom prst="roundRect">
            <a:avLst>
              <a:gd name="adj" fmla="val 7947"/>
            </a:avLst>
          </a:prstGeom>
          <a:solidFill>
            <a:srgbClr val="FFFFFF">
              <a:alpha val="0"/>
            </a:srgbClr>
          </a:solidFill>
          <a:ln w="57150">
            <a:solidFill>
              <a:srgbClr val="00AFAD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 sz="2400">
              <a:solidFill>
                <a:schemeClr val="bg1"/>
              </a:solidFill>
            </a:endParaRPr>
          </a:p>
        </p:txBody>
      </p:sp>
      <p:sp>
        <p:nvSpPr>
          <p:cNvPr id="11" name="下箭头标注 10"/>
          <p:cNvSpPr/>
          <p:nvPr>
            <p:custDataLst>
              <p:tags r:id="rId3"/>
            </p:custDataLst>
          </p:nvPr>
        </p:nvSpPr>
        <p:spPr>
          <a:xfrm flipV="1">
            <a:off x="2653665" y="3039745"/>
            <a:ext cx="2760980" cy="1292225"/>
          </a:xfrm>
          <a:prstGeom prst="downArrowCallout">
            <a:avLst>
              <a:gd name="adj1" fmla="val 13609"/>
              <a:gd name="adj2" fmla="val 25000"/>
              <a:gd name="adj3" fmla="val 23338"/>
              <a:gd name="adj4" fmla="val 64977"/>
            </a:avLst>
          </a:prstGeom>
          <a:solidFill>
            <a:schemeClr val="bg1"/>
          </a:solidFill>
          <a:ln w="22225"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pic>
        <p:nvPicPr>
          <p:cNvPr id="2" name="图片 1"/>
          <p:cNvPicPr/>
          <p:nvPr>
            <p:custDataLst>
              <p:tags r:id="rId5"/>
            </p:custDataLst>
          </p:nvPr>
        </p:nvPicPr>
        <p:blipFill>
          <a:blip r:embed="rId12">
            <a:lum contrast="24000"/>
          </a:blip>
          <a:srcRect l="3759" r="1049"/>
          <a:stretch>
            <a:fillRect/>
          </a:stretch>
        </p:blipFill>
        <p:spPr>
          <a:xfrm>
            <a:off x="940435" y="1045845"/>
            <a:ext cx="2859405" cy="978535"/>
          </a:xfrm>
          <a:prstGeom prst="roundRect">
            <a:avLst/>
          </a:prstGeom>
        </p:spPr>
      </p:pic>
      <p:pic>
        <p:nvPicPr>
          <p:cNvPr id="22" name="图片 21"/>
          <p:cNvPicPr/>
          <p:nvPr>
            <p:custDataLst>
              <p:tags r:id="rId6"/>
            </p:custDataLst>
          </p:nvPr>
        </p:nvPicPr>
        <p:blipFill>
          <a:blip r:embed="rId1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24000" contrast="42000"/>
          </a:blip>
          <a:stretch>
            <a:fillRect/>
          </a:stretch>
        </p:blipFill>
        <p:spPr>
          <a:xfrm>
            <a:off x="6520815" y="1894840"/>
            <a:ext cx="4472940" cy="4119245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7"/>
            </p:custDataLst>
          </p:nvPr>
        </p:nvPicPr>
        <p:blipFill>
          <a:blip r:embed="rId14">
            <a:lum bright="-6000" contrast="100000"/>
          </a:blip>
          <a:srcRect l="14872" t="21655" r="15463" b="13560"/>
          <a:stretch>
            <a:fillRect/>
          </a:stretch>
        </p:blipFill>
        <p:spPr>
          <a:xfrm>
            <a:off x="2298700" y="3429000"/>
            <a:ext cx="3797300" cy="2185035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2859405" y="3963035"/>
            <a:ext cx="102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R</a:t>
            </a:r>
            <a:r>
              <a:rPr lang="en-US" altLang="zh-CN" baseline="-25000"/>
              <a:t>1</a:t>
            </a:r>
            <a:r>
              <a:rPr lang="en-US" altLang="zh-CN"/>
              <a:t>=5Ω</a:t>
            </a: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4323715" y="3963035"/>
            <a:ext cx="102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R</a:t>
            </a:r>
            <a:r>
              <a:rPr lang="en-US" altLang="zh-CN" baseline="-25000"/>
              <a:t>2</a:t>
            </a:r>
            <a:r>
              <a:rPr lang="en-US" altLang="zh-CN"/>
              <a:t>=10Ω</a:t>
            </a:r>
          </a:p>
        </p:txBody>
      </p:sp>
      <p:sp>
        <p:nvSpPr>
          <p:cNvPr id="12" name="文本5"/>
          <p:cNvSpPr txBox="1"/>
          <p:nvPr>
            <p:custDataLst>
              <p:tags r:id="rId10"/>
            </p:custDataLst>
          </p:nvPr>
        </p:nvSpPr>
        <p:spPr>
          <a:xfrm>
            <a:off x="2934335" y="2448560"/>
            <a:ext cx="3586480" cy="65214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两电阻串联</a:t>
            </a:r>
            <a:r>
              <a:rPr lang="en-US" altLang="zh-CN" sz="3200" b="1" i="0">
                <a:solidFill>
                  <a:srgbClr val="FF0000">
                    <a:alpha val="100000"/>
                  </a:srgbClr>
                </a:solidFill>
                <a:latin typeface="Cambria Math" panose="02040503050406030204" charset="0"/>
                <a:ea typeface="等线" panose="02010600030101010101" charset="-122"/>
                <a:cs typeface="Cambria Math" panose="02040503050406030204" charset="0"/>
              </a:rPr>
              <a:t>I</a:t>
            </a:r>
            <a:r>
              <a:rPr lang="en-US" altLang="zh-CN" sz="3200" b="1" i="0" baseline="-2500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1</a:t>
            </a:r>
            <a:r>
              <a:rPr lang="en-US" altLang="zh-CN" sz="3200" b="1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=</a:t>
            </a:r>
            <a:r>
              <a:rPr lang="en-US" altLang="zh-CN" sz="3200" b="1" i="0">
                <a:solidFill>
                  <a:srgbClr val="FF0000">
                    <a:alpha val="100000"/>
                  </a:srgbClr>
                </a:solidFill>
                <a:latin typeface="Cambria Math" panose="02040503050406030204" charset="0"/>
                <a:ea typeface="微软雅黑"/>
                <a:cs typeface="Cambria Math" panose="02040503050406030204" charset="0"/>
              </a:rPr>
              <a:t>I</a:t>
            </a:r>
            <a:r>
              <a:rPr lang="en-US" altLang="zh-CN" sz="3200" b="1" i="0" baseline="-2500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2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形状8"/>
          <p:cNvSpPr txBox="1"/>
          <p:nvPr>
            <p:custDataLst>
              <p:tags r:id="rId2"/>
            </p:custDataLst>
          </p:nvPr>
        </p:nvSpPr>
        <p:spPr>
          <a:xfrm>
            <a:off x="1367790" y="1520825"/>
            <a:ext cx="9850120" cy="4638040"/>
          </a:xfrm>
          <a:prstGeom prst="roundRect">
            <a:avLst>
              <a:gd name="adj" fmla="val 7947"/>
            </a:avLst>
          </a:prstGeom>
          <a:solidFill>
            <a:srgbClr val="FFFFFF">
              <a:alpha val="0"/>
            </a:srgbClr>
          </a:solidFill>
          <a:ln w="57150">
            <a:solidFill>
              <a:srgbClr val="00AFAD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 sz="240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pic>
        <p:nvPicPr>
          <p:cNvPr id="2" name="图片 1"/>
          <p:cNvPicPr/>
          <p:nvPr>
            <p:custDataLst>
              <p:tags r:id="rId4"/>
            </p:custDataLst>
          </p:nvPr>
        </p:nvPicPr>
        <p:blipFill>
          <a:blip r:embed="rId12">
            <a:lum contrast="24000"/>
          </a:blip>
          <a:srcRect l="3759" r="1049"/>
          <a:stretch>
            <a:fillRect/>
          </a:stretch>
        </p:blipFill>
        <p:spPr>
          <a:xfrm>
            <a:off x="940435" y="1045845"/>
            <a:ext cx="2859405" cy="978535"/>
          </a:xfrm>
          <a:prstGeom prst="roundRect">
            <a:avLst/>
          </a:prstGeom>
        </p:spPr>
      </p:pic>
      <p:pic>
        <p:nvPicPr>
          <p:cNvPr id="5" name="电流和电阻">
            <a:hlinkClick r:id="" action="ppaction://media"/>
          </p:cNvPr>
          <p:cNvPicPr/>
          <p:nvPr>
            <a:videoFile r:link="rId6"/>
            <p:custDataLst>
              <p:tags r:id="rId7"/>
            </p:custDataLst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821180" y="2874645"/>
            <a:ext cx="4699635" cy="3016885"/>
          </a:xfrm>
          <a:prstGeom prst="rect">
            <a:avLst/>
          </a:prstGeom>
        </p:spPr>
      </p:pic>
      <p:sp>
        <p:nvSpPr>
          <p:cNvPr id="140" name="爆炸形 1 139"/>
          <p:cNvSpPr/>
          <p:nvPr>
            <p:custDataLst>
              <p:tags r:id="rId8"/>
            </p:custDataLst>
          </p:nvPr>
        </p:nvSpPr>
        <p:spPr>
          <a:xfrm rot="21420000">
            <a:off x="5572760" y="2093595"/>
            <a:ext cx="2694305" cy="1049655"/>
          </a:xfrm>
          <a:prstGeom prst="irregularSeal1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/>
              <a:t>第一次：结论</a:t>
            </a: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6858000" y="2874645"/>
            <a:ext cx="392620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在相等时间内，电流相同时，电阻较大的导体比电阻较小的导体产生的热量 </a:t>
            </a:r>
            <a:r>
              <a:rPr lang="en-US" altLang="zh-CN" sz="2800" b="1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_______</a:t>
            </a:r>
            <a:r>
              <a:rPr lang="zh-CN" altLang="en-US" sz="2800" b="1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；</a:t>
            </a:r>
          </a:p>
        </p:txBody>
      </p: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8073390" y="4761865"/>
            <a:ext cx="200088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越多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下箭头标注 10"/>
          <p:cNvSpPr/>
          <p:nvPr>
            <p:custDataLst>
              <p:tags r:id="rId2"/>
            </p:custDataLst>
          </p:nvPr>
        </p:nvSpPr>
        <p:spPr>
          <a:xfrm flipV="1">
            <a:off x="2964815" y="2694940"/>
            <a:ext cx="2951480" cy="2551430"/>
          </a:xfrm>
          <a:prstGeom prst="downArrowCallout">
            <a:avLst>
              <a:gd name="adj1" fmla="val 13609"/>
              <a:gd name="adj2" fmla="val 25000"/>
              <a:gd name="adj3" fmla="val 23338"/>
              <a:gd name="adj4" fmla="val 64977"/>
            </a:avLst>
          </a:prstGeom>
          <a:solidFill>
            <a:schemeClr val="bg1"/>
          </a:solidFill>
          <a:ln w="22225"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形状8"/>
          <p:cNvSpPr txBox="1"/>
          <p:nvPr>
            <p:custDataLst>
              <p:tags r:id="rId3"/>
            </p:custDataLst>
          </p:nvPr>
        </p:nvSpPr>
        <p:spPr>
          <a:xfrm>
            <a:off x="553085" y="1042035"/>
            <a:ext cx="11404600" cy="5537835"/>
          </a:xfrm>
          <a:prstGeom prst="roundRect">
            <a:avLst>
              <a:gd name="adj" fmla="val 7947"/>
            </a:avLst>
          </a:prstGeom>
          <a:solidFill>
            <a:srgbClr val="FFFFFF">
              <a:alpha val="0"/>
            </a:srgbClr>
          </a:solidFill>
          <a:ln w="57150">
            <a:solidFill>
              <a:srgbClr val="00AFAD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 sz="240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pic>
        <p:nvPicPr>
          <p:cNvPr id="2" name="图片 1"/>
          <p:cNvPicPr/>
          <p:nvPr>
            <p:custDataLst>
              <p:tags r:id="rId5"/>
            </p:custDataLst>
          </p:nvPr>
        </p:nvPicPr>
        <p:blipFill>
          <a:blip r:embed="rId13">
            <a:lum contrast="24000"/>
          </a:blip>
          <a:srcRect l="3759" r="1049"/>
          <a:stretch>
            <a:fillRect/>
          </a:stretch>
        </p:blipFill>
        <p:spPr>
          <a:xfrm>
            <a:off x="553085" y="534035"/>
            <a:ext cx="2859405" cy="978535"/>
          </a:xfrm>
          <a:prstGeom prst="roundRect">
            <a:avLst/>
          </a:prstGeom>
        </p:spPr>
      </p:pic>
      <p:pic>
        <p:nvPicPr>
          <p:cNvPr id="4" name="图片 3"/>
          <p:cNvPicPr/>
          <p:nvPr>
            <p:custDataLst>
              <p:tags r:id="rId6"/>
            </p:custDataLst>
          </p:nvPr>
        </p:nvPicPr>
        <p:blipFill>
          <a:blip r:embed="rId1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24000" contrast="18000"/>
          </a:blip>
          <a:stretch>
            <a:fillRect/>
          </a:stretch>
        </p:blipFill>
        <p:spPr>
          <a:xfrm>
            <a:off x="6776085" y="2924175"/>
            <a:ext cx="3900805" cy="3171825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7"/>
            </p:custDataLst>
          </p:nvPr>
        </p:nvPicPr>
        <p:blipFill>
          <a:blip r:embed="rId15">
            <a:lum bright="-18000" contrast="54000"/>
          </a:blip>
          <a:srcRect l="7117" t="16812" r="5870" b="13319"/>
          <a:stretch>
            <a:fillRect/>
          </a:stretch>
        </p:blipFill>
        <p:spPr>
          <a:xfrm>
            <a:off x="2569845" y="3778250"/>
            <a:ext cx="3661410" cy="2317750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2964815" y="4559935"/>
            <a:ext cx="102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R</a:t>
            </a:r>
            <a:r>
              <a:rPr lang="en-US" altLang="zh-CN" baseline="-25000"/>
              <a:t>1</a:t>
            </a:r>
            <a:r>
              <a:rPr lang="en-US" altLang="zh-CN"/>
              <a:t>=5Ω</a:t>
            </a: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4587875" y="3515360"/>
            <a:ext cx="102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R</a:t>
            </a:r>
            <a:r>
              <a:rPr lang="en-US" altLang="zh-CN" baseline="-25000"/>
              <a:t>2</a:t>
            </a:r>
            <a:r>
              <a:rPr lang="en-US" altLang="zh-CN"/>
              <a:t>=5Ω</a:t>
            </a:r>
          </a:p>
        </p:txBody>
      </p:sp>
      <p:sp>
        <p:nvSpPr>
          <p:cNvPr id="7" name="文本框 6"/>
          <p:cNvSpPr txBox="1"/>
          <p:nvPr>
            <p:custDataLst>
              <p:tags r:id="rId10"/>
            </p:custDataLst>
          </p:nvPr>
        </p:nvSpPr>
        <p:spPr>
          <a:xfrm>
            <a:off x="4587875" y="4885055"/>
            <a:ext cx="102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R</a:t>
            </a:r>
            <a:r>
              <a:rPr lang="en-US" altLang="zh-CN" baseline="-25000"/>
              <a:t>3</a:t>
            </a:r>
            <a:r>
              <a:rPr lang="en-US" altLang="zh-CN"/>
              <a:t>=5Ω</a:t>
            </a:r>
          </a:p>
        </p:txBody>
      </p:sp>
      <p:sp>
        <p:nvSpPr>
          <p:cNvPr id="12" name="文本5"/>
          <p:cNvSpPr txBox="1"/>
          <p:nvPr>
            <p:custDataLst>
              <p:tags r:id="rId11"/>
            </p:custDataLst>
          </p:nvPr>
        </p:nvSpPr>
        <p:spPr>
          <a:xfrm>
            <a:off x="3094990" y="2034540"/>
            <a:ext cx="3833495" cy="128651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两电阻相等，</a:t>
            </a:r>
            <a:r>
              <a:rPr lang="en-US" altLang="zh-CN" sz="3200" b="1" i="0">
                <a:solidFill>
                  <a:srgbClr val="FF0000">
                    <a:alpha val="100000"/>
                  </a:srgbClr>
                </a:solidFill>
                <a:latin typeface="Cambria Math" panose="02040503050406030204" charset="0"/>
                <a:ea typeface="等线" panose="02010600030101010101" charset="-122"/>
                <a:cs typeface="Cambria Math" panose="02040503050406030204" charset="0"/>
              </a:rPr>
              <a:t>I</a:t>
            </a:r>
            <a:r>
              <a:rPr lang="en-US" altLang="zh-CN" sz="3200" b="1" i="0" baseline="-2500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1</a:t>
            </a:r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＞</a:t>
            </a:r>
            <a:r>
              <a:rPr lang="en-US" altLang="zh-CN" sz="3200" b="1" i="0">
                <a:solidFill>
                  <a:srgbClr val="FF0000">
                    <a:alpha val="100000"/>
                  </a:srgbClr>
                </a:solidFill>
                <a:latin typeface="Cambria Math" panose="02040503050406030204" charset="0"/>
                <a:ea typeface="微软雅黑"/>
                <a:cs typeface="Cambria Math" panose="02040503050406030204" charset="0"/>
              </a:rPr>
              <a:t>I</a:t>
            </a:r>
            <a:r>
              <a:rPr lang="en-US" altLang="zh-CN" sz="3200" b="1" i="0" baseline="-2500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/>
              </a:rPr>
              <a:t>2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形状8"/>
          <p:cNvSpPr txBox="1"/>
          <p:nvPr>
            <p:custDataLst>
              <p:tags r:id="rId2"/>
            </p:custDataLst>
          </p:nvPr>
        </p:nvSpPr>
        <p:spPr>
          <a:xfrm>
            <a:off x="1367790" y="1520825"/>
            <a:ext cx="9850120" cy="4638040"/>
          </a:xfrm>
          <a:prstGeom prst="roundRect">
            <a:avLst>
              <a:gd name="adj" fmla="val 7947"/>
            </a:avLst>
          </a:prstGeom>
          <a:solidFill>
            <a:srgbClr val="FFFFFF">
              <a:alpha val="0"/>
            </a:srgbClr>
          </a:solidFill>
          <a:ln w="57150">
            <a:solidFill>
              <a:srgbClr val="00AFAD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 sz="240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pic>
        <p:nvPicPr>
          <p:cNvPr id="2" name="图片 1"/>
          <p:cNvPicPr/>
          <p:nvPr>
            <p:custDataLst>
              <p:tags r:id="rId4"/>
            </p:custDataLst>
          </p:nvPr>
        </p:nvPicPr>
        <p:blipFill>
          <a:blip r:embed="rId12">
            <a:lum contrast="24000"/>
          </a:blip>
          <a:srcRect l="3759" r="1049"/>
          <a:stretch>
            <a:fillRect/>
          </a:stretch>
        </p:blipFill>
        <p:spPr>
          <a:xfrm>
            <a:off x="940435" y="1045845"/>
            <a:ext cx="2859405" cy="978535"/>
          </a:xfrm>
          <a:prstGeom prst="roundRect">
            <a:avLst/>
          </a:prstGeom>
        </p:spPr>
      </p:pic>
      <p:pic>
        <p:nvPicPr>
          <p:cNvPr id="5" name="电热与电流">
            <a:hlinkClick r:id="" action="ppaction://media"/>
          </p:cNvPr>
          <p:cNvPicPr/>
          <p:nvPr>
            <a:videoFile r:link="rId6"/>
            <p:custDataLst>
              <p:tags r:id="rId7"/>
            </p:custDataLst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466975" y="2626995"/>
            <a:ext cx="3629025" cy="2983865"/>
          </a:xfrm>
          <a:prstGeom prst="rect">
            <a:avLst/>
          </a:prstGeom>
        </p:spPr>
      </p:pic>
      <p:sp>
        <p:nvSpPr>
          <p:cNvPr id="6" name="爆炸形 1 5"/>
          <p:cNvSpPr/>
          <p:nvPr>
            <p:custDataLst>
              <p:tags r:id="rId8"/>
            </p:custDataLst>
          </p:nvPr>
        </p:nvSpPr>
        <p:spPr>
          <a:xfrm rot="21420000">
            <a:off x="5572760" y="2093595"/>
            <a:ext cx="2694305" cy="1049655"/>
          </a:xfrm>
          <a:prstGeom prst="irregularSeal1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/>
              <a:t>第二次：结论</a:t>
            </a:r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6858000" y="2874645"/>
            <a:ext cx="392620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电阻相同时，通过的电流较大的导体比电流较小的导体产生的热量</a:t>
            </a:r>
            <a:r>
              <a:rPr lang="en-US" altLang="zh-CN" sz="2800" b="1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______</a:t>
            </a:r>
            <a:r>
              <a:rPr lang="zh-CN" altLang="en-US" sz="2800" b="1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。</a:t>
            </a:r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6906895" y="4803775"/>
            <a:ext cx="200088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越多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　电流的热效应</a:t>
            </a: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396875" y="1115060"/>
            <a:ext cx="88728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【拓展实验：用温度计的示数变化反映电功率的大小】</a:t>
            </a:r>
          </a:p>
        </p:txBody>
      </p:sp>
      <p:pic>
        <p:nvPicPr>
          <p:cNvPr id="4" name="焦耳定律">
            <a:hlinkClick r:id="" action="ppaction://media"/>
          </p:cNvPr>
          <p:cNvPicPr/>
          <p:nvPr>
            <a:videoFile r:link="rId5"/>
            <p:custDataLst>
              <p:tags r:id="rId6"/>
            </p:custDataLst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86685" y="1808480"/>
            <a:ext cx="6583045" cy="408559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形状8"/>
          <p:cNvSpPr txBox="1"/>
          <p:nvPr>
            <p:custDataLst>
              <p:tags r:id="rId2"/>
            </p:custDataLst>
          </p:nvPr>
        </p:nvSpPr>
        <p:spPr>
          <a:xfrm>
            <a:off x="647700" y="1172845"/>
            <a:ext cx="10792460" cy="5514975"/>
          </a:xfrm>
          <a:prstGeom prst="roundRect">
            <a:avLst>
              <a:gd name="adj" fmla="val 7947"/>
            </a:avLst>
          </a:prstGeom>
          <a:solidFill>
            <a:srgbClr val="FFFFFF">
              <a:alpha val="0"/>
            </a:srgbClr>
          </a:solidFill>
          <a:ln w="57150">
            <a:solidFill>
              <a:srgbClr val="00AFAD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 sz="240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二　焦耳定律</a:t>
            </a:r>
          </a:p>
        </p:txBody>
      </p:sp>
      <p:pic>
        <p:nvPicPr>
          <p:cNvPr id="10" name="图片 9"/>
          <p:cNvPicPr/>
          <p:nvPr>
            <p:custDataLst>
              <p:tags r:id="rId4"/>
            </p:custDataLst>
          </p:nvPr>
        </p:nvPicPr>
        <p:blipFill>
          <a:blip r:embed="rId25">
            <a:lum contrast="12000"/>
          </a:blip>
          <a:srcRect l="2142" r="1902" b="805"/>
          <a:stretch>
            <a:fillRect/>
          </a:stretch>
        </p:blipFill>
        <p:spPr>
          <a:xfrm>
            <a:off x="647700" y="765810"/>
            <a:ext cx="3238500" cy="893445"/>
          </a:xfrm>
          <a:prstGeom prst="roundRect">
            <a:avLst/>
          </a:prstGeom>
        </p:spPr>
      </p:pic>
      <p:sp>
        <p:nvSpPr>
          <p:cNvPr id="33" name="文本1"/>
          <p:cNvSpPr txBox="1"/>
          <p:nvPr>
            <p:custDataLst>
              <p:tags r:id="rId5"/>
            </p:custDataLst>
          </p:nvPr>
        </p:nvSpPr>
        <p:spPr>
          <a:xfrm>
            <a:off x="2257034" y="2026370"/>
            <a:ext cx="1636395" cy="77406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P </a:t>
            </a:r>
            <a:r>
              <a:rPr lang="zh-CN" altLang="en-US" sz="32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 </a:t>
            </a:r>
            <a:r>
              <a:rPr lang="zh-CN" altLang="en-US" sz="3200" b="1" i="0">
                <a:solidFill>
                  <a:srgbClr val="0000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UI</a:t>
            </a:r>
          </a:p>
        </p:txBody>
      </p:sp>
      <p:sp>
        <p:nvSpPr>
          <p:cNvPr id="34" name="形状12"/>
          <p:cNvSpPr txBox="1"/>
          <p:nvPr>
            <p:custDataLst>
              <p:tags r:id="rId6"/>
            </p:custDataLst>
          </p:nvPr>
        </p:nvSpPr>
        <p:spPr>
          <a:xfrm>
            <a:off x="1981038" y="1799553"/>
            <a:ext cx="3736257" cy="1044140"/>
          </a:xfrm>
          <a:custGeom>
            <a:avLst/>
            <a:gdLst>
              <a:gd name="connsiteX0" fmla="*/ 118280 w 3736257"/>
              <a:gd name="connsiteY0" fmla="*/ 0 h 1044140"/>
              <a:gd name="connsiteX1" fmla="*/ 3617977 w 3736257"/>
              <a:gd name="connsiteY1" fmla="*/ 0 h 1044140"/>
              <a:gd name="connsiteX2" fmla="*/ 3649347 w 3736257"/>
              <a:gd name="connsiteY2" fmla="*/ 0 h 1044140"/>
              <a:gd name="connsiteX3" fmla="*/ 3723796 w 3736257"/>
              <a:gd name="connsiteY3" fmla="*/ 56825 h 1044140"/>
              <a:gd name="connsiteX4" fmla="*/ 3736257 w 3736257"/>
              <a:gd name="connsiteY4" fmla="*/ 925860 h 1044140"/>
              <a:gd name="connsiteX5" fmla="*/ 3736258 w 3736257"/>
              <a:gd name="connsiteY5" fmla="*/ 957230 h 1044140"/>
              <a:gd name="connsiteX6" fmla="*/ 3679432 w 3736257"/>
              <a:gd name="connsiteY6" fmla="*/ 1031678 h 1044140"/>
              <a:gd name="connsiteX7" fmla="*/ 118280 w 3736257"/>
              <a:gd name="connsiteY7" fmla="*/ 1044140 h 1044140"/>
              <a:gd name="connsiteX8" fmla="*/ 86910 w 3736257"/>
              <a:gd name="connsiteY8" fmla="*/ 1044140 h 1044140"/>
              <a:gd name="connsiteX9" fmla="*/ 12462 w 3736257"/>
              <a:gd name="connsiteY9" fmla="*/ 987315 h 1044140"/>
              <a:gd name="connsiteX10" fmla="*/ 0 w 3736257"/>
              <a:gd name="connsiteY10" fmla="*/ 118280 h 1044140"/>
              <a:gd name="connsiteX11" fmla="*/ 0 w 3736257"/>
              <a:gd name="connsiteY11" fmla="*/ 52956 h 104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36257" h="1044140">
                <a:moveTo>
                  <a:pt x="118280" y="0"/>
                </a:moveTo>
                <a:lnTo>
                  <a:pt x="3617977" y="0"/>
                </a:lnTo>
                <a:cubicBezTo>
                  <a:pt x="3649347" y="0"/>
                  <a:pt x="3679432" y="12462"/>
                  <a:pt x="3701614" y="34643"/>
                </a:cubicBezTo>
                <a:cubicBezTo>
                  <a:pt x="3723796" y="56825"/>
                  <a:pt x="3736258" y="86910"/>
                  <a:pt x="3736257" y="118280"/>
                </a:cubicBezTo>
                <a:lnTo>
                  <a:pt x="3736257" y="925860"/>
                </a:lnTo>
                <a:cubicBezTo>
                  <a:pt x="3736258" y="957230"/>
                  <a:pt x="3723796" y="987315"/>
                  <a:pt x="3701614" y="1009497"/>
                </a:cubicBezTo>
                <a:cubicBezTo>
                  <a:pt x="3679432" y="1031678"/>
                  <a:pt x="3649347" y="1044140"/>
                  <a:pt x="3617977" y="1044140"/>
                </a:cubicBezTo>
                <a:lnTo>
                  <a:pt x="118280" y="1044140"/>
                </a:lnTo>
                <a:cubicBezTo>
                  <a:pt x="86910" y="1044140"/>
                  <a:pt x="56825" y="1031678"/>
                  <a:pt x="34643" y="1009497"/>
                </a:cubicBezTo>
                <a:cubicBezTo>
                  <a:pt x="12462" y="987315"/>
                  <a:pt x="0" y="957230"/>
                  <a:pt x="0" y="925860"/>
                </a:cubicBezTo>
                <a:lnTo>
                  <a:pt x="0" y="118280"/>
                </a:lnTo>
                <a:cubicBezTo>
                  <a:pt x="0" y="52956"/>
                  <a:pt x="52956" y="0"/>
                  <a:pt x="11828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3338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 </a:t>
            </a:r>
          </a:p>
        </p:txBody>
      </p:sp>
      <p:sp>
        <p:nvSpPr>
          <p:cNvPr id="35" name="形状15"/>
          <p:cNvSpPr txBox="1"/>
          <p:nvPr>
            <p:custDataLst>
              <p:tags r:id="rId7"/>
            </p:custDataLst>
          </p:nvPr>
        </p:nvSpPr>
        <p:spPr>
          <a:xfrm>
            <a:off x="1658864" y="3663286"/>
            <a:ext cx="1845945" cy="583565"/>
          </a:xfrm>
          <a:prstGeom prst="rect">
            <a:avLst/>
          </a:prstGeom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W=UIt</a:t>
            </a:r>
          </a:p>
        </p:txBody>
      </p:sp>
      <p:pic>
        <p:nvPicPr>
          <p:cNvPr id="42" name="形状17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6"/>
          <a:stretch>
            <a:fillRect/>
          </a:stretch>
        </p:blipFill>
        <p:spPr>
          <a:xfrm>
            <a:off x="3067294" y="3962375"/>
            <a:ext cx="288684" cy="1398908"/>
          </a:xfrm>
          <a:prstGeom prst="rect">
            <a:avLst/>
          </a:prstGeom>
        </p:spPr>
      </p:pic>
      <p:sp>
        <p:nvSpPr>
          <p:cNvPr id="45" name="形状18"/>
          <p:cNvSpPr txBox="1"/>
          <p:nvPr>
            <p:custDataLst>
              <p:tags r:id="rId9"/>
            </p:custDataLst>
          </p:nvPr>
        </p:nvSpPr>
        <p:spPr>
          <a:xfrm>
            <a:off x="3589899" y="4460846"/>
            <a:ext cx="702945" cy="368300"/>
          </a:xfrm>
          <a:custGeom>
            <a:avLst/>
            <a:gdLst>
              <a:gd name="connsiteX0" fmla="*/ 335654 w 702945"/>
              <a:gd name="connsiteY0" fmla="*/ 0 h 368300"/>
              <a:gd name="connsiteX1" fmla="*/ 702945 w 702945"/>
              <a:gd name="connsiteY1" fmla="*/ 184150 h 368300"/>
              <a:gd name="connsiteX2" fmla="*/ 335654 w 702945"/>
              <a:gd name="connsiteY2" fmla="*/ 368300 h 368300"/>
              <a:gd name="connsiteX3" fmla="*/ 335654 w 702945"/>
              <a:gd name="connsiteY3" fmla="*/ 276225 h 368300"/>
              <a:gd name="connsiteX4" fmla="*/ 0 w 702945"/>
              <a:gd name="connsiteY4" fmla="*/ 276225 h 368300"/>
              <a:gd name="connsiteX5" fmla="*/ 0 w 702945"/>
              <a:gd name="connsiteY5" fmla="*/ 92075 h 368300"/>
              <a:gd name="connsiteX6" fmla="*/ 335654 w 702945"/>
              <a:gd name="connsiteY6" fmla="*/ 92075 h 368300"/>
              <a:gd name="connsiteX7" fmla="*/ 335654 w 702945"/>
              <a:gd name="connsiteY7" fmla="*/ 0 h 36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2945" h="368300">
                <a:moveTo>
                  <a:pt x="335654" y="0"/>
                </a:moveTo>
                <a:lnTo>
                  <a:pt x="702945" y="184150"/>
                </a:lnTo>
                <a:lnTo>
                  <a:pt x="335654" y="368300"/>
                </a:lnTo>
                <a:lnTo>
                  <a:pt x="335654" y="276225"/>
                </a:lnTo>
                <a:lnTo>
                  <a:pt x="0" y="276225"/>
                </a:lnTo>
                <a:lnTo>
                  <a:pt x="0" y="92075"/>
                </a:lnTo>
                <a:lnTo>
                  <a:pt x="335654" y="92075"/>
                </a:lnTo>
                <a:lnTo>
                  <a:pt x="335654" y="0"/>
                </a:lnTo>
                <a:close/>
              </a:path>
            </a:pathLst>
          </a:custGeom>
          <a:solidFill>
            <a:srgbClr val="5B9BD5">
              <a:alpha val="100000"/>
            </a:srgbClr>
          </a:solidFill>
          <a:ln w="14288">
            <a:solidFill>
              <a:srgbClr val="000000">
                <a:alpha val="10000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46" name="形状19"/>
          <p:cNvSpPr txBox="1"/>
          <p:nvPr>
            <p:custDataLst>
              <p:tags r:id="rId10"/>
            </p:custDataLst>
          </p:nvPr>
        </p:nvSpPr>
        <p:spPr>
          <a:xfrm>
            <a:off x="4633204" y="4441161"/>
            <a:ext cx="1845945" cy="583565"/>
          </a:xfrm>
          <a:prstGeom prst="rect">
            <a:avLst/>
          </a:prstGeom>
          <a:solidFill>
            <a:srgbClr val="FFFFFF">
              <a:alpha val="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W=I</a:t>
            </a:r>
            <a:r>
              <a:rPr lang="zh-CN" altLang="en-US" sz="4255" b="1" i="0" baseline="3000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Rt</a:t>
            </a:r>
          </a:p>
        </p:txBody>
      </p:sp>
      <p:sp>
        <p:nvSpPr>
          <p:cNvPr id="47" name="形状20"/>
          <p:cNvSpPr txBox="1"/>
          <p:nvPr>
            <p:custDataLst>
              <p:tags r:id="rId11"/>
            </p:custDataLst>
          </p:nvPr>
        </p:nvSpPr>
        <p:spPr>
          <a:xfrm>
            <a:off x="4615815" y="4312920"/>
            <a:ext cx="1728470" cy="859155"/>
          </a:xfrm>
          <a:custGeom>
            <a:avLst/>
            <a:gdLst>
              <a:gd name="connsiteX0" fmla="*/ 195801 w 1728470"/>
              <a:gd name="connsiteY0" fmla="*/ 0 h 1802130"/>
              <a:gd name="connsiteX1" fmla="*/ 1532669 w 1728470"/>
              <a:gd name="connsiteY1" fmla="*/ 0 h 1802130"/>
              <a:gd name="connsiteX2" fmla="*/ 1640807 w 1728470"/>
              <a:gd name="connsiteY2" fmla="*/ 0 h 1802130"/>
              <a:gd name="connsiteX3" fmla="*/ 1728470 w 1728470"/>
              <a:gd name="connsiteY3" fmla="*/ 1606329 h 1802130"/>
              <a:gd name="connsiteX4" fmla="*/ 1728470 w 1728470"/>
              <a:gd name="connsiteY4" fmla="*/ 1714467 h 1802130"/>
              <a:gd name="connsiteX5" fmla="*/ 195801 w 1728470"/>
              <a:gd name="connsiteY5" fmla="*/ 1802130 h 1802130"/>
              <a:gd name="connsiteX6" fmla="*/ 87663 w 1728470"/>
              <a:gd name="connsiteY6" fmla="*/ 1802130 h 1802130"/>
              <a:gd name="connsiteX7" fmla="*/ 0 w 1728470"/>
              <a:gd name="connsiteY7" fmla="*/ 195801 h 1802130"/>
              <a:gd name="connsiteX8" fmla="*/ 0 w 1728470"/>
              <a:gd name="connsiteY8" fmla="*/ 87663 h 180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28470" h="1802130">
                <a:moveTo>
                  <a:pt x="195801" y="0"/>
                </a:moveTo>
                <a:lnTo>
                  <a:pt x="1532669" y="0"/>
                </a:lnTo>
                <a:cubicBezTo>
                  <a:pt x="1640807" y="0"/>
                  <a:pt x="1728470" y="87663"/>
                  <a:pt x="1728470" y="195801"/>
                </a:cubicBezTo>
                <a:lnTo>
                  <a:pt x="1728470" y="1606329"/>
                </a:lnTo>
                <a:cubicBezTo>
                  <a:pt x="1728470" y="1714467"/>
                  <a:pt x="1640807" y="1802130"/>
                  <a:pt x="1532669" y="1802130"/>
                </a:cubicBezTo>
                <a:lnTo>
                  <a:pt x="195801" y="1802130"/>
                </a:lnTo>
                <a:cubicBezTo>
                  <a:pt x="87663" y="1802130"/>
                  <a:pt x="0" y="1714467"/>
                  <a:pt x="0" y="1606329"/>
                </a:cubicBezTo>
                <a:lnTo>
                  <a:pt x="0" y="195801"/>
                </a:lnTo>
                <a:cubicBezTo>
                  <a:pt x="0" y="87663"/>
                  <a:pt x="87663" y="0"/>
                  <a:pt x="19580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3338">
            <a:solidFill>
              <a:srgbClr val="0000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1800" b="0" i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 </a:t>
            </a:r>
          </a:p>
        </p:txBody>
      </p:sp>
      <p:sp>
        <p:nvSpPr>
          <p:cNvPr id="48" name="文本2"/>
          <p:cNvSpPr txBox="1"/>
          <p:nvPr>
            <p:custDataLst>
              <p:tags r:id="rId12"/>
            </p:custDataLst>
          </p:nvPr>
        </p:nvSpPr>
        <p:spPr>
          <a:xfrm>
            <a:off x="3504421" y="2022560"/>
            <a:ext cx="1290320" cy="6578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1" i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</a:t>
            </a:r>
            <a:r>
              <a:rPr lang="zh-CN" altLang="en-US" sz="3200" b="1" i="0">
                <a:solidFill>
                  <a:srgbClr val="0000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I</a:t>
            </a:r>
            <a:r>
              <a:rPr lang="zh-CN" altLang="en-US" sz="4255" b="1" i="0" baseline="30000">
                <a:solidFill>
                  <a:srgbClr val="0000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200" b="1" i="0">
                <a:solidFill>
                  <a:srgbClr val="0000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R</a:t>
            </a:r>
          </a:p>
        </p:txBody>
      </p:sp>
      <p:grpSp>
        <p:nvGrpSpPr>
          <p:cNvPr id="49" name="组合1"/>
          <p:cNvGrpSpPr/>
          <p:nvPr>
            <p:custDataLst>
              <p:tags r:id="rId13"/>
            </p:custDataLst>
          </p:nvPr>
        </p:nvGrpSpPr>
        <p:grpSpPr>
          <a:xfrm>
            <a:off x="4432402" y="1904893"/>
            <a:ext cx="1158372" cy="1076325"/>
            <a:chOff x="0" y="0"/>
            <a:chExt cx="1158372" cy="1076325"/>
          </a:xfrm>
        </p:grpSpPr>
        <p:sp>
          <p:nvSpPr>
            <p:cNvPr id="50" name="形状23"/>
            <p:cNvSpPr txBox="1"/>
            <p:nvPr>
              <p:custDataLst>
                <p:tags r:id="rId21"/>
              </p:custDataLst>
            </p:nvPr>
          </p:nvSpPr>
          <p:spPr>
            <a:xfrm>
              <a:off x="0" y="201613"/>
              <a:ext cx="693738" cy="58420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3200" b="1" i="0">
                  <a:solidFill>
                    <a:srgbClr val="0000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=</a:t>
              </a:r>
            </a:p>
          </p:txBody>
        </p:sp>
        <p:sp>
          <p:nvSpPr>
            <p:cNvPr id="51" name="形状24"/>
            <p:cNvSpPr txBox="1"/>
            <p:nvPr>
              <p:custDataLst>
                <p:tags r:id="rId22"/>
              </p:custDataLst>
            </p:nvPr>
          </p:nvSpPr>
          <p:spPr>
            <a:xfrm>
              <a:off x="359860" y="0"/>
              <a:ext cx="798512" cy="1076325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ctr"/>
              <a:r>
                <a:rPr lang="zh-CN" altLang="en-US" sz="3200" b="1" i="0">
                  <a:solidFill>
                    <a:srgbClr val="0000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U</a:t>
              </a:r>
              <a:r>
                <a:rPr lang="zh-CN" altLang="en-US" sz="4255" b="1" i="0" baseline="30000">
                  <a:solidFill>
                    <a:srgbClr val="0000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2 </a:t>
              </a:r>
              <a:r>
                <a:rPr lang="zh-CN" altLang="en-US" sz="3200" b="1" i="0">
                  <a:solidFill>
                    <a:srgbClr val="0000FF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R</a:t>
              </a:r>
            </a:p>
          </p:txBody>
        </p:sp>
        <p:sp>
          <p:nvSpPr>
            <p:cNvPr id="52" name="形状22"/>
            <p:cNvSpPr txBox="1"/>
            <p:nvPr>
              <p:custDataLst>
                <p:tags r:id="rId23"/>
              </p:custDataLst>
            </p:nvPr>
          </p:nvSpPr>
          <p:spPr>
            <a:xfrm flipV="1">
              <a:off x="364464" y="453881"/>
              <a:ext cx="729496" cy="1191"/>
            </a:xfrm>
            <a:prstGeom prst="line">
              <a:avLst/>
            </a:prstGeom>
            <a:ln w="2857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</p:grpSp>
      <p:grpSp>
        <p:nvGrpSpPr>
          <p:cNvPr id="53" name="组合3"/>
          <p:cNvGrpSpPr/>
          <p:nvPr>
            <p:custDataLst>
              <p:tags r:id="rId14"/>
            </p:custDataLst>
          </p:nvPr>
        </p:nvGrpSpPr>
        <p:grpSpPr>
          <a:xfrm>
            <a:off x="1771259" y="4694209"/>
            <a:ext cx="1338263" cy="1076325"/>
            <a:chOff x="0" y="0"/>
            <a:chExt cx="1338263" cy="1076325"/>
          </a:xfrm>
        </p:grpSpPr>
        <p:sp>
          <p:nvSpPr>
            <p:cNvPr id="54" name="形状29"/>
            <p:cNvSpPr txBox="1"/>
            <p:nvPr>
              <p:custDataLst>
                <p:tags r:id="rId18"/>
              </p:custDataLst>
            </p:nvPr>
          </p:nvSpPr>
          <p:spPr>
            <a:xfrm>
              <a:off x="0" y="257175"/>
              <a:ext cx="1270000" cy="58420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3200" b="1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=</a:t>
              </a:r>
            </a:p>
          </p:txBody>
        </p:sp>
        <p:sp>
          <p:nvSpPr>
            <p:cNvPr id="55" name="形状30"/>
            <p:cNvSpPr txBox="1"/>
            <p:nvPr>
              <p:custDataLst>
                <p:tags r:id="rId19"/>
              </p:custDataLst>
            </p:nvPr>
          </p:nvSpPr>
          <p:spPr>
            <a:xfrm>
              <a:off x="671513" y="0"/>
              <a:ext cx="666750" cy="1076325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ctr"/>
              <a:r>
                <a:rPr lang="zh-CN" altLang="en-US" sz="3200" b="1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U</a:t>
              </a:r>
            </a:p>
            <a:p>
              <a:pPr marL="0" algn="ctr"/>
              <a:r>
                <a:rPr lang="zh-CN" altLang="en-US" sz="3200" b="1" i="0">
                  <a:solidFill>
                    <a:srgbClr val="FF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R</a:t>
              </a:r>
            </a:p>
          </p:txBody>
        </p:sp>
        <p:sp>
          <p:nvSpPr>
            <p:cNvPr id="56" name="形状28"/>
            <p:cNvSpPr txBox="1"/>
            <p:nvPr>
              <p:custDataLst>
                <p:tags r:id="rId20"/>
              </p:custDataLst>
            </p:nvPr>
          </p:nvSpPr>
          <p:spPr>
            <a:xfrm>
              <a:off x="747545" y="468909"/>
              <a:ext cx="492788" cy="1191"/>
            </a:xfrm>
            <a:prstGeom prst="line">
              <a:avLst/>
            </a:prstGeom>
            <a:ln w="28575">
              <a:solidFill>
                <a:srgbClr val="FF00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</p:grpSp>
      <p:pic>
        <p:nvPicPr>
          <p:cNvPr id="61" name="视频3">
            <a:hlinkClick r:id="" action="ppaction://media"/>
          </p:cNvPr>
          <p:cNvPicPr/>
          <p:nvPr>
            <a:videoFile r:link="rId16"/>
            <p:custDataLst>
              <p:tags r:id="rId17"/>
            </p:custDataLst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7360285" y="2555240"/>
            <a:ext cx="3674110" cy="190563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57" dur="1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video fullScrn="1">
              <p:cMediaNode>
                <p:cTn id="58" fill="hold" display="0">
                  <p:stCondLst>
                    <p:cond delay="indefinite"/>
                  </p:stCondLst>
                </p:cTn>
                <p:tgtEl>
                  <p:spTgt spid="61"/>
                </p:tgtEl>
              </p:cMediaNode>
            </p:video>
          </p:childTnLst>
        </p:cTn>
      </p:par>
    </p:tnLst>
    <p:bldLst>
      <p:bldP spid="33" grpId="0" animBg="1"/>
      <p:bldP spid="34" grpId="0" animBg="1"/>
      <p:bldP spid="35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二　焦耳定律</a:t>
            </a:r>
          </a:p>
        </p:txBody>
      </p:sp>
      <p:pic>
        <p:nvPicPr>
          <p:cNvPr id="5" name="图片 4"/>
          <p:cNvPicPr/>
          <p:nvPr>
            <p:custDataLst>
              <p:tags r:id="rId3"/>
            </p:custDataLst>
          </p:nvPr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24000" contrast="54000"/>
          </a:blip>
          <a:stretch>
            <a:fillRect/>
          </a:stretch>
        </p:blipFill>
        <p:spPr>
          <a:xfrm>
            <a:off x="1881505" y="3429000"/>
            <a:ext cx="7742555" cy="275844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947420" y="908050"/>
            <a:ext cx="10297160" cy="2584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>
                <a:solidFill>
                  <a:srgbClr val="231F20"/>
                </a:solidFill>
                <a:latin typeface="汉仪旗黑-55简"/>
                <a:ea typeface="汉仪旗黑-55简"/>
              </a:rPr>
              <a:t>    </a:t>
            </a:r>
            <a:r>
              <a:rPr lang="zh-CN" altLang="en-US" sz="3600">
                <a:solidFill>
                  <a:srgbClr val="231F20"/>
                </a:solidFill>
                <a:latin typeface="汉仪旗黑-55简"/>
                <a:ea typeface="汉仪旗黑-55简"/>
              </a:rPr>
              <a:t>电流通过导体产生的热量跟电流的平方成正比，跟导体的电阻成正比，跟通电时间成正比</a:t>
            </a:r>
            <a:r>
              <a:rPr lang="zh-CN" altLang="en-US" sz="3600">
                <a:solidFill>
                  <a:srgbClr val="231F20"/>
                </a:solidFill>
                <a:latin typeface="FZSSJW--GB1-0"/>
                <a:ea typeface="FZSSJW--GB1-0"/>
              </a:rPr>
              <a:t>。这个规律叫作</a:t>
            </a:r>
            <a:r>
              <a:rPr lang="zh-CN" altLang="en-US" sz="3600">
                <a:solidFill>
                  <a:srgbClr val="00AFAD"/>
                </a:solidFill>
                <a:latin typeface="汉仪旗黑-55简"/>
                <a:ea typeface="汉仪旗黑-55简"/>
              </a:rPr>
              <a:t>焦耳定律（</a:t>
            </a:r>
            <a:r>
              <a:rPr lang="en-US" altLang="zh-CN" sz="3600" b="1">
                <a:solidFill>
                  <a:srgbClr val="00AFAD"/>
                </a:solidFill>
                <a:latin typeface="TimesNewRomanPS-BoldMT"/>
                <a:ea typeface="TimesNewRomanPS-BoldMT"/>
              </a:rPr>
              <a:t>Joule’s law</a:t>
            </a:r>
            <a:r>
              <a:rPr lang="zh-CN" altLang="en-US" sz="3600">
                <a:solidFill>
                  <a:srgbClr val="00AFAD"/>
                </a:solidFill>
                <a:latin typeface="汉仪旗黑-55简"/>
                <a:ea typeface="汉仪旗黑-55简"/>
              </a:rPr>
              <a:t>）</a:t>
            </a:r>
            <a:r>
              <a:rPr lang="zh-CN" altLang="en-US" sz="3600">
                <a:solidFill>
                  <a:srgbClr val="231F20"/>
                </a:solidFill>
                <a:latin typeface="FZSSJW--GB1-0"/>
                <a:ea typeface="FZSSJW--GB1-0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三　电热的利用</a:t>
            </a:r>
          </a:p>
        </p:txBody>
      </p:sp>
      <p:pic>
        <p:nvPicPr>
          <p:cNvPr id="2" name="图片 1"/>
          <p:cNvPicPr/>
          <p:nvPr>
            <p:custDataLst>
              <p:tags r:id="rId3"/>
            </p:custDataLst>
          </p:nvPr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6000" contrast="12000"/>
          </a:blip>
          <a:stretch>
            <a:fillRect/>
          </a:stretch>
        </p:blipFill>
        <p:spPr>
          <a:xfrm>
            <a:off x="913130" y="1142365"/>
            <a:ext cx="5182870" cy="4858385"/>
          </a:xfrm>
          <a:prstGeom prst="rect">
            <a:avLst/>
          </a:prstGeom>
        </p:spPr>
      </p:pic>
      <p:pic>
        <p:nvPicPr>
          <p:cNvPr id="4" name="图片 3"/>
          <p:cNvPicPr/>
          <p:nvPr>
            <p:custDataLst>
              <p:tags r:id="rId4"/>
            </p:custDataLst>
          </p:nvPr>
        </p:nvPicPr>
        <p:blipFill>
          <a:blip r:embed="rId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2000" contrast="24000"/>
          </a:blip>
          <a:stretch>
            <a:fillRect/>
          </a:stretch>
        </p:blipFill>
        <p:spPr>
          <a:xfrm>
            <a:off x="6096000" y="1047115"/>
            <a:ext cx="5885180" cy="458279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三　电热的危害</a:t>
            </a:r>
          </a:p>
        </p:txBody>
      </p:sp>
      <p:pic>
        <p:nvPicPr>
          <p:cNvPr id="5" name="图片 4"/>
          <p:cNvPicPr/>
          <p:nvPr>
            <p:custDataLst>
              <p:tags r:id="rId3"/>
            </p:custDataLst>
          </p:nvPr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2000" contrast="30000"/>
          </a:blip>
          <a:stretch>
            <a:fillRect/>
          </a:stretch>
        </p:blipFill>
        <p:spPr>
          <a:xfrm>
            <a:off x="2118995" y="1094740"/>
            <a:ext cx="7585075" cy="51752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四　发展空间</a:t>
            </a: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232410" y="1051560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汉仪旗黑-55简"/>
                <a:ea typeface="汉仪旗黑-55简"/>
                <a:sym typeface="+mn-ea"/>
              </a:rPr>
              <a:t>【制作一台泡沫切割机】</a:t>
            </a:r>
          </a:p>
        </p:txBody>
      </p:sp>
      <p:pic>
        <p:nvPicPr>
          <p:cNvPr id="4" name="9a26a22ddfa329d87772de45c1839c6a_raw">
            <a:hlinkClick r:id="" action="ppaction://media"/>
          </p:cNvPr>
          <p:cNvPicPr/>
          <p:nvPr>
            <a:videoFile r:link="rId5"/>
            <p:custDataLst>
              <p:tags r:id="rId6"/>
            </p:custDataLst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364615" y="1501775"/>
            <a:ext cx="10012045" cy="48799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571500" y="1079500"/>
            <a:ext cx="11049635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1. 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小红利用如图 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6-3-3 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所示的装置自行探究电流产生的热量与什么因素有关，电阻丝的阻值分别为 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5 Ω 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和 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10 Ω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。请回答以下问题： 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（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）实验中如何判断电热丝产生热量的多少。</a:t>
            </a: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231F20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（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2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）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5 Ω 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和 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10 Ω 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的电阻丝按图中的方式连接，其目的是什么？</a:t>
            </a: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231F20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（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3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）闭合开关，通电一段时间后，哪个 </a:t>
            </a:r>
            <a:r>
              <a:rPr lang="en-US" altLang="zh-CN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U </a:t>
            </a: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形管里液柱高度差更大？为 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什么？ </a:t>
            </a:r>
          </a:p>
          <a:p>
            <a:endParaRPr lang="zh-CN" altLang="en-US" sz="2000">
              <a:solidFill>
                <a:srgbClr val="231F20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pic>
        <p:nvPicPr>
          <p:cNvPr id="22" name="图片 21"/>
          <p:cNvPicPr/>
          <p:nvPr>
            <p:custDataLst>
              <p:tags r:id="rId3"/>
            </p:custDataLst>
          </p:nvPr>
        </p:nvPicPr>
        <p:blipFill>
          <a:blip r:embed="rId1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24000" contrast="42000"/>
          </a:blip>
          <a:stretch>
            <a:fillRect/>
          </a:stretch>
        </p:blipFill>
        <p:spPr>
          <a:xfrm>
            <a:off x="8669655" y="1946910"/>
            <a:ext cx="3393440" cy="3325495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四　发展空间</a:t>
            </a: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386080" y="765810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汉仪旗黑-55简"/>
                <a:ea typeface="汉仪旗黑-55简"/>
                <a:sym typeface="+mn-ea"/>
              </a:rPr>
              <a:t>【自我评价】</a:t>
            </a: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2371090" y="2661920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U 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形管中液面高度变化</a:t>
            </a:r>
          </a:p>
        </p:txBody>
      </p:sp>
      <p:sp>
        <p:nvSpPr>
          <p:cNvPr id="7" name="文本框 6"/>
          <p:cNvSpPr txBox="1"/>
          <p:nvPr>
            <p:custDataLst>
              <p:tags r:id="rId7"/>
            </p:custDataLst>
          </p:nvPr>
        </p:nvSpPr>
        <p:spPr>
          <a:xfrm>
            <a:off x="2371090" y="406717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使通过两个电阻的电流相等</a:t>
            </a:r>
          </a:p>
        </p:txBody>
      </p:sp>
      <p:sp>
        <p:nvSpPr>
          <p:cNvPr id="8" name="文本框 7"/>
          <p:cNvSpPr txBox="1"/>
          <p:nvPr>
            <p:custDataLst>
              <p:tags r:id="rId8"/>
            </p:custDataLst>
          </p:nvPr>
        </p:nvSpPr>
        <p:spPr>
          <a:xfrm>
            <a:off x="1724660" y="5337810"/>
            <a:ext cx="874204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10Ω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的；在相等时间内，电流相同时，电阻较大的导体产生的热量多</a:t>
            </a:r>
          </a:p>
        </p:txBody>
      </p:sp>
      <p:pic>
        <p:nvPicPr>
          <p:cNvPr id="4" name="Picture 4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2"/>
          <a:stretch>
            <a:fillRect/>
          </a:stretch>
        </p:blipFill>
        <p:spPr>
          <a:xfrm flipH="1">
            <a:off x="10744200" y="12166600"/>
            <a:ext cx="0" cy="0"/>
          </a:xfrm>
          <a:prstGeom prst="rect">
            <a:avLst/>
          </a:prstGeom>
          <a:ln>
            <a:noFill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四　发展空间</a:t>
            </a: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232410" y="1051560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rgbClr val="00AFAD"/>
                </a:solidFill>
                <a:latin typeface="汉仪旗黑-55简"/>
                <a:ea typeface="汉仪旗黑-55简"/>
                <a:sym typeface="+mn-ea"/>
              </a:rPr>
              <a:t>【自我评价】</a:t>
            </a: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635635" y="1489075"/>
            <a:ext cx="11292205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231F20"/>
                </a:solidFill>
                <a:latin typeface="Times New Roman" panose="02020603050405020304"/>
                <a:ea typeface="Times New Roman" panose="02020603050405020304"/>
              </a:rPr>
              <a:t>2. </a:t>
            </a:r>
            <a:r>
              <a:rPr lang="zh-CN" altLang="en-US" sz="2800">
                <a:solidFill>
                  <a:srgbClr val="231F20"/>
                </a:solidFill>
                <a:latin typeface="汉仪楷体简"/>
                <a:ea typeface="汉仪楷体简"/>
              </a:rPr>
              <a:t>将一个阻值为 </a:t>
            </a:r>
            <a:r>
              <a:rPr lang="en-US" altLang="zh-CN" sz="2800" i="1">
                <a:solidFill>
                  <a:srgbClr val="231F20"/>
                </a:solidFill>
                <a:latin typeface="TimesNewRomanPS-ItalicMT"/>
                <a:ea typeface="TimesNewRomanPS-ItalicMT"/>
              </a:rPr>
              <a:t>R </a:t>
            </a:r>
            <a:r>
              <a:rPr lang="zh-CN" altLang="en-US" sz="2800">
                <a:solidFill>
                  <a:srgbClr val="231F20"/>
                </a:solidFill>
                <a:latin typeface="汉仪楷体简"/>
                <a:ea typeface="汉仪楷体简"/>
              </a:rPr>
              <a:t>的电阻接入电路中，通过它的电流为 </a:t>
            </a:r>
            <a:r>
              <a:rPr lang="en-US" altLang="zh-CN" sz="2800" i="1">
                <a:solidFill>
                  <a:srgbClr val="231F20"/>
                </a:solidFill>
                <a:latin typeface="TimesNewRomanPS-ItalicMT"/>
                <a:ea typeface="TimesNewRomanPS-ItalicMT"/>
              </a:rPr>
              <a:t>I</a:t>
            </a:r>
            <a:r>
              <a:rPr lang="zh-CN" altLang="en-US" sz="2800">
                <a:solidFill>
                  <a:srgbClr val="231F20"/>
                </a:solidFill>
                <a:latin typeface="汉仪楷体简"/>
                <a:ea typeface="汉仪楷体简"/>
              </a:rPr>
              <a:t>，通电时间为 </a:t>
            </a:r>
            <a:r>
              <a:rPr lang="en-US" altLang="zh-CN" sz="2800" i="1">
                <a:solidFill>
                  <a:srgbClr val="231F20"/>
                </a:solidFill>
                <a:latin typeface="TimesNewRomanPS-ItalicMT"/>
                <a:ea typeface="TimesNewRomanPS-ItalicMT"/>
              </a:rPr>
              <a:t>t </a:t>
            </a:r>
            <a:r>
              <a:rPr lang="zh-CN" altLang="en-US" sz="2800">
                <a:solidFill>
                  <a:srgbClr val="231F20"/>
                </a:solidFill>
                <a:latin typeface="汉仪楷体简"/>
                <a:ea typeface="汉仪楷体简"/>
              </a:rPr>
              <a:t>时，产生的热量为 </a:t>
            </a:r>
            <a:r>
              <a:rPr lang="en-US" altLang="zh-CN" sz="2800" i="1">
                <a:solidFill>
                  <a:srgbClr val="231F20"/>
                </a:solidFill>
                <a:latin typeface="TimesNewRomanPS-ItalicMT"/>
                <a:ea typeface="TimesNewRomanPS-ItalicMT"/>
              </a:rPr>
              <a:t>Q</a:t>
            </a:r>
            <a:r>
              <a:rPr lang="zh-CN" altLang="en-US" sz="2800">
                <a:solidFill>
                  <a:srgbClr val="231F20"/>
                </a:solidFill>
                <a:latin typeface="汉仪楷体简"/>
                <a:ea typeface="汉仪楷体简"/>
              </a:rPr>
              <a:t>。有哪些方法可以使它产生的热量为 </a:t>
            </a:r>
            <a:r>
              <a:rPr lang="en-US" altLang="zh-CN" sz="2800">
                <a:solidFill>
                  <a:srgbClr val="231F20"/>
                </a:solidFill>
                <a:latin typeface="Times New Roman" panose="02020603050405020304"/>
                <a:ea typeface="Times New Roman" panose="02020603050405020304"/>
              </a:rPr>
              <a:t>4 </a:t>
            </a:r>
            <a:r>
              <a:rPr lang="en-US" altLang="zh-CN" sz="2800" i="1">
                <a:solidFill>
                  <a:srgbClr val="231F20"/>
                </a:solidFill>
                <a:latin typeface="TimesNewRomanPS-ItalicMT"/>
                <a:ea typeface="TimesNewRomanPS-ItalicMT"/>
              </a:rPr>
              <a:t>Q </a:t>
            </a:r>
            <a:r>
              <a:rPr lang="zh-CN" altLang="en-US" sz="2800">
                <a:solidFill>
                  <a:srgbClr val="231F20"/>
                </a:solidFill>
                <a:latin typeface="汉仪楷体简"/>
                <a:ea typeface="汉仪楷体简"/>
              </a:rPr>
              <a:t>？</a:t>
            </a: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789305" y="3039745"/>
            <a:ext cx="10985500" cy="2676525"/>
          </a:xfrm>
          <a:prstGeom prst="rect">
            <a:avLst/>
          </a:prstGeom>
        </p:spPr>
        <p:txBody>
          <a:bodyPr wrap="square" rtlCol="0" anchor="t">
            <a:sp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保持电阻和通电时间不变，电流变为原来2倍；</a:t>
            </a:r>
          </a:p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保持电流和通电时间不变，电阻变为原来4倍；</a:t>
            </a:r>
          </a:p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保持电阻和电流不变，通电时间变为原来4倍；</a:t>
            </a:r>
          </a:p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或者通过电流、电阻、通电时间的组合变化，使  I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sym typeface="+mn-ea"/>
              </a:rPr>
              <a:t>Rt  乘积为原来4倍。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3.03.31"/>
  <p:tag name="AS_TITLE" val="Aspose.Slides for Java"/>
  <p:tag name="AS_VERSION" val="2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0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1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1"/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9"/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0"/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1"/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4"/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5"/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6"/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7"/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5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6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1"/>
  <p:tag name="KSO_WM_BEAUTIFY_FLAG" val="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3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8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9"/>
  <p:tag name="KSO_WM_BEAUTIFY_FLAG" val="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0"/>
  <p:tag name="KSO_WM_BEAUTIFY_FLAG" val="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1"/>
  <p:tag name="KSO_WM_BEAUTIFY_FLAG" val="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4"/>
  <p:tag name="KSO_WM_BEAUTIFY_FLAG" val="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5"/>
  <p:tag name="KSO_WM_BEAUTIFY_FLAG" val="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6"/>
  <p:tag name="KSO_WM_BEAUTIFY_FLAG" val="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7"/>
  <p:tag name="KSO_WM_BEAUTIFY_FLAG" val="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3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4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5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6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7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8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2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3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5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6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8"/>
  <p:tag name="KSO_WM_MEDIACOVER_FLAG" val="1"/>
  <p:tag name="KSO_WM_UNIT_MEDIACOVER_BTN_STATE" val="1"/>
  <p:tag name="KSO_WM_UNIT_MEDIACOVER_BTNRECT" val="0*0*0*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9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2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0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7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8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9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5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6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2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3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4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6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7"/>
  <p:tag name="KSO_WM_MEDIACOVER_FLAG" val="1"/>
  <p:tag name="KSO_WM_UNIT_MEDIACOVER_BTN_STATE" val="1"/>
  <p:tag name="KSO_WM_UNIT_MEDIACOVER_BTNRECT" val="0*0*0*0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8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0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3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4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8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9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0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5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6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7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3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4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5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4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5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6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7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8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9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0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3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7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8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9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0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2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3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4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6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7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8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9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0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3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5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6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7"/>
  <p:tag name="KSO_WM_MEDIACOVER_FLAG" val="1"/>
  <p:tag name="KSO_WM_UNIT_MEDIACOVER_BTN_STATE" val="1"/>
  <p:tag name="KSO_WM_UNIT_MEDIACOVER_BTNRECT" val="0*0*0*0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8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9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0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2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3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4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5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6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7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8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9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0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2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3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4"/>
  <p:tag name="KSO_WM_MEDIACOVER_FLAG" val="1"/>
  <p:tag name="KSO_WM_UNIT_MEDIACOVER_BTN_STATE" val="1"/>
  <p:tag name="KSO_WM_UNIT_MEDIACOVER_BTNRECT" val="0*0*0*0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5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6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7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9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0"/>
  <p:tag name="KSO_WM_MEDIACOVER_FLAG" val="1"/>
  <p:tag name="KSO_WM_UNIT_MEDIACOVER_BTN_STATE" val="1"/>
  <p:tag name="KSO_WM_UNIT_MEDIACOVER_BTNRECT" val="0*0*0*0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2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3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4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5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6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7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8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9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0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1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2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6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0"/>
  <p:tag name="KSO_WM_MEDIACOVER_FLAG" val="1"/>
  <p:tag name="KSO_WM_UNIT_MEDIACOVER_BTN_STATE" val="1"/>
  <p:tag name="KSO_WM_UNIT_MEDIACOVER_BTNRECT" val="0*0*0*0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7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8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9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3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4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5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2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3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5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6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8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0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1"/>
  <p:tag name="KSO_WM_MEDIACOVER_FLAG" val="1"/>
  <p:tag name="KSO_WM_UNIT_MEDIACOVER_BTN_STATE" val="1"/>
  <p:tag name="KSO_WM_UNIT_MEDIACOVER_BTNRECT" val="0*0*0*0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3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4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5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6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7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8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3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0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1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2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1028</Words>
  <Application>Microsoft Office PowerPoint</Application>
  <PresentationFormat>宽屏</PresentationFormat>
  <Paragraphs>84</Paragraphs>
  <Slides>19</Slides>
  <Notes>0</Notes>
  <HiddenSlides>0</HiddenSlides>
  <MMClips>7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FZSSJW--GB1-0</vt:lpstr>
      <vt:lpstr>TimesNewRomanPS-BoldMT</vt:lpstr>
      <vt:lpstr>TimesNewRomanPS-ItalicMT</vt:lpstr>
      <vt:lpstr>汉仪楷体简</vt:lpstr>
      <vt:lpstr>汉仪旗黑-55简</vt:lpstr>
      <vt:lpstr>微软雅黑</vt:lpstr>
      <vt:lpstr>Arial</vt:lpstr>
      <vt:lpstr>Calibri</vt:lpstr>
      <vt:lpstr>Cambria Math</vt:lpstr>
      <vt:lpstr>Times New Roman</vt:lpstr>
      <vt:lpstr>Wingdings</vt:lpstr>
      <vt:lpstr>WPS</vt:lpstr>
      <vt:lpstr>2_WPS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Administrator</cp:lastModifiedBy>
  <cp:revision>1</cp:revision>
  <cp:lastPrinted>2025-11-24T16:35:54Z</cp:lastPrinted>
  <dcterms:created xsi:type="dcterms:W3CDTF">2025-11-24T16:35:54Z</dcterms:created>
  <dcterms:modified xsi:type="dcterms:W3CDTF">2026-08-17T00:10:42Z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