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heme/theme3.xml" ContentType="application/vnd.openxmlformats-officedocument.theme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heme/theme4.xml" ContentType="application/vnd.openxmlformats-officedocument.them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8"/>
  </p:notesMasterIdLst>
  <p:handoutMasterIdLst>
    <p:handoutMasterId r:id="rId29"/>
  </p:handoutMasterIdLst>
  <p:sldIdLst>
    <p:sldId id="256" r:id="rId3"/>
    <p:sldId id="257" r:id="rId4"/>
    <p:sldId id="332" r:id="rId5"/>
    <p:sldId id="333" r:id="rId6"/>
    <p:sldId id="334" r:id="rId7"/>
    <p:sldId id="335" r:id="rId8"/>
    <p:sldId id="330" r:id="rId9"/>
    <p:sldId id="337" r:id="rId10"/>
    <p:sldId id="336" r:id="rId11"/>
    <p:sldId id="339" r:id="rId12"/>
    <p:sldId id="346" r:id="rId13"/>
    <p:sldId id="347" r:id="rId14"/>
    <p:sldId id="342" r:id="rId15"/>
    <p:sldId id="340" r:id="rId16"/>
    <p:sldId id="344" r:id="rId17"/>
    <p:sldId id="341" r:id="rId18"/>
    <p:sldId id="331" r:id="rId19"/>
    <p:sldId id="348" r:id="rId20"/>
    <p:sldId id="345" r:id="rId21"/>
    <p:sldId id="351" r:id="rId22"/>
    <p:sldId id="352" r:id="rId23"/>
    <p:sldId id="350" r:id="rId24"/>
    <p:sldId id="353" r:id="rId25"/>
    <p:sldId id="354" r:id="rId26"/>
    <p:sldId id="355" r:id="rId27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34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48" y="77"/>
      </p:cViewPr>
      <p:guideLst>
        <p:guide orient="horz" pos="2334"/>
        <p:guide pos="383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heme" Target="../theme/theme4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" Type="http://schemas.openxmlformats.org/officeDocument/2006/relationships/theme" Target="../theme/theme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48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26" Type="http://schemas.openxmlformats.org/officeDocument/2006/relationships/tags" Target="../tags/tag15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0.xml"/><Relationship Id="rId34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5" Type="http://schemas.openxmlformats.org/officeDocument/2006/relationships/tags" Target="../tags/tag14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29" Type="http://schemas.openxmlformats.org/officeDocument/2006/relationships/tags" Target="../tags/tag1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3.xml"/><Relationship Id="rId32" Type="http://schemas.openxmlformats.org/officeDocument/2006/relationships/tags" Target="../tags/tag2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tags" Target="../tags/tag12.xml"/><Relationship Id="rId28" Type="http://schemas.openxmlformats.org/officeDocument/2006/relationships/tags" Target="../tags/tag17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31" Type="http://schemas.openxmlformats.org/officeDocument/2006/relationships/tags" Target="../tags/tag2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tags" Target="../tags/tag11.xml"/><Relationship Id="rId27" Type="http://schemas.openxmlformats.org/officeDocument/2006/relationships/tags" Target="../tags/tag16.xml"/><Relationship Id="rId30" Type="http://schemas.openxmlformats.org/officeDocument/2006/relationships/tags" Target="../tags/tag19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tags" Target="../tags/tag78.xml"/><Relationship Id="rId18" Type="http://schemas.openxmlformats.org/officeDocument/2006/relationships/tags" Target="../tags/tag83.xml"/><Relationship Id="rId26" Type="http://schemas.openxmlformats.org/officeDocument/2006/relationships/tags" Target="../tags/tag91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86.xml"/><Relationship Id="rId34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82.xml"/><Relationship Id="rId25" Type="http://schemas.openxmlformats.org/officeDocument/2006/relationships/tags" Target="../tags/tag90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81.xml"/><Relationship Id="rId20" Type="http://schemas.openxmlformats.org/officeDocument/2006/relationships/tags" Target="../tags/tag85.xml"/><Relationship Id="rId29" Type="http://schemas.openxmlformats.org/officeDocument/2006/relationships/tags" Target="../tags/tag9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89.xml"/><Relationship Id="rId32" Type="http://schemas.openxmlformats.org/officeDocument/2006/relationships/tags" Target="../tags/tag97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80.xml"/><Relationship Id="rId23" Type="http://schemas.openxmlformats.org/officeDocument/2006/relationships/tags" Target="../tags/tag88.xml"/><Relationship Id="rId28" Type="http://schemas.openxmlformats.org/officeDocument/2006/relationships/tags" Target="../tags/tag93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84.xml"/><Relationship Id="rId31" Type="http://schemas.openxmlformats.org/officeDocument/2006/relationships/tags" Target="../tags/tag96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79.xml"/><Relationship Id="rId22" Type="http://schemas.openxmlformats.org/officeDocument/2006/relationships/tags" Target="../tags/tag87.xml"/><Relationship Id="rId27" Type="http://schemas.openxmlformats.org/officeDocument/2006/relationships/tags" Target="../tags/tag92.xml"/><Relationship Id="rId30" Type="http://schemas.openxmlformats.org/officeDocument/2006/relationships/tags" Target="../tags/tag95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B8DAF">
                <a:alpha val="17000"/>
              </a:srgbClr>
            </a:gs>
            <a:gs pos="74000">
              <a:srgbClr val="5A84A8">
                <a:alpha val="46000"/>
              </a:srgbClr>
            </a:gs>
            <a:gs pos="100000">
              <a:srgbClr val="25759D">
                <a:alpha val="40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9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2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C9D5F0"/>
                </a:gs>
                <a:gs pos="100000">
                  <a:srgbClr val="C7D4E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4"/>
              </p:custDataLst>
            </p:nvPr>
          </p:nvGrpSpPr>
          <p:grpSpPr>
            <a:xfrm>
              <a:off x="16737" y="798"/>
              <a:ext cx="2159" cy="473"/>
              <a:chOff x="15773" y="2292"/>
              <a:chExt cx="2613" cy="572"/>
            </a:xfrm>
          </p:grpSpPr>
          <p:sp>
            <p:nvSpPr>
              <p:cNvPr id="44" name="椭圆 4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5773" y="2292"/>
                <a:ext cx="571" cy="573"/>
              </a:xfrm>
              <a:prstGeom prst="ellipse">
                <a:avLst/>
              </a:prstGeom>
              <a:solidFill>
                <a:srgbClr val="C6D4EF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0"/>
                </p:custDataLst>
              </p:nvPr>
            </p:nvSpPr>
            <p:spPr>
              <a:xfrm>
                <a:off x="16454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135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2"/>
                </p:custDataLst>
              </p:nvPr>
            </p:nvSpPr>
            <p:spPr>
              <a:xfrm>
                <a:off x="17816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5"/>
              </p:custDataLst>
            </p:nvPr>
          </p:nvGrpSpPr>
          <p:grpSpPr>
            <a:xfrm>
              <a:off x="143" y="246"/>
              <a:ext cx="1263" cy="1146"/>
              <a:chOff x="12791" y="4248"/>
              <a:chExt cx="1263" cy="1146"/>
            </a:xfrm>
          </p:grpSpPr>
          <p:sp>
            <p:nvSpPr>
              <p:cNvPr id="50" name="任意多边形 49"/>
              <p:cNvSpPr/>
              <p:nvPr>
                <p:custDataLst>
                  <p:tags r:id="rId26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DBF2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7"/>
                </p:custDataLst>
              </p:nvPr>
            </p:nvSpPr>
            <p:spPr>
              <a:xfrm>
                <a:off x="12927" y="4377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230" y="4644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C6D3EE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0"/>
            </p:custDataLst>
          </p:nvPr>
        </p:nvSpPr>
        <p:spPr>
          <a:xfrm>
            <a:off x="10074910" y="40005"/>
            <a:ext cx="2120900" cy="7105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                                 </a:t>
            </a:r>
            <a:r>
              <a:rPr lang="en-US" altLang="zh-CN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6.2 </a:t>
            </a:r>
            <a:r>
              <a:rPr lang="zh-CN" altLang="en-US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B8DAF">
                <a:alpha val="17000"/>
              </a:srgbClr>
            </a:gs>
            <a:gs pos="74000">
              <a:srgbClr val="5A84A8">
                <a:alpha val="46000"/>
              </a:srgbClr>
            </a:gs>
            <a:gs pos="100000">
              <a:srgbClr val="25759D">
                <a:alpha val="40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9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2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C9D5F0"/>
                </a:gs>
                <a:gs pos="100000">
                  <a:srgbClr val="C7D4E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4"/>
              </p:custDataLst>
            </p:nvPr>
          </p:nvGrpSpPr>
          <p:grpSpPr>
            <a:xfrm>
              <a:off x="16737" y="798"/>
              <a:ext cx="2159" cy="473"/>
              <a:chOff x="15773" y="2292"/>
              <a:chExt cx="2613" cy="572"/>
            </a:xfrm>
          </p:grpSpPr>
          <p:sp>
            <p:nvSpPr>
              <p:cNvPr id="44" name="椭圆 4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5773" y="2292"/>
                <a:ext cx="571" cy="573"/>
              </a:xfrm>
              <a:prstGeom prst="ellipse">
                <a:avLst/>
              </a:prstGeom>
              <a:solidFill>
                <a:srgbClr val="C6D4EF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0"/>
                </p:custDataLst>
              </p:nvPr>
            </p:nvSpPr>
            <p:spPr>
              <a:xfrm>
                <a:off x="16454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135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2"/>
                </p:custDataLst>
              </p:nvPr>
            </p:nvSpPr>
            <p:spPr>
              <a:xfrm>
                <a:off x="17816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5"/>
              </p:custDataLst>
            </p:nvPr>
          </p:nvGrpSpPr>
          <p:grpSpPr>
            <a:xfrm>
              <a:off x="143" y="246"/>
              <a:ext cx="1263" cy="1146"/>
              <a:chOff x="12791" y="4248"/>
              <a:chExt cx="1263" cy="1146"/>
            </a:xfrm>
          </p:grpSpPr>
          <p:sp>
            <p:nvSpPr>
              <p:cNvPr id="50" name="任意多边形 49"/>
              <p:cNvSpPr/>
              <p:nvPr>
                <p:custDataLst>
                  <p:tags r:id="rId26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DBF2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7"/>
                </p:custDataLst>
              </p:nvPr>
            </p:nvSpPr>
            <p:spPr>
              <a:xfrm>
                <a:off x="12927" y="4377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230" y="4644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C6D3EE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0"/>
            </p:custDataLst>
          </p:nvPr>
        </p:nvSpPr>
        <p:spPr>
          <a:xfrm>
            <a:off x="10074910" y="40005"/>
            <a:ext cx="2120900" cy="7105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                                 </a:t>
            </a:r>
            <a:r>
              <a:rPr lang="en-US" altLang="zh-CN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6.2 </a:t>
            </a:r>
            <a:r>
              <a:rPr lang="zh-CN" altLang="en-US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3" Type="http://schemas.openxmlformats.org/officeDocument/2006/relationships/tags" Target="../tags/tag272.xml"/><Relationship Id="rId7" Type="http://schemas.openxmlformats.org/officeDocument/2006/relationships/tags" Target="../tags/tag274.xml"/><Relationship Id="rId12" Type="http://schemas.openxmlformats.org/officeDocument/2006/relationships/image" Target="../media/image19.pn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3.xml"/><Relationship Id="rId11" Type="http://schemas.openxmlformats.org/officeDocument/2006/relationships/image" Target="../media/image18.png"/><Relationship Id="rId5" Type="http://schemas.openxmlformats.org/officeDocument/2006/relationships/video" Target="../media/media2.mp4"/><Relationship Id="rId10" Type="http://schemas.openxmlformats.org/officeDocument/2006/relationships/slideLayout" Target="../slideLayouts/slideLayout2.xml"/><Relationship Id="rId4" Type="http://schemas.microsoft.com/office/2007/relationships/media" Target="../media/media2.mp4"/><Relationship Id="rId9" Type="http://schemas.openxmlformats.org/officeDocument/2006/relationships/tags" Target="../tags/tag27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image" Target="../media/image20.pn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81.xml"/><Relationship Id="rId10" Type="http://schemas.openxmlformats.org/officeDocument/2006/relationships/tags" Target="../tags/tag286.xml"/><Relationship Id="rId4" Type="http://schemas.openxmlformats.org/officeDocument/2006/relationships/tags" Target="../tags/tag280.xml"/><Relationship Id="rId9" Type="http://schemas.openxmlformats.org/officeDocument/2006/relationships/tags" Target="../tags/tag28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video" Target="../media/media3.mp4"/><Relationship Id="rId3" Type="http://schemas.openxmlformats.org/officeDocument/2006/relationships/tags" Target="../tags/tag289.xml"/><Relationship Id="rId7" Type="http://schemas.microsoft.com/office/2007/relationships/media" Target="../media/media3.mp4"/><Relationship Id="rId12" Type="http://schemas.openxmlformats.org/officeDocument/2006/relationships/image" Target="../media/image22.pn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21.png"/><Relationship Id="rId5" Type="http://schemas.openxmlformats.org/officeDocument/2006/relationships/tags" Target="../tags/tag291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90.xml"/><Relationship Id="rId9" Type="http://schemas.openxmlformats.org/officeDocument/2006/relationships/tags" Target="../tags/tag29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3" Type="http://schemas.openxmlformats.org/officeDocument/2006/relationships/tags" Target="../tags/tag296.xml"/><Relationship Id="rId7" Type="http://schemas.openxmlformats.org/officeDocument/2006/relationships/tags" Target="../tags/tag300.xml"/><Relationship Id="rId12" Type="http://schemas.openxmlformats.org/officeDocument/2006/relationships/image" Target="../media/image23.png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98.xml"/><Relationship Id="rId10" Type="http://schemas.openxmlformats.org/officeDocument/2006/relationships/tags" Target="../tags/tag303.xml"/><Relationship Id="rId4" Type="http://schemas.openxmlformats.org/officeDocument/2006/relationships/tags" Target="../tags/tag297.xml"/><Relationship Id="rId9" Type="http://schemas.openxmlformats.org/officeDocument/2006/relationships/tags" Target="../tags/tag30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11.xml"/><Relationship Id="rId13" Type="http://schemas.openxmlformats.org/officeDocument/2006/relationships/tags" Target="../tags/tag316.xml"/><Relationship Id="rId18" Type="http://schemas.openxmlformats.org/officeDocument/2006/relationships/tags" Target="../tags/tag321.xml"/><Relationship Id="rId3" Type="http://schemas.openxmlformats.org/officeDocument/2006/relationships/tags" Target="../tags/tag306.xml"/><Relationship Id="rId21" Type="http://schemas.openxmlformats.org/officeDocument/2006/relationships/image" Target="../media/image24.png"/><Relationship Id="rId7" Type="http://schemas.openxmlformats.org/officeDocument/2006/relationships/tags" Target="../tags/tag310.xml"/><Relationship Id="rId12" Type="http://schemas.openxmlformats.org/officeDocument/2006/relationships/tags" Target="../tags/tag315.xml"/><Relationship Id="rId17" Type="http://schemas.openxmlformats.org/officeDocument/2006/relationships/tags" Target="../tags/tag320.xml"/><Relationship Id="rId2" Type="http://schemas.openxmlformats.org/officeDocument/2006/relationships/tags" Target="../tags/tag305.xml"/><Relationship Id="rId16" Type="http://schemas.openxmlformats.org/officeDocument/2006/relationships/tags" Target="../tags/tag319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304.xml"/><Relationship Id="rId6" Type="http://schemas.openxmlformats.org/officeDocument/2006/relationships/tags" Target="../tags/tag309.xml"/><Relationship Id="rId11" Type="http://schemas.openxmlformats.org/officeDocument/2006/relationships/tags" Target="../tags/tag314.xml"/><Relationship Id="rId5" Type="http://schemas.openxmlformats.org/officeDocument/2006/relationships/tags" Target="../tags/tag308.xml"/><Relationship Id="rId15" Type="http://schemas.openxmlformats.org/officeDocument/2006/relationships/tags" Target="../tags/tag318.xml"/><Relationship Id="rId23" Type="http://schemas.openxmlformats.org/officeDocument/2006/relationships/image" Target="../media/image26.png"/><Relationship Id="rId10" Type="http://schemas.openxmlformats.org/officeDocument/2006/relationships/tags" Target="../tags/tag313.xml"/><Relationship Id="rId19" Type="http://schemas.openxmlformats.org/officeDocument/2006/relationships/tags" Target="../tags/tag322.xml"/><Relationship Id="rId4" Type="http://schemas.openxmlformats.org/officeDocument/2006/relationships/tags" Target="../tags/tag307.xml"/><Relationship Id="rId9" Type="http://schemas.openxmlformats.org/officeDocument/2006/relationships/tags" Target="../tags/tag312.xml"/><Relationship Id="rId14" Type="http://schemas.openxmlformats.org/officeDocument/2006/relationships/tags" Target="../tags/tag317.xml"/><Relationship Id="rId2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30.xml"/><Relationship Id="rId13" Type="http://schemas.openxmlformats.org/officeDocument/2006/relationships/tags" Target="../tags/tag335.xml"/><Relationship Id="rId18" Type="http://schemas.openxmlformats.org/officeDocument/2006/relationships/tags" Target="../tags/tag338.xml"/><Relationship Id="rId26" Type="http://schemas.openxmlformats.org/officeDocument/2006/relationships/tags" Target="../tags/tag346.xml"/><Relationship Id="rId3" Type="http://schemas.openxmlformats.org/officeDocument/2006/relationships/tags" Target="../tags/tag325.xml"/><Relationship Id="rId21" Type="http://schemas.openxmlformats.org/officeDocument/2006/relationships/tags" Target="../tags/tag341.xml"/><Relationship Id="rId7" Type="http://schemas.openxmlformats.org/officeDocument/2006/relationships/tags" Target="../tags/tag329.xml"/><Relationship Id="rId12" Type="http://schemas.openxmlformats.org/officeDocument/2006/relationships/tags" Target="../tags/tag334.xml"/><Relationship Id="rId17" Type="http://schemas.openxmlformats.org/officeDocument/2006/relationships/video" Target="../media/media4.mp4"/><Relationship Id="rId25" Type="http://schemas.openxmlformats.org/officeDocument/2006/relationships/tags" Target="../tags/tag345.xml"/><Relationship Id="rId2" Type="http://schemas.openxmlformats.org/officeDocument/2006/relationships/tags" Target="../tags/tag324.xml"/><Relationship Id="rId16" Type="http://schemas.microsoft.com/office/2007/relationships/media" Target="../media/media4.mp4"/><Relationship Id="rId20" Type="http://schemas.openxmlformats.org/officeDocument/2006/relationships/tags" Target="../tags/tag340.xml"/><Relationship Id="rId29" Type="http://schemas.openxmlformats.org/officeDocument/2006/relationships/image" Target="../media/image27.png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openxmlformats.org/officeDocument/2006/relationships/tags" Target="../tags/tag333.xml"/><Relationship Id="rId24" Type="http://schemas.openxmlformats.org/officeDocument/2006/relationships/tags" Target="../tags/tag344.xml"/><Relationship Id="rId5" Type="http://schemas.openxmlformats.org/officeDocument/2006/relationships/tags" Target="../tags/tag327.xml"/><Relationship Id="rId15" Type="http://schemas.openxmlformats.org/officeDocument/2006/relationships/tags" Target="../tags/tag337.xml"/><Relationship Id="rId23" Type="http://schemas.openxmlformats.org/officeDocument/2006/relationships/tags" Target="../tags/tag343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332.xml"/><Relationship Id="rId19" Type="http://schemas.openxmlformats.org/officeDocument/2006/relationships/tags" Target="../tags/tag339.xml"/><Relationship Id="rId4" Type="http://schemas.openxmlformats.org/officeDocument/2006/relationships/tags" Target="../tags/tag326.xml"/><Relationship Id="rId9" Type="http://schemas.openxmlformats.org/officeDocument/2006/relationships/tags" Target="../tags/tag331.xml"/><Relationship Id="rId14" Type="http://schemas.openxmlformats.org/officeDocument/2006/relationships/tags" Target="../tags/tag336.xml"/><Relationship Id="rId22" Type="http://schemas.openxmlformats.org/officeDocument/2006/relationships/tags" Target="../tags/tag342.xml"/><Relationship Id="rId27" Type="http://schemas.openxmlformats.org/officeDocument/2006/relationships/tags" Target="../tags/tag347.xml"/><Relationship Id="rId30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35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5" Type="http://schemas.openxmlformats.org/officeDocument/2006/relationships/tags" Target="../tags/tag352.xml"/><Relationship Id="rId4" Type="http://schemas.openxmlformats.org/officeDocument/2006/relationships/tags" Target="../tags/tag351.xml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tags" Target="../tags/tag356.xml"/><Relationship Id="rId7" Type="http://schemas.openxmlformats.org/officeDocument/2006/relationships/tags" Target="../tags/tag358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video" Target="../media/media5.mp4"/><Relationship Id="rId5" Type="http://schemas.microsoft.com/office/2007/relationships/media" Target="../media/media5.mp4"/><Relationship Id="rId10" Type="http://schemas.openxmlformats.org/officeDocument/2006/relationships/image" Target="../media/image32.png"/><Relationship Id="rId4" Type="http://schemas.openxmlformats.org/officeDocument/2006/relationships/tags" Target="../tags/tag357.xml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5" Type="http://schemas.openxmlformats.org/officeDocument/2006/relationships/tags" Target="../tags/tag363.xml"/><Relationship Id="rId10" Type="http://schemas.openxmlformats.org/officeDocument/2006/relationships/image" Target="../media/image31.png"/><Relationship Id="rId4" Type="http://schemas.openxmlformats.org/officeDocument/2006/relationships/tags" Target="../tags/tag362.xml"/><Relationship Id="rId9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13" Type="http://schemas.openxmlformats.org/officeDocument/2006/relationships/tags" Target="../tags/tag179.xml"/><Relationship Id="rId18" Type="http://schemas.openxmlformats.org/officeDocument/2006/relationships/image" Target="../media/image4.png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12" Type="http://schemas.openxmlformats.org/officeDocument/2006/relationships/tags" Target="../tags/tag178.xml"/><Relationship Id="rId17" Type="http://schemas.openxmlformats.org/officeDocument/2006/relationships/image" Target="../media/image3.png"/><Relationship Id="rId2" Type="http://schemas.openxmlformats.org/officeDocument/2006/relationships/tags" Target="../tags/tag168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tags" Target="../tags/tag177.xml"/><Relationship Id="rId5" Type="http://schemas.openxmlformats.org/officeDocument/2006/relationships/tags" Target="../tags/tag171.xml"/><Relationship Id="rId15" Type="http://schemas.openxmlformats.org/officeDocument/2006/relationships/tags" Target="../tags/tag181.xml"/><Relationship Id="rId10" Type="http://schemas.openxmlformats.org/officeDocument/2006/relationships/tags" Target="../tags/tag176.xml"/><Relationship Id="rId19" Type="http://schemas.openxmlformats.org/officeDocument/2006/relationships/image" Target="../media/image5.png"/><Relationship Id="rId4" Type="http://schemas.openxmlformats.org/officeDocument/2006/relationships/tags" Target="../tags/tag170.xml"/><Relationship Id="rId9" Type="http://schemas.openxmlformats.org/officeDocument/2006/relationships/tags" Target="../tags/tag175.xml"/><Relationship Id="rId14" Type="http://schemas.openxmlformats.org/officeDocument/2006/relationships/tags" Target="../tags/tag18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10" Type="http://schemas.openxmlformats.org/officeDocument/2006/relationships/image" Target="../media/image35.png"/><Relationship Id="rId4" Type="http://schemas.openxmlformats.org/officeDocument/2006/relationships/tags" Target="../tags/tag373.xml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13" Type="http://schemas.openxmlformats.org/officeDocument/2006/relationships/tags" Target="../tags/tag389.xml"/><Relationship Id="rId3" Type="http://schemas.openxmlformats.org/officeDocument/2006/relationships/tags" Target="../tags/tag379.xml"/><Relationship Id="rId7" Type="http://schemas.openxmlformats.org/officeDocument/2006/relationships/tags" Target="../tags/tag383.xml"/><Relationship Id="rId12" Type="http://schemas.openxmlformats.org/officeDocument/2006/relationships/tags" Target="../tags/tag388.xml"/><Relationship Id="rId2" Type="http://schemas.openxmlformats.org/officeDocument/2006/relationships/tags" Target="../tags/tag378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tags" Target="../tags/tag387.xml"/><Relationship Id="rId5" Type="http://schemas.openxmlformats.org/officeDocument/2006/relationships/tags" Target="../tags/tag381.xml"/><Relationship Id="rId15" Type="http://schemas.openxmlformats.org/officeDocument/2006/relationships/tags" Target="../tags/tag391.xml"/><Relationship Id="rId10" Type="http://schemas.openxmlformats.org/officeDocument/2006/relationships/tags" Target="../tags/tag386.xml"/><Relationship Id="rId4" Type="http://schemas.openxmlformats.org/officeDocument/2006/relationships/tags" Target="../tags/tag380.xml"/><Relationship Id="rId9" Type="http://schemas.openxmlformats.org/officeDocument/2006/relationships/tags" Target="../tags/tag385.xml"/><Relationship Id="rId14" Type="http://schemas.openxmlformats.org/officeDocument/2006/relationships/tags" Target="../tags/tag39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94.xml"/><Relationship Id="rId7" Type="http://schemas.openxmlformats.org/officeDocument/2006/relationships/tags" Target="../tags/tag396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video" Target="../media/media6.mp4"/><Relationship Id="rId5" Type="http://schemas.microsoft.com/office/2007/relationships/media" Target="../media/media6.mp4"/><Relationship Id="rId10" Type="http://schemas.openxmlformats.org/officeDocument/2006/relationships/image" Target="../media/image37.png"/><Relationship Id="rId4" Type="http://schemas.openxmlformats.org/officeDocument/2006/relationships/tags" Target="../tags/tag395.xml"/><Relationship Id="rId9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02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05.xml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84.xml"/><Relationship Id="rId7" Type="http://schemas.openxmlformats.org/officeDocument/2006/relationships/tags" Target="../tags/tag188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tags" Target="../tags/tag187.xml"/><Relationship Id="rId11" Type="http://schemas.openxmlformats.org/officeDocument/2006/relationships/image" Target="../media/image4.png"/><Relationship Id="rId5" Type="http://schemas.openxmlformats.org/officeDocument/2006/relationships/tags" Target="../tags/tag186.xml"/><Relationship Id="rId10" Type="http://schemas.openxmlformats.org/officeDocument/2006/relationships/image" Target="../media/image6.png"/><Relationship Id="rId4" Type="http://schemas.openxmlformats.org/officeDocument/2006/relationships/tags" Target="../tags/tag185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7.pn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1.xml"/><Relationship Id="rId4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204.xml"/><Relationship Id="rId18" Type="http://schemas.openxmlformats.org/officeDocument/2006/relationships/tags" Target="../tags/tag209.xml"/><Relationship Id="rId26" Type="http://schemas.openxmlformats.org/officeDocument/2006/relationships/tags" Target="../tags/tag217.xml"/><Relationship Id="rId3" Type="http://schemas.openxmlformats.org/officeDocument/2006/relationships/tags" Target="../tags/tag194.xml"/><Relationship Id="rId21" Type="http://schemas.openxmlformats.org/officeDocument/2006/relationships/tags" Target="../tags/tag212.xml"/><Relationship Id="rId34" Type="http://schemas.openxmlformats.org/officeDocument/2006/relationships/image" Target="../media/image8.png"/><Relationship Id="rId7" Type="http://schemas.openxmlformats.org/officeDocument/2006/relationships/tags" Target="../tags/tag198.xml"/><Relationship Id="rId12" Type="http://schemas.openxmlformats.org/officeDocument/2006/relationships/tags" Target="../tags/tag203.xml"/><Relationship Id="rId17" Type="http://schemas.openxmlformats.org/officeDocument/2006/relationships/tags" Target="../tags/tag208.xml"/><Relationship Id="rId25" Type="http://schemas.openxmlformats.org/officeDocument/2006/relationships/tags" Target="../tags/tag216.xml"/><Relationship Id="rId33" Type="http://schemas.openxmlformats.org/officeDocument/2006/relationships/image" Target="../media/image3.png"/><Relationship Id="rId2" Type="http://schemas.openxmlformats.org/officeDocument/2006/relationships/tags" Target="../tags/tag193.xml"/><Relationship Id="rId16" Type="http://schemas.openxmlformats.org/officeDocument/2006/relationships/tags" Target="../tags/tag207.xml"/><Relationship Id="rId20" Type="http://schemas.openxmlformats.org/officeDocument/2006/relationships/tags" Target="../tags/tag211.xml"/><Relationship Id="rId29" Type="http://schemas.openxmlformats.org/officeDocument/2006/relationships/tags" Target="../tags/tag220.xml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tags" Target="../tags/tag202.xml"/><Relationship Id="rId24" Type="http://schemas.openxmlformats.org/officeDocument/2006/relationships/tags" Target="../tags/tag215.xml"/><Relationship Id="rId32" Type="http://schemas.openxmlformats.org/officeDocument/2006/relationships/image" Target="../media/image4.png"/><Relationship Id="rId5" Type="http://schemas.openxmlformats.org/officeDocument/2006/relationships/tags" Target="../tags/tag196.xml"/><Relationship Id="rId15" Type="http://schemas.openxmlformats.org/officeDocument/2006/relationships/tags" Target="../tags/tag206.xml"/><Relationship Id="rId23" Type="http://schemas.openxmlformats.org/officeDocument/2006/relationships/tags" Target="../tags/tag214.xml"/><Relationship Id="rId28" Type="http://schemas.openxmlformats.org/officeDocument/2006/relationships/tags" Target="../tags/tag219.xml"/><Relationship Id="rId10" Type="http://schemas.openxmlformats.org/officeDocument/2006/relationships/tags" Target="../tags/tag201.xml"/><Relationship Id="rId19" Type="http://schemas.openxmlformats.org/officeDocument/2006/relationships/tags" Target="../tags/tag210.xml"/><Relationship Id="rId31" Type="http://schemas.openxmlformats.org/officeDocument/2006/relationships/slideLayout" Target="../slideLayouts/slideLayout2.xml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tags" Target="../tags/tag205.xml"/><Relationship Id="rId22" Type="http://schemas.openxmlformats.org/officeDocument/2006/relationships/tags" Target="../tags/tag213.xml"/><Relationship Id="rId27" Type="http://schemas.openxmlformats.org/officeDocument/2006/relationships/tags" Target="../tags/tag218.xml"/><Relationship Id="rId30" Type="http://schemas.openxmlformats.org/officeDocument/2006/relationships/tags" Target="../tags/tag221.xml"/><Relationship Id="rId35" Type="http://schemas.openxmlformats.org/officeDocument/2006/relationships/image" Target="../media/image9.png"/><Relationship Id="rId8" Type="http://schemas.openxmlformats.org/officeDocument/2006/relationships/tags" Target="../tags/tag19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10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tags" Target="../tags/tag245.xml"/><Relationship Id="rId18" Type="http://schemas.openxmlformats.org/officeDocument/2006/relationships/tags" Target="../tags/tag250.xml"/><Relationship Id="rId3" Type="http://schemas.openxmlformats.org/officeDocument/2006/relationships/tags" Target="../tags/tag235.xml"/><Relationship Id="rId21" Type="http://schemas.openxmlformats.org/officeDocument/2006/relationships/image" Target="../media/image13.png"/><Relationship Id="rId7" Type="http://schemas.openxmlformats.org/officeDocument/2006/relationships/tags" Target="../tags/tag239.xml"/><Relationship Id="rId12" Type="http://schemas.openxmlformats.org/officeDocument/2006/relationships/tags" Target="../tags/tag244.xml"/><Relationship Id="rId17" Type="http://schemas.openxmlformats.org/officeDocument/2006/relationships/tags" Target="../tags/tag249.xml"/><Relationship Id="rId2" Type="http://schemas.openxmlformats.org/officeDocument/2006/relationships/tags" Target="../tags/tag234.xml"/><Relationship Id="rId16" Type="http://schemas.openxmlformats.org/officeDocument/2006/relationships/tags" Target="../tags/tag248.xml"/><Relationship Id="rId20" Type="http://schemas.openxmlformats.org/officeDocument/2006/relationships/image" Target="../media/image12.png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5" Type="http://schemas.openxmlformats.org/officeDocument/2006/relationships/tags" Target="../tags/tag237.xml"/><Relationship Id="rId15" Type="http://schemas.openxmlformats.org/officeDocument/2006/relationships/tags" Target="../tags/tag247.xml"/><Relationship Id="rId10" Type="http://schemas.openxmlformats.org/officeDocument/2006/relationships/tags" Target="../tags/tag242.xml"/><Relationship Id="rId19" Type="http://schemas.openxmlformats.org/officeDocument/2006/relationships/slideLayout" Target="../slideLayouts/slideLayout13.xml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tags" Target="../tags/tag246.xml"/><Relationship Id="rId2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12" Type="http://schemas.openxmlformats.org/officeDocument/2006/relationships/image" Target="../media/image16.jpe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15.png"/><Relationship Id="rId5" Type="http://schemas.openxmlformats.org/officeDocument/2006/relationships/tags" Target="../tags/tag255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54.xml"/><Relationship Id="rId9" Type="http://schemas.openxmlformats.org/officeDocument/2006/relationships/tags" Target="../tags/tag25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image" Target="../media/image17.pn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64.xml"/><Relationship Id="rId10" Type="http://schemas.openxmlformats.org/officeDocument/2006/relationships/tags" Target="../tags/tag269.xml"/><Relationship Id="rId4" Type="http://schemas.openxmlformats.org/officeDocument/2006/relationships/tags" Target="../tags/tag263.xml"/><Relationship Id="rId9" Type="http://schemas.openxmlformats.org/officeDocument/2006/relationships/tags" Target="../tags/tag2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2"/>
            </p:custDataLst>
          </p:nvPr>
        </p:nvPicPr>
        <p:blipFill>
          <a:blip r:embed="rId5"/>
          <a:srcRect l="9235" r="9235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  <p:sp>
        <p:nvSpPr>
          <p:cNvPr id="8" name="文本2"/>
          <p:cNvSpPr txBox="1"/>
          <p:nvPr>
            <p:custDataLst>
              <p:tags r:id="rId3"/>
            </p:custDataLst>
          </p:nvPr>
        </p:nvSpPr>
        <p:spPr>
          <a:xfrm>
            <a:off x="190500" y="5853430"/>
            <a:ext cx="12186285" cy="7105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2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教科版物理九年级上册                                 第</a:t>
            </a:r>
            <a:r>
              <a:rPr lang="en-US" altLang="zh-CN" sz="32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6</a:t>
            </a:r>
            <a:r>
              <a:rPr lang="zh-CN" altLang="en-US" sz="32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章   电功率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下箭头标注 2"/>
          <p:cNvSpPr/>
          <p:nvPr>
            <p:custDataLst>
              <p:tags r:id="rId2"/>
            </p:custDataLst>
          </p:nvPr>
        </p:nvSpPr>
        <p:spPr>
          <a:xfrm>
            <a:off x="1861185" y="906145"/>
            <a:ext cx="2760980" cy="1175385"/>
          </a:xfrm>
          <a:prstGeom prst="downArrowCallout">
            <a:avLst>
              <a:gd name="adj1" fmla="val 13609"/>
              <a:gd name="adj2" fmla="val 25000"/>
              <a:gd name="adj3" fmla="val 23338"/>
              <a:gd name="adj4" fmla="val 64977"/>
            </a:avLst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电功率的大小</a:t>
            </a:r>
          </a:p>
        </p:txBody>
      </p:sp>
      <p:pic>
        <p:nvPicPr>
          <p:cNvPr id="6" name="11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155055" y="3290570"/>
            <a:ext cx="5247005" cy="2429510"/>
          </a:xfrm>
          <a:prstGeom prst="rect">
            <a:avLst/>
          </a:prstGeom>
        </p:spPr>
      </p:pic>
      <p:sp>
        <p:nvSpPr>
          <p:cNvPr id="23" name="文本5"/>
          <p:cNvSpPr txBox="1"/>
          <p:nvPr>
            <p:custDataLst>
              <p:tags r:id="rId7"/>
            </p:custDataLst>
          </p:nvPr>
        </p:nvSpPr>
        <p:spPr>
          <a:xfrm>
            <a:off x="262890" y="977900"/>
            <a:ext cx="9406255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/>
              </a:rPr>
              <a:t>探究一：控制电流相同，探究电功率与电压的关系</a:t>
            </a:r>
          </a:p>
        </p:txBody>
      </p:sp>
      <p:pic>
        <p:nvPicPr>
          <p:cNvPr id="2" name="图片 1"/>
          <p:cNvPicPr/>
          <p:nvPr>
            <p:custDataLst>
              <p:tags r:id="rId8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36000"/>
          </a:blip>
          <a:stretch>
            <a:fillRect/>
          </a:stretch>
        </p:blipFill>
        <p:spPr>
          <a:xfrm>
            <a:off x="998220" y="2874010"/>
            <a:ext cx="4683760" cy="3262630"/>
          </a:xfrm>
          <a:prstGeom prst="rect">
            <a:avLst/>
          </a:prstGeom>
        </p:spPr>
      </p:pic>
      <p:sp>
        <p:nvSpPr>
          <p:cNvPr id="7" name="文本5"/>
          <p:cNvSpPr txBox="1"/>
          <p:nvPr>
            <p:custDataLst>
              <p:tags r:id="rId9"/>
            </p:custDataLst>
          </p:nvPr>
        </p:nvSpPr>
        <p:spPr>
          <a:xfrm>
            <a:off x="2329180" y="2221865"/>
            <a:ext cx="2021840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两灯串联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3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animBg="1"/>
      <p:bldP spid="23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电功率的大小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72000" contrast="42000"/>
          </a:blip>
          <a:stretch>
            <a:fillRect/>
          </a:stretch>
        </p:blipFill>
        <p:spPr>
          <a:xfrm>
            <a:off x="2136140" y="1935480"/>
            <a:ext cx="6864985" cy="2566035"/>
          </a:xfrm>
          <a:prstGeom prst="rect">
            <a:avLst/>
          </a:prstGeom>
        </p:spPr>
      </p:pic>
      <p:sp>
        <p:nvSpPr>
          <p:cNvPr id="9" name="形状3"/>
          <p:cNvSpPr txBox="1"/>
          <p:nvPr>
            <p:custDataLst>
              <p:tags r:id="rId4"/>
            </p:custDataLst>
          </p:nvPr>
        </p:nvSpPr>
        <p:spPr>
          <a:xfrm>
            <a:off x="6218530" y="3526932"/>
            <a:ext cx="982663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亮</a:t>
            </a:r>
          </a:p>
        </p:txBody>
      </p:sp>
      <p:sp>
        <p:nvSpPr>
          <p:cNvPr id="10" name="形状4"/>
          <p:cNvSpPr txBox="1"/>
          <p:nvPr>
            <p:custDataLst>
              <p:tags r:id="rId5"/>
            </p:custDataLst>
          </p:nvPr>
        </p:nvSpPr>
        <p:spPr>
          <a:xfrm>
            <a:off x="6218396" y="2863361"/>
            <a:ext cx="1198563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暗</a:t>
            </a:r>
          </a:p>
        </p:txBody>
      </p:sp>
      <p:sp>
        <p:nvSpPr>
          <p:cNvPr id="11" name="形状5"/>
          <p:cNvSpPr txBox="1"/>
          <p:nvPr>
            <p:custDataLst>
              <p:tags r:id="rId6"/>
            </p:custDataLst>
          </p:nvPr>
        </p:nvSpPr>
        <p:spPr>
          <a:xfrm>
            <a:off x="7621191" y="2890012"/>
            <a:ext cx="909638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1.5</a:t>
            </a:r>
          </a:p>
        </p:txBody>
      </p:sp>
      <p:sp>
        <p:nvSpPr>
          <p:cNvPr id="12" name="形状6"/>
          <p:cNvSpPr txBox="1"/>
          <p:nvPr>
            <p:custDataLst>
              <p:tags r:id="rId7"/>
            </p:custDataLst>
          </p:nvPr>
        </p:nvSpPr>
        <p:spPr>
          <a:xfrm>
            <a:off x="7621162" y="3540329"/>
            <a:ext cx="909638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2.8</a:t>
            </a:r>
          </a:p>
        </p:txBody>
      </p:sp>
      <p:sp>
        <p:nvSpPr>
          <p:cNvPr id="19" name="文本3"/>
          <p:cNvSpPr txBox="1"/>
          <p:nvPr>
            <p:custDataLst>
              <p:tags r:id="rId8"/>
            </p:custDataLst>
          </p:nvPr>
        </p:nvSpPr>
        <p:spPr>
          <a:xfrm>
            <a:off x="793115" y="4500880"/>
            <a:ext cx="10817225" cy="14109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006EFF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结论</a:t>
            </a:r>
            <a:r>
              <a:rPr lang="en-US" altLang="zh-CN" sz="2800" b="1" i="0">
                <a:solidFill>
                  <a:srgbClr val="006EFF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 b="1" i="0">
                <a:solidFill>
                  <a:srgbClr val="006EFF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：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通过用电器的电流相同时，用电器两端的电压越大，灯泡的电功率越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　　　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。</a:t>
            </a:r>
          </a:p>
        </p:txBody>
      </p:sp>
      <p:sp>
        <p:nvSpPr>
          <p:cNvPr id="5" name="文本6"/>
          <p:cNvSpPr txBox="1"/>
          <p:nvPr>
            <p:custDataLst>
              <p:tags r:id="rId9"/>
            </p:custDataLst>
          </p:nvPr>
        </p:nvSpPr>
        <p:spPr>
          <a:xfrm>
            <a:off x="2566394" y="5131146"/>
            <a:ext cx="571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大</a:t>
            </a:r>
          </a:p>
        </p:txBody>
      </p:sp>
      <p:sp>
        <p:nvSpPr>
          <p:cNvPr id="23" name="文本5"/>
          <p:cNvSpPr txBox="1"/>
          <p:nvPr>
            <p:custDataLst>
              <p:tags r:id="rId10"/>
            </p:custDataLst>
          </p:nvPr>
        </p:nvSpPr>
        <p:spPr>
          <a:xfrm>
            <a:off x="262890" y="977900"/>
            <a:ext cx="9406255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/>
              </a:rPr>
              <a:t>探究一：控制电流相同，探究电功率与电压的关系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9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下箭头标注 2"/>
          <p:cNvSpPr/>
          <p:nvPr>
            <p:custDataLst>
              <p:tags r:id="rId2"/>
            </p:custDataLst>
          </p:nvPr>
        </p:nvSpPr>
        <p:spPr>
          <a:xfrm>
            <a:off x="1861185" y="906145"/>
            <a:ext cx="2760980" cy="1175385"/>
          </a:xfrm>
          <a:prstGeom prst="downArrowCallout">
            <a:avLst>
              <a:gd name="adj1" fmla="val 13609"/>
              <a:gd name="adj2" fmla="val 25000"/>
              <a:gd name="adj3" fmla="val 23338"/>
              <a:gd name="adj4" fmla="val 64977"/>
            </a:avLst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电功率的大小</a:t>
            </a:r>
          </a:p>
        </p:txBody>
      </p:sp>
      <p:sp>
        <p:nvSpPr>
          <p:cNvPr id="23" name="文本5"/>
          <p:cNvSpPr txBox="1"/>
          <p:nvPr>
            <p:custDataLst>
              <p:tags r:id="rId4"/>
            </p:custDataLst>
          </p:nvPr>
        </p:nvSpPr>
        <p:spPr>
          <a:xfrm>
            <a:off x="262890" y="977900"/>
            <a:ext cx="9406255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/>
              </a:rPr>
              <a:t>探究二：控制电压相同，探究电功率与电流的关系</a:t>
            </a:r>
          </a:p>
        </p:txBody>
      </p:sp>
      <p:pic>
        <p:nvPicPr>
          <p:cNvPr id="2" name="图片 1"/>
          <p:cNvPicPr/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42000" contrast="42000"/>
          </a:blip>
          <a:srcRect t="7036" b="7036"/>
          <a:stretch>
            <a:fillRect/>
          </a:stretch>
        </p:blipFill>
        <p:spPr>
          <a:xfrm>
            <a:off x="998220" y="2874010"/>
            <a:ext cx="4683760" cy="3262630"/>
          </a:xfrm>
          <a:prstGeom prst="rect">
            <a:avLst/>
          </a:prstGeom>
        </p:spPr>
      </p:pic>
      <p:sp>
        <p:nvSpPr>
          <p:cNvPr id="7" name="文本5"/>
          <p:cNvSpPr txBox="1"/>
          <p:nvPr>
            <p:custDataLst>
              <p:tags r:id="rId6"/>
            </p:custDataLst>
          </p:nvPr>
        </p:nvSpPr>
        <p:spPr>
          <a:xfrm>
            <a:off x="2329180" y="2221865"/>
            <a:ext cx="2021840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两灯并联</a:t>
            </a:r>
          </a:p>
        </p:txBody>
      </p:sp>
      <p:pic>
        <p:nvPicPr>
          <p:cNvPr id="4" name="22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900420" y="2874010"/>
            <a:ext cx="5653405" cy="31788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3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  <p:bldP spid="23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电功率的大小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96000" contrast="60000"/>
          </a:blip>
          <a:srcRect l="494" r="-495"/>
          <a:stretch>
            <a:fillRect/>
          </a:stretch>
        </p:blipFill>
        <p:spPr>
          <a:xfrm>
            <a:off x="1355725" y="2049145"/>
            <a:ext cx="7465695" cy="2430780"/>
          </a:xfrm>
          <a:prstGeom prst="rect">
            <a:avLst/>
          </a:prstGeom>
        </p:spPr>
      </p:pic>
      <p:sp>
        <p:nvSpPr>
          <p:cNvPr id="19" name="文本3"/>
          <p:cNvSpPr txBox="1"/>
          <p:nvPr>
            <p:custDataLst>
              <p:tags r:id="rId4"/>
            </p:custDataLst>
          </p:nvPr>
        </p:nvSpPr>
        <p:spPr>
          <a:xfrm>
            <a:off x="793115" y="4898390"/>
            <a:ext cx="10817225" cy="14109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006EFF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结论</a:t>
            </a:r>
            <a:r>
              <a:rPr lang="en-US" altLang="zh-CN" sz="2800" b="1" i="0">
                <a:solidFill>
                  <a:srgbClr val="006EFF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 b="1" i="0">
                <a:solidFill>
                  <a:srgbClr val="006EFF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：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用电器两端的电压相同时，通过用电器的电流越大，灯泡的电功率越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　　　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。</a:t>
            </a:r>
          </a:p>
        </p:txBody>
      </p:sp>
      <p:sp>
        <p:nvSpPr>
          <p:cNvPr id="5" name="文本6"/>
          <p:cNvSpPr txBox="1"/>
          <p:nvPr>
            <p:custDataLst>
              <p:tags r:id="rId5"/>
            </p:custDataLst>
          </p:nvPr>
        </p:nvSpPr>
        <p:spPr>
          <a:xfrm>
            <a:off x="2411454" y="5557866"/>
            <a:ext cx="571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大</a:t>
            </a:r>
          </a:p>
        </p:txBody>
      </p:sp>
      <p:sp>
        <p:nvSpPr>
          <p:cNvPr id="2" name="形状3"/>
          <p:cNvSpPr txBox="1"/>
          <p:nvPr>
            <p:custDataLst>
              <p:tags r:id="rId6"/>
            </p:custDataLst>
          </p:nvPr>
        </p:nvSpPr>
        <p:spPr>
          <a:xfrm>
            <a:off x="5714365" y="3748405"/>
            <a:ext cx="1370330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暗</a:t>
            </a:r>
          </a:p>
        </p:txBody>
      </p:sp>
      <p:sp>
        <p:nvSpPr>
          <p:cNvPr id="3" name="形状4"/>
          <p:cNvSpPr txBox="1"/>
          <p:nvPr>
            <p:custDataLst>
              <p:tags r:id="rId7"/>
            </p:custDataLst>
          </p:nvPr>
        </p:nvSpPr>
        <p:spPr>
          <a:xfrm>
            <a:off x="5714365" y="3034665"/>
            <a:ext cx="1757045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亮</a:t>
            </a:r>
          </a:p>
        </p:txBody>
      </p:sp>
      <p:sp>
        <p:nvSpPr>
          <p:cNvPr id="6" name="形状5"/>
          <p:cNvSpPr txBox="1"/>
          <p:nvPr>
            <p:custDataLst>
              <p:tags r:id="rId8"/>
            </p:custDataLst>
          </p:nvPr>
        </p:nvSpPr>
        <p:spPr>
          <a:xfrm>
            <a:off x="7318375" y="3034665"/>
            <a:ext cx="1698625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0.4</a:t>
            </a:r>
          </a:p>
        </p:txBody>
      </p:sp>
      <p:sp>
        <p:nvSpPr>
          <p:cNvPr id="13" name="形状6"/>
          <p:cNvSpPr txBox="1"/>
          <p:nvPr>
            <p:custDataLst>
              <p:tags r:id="rId9"/>
            </p:custDataLst>
          </p:nvPr>
        </p:nvSpPr>
        <p:spPr>
          <a:xfrm>
            <a:off x="7250430" y="3748405"/>
            <a:ext cx="1833880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0.31</a:t>
            </a:r>
          </a:p>
        </p:txBody>
      </p:sp>
      <p:sp>
        <p:nvSpPr>
          <p:cNvPr id="23" name="文本5"/>
          <p:cNvSpPr txBox="1"/>
          <p:nvPr>
            <p:custDataLst>
              <p:tags r:id="rId10"/>
            </p:custDataLst>
          </p:nvPr>
        </p:nvSpPr>
        <p:spPr>
          <a:xfrm>
            <a:off x="262890" y="977900"/>
            <a:ext cx="9406255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/>
              </a:rPr>
              <a:t>探究二：控制电压相同，探究电功率与电流的关系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2" grpId="0" animBg="1"/>
      <p:bldP spid="3" grpId="0" animBg="1"/>
      <p:bldP spid="6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形状12"/>
          <p:cNvSpPr txBox="1"/>
          <p:nvPr>
            <p:custDataLst>
              <p:tags r:id="rId2"/>
            </p:custDataLst>
          </p:nvPr>
        </p:nvSpPr>
        <p:spPr>
          <a:xfrm>
            <a:off x="2765898" y="2282153"/>
            <a:ext cx="3736257" cy="1044140"/>
          </a:xfrm>
          <a:custGeom>
            <a:avLst/>
            <a:gdLst>
              <a:gd name="connsiteX0" fmla="*/ 118280 w 3736257"/>
              <a:gd name="connsiteY0" fmla="*/ 0 h 1044140"/>
              <a:gd name="connsiteX1" fmla="*/ 3617977 w 3736257"/>
              <a:gd name="connsiteY1" fmla="*/ 0 h 1044140"/>
              <a:gd name="connsiteX2" fmla="*/ 3649347 w 3736257"/>
              <a:gd name="connsiteY2" fmla="*/ 0 h 1044140"/>
              <a:gd name="connsiteX3" fmla="*/ 3723796 w 3736257"/>
              <a:gd name="connsiteY3" fmla="*/ 56825 h 1044140"/>
              <a:gd name="connsiteX4" fmla="*/ 3736257 w 3736257"/>
              <a:gd name="connsiteY4" fmla="*/ 925860 h 1044140"/>
              <a:gd name="connsiteX5" fmla="*/ 3736258 w 3736257"/>
              <a:gd name="connsiteY5" fmla="*/ 957230 h 1044140"/>
              <a:gd name="connsiteX6" fmla="*/ 3679432 w 3736257"/>
              <a:gd name="connsiteY6" fmla="*/ 1031678 h 1044140"/>
              <a:gd name="connsiteX7" fmla="*/ 118280 w 3736257"/>
              <a:gd name="connsiteY7" fmla="*/ 1044140 h 1044140"/>
              <a:gd name="connsiteX8" fmla="*/ 86910 w 3736257"/>
              <a:gd name="connsiteY8" fmla="*/ 1044140 h 1044140"/>
              <a:gd name="connsiteX9" fmla="*/ 12462 w 3736257"/>
              <a:gd name="connsiteY9" fmla="*/ 987315 h 1044140"/>
              <a:gd name="connsiteX10" fmla="*/ 0 w 3736257"/>
              <a:gd name="connsiteY10" fmla="*/ 118280 h 1044140"/>
              <a:gd name="connsiteX11" fmla="*/ 0 w 3736257"/>
              <a:gd name="connsiteY11" fmla="*/ 52956 h 104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36257" h="1044140">
                <a:moveTo>
                  <a:pt x="118280" y="0"/>
                </a:moveTo>
                <a:lnTo>
                  <a:pt x="3617977" y="0"/>
                </a:lnTo>
                <a:cubicBezTo>
                  <a:pt x="3649347" y="0"/>
                  <a:pt x="3679432" y="12462"/>
                  <a:pt x="3701614" y="34643"/>
                </a:cubicBezTo>
                <a:cubicBezTo>
                  <a:pt x="3723796" y="56825"/>
                  <a:pt x="3736258" y="86910"/>
                  <a:pt x="3736257" y="118280"/>
                </a:cubicBezTo>
                <a:lnTo>
                  <a:pt x="3736257" y="925860"/>
                </a:lnTo>
                <a:cubicBezTo>
                  <a:pt x="3736258" y="957230"/>
                  <a:pt x="3723796" y="987315"/>
                  <a:pt x="3701614" y="1009497"/>
                </a:cubicBezTo>
                <a:cubicBezTo>
                  <a:pt x="3679432" y="1031678"/>
                  <a:pt x="3649347" y="1044140"/>
                  <a:pt x="3617977" y="1044140"/>
                </a:cubicBezTo>
                <a:lnTo>
                  <a:pt x="118280" y="1044140"/>
                </a:lnTo>
                <a:cubicBezTo>
                  <a:pt x="86910" y="1044140"/>
                  <a:pt x="56825" y="1031678"/>
                  <a:pt x="34643" y="1009497"/>
                </a:cubicBezTo>
                <a:cubicBezTo>
                  <a:pt x="12462" y="987315"/>
                  <a:pt x="0" y="957230"/>
                  <a:pt x="0" y="925860"/>
                </a:cubicBezTo>
                <a:lnTo>
                  <a:pt x="0" y="118280"/>
                </a:lnTo>
                <a:cubicBezTo>
                  <a:pt x="0" y="52956"/>
                  <a:pt x="52956" y="0"/>
                  <a:pt x="11828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33338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4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电功率的大小</a:t>
            </a:r>
          </a:p>
        </p:txBody>
      </p:sp>
      <p:sp>
        <p:nvSpPr>
          <p:cNvPr id="4" name="形状2"/>
          <p:cNvSpPr txBox="1"/>
          <p:nvPr>
            <p:custDataLst>
              <p:tags r:id="rId4"/>
            </p:custDataLst>
          </p:nvPr>
        </p:nvSpPr>
        <p:spPr>
          <a:xfrm>
            <a:off x="1368425" y="1031240"/>
            <a:ext cx="6144895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6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电功率</a:t>
            </a:r>
            <a:r>
              <a:rPr lang="zh-CN" altLang="en-US" sz="3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等于</a:t>
            </a:r>
            <a:r>
              <a:rPr lang="zh-CN" altLang="en-US" sz="36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电压</a:t>
            </a:r>
            <a:r>
              <a:rPr lang="zh-CN" altLang="en-US" sz="3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与</a:t>
            </a:r>
            <a:r>
              <a:rPr lang="zh-CN" altLang="en-US" sz="36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电流</a:t>
            </a:r>
            <a:r>
              <a:rPr lang="zh-CN" altLang="en-US" sz="3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的乘积</a:t>
            </a:r>
          </a:p>
        </p:txBody>
      </p:sp>
      <p:sp>
        <p:nvSpPr>
          <p:cNvPr id="6" name="文本1"/>
          <p:cNvSpPr txBox="1"/>
          <p:nvPr>
            <p:custDataLst>
              <p:tags r:id="rId5"/>
            </p:custDataLst>
          </p:nvPr>
        </p:nvSpPr>
        <p:spPr>
          <a:xfrm>
            <a:off x="3329305" y="2417445"/>
            <a:ext cx="336486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8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 </a:t>
            </a:r>
            <a:r>
              <a:rPr lang="zh-CN" altLang="en-US" sz="4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 </a:t>
            </a:r>
            <a:r>
              <a:rPr lang="zh-CN" altLang="en-US" sz="4800" b="1" i="0">
                <a:solidFill>
                  <a:srgbClr val="00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UI</a:t>
            </a:r>
          </a:p>
        </p:txBody>
      </p:sp>
      <p:sp>
        <p:nvSpPr>
          <p:cNvPr id="8" name="形状5"/>
          <p:cNvSpPr txBox="1"/>
          <p:nvPr>
            <p:custDataLst>
              <p:tags r:id="rId6"/>
            </p:custDataLst>
          </p:nvPr>
        </p:nvSpPr>
        <p:spPr>
          <a:xfrm>
            <a:off x="4216641" y="4117311"/>
            <a:ext cx="1312821" cy="583568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P=UI</a:t>
            </a:r>
          </a:p>
        </p:txBody>
      </p:sp>
      <p:sp>
        <p:nvSpPr>
          <p:cNvPr id="9" name="形状6"/>
          <p:cNvSpPr txBox="1"/>
          <p:nvPr>
            <p:custDataLst>
              <p:tags r:id="rId7"/>
            </p:custDataLst>
          </p:nvPr>
        </p:nvSpPr>
        <p:spPr>
          <a:xfrm>
            <a:off x="4106837" y="4769558"/>
            <a:ext cx="1579245" cy="58356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W=Pt</a:t>
            </a:r>
          </a:p>
        </p:txBody>
      </p:sp>
      <p:sp>
        <p:nvSpPr>
          <p:cNvPr id="10" name="形状7"/>
          <p:cNvSpPr txBox="1"/>
          <p:nvPr>
            <p:custDataLst>
              <p:tags r:id="rId8"/>
            </p:custDataLst>
          </p:nvPr>
        </p:nvSpPr>
        <p:spPr>
          <a:xfrm>
            <a:off x="3342884" y="4944081"/>
            <a:ext cx="728980" cy="280035"/>
          </a:xfrm>
          <a:custGeom>
            <a:avLst/>
            <a:gdLst>
              <a:gd name="connsiteX0" fmla="*/ 560959 w 728980"/>
              <a:gd name="connsiteY0" fmla="*/ 0 h 280035"/>
              <a:gd name="connsiteX1" fmla="*/ 728980 w 728980"/>
              <a:gd name="connsiteY1" fmla="*/ 140017 h 280035"/>
              <a:gd name="connsiteX2" fmla="*/ 560959 w 728980"/>
              <a:gd name="connsiteY2" fmla="*/ 280035 h 280035"/>
              <a:gd name="connsiteX3" fmla="*/ 560959 w 728980"/>
              <a:gd name="connsiteY3" fmla="*/ 186690 h 280035"/>
              <a:gd name="connsiteX4" fmla="*/ 121497 w 728980"/>
              <a:gd name="connsiteY4" fmla="*/ 186690 h 280035"/>
              <a:gd name="connsiteX5" fmla="*/ 72898 w 728980"/>
              <a:gd name="connsiteY5" fmla="*/ 256699 h 280035"/>
              <a:gd name="connsiteX6" fmla="*/ 0 w 728980"/>
              <a:gd name="connsiteY6" fmla="*/ 256699 h 280035"/>
              <a:gd name="connsiteX7" fmla="*/ 48599 w 728980"/>
              <a:gd name="connsiteY7" fmla="*/ 140017 h 280035"/>
              <a:gd name="connsiteX8" fmla="*/ 0 w 728980"/>
              <a:gd name="connsiteY8" fmla="*/ 23336 h 280035"/>
              <a:gd name="connsiteX9" fmla="*/ 72898 w 728980"/>
              <a:gd name="connsiteY9" fmla="*/ 23336 h 280035"/>
              <a:gd name="connsiteX10" fmla="*/ 121497 w 728980"/>
              <a:gd name="connsiteY10" fmla="*/ 93345 h 280035"/>
              <a:gd name="connsiteX11" fmla="*/ 560959 w 728980"/>
              <a:gd name="connsiteY11" fmla="*/ 93345 h 280035"/>
              <a:gd name="connsiteX12" fmla="*/ 560959 w 728980"/>
              <a:gd name="connsiteY12" fmla="*/ 0 h 2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8980" h="280035">
                <a:moveTo>
                  <a:pt x="560959" y="0"/>
                </a:moveTo>
                <a:lnTo>
                  <a:pt x="728980" y="140017"/>
                </a:lnTo>
                <a:lnTo>
                  <a:pt x="560959" y="280035"/>
                </a:lnTo>
                <a:lnTo>
                  <a:pt x="560959" y="186690"/>
                </a:lnTo>
                <a:lnTo>
                  <a:pt x="121497" y="186690"/>
                </a:lnTo>
                <a:lnTo>
                  <a:pt x="72898" y="256699"/>
                </a:lnTo>
                <a:lnTo>
                  <a:pt x="0" y="256699"/>
                </a:lnTo>
                <a:lnTo>
                  <a:pt x="48599" y="140017"/>
                </a:lnTo>
                <a:lnTo>
                  <a:pt x="0" y="23336"/>
                </a:lnTo>
                <a:lnTo>
                  <a:pt x="72898" y="23336"/>
                </a:lnTo>
                <a:lnTo>
                  <a:pt x="121497" y="93345"/>
                </a:lnTo>
                <a:lnTo>
                  <a:pt x="560959" y="93345"/>
                </a:lnTo>
                <a:lnTo>
                  <a:pt x="560959" y="0"/>
                </a:lnTo>
                <a:close/>
              </a:path>
            </a:pathLst>
          </a:custGeom>
          <a:solidFill>
            <a:srgbClr val="5B9BD5">
              <a:alpha val="100000"/>
            </a:srgbClr>
          </a:solidFill>
          <a:ln w="14288">
            <a:solidFill>
              <a:srgbClr val="000000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11" name="形状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388854" y="4279236"/>
            <a:ext cx="239395" cy="936625"/>
          </a:xfrm>
          <a:prstGeom prst="rect">
            <a:avLst/>
          </a:prstGeom>
        </p:spPr>
      </p:pic>
      <p:sp>
        <p:nvSpPr>
          <p:cNvPr id="12" name="形状9"/>
          <p:cNvSpPr txBox="1"/>
          <p:nvPr>
            <p:custDataLst>
              <p:tags r:id="rId10"/>
            </p:custDataLst>
          </p:nvPr>
        </p:nvSpPr>
        <p:spPr>
          <a:xfrm>
            <a:off x="5799699" y="4563716"/>
            <a:ext cx="702945" cy="368300"/>
          </a:xfrm>
          <a:custGeom>
            <a:avLst/>
            <a:gdLst>
              <a:gd name="connsiteX0" fmla="*/ 335654 w 702945"/>
              <a:gd name="connsiteY0" fmla="*/ 0 h 368300"/>
              <a:gd name="connsiteX1" fmla="*/ 702945 w 702945"/>
              <a:gd name="connsiteY1" fmla="*/ 184150 h 368300"/>
              <a:gd name="connsiteX2" fmla="*/ 335654 w 702945"/>
              <a:gd name="connsiteY2" fmla="*/ 368300 h 368300"/>
              <a:gd name="connsiteX3" fmla="*/ 335654 w 702945"/>
              <a:gd name="connsiteY3" fmla="*/ 276225 h 368300"/>
              <a:gd name="connsiteX4" fmla="*/ 0 w 702945"/>
              <a:gd name="connsiteY4" fmla="*/ 276225 h 368300"/>
              <a:gd name="connsiteX5" fmla="*/ 0 w 702945"/>
              <a:gd name="connsiteY5" fmla="*/ 92075 h 368300"/>
              <a:gd name="connsiteX6" fmla="*/ 335654 w 702945"/>
              <a:gd name="connsiteY6" fmla="*/ 92075 h 368300"/>
              <a:gd name="connsiteX7" fmla="*/ 335654 w 702945"/>
              <a:gd name="connsiteY7" fmla="*/ 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2945" h="368300">
                <a:moveTo>
                  <a:pt x="335654" y="0"/>
                </a:moveTo>
                <a:lnTo>
                  <a:pt x="702945" y="184150"/>
                </a:lnTo>
                <a:lnTo>
                  <a:pt x="335654" y="368300"/>
                </a:lnTo>
                <a:lnTo>
                  <a:pt x="335654" y="276225"/>
                </a:lnTo>
                <a:lnTo>
                  <a:pt x="0" y="276225"/>
                </a:lnTo>
                <a:lnTo>
                  <a:pt x="0" y="92075"/>
                </a:lnTo>
                <a:lnTo>
                  <a:pt x="335654" y="92075"/>
                </a:lnTo>
                <a:lnTo>
                  <a:pt x="335654" y="0"/>
                </a:lnTo>
                <a:close/>
              </a:path>
            </a:pathLst>
          </a:custGeom>
          <a:solidFill>
            <a:srgbClr val="5B9BD5">
              <a:alpha val="100000"/>
            </a:srgbClr>
          </a:solidFill>
          <a:ln w="14288">
            <a:solidFill>
              <a:srgbClr val="000000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3" name="形状10"/>
          <p:cNvSpPr txBox="1"/>
          <p:nvPr>
            <p:custDataLst>
              <p:tags r:id="rId11"/>
            </p:custDataLst>
          </p:nvPr>
        </p:nvSpPr>
        <p:spPr>
          <a:xfrm>
            <a:off x="6694414" y="4479896"/>
            <a:ext cx="1845945" cy="58356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W=UIt</a:t>
            </a:r>
          </a:p>
        </p:txBody>
      </p:sp>
      <p:sp>
        <p:nvSpPr>
          <p:cNvPr id="17" name="形状13"/>
          <p:cNvSpPr txBox="1"/>
          <p:nvPr>
            <p:custDataLst>
              <p:tags r:id="rId12"/>
            </p:custDataLst>
          </p:nvPr>
        </p:nvSpPr>
        <p:spPr>
          <a:xfrm>
            <a:off x="1778371" y="4553368"/>
            <a:ext cx="1475740" cy="1122045"/>
          </a:xfrm>
          <a:custGeom>
            <a:avLst/>
            <a:gdLst>
              <a:gd name="connsiteX0" fmla="*/ 127105 w 1475740"/>
              <a:gd name="connsiteY0" fmla="*/ 0 h 1122045"/>
              <a:gd name="connsiteX1" fmla="*/ 1348635 w 1475740"/>
              <a:gd name="connsiteY1" fmla="*/ 0 h 1122045"/>
              <a:gd name="connsiteX2" fmla="*/ 1382345 w 1475740"/>
              <a:gd name="connsiteY2" fmla="*/ 0 h 1122045"/>
              <a:gd name="connsiteX3" fmla="*/ 1462349 w 1475740"/>
              <a:gd name="connsiteY3" fmla="*/ 61065 h 1122045"/>
              <a:gd name="connsiteX4" fmla="*/ 1475740 w 1475740"/>
              <a:gd name="connsiteY4" fmla="*/ 994940 h 1122045"/>
              <a:gd name="connsiteX5" fmla="*/ 1475740 w 1475740"/>
              <a:gd name="connsiteY5" fmla="*/ 1028650 h 1122045"/>
              <a:gd name="connsiteX6" fmla="*/ 1414675 w 1475740"/>
              <a:gd name="connsiteY6" fmla="*/ 1108654 h 1122045"/>
              <a:gd name="connsiteX7" fmla="*/ 127105 w 1475740"/>
              <a:gd name="connsiteY7" fmla="*/ 1122045 h 1122045"/>
              <a:gd name="connsiteX8" fmla="*/ 56907 w 1475740"/>
              <a:gd name="connsiteY8" fmla="*/ 1122045 h 1122045"/>
              <a:gd name="connsiteX9" fmla="*/ 0 w 1475740"/>
              <a:gd name="connsiteY9" fmla="*/ 127105 h 1122045"/>
              <a:gd name="connsiteX10" fmla="*/ 0 w 1475740"/>
              <a:gd name="connsiteY10" fmla="*/ 56907 h 112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0" h="1122045">
                <a:moveTo>
                  <a:pt x="127105" y="0"/>
                </a:moveTo>
                <a:lnTo>
                  <a:pt x="1348635" y="0"/>
                </a:lnTo>
                <a:cubicBezTo>
                  <a:pt x="1382345" y="0"/>
                  <a:pt x="1414675" y="13391"/>
                  <a:pt x="1438512" y="37228"/>
                </a:cubicBezTo>
                <a:cubicBezTo>
                  <a:pt x="1462349" y="61065"/>
                  <a:pt x="1475740" y="93395"/>
                  <a:pt x="1475740" y="127105"/>
                </a:cubicBezTo>
                <a:lnTo>
                  <a:pt x="1475740" y="994940"/>
                </a:lnTo>
                <a:cubicBezTo>
                  <a:pt x="1475740" y="1028650"/>
                  <a:pt x="1462349" y="1060980"/>
                  <a:pt x="1438512" y="1084817"/>
                </a:cubicBezTo>
                <a:cubicBezTo>
                  <a:pt x="1414675" y="1108654"/>
                  <a:pt x="1382345" y="1122045"/>
                  <a:pt x="1348635" y="1122045"/>
                </a:cubicBezTo>
                <a:lnTo>
                  <a:pt x="127105" y="1122045"/>
                </a:lnTo>
                <a:cubicBezTo>
                  <a:pt x="56907" y="1122045"/>
                  <a:pt x="0" y="1065138"/>
                  <a:pt x="0" y="994940"/>
                </a:cubicBezTo>
                <a:lnTo>
                  <a:pt x="0" y="127105"/>
                </a:lnTo>
                <a:cubicBezTo>
                  <a:pt x="0" y="56907"/>
                  <a:pt x="56907" y="0"/>
                  <a:pt x="127105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33338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</a:p>
        </p:txBody>
      </p:sp>
      <p:sp>
        <p:nvSpPr>
          <p:cNvPr id="18" name="形状14"/>
          <p:cNvSpPr txBox="1"/>
          <p:nvPr>
            <p:custDataLst>
              <p:tags r:id="rId13"/>
            </p:custDataLst>
          </p:nvPr>
        </p:nvSpPr>
        <p:spPr>
          <a:xfrm>
            <a:off x="6704162" y="4338288"/>
            <a:ext cx="1556385" cy="777240"/>
          </a:xfrm>
          <a:custGeom>
            <a:avLst/>
            <a:gdLst>
              <a:gd name="connsiteX0" fmla="*/ 88046 w 1556385"/>
              <a:gd name="connsiteY0" fmla="*/ 0 h 777240"/>
              <a:gd name="connsiteX1" fmla="*/ 1468339 w 1556385"/>
              <a:gd name="connsiteY1" fmla="*/ 0 h 777240"/>
              <a:gd name="connsiteX2" fmla="*/ 1516966 w 1556385"/>
              <a:gd name="connsiteY2" fmla="*/ 0 h 777240"/>
              <a:gd name="connsiteX3" fmla="*/ 1556385 w 1556385"/>
              <a:gd name="connsiteY3" fmla="*/ 689194 h 777240"/>
              <a:gd name="connsiteX4" fmla="*/ 1556385 w 1556385"/>
              <a:gd name="connsiteY4" fmla="*/ 737821 h 777240"/>
              <a:gd name="connsiteX5" fmla="*/ 88046 w 1556385"/>
              <a:gd name="connsiteY5" fmla="*/ 777240 h 777240"/>
              <a:gd name="connsiteX6" fmla="*/ 39419 w 1556385"/>
              <a:gd name="connsiteY6" fmla="*/ 777240 h 777240"/>
              <a:gd name="connsiteX7" fmla="*/ 0 w 1556385"/>
              <a:gd name="connsiteY7" fmla="*/ 88046 h 777240"/>
              <a:gd name="connsiteX8" fmla="*/ 0 w 1556385"/>
              <a:gd name="connsiteY8" fmla="*/ 39419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6385" h="777240">
                <a:moveTo>
                  <a:pt x="88046" y="0"/>
                </a:moveTo>
                <a:lnTo>
                  <a:pt x="1468339" y="0"/>
                </a:lnTo>
                <a:cubicBezTo>
                  <a:pt x="1516966" y="0"/>
                  <a:pt x="1556385" y="39419"/>
                  <a:pt x="1556385" y="88046"/>
                </a:cubicBezTo>
                <a:lnTo>
                  <a:pt x="1556385" y="689194"/>
                </a:lnTo>
                <a:cubicBezTo>
                  <a:pt x="1556385" y="737821"/>
                  <a:pt x="1516966" y="777240"/>
                  <a:pt x="1468339" y="777240"/>
                </a:cubicBezTo>
                <a:lnTo>
                  <a:pt x="88046" y="777240"/>
                </a:lnTo>
                <a:cubicBezTo>
                  <a:pt x="39419" y="777240"/>
                  <a:pt x="0" y="737821"/>
                  <a:pt x="0" y="689194"/>
                </a:cubicBezTo>
                <a:lnTo>
                  <a:pt x="0" y="88046"/>
                </a:lnTo>
                <a:cubicBezTo>
                  <a:pt x="0" y="39419"/>
                  <a:pt x="39419" y="0"/>
                  <a:pt x="88046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33338">
            <a:solidFill>
              <a:srgbClr val="00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</a:p>
        </p:txBody>
      </p:sp>
      <p:pic>
        <p:nvPicPr>
          <p:cNvPr id="26" name="图片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7115175" y="1757045"/>
            <a:ext cx="2213610" cy="1028700"/>
          </a:xfrm>
          <a:prstGeom prst="rect">
            <a:avLst/>
          </a:prstGeom>
        </p:spPr>
      </p:pic>
      <p:pic>
        <p:nvPicPr>
          <p:cNvPr id="27" name="图片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6884035" y="2853055"/>
            <a:ext cx="2293620" cy="965835"/>
          </a:xfrm>
          <a:prstGeom prst="rect">
            <a:avLst/>
          </a:prstGeom>
        </p:spPr>
      </p:pic>
      <p:grpSp>
        <p:nvGrpSpPr>
          <p:cNvPr id="33" name="组合2"/>
          <p:cNvGrpSpPr/>
          <p:nvPr>
            <p:custDataLst>
              <p:tags r:id="rId16"/>
            </p:custDataLst>
          </p:nvPr>
        </p:nvGrpSpPr>
        <p:grpSpPr>
          <a:xfrm>
            <a:off x="1863919" y="4633753"/>
            <a:ext cx="1393825" cy="1076325"/>
            <a:chOff x="0" y="0"/>
            <a:chExt cx="1393825" cy="1076325"/>
          </a:xfrm>
        </p:grpSpPr>
        <p:sp>
          <p:nvSpPr>
            <p:cNvPr id="34" name="形状26"/>
            <p:cNvSpPr txBox="1"/>
            <p:nvPr>
              <p:custDataLst>
                <p:tags r:id="rId17"/>
              </p:custDataLst>
            </p:nvPr>
          </p:nvSpPr>
          <p:spPr>
            <a:xfrm>
              <a:off x="0" y="257175"/>
              <a:ext cx="1270000" cy="5842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P =</a:t>
              </a:r>
            </a:p>
          </p:txBody>
        </p:sp>
        <p:sp>
          <p:nvSpPr>
            <p:cNvPr id="35" name="形状27"/>
            <p:cNvSpPr txBox="1"/>
            <p:nvPr>
              <p:custDataLst>
                <p:tags r:id="rId18"/>
              </p:custDataLst>
            </p:nvPr>
          </p:nvSpPr>
          <p:spPr>
            <a:xfrm>
              <a:off x="614362" y="0"/>
              <a:ext cx="779463" cy="107632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ctr"/>
              <a:r>
                <a:rPr lang="zh-CN" altLang="en-US" sz="3200" b="1" i="0">
                  <a:solidFill>
                    <a:srgbClr val="00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</a:p>
            <a:p>
              <a:pPr marL="0" algn="ctr"/>
              <a:r>
                <a:rPr lang="zh-CN" altLang="en-US" sz="3200" b="1" i="0">
                  <a:solidFill>
                    <a:srgbClr val="00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t</a:t>
              </a:r>
            </a:p>
          </p:txBody>
        </p:sp>
        <p:sp>
          <p:nvSpPr>
            <p:cNvPr id="36" name="形状25"/>
            <p:cNvSpPr txBox="1"/>
            <p:nvPr>
              <p:custDataLst>
                <p:tags r:id="rId19"/>
              </p:custDataLst>
            </p:nvPr>
          </p:nvSpPr>
          <p:spPr>
            <a:xfrm>
              <a:off x="761537" y="472559"/>
              <a:ext cx="492788" cy="1191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26" grpId="0" animBg="1"/>
      <p:bldP spid="27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电功率的大小</a:t>
            </a:r>
          </a:p>
        </p:txBody>
      </p:sp>
      <p:sp>
        <p:nvSpPr>
          <p:cNvPr id="4" name="形状2"/>
          <p:cNvSpPr txBox="1"/>
          <p:nvPr>
            <p:custDataLst>
              <p:tags r:id="rId3"/>
            </p:custDataLst>
          </p:nvPr>
        </p:nvSpPr>
        <p:spPr>
          <a:xfrm>
            <a:off x="1368425" y="1031240"/>
            <a:ext cx="6144895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6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拓展：</a:t>
            </a:r>
            <a:endParaRPr lang="zh-CN" altLang="en-US" sz="3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1"/>
          <p:cNvSpPr txBox="1"/>
          <p:nvPr>
            <p:custDataLst>
              <p:tags r:id="rId4"/>
            </p:custDataLst>
          </p:nvPr>
        </p:nvSpPr>
        <p:spPr>
          <a:xfrm>
            <a:off x="2257034" y="2026370"/>
            <a:ext cx="163639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 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 </a:t>
            </a:r>
            <a:r>
              <a:rPr lang="zh-CN" altLang="en-US" sz="3200" b="1" i="0">
                <a:solidFill>
                  <a:srgbClr val="00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UI</a:t>
            </a:r>
          </a:p>
        </p:txBody>
      </p:sp>
      <p:sp>
        <p:nvSpPr>
          <p:cNvPr id="16" name="形状12"/>
          <p:cNvSpPr txBox="1"/>
          <p:nvPr>
            <p:custDataLst>
              <p:tags r:id="rId5"/>
            </p:custDataLst>
          </p:nvPr>
        </p:nvSpPr>
        <p:spPr>
          <a:xfrm>
            <a:off x="1981038" y="1799553"/>
            <a:ext cx="3736257" cy="1044140"/>
          </a:xfrm>
          <a:custGeom>
            <a:avLst/>
            <a:gdLst>
              <a:gd name="connsiteX0" fmla="*/ 118280 w 3736257"/>
              <a:gd name="connsiteY0" fmla="*/ 0 h 1044140"/>
              <a:gd name="connsiteX1" fmla="*/ 3617977 w 3736257"/>
              <a:gd name="connsiteY1" fmla="*/ 0 h 1044140"/>
              <a:gd name="connsiteX2" fmla="*/ 3649347 w 3736257"/>
              <a:gd name="connsiteY2" fmla="*/ 0 h 1044140"/>
              <a:gd name="connsiteX3" fmla="*/ 3723796 w 3736257"/>
              <a:gd name="connsiteY3" fmla="*/ 56825 h 1044140"/>
              <a:gd name="connsiteX4" fmla="*/ 3736257 w 3736257"/>
              <a:gd name="connsiteY4" fmla="*/ 925860 h 1044140"/>
              <a:gd name="connsiteX5" fmla="*/ 3736258 w 3736257"/>
              <a:gd name="connsiteY5" fmla="*/ 957230 h 1044140"/>
              <a:gd name="connsiteX6" fmla="*/ 3679432 w 3736257"/>
              <a:gd name="connsiteY6" fmla="*/ 1031678 h 1044140"/>
              <a:gd name="connsiteX7" fmla="*/ 118280 w 3736257"/>
              <a:gd name="connsiteY7" fmla="*/ 1044140 h 1044140"/>
              <a:gd name="connsiteX8" fmla="*/ 86910 w 3736257"/>
              <a:gd name="connsiteY8" fmla="*/ 1044140 h 1044140"/>
              <a:gd name="connsiteX9" fmla="*/ 12462 w 3736257"/>
              <a:gd name="connsiteY9" fmla="*/ 987315 h 1044140"/>
              <a:gd name="connsiteX10" fmla="*/ 0 w 3736257"/>
              <a:gd name="connsiteY10" fmla="*/ 118280 h 1044140"/>
              <a:gd name="connsiteX11" fmla="*/ 0 w 3736257"/>
              <a:gd name="connsiteY11" fmla="*/ 52956 h 104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36257" h="1044140">
                <a:moveTo>
                  <a:pt x="118280" y="0"/>
                </a:moveTo>
                <a:lnTo>
                  <a:pt x="3617977" y="0"/>
                </a:lnTo>
                <a:cubicBezTo>
                  <a:pt x="3649347" y="0"/>
                  <a:pt x="3679432" y="12462"/>
                  <a:pt x="3701614" y="34643"/>
                </a:cubicBezTo>
                <a:cubicBezTo>
                  <a:pt x="3723796" y="56825"/>
                  <a:pt x="3736258" y="86910"/>
                  <a:pt x="3736257" y="118280"/>
                </a:cubicBezTo>
                <a:lnTo>
                  <a:pt x="3736257" y="925860"/>
                </a:lnTo>
                <a:cubicBezTo>
                  <a:pt x="3736258" y="957230"/>
                  <a:pt x="3723796" y="987315"/>
                  <a:pt x="3701614" y="1009497"/>
                </a:cubicBezTo>
                <a:cubicBezTo>
                  <a:pt x="3679432" y="1031678"/>
                  <a:pt x="3649347" y="1044140"/>
                  <a:pt x="3617977" y="1044140"/>
                </a:cubicBezTo>
                <a:lnTo>
                  <a:pt x="118280" y="1044140"/>
                </a:lnTo>
                <a:cubicBezTo>
                  <a:pt x="86910" y="1044140"/>
                  <a:pt x="56825" y="1031678"/>
                  <a:pt x="34643" y="1009497"/>
                </a:cubicBezTo>
                <a:cubicBezTo>
                  <a:pt x="12462" y="987315"/>
                  <a:pt x="0" y="957230"/>
                  <a:pt x="0" y="925860"/>
                </a:cubicBezTo>
                <a:lnTo>
                  <a:pt x="0" y="118280"/>
                </a:lnTo>
                <a:cubicBezTo>
                  <a:pt x="0" y="52956"/>
                  <a:pt x="52956" y="0"/>
                  <a:pt x="11828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33338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</a:p>
        </p:txBody>
      </p:sp>
      <p:sp>
        <p:nvSpPr>
          <p:cNvPr id="19" name="形状15"/>
          <p:cNvSpPr txBox="1"/>
          <p:nvPr>
            <p:custDataLst>
              <p:tags r:id="rId6"/>
            </p:custDataLst>
          </p:nvPr>
        </p:nvSpPr>
        <p:spPr>
          <a:xfrm>
            <a:off x="1658864" y="3663286"/>
            <a:ext cx="1845945" cy="58356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W=UIt</a:t>
            </a:r>
          </a:p>
        </p:txBody>
      </p:sp>
      <p:sp>
        <p:nvSpPr>
          <p:cNvPr id="20" name="形状16"/>
          <p:cNvSpPr txBox="1"/>
          <p:nvPr>
            <p:custDataLst>
              <p:tags r:id="rId7"/>
            </p:custDataLst>
          </p:nvPr>
        </p:nvSpPr>
        <p:spPr>
          <a:xfrm>
            <a:off x="1803644" y="4178748"/>
            <a:ext cx="1545590" cy="58356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U=IR</a:t>
            </a:r>
          </a:p>
        </p:txBody>
      </p:sp>
      <p:pic>
        <p:nvPicPr>
          <p:cNvPr id="21" name="形状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3067294" y="3962375"/>
            <a:ext cx="288684" cy="1398908"/>
          </a:xfrm>
          <a:prstGeom prst="rect">
            <a:avLst/>
          </a:prstGeom>
        </p:spPr>
      </p:pic>
      <p:sp>
        <p:nvSpPr>
          <p:cNvPr id="22" name="形状18"/>
          <p:cNvSpPr txBox="1"/>
          <p:nvPr>
            <p:custDataLst>
              <p:tags r:id="rId9"/>
            </p:custDataLst>
          </p:nvPr>
        </p:nvSpPr>
        <p:spPr>
          <a:xfrm>
            <a:off x="3589899" y="4460846"/>
            <a:ext cx="702945" cy="368300"/>
          </a:xfrm>
          <a:custGeom>
            <a:avLst/>
            <a:gdLst>
              <a:gd name="connsiteX0" fmla="*/ 335654 w 702945"/>
              <a:gd name="connsiteY0" fmla="*/ 0 h 368300"/>
              <a:gd name="connsiteX1" fmla="*/ 702945 w 702945"/>
              <a:gd name="connsiteY1" fmla="*/ 184150 h 368300"/>
              <a:gd name="connsiteX2" fmla="*/ 335654 w 702945"/>
              <a:gd name="connsiteY2" fmla="*/ 368300 h 368300"/>
              <a:gd name="connsiteX3" fmla="*/ 335654 w 702945"/>
              <a:gd name="connsiteY3" fmla="*/ 276225 h 368300"/>
              <a:gd name="connsiteX4" fmla="*/ 0 w 702945"/>
              <a:gd name="connsiteY4" fmla="*/ 276225 h 368300"/>
              <a:gd name="connsiteX5" fmla="*/ 0 w 702945"/>
              <a:gd name="connsiteY5" fmla="*/ 92075 h 368300"/>
              <a:gd name="connsiteX6" fmla="*/ 335654 w 702945"/>
              <a:gd name="connsiteY6" fmla="*/ 92075 h 368300"/>
              <a:gd name="connsiteX7" fmla="*/ 335654 w 702945"/>
              <a:gd name="connsiteY7" fmla="*/ 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2945" h="368300">
                <a:moveTo>
                  <a:pt x="335654" y="0"/>
                </a:moveTo>
                <a:lnTo>
                  <a:pt x="702945" y="184150"/>
                </a:lnTo>
                <a:lnTo>
                  <a:pt x="335654" y="368300"/>
                </a:lnTo>
                <a:lnTo>
                  <a:pt x="335654" y="276225"/>
                </a:lnTo>
                <a:lnTo>
                  <a:pt x="0" y="276225"/>
                </a:lnTo>
                <a:lnTo>
                  <a:pt x="0" y="92075"/>
                </a:lnTo>
                <a:lnTo>
                  <a:pt x="335654" y="92075"/>
                </a:lnTo>
                <a:lnTo>
                  <a:pt x="335654" y="0"/>
                </a:lnTo>
                <a:close/>
              </a:path>
            </a:pathLst>
          </a:custGeom>
          <a:solidFill>
            <a:srgbClr val="5B9BD5">
              <a:alpha val="100000"/>
            </a:srgbClr>
          </a:solidFill>
          <a:ln w="14288">
            <a:solidFill>
              <a:srgbClr val="000000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3" name="形状19"/>
          <p:cNvSpPr txBox="1"/>
          <p:nvPr>
            <p:custDataLst>
              <p:tags r:id="rId10"/>
            </p:custDataLst>
          </p:nvPr>
        </p:nvSpPr>
        <p:spPr>
          <a:xfrm>
            <a:off x="4633204" y="3831561"/>
            <a:ext cx="1845945" cy="58356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W=I</a:t>
            </a:r>
            <a:r>
              <a:rPr lang="zh-CN" altLang="en-US" sz="4255" b="1" i="0" baseline="3000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Rt</a:t>
            </a:r>
          </a:p>
        </p:txBody>
      </p:sp>
      <p:sp>
        <p:nvSpPr>
          <p:cNvPr id="24" name="形状20"/>
          <p:cNvSpPr txBox="1"/>
          <p:nvPr>
            <p:custDataLst>
              <p:tags r:id="rId11"/>
            </p:custDataLst>
          </p:nvPr>
        </p:nvSpPr>
        <p:spPr>
          <a:xfrm>
            <a:off x="4615698" y="3601764"/>
            <a:ext cx="1728470" cy="1802130"/>
          </a:xfrm>
          <a:custGeom>
            <a:avLst/>
            <a:gdLst>
              <a:gd name="connsiteX0" fmla="*/ 195801 w 1728470"/>
              <a:gd name="connsiteY0" fmla="*/ 0 h 1802130"/>
              <a:gd name="connsiteX1" fmla="*/ 1532669 w 1728470"/>
              <a:gd name="connsiteY1" fmla="*/ 0 h 1802130"/>
              <a:gd name="connsiteX2" fmla="*/ 1640807 w 1728470"/>
              <a:gd name="connsiteY2" fmla="*/ 0 h 1802130"/>
              <a:gd name="connsiteX3" fmla="*/ 1728470 w 1728470"/>
              <a:gd name="connsiteY3" fmla="*/ 1606329 h 1802130"/>
              <a:gd name="connsiteX4" fmla="*/ 1728470 w 1728470"/>
              <a:gd name="connsiteY4" fmla="*/ 1714467 h 1802130"/>
              <a:gd name="connsiteX5" fmla="*/ 195801 w 1728470"/>
              <a:gd name="connsiteY5" fmla="*/ 1802130 h 1802130"/>
              <a:gd name="connsiteX6" fmla="*/ 87663 w 1728470"/>
              <a:gd name="connsiteY6" fmla="*/ 1802130 h 1802130"/>
              <a:gd name="connsiteX7" fmla="*/ 0 w 1728470"/>
              <a:gd name="connsiteY7" fmla="*/ 195801 h 1802130"/>
              <a:gd name="connsiteX8" fmla="*/ 0 w 1728470"/>
              <a:gd name="connsiteY8" fmla="*/ 87663 h 180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8470" h="1802130">
                <a:moveTo>
                  <a:pt x="195801" y="0"/>
                </a:moveTo>
                <a:lnTo>
                  <a:pt x="1532669" y="0"/>
                </a:lnTo>
                <a:cubicBezTo>
                  <a:pt x="1640807" y="0"/>
                  <a:pt x="1728470" y="87663"/>
                  <a:pt x="1728470" y="195801"/>
                </a:cubicBezTo>
                <a:lnTo>
                  <a:pt x="1728470" y="1606329"/>
                </a:lnTo>
                <a:cubicBezTo>
                  <a:pt x="1728470" y="1714467"/>
                  <a:pt x="1640807" y="1802130"/>
                  <a:pt x="1532669" y="1802130"/>
                </a:cubicBezTo>
                <a:lnTo>
                  <a:pt x="195801" y="1802130"/>
                </a:lnTo>
                <a:cubicBezTo>
                  <a:pt x="87663" y="1802130"/>
                  <a:pt x="0" y="1714467"/>
                  <a:pt x="0" y="1606329"/>
                </a:cubicBezTo>
                <a:lnTo>
                  <a:pt x="0" y="195801"/>
                </a:lnTo>
                <a:cubicBezTo>
                  <a:pt x="0" y="87663"/>
                  <a:pt x="87663" y="0"/>
                  <a:pt x="195801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33338">
            <a:solidFill>
              <a:srgbClr val="00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</a:p>
        </p:txBody>
      </p:sp>
      <p:sp>
        <p:nvSpPr>
          <p:cNvPr id="25" name="文本2"/>
          <p:cNvSpPr txBox="1"/>
          <p:nvPr>
            <p:custDataLst>
              <p:tags r:id="rId12"/>
            </p:custDataLst>
          </p:nvPr>
        </p:nvSpPr>
        <p:spPr>
          <a:xfrm>
            <a:off x="3504421" y="2022560"/>
            <a:ext cx="1290320" cy="6578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3200" b="1" i="0">
                <a:solidFill>
                  <a:srgbClr val="00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4255" b="1" i="0" baseline="30000">
                <a:solidFill>
                  <a:srgbClr val="00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3200" b="1" i="0">
                <a:solidFill>
                  <a:srgbClr val="00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</a:p>
        </p:txBody>
      </p:sp>
      <p:grpSp>
        <p:nvGrpSpPr>
          <p:cNvPr id="29" name="组合1"/>
          <p:cNvGrpSpPr/>
          <p:nvPr>
            <p:custDataLst>
              <p:tags r:id="rId13"/>
            </p:custDataLst>
          </p:nvPr>
        </p:nvGrpSpPr>
        <p:grpSpPr>
          <a:xfrm>
            <a:off x="4432402" y="1904893"/>
            <a:ext cx="1158372" cy="1076325"/>
            <a:chOff x="0" y="0"/>
            <a:chExt cx="1158372" cy="1076325"/>
          </a:xfrm>
        </p:grpSpPr>
        <p:sp>
          <p:nvSpPr>
            <p:cNvPr id="30" name="形状23"/>
            <p:cNvSpPr txBox="1"/>
            <p:nvPr>
              <p:custDataLst>
                <p:tags r:id="rId25"/>
              </p:custDataLst>
            </p:nvPr>
          </p:nvSpPr>
          <p:spPr>
            <a:xfrm>
              <a:off x="0" y="201613"/>
              <a:ext cx="693738" cy="5842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3200" b="1" i="0">
                  <a:solidFill>
                    <a:srgbClr val="00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</a:t>
              </a:r>
            </a:p>
          </p:txBody>
        </p:sp>
        <p:sp>
          <p:nvSpPr>
            <p:cNvPr id="31" name="形状24"/>
            <p:cNvSpPr txBox="1"/>
            <p:nvPr>
              <p:custDataLst>
                <p:tags r:id="rId26"/>
              </p:custDataLst>
            </p:nvPr>
          </p:nvSpPr>
          <p:spPr>
            <a:xfrm>
              <a:off x="359860" y="0"/>
              <a:ext cx="798512" cy="107632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ctr"/>
              <a:r>
                <a:rPr lang="zh-CN" altLang="en-US" sz="3200" b="1" i="0">
                  <a:solidFill>
                    <a:srgbClr val="00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  <a:r>
                <a:rPr lang="zh-CN" altLang="en-US" sz="4255" b="1" i="0" baseline="30000">
                  <a:solidFill>
                    <a:srgbClr val="00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 </a:t>
              </a:r>
              <a:r>
                <a:rPr lang="zh-CN" altLang="en-US" sz="3200" b="1" i="0">
                  <a:solidFill>
                    <a:srgbClr val="00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</a:p>
          </p:txBody>
        </p:sp>
        <p:sp>
          <p:nvSpPr>
            <p:cNvPr id="32" name="形状22"/>
            <p:cNvSpPr txBox="1"/>
            <p:nvPr>
              <p:custDataLst>
                <p:tags r:id="rId27"/>
              </p:custDataLst>
            </p:nvPr>
          </p:nvSpPr>
          <p:spPr>
            <a:xfrm flipV="1">
              <a:off x="364464" y="453881"/>
              <a:ext cx="729496" cy="1191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37" name="组合3"/>
          <p:cNvGrpSpPr/>
          <p:nvPr>
            <p:custDataLst>
              <p:tags r:id="rId14"/>
            </p:custDataLst>
          </p:nvPr>
        </p:nvGrpSpPr>
        <p:grpSpPr>
          <a:xfrm>
            <a:off x="1771259" y="4694209"/>
            <a:ext cx="1338263" cy="1076325"/>
            <a:chOff x="0" y="0"/>
            <a:chExt cx="1338263" cy="1076325"/>
          </a:xfrm>
        </p:grpSpPr>
        <p:sp>
          <p:nvSpPr>
            <p:cNvPr id="38" name="形状29"/>
            <p:cNvSpPr txBox="1"/>
            <p:nvPr>
              <p:custDataLst>
                <p:tags r:id="rId22"/>
              </p:custDataLst>
            </p:nvPr>
          </p:nvSpPr>
          <p:spPr>
            <a:xfrm>
              <a:off x="0" y="257175"/>
              <a:ext cx="1270000" cy="5842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I =</a:t>
              </a:r>
            </a:p>
          </p:txBody>
        </p:sp>
        <p:sp>
          <p:nvSpPr>
            <p:cNvPr id="39" name="形状30"/>
            <p:cNvSpPr txBox="1"/>
            <p:nvPr>
              <p:custDataLst>
                <p:tags r:id="rId23"/>
              </p:custDataLst>
            </p:nvPr>
          </p:nvSpPr>
          <p:spPr>
            <a:xfrm>
              <a:off x="671513" y="0"/>
              <a:ext cx="666750" cy="107632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ctr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</a:p>
            <a:p>
              <a:pPr marL="0" algn="ctr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</a:p>
          </p:txBody>
        </p:sp>
        <p:sp>
          <p:nvSpPr>
            <p:cNvPr id="40" name="形状28"/>
            <p:cNvSpPr txBox="1"/>
            <p:nvPr>
              <p:custDataLst>
                <p:tags r:id="rId24"/>
              </p:custDataLst>
            </p:nvPr>
          </p:nvSpPr>
          <p:spPr>
            <a:xfrm>
              <a:off x="747545" y="468909"/>
              <a:ext cx="492788" cy="1191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41" name="组合4"/>
          <p:cNvGrpSpPr/>
          <p:nvPr>
            <p:custDataLst>
              <p:tags r:id="rId15"/>
            </p:custDataLst>
          </p:nvPr>
        </p:nvGrpSpPr>
        <p:grpSpPr>
          <a:xfrm>
            <a:off x="4644634" y="4355119"/>
            <a:ext cx="1690689" cy="1136650"/>
            <a:chOff x="0" y="0"/>
            <a:chExt cx="1690689" cy="1136650"/>
          </a:xfrm>
        </p:grpSpPr>
        <p:sp>
          <p:nvSpPr>
            <p:cNvPr id="2" name="形状32"/>
            <p:cNvSpPr txBox="1"/>
            <p:nvPr>
              <p:custDataLst>
                <p:tags r:id="rId19"/>
              </p:custDataLst>
            </p:nvPr>
          </p:nvSpPr>
          <p:spPr>
            <a:xfrm>
              <a:off x="0" y="223838"/>
              <a:ext cx="1270000" cy="5842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W=</a:t>
              </a:r>
            </a:p>
          </p:txBody>
        </p:sp>
        <p:sp>
          <p:nvSpPr>
            <p:cNvPr id="43" name="形状33"/>
            <p:cNvSpPr txBox="1"/>
            <p:nvPr>
              <p:custDataLst>
                <p:tags r:id="rId20"/>
              </p:custDataLst>
            </p:nvPr>
          </p:nvSpPr>
          <p:spPr>
            <a:xfrm>
              <a:off x="673101" y="0"/>
              <a:ext cx="1017588" cy="113665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ctr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  <a:r>
                <a:rPr lang="zh-CN" altLang="en-US" sz="4255" b="1" i="0" baseline="30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 </a:t>
              </a:r>
              <a:r>
                <a:rPr lang="zh-CN" altLang="en-US" sz="3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t</a:t>
              </a:r>
            </a:p>
            <a:p>
              <a:pPr marL="0" algn="ctr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</a:p>
          </p:txBody>
        </p:sp>
        <p:sp>
          <p:nvSpPr>
            <p:cNvPr id="44" name="形状31"/>
            <p:cNvSpPr txBox="1"/>
            <p:nvPr>
              <p:custDataLst>
                <p:tags r:id="rId21"/>
              </p:custDataLst>
            </p:nvPr>
          </p:nvSpPr>
          <p:spPr>
            <a:xfrm>
              <a:off x="842087" y="495178"/>
              <a:ext cx="720676" cy="1191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3" name="视频3">
            <a:hlinkClick r:id="" action="ppaction://media"/>
          </p:cNvPr>
          <p:cNvPicPr/>
          <p:nvPr>
            <a:videoFile r:link="rId17"/>
            <p:custDataLst>
              <p:tags r:id="rId18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360285" y="2555240"/>
            <a:ext cx="3674110" cy="19056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animBg="1"/>
      <p:bldP spid="6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7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电功率的大小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587375" y="1014095"/>
            <a:ext cx="11016615" cy="170053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>
                <a:solidFill>
                  <a:srgbClr val="00AFAD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【例题】</a:t>
            </a:r>
            <a:r>
              <a:rPr lang="zh-CN" altLang="en-US" sz="36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标有“</a:t>
            </a:r>
            <a:r>
              <a:rPr lang="en-US" altLang="zh-CN" sz="36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220 V 100 W”</a:t>
            </a:r>
            <a:r>
              <a:rPr lang="zh-CN" altLang="en-US" sz="36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的灯泡，在正 常工作时，通过它的电流是多少？正常发光时的电阻是多少？</a:t>
            </a:r>
          </a:p>
        </p:txBody>
      </p:sp>
      <p:sp>
        <p:nvSpPr>
          <p:cNvPr id="5" name="形状2"/>
          <p:cNvSpPr txBox="1"/>
          <p:nvPr>
            <p:custDataLst>
              <p:tags r:id="rId4"/>
            </p:custDataLst>
          </p:nvPr>
        </p:nvSpPr>
        <p:spPr>
          <a:xfrm>
            <a:off x="2721061" y="3531753"/>
            <a:ext cx="1910080" cy="607695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  </a:t>
            </a:r>
            <a:r>
              <a:rPr lang="zh-CN" altLang="en-US" sz="2800" b="1" i="0">
                <a:solidFill>
                  <a:srgbClr val="00AFAD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解：</a:t>
            </a:r>
          </a:p>
        </p:txBody>
      </p:sp>
      <p:pic>
        <p:nvPicPr>
          <p:cNvPr id="11" name="图片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9498" y="3452041"/>
            <a:ext cx="4507706" cy="739550"/>
          </a:xfrm>
          <a:prstGeom prst="rect">
            <a:avLst/>
          </a:prstGeom>
        </p:spPr>
      </p:pic>
      <p:pic>
        <p:nvPicPr>
          <p:cNvPr id="12" name="图片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8886" y="5003201"/>
            <a:ext cx="4534633" cy="73687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  <p:pic>
        <p:nvPicPr>
          <p:cNvPr id="3" name="图片 2"/>
          <p:cNvPicPr/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185785" y="1207135"/>
            <a:ext cx="3722370" cy="411289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44195" y="1029970"/>
            <a:ext cx="822261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白炽灯上标有“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220 V 40 W”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（图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6-2-5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），表 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示白炽灯正常发光时两端的电压是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220 V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，消耗的 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电功率是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40 W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。如果白炽灯两端的电压是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50 V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 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这只白炽灯还能正常发光吗？</a:t>
            </a:r>
          </a:p>
        </p:txBody>
      </p:sp>
      <p:pic>
        <p:nvPicPr>
          <p:cNvPr id="5" name="4d5debf0f13769c6139b4a9601a831a2_raw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58060" y="3706495"/>
            <a:ext cx="5198745" cy="28581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032510" y="727710"/>
            <a:ext cx="1041781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实验表明，用电器实际消耗的功率与加在它两端的电压有关。所以，谈及用电器的功率，必须指明电压。</a:t>
            </a:r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 flipH="1" flipV="1">
            <a:off x="1235075" y="925830"/>
            <a:ext cx="700743" cy="68400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032510" y="2313305"/>
            <a:ext cx="1041781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用电器时一定要注意它的额定电压，只有在额定电压下用电器才能正常工作。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159510" y="3917315"/>
            <a:ext cx="1041781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实际电压偏低，用电器消耗的功率低，不能正常工作；实际电压偏高，长期使用会影响用电器的寿命，还可能烧坏用电器。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 flipH="1" flipV="1">
            <a:off x="1293495" y="4136390"/>
            <a:ext cx="700743" cy="684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0"/>
          <a:stretch>
            <a:fillRect/>
          </a:stretch>
        </p:blipFill>
        <p:spPr>
          <a:xfrm flipH="1" flipV="1">
            <a:off x="1235075" y="2439035"/>
            <a:ext cx="700743" cy="684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  <p:pic>
        <p:nvPicPr>
          <p:cNvPr id="2" name="图片 1"/>
          <p:cNvPicPr/>
          <p:nvPr>
            <p:custDataLst>
              <p:tags r:id="rId3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30000"/>
          </a:blip>
          <a:stretch>
            <a:fillRect/>
          </a:stretch>
        </p:blipFill>
        <p:spPr>
          <a:xfrm>
            <a:off x="704850" y="871220"/>
            <a:ext cx="10970260" cy="58369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17"/>
          <a:srcRect l="6130" t="7299" r="13915" b="3212"/>
          <a:stretch>
            <a:fillRect/>
          </a:stretch>
        </p:blipFill>
        <p:spPr>
          <a:xfrm>
            <a:off x="386080" y="4326255"/>
            <a:ext cx="2776855" cy="2512695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331960" y="4570730"/>
            <a:ext cx="2860040" cy="2003425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4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认识电功率</a:t>
            </a:r>
          </a:p>
        </p:txBody>
      </p:sp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19">
            <a:lum bright="-12000" contrast="42000"/>
          </a:blip>
          <a:stretch>
            <a:fillRect/>
          </a:stretch>
        </p:blipFill>
        <p:spPr>
          <a:xfrm>
            <a:off x="5180965" y="3653790"/>
            <a:ext cx="2398395" cy="320421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17" name="组合 16"/>
          <p:cNvGrpSpPr/>
          <p:nvPr>
            <p:custDataLst>
              <p:tags r:id="rId6"/>
            </p:custDataLst>
          </p:nvPr>
        </p:nvGrpSpPr>
        <p:grpSpPr>
          <a:xfrm>
            <a:off x="333375" y="830580"/>
            <a:ext cx="12238355" cy="3378835"/>
            <a:chOff x="2074" y="223"/>
            <a:chExt cx="19273" cy="5321"/>
          </a:xfrm>
        </p:grpSpPr>
        <p:sp>
          <p:nvSpPr>
            <p:cNvPr id="5" name="文本2"/>
            <p:cNvSpPr txBox="1"/>
            <p:nvPr>
              <p:custDataLst>
                <p:tags r:id="rId11"/>
              </p:custDataLst>
            </p:nvPr>
          </p:nvSpPr>
          <p:spPr>
            <a:xfrm>
              <a:off x="2074" y="3524"/>
              <a:ext cx="7634" cy="182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200"/>
                </a:lnSpc>
              </a:pPr>
              <a:r>
                <a:rPr lang="zh-CN" altLang="en-US" sz="5400" b="1" i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6EFF"/>
                  </a:solidFill>
                  <a:effectLst>
                    <a:outerShdw blurRad="12700" dist="38100" dir="2700000" algn="tl" rotWithShape="0">
                      <a:srgbClr val="0383FF"/>
                    </a:outerShdw>
                  </a:effectLst>
                  <a:latin typeface="微软雅黑" panose="020B0503020204020204" charset="-122"/>
                  <a:ea typeface="微软雅黑"/>
                </a:rPr>
                <a:t>光能和内能</a:t>
              </a:r>
            </a:p>
          </p:txBody>
        </p:sp>
        <p:sp>
          <p:nvSpPr>
            <p:cNvPr id="16" name="文本6"/>
            <p:cNvSpPr txBox="1"/>
            <p:nvPr>
              <p:custDataLst>
                <p:tags r:id="rId12"/>
              </p:custDataLst>
            </p:nvPr>
          </p:nvSpPr>
          <p:spPr>
            <a:xfrm>
              <a:off x="16955" y="3332"/>
              <a:ext cx="4392" cy="221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5400" b="1" i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6EFF"/>
                  </a:solidFill>
                  <a:effectLst>
                    <a:outerShdw blurRad="12700" dist="38100" dir="2700000" algn="tl" rotWithShape="0">
                      <a:srgbClr val="0383FF"/>
                    </a:outerShdw>
                  </a:effectLst>
                  <a:latin typeface="微软雅黑" panose="020B0503020204020204" charset="-122"/>
                  <a:ea typeface="微软雅黑"/>
                </a:rPr>
                <a:t>机械能</a:t>
              </a:r>
            </a:p>
          </p:txBody>
        </p:sp>
        <p:sp>
          <p:nvSpPr>
            <p:cNvPr id="10" name="文本6"/>
            <p:cNvSpPr txBox="1"/>
            <p:nvPr>
              <p:custDataLst>
                <p:tags r:id="rId13"/>
              </p:custDataLst>
            </p:nvPr>
          </p:nvSpPr>
          <p:spPr>
            <a:xfrm>
              <a:off x="10476" y="3332"/>
              <a:ext cx="4392" cy="221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5400" b="1" i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6EFF"/>
                  </a:solidFill>
                  <a:effectLst>
                    <a:outerShdw blurRad="12700" dist="38100" dir="2700000" algn="tl" rotWithShape="0">
                      <a:srgbClr val="0383FF"/>
                    </a:outerShdw>
                  </a:effectLst>
                  <a:latin typeface="微软雅黑" panose="020B0503020204020204" charset="-122"/>
                  <a:ea typeface="微软雅黑"/>
                </a:rPr>
                <a:t>电能</a:t>
              </a:r>
            </a:p>
          </p:txBody>
        </p:sp>
        <p:sp>
          <p:nvSpPr>
            <p:cNvPr id="12" name="文本6"/>
            <p:cNvSpPr txBox="1"/>
            <p:nvPr>
              <p:custDataLst>
                <p:tags r:id="rId14"/>
              </p:custDataLst>
            </p:nvPr>
          </p:nvSpPr>
          <p:spPr>
            <a:xfrm>
              <a:off x="14646" y="223"/>
              <a:ext cx="4392" cy="221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5400" b="1" i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6EFF"/>
                  </a:solidFill>
                  <a:effectLst>
                    <a:outerShdw blurRad="12700" dist="38100" dir="2700000" algn="tl" rotWithShape="0">
                      <a:srgbClr val="0383FF"/>
                    </a:outerShdw>
                  </a:effectLst>
                  <a:latin typeface="微软雅黑" panose="020B0503020204020204" charset="-122"/>
                  <a:ea typeface="微软雅黑"/>
                </a:rPr>
                <a:t>转化</a:t>
              </a:r>
            </a:p>
          </p:txBody>
        </p:sp>
        <p:sp>
          <p:nvSpPr>
            <p:cNvPr id="13" name="文本6"/>
            <p:cNvSpPr txBox="1"/>
            <p:nvPr>
              <p:custDataLst>
                <p:tags r:id="rId15"/>
              </p:custDataLst>
            </p:nvPr>
          </p:nvSpPr>
          <p:spPr>
            <a:xfrm>
              <a:off x="6831" y="223"/>
              <a:ext cx="4392" cy="221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5400" b="1" i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6EFF"/>
                  </a:solidFill>
                  <a:effectLst>
                    <a:outerShdw blurRad="12700" dist="38100" dir="2700000" algn="tl" rotWithShape="0">
                      <a:srgbClr val="0383FF"/>
                    </a:outerShdw>
                  </a:effectLst>
                  <a:latin typeface="微软雅黑" panose="020B0503020204020204" charset="-122"/>
                  <a:ea typeface="微软雅黑"/>
                </a:rPr>
                <a:t>转化</a:t>
              </a:r>
            </a:p>
          </p:txBody>
        </p:sp>
      </p:grpSp>
      <p:cxnSp>
        <p:nvCxnSpPr>
          <p:cNvPr id="19" name="直接箭头连接符 18"/>
          <p:cNvCxnSpPr/>
          <p:nvPr>
            <p:custDataLst>
              <p:tags r:id="rId7"/>
            </p:custDataLst>
          </p:nvPr>
        </p:nvCxnSpPr>
        <p:spPr>
          <a:xfrm>
            <a:off x="7475220" y="5507990"/>
            <a:ext cx="2157730" cy="19050"/>
          </a:xfrm>
          <a:prstGeom prst="straightConnector1">
            <a:avLst/>
          </a:prstGeom>
          <a:ln w="14605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>
            <p:custDataLst>
              <p:tags r:id="rId8"/>
            </p:custDataLst>
          </p:nvPr>
        </p:nvCxnSpPr>
        <p:spPr>
          <a:xfrm flipH="1">
            <a:off x="3162935" y="5488940"/>
            <a:ext cx="2157730" cy="19050"/>
          </a:xfrm>
          <a:prstGeom prst="straightConnector1">
            <a:avLst/>
          </a:prstGeom>
          <a:ln w="14605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上弧形箭头 8"/>
          <p:cNvSpPr/>
          <p:nvPr>
            <p:custDataLst>
              <p:tags r:id="rId9"/>
            </p:custDataLst>
          </p:nvPr>
        </p:nvSpPr>
        <p:spPr>
          <a:xfrm>
            <a:off x="6669405" y="1758315"/>
            <a:ext cx="4354195" cy="1006475"/>
          </a:xfrm>
          <a:prstGeom prst="curvedDownArrow">
            <a:avLst>
              <a:gd name="adj1" fmla="val 26730"/>
              <a:gd name="adj2" fmla="val 50000"/>
              <a:gd name="adj3" fmla="val 25000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上弧形箭头 10"/>
          <p:cNvSpPr/>
          <p:nvPr>
            <p:custDataLst>
              <p:tags r:id="rId10"/>
            </p:custDataLst>
          </p:nvPr>
        </p:nvSpPr>
        <p:spPr>
          <a:xfrm flipH="1">
            <a:off x="1957705" y="1784350"/>
            <a:ext cx="4354195" cy="1006475"/>
          </a:xfrm>
          <a:prstGeom prst="curvedDownArrow">
            <a:avLst>
              <a:gd name="adj1" fmla="val 26730"/>
              <a:gd name="adj2" fmla="val 50000"/>
              <a:gd name="adj3" fmla="val 25000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标注 3"/>
          <p:cNvSpPr/>
          <p:nvPr>
            <p:custDataLst>
              <p:tags r:id="rId2"/>
            </p:custDataLst>
          </p:nvPr>
        </p:nvSpPr>
        <p:spPr>
          <a:xfrm>
            <a:off x="2052955" y="2186940"/>
            <a:ext cx="5505450" cy="445770"/>
          </a:xfrm>
          <a:prstGeom prst="rightArrowCallout">
            <a:avLst>
              <a:gd name="adj1" fmla="val 33903"/>
              <a:gd name="adj2" fmla="val 40028"/>
              <a:gd name="adj3" fmla="val 333760"/>
              <a:gd name="adj4" fmla="val 6497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36600" y="708660"/>
            <a:ext cx="1086421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【例题】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手电筒的灯泡上标有“</a:t>
            </a:r>
            <a:r>
              <a:rPr lang="en-US" altLang="zh-CN" sz="28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2.5 V 0.3 A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”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，将灯泡接在 </a:t>
            </a:r>
            <a:r>
              <a:rPr lang="en-US" altLang="zh-CN" sz="28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2.0 V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的电路中，实际的电功率是多大？接在 </a:t>
            </a:r>
            <a:r>
              <a:rPr lang="en-US" altLang="zh-CN" sz="28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3.0 V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的电路中，实际的电功率是多大？（假设灯泡的电阻不变）</a:t>
            </a:r>
          </a:p>
        </p:txBody>
      </p:sp>
      <p:sp>
        <p:nvSpPr>
          <p:cNvPr id="42" name="文本框 41"/>
          <p:cNvSpPr txBox="1"/>
          <p:nvPr>
            <p:custDataLst>
              <p:tags r:id="rId4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  <p:sp>
        <p:nvSpPr>
          <p:cNvPr id="5" name="文本6"/>
          <p:cNvSpPr txBox="1"/>
          <p:nvPr>
            <p:custDataLst>
              <p:tags r:id="rId5"/>
            </p:custDataLst>
          </p:nvPr>
        </p:nvSpPr>
        <p:spPr>
          <a:xfrm>
            <a:off x="7558405" y="2073910"/>
            <a:ext cx="2403475" cy="69342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解题关键</a:t>
            </a:r>
          </a:p>
        </p:txBody>
      </p:sp>
      <p:pic>
        <p:nvPicPr>
          <p:cNvPr id="6" name="图片 5"/>
          <p:cNvPicPr/>
          <p:nvPr>
            <p:custDataLst>
              <p:tags r:id="rId6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42000" contrast="42000"/>
          </a:blip>
          <a:stretch>
            <a:fillRect/>
          </a:stretch>
        </p:blipFill>
        <p:spPr>
          <a:xfrm>
            <a:off x="1238250" y="2847975"/>
            <a:ext cx="4980305" cy="3620135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7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48000" contrast="42000"/>
          </a:blip>
          <a:stretch>
            <a:fillRect/>
          </a:stretch>
        </p:blipFill>
        <p:spPr>
          <a:xfrm>
            <a:off x="6141085" y="2738755"/>
            <a:ext cx="5748020" cy="38874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标注 3"/>
          <p:cNvSpPr/>
          <p:nvPr>
            <p:custDataLst>
              <p:tags r:id="rId2"/>
            </p:custDataLst>
          </p:nvPr>
        </p:nvSpPr>
        <p:spPr>
          <a:xfrm>
            <a:off x="975995" y="2197735"/>
            <a:ext cx="5505450" cy="445770"/>
          </a:xfrm>
          <a:prstGeom prst="rightArrowCallout">
            <a:avLst>
              <a:gd name="adj1" fmla="val 33903"/>
              <a:gd name="adj2" fmla="val 40028"/>
              <a:gd name="adj3" fmla="val 333760"/>
              <a:gd name="adj4" fmla="val 6497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36600" y="708660"/>
            <a:ext cx="1086421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【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  <a:sym typeface="+mn-ea"/>
              </a:rPr>
              <a:t>发展空间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】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1.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有一只标有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“3.8 V 0.3 A”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字样的灯泡，它的额定功率是多少？将这只灯泡接在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3 V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的电路中，它的实际功率是多少？（忽略灯泡电阻的变化）</a:t>
            </a:r>
          </a:p>
        </p:txBody>
      </p:sp>
      <p:sp>
        <p:nvSpPr>
          <p:cNvPr id="42" name="文本框 41"/>
          <p:cNvSpPr txBox="1"/>
          <p:nvPr>
            <p:custDataLst>
              <p:tags r:id="rId4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  <p:sp>
        <p:nvSpPr>
          <p:cNvPr id="5" name="文本6"/>
          <p:cNvSpPr txBox="1"/>
          <p:nvPr>
            <p:custDataLst>
              <p:tags r:id="rId5"/>
            </p:custDataLst>
          </p:nvPr>
        </p:nvSpPr>
        <p:spPr>
          <a:xfrm>
            <a:off x="6560185" y="2197735"/>
            <a:ext cx="2403475" cy="69342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解题关键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2594219" y="3817909"/>
            <a:ext cx="1338263" cy="1076325"/>
            <a:chOff x="3537" y="5344"/>
            <a:chExt cx="2108" cy="1695"/>
          </a:xfrm>
        </p:grpSpPr>
        <p:sp>
          <p:nvSpPr>
            <p:cNvPr id="38" name="形状29"/>
            <p:cNvSpPr txBox="1"/>
            <p:nvPr>
              <p:custDataLst>
                <p:tags r:id="rId13"/>
              </p:custDataLst>
            </p:nvPr>
          </p:nvSpPr>
          <p:spPr>
            <a:xfrm>
              <a:off x="3537" y="5659"/>
              <a:ext cx="2000" cy="92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en-US" altLang="zh-CN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=</a:t>
              </a:r>
            </a:p>
          </p:txBody>
        </p:sp>
        <p:sp>
          <p:nvSpPr>
            <p:cNvPr id="39" name="形状30"/>
            <p:cNvSpPr txBox="1"/>
            <p:nvPr>
              <p:custDataLst>
                <p:tags r:id="rId14"/>
              </p:custDataLst>
            </p:nvPr>
          </p:nvSpPr>
          <p:spPr>
            <a:xfrm>
              <a:off x="4595" y="5344"/>
              <a:ext cx="1050" cy="169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ctr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</a:p>
            <a:p>
              <a:pPr marL="0" algn="ctr"/>
              <a:r>
                <a:rPr lang="en-US" altLang="zh-CN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I</a:t>
              </a:r>
            </a:p>
          </p:txBody>
        </p:sp>
        <p:sp>
          <p:nvSpPr>
            <p:cNvPr id="40" name="形状28"/>
            <p:cNvSpPr txBox="1"/>
            <p:nvPr>
              <p:custDataLst>
                <p:tags r:id="rId15"/>
              </p:custDataLst>
            </p:nvPr>
          </p:nvSpPr>
          <p:spPr>
            <a:xfrm>
              <a:off x="4715" y="6176"/>
              <a:ext cx="776" cy="2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109980" y="3101975"/>
            <a:ext cx="9690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  <a:sym typeface="+mn-ea"/>
              </a:rPr>
              <a:t>解：</a:t>
            </a:r>
          </a:p>
        </p:txBody>
      </p:sp>
      <p:sp>
        <p:nvSpPr>
          <p:cNvPr id="9" name="文本1"/>
          <p:cNvSpPr txBox="1"/>
          <p:nvPr>
            <p:custDataLst>
              <p:tags r:id="rId8"/>
            </p:custDataLst>
          </p:nvPr>
        </p:nvSpPr>
        <p:spPr>
          <a:xfrm>
            <a:off x="2346325" y="2891155"/>
            <a:ext cx="336486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800" b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P =</a:t>
            </a:r>
            <a:r>
              <a:rPr lang="zh-CN" altLang="en-US" sz="48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UI</a:t>
            </a:r>
          </a:p>
        </p:txBody>
      </p:sp>
      <p:grpSp>
        <p:nvGrpSpPr>
          <p:cNvPr id="12" name="组合 11"/>
          <p:cNvGrpSpPr/>
          <p:nvPr>
            <p:custDataLst>
              <p:tags r:id="rId9"/>
            </p:custDataLst>
          </p:nvPr>
        </p:nvGrpSpPr>
        <p:grpSpPr>
          <a:xfrm>
            <a:off x="2425700" y="5046345"/>
            <a:ext cx="2753360" cy="1075690"/>
            <a:chOff x="8459" y="7699"/>
            <a:chExt cx="4336" cy="1694"/>
          </a:xfrm>
        </p:grpSpPr>
        <p:sp>
          <p:nvSpPr>
            <p:cNvPr id="31" name="形状24"/>
            <p:cNvSpPr txBox="1"/>
            <p:nvPr>
              <p:custDataLst>
                <p:tags r:id="rId10"/>
              </p:custDataLst>
            </p:nvPr>
          </p:nvSpPr>
          <p:spPr>
            <a:xfrm>
              <a:off x="9842" y="7699"/>
              <a:ext cx="1257" cy="169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ctr"/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  <a:r>
                <a:rPr lang="zh-CN" altLang="en-US" sz="4255" b="1" i="0" baseline="30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 </a:t>
              </a:r>
              <a:r>
                <a:rPr lang="zh-CN" altLang="en-US" sz="32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</a:p>
          </p:txBody>
        </p:sp>
        <p:sp>
          <p:nvSpPr>
            <p:cNvPr id="10" name="形状28"/>
            <p:cNvSpPr txBox="1"/>
            <p:nvPr>
              <p:custDataLst>
                <p:tags r:id="rId11"/>
              </p:custDataLst>
            </p:nvPr>
          </p:nvSpPr>
          <p:spPr>
            <a:xfrm>
              <a:off x="9981" y="8545"/>
              <a:ext cx="776" cy="2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文本框 10"/>
            <p:cNvSpPr txBox="1"/>
            <p:nvPr>
              <p:custDataLst>
                <p:tags r:id="rId12"/>
              </p:custDataLst>
            </p:nvPr>
          </p:nvSpPr>
          <p:spPr>
            <a:xfrm>
              <a:off x="8459" y="7893"/>
              <a:ext cx="4336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4800" b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  <a:sym typeface="+mn-ea"/>
                </a:rPr>
                <a:t>P =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5155" y="1000125"/>
            <a:ext cx="1117536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  <a:sym typeface="+mn-ea"/>
              </a:rPr>
              <a:t>【例题】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甲、乙两只灯泡的铭牌如图所示，下列说法正确的是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      )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A.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甲灯灯丝比乙灯灯丝粗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B.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两灯都正常发光时，甲灯消耗的电能较少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C.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两灯并联后，接在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110V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电路中，两灯一样亮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D.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两灯串联后，接在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220V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电路中，甲灯比乙灯亮</a:t>
            </a:r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54000" contrast="100000"/>
          </a:blip>
          <a:srcRect l="30465" t="11517" r="31006" b="52380"/>
          <a:stretch>
            <a:fillRect/>
          </a:stretch>
        </p:blipFill>
        <p:spPr>
          <a:xfrm>
            <a:off x="1052830" y="4323080"/>
            <a:ext cx="4737735" cy="2016760"/>
          </a:xfrm>
          <a:prstGeom prst="rect">
            <a:avLst/>
          </a:prstGeom>
        </p:spPr>
      </p:pic>
      <p:pic>
        <p:nvPicPr>
          <p:cNvPr id="5" name="diandengpaoshijigonglv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79260" y="4323080"/>
            <a:ext cx="3794125" cy="20707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36600" y="708660"/>
            <a:ext cx="1086421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【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  <a:sym typeface="+mn-ea"/>
              </a:rPr>
              <a:t>发展空间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】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2.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为响应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“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节能减排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”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号召，家里的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3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盏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100 W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的白炽灯被更换成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3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个发光效果相当的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12 W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的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LED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灯。若每天平均开灯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4 h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，则一个月可节约多少电能？</a:t>
            </a:r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36600" y="708660"/>
            <a:ext cx="1086421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【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  <a:sym typeface="+mn-ea"/>
              </a:rPr>
              <a:t>发展空间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】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3.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小明家里有一个电饭煲，铭牌上的额定功率模糊不清，要怎样才能测量出这个电饭煲的额定功率呢？</a:t>
            </a:r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额定功率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863600" y="960755"/>
            <a:ext cx="1086421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【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  <a:sym typeface="+mn-ea"/>
              </a:rPr>
              <a:t>发展空间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】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4.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有一把电水壶，铭牌上标有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“220 V  1 760 W”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的字样。若电水壶接入电路中正常工作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3 min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，请求解以下问题：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（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1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）通过它的电流；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（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2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）该电水壶电阻丝正常工作时的电阻；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（</a:t>
            </a: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3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）此次烧水消耗的电能。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/>
          <p:nvPr>
            <p:custDataLst>
              <p:tags r:id="rId2"/>
            </p:custDataLst>
          </p:nvPr>
        </p:nvPicPr>
        <p:blipFill>
          <a:blip r:embed="rId9"/>
          <a:srcRect l="6130" t="7299" r="13915" b="3212"/>
          <a:stretch>
            <a:fillRect/>
          </a:stretch>
        </p:blipFill>
        <p:spPr>
          <a:xfrm>
            <a:off x="2448560" y="1136650"/>
            <a:ext cx="1048385" cy="1058545"/>
          </a:xfrm>
          <a:prstGeom prst="ellipse">
            <a:avLst/>
          </a:prstGeom>
        </p:spPr>
      </p:pic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认识电功率</a:t>
            </a:r>
          </a:p>
        </p:txBody>
      </p:sp>
      <p:sp>
        <p:nvSpPr>
          <p:cNvPr id="4" name="云形标注 3"/>
          <p:cNvSpPr/>
          <p:nvPr>
            <p:custDataLst>
              <p:tags r:id="rId4"/>
            </p:custDataLst>
          </p:nvPr>
        </p:nvSpPr>
        <p:spPr>
          <a:xfrm>
            <a:off x="2694305" y="1096645"/>
            <a:ext cx="5715000" cy="3141345"/>
          </a:xfrm>
          <a:prstGeom prst="cloudCallout">
            <a:avLst>
              <a:gd name="adj1" fmla="val -62055"/>
              <a:gd name="adj2" fmla="val 699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3173095" y="1417955"/>
            <a:ext cx="4761230" cy="2011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3200">
                <a:solidFill>
                  <a:schemeClr val="tx1"/>
                </a:solidFill>
                <a:sym typeface="+mn-ea"/>
              </a:rPr>
              <a:t>　　那相同的时间谁消耗了更多的电能呢？电流做功有快慢之分吗？</a:t>
            </a:r>
          </a:p>
        </p:txBody>
      </p:sp>
      <p:pic>
        <p:nvPicPr>
          <p:cNvPr id="18" name="图片 17"/>
          <p:cNvPicPr/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318135" y="3867785"/>
            <a:ext cx="3343275" cy="3190240"/>
          </a:xfrm>
          <a:prstGeom prst="rect">
            <a:avLst/>
          </a:prstGeom>
        </p:spPr>
      </p:pic>
      <p:pic>
        <p:nvPicPr>
          <p:cNvPr id="21" name="图片 20"/>
          <p:cNvPicPr/>
          <p:nvPr>
            <p:custDataLst>
              <p:tags r:id="rId7"/>
            </p:custDataLst>
          </p:nvPr>
        </p:nvPicPr>
        <p:blipFill>
          <a:blip r:embed="rId11"/>
          <a:srcRect b="-14754"/>
          <a:stretch>
            <a:fillRect/>
          </a:stretch>
        </p:blipFill>
        <p:spPr>
          <a:xfrm>
            <a:off x="6336030" y="2800985"/>
            <a:ext cx="1281430" cy="106680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认识电功率</a:t>
            </a:r>
          </a:p>
        </p:txBody>
      </p:sp>
      <p:pic>
        <p:nvPicPr>
          <p:cNvPr id="2" name="diannengbiao 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9170" y="871220"/>
            <a:ext cx="10573385" cy="59328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32"/>
          <a:srcRect b="-14754"/>
          <a:stretch>
            <a:fillRect/>
          </a:stretch>
        </p:blipFill>
        <p:spPr>
          <a:xfrm>
            <a:off x="5638800" y="1525270"/>
            <a:ext cx="928370" cy="822325"/>
          </a:xfrm>
          <a:prstGeom prst="ellipse">
            <a:avLst/>
          </a:prstGeom>
        </p:spPr>
      </p:pic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33"/>
          <a:srcRect l="6130" t="7299" r="13915" b="3212"/>
          <a:stretch>
            <a:fillRect/>
          </a:stretch>
        </p:blipFill>
        <p:spPr>
          <a:xfrm rot="19380000">
            <a:off x="222250" y="1428115"/>
            <a:ext cx="1235075" cy="1017270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4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认识电功率</a:t>
            </a:r>
          </a:p>
        </p:txBody>
      </p:sp>
      <p:grpSp>
        <p:nvGrpSpPr>
          <p:cNvPr id="17" name="组合4"/>
          <p:cNvGrpSpPr/>
          <p:nvPr>
            <p:custDataLst>
              <p:tags r:id="rId5"/>
            </p:custDataLst>
          </p:nvPr>
        </p:nvGrpSpPr>
        <p:grpSpPr>
          <a:xfrm>
            <a:off x="2668356" y="4026013"/>
            <a:ext cx="1608735" cy="541869"/>
            <a:chOff x="0" y="0"/>
            <a:chExt cx="1608735" cy="541869"/>
          </a:xfrm>
        </p:grpSpPr>
        <p:sp>
          <p:nvSpPr>
            <p:cNvPr id="18" name="形状8"/>
            <p:cNvSpPr txBox="1"/>
            <p:nvPr>
              <p:custDataLst>
                <p:tags r:id="rId29"/>
              </p:custDataLst>
            </p:nvPr>
          </p:nvSpPr>
          <p:spPr>
            <a:xfrm>
              <a:off x="0" y="25754"/>
              <a:ext cx="1588770" cy="487045"/>
            </a:xfrm>
            <a:prstGeom prst="roundRect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4472C4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9" name="文本3"/>
            <p:cNvSpPr txBox="1"/>
            <p:nvPr>
              <p:custDataLst>
                <p:tags r:id="rId30"/>
              </p:custDataLst>
            </p:nvPr>
          </p:nvSpPr>
          <p:spPr>
            <a:xfrm>
              <a:off x="19965" y="0"/>
              <a:ext cx="1588770" cy="541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铝盘转得</a:t>
              </a:r>
              <a:r>
                <a:rPr lang="zh-CN" altLang="en-US" sz="2000" b="1" i="0">
                  <a:solidFill>
                    <a:srgbClr val="0070C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慢</a:t>
              </a:r>
            </a:p>
          </p:txBody>
        </p:sp>
      </p:grpSp>
      <p:grpSp>
        <p:nvGrpSpPr>
          <p:cNvPr id="20" name="组合5"/>
          <p:cNvGrpSpPr/>
          <p:nvPr>
            <p:custDataLst>
              <p:tags r:id="rId6"/>
            </p:custDataLst>
          </p:nvPr>
        </p:nvGrpSpPr>
        <p:grpSpPr>
          <a:xfrm>
            <a:off x="4554941" y="4051767"/>
            <a:ext cx="2310348" cy="557963"/>
            <a:chOff x="0" y="25816"/>
            <a:chExt cx="2310348" cy="557963"/>
          </a:xfrm>
        </p:grpSpPr>
        <p:sp>
          <p:nvSpPr>
            <p:cNvPr id="21" name="形状10"/>
            <p:cNvSpPr txBox="1"/>
            <p:nvPr>
              <p:custDataLst>
                <p:tags r:id="rId26"/>
              </p:custDataLst>
            </p:nvPr>
          </p:nvSpPr>
          <p:spPr>
            <a:xfrm>
              <a:off x="770255" y="25816"/>
              <a:ext cx="1513840" cy="485775"/>
            </a:xfrm>
            <a:prstGeom prst="roundRect">
              <a:avLst/>
            </a:prstGeom>
            <a:noFill/>
            <a:ln w="25400">
              <a:solidFill>
                <a:srgbClr val="4472C4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BEBEB">
                      <a:alpha val="100000"/>
                    </a:srgbClr>
                  </a:solidFill>
                </a14:hiddenFill>
              </a:ext>
            </a:extLst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2" name="文本4"/>
            <p:cNvSpPr txBox="1"/>
            <p:nvPr>
              <p:custDataLst>
                <p:tags r:id="rId27"/>
              </p:custDataLst>
            </p:nvPr>
          </p:nvSpPr>
          <p:spPr>
            <a:xfrm>
              <a:off x="796508" y="41910"/>
              <a:ext cx="1513840" cy="541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消耗电能</a:t>
              </a:r>
              <a:r>
                <a:rPr lang="zh-CN" altLang="en-US" sz="2000" b="1" i="0">
                  <a:solidFill>
                    <a:srgbClr val="0070C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慢</a:t>
              </a:r>
            </a:p>
          </p:txBody>
        </p:sp>
        <p:sp>
          <p:nvSpPr>
            <p:cNvPr id="23" name="形状9"/>
            <p:cNvSpPr txBox="1"/>
            <p:nvPr>
              <p:custDataLst>
                <p:tags r:id="rId28"/>
              </p:custDataLst>
            </p:nvPr>
          </p:nvSpPr>
          <p:spPr>
            <a:xfrm>
              <a:off x="0" y="116621"/>
              <a:ext cx="539115" cy="258445"/>
            </a:xfrm>
            <a:prstGeom prst="rightArrow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4472C4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24" name="组合6"/>
          <p:cNvGrpSpPr/>
          <p:nvPr>
            <p:custDataLst>
              <p:tags r:id="rId7"/>
            </p:custDataLst>
          </p:nvPr>
        </p:nvGrpSpPr>
        <p:grpSpPr>
          <a:xfrm>
            <a:off x="7103196" y="4066372"/>
            <a:ext cx="2431060" cy="542150"/>
            <a:chOff x="0" y="25754"/>
            <a:chExt cx="2431060" cy="542150"/>
          </a:xfrm>
        </p:grpSpPr>
        <p:sp>
          <p:nvSpPr>
            <p:cNvPr id="25" name="形状12"/>
            <p:cNvSpPr txBox="1"/>
            <p:nvPr>
              <p:custDataLst>
                <p:tags r:id="rId23"/>
              </p:custDataLst>
            </p:nvPr>
          </p:nvSpPr>
          <p:spPr>
            <a:xfrm>
              <a:off x="856615" y="25754"/>
              <a:ext cx="1551940" cy="487045"/>
            </a:xfrm>
            <a:prstGeom prst="roundRect">
              <a:avLst/>
            </a:prstGeom>
            <a:noFill/>
            <a:ln w="25400">
              <a:solidFill>
                <a:srgbClr val="4472C4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BEBEB">
                      <a:alpha val="100000"/>
                    </a:srgbClr>
                  </a:solidFill>
                </a14:hiddenFill>
              </a:ext>
            </a:extLst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6" name="文本5"/>
            <p:cNvSpPr txBox="1"/>
            <p:nvPr>
              <p:custDataLst>
                <p:tags r:id="rId24"/>
              </p:custDataLst>
            </p:nvPr>
          </p:nvSpPr>
          <p:spPr>
            <a:xfrm>
              <a:off x="879120" y="26035"/>
              <a:ext cx="1551940" cy="541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电流做功</a:t>
              </a:r>
              <a:r>
                <a:rPr lang="zh-CN" altLang="en-US" sz="2000" b="1" i="0">
                  <a:solidFill>
                    <a:srgbClr val="0070C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慢</a:t>
              </a:r>
            </a:p>
          </p:txBody>
        </p:sp>
        <p:sp>
          <p:nvSpPr>
            <p:cNvPr id="27" name="形状11"/>
            <p:cNvSpPr txBox="1"/>
            <p:nvPr>
              <p:custDataLst>
                <p:tags r:id="rId25"/>
              </p:custDataLst>
            </p:nvPr>
          </p:nvSpPr>
          <p:spPr>
            <a:xfrm>
              <a:off x="0" y="101954"/>
              <a:ext cx="520065" cy="287020"/>
            </a:xfrm>
            <a:prstGeom prst="rightArrow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4472C4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28" name="组合7"/>
          <p:cNvGrpSpPr/>
          <p:nvPr>
            <p:custDataLst>
              <p:tags r:id="rId8"/>
            </p:custDataLst>
          </p:nvPr>
        </p:nvGrpSpPr>
        <p:grpSpPr>
          <a:xfrm>
            <a:off x="2668575" y="4691386"/>
            <a:ext cx="6863360" cy="541869"/>
            <a:chOff x="0" y="0"/>
            <a:chExt cx="6863360" cy="541869"/>
          </a:xfrm>
        </p:grpSpPr>
        <p:sp>
          <p:nvSpPr>
            <p:cNvPr id="29" name="形状15"/>
            <p:cNvSpPr txBox="1"/>
            <p:nvPr>
              <p:custDataLst>
                <p:tags r:id="rId15"/>
              </p:custDataLst>
            </p:nvPr>
          </p:nvSpPr>
          <p:spPr>
            <a:xfrm>
              <a:off x="0" y="25755"/>
              <a:ext cx="1588135" cy="487045"/>
            </a:xfrm>
            <a:prstGeom prst="roundRect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228989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0" name="文本6"/>
            <p:cNvSpPr txBox="1"/>
            <p:nvPr>
              <p:custDataLst>
                <p:tags r:id="rId16"/>
              </p:custDataLst>
            </p:nvPr>
          </p:nvSpPr>
          <p:spPr>
            <a:xfrm>
              <a:off x="19965" y="0"/>
              <a:ext cx="1588135" cy="541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铝盘转得</a:t>
              </a:r>
              <a:r>
                <a:rPr lang="zh-CN" altLang="en-US" sz="2000" b="1" i="0">
                  <a:solidFill>
                    <a:srgbClr val="228989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快</a:t>
              </a:r>
            </a:p>
          </p:txBody>
        </p:sp>
        <p:sp>
          <p:nvSpPr>
            <p:cNvPr id="31" name="形状16"/>
            <p:cNvSpPr txBox="1"/>
            <p:nvPr>
              <p:custDataLst>
                <p:tags r:id="rId17"/>
              </p:custDataLst>
            </p:nvPr>
          </p:nvSpPr>
          <p:spPr>
            <a:xfrm>
              <a:off x="2618740" y="25755"/>
              <a:ext cx="1590675" cy="487045"/>
            </a:xfrm>
            <a:prstGeom prst="roundRect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228989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2" name="文本7"/>
            <p:cNvSpPr txBox="1"/>
            <p:nvPr>
              <p:custDataLst>
                <p:tags r:id="rId18"/>
              </p:custDataLst>
            </p:nvPr>
          </p:nvSpPr>
          <p:spPr>
            <a:xfrm>
              <a:off x="2638705" y="0"/>
              <a:ext cx="1590675" cy="541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消耗电能</a:t>
              </a:r>
              <a:r>
                <a:rPr lang="zh-CN" altLang="en-US" sz="2000" b="1" i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快</a:t>
              </a:r>
            </a:p>
          </p:txBody>
        </p:sp>
        <p:sp>
          <p:nvSpPr>
            <p:cNvPr id="33" name="形状17"/>
            <p:cNvSpPr txBox="1"/>
            <p:nvPr>
              <p:custDataLst>
                <p:tags r:id="rId19"/>
              </p:custDataLst>
            </p:nvPr>
          </p:nvSpPr>
          <p:spPr>
            <a:xfrm>
              <a:off x="5291455" y="25755"/>
              <a:ext cx="1551940" cy="487045"/>
            </a:xfrm>
            <a:prstGeom prst="roundRect">
              <a:avLst/>
            </a:prstGeom>
            <a:solidFill>
              <a:srgbClr val="FFFFFF">
                <a:alpha val="0"/>
              </a:srgbClr>
            </a:solidFill>
            <a:ln w="25400">
              <a:solidFill>
                <a:srgbClr val="228989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4" name="文本8"/>
            <p:cNvSpPr txBox="1"/>
            <p:nvPr>
              <p:custDataLst>
                <p:tags r:id="rId20"/>
              </p:custDataLst>
            </p:nvPr>
          </p:nvSpPr>
          <p:spPr>
            <a:xfrm>
              <a:off x="5311420" y="0"/>
              <a:ext cx="1551940" cy="541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电流做功</a:t>
              </a:r>
              <a:r>
                <a:rPr lang="zh-CN" altLang="en-US" sz="2000" b="1" i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快</a:t>
              </a:r>
            </a:p>
          </p:txBody>
        </p:sp>
        <p:sp>
          <p:nvSpPr>
            <p:cNvPr id="35" name="形状13"/>
            <p:cNvSpPr txBox="1"/>
            <p:nvPr>
              <p:custDataLst>
                <p:tags r:id="rId21"/>
              </p:custDataLst>
            </p:nvPr>
          </p:nvSpPr>
          <p:spPr>
            <a:xfrm>
              <a:off x="1884680" y="125450"/>
              <a:ext cx="520065" cy="287020"/>
            </a:xfrm>
            <a:prstGeom prst="rightArrow">
              <a:avLst/>
            </a:prstGeom>
            <a:noFill/>
            <a:ln w="12700">
              <a:solidFill>
                <a:srgbClr val="228989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BEBEB">
                      <a:alpha val="100000"/>
                    </a:srgbClr>
                  </a:solidFill>
                </a14:hiddenFill>
              </a:ext>
            </a:extLst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6" name="形状14"/>
            <p:cNvSpPr txBox="1"/>
            <p:nvPr>
              <p:custDataLst>
                <p:tags r:id="rId22"/>
              </p:custDataLst>
            </p:nvPr>
          </p:nvSpPr>
          <p:spPr>
            <a:xfrm>
              <a:off x="4463415" y="103860"/>
              <a:ext cx="520065" cy="287020"/>
            </a:xfrm>
            <a:prstGeom prst="rightArrow">
              <a:avLst/>
            </a:prstGeom>
            <a:noFill/>
            <a:ln w="12700">
              <a:solidFill>
                <a:srgbClr val="228989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BEBEB">
                      <a:alpha val="100000"/>
                    </a:srgbClr>
                  </a:solidFill>
                </a14:hiddenFill>
              </a:ext>
            </a:extLst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37" name="组合8"/>
          <p:cNvGrpSpPr/>
          <p:nvPr>
            <p:custDataLst>
              <p:tags r:id="rId9"/>
            </p:custDataLst>
          </p:nvPr>
        </p:nvGrpSpPr>
        <p:grpSpPr>
          <a:xfrm>
            <a:off x="3388166" y="5352421"/>
            <a:ext cx="5872545" cy="717550"/>
            <a:chOff x="474564" y="40005"/>
            <a:chExt cx="5872545" cy="717550"/>
          </a:xfrm>
        </p:grpSpPr>
        <p:sp>
          <p:nvSpPr>
            <p:cNvPr id="38" name="形状18"/>
            <p:cNvSpPr txBox="1"/>
            <p:nvPr>
              <p:custDataLst>
                <p:tags r:id="rId13"/>
              </p:custDataLst>
            </p:nvPr>
          </p:nvSpPr>
          <p:spPr>
            <a:xfrm>
              <a:off x="474564" y="93431"/>
              <a:ext cx="5872545" cy="527535"/>
            </a:xfrm>
            <a:prstGeom prst="roundRect">
              <a:avLst/>
            </a:prstGeom>
            <a:solidFill>
              <a:srgbClr val="FFFFFF">
                <a:alpha val="100000"/>
              </a:srgbClr>
            </a:solidFill>
            <a:ln w="25400">
              <a:solidFill>
                <a:srgbClr val="F85C01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9" name="文本9"/>
            <p:cNvSpPr txBox="1"/>
            <p:nvPr>
              <p:custDataLst>
                <p:tags r:id="rId14"/>
              </p:custDataLst>
            </p:nvPr>
          </p:nvSpPr>
          <p:spPr>
            <a:xfrm>
              <a:off x="666750" y="40005"/>
              <a:ext cx="5533390" cy="7175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100"/>
                </a:lnSpc>
              </a:pPr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结论：</a:t>
              </a: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电流做功有</a:t>
              </a:r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快慢之分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4"/>
          <a:srcRect l="1109" b="8380"/>
          <a:stretch>
            <a:fillRect/>
          </a:stretch>
        </p:blipFill>
        <p:spPr>
          <a:xfrm>
            <a:off x="1108075" y="1111250"/>
            <a:ext cx="4471035" cy="23304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5"/>
          <a:srcRect l="1443" b="6648"/>
          <a:stretch>
            <a:fillRect/>
          </a:stretch>
        </p:blipFill>
        <p:spPr>
          <a:xfrm>
            <a:off x="6414770" y="1158875"/>
            <a:ext cx="4886960" cy="2282190"/>
          </a:xfrm>
          <a:prstGeom prst="rect">
            <a:avLst/>
          </a:prstGeom>
        </p:spPr>
      </p:pic>
      <p:sp>
        <p:nvSpPr>
          <p:cNvPr id="140" name="爆炸形 1 139"/>
          <p:cNvSpPr/>
          <p:nvPr>
            <p:custDataLst>
              <p:tags r:id="rId12"/>
            </p:custDataLst>
          </p:nvPr>
        </p:nvSpPr>
        <p:spPr>
          <a:xfrm rot="20220000">
            <a:off x="990600" y="3535680"/>
            <a:ext cx="2694305" cy="1049655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/>
              <a:t>转换法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4" grpId="0" animBg="1"/>
      <p:bldP spid="28" grpId="0" animBg="1"/>
      <p:bldP spid="37" grpId="0" animBg="1"/>
      <p:bldP spid="1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认识电功率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824865" y="1071245"/>
            <a:ext cx="997712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在物理学中，用电功率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表示消耗电能的快慢。</a:t>
            </a: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如果用电器在时间 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t 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内消耗的电能为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W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则所消耗电能与时间之比，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定义为这个用电器的</a:t>
            </a:r>
            <a:r>
              <a:rPr lang="zh-CN" altLang="en-US" sz="2800">
                <a:solidFill>
                  <a:srgbClr val="00AFAD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  <a:endParaRPr lang="zh-CN" altLang="en-US" sz="2800">
              <a:solidFill>
                <a:srgbClr val="00AFAD"/>
              </a:solidFill>
              <a:latin typeface="汉仪旗黑-55简"/>
              <a:ea typeface="汉仪旗黑-55简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（</a:t>
            </a:r>
            <a:r>
              <a:rPr lang="en-US" altLang="zh-CN" sz="2800" b="1">
                <a:solidFill>
                  <a:srgbClr val="00AFAD"/>
                </a:solidFill>
                <a:latin typeface="TimesNewRomanPS-BoldMT"/>
                <a:ea typeface="TimesNewRomanPS-BoldMT"/>
              </a:rPr>
              <a:t>electric power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）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。</a:t>
            </a:r>
          </a:p>
        </p:txBody>
      </p:sp>
      <p:grpSp>
        <p:nvGrpSpPr>
          <p:cNvPr id="6" name="组合 5"/>
          <p:cNvGrpSpPr/>
          <p:nvPr>
            <p:custDataLst>
              <p:tags r:id="rId4"/>
            </p:custDataLst>
          </p:nvPr>
        </p:nvGrpSpPr>
        <p:grpSpPr>
          <a:xfrm>
            <a:off x="4382770" y="1359535"/>
            <a:ext cx="1405890" cy="1320800"/>
            <a:chOff x="12495" y="1206"/>
            <a:chExt cx="2214" cy="2080"/>
          </a:xfrm>
        </p:grpSpPr>
        <p:sp>
          <p:nvSpPr>
            <p:cNvPr id="5" name="五边形 4"/>
            <p:cNvSpPr/>
            <p:nvPr>
              <p:custDataLst>
                <p:tags r:id="rId10"/>
              </p:custDataLst>
            </p:nvPr>
          </p:nvSpPr>
          <p:spPr>
            <a:xfrm>
              <a:off x="12495" y="2195"/>
              <a:ext cx="1499" cy="300"/>
            </a:xfrm>
            <a:prstGeom prst="homePlate">
              <a:avLst/>
            </a:prstGeom>
            <a:solidFill>
              <a:srgbClr val="00AFA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/>
            <p:cNvPicPr/>
            <p:nvPr>
              <p:custDataLst>
                <p:tags r:id="rId11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2915" y="1206"/>
              <a:ext cx="1795" cy="2080"/>
            </a:xfrm>
            <a:prstGeom prst="rect">
              <a:avLst/>
            </a:prstGeom>
          </p:spPr>
        </p:pic>
      </p:grp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4679315" y="1574165"/>
            <a:ext cx="6284595" cy="89154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30000"/>
              </a:lnSpc>
            </a:pPr>
            <a:r>
              <a:rPr lang="zh-CN" altLang="en-US" sz="40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　　电功率的物理意义</a:t>
            </a:r>
          </a:p>
        </p:txBody>
      </p: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5416550" y="3867785"/>
            <a:ext cx="1405890" cy="1320800"/>
            <a:chOff x="12495" y="1206"/>
            <a:chExt cx="2214" cy="2080"/>
          </a:xfrm>
        </p:grpSpPr>
        <p:sp>
          <p:nvSpPr>
            <p:cNvPr id="8" name="五边形 7"/>
            <p:cNvSpPr/>
            <p:nvPr>
              <p:custDataLst>
                <p:tags r:id="rId8"/>
              </p:custDataLst>
            </p:nvPr>
          </p:nvSpPr>
          <p:spPr>
            <a:xfrm>
              <a:off x="12495" y="2195"/>
              <a:ext cx="1499" cy="300"/>
            </a:xfrm>
            <a:prstGeom prst="homePlate">
              <a:avLst/>
            </a:prstGeom>
            <a:solidFill>
              <a:srgbClr val="00AFA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" name="图片 8"/>
            <p:cNvPicPr/>
            <p:nvPr>
              <p:custDataLst>
                <p:tags r:id="rId9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2915" y="1206"/>
              <a:ext cx="1795" cy="2080"/>
            </a:xfrm>
            <a:prstGeom prst="rect">
              <a:avLst/>
            </a:prstGeom>
          </p:spPr>
        </p:pic>
      </p:grpSp>
      <p:pic>
        <p:nvPicPr>
          <p:cNvPr id="10" name="图片 9"/>
          <p:cNvPicPr/>
          <p:nvPr>
            <p:custDataLst>
              <p:tags r:id="rId7"/>
            </p:custDataLst>
          </p:nvPr>
        </p:nvPicPr>
        <p:blipFill>
          <a:blip r:embed="rId14">
            <a:lum bright="-12000" contrast="30000"/>
          </a:blip>
          <a:stretch>
            <a:fillRect/>
          </a:stretch>
        </p:blipFill>
        <p:spPr>
          <a:xfrm>
            <a:off x="6823075" y="3088640"/>
            <a:ext cx="4441190" cy="2492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公式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66565" y="1327442"/>
            <a:ext cx="1154944" cy="1028490"/>
          </a:xfrm>
          <a:prstGeom prst="rect">
            <a:avLst/>
          </a:prstGeom>
        </p:spPr>
      </p:pic>
      <p:sp>
        <p:nvSpPr>
          <p:cNvPr id="6" name="文本1"/>
          <p:cNvSpPr txBox="1"/>
          <p:nvPr>
            <p:custDataLst>
              <p:tags r:id="rId3"/>
            </p:custDataLst>
          </p:nvPr>
        </p:nvSpPr>
        <p:spPr>
          <a:xfrm>
            <a:off x="2766565" y="2368725"/>
            <a:ext cx="1314005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W=Pt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  </a:t>
            </a:r>
          </a:p>
        </p:txBody>
      </p:sp>
      <p:graphicFrame>
        <p:nvGraphicFramePr>
          <p:cNvPr id="7" name="表格1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36604" y="4502401"/>
          <a:ext cx="5202680" cy="201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0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9794">
                <a:tc>
                  <a:txBody>
                    <a:bodyPr/>
                    <a:lstStyle/>
                    <a:p>
                      <a:pPr marL="0" algn="ctr">
                        <a:lnSpc>
                          <a:spcPts val="3100"/>
                        </a:lnSpc>
                      </a:pPr>
                      <a:r>
                        <a:rPr lang="zh-CN" altLang="en-US" sz="26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电功率P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100"/>
                        </a:lnSpc>
                      </a:pPr>
                      <a:r>
                        <a:rPr lang="zh-CN" altLang="en-US" sz="26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时间t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100"/>
                        </a:lnSpc>
                      </a:pPr>
                      <a:r>
                        <a:rPr lang="zh-CN" altLang="en-US" sz="26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电功</a:t>
                      </a:r>
                      <a:r>
                        <a:rPr lang="zh-CN" altLang="en-US" sz="2600" b="1" i="1">
                          <a:solidFill>
                            <a:srgbClr val="464646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W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521">
                <a:tc>
                  <a:txBody>
                    <a:bodyPr/>
                    <a:lstStyle/>
                    <a:p>
                      <a:pPr marL="0" algn="ctr">
                        <a:lnSpc>
                          <a:spcPts val="3600"/>
                        </a:lnSpc>
                      </a:pPr>
                      <a:r>
                        <a:rPr lang="zh-CN" altLang="en-US" sz="30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W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00AFA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600"/>
                        </a:lnSpc>
                      </a:pPr>
                      <a:r>
                        <a:rPr lang="zh-CN" altLang="en-US" sz="30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00AFA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600"/>
                        </a:lnSpc>
                      </a:pPr>
                      <a:r>
                        <a:rPr lang="zh-CN" altLang="en-US" sz="3000" b="1" i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J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00AF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521">
                <a:tc>
                  <a:txBody>
                    <a:bodyPr/>
                    <a:lstStyle/>
                    <a:p>
                      <a:pPr marL="0" algn="ctr">
                        <a:lnSpc>
                          <a:spcPts val="3600"/>
                        </a:lnSpc>
                      </a:pPr>
                      <a:r>
                        <a:rPr lang="zh-CN" altLang="en-US" sz="30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kW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600"/>
                        </a:lnSpc>
                      </a:pPr>
                      <a:r>
                        <a:rPr lang="zh-CN" altLang="en-US" sz="30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h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600"/>
                        </a:lnSpc>
                      </a:pPr>
                      <a:r>
                        <a:rPr lang="zh-CN" altLang="en-US" sz="3000" b="1" i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kW·h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公式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766565" y="3012557"/>
            <a:ext cx="1050198" cy="1055122"/>
          </a:xfrm>
          <a:prstGeom prst="rect">
            <a:avLst/>
          </a:prstGeom>
        </p:spPr>
      </p:pic>
      <p:sp>
        <p:nvSpPr>
          <p:cNvPr id="10" name="文本3"/>
          <p:cNvSpPr txBox="1"/>
          <p:nvPr>
            <p:custDataLst>
              <p:tags r:id="rId6"/>
            </p:custDataLst>
          </p:nvPr>
        </p:nvSpPr>
        <p:spPr>
          <a:xfrm>
            <a:off x="6000302" y="941699"/>
            <a:ext cx="5622639" cy="1258829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100"/>
              </a:lnSpc>
              <a:buFont typeface="Wingdings" panose="05000000000000000000" charset="0"/>
              <a:buChar char="n"/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kW·h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可以看做电功率为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1kW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的用电器使用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1h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所消耗的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电能。</a:t>
            </a:r>
          </a:p>
        </p:txBody>
      </p:sp>
      <p:sp>
        <p:nvSpPr>
          <p:cNvPr id="11" name="文本4"/>
          <p:cNvSpPr txBox="1"/>
          <p:nvPr>
            <p:custDataLst>
              <p:tags r:id="rId7"/>
            </p:custDataLst>
          </p:nvPr>
        </p:nvSpPr>
        <p:spPr>
          <a:xfrm>
            <a:off x="754409" y="1501292"/>
            <a:ext cx="20701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Wingdings" panose="05000000000000000000" charset="0"/>
              <a:buChar char="l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求电功率</a:t>
            </a:r>
          </a:p>
        </p:txBody>
      </p:sp>
      <p:sp>
        <p:nvSpPr>
          <p:cNvPr id="12" name="文本5"/>
          <p:cNvSpPr txBox="1"/>
          <p:nvPr>
            <p:custDataLst>
              <p:tags r:id="rId8"/>
            </p:custDataLst>
          </p:nvPr>
        </p:nvSpPr>
        <p:spPr>
          <a:xfrm>
            <a:off x="754409" y="2368715"/>
            <a:ext cx="17145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Wingdings" panose="05000000000000000000" charset="0"/>
              <a:buChar char="l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求电功</a:t>
            </a:r>
          </a:p>
        </p:txBody>
      </p:sp>
      <p:sp>
        <p:nvSpPr>
          <p:cNvPr id="13" name="文本6"/>
          <p:cNvSpPr txBox="1"/>
          <p:nvPr>
            <p:custDataLst>
              <p:tags r:id="rId9"/>
            </p:custDataLst>
          </p:nvPr>
        </p:nvSpPr>
        <p:spPr>
          <a:xfrm>
            <a:off x="754409" y="3210544"/>
            <a:ext cx="17145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Wingdings" panose="05000000000000000000" charset="0"/>
              <a:buChar char="l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求时间</a:t>
            </a:r>
          </a:p>
        </p:txBody>
      </p:sp>
      <p:grpSp>
        <p:nvGrpSpPr>
          <p:cNvPr id="14" name="组合2"/>
          <p:cNvGrpSpPr/>
          <p:nvPr>
            <p:custDataLst>
              <p:tags r:id="rId10"/>
            </p:custDataLst>
          </p:nvPr>
        </p:nvGrpSpPr>
        <p:grpSpPr>
          <a:xfrm>
            <a:off x="6639201" y="2387365"/>
            <a:ext cx="4514612" cy="2962874"/>
            <a:chOff x="0" y="0"/>
            <a:chExt cx="4514612" cy="2962874"/>
          </a:xfrm>
        </p:grpSpPr>
        <p:sp>
          <p:nvSpPr>
            <p:cNvPr id="15" name="文本8"/>
            <p:cNvSpPr txBox="1"/>
            <p:nvPr>
              <p:custDataLst>
                <p:tags r:id="rId14"/>
              </p:custDataLst>
            </p:nvPr>
          </p:nvSpPr>
          <p:spPr>
            <a:xfrm>
              <a:off x="0" y="286"/>
              <a:ext cx="901700" cy="5994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解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：</a:t>
              </a:r>
            </a:p>
          </p:txBody>
        </p:sp>
        <p:sp>
          <p:nvSpPr>
            <p:cNvPr id="16" name="文本9"/>
            <p:cNvSpPr txBox="1"/>
            <p:nvPr>
              <p:custDataLst>
                <p:tags r:id="rId15"/>
              </p:custDataLst>
            </p:nvPr>
          </p:nvSpPr>
          <p:spPr>
            <a:xfrm>
              <a:off x="856155" y="0"/>
              <a:ext cx="3080226" cy="5994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P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= </a:t>
              </a: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</a:t>
              </a: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kW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=1000 W </a:t>
              </a:r>
            </a:p>
          </p:txBody>
        </p:sp>
        <p:sp>
          <p:nvSpPr>
            <p:cNvPr id="17" name="文本10"/>
            <p:cNvSpPr txBox="1"/>
            <p:nvPr>
              <p:custDataLst>
                <p:tags r:id="rId16"/>
              </p:custDataLst>
            </p:nvPr>
          </p:nvSpPr>
          <p:spPr>
            <a:xfrm>
              <a:off x="856155" y="569738"/>
              <a:ext cx="2668905" cy="5994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t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=  </a:t>
              </a: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1h 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 3600s</a:t>
              </a:r>
            </a:p>
          </p:txBody>
        </p:sp>
        <p:sp>
          <p:nvSpPr>
            <p:cNvPr id="18" name="文本11"/>
            <p:cNvSpPr txBox="1"/>
            <p:nvPr>
              <p:custDataLst>
                <p:tags r:id="rId17"/>
              </p:custDataLst>
            </p:nvPr>
          </p:nvSpPr>
          <p:spPr>
            <a:xfrm>
              <a:off x="855980" y="1139190"/>
              <a:ext cx="3658235" cy="5994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1h内消耗的电能是</a:t>
              </a:r>
            </a:p>
          </p:txBody>
        </p:sp>
        <p:sp>
          <p:nvSpPr>
            <p:cNvPr id="19" name="文本12"/>
            <p:cNvSpPr txBox="1"/>
            <p:nvPr>
              <p:custDataLst>
                <p:tags r:id="rId18"/>
              </p:custDataLst>
            </p:nvPr>
          </p:nvSpPr>
          <p:spPr>
            <a:xfrm>
              <a:off x="856155" y="1709214"/>
              <a:ext cx="3658457" cy="125366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100"/>
                </a:lnSpc>
              </a:pPr>
              <a:r>
                <a:rPr lang="zh-CN" altLang="en-US" sz="2800" b="0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 </a:t>
              </a: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 </a:t>
              </a:r>
              <a:r>
                <a:rPr lang="zh-CN" altLang="en-US" sz="2800" b="0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Pt </a:t>
              </a: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 1000W</a:t>
              </a:r>
              <a:r>
                <a:rPr lang="zh-CN" altLang="en-US" sz="28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×</a:t>
              </a: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3600s</a:t>
              </a:r>
            </a:p>
            <a:p>
              <a:pPr marL="0" algn="l">
                <a:lnSpc>
                  <a:spcPts val="4100"/>
                </a:lnSpc>
              </a:pP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   = 3.6</a:t>
              </a:r>
              <a:r>
                <a:rPr lang="zh-CN" altLang="en-US" sz="28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×</a:t>
              </a: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10</a:t>
              </a:r>
              <a:r>
                <a:rPr lang="zh-CN" altLang="en-US" sz="2800" b="1" i="0" baseline="30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6</a:t>
              </a:r>
              <a:r>
                <a:rPr lang="zh-CN" altLang="en-US" sz="28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J</a:t>
              </a:r>
            </a:p>
          </p:txBody>
        </p:sp>
      </p:grpSp>
      <p:sp>
        <p:nvSpPr>
          <p:cNvPr id="20" name="文本7"/>
          <p:cNvSpPr txBox="1"/>
          <p:nvPr>
            <p:custDataLst>
              <p:tags r:id="rId11"/>
            </p:custDataLst>
          </p:nvPr>
        </p:nvSpPr>
        <p:spPr>
          <a:xfrm>
            <a:off x="6638925" y="5418455"/>
            <a:ext cx="5283200" cy="60579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所以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kW·h = 3.6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×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10</a:t>
            </a:r>
            <a:r>
              <a:rPr lang="zh-CN" altLang="en-US" sz="2800" b="1" i="0" baseline="3000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6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J</a:t>
            </a:r>
          </a:p>
        </p:txBody>
      </p:sp>
      <p:sp>
        <p:nvSpPr>
          <p:cNvPr id="21" name="文本框 20"/>
          <p:cNvSpPr txBox="1"/>
          <p:nvPr>
            <p:custDataLst>
              <p:tags r:id="rId1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认识电功率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1633200" y="121666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27"/>
          <p:cNvSpPr/>
          <p:nvPr>
            <p:custDataLst>
              <p:tags r:id="rId2"/>
            </p:custDataLst>
          </p:nvPr>
        </p:nvSpPr>
        <p:spPr>
          <a:xfrm>
            <a:off x="285750" y="1174115"/>
            <a:ext cx="11708130" cy="5320030"/>
          </a:xfrm>
          <a:prstGeom prst="roundRect">
            <a:avLst>
              <a:gd name="adj" fmla="val 5178"/>
            </a:avLst>
          </a:prstGeom>
          <a:noFill/>
          <a:ln w="57150">
            <a:solidFill>
              <a:srgbClr val="00EEE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认识电功率</a:t>
            </a:r>
          </a:p>
        </p:txBody>
      </p:sp>
      <p:pic>
        <p:nvPicPr>
          <p:cNvPr id="3" name="图片 2"/>
          <p:cNvPicPr/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48000"/>
          </a:blip>
          <a:srcRect l="2260" t="6783" r="78615" b="79516"/>
          <a:stretch>
            <a:fillRect/>
          </a:stretch>
        </p:blipFill>
        <p:spPr>
          <a:xfrm>
            <a:off x="285750" y="765810"/>
            <a:ext cx="2418080" cy="792480"/>
          </a:xfrm>
          <a:prstGeom prst="round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lum bright="-6000" contrast="24000"/>
          </a:blip>
          <a:stretch>
            <a:fillRect/>
          </a:stretch>
        </p:blipFill>
        <p:spPr>
          <a:xfrm>
            <a:off x="7211695" y="1432560"/>
            <a:ext cx="4524375" cy="3272790"/>
          </a:xfrm>
          <a:prstGeom prst="rect">
            <a:avLst/>
          </a:prstGeom>
        </p:spPr>
      </p:pic>
      <p:grpSp>
        <p:nvGrpSpPr>
          <p:cNvPr id="8" name="组合2"/>
          <p:cNvGrpSpPr/>
          <p:nvPr>
            <p:custDataLst>
              <p:tags r:id="rId6"/>
            </p:custDataLst>
          </p:nvPr>
        </p:nvGrpSpPr>
        <p:grpSpPr>
          <a:xfrm>
            <a:off x="784501" y="5182286"/>
            <a:ext cx="11087100" cy="899160"/>
            <a:chOff x="0" y="286"/>
            <a:chExt cx="11087100" cy="899160"/>
          </a:xfrm>
        </p:grpSpPr>
        <p:sp>
          <p:nvSpPr>
            <p:cNvPr id="22" name="文本8"/>
            <p:cNvSpPr txBox="1"/>
            <p:nvPr>
              <p:custDataLst>
                <p:tags r:id="rId8"/>
              </p:custDataLst>
            </p:nvPr>
          </p:nvSpPr>
          <p:spPr>
            <a:xfrm>
              <a:off x="0" y="286"/>
              <a:ext cx="901700" cy="5994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解</a:t>
              </a:r>
              <a:r>
                <a:rPr lang="zh-CN" altLang="en-US" sz="3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：</a:t>
              </a:r>
            </a:p>
          </p:txBody>
        </p:sp>
        <p:sp>
          <p:nvSpPr>
            <p:cNvPr id="26" name="文本12"/>
            <p:cNvSpPr txBox="1"/>
            <p:nvPr>
              <p:custDataLst>
                <p:tags r:id="rId9"/>
              </p:custDataLst>
            </p:nvPr>
          </p:nvSpPr>
          <p:spPr>
            <a:xfrm>
              <a:off x="788035" y="80931"/>
              <a:ext cx="10299065" cy="8185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100"/>
                </a:lnSpc>
              </a:pPr>
              <a:r>
                <a:rPr lang="zh-CN" altLang="en-US" sz="4000" b="0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 </a:t>
              </a:r>
              <a:r>
                <a:rPr lang="zh-CN" altLang="en-US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 </a:t>
              </a:r>
              <a:r>
                <a:rPr lang="zh-CN" altLang="en-US" sz="4000" b="0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Pt </a:t>
              </a:r>
              <a:r>
                <a:rPr lang="zh-CN" altLang="en-US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 1</a:t>
              </a:r>
              <a:r>
                <a:rPr lang="en-US" altLang="zh-CN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50</a:t>
              </a:r>
              <a:r>
                <a:rPr lang="zh-CN" altLang="en-US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40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×</a:t>
              </a:r>
              <a:r>
                <a:rPr lang="zh-CN" altLang="en-US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3600s = </a:t>
              </a:r>
              <a:r>
                <a:rPr lang="en-US" altLang="zh-CN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  <a:r>
                <a:rPr lang="zh-CN" altLang="en-US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.</a:t>
              </a:r>
              <a:r>
                <a:rPr lang="en-US" altLang="zh-CN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08</a:t>
              </a:r>
              <a:r>
                <a:rPr lang="zh-CN" altLang="en-US" sz="40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×</a:t>
              </a:r>
              <a:r>
                <a:rPr lang="zh-CN" altLang="en-US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10</a:t>
              </a:r>
              <a:r>
                <a:rPr lang="zh-CN" altLang="en-US" sz="4000" b="1" i="0" baseline="30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6</a:t>
              </a:r>
              <a:r>
                <a:rPr lang="zh-CN" altLang="en-US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J</a:t>
              </a:r>
              <a:r>
                <a:rPr lang="en-US" altLang="zh-CN" sz="40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</a:t>
              </a:r>
              <a:r>
                <a:rPr lang="en-US" altLang="zh-CN" sz="4000" b="1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0.3</a:t>
              </a:r>
              <a:r>
                <a:rPr lang="zh-CN" altLang="en-US" sz="4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  <a:sym typeface="+mn-ea"/>
                </a:rPr>
                <a:t>kW·h</a:t>
              </a:r>
              <a:endParaRPr lang="zh-CN" altLang="en-US" sz="40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sym typeface="+mn-ea"/>
              </a:endParaRPr>
            </a:p>
          </p:txBody>
        </p:sp>
      </p:grpSp>
      <p:pic>
        <p:nvPicPr>
          <p:cNvPr id="27" name="图片 26"/>
          <p:cNvPicPr/>
          <p:nvPr>
            <p:custDataLst>
              <p:tags r:id="rId7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42000" contrast="96000"/>
          </a:blip>
          <a:srcRect l="3219" t="25801" r="40550" b="20426"/>
          <a:stretch>
            <a:fillRect/>
          </a:stretch>
        </p:blipFill>
        <p:spPr>
          <a:xfrm>
            <a:off x="983615" y="1802765"/>
            <a:ext cx="6089015" cy="24231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3"/>
          <p:cNvSpPr txBox="1"/>
          <p:nvPr>
            <p:custDataLst>
              <p:tags r:id="rId2"/>
            </p:custDataLst>
          </p:nvPr>
        </p:nvSpPr>
        <p:spPr>
          <a:xfrm>
            <a:off x="401320" y="1352550"/>
            <a:ext cx="11459845" cy="3938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（1）要探究电功率与电流和电压的关系，我们要采用何种方法？</a:t>
            </a:r>
          </a:p>
          <a:p>
            <a:pPr marL="0" algn="l">
              <a:lnSpc>
                <a:spcPct val="150000"/>
              </a:lnSpc>
            </a:pPr>
            <a:endParaRPr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algn="l">
              <a:lnSpc>
                <a:spcPct val="150000"/>
              </a:lnSpc>
            </a:pP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（2）如何判断灯泡电功率的大小？</a:t>
            </a:r>
          </a:p>
          <a:p>
            <a:pPr marL="0" algn="l">
              <a:lnSpc>
                <a:spcPct val="150000"/>
              </a:lnSpc>
            </a:pPr>
            <a:endParaRPr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algn="l">
              <a:lnSpc>
                <a:spcPct val="150000"/>
              </a:lnSpc>
            </a:pP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（3）灯泡中的电流以及两端的电压怎样测量？</a:t>
            </a:r>
          </a:p>
          <a:p>
            <a:pPr marL="0" algn="l">
              <a:lnSpc>
                <a:spcPct val="150000"/>
              </a:lnSpc>
            </a:pPr>
            <a:endParaRPr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algn="l">
              <a:lnSpc>
                <a:spcPct val="150000"/>
              </a:lnSpc>
            </a:pP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（4）为了使实验结论具有普遍性，我们应当怎么办？</a:t>
            </a:r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电功率的大小</a:t>
            </a:r>
          </a:p>
        </p:txBody>
      </p:sp>
      <p:sp>
        <p:nvSpPr>
          <p:cNvPr id="28" name="圆角矩形 27"/>
          <p:cNvSpPr/>
          <p:nvPr>
            <p:custDataLst>
              <p:tags r:id="rId4"/>
            </p:custDataLst>
          </p:nvPr>
        </p:nvSpPr>
        <p:spPr>
          <a:xfrm>
            <a:off x="285750" y="1174115"/>
            <a:ext cx="11708130" cy="5578475"/>
          </a:xfrm>
          <a:prstGeom prst="roundRect">
            <a:avLst>
              <a:gd name="adj" fmla="val 5178"/>
            </a:avLst>
          </a:prstGeom>
          <a:noFill/>
          <a:ln w="57150">
            <a:solidFill>
              <a:srgbClr val="00EEE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/>
          <p:nvPr>
            <p:custDataLst>
              <p:tags r:id="rId5"/>
            </p:custDataLst>
          </p:nvPr>
        </p:nvPicPr>
        <p:blipFill>
          <a:blip r:embed="rId12"/>
          <a:srcRect l="3015" r="2206" b="-1342"/>
          <a:stretch>
            <a:fillRect/>
          </a:stretch>
        </p:blipFill>
        <p:spPr>
          <a:xfrm>
            <a:off x="386080" y="643255"/>
            <a:ext cx="3089910" cy="1029335"/>
          </a:xfrm>
          <a:prstGeom prst="roundRect">
            <a:avLst/>
          </a:prstGeom>
        </p:spPr>
      </p:pic>
      <p:sp>
        <p:nvSpPr>
          <p:cNvPr id="22" name="文本4"/>
          <p:cNvSpPr txBox="1"/>
          <p:nvPr>
            <p:custDataLst>
              <p:tags r:id="rId6"/>
            </p:custDataLst>
          </p:nvPr>
        </p:nvSpPr>
        <p:spPr>
          <a:xfrm>
            <a:off x="4541520" y="2106295"/>
            <a:ext cx="3288030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控制变量法</a:t>
            </a:r>
          </a:p>
        </p:txBody>
      </p:sp>
      <p:sp>
        <p:nvSpPr>
          <p:cNvPr id="23" name="文本5"/>
          <p:cNvSpPr txBox="1"/>
          <p:nvPr>
            <p:custDataLst>
              <p:tags r:id="rId7"/>
            </p:custDataLst>
          </p:nvPr>
        </p:nvSpPr>
        <p:spPr>
          <a:xfrm>
            <a:off x="1541780" y="3469005"/>
            <a:ext cx="9028430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根据灯泡的亮度来判断，灯泡越亮，电功率越大</a:t>
            </a:r>
          </a:p>
        </p:txBody>
      </p:sp>
      <p:sp>
        <p:nvSpPr>
          <p:cNvPr id="24" name="文本6"/>
          <p:cNvSpPr txBox="1"/>
          <p:nvPr>
            <p:custDataLst>
              <p:tags r:id="rId8"/>
            </p:custDataLst>
          </p:nvPr>
        </p:nvSpPr>
        <p:spPr>
          <a:xfrm>
            <a:off x="2527300" y="4693285"/>
            <a:ext cx="7260590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利用电流表和电压表进行测量</a:t>
            </a:r>
          </a:p>
        </p:txBody>
      </p:sp>
      <p:sp>
        <p:nvSpPr>
          <p:cNvPr id="25" name="文本7"/>
          <p:cNvSpPr txBox="1"/>
          <p:nvPr>
            <p:custDataLst>
              <p:tags r:id="rId9"/>
            </p:custDataLst>
          </p:nvPr>
        </p:nvSpPr>
        <p:spPr>
          <a:xfrm>
            <a:off x="2845435" y="5917565"/>
            <a:ext cx="6942455" cy="65214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方正粗黑宋简体"/>
                <a:ea typeface="方正粗黑宋简体"/>
              </a:rPr>
              <a:t>用不同规格的灯泡进行多次实验</a:t>
            </a:r>
          </a:p>
        </p:txBody>
      </p:sp>
      <p:sp>
        <p:nvSpPr>
          <p:cNvPr id="140" name="爆炸形 1 139"/>
          <p:cNvSpPr/>
          <p:nvPr>
            <p:custDataLst>
              <p:tags r:id="rId10"/>
            </p:custDataLst>
          </p:nvPr>
        </p:nvSpPr>
        <p:spPr>
          <a:xfrm rot="21420000">
            <a:off x="9273540" y="2669540"/>
            <a:ext cx="2694305" cy="1049655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/>
              <a:t>转换法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14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1"/>
  <p:tag name="KSO_WM_DIAGRAM_VIRTUALLY_FRAME" val="{&quot;height&quot;:525.4,&quot;left&quot;:20.1,&quot;top&quot;:8.15,&quot;width&quot;:924.6372440944882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  <p:tag name="KSO_WM_DIAGRAM_VIRTUALLY_FRAME" val="{&quot;height&quot;:525.4,&quot;left&quot;:20.1,&quot;top&quot;:8.15,&quot;width&quot;:924.6372440944882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  <p:tag name="KSO_WM_DIAGRAM_VIRTUALLY_FRAME" val="{&quot;height&quot;:525.4,&quot;left&quot;:20.1,&quot;top&quot;:8.15,&quot;width&quot;:924.6372440944882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  <p:tag name="KSO_WM_DIAGRAM_VIRTUALLY_FRAME" val="{&quot;height&quot;:525.4,&quot;left&quot;:20.1,&quot;top&quot;:8.15,&quot;width&quot;:924.6372440944882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  <p:tag name="KSO_WM_DIAGRAM_VIRTUALLY_FRAME" val="{&quot;height&quot;:525.4,&quot;left&quot;:20.1,&quot;top&quot;:8.15,&quot;width&quot;:924.6372440944882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  <p:tag name="KSO_WM_DIAGRAM_VIRTUALLY_FRAME" val="{&quot;height&quot;:525.4,&quot;left&quot;:20.1,&quot;top&quot;:8.15,&quot;width&quot;:924.6372440944882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  <p:tag name="KSO_WM_MEDIACOVER_FLAG" val="1"/>
  <p:tag name="KSO_WM_UNIT_MEDIACOVER_BTN_STATE" val="1"/>
  <p:tag name="KSO_WM_UNIT_MEDIACOVER_BTNRECT" val="0*0*0*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7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  <p:tag name="KSO_WM_MEDIACOVER_FLAG" val="1"/>
  <p:tag name="KSO_WM_UNIT_MEDIACOVER_BTN_STATE" val="1"/>
  <p:tag name="KSO_WM_UNIT_MEDIACOVER_BTNRECT" val="0*0*0*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  <p:tag name="KSO_WM_MEDIACOVER_FLAG" val="1"/>
  <p:tag name="KSO_WM_UNIT_MEDIACOVER_BTN_STATE" val="1"/>
  <p:tag name="KSO_WM_UNIT_MEDIACOVER_BTNRECT" val="0*0*0*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  <p:tag name="KSO_WM_DIAGRAM_VIRTUALLY_FRAME" val="{&quot;height&quot;:92.45,&quot;left&quot;:449.95,&quot;top&quot;:238.95,&quot;width&quot;:519.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  <p:tag name="KSO_WM_DIAGRAM_VIRTUALLY_FRAME" val="{&quot;height&quot;:92.45,&quot;left&quot;:449.95,&quot;top&quot;:238.95,&quot;width&quot;:519.3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  <p:tag name="KSO_WM_DIAGRAM_VIRTUALLY_FRAME" val="{&quot;height&quot;:92.45,&quot;left&quot;:449.95,&quot;top&quot;:238.95,&quot;width&quot;:519.3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  <p:tag name="KSO_WM_DIAGRAM_VIRTUALLY_FRAME" val="{&quot;height&quot;:92.45,&quot;left&quot;:449.95,&quot;top&quot;:238.95,&quot;width&quot;:519.3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  <p:tag name="KSO_WM_MEDIACOVER_FLAG" val="1"/>
  <p:tag name="KSO_WM_UNIT_MEDIACOVER_BTN_STATE" val="1"/>
  <p:tag name="KSO_WM_UNIT_MEDIACOVER_BTNRECT" val="0*0*0*0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  <p:tag name="KSO_WM_MEDIACOVER_FLAG" val="1"/>
  <p:tag name="KSO_WM_UNIT_MEDIACOVER_BTN_STATE" val="1"/>
  <p:tag name="KSO_WM_UNIT_MEDIACOVER_BTNRECT" val="0*0*0*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  <p:tag name="KSO_WM_MEDIACOVER_FLAG" val="1"/>
  <p:tag name="KSO_WM_UNIT_MEDIACOVER_BTN_STATE" val="1"/>
  <p:tag name="KSO_WM_UNIT_MEDIACOVER_BTNRECT" val="0*0*0*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1654</Words>
  <Application>Microsoft Office PowerPoint</Application>
  <PresentationFormat>宽屏</PresentationFormat>
  <Paragraphs>159</Paragraphs>
  <Slides>25</Slides>
  <Notes>0</Notes>
  <HiddenSlides>0</HiddenSlides>
  <MMClips>6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FZSSJW--GB1-0</vt:lpstr>
      <vt:lpstr>TimesNewRomanPS-BoldMT</vt:lpstr>
      <vt:lpstr>方正粗黑宋简体</vt:lpstr>
      <vt:lpstr>汉仪旗黑-55简</vt:lpstr>
      <vt:lpstr>宋体</vt:lpstr>
      <vt:lpstr>微软雅黑</vt:lpstr>
      <vt:lpstr>Arial</vt:lpstr>
      <vt:lpstr>Calibri</vt:lpstr>
      <vt:lpstr>Times New Roman</vt:lpstr>
      <vt:lpstr>Wingdings</vt:lpstr>
      <vt:lpstr>WPS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2025-11-18T09:33:35Z</cp:lastPrinted>
  <dcterms:created xsi:type="dcterms:W3CDTF">2025-11-18T09:33:35Z</dcterms:created>
  <dcterms:modified xsi:type="dcterms:W3CDTF">2026-08-17T00:10:14Z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