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heme/theme2.xml" ContentType="application/vnd.openxmlformats-officedocument.theme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heme/theme3.xml" ContentType="application/vnd.openxmlformats-officedocument.theme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heme/themeOverride1.xml" ContentType="application/vnd.openxmlformats-officedocument.themeOverride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heme/themeOverride2.xml" ContentType="application/vnd.openxmlformats-officedocument.themeOverride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heme/themeOverride3.xml" ContentType="application/vnd.openxmlformats-officedocument.themeOverride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332" r:id="rId4"/>
    <p:sldId id="373" r:id="rId5"/>
    <p:sldId id="374" r:id="rId6"/>
    <p:sldId id="377" r:id="rId7"/>
    <p:sldId id="375" r:id="rId8"/>
    <p:sldId id="376" r:id="rId9"/>
    <p:sldId id="382" r:id="rId10"/>
    <p:sldId id="383" r:id="rId11"/>
    <p:sldId id="380" r:id="rId12"/>
    <p:sldId id="381" r:id="rId13"/>
    <p:sldId id="371" r:id="rId14"/>
    <p:sldId id="384" r:id="rId15"/>
    <p:sldId id="386" r:id="rId16"/>
    <p:sldId id="387" r:id="rId17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4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48" y="77"/>
      </p:cViewPr>
      <p:guideLst>
        <p:guide orient="horz" pos="2274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theme" Target="../theme/theme3.xml"/><Relationship Id="rId5" Type="http://schemas.openxmlformats.org/officeDocument/2006/relationships/tags" Target="../tags/tag87.xml"/><Relationship Id="rId4" Type="http://schemas.openxmlformats.org/officeDocument/2006/relationships/tags" Target="../tags/tag8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7" Type="http://schemas.openxmlformats.org/officeDocument/2006/relationships/tags" Target="../tags/tag83.xml"/><Relationship Id="rId2" Type="http://schemas.openxmlformats.org/officeDocument/2006/relationships/tags" Target="../tags/tag78.xml"/><Relationship Id="rId1" Type="http://schemas.openxmlformats.org/officeDocument/2006/relationships/theme" Target="../theme/theme2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1.xml"/><Relationship Id="rId4" Type="http://schemas.openxmlformats.org/officeDocument/2006/relationships/tags" Target="../tags/tag30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6.xml"/><Relationship Id="rId4" Type="http://schemas.openxmlformats.org/officeDocument/2006/relationships/tags" Target="../tags/tag3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50.xml"/><Relationship Id="rId3" Type="http://schemas.openxmlformats.org/officeDocument/2006/relationships/tags" Target="../tags/tag45.xml"/><Relationship Id="rId7" Type="http://schemas.openxmlformats.org/officeDocument/2006/relationships/tags" Target="../tags/tag49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8.xml"/><Relationship Id="rId4" Type="http://schemas.openxmlformats.org/officeDocument/2006/relationships/tags" Target="../tags/tag6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26" Type="http://schemas.openxmlformats.org/officeDocument/2006/relationships/tags" Target="../tags/tag15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0.xml"/><Relationship Id="rId34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5" Type="http://schemas.openxmlformats.org/officeDocument/2006/relationships/tags" Target="../tags/tag14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tags" Target="../tags/tag9.xml"/><Relationship Id="rId29" Type="http://schemas.openxmlformats.org/officeDocument/2006/relationships/tags" Target="../tags/tag1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13.xml"/><Relationship Id="rId32" Type="http://schemas.openxmlformats.org/officeDocument/2006/relationships/tags" Target="../tags/tag2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23" Type="http://schemas.openxmlformats.org/officeDocument/2006/relationships/tags" Target="../tags/tag12.xml"/><Relationship Id="rId28" Type="http://schemas.openxmlformats.org/officeDocument/2006/relationships/tags" Target="../tags/tag17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31" Type="http://schemas.openxmlformats.org/officeDocument/2006/relationships/tags" Target="../tags/tag2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tags" Target="../tags/tag11.xml"/><Relationship Id="rId27" Type="http://schemas.openxmlformats.org/officeDocument/2006/relationships/tags" Target="../tags/tag16.xml"/><Relationship Id="rId30" Type="http://schemas.openxmlformats.org/officeDocument/2006/relationships/tags" Target="../tags/tag19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81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40" name="组合 39"/>
          <p:cNvGrpSpPr/>
          <p:nvPr userDrawn="1">
            <p:custDataLst>
              <p:tags r:id="rId19"/>
            </p:custDataLst>
          </p:nvPr>
        </p:nvGrpSpPr>
        <p:grpSpPr>
          <a:xfrm>
            <a:off x="-635" y="99060"/>
            <a:ext cx="12192635" cy="727710"/>
            <a:chOff x="-1" y="246"/>
            <a:chExt cx="19201" cy="1146"/>
          </a:xfrm>
        </p:grpSpPr>
        <p:sp>
          <p:nvSpPr>
            <p:cNvPr id="41" name="矩形 40"/>
            <p:cNvSpPr/>
            <p:nvPr>
              <p:custDataLst>
                <p:tags r:id="rId22"/>
              </p:custDataLst>
            </p:nvPr>
          </p:nvSpPr>
          <p:spPr>
            <a:xfrm flipV="1">
              <a:off x="-1" y="1272"/>
              <a:ext cx="19201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3D60A9"/>
                </a:gs>
                <a:gs pos="100000">
                  <a:srgbClr val="A3B7E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>
              <p:custDataLst>
                <p:tags r:id="rId23"/>
              </p:custDataLst>
            </p:nvPr>
          </p:nvSpPr>
          <p:spPr>
            <a:xfrm>
              <a:off x="1421" y="490"/>
              <a:ext cx="11472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zh-CN" sz="300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  <a:sym typeface="+mn-ea"/>
              </a:endParaRPr>
            </a:p>
          </p:txBody>
        </p:sp>
        <p:grpSp>
          <p:nvGrpSpPr>
            <p:cNvPr id="43" name="组合 42"/>
            <p:cNvGrpSpPr/>
            <p:nvPr>
              <p:custDataLst>
                <p:tags r:id="rId24"/>
              </p:custDataLst>
            </p:nvPr>
          </p:nvGrpSpPr>
          <p:grpSpPr>
            <a:xfrm>
              <a:off x="16737" y="798"/>
              <a:ext cx="2159" cy="473"/>
              <a:chOff x="15773" y="2292"/>
              <a:chExt cx="2613" cy="572"/>
            </a:xfrm>
          </p:grpSpPr>
          <p:sp>
            <p:nvSpPr>
              <p:cNvPr id="44" name="椭圆 43"/>
              <p:cNvSpPr/>
              <p:nvPr>
                <p:custDataLst>
                  <p:tags r:id="rId29"/>
                </p:custDataLst>
              </p:nvPr>
            </p:nvSpPr>
            <p:spPr>
              <a:xfrm>
                <a:off x="15773" y="2292"/>
                <a:ext cx="571" cy="573"/>
              </a:xfrm>
              <a:prstGeom prst="ellipse">
                <a:avLst/>
              </a:prstGeom>
              <a:solidFill>
                <a:srgbClr val="4466AD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椭圆 44"/>
              <p:cNvSpPr/>
              <p:nvPr>
                <p:custDataLst>
                  <p:tags r:id="rId30"/>
                </p:custDataLst>
              </p:nvPr>
            </p:nvSpPr>
            <p:spPr>
              <a:xfrm>
                <a:off x="16454" y="2292"/>
                <a:ext cx="571" cy="573"/>
              </a:xfrm>
              <a:prstGeom prst="ellipse">
                <a:avLst/>
              </a:prstGeom>
              <a:solidFill>
                <a:srgbClr val="B4C5E9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/>
              <p:cNvSpPr/>
              <p:nvPr>
                <p:custDataLst>
                  <p:tags r:id="rId31"/>
                </p:custDataLst>
              </p:nvPr>
            </p:nvSpPr>
            <p:spPr>
              <a:xfrm>
                <a:off x="17135" y="2292"/>
                <a:ext cx="571" cy="573"/>
              </a:xfrm>
              <a:prstGeom prst="ellipse">
                <a:avLst/>
              </a:prstGeom>
              <a:solidFill>
                <a:srgbClr val="4D6EB1">
                  <a:alpha val="3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椭圆 47"/>
              <p:cNvSpPr/>
              <p:nvPr>
                <p:custDataLst>
                  <p:tags r:id="rId32"/>
                </p:custDataLst>
              </p:nvPr>
            </p:nvSpPr>
            <p:spPr>
              <a:xfrm>
                <a:off x="17816" y="2292"/>
                <a:ext cx="571" cy="573"/>
              </a:xfrm>
              <a:prstGeom prst="ellipse">
                <a:avLst/>
              </a:prstGeom>
              <a:solidFill>
                <a:srgbClr val="8DA4D4">
                  <a:alpha val="1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>
              <p:custDataLst>
                <p:tags r:id="rId25"/>
              </p:custDataLst>
            </p:nvPr>
          </p:nvGrpSpPr>
          <p:grpSpPr>
            <a:xfrm>
              <a:off x="143" y="246"/>
              <a:ext cx="1157" cy="1130"/>
              <a:chOff x="12791" y="4248"/>
              <a:chExt cx="1157" cy="1130"/>
            </a:xfrm>
          </p:grpSpPr>
          <p:sp>
            <p:nvSpPr>
              <p:cNvPr id="50" name="任意多边形 49"/>
              <p:cNvSpPr/>
              <p:nvPr>
                <p:custDataLst>
                  <p:tags r:id="rId26"/>
                </p:custDataLst>
              </p:nvPr>
            </p:nvSpPr>
            <p:spPr>
              <a:xfrm>
                <a:off x="12791" y="4248"/>
                <a:ext cx="1155" cy="1130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155" h="1130">
                    <a:moveTo>
                      <a:pt x="0" y="0"/>
                    </a:moveTo>
                    <a:lnTo>
                      <a:pt x="1155" y="0"/>
                    </a:lnTo>
                    <a:lnTo>
                      <a:pt x="1155" y="386"/>
                    </a:lnTo>
                    <a:lnTo>
                      <a:pt x="438" y="386"/>
                    </a:lnTo>
                    <a:lnTo>
                      <a:pt x="438" y="1130"/>
                    </a:lnTo>
                    <a:lnTo>
                      <a:pt x="0" y="11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72B4">
                  <a:alpha val="66000"/>
                </a:srgb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51" name="矩形 50"/>
              <p:cNvSpPr/>
              <p:nvPr>
                <p:custDataLst>
                  <p:tags r:id="rId27"/>
                </p:custDataLst>
              </p:nvPr>
            </p:nvSpPr>
            <p:spPr>
              <a:xfrm>
                <a:off x="13032" y="4474"/>
                <a:ext cx="914" cy="8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矩形 51"/>
              <p:cNvSpPr/>
              <p:nvPr>
                <p:custDataLst>
                  <p:tags r:id="rId28"/>
                </p:custDataLst>
              </p:nvPr>
            </p:nvSpPr>
            <p:spPr>
              <a:xfrm>
                <a:off x="13124" y="4628"/>
                <a:ext cx="824" cy="75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7D97CC"/>
                  </a:gs>
                </a:gsLst>
                <a:lin ang="11940000" scaled="0"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9" name="文本2"/>
          <p:cNvSpPr txBox="1"/>
          <p:nvPr userDrawn="1">
            <p:custDataLst>
              <p:tags r:id="rId20"/>
            </p:custDataLst>
          </p:nvPr>
        </p:nvSpPr>
        <p:spPr>
          <a:xfrm>
            <a:off x="7733030" y="380365"/>
            <a:ext cx="5572125" cy="710565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ctr">
              <a:lnSpc>
                <a:spcPts val="2400"/>
              </a:lnSpc>
            </a:pPr>
            <a:r>
              <a:rPr lang="zh-CN" altLang="en-US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  </a:t>
            </a:r>
            <a:r>
              <a:rPr lang="en-US" altLang="zh-CN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6.4 </a:t>
            </a:r>
            <a:r>
              <a:rPr lang="zh-CN" altLang="en-US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半导体与光伏发电</a:t>
            </a:r>
          </a:p>
        </p:txBody>
      </p:sp>
      <p:pic>
        <p:nvPicPr>
          <p:cNvPr id="53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3" r:link="rId3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127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26.xml"/><Relationship Id="rId1" Type="http://schemas.openxmlformats.org/officeDocument/2006/relationships/themeOverride" Target="../theme/themeOverride3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7" Type="http://schemas.openxmlformats.org/officeDocument/2006/relationships/image" Target="../media/image10.png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35.xml"/><Relationship Id="rId4" Type="http://schemas.openxmlformats.org/officeDocument/2006/relationships/tags" Target="../tags/tag13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38.xml"/><Relationship Id="rId7" Type="http://schemas.openxmlformats.org/officeDocument/2006/relationships/tags" Target="../tags/tag140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tags" Target="../tags/tag139.xml"/><Relationship Id="rId5" Type="http://schemas.openxmlformats.org/officeDocument/2006/relationships/video" Target="../media/media4.mp4"/><Relationship Id="rId10" Type="http://schemas.openxmlformats.org/officeDocument/2006/relationships/image" Target="../media/image12.png"/><Relationship Id="rId4" Type="http://schemas.microsoft.com/office/2007/relationships/media" Target="../media/media4.mp4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5.mp4"/><Relationship Id="rId7" Type="http://schemas.openxmlformats.org/officeDocument/2006/relationships/image" Target="../media/image13.png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43.xml"/><Relationship Id="rId4" Type="http://schemas.openxmlformats.org/officeDocument/2006/relationships/video" Target="../media/media5.mp4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1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tags" Target="../tags/tag102.xml"/><Relationship Id="rId5" Type="http://schemas.openxmlformats.org/officeDocument/2006/relationships/video" Target="../media/media1.mp4"/><Relationship Id="rId4" Type="http://schemas.microsoft.com/office/2007/relationships/media" Target="../media/media1.mp4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05.xml"/><Relationship Id="rId7" Type="http://schemas.openxmlformats.org/officeDocument/2006/relationships/tags" Target="../tags/tag107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video" Target="../media/media2.mp4"/><Relationship Id="rId5" Type="http://schemas.microsoft.com/office/2007/relationships/media" Target="../media/media2.mp4"/><Relationship Id="rId4" Type="http://schemas.openxmlformats.org/officeDocument/2006/relationships/tags" Target="../tags/tag106.xml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image" Target="../media/image5.pn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15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tags" Target="../tags/tag116.xml"/><Relationship Id="rId5" Type="http://schemas.openxmlformats.org/officeDocument/2006/relationships/video" Target="../media/media3.mp4"/><Relationship Id="rId4" Type="http://schemas.microsoft.com/office/2007/relationships/media" Target="../media/media3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7" Type="http://schemas.openxmlformats.org/officeDocument/2006/relationships/image" Target="../media/image7.png"/><Relationship Id="rId2" Type="http://schemas.openxmlformats.org/officeDocument/2006/relationships/tags" Target="../tags/tag117.xml"/><Relationship Id="rId1" Type="http://schemas.openxmlformats.org/officeDocument/2006/relationships/themeOverride" Target="../theme/themeOverride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20.xml"/><Relationship Id="rId4" Type="http://schemas.openxmlformats.org/officeDocument/2006/relationships/tags" Target="../tags/tag11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2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hemeOverride" Target="../theme/themeOverride2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文本2"/>
          <p:cNvSpPr txBox="1"/>
          <p:nvPr>
            <p:custDataLst>
              <p:tags r:id="rId3"/>
            </p:custDataLst>
          </p:nvPr>
        </p:nvSpPr>
        <p:spPr>
          <a:xfrm>
            <a:off x="114300" y="6005830"/>
            <a:ext cx="12186285" cy="71056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3200" b="1" i="0" dirty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教科版物理九年级上册                                 第</a:t>
            </a:r>
            <a:r>
              <a:rPr lang="en-US" altLang="zh-CN" sz="3200" b="1" i="0" dirty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6</a:t>
            </a:r>
            <a:r>
              <a:rPr lang="zh-CN" altLang="en-US" sz="3200" b="1" i="0" dirty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章   电功率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81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三　半导体的应用</a:t>
            </a:r>
          </a:p>
        </p:txBody>
      </p:sp>
      <p:pic>
        <p:nvPicPr>
          <p:cNvPr id="17" name="图片 16"/>
          <p:cNvPicPr/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6000" contrast="54000"/>
          </a:blip>
          <a:srcRect b="17826"/>
          <a:stretch>
            <a:fillRect/>
          </a:stretch>
        </p:blipFill>
        <p:spPr>
          <a:xfrm>
            <a:off x="7945755" y="923925"/>
            <a:ext cx="4077970" cy="4759325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  <a:scene3d>
            <a:camera prst="perspectiveLeft"/>
            <a:lightRig rig="threePt" dir="t"/>
          </a:scene3d>
        </p:spPr>
      </p:pic>
      <p:sp>
        <p:nvSpPr>
          <p:cNvPr id="18" name="文本框 17"/>
          <p:cNvSpPr txBox="1"/>
          <p:nvPr>
            <p:custDataLst>
              <p:tags r:id="rId5"/>
            </p:custDataLst>
          </p:nvPr>
        </p:nvSpPr>
        <p:spPr>
          <a:xfrm>
            <a:off x="1627505" y="1226820"/>
            <a:ext cx="4954905" cy="1383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</a:rPr>
              <a:t>（</a:t>
            </a:r>
            <a:r>
              <a:rPr lang="en-US" altLang="zh-CN" sz="2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/>
                <a:ea typeface="Times New Roman" panose="02020603050405020304"/>
              </a:rPr>
              <a:t>c</a:t>
            </a:r>
            <a:r>
              <a:rPr lang="zh-CN" altLang="en-US" sz="2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</a:rPr>
              <a:t>）</a:t>
            </a:r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</a:rPr>
              <a:t>中国空间站上巨大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</a:rPr>
              <a:t> </a:t>
            </a:r>
            <a:r>
              <a:rPr lang="en-US" altLang="zh-CN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</a:rPr>
              <a:t>      </a:t>
            </a:r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</a:rPr>
              <a:t>的太阳能电池板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2316480" y="2701290"/>
            <a:ext cx="426593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l">
              <a:lnSpc>
                <a:spcPct val="150000"/>
              </a:lnSpc>
            </a:pPr>
            <a:r>
              <a:rPr lang="zh-CN" altLang="en-US" sz="28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sym typeface="+mn-ea"/>
              </a:rPr>
              <a:t>某些半导体被光照射到时会产生电流，将光能转化为电能，可用于制作太阳能电池板</a:t>
            </a: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三　半导体的应用</a:t>
            </a:r>
          </a:p>
        </p:txBody>
      </p:sp>
      <p:pic>
        <p:nvPicPr>
          <p:cNvPr id="4" name="图片 3"/>
          <p:cNvPicPr/>
          <p:nvPr>
            <p:custDataLst>
              <p:tags r:id="rId3"/>
            </p:custDataLst>
          </p:nvPr>
        </p:nvPicPr>
        <p:blipFill>
          <a:blip r:embed="rId7">
            <a:lum contrast="12000"/>
          </a:blip>
          <a:srcRect b="26168"/>
          <a:stretch>
            <a:fillRect/>
          </a:stretch>
        </p:blipFill>
        <p:spPr>
          <a:xfrm>
            <a:off x="4862830" y="1419860"/>
            <a:ext cx="7329170" cy="402526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206375" y="924560"/>
            <a:ext cx="10669905" cy="1383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</a:rPr>
              <a:t>（</a:t>
            </a:r>
            <a:r>
              <a:rPr lang="en-US" altLang="zh-CN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/>
                <a:ea typeface="Times New Roman" panose="02020603050405020304"/>
              </a:rPr>
              <a:t>d</a:t>
            </a:r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</a:rPr>
              <a:t>）电动汽车充电桩应用半导体整流，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</a:rPr>
              <a:t> </a:t>
            </a:r>
            <a:r>
              <a:rPr lang="en-US" altLang="zh-CN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</a:rPr>
              <a:t>       </a:t>
            </a:r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</a:rPr>
              <a:t>将交流电转化为直流电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1789430" y="2377440"/>
            <a:ext cx="2687955" cy="40411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l">
              <a:lnSpc>
                <a:spcPts val="4400"/>
              </a:lnSpc>
            </a:pPr>
            <a:r>
              <a:rPr lang="zh-CN" altLang="en-US" sz="2700">
                <a:solidFill>
                  <a:srgbClr val="000000">
                    <a:alpha val="100000"/>
                  </a:srgbClr>
                </a:solidFill>
                <a:latin typeface="+mj-ea"/>
                <a:ea typeface="+mj-ea"/>
                <a:sym typeface="+mn-ea"/>
              </a:rPr>
              <a:t>利用二极管等半导体元件的单向导电性可制成整流器，可将交流电转化为直流电，常用于电动汽车的充电桩等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三　半导体的应用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423795" y="6037580"/>
            <a:ext cx="8952865" cy="5835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</a:rPr>
              <a:t>（</a:t>
            </a:r>
            <a:r>
              <a:rPr lang="en-US" altLang="zh-CN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/>
                <a:ea typeface="Times New Roman" panose="02020603050405020304"/>
              </a:rPr>
              <a:t>e</a:t>
            </a:r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</a:rPr>
              <a:t>）</a:t>
            </a:r>
            <a:r>
              <a:rPr lang="en-US" altLang="zh-CN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/>
                <a:ea typeface="Times New Roman" panose="02020603050405020304"/>
              </a:rPr>
              <a:t>LED </a:t>
            </a:r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</a:rPr>
              <a:t>是主要的照明光源</a:t>
            </a:r>
          </a:p>
        </p:txBody>
      </p:sp>
      <p:pic>
        <p:nvPicPr>
          <p:cNvPr id="5" name="LED灯">
            <a:hlinkClick r:id="" action="ppaction://media"/>
          </p:cNvPr>
          <p:cNvPicPr/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86865" y="941070"/>
            <a:ext cx="9058910" cy="509651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2623800" y="105156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8283575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四　实践活动：设计校园光伏发电项目方案</a:t>
            </a:r>
          </a:p>
        </p:txBody>
      </p:sp>
      <p:pic>
        <p:nvPicPr>
          <p:cNvPr id="9" name="微信视频2025-11-26_184928_792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6825" y="1081405"/>
            <a:ext cx="9658350" cy="46951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8283575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四　实践活动：设计校园光伏发电项目方案</a:t>
            </a:r>
          </a:p>
        </p:txBody>
      </p:sp>
      <p:pic>
        <p:nvPicPr>
          <p:cNvPr id="4" name="图片 3"/>
          <p:cNvPicPr/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00000" contrast="100000"/>
          </a:blip>
          <a:stretch>
            <a:fillRect/>
          </a:stretch>
        </p:blipFill>
        <p:spPr>
          <a:xfrm>
            <a:off x="6454775" y="1854200"/>
            <a:ext cx="5121910" cy="315785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1336040" y="1920240"/>
            <a:ext cx="4937760" cy="34804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algn="l">
              <a:lnSpc>
                <a:spcPts val="5100"/>
              </a:lnSpc>
            </a:pPr>
            <a:r>
              <a:rPr lang="zh-CN" altLang="en-US" sz="28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（1）改变光照强度，测量太阳能电池的电压和电流，观察到光照强度越大，太阳能电池的输出功率越大.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0" algn="l">
              <a:lnSpc>
                <a:spcPts val="5100"/>
              </a:lnSpc>
            </a:pPr>
            <a:endParaRPr lang="en-US" altLang="zh-CN" sz="280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8283575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四　实践活动：设计校园光伏发电项目方案</a:t>
            </a:r>
          </a:p>
        </p:txBody>
      </p:sp>
      <p:pic>
        <p:nvPicPr>
          <p:cNvPr id="4" name="图片 3"/>
          <p:cNvPicPr/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00000" contrast="100000"/>
          </a:blip>
          <a:stretch>
            <a:fillRect/>
          </a:stretch>
        </p:blipFill>
        <p:spPr>
          <a:xfrm>
            <a:off x="7073265" y="2323465"/>
            <a:ext cx="4774565" cy="322643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2078355" y="2060575"/>
            <a:ext cx="4298950" cy="34893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algn="l">
              <a:lnSpc>
                <a:spcPts val="5100"/>
              </a:lnSpc>
            </a:pPr>
            <a:r>
              <a:rPr lang="zh-CN" altLang="en-US" sz="28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（2）改变光源入射角度，测量太阳能电池的电压和电流，观察到当光源垂直入射时，太阳能电池的输出功率最大.</a:t>
            </a:r>
          </a:p>
          <a:p>
            <a:pPr marL="0" algn="l">
              <a:lnSpc>
                <a:spcPts val="5100"/>
              </a:lnSpc>
            </a:pPr>
            <a:endParaRPr lang="en-US" altLang="zh-CN" sz="280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8283575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四　实践活动：设计校园光伏发电项目方案</a:t>
            </a:r>
          </a:p>
        </p:txBody>
      </p:sp>
      <p:pic>
        <p:nvPicPr>
          <p:cNvPr id="4" name="图片 3"/>
          <p:cNvPicPr/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00000" contrast="100000"/>
          </a:blip>
          <a:stretch>
            <a:fillRect/>
          </a:stretch>
        </p:blipFill>
        <p:spPr>
          <a:xfrm>
            <a:off x="6835140" y="2106295"/>
            <a:ext cx="4939665" cy="283781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1451610" y="1358900"/>
            <a:ext cx="5383530" cy="51854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algn="l">
              <a:lnSpc>
                <a:spcPts val="5100"/>
              </a:lnSpc>
            </a:pPr>
            <a:r>
              <a:rPr lang="zh-CN" altLang="en-US" sz="28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28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）改变</a:t>
            </a:r>
            <a:r>
              <a:rPr lang="en-US" altLang="zh-CN" sz="28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8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片太阳能电池板的连接方式，测量太阳能电池的电压和电流，串联连接时电流是并联连接时的一半，电压是并联连接时的</a:t>
            </a:r>
            <a:r>
              <a:rPr lang="en-US" altLang="zh-CN" sz="28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8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倍，两种连接方式的输出功率相同</a:t>
            </a:r>
            <a:r>
              <a:rPr lang="en-US" altLang="zh-CN" sz="28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.</a:t>
            </a:r>
          </a:p>
          <a:p>
            <a:pPr marL="0" algn="l">
              <a:lnSpc>
                <a:spcPts val="5100"/>
              </a:lnSpc>
            </a:pPr>
            <a:endParaRPr lang="en-US" altLang="zh-CN" sz="280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目标明确</a:t>
            </a:r>
          </a:p>
        </p:txBody>
      </p: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76200" y="861060"/>
            <a:ext cx="53574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00AFAD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【本节课的主攻方向】</a:t>
            </a:r>
          </a:p>
        </p:txBody>
      </p:sp>
      <p:sp>
        <p:nvSpPr>
          <p:cNvPr id="3" name="文本2"/>
          <p:cNvSpPr txBox="1"/>
          <p:nvPr>
            <p:custDataLst>
              <p:tags r:id="rId4"/>
            </p:custDataLst>
          </p:nvPr>
        </p:nvSpPr>
        <p:spPr>
          <a:xfrm>
            <a:off x="3161665" y="2023110"/>
            <a:ext cx="6507480" cy="281241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1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1.认识半导体</a:t>
            </a:r>
          </a:p>
          <a:p>
            <a:pPr marL="0" algn="l">
              <a:lnSpc>
                <a:spcPts val="5100"/>
              </a:lnSpc>
            </a:pPr>
            <a:r>
              <a:rPr lang="en-US" altLang="zh-CN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知道半导体的应用</a:t>
            </a:r>
          </a:p>
          <a:p>
            <a:pPr marL="0" algn="l">
              <a:lnSpc>
                <a:spcPts val="5100"/>
              </a:lnSpc>
            </a:pPr>
            <a:r>
              <a:rPr lang="en-US" altLang="zh-CN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了解发光二极管的导电特性</a:t>
            </a:r>
          </a:p>
          <a:p>
            <a:pPr marL="0" algn="l">
              <a:lnSpc>
                <a:spcPts val="51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2.探究光伏项目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一　认识半导体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86080" y="1181735"/>
            <a:ext cx="386461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5400">
                <a:solidFill>
                  <a:srgbClr val="00AFAD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【半导体】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1087755" y="2397760"/>
            <a:ext cx="9006205" cy="30981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</a:t>
            </a:r>
            <a:r>
              <a:rPr lang="zh-CN" altLang="en-US" sz="36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是导电性能介于导体和绝缘体之间的一些材料，如锗、硅、砷化镓等。半导体只有在一定条件下才能导电。。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一　认识半导体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86080" y="1181735"/>
            <a:ext cx="386461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5400">
                <a:solidFill>
                  <a:srgbClr val="00AFAD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【半导体】</a:t>
            </a:r>
          </a:p>
        </p:txBody>
      </p:sp>
      <p:pic>
        <p:nvPicPr>
          <p:cNvPr id="2" name="半导体是什么">
            <a:hlinkClick r:id="" action="ppaction://media"/>
          </p:cNvPr>
          <p:cNvPicPr/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98650" y="2103755"/>
            <a:ext cx="7541260" cy="41833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2977515" y="2325370"/>
            <a:ext cx="6248400" cy="349821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二　二极管的导电性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386080" y="1181735"/>
            <a:ext cx="386461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5400">
                <a:solidFill>
                  <a:srgbClr val="00AFAD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【实验探究】</a:t>
            </a:r>
          </a:p>
        </p:txBody>
      </p:sp>
      <p:pic>
        <p:nvPicPr>
          <p:cNvPr id="6" name="85ed91180349a536c2fbee1a36ea35b1_raw">
            <a:hlinkClick r:id="" action="ppaction://media"/>
          </p:cNvPr>
          <p:cNvPicPr/>
          <p:nvPr>
            <a:videoFile r:link="rId6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90215" y="2315210"/>
            <a:ext cx="6212205" cy="33877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二　二极管的导电性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86080" y="1181735"/>
            <a:ext cx="386461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5400">
                <a:solidFill>
                  <a:srgbClr val="00AFAD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【实验探究】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2350770" y="5467985"/>
            <a:ext cx="729742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solidFill>
                  <a:srgbClr val="FF0000">
                    <a:alpha val="100000"/>
                  </a:srgbClr>
                </a:solidFill>
                <a:latin typeface="+mj-ea"/>
                <a:ea typeface="+mj-ea"/>
                <a:sym typeface="+mn-ea"/>
              </a:rPr>
              <a:t>结论：发光二极管具有单向导电性</a:t>
            </a:r>
          </a:p>
        </p:txBody>
      </p:sp>
      <p:pic>
        <p:nvPicPr>
          <p:cNvPr id="2" name="图片 1"/>
          <p:cNvPicPr/>
          <p:nvPr>
            <p:custDataLst>
              <p:tags r:id="rId5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00000" contrast="96000"/>
          </a:blip>
          <a:stretch>
            <a:fillRect/>
          </a:stretch>
        </p:blipFill>
        <p:spPr>
          <a:xfrm>
            <a:off x="1748155" y="1953260"/>
            <a:ext cx="8152130" cy="32880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三　半导体的应用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86080" y="1181735"/>
            <a:ext cx="386461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5400">
                <a:solidFill>
                  <a:srgbClr val="00AFAD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【应用】</a:t>
            </a:r>
          </a:p>
        </p:txBody>
      </p:sp>
      <p:pic>
        <p:nvPicPr>
          <p:cNvPr id="7" name="半导体的应用">
            <a:hlinkClick r:id="" action="ppaction://media"/>
          </p:cNvPr>
          <p:cNvPicPr/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08530" y="2189480"/>
            <a:ext cx="7560310" cy="38925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81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三　半导体的应用</a:t>
            </a:r>
          </a:p>
        </p:txBody>
      </p:sp>
      <p:pic>
        <p:nvPicPr>
          <p:cNvPr id="11" name="图片 10"/>
          <p:cNvPicPr/>
          <p:nvPr>
            <p:custDataLst>
              <p:tags r:id="rId4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42000"/>
          </a:blip>
          <a:srcRect r="4097" b="22877"/>
          <a:stretch>
            <a:fillRect/>
          </a:stretch>
        </p:blipFill>
        <p:spPr>
          <a:xfrm>
            <a:off x="4547870" y="871855"/>
            <a:ext cx="7218045" cy="468439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268605" y="1078865"/>
            <a:ext cx="4617085" cy="4985385"/>
          </a:xfrm>
          <a:prstGeom prst="rect">
            <a:avLst/>
          </a:prstGeom>
        </p:spPr>
        <p:txBody>
          <a:bodyPr wrap="square">
            <a:noAutofit/>
            <a:scene3d>
              <a:camera prst="orthographicFront"/>
              <a:lightRig rig="threePt" dir="t"/>
            </a:scene3d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  <a:sym typeface="+mn-ea"/>
              </a:rPr>
              <a:t>（a）芯片是许多电子</a:t>
            </a: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  <a:sym typeface="+mn-ea"/>
              </a:rPr>
              <a:t> </a:t>
            </a:r>
            <a:r>
              <a:rPr lang="en-US" altLang="zh-CN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  <a:sym typeface="+mn-ea"/>
              </a:rPr>
              <a:t>       </a:t>
            </a:r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  <a:sym typeface="+mn-ea"/>
              </a:rPr>
              <a:t>设备的核心元件：</a:t>
            </a: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altLang="zh-CN" sz="28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  </a:t>
            </a:r>
            <a:r>
              <a:rPr lang="zh-CN" altLang="en-US" sz="28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半导体精确可控、体积小、能耗低、寿命长，适合作为集成电路的材料.集成电路芯片是许多电子设备的核心元件</a:t>
            </a:r>
            <a:endParaRPr lang="zh-CN" altLang="en-US" sz="28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81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三　半导体的应用</a:t>
            </a:r>
          </a:p>
        </p:txBody>
      </p:sp>
      <p:pic>
        <p:nvPicPr>
          <p:cNvPr id="16" name="图片 15"/>
          <p:cNvPicPr/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60000"/>
          </a:blip>
          <a:srcRect l="2674" t="3033" r="11868" b="14217"/>
          <a:stretch>
            <a:fillRect/>
          </a:stretch>
        </p:blipFill>
        <p:spPr>
          <a:xfrm>
            <a:off x="6511290" y="1167130"/>
            <a:ext cx="5180330" cy="4360545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19" name="文本框 18"/>
          <p:cNvSpPr txBox="1"/>
          <p:nvPr>
            <p:custDataLst>
              <p:tags r:id="rId5"/>
            </p:custDataLst>
          </p:nvPr>
        </p:nvSpPr>
        <p:spPr>
          <a:xfrm>
            <a:off x="256540" y="1395095"/>
            <a:ext cx="3761740" cy="116840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  <a:sym typeface="+mn-ea"/>
              </a:rPr>
              <a:t>（b）手机里面的</a:t>
            </a: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  <a:sym typeface="+mn-ea"/>
              </a:rPr>
              <a:t> </a:t>
            </a:r>
            <a:r>
              <a:rPr lang="en-US" altLang="zh-CN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  <a:sym typeface="+mn-ea"/>
              </a:rPr>
              <a:t>        </a:t>
            </a:r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方正楷体_GBK"/>
                <a:ea typeface="方正楷体_GBK"/>
                <a:sym typeface="+mn-ea"/>
              </a:rPr>
              <a:t>环境光传感器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1334135" y="2706370"/>
            <a:ext cx="463613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l">
              <a:lnSpc>
                <a:spcPct val="150000"/>
              </a:lnSpc>
            </a:pPr>
            <a:r>
              <a:rPr lang="zh-CN" altLang="en-US" sz="28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sym typeface="+mn-ea"/>
              </a:rPr>
              <a:t>某些半导体材料的导电性能受温度、光照、压力等影响而显著变化，利用半导体的这些特性，可制成传感元件</a:t>
            </a: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0"/>
  <p:tag name="KSO_WM_MEDIACOVER_FLAG" val="1"/>
  <p:tag name="KSO_WM_UNIT_MEDIACOVER_BTN_STATE" val="1"/>
  <p:tag name="KSO_WM_UNIT_MEDIACOVER_BTNRECT" val="0*0*0*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4"/>
  <p:tag name="KSO_WM_MEDIACOVER_FLAG" val="1"/>
  <p:tag name="KSO_WM_UNIT_MEDIACOVER_BTN_STATE" val="1"/>
  <p:tag name="KSO_WM_UNIT_MEDIACOVER_BTNRECT" val="0*0*0*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0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1"/>
  <p:tag name="KSO_WM_MEDIACOVER_FLAG" val="1"/>
  <p:tag name="KSO_WM_UNIT_MEDIACOVER_BTN_STATE" val="1"/>
  <p:tag name="KSO_WM_UNIT_MEDIACOVER_BTNRECT" val="0*0*0*0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0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9"/>
  <p:tag name="KSO_WM_MEDIACOVER_FLAG" val="1"/>
  <p:tag name="KSO_WM_UNIT_MEDIACOVER_BTN_STATE" val="1"/>
  <p:tag name="KSO_WM_UNIT_MEDIACOVER_BTNRECT" val="0*0*0*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1"/>
  <p:tag name="KSO_WM_MEDIACOVER_FLAG" val="1"/>
  <p:tag name="KSO_WM_UNIT_MEDIACOVER_BTN_STATE" val="1"/>
  <p:tag name="KSO_WM_UNIT_MEDIACOVER_BTNRECT" val="0*0*0*0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  <p:tag name="KSO_WM_BEAUTIFY_FLAG" val="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6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0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1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WP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874CB"/>
    </a:accent1>
    <a:accent2>
      <a:srgbClr val="EE822F"/>
    </a:accent2>
    <a:accent3>
      <a:srgbClr val="F2BA02"/>
    </a:accent3>
    <a:accent4>
      <a:srgbClr val="75BD42"/>
    </a:accent4>
    <a:accent5>
      <a:srgbClr val="30C0B4"/>
    </a:accent5>
    <a:accent6>
      <a:srgbClr val="E54C5E"/>
    </a:accent6>
    <a:hlink>
      <a:srgbClr val="0026E5"/>
    </a:hlink>
    <a:folHlink>
      <a:srgbClr val="7E1FAD"/>
    </a:folHlink>
  </a:clrScheme>
</a:themeOverride>
</file>

<file path=ppt/theme/themeOverride2.xml><?xml version="1.0" encoding="utf-8"?>
<a:themeOverride xmlns:a="http://schemas.openxmlformats.org/drawingml/2006/main">
  <a:clrScheme name="WP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874CB"/>
    </a:accent1>
    <a:accent2>
      <a:srgbClr val="EE822F"/>
    </a:accent2>
    <a:accent3>
      <a:srgbClr val="F2BA02"/>
    </a:accent3>
    <a:accent4>
      <a:srgbClr val="75BD42"/>
    </a:accent4>
    <a:accent5>
      <a:srgbClr val="30C0B4"/>
    </a:accent5>
    <a:accent6>
      <a:srgbClr val="E54C5E"/>
    </a:accent6>
    <a:hlink>
      <a:srgbClr val="0026E5"/>
    </a:hlink>
    <a:folHlink>
      <a:srgbClr val="7E1FAD"/>
    </a:folHlink>
  </a:clrScheme>
</a:themeOverride>
</file>

<file path=ppt/theme/themeOverride3.xml><?xml version="1.0" encoding="utf-8"?>
<a:themeOverride xmlns:a="http://schemas.openxmlformats.org/drawingml/2006/main">
  <a:clrScheme name="WP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874CB"/>
    </a:accent1>
    <a:accent2>
      <a:srgbClr val="EE822F"/>
    </a:accent2>
    <a:accent3>
      <a:srgbClr val="F2BA02"/>
    </a:accent3>
    <a:accent4>
      <a:srgbClr val="75BD42"/>
    </a:accent4>
    <a:accent5>
      <a:srgbClr val="30C0B4"/>
    </a:accent5>
    <a:accent6>
      <a:srgbClr val="E54C5E"/>
    </a:accent6>
    <a:hlink>
      <a:srgbClr val="0026E5"/>
    </a:hlink>
    <a:folHlink>
      <a:srgbClr val="7E1FA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754</Words>
  <Application>Microsoft Office PowerPoint</Application>
  <PresentationFormat>宽屏</PresentationFormat>
  <Paragraphs>44</Paragraphs>
  <Slides>16</Slides>
  <Notes>0</Notes>
  <HiddenSlides>0</HiddenSlides>
  <MMClips>5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方正楷体_GBK</vt:lpstr>
      <vt:lpstr>微软雅黑</vt:lpstr>
      <vt:lpstr>Arial</vt:lpstr>
      <vt:lpstr>Calibri</vt:lpstr>
      <vt:lpstr>Times New Roman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2025-11-26T20:22:35Z</cp:lastPrinted>
  <dcterms:created xsi:type="dcterms:W3CDTF">2025-11-26T20:22:35Z</dcterms:created>
  <dcterms:modified xsi:type="dcterms:W3CDTF">2026-08-17T00:11:05Z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