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udio/x-wav" Extension="wav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tags+xml" PartName="/ppt/tags/tag1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arget="docProps/app.xml" Type="http://schemas.openxmlformats.org/officeDocument/2006/relationships/extended-properties"/><Relationship Id="rId4" Target="docProps/thumbnail.jpeg" Type="http://schemas.openxmlformats.org/package/2006/relationships/metadata/thumbnail"/><Relationship Id="rId5" Target="docProps/custom.xml" Type="http://schemas.openxmlformats.org/officeDocument/2006/relationships/custom-properties"/></Relationships>
</file>

<file path=ppt/presentation.xml><?xml version="1.0" encoding="utf-8"?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9.xml" Type="http://schemas.openxmlformats.org/officeDocument/2006/relationships/slide"/><Relationship Id="rId11" Target="slides/slide10.xml" Type="http://schemas.openxmlformats.org/officeDocument/2006/relationships/slide"/><Relationship Id="rId12" Target="slides/slide11.xml" Type="http://schemas.openxmlformats.org/officeDocument/2006/relationships/slide"/><Relationship Id="rId13" Target="slides/slide12.xml" Type="http://schemas.openxmlformats.org/officeDocument/2006/relationships/slide"/><Relationship Id="rId14" Target="tags/tag1.xml" Type="http://schemas.openxmlformats.org/officeDocument/2006/relationships/tags"/><Relationship Id="rId15" Target="presProps.xml" Type="http://schemas.openxmlformats.org/officeDocument/2006/relationships/presProps"/><Relationship Id="rId16" Target="viewProps.xml" Type="http://schemas.openxmlformats.org/officeDocument/2006/relationships/viewProps"/><Relationship Id="rId17" Target="theme/theme1.xml" Type="http://schemas.openxmlformats.org/officeDocument/2006/relationships/theme"/><Relationship Id="rId18" Target="tableStyles.xml" Type="http://schemas.openxmlformats.org/officeDocument/2006/relationships/tableStyles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slides/slide3.xml" Type="http://schemas.openxmlformats.org/officeDocument/2006/relationships/slide"/><Relationship Id="rId5" Target="slides/slide4.xml" Type="http://schemas.openxmlformats.org/officeDocument/2006/relationships/slide"/><Relationship Id="rId6" Target="slides/slide5.xml" Type="http://schemas.openxmlformats.org/officeDocument/2006/relationships/slide"/><Relationship Id="rId7" Target="slides/slide6.xml" Type="http://schemas.openxmlformats.org/officeDocument/2006/relationships/slide"/><Relationship Id="rId8" Target="slides/slide7.xml" Type="http://schemas.openxmlformats.org/officeDocument/2006/relationships/slide"/><Relationship Id="rId9" Target="slides/slide8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2723191420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2723191420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2723191420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2723191420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2723191420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2723191420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2723191420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2723191420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2723191420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2723191420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2723191420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val="2723191420"/>
      </p:ext>
    </p:extLst>
  </p:cSld>
  <p:clrMapOvr>
    <a:masterClrMapping/>
  </p:clrMapOvr>
  <p:transition/>
  <p:timing/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slideLayouts/slideLayout12.xml" Type="http://schemas.openxmlformats.org/officeDocument/2006/relationships/slideLayout"/><Relationship Id="rId13" Target="file:///D:/qq&#25991;&#20214;/712321467/Image/C2C/Image2/%7b75232B38-A165-1FB7-499C-2E1C792CACB5%7d.png" TargetMode="External" Type="http://schemas.openxmlformats.org/officeDocument/2006/relationships/image"/><Relationship Id="rId14" Target="../media/image1.png" Type="http://schemas.openxmlformats.org/officeDocument/2006/relationships/image"/><Relationship Id="rId15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14" r:link="rId1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val="133373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2.pn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5.png" Type="http://schemas.openxmlformats.org/officeDocument/2006/relationships/image"/><Relationship Id="rId6" Target="../media/image6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10.xml" Type="http://schemas.openxmlformats.org/officeDocument/2006/relationships/slideLayout"/><Relationship Id="rId2" Target="../media/image40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11.xml" Type="http://schemas.openxmlformats.org/officeDocument/2006/relationships/slideLayout"/><Relationship Id="rId2" Target="../media/image41.png" Type="http://schemas.openxmlformats.org/officeDocument/2006/relationships/image"/><Relationship Id="rId3" Target="../media/image42.png" Type="http://schemas.openxmlformats.org/officeDocument/2006/relationships/image"/><Relationship Id="rId4" Target="../media/image43.png" Type="http://schemas.openxmlformats.org/officeDocument/2006/relationships/image"/><Relationship Id="rId5" Target="../media/image44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45.png" Type="http://schemas.openxmlformats.org/officeDocument/2006/relationships/image"/><Relationship Id="rId3" Target="../media/image46.png" Type="http://schemas.openxmlformats.org/officeDocument/2006/relationships/image"/><Relationship Id="rId4" Target="../media/image47.png" Type="http://schemas.openxmlformats.org/officeDocument/2006/relationships/image"/><Relationship Id="rId5" Target="../media/image48.jpeg" Type="http://schemas.openxmlformats.org/officeDocument/2006/relationships/image"/><Relationship Id="rId6" Target="../media/image49.jpeg" Type="http://schemas.openxmlformats.org/officeDocument/2006/relationships/image"/><Relationship Id="rId7" Target="../media/image50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10" Target="../media/media/mediadata22.wav" Type="http://schemas.openxmlformats.org/officeDocument/2006/relationships/audio"/><Relationship Id="rId11" Target="../media/media/mediadata33.wav" Type="http://schemas.openxmlformats.org/officeDocument/2006/relationships/audio"/><Relationship Id="rId12" Target="../media/media/mediadata44.wav" Type="http://schemas.openxmlformats.org/officeDocument/2006/relationships/audio"/><Relationship Id="rId13" Target="../media/media/mediadata55.wav" Type="http://schemas.openxmlformats.org/officeDocument/2006/relationships/audio"/><Relationship Id="rId14" Target="../media/media/mediadata66.wav" Type="http://schemas.openxmlformats.org/officeDocument/2006/relationships/audio"/><Relationship Id="rId15" Target="../media/media/mediadata77.wav" Type="http://schemas.openxmlformats.org/officeDocument/2006/relationships/audio"/><Relationship Id="rId16" Target="../media/media/mediadata88.wav" Type="http://schemas.openxmlformats.org/officeDocument/2006/relationships/audio"/><Relationship Id="rId17" Target="../media/media/mediadata99.wav" Type="http://schemas.openxmlformats.org/officeDocument/2006/relationships/audio"/><Relationship Id="rId18" Target="../media/media/mediadata1010.wav" Type="http://schemas.openxmlformats.org/officeDocument/2006/relationships/audio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9.png" Type="http://schemas.openxmlformats.org/officeDocument/2006/relationships/image"/><Relationship Id="rId5" Target="../media/image10.png" Type="http://schemas.openxmlformats.org/officeDocument/2006/relationships/image"/><Relationship Id="rId6" Target="../media/image11.jpeg" Type="http://schemas.openxmlformats.org/officeDocument/2006/relationships/image"/><Relationship Id="rId7" Target="../media/image12.png" Type="http://schemas.openxmlformats.org/officeDocument/2006/relationships/image"/><Relationship Id="rId8" Target="../media/image13.jpeg" Type="http://schemas.openxmlformats.org/officeDocument/2006/relationships/image"/><Relationship Id="rId9" Target="../media/media/mediadata1.wav" Type="http://schemas.openxmlformats.org/officeDocument/2006/relationships/audio"/></Relationships>
</file>

<file path=ppt/slides/_rels/slide3.xml.rels><?xml version="1.0" encoding="UTF-8" standalone="yes"?><Relationships xmlns="http://schemas.openxmlformats.org/package/2006/relationships"><Relationship Id="rId1" Target="../slideLayouts/slideLayout3.xml" Type="http://schemas.openxmlformats.org/officeDocument/2006/relationships/slideLayout"/><Relationship Id="rId2" Target="../media/image14.png" Type="http://schemas.openxmlformats.org/officeDocument/2006/relationships/image"/><Relationship Id="rId3" Target="../media/image15.png" Type="http://schemas.openxmlformats.org/officeDocument/2006/relationships/image"/><Relationship Id="rId4" Target="../media/image16.png" Type="http://schemas.openxmlformats.org/officeDocument/2006/relationships/image"/><Relationship Id="rId5" Target="../media/image17.png" Type="http://schemas.openxmlformats.org/officeDocument/2006/relationships/image"/><Relationship Id="rId6" Target="../media/image18.png" Type="http://schemas.openxmlformats.org/officeDocument/2006/relationships/image"/><Relationship Id="rId7" Target="../media/image19.png" Type="http://schemas.openxmlformats.org/officeDocument/2006/relationships/image"/><Relationship Id="rId8" Target="../media/image20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4.xml" Type="http://schemas.openxmlformats.org/officeDocument/2006/relationships/slideLayout"/><Relationship Id="rId2" Target="../media/image21.png" Type="http://schemas.openxmlformats.org/officeDocument/2006/relationships/image"/><Relationship Id="rId3" Target="../media/image22.png" Type="http://schemas.openxmlformats.org/officeDocument/2006/relationships/image"/><Relationship Id="rId4" Target="../media/image23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5.xml" Type="http://schemas.openxmlformats.org/officeDocument/2006/relationships/slideLayout"/><Relationship Id="rId2" Target="../media/image24.png" Type="http://schemas.openxmlformats.org/officeDocument/2006/relationships/image"/><Relationship Id="rId3" Target="../media/image25.png" Type="http://schemas.openxmlformats.org/officeDocument/2006/relationships/image"/><Relationship Id="rId4" Target="../media/image26.png" Type="http://schemas.openxmlformats.org/officeDocument/2006/relationships/image"/><Relationship Id="rId5" Target="../media/image27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6.xml" Type="http://schemas.openxmlformats.org/officeDocument/2006/relationships/slideLayout"/><Relationship Id="rId2" Target="../media/image28.png" Type="http://schemas.openxmlformats.org/officeDocument/2006/relationships/image"/><Relationship Id="rId3" Target="../media/image29.png" Type="http://schemas.openxmlformats.org/officeDocument/2006/relationships/image"/><Relationship Id="rId4" Target="../media/image30.jpeg" Type="http://schemas.openxmlformats.org/officeDocument/2006/relationships/image"/><Relationship Id="rId5" Target="../media/media/mediadata1111.wav" Type="http://schemas.openxmlformats.org/officeDocument/2006/relationships/audio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2.png" Type="http://schemas.openxmlformats.org/officeDocument/2006/relationships/image"/><Relationship Id="rId4" Target="../media/image33.png" Type="http://schemas.openxmlformats.org/officeDocument/2006/relationships/image"/><Relationship Id="rId5" Target="../media/image34.png" Type="http://schemas.openxmlformats.org/officeDocument/2006/relationships/image"/><Relationship Id="rId6" Target="../media/image35.jpeg" Type="http://schemas.openxmlformats.org/officeDocument/2006/relationships/image"/><Relationship Id="rId7" Target="../media/media/mediadata1212.wav" Type="http://schemas.openxmlformats.org/officeDocument/2006/relationships/audio"/></Relationships>
</file>

<file path=ppt/slides/_rels/slide8.xml.rels><?xml version="1.0" encoding="UTF-8" standalone="yes"?><Relationships xmlns="http://schemas.openxmlformats.org/package/2006/relationships"><Relationship Id="rId1" Target="../slideLayouts/slideLayout8.xml" Type="http://schemas.openxmlformats.org/officeDocument/2006/relationships/slideLayout"/><Relationship Id="rId2" Target="../media/image36.png" Type="http://schemas.openxmlformats.org/officeDocument/2006/relationships/image"/><Relationship Id="rId3" Target="../media/image37.jpeg" Type="http://schemas.openxmlformats.org/officeDocument/2006/relationships/image"/><Relationship Id="rId4" Target="../media/media/mediadata1313.wav" Type="http://schemas.openxmlformats.org/officeDocument/2006/relationships/audio"/></Relationships>
</file>

<file path=ppt/slides/_rels/slide9.xml.rels><?xml version="1.0" encoding="UTF-8" standalone="yes"?><Relationships xmlns="http://schemas.openxmlformats.org/package/2006/relationships"><Relationship Id="rId1" Target="../slideLayouts/slideLayout9.xml" Type="http://schemas.openxmlformats.org/officeDocument/2006/relationships/slideLayout"/><Relationship Id="rId2" Target="../media/image38.png" Type="http://schemas.openxmlformats.org/officeDocument/2006/relationships/image"/><Relationship Id="rId3" Target="../media/image39.jpeg" Type="http://schemas.openxmlformats.org/officeDocument/2006/relationships/image"/><Relationship Id="rId4" Target="../media/media/mediadata1414.wav" Type="http://schemas.openxmlformats.org/officeDocument/2006/relationships/audio"/></Relationships>
</file>

<file path=ppt/slides/slide1.xml><?xml version="1.0" encoding="utf-8"?>
<p:sld xmlns:a="http://schemas.openxmlformats.org/drawingml/2006/main" xmlns:a14="http://schemas.microsoft.com/office/drawing/2010/main" xmlns:m="http://schemas.openxmlformats.org/officeDocument/2006/math" xmlns:mc="http://schemas.openxmlformats.org/markup-compatibility/2006" xmlns:p="http://schemas.openxmlformats.org/presentationml/2006/main" xmlns:p14="http://schemas.microsoft.com/office/powerpoint/2010/main" xmlns:p15="http://schemas.microsoft.com/office/powerpoint/2012/main" xmlns:p159="http://schemas.microsoft.com/office/powerpoint/2015/09/main" xmlns:r="http://schemas.openxmlformats.org/officeDocument/2006/relationships" xmlns:w="http://schemas.openxmlformats.org/wordprocessingml/2006/main" xmlns:wp="http://schemas.openxmlformats.org/drawingml/2006/wordprocessingDrawing">
  <p:cSld name="">
    <p:bg>
      <p:bgPr>
        <a:blipFill>
          <a:blip r:embed="rId6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descr="" id="2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703" l="4375" r="5260" t="18518"/>
          <a:stretch>
            <a:fillRect/>
          </a:stretch>
        </p:blipFill>
        <p:spPr>
          <a:xfrm>
            <a:off x="433740" y="173660"/>
            <a:ext cx="11519125" cy="6218225"/>
          </a:xfrm>
          <a:prstGeom prst="rect">
            <a:avLst/>
          </a:prstGeom>
        </p:spPr>
      </p:pic>
      <p:pic>
        <p:nvPicPr>
          <p:cNvPr descr="" id="3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735" y="5821166"/>
            <a:ext cx="1132284" cy="1132284"/>
          </a:xfrm>
          <a:prstGeom prst="rect">
            <a:avLst/>
          </a:prstGeom>
        </p:spPr>
      </p:pic>
      <p:pic>
        <p:nvPicPr>
          <p:cNvPr descr="" id="4" name="图片3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354000">
            <a:off x="11064211" y="5754395"/>
            <a:ext cx="1360618" cy="1360618"/>
          </a:xfrm>
          <a:prstGeom prst="rect">
            <a:avLst/>
          </a:prstGeom>
        </p:spPr>
      </p:pic>
      <p:pic>
        <p:nvPicPr>
          <p:cNvPr descr="" id="5" name="图片4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272000">
            <a:off x="293399" y="-91288"/>
            <a:ext cx="724805" cy="724805"/>
          </a:xfrm>
          <a:prstGeom prst="rect">
            <a:avLst/>
          </a:prstGeom>
        </p:spPr>
      </p:pic>
      <p:sp>
        <p:nvSpPr>
          <p:cNvPr id="6" name="形状1"/>
          <p:cNvSpPr txBox="1"/>
          <p:nvPr/>
        </p:nvSpPr>
        <p:spPr>
          <a:xfrm flipH="1" rot="1740000">
            <a:off x="11567379" y="-196196"/>
            <a:ext cx="355082" cy="713851"/>
          </a:xfrm>
          <a:prstGeom prst="rect">
            <a:avLst/>
          </a:prstGeom>
          <a:solidFill>
            <a:srgbClr val="B5DFDB">
              <a:alpha val="88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algn="ctr" marL="0"/>
          </a:p>
        </p:txBody>
      </p:sp>
    </p:spTree>
    <p:extLst>
      <p:ext uri="{BB962C8B-B14F-4D97-AF65-F5344CB8AC3E}">
        <p14:creationId val="840519474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a14="http://schemas.microsoft.com/office/drawing/2010/main" xmlns:m="http://schemas.openxmlformats.org/officeDocument/2006/math" xmlns:mc="http://schemas.openxmlformats.org/markup-compatibility/2006" xmlns:p="http://schemas.openxmlformats.org/presentationml/2006/main" xmlns:p14="http://schemas.microsoft.com/office/powerpoint/2010/main" xmlns:p15="http://schemas.microsoft.com/office/powerpoint/2012/main" xmlns:p159="http://schemas.microsoft.com/office/powerpoint/2015/09/main" xmlns:r="http://schemas.openxmlformats.org/officeDocument/2006/relationships" xmlns:w="http://schemas.openxmlformats.org/wordprocessingml/2006/main" xmlns:wp="http://schemas.openxmlformats.org/drawingml/2006/wordprocessingDrawing">
  <p:cSld name=""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/>
          <p:cNvSpPr txBox="1"/>
          <p:nvPr/>
        </p:nvSpPr>
        <p:spPr>
          <a:xfrm>
            <a:off x="734016" y="308372"/>
            <a:ext cx="4438650" cy="1196213"/>
          </a:xfrm>
          <a:prstGeom prst="rect">
            <a:avLst/>
          </a:prstGeom>
          <a:noFill/>
        </p:spPr>
        <p:txBody>
          <a:bodyPr anchor="t"/>
          <a:lstStyle/>
          <a:p>
            <a:pPr algn="l" marL="0">
              <a:buFont typeface="Wingdings"/>
              <a:buChar char="n"/>
            </a:pPr>
            <a:r>
              <a:rPr altLang="en-US" b="0" i="0" lang="zh-CN" sz="3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天才不畏挑战1</a:t>
            </a:r>
          </a:p>
          <a:p>
            <a:pPr algn="l" marL="0"/>
            <a:endParaRPr altLang="en-US" b="0" i="0" lang="zh-CN" sz="3000">
              <a:solidFill>
                <a:srgbClr val="000000">
                  <a:alpha val="100000"/>
                </a:srgbClr>
              </a:solidFill>
              <a:latin typeface="微软雅黑"/>
              <a:ea typeface="微软雅黑"/>
            </a:endParaRPr>
          </a:p>
        </p:txBody>
      </p:sp>
      <p:sp>
        <p:nvSpPr>
          <p:cNvPr id="3" name="文本2"/>
          <p:cNvSpPr txBox="1"/>
          <p:nvPr/>
        </p:nvSpPr>
        <p:spPr>
          <a:xfrm>
            <a:off x="571538" y="1346473"/>
            <a:ext cx="11049000" cy="2797874"/>
          </a:xfrm>
          <a:prstGeom prst="rect">
            <a:avLst/>
          </a:prstGeom>
          <a:noFill/>
        </p:spPr>
        <p:txBody>
          <a:bodyPr anchor="t"/>
          <a:lstStyle/>
          <a:p>
            <a:pPr algn="l" marL="0"/>
            <a:r>
              <a:rPr altLang="en-US" b="1" i="0" lang="zh-CN" sz="2999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某辆小汽车油箱内装满35kg的汽油，司机小王驾车到某诚实执行任务，路程300km，在高速公路上匀速行驶时，车受到的阻力是920N（汽油完全燃烧产生的内能有30%转化为机械能；汽油的热值为4.6×10</a:t>
            </a:r>
            <a:r>
              <a:rPr altLang="en-US" b="1" baseline="30000" i="0" lang="zh-CN" sz="2999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7</a:t>
            </a:r>
            <a:r>
              <a:rPr altLang="en-US" b="1" i="0" lang="zh-CN" sz="2999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J/kg）求</a:t>
            </a:r>
          </a:p>
          <a:p>
            <a:pPr algn="l" marL="0"/>
            <a:r>
              <a:rPr altLang="en-US" b="1" i="0" lang="zh-CN" sz="2999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（1）汽车到达目的地牵引力所做的功 </a:t>
            </a:r>
          </a:p>
          <a:p>
            <a:pPr algn="l" marL="0"/>
            <a:r>
              <a:rPr altLang="en-US" b="1" i="0" lang="zh-CN" sz="2999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（2）通过计算说明汽车在行驶途中是否需要加油</a:t>
            </a:r>
          </a:p>
        </p:txBody>
      </p:sp>
    </p:spTree>
    <p:extLst>
      <p:ext uri="{BB962C8B-B14F-4D97-AF65-F5344CB8AC3E}">
        <p14:creationId val="840519474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a14="http://schemas.microsoft.com/office/drawing/2010/main" xmlns:m="http://schemas.openxmlformats.org/officeDocument/2006/math" xmlns:mc="http://schemas.openxmlformats.org/markup-compatibility/2006" xmlns:p="http://schemas.openxmlformats.org/presentationml/2006/main" xmlns:p14="http://schemas.microsoft.com/office/powerpoint/2010/main" xmlns:p15="http://schemas.microsoft.com/office/powerpoint/2012/main" xmlns:p159="http://schemas.microsoft.com/office/powerpoint/2015/09/main" xmlns:r="http://schemas.openxmlformats.org/officeDocument/2006/relationships" xmlns:w="http://schemas.openxmlformats.org/wordprocessingml/2006/main" xmlns:wp="http://schemas.openxmlformats.org/drawingml/2006/wordprocessingDrawing">
  <p:cSld name="">
    <p:bg>
      <p:bgPr>
        <a:blipFill>
          <a:blip r:embed="rId5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/>
          <p:cNvSpPr txBox="1"/>
          <p:nvPr/>
        </p:nvSpPr>
        <p:spPr>
          <a:xfrm>
            <a:off x="734016" y="308372"/>
            <a:ext cx="4505325" cy="1196213"/>
          </a:xfrm>
          <a:prstGeom prst="rect">
            <a:avLst/>
          </a:prstGeom>
          <a:noFill/>
        </p:spPr>
        <p:txBody>
          <a:bodyPr anchor="t"/>
          <a:lstStyle/>
          <a:p>
            <a:pPr algn="l" marL="0">
              <a:buFont typeface="Wingdings"/>
              <a:buChar char="n"/>
            </a:pPr>
            <a:r>
              <a:rPr altLang="en-US" b="0" i="0" lang="zh-CN" sz="3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天才不畏挑战2</a:t>
            </a:r>
          </a:p>
          <a:p>
            <a:pPr algn="l" marL="0"/>
            <a:endParaRPr altLang="en-US" b="0" i="0" lang="zh-CN" sz="3000">
              <a:solidFill>
                <a:srgbClr val="000000">
                  <a:alpha val="100000"/>
                </a:srgbClr>
              </a:solidFill>
              <a:latin typeface="微软雅黑"/>
              <a:ea typeface="微软雅黑"/>
            </a:endParaRPr>
          </a:p>
        </p:txBody>
      </p:sp>
      <p:sp>
        <p:nvSpPr>
          <p:cNvPr id="3" name="形状1"/>
          <p:cNvSpPr txBox="1"/>
          <p:nvPr/>
        </p:nvSpPr>
        <p:spPr>
          <a:xfrm>
            <a:off x="345519" y="1070258"/>
            <a:ext cx="11502390" cy="156845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solidFill>
              <a:srgbClr val="000000">
                <a:alpha val="0"/>
              </a:srgbClr>
            </a:solidFill>
          </a:ln>
        </p:spPr>
        <p:txBody>
          <a:bodyPr anchor="t"/>
          <a:lstStyle/>
          <a:p>
            <a:pPr algn="l" marL="0">
              <a:lnSpc>
                <a:spcPts val="4100"/>
              </a:lnSpc>
            </a:pPr>
            <a:r>
              <a:rPr altLang="en-US" b="1" i="0" lang="zh-CN" sz="24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在“探究水沸腾时温度变化的特点”实验中，用酒精灯给烧杯中的水加热，烧杯中盛有20℃、质量为100g的水，在一个标准大气压下加热至沸腾，假如完全燃烧酒精3g。[水的比热容为4.2×10</a:t>
            </a:r>
            <a:r>
              <a:rPr altLang="en-US" b="1" baseline="30000" i="0" lang="zh-CN" sz="3192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3</a:t>
            </a:r>
            <a:r>
              <a:rPr altLang="en-US" b="1" i="0" lang="zh-CN" sz="24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J/（kg•℃），酒精的热值为3.0×10</a:t>
            </a:r>
            <a:r>
              <a:rPr altLang="en-US" b="1" baseline="30000" i="0" lang="zh-CN" sz="3192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7</a:t>
            </a:r>
            <a:r>
              <a:rPr altLang="en-US" b="1" i="0" lang="zh-CN" sz="24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J/kg]</a:t>
            </a:r>
          </a:p>
          <a:p>
            <a:pPr algn="l" marL="0">
              <a:lnSpc>
                <a:spcPts val="4100"/>
              </a:lnSpc>
            </a:pPr>
            <a:r>
              <a:rPr altLang="en-US" b="1" i="0" lang="zh-CN" sz="24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求此过程中酒精灯烧水的热效率。</a:t>
            </a:r>
          </a:p>
        </p:txBody>
      </p:sp>
      <p:sp>
        <p:nvSpPr>
          <p:cNvPr id="4" name="文本2"/>
          <p:cNvSpPr txBox="1"/>
          <p:nvPr/>
        </p:nvSpPr>
        <p:spPr>
          <a:xfrm>
            <a:off x="621665" y="3534440"/>
            <a:ext cx="1084580" cy="712470"/>
          </a:xfrm>
          <a:prstGeom prst="rect">
            <a:avLst/>
          </a:prstGeom>
          <a:noFill/>
        </p:spPr>
        <p:txBody>
          <a:bodyPr anchor="t"/>
          <a:lstStyle/>
          <a:p>
            <a:pPr algn="l" marL="0">
              <a:lnSpc>
                <a:spcPts val="3900"/>
              </a:lnSpc>
            </a:pPr>
            <a:r>
              <a:rPr altLang="en-US" b="1" i="0" lang="zh-CN" sz="2799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解：</a:t>
            </a:r>
          </a:p>
        </p:txBody>
      </p:sp>
      <p:sp>
        <p:nvSpPr>
          <p:cNvPr id="5" name="文本3"/>
          <p:cNvSpPr txBox="1"/>
          <p:nvPr/>
        </p:nvSpPr>
        <p:spPr>
          <a:xfrm>
            <a:off x="1375572" y="3534718"/>
            <a:ext cx="6784340" cy="650875"/>
          </a:xfrm>
          <a:prstGeom prst="rect">
            <a:avLst/>
          </a:prstGeom>
          <a:noFill/>
        </p:spPr>
        <p:txBody>
          <a:bodyPr anchor="t"/>
          <a:lstStyle/>
          <a:p>
            <a:pPr algn="l" marL="0">
              <a:lnSpc>
                <a:spcPts val="4400"/>
              </a:lnSpc>
            </a:pPr>
            <a:r>
              <a:rPr altLang="en-US" b="1" i="0" lang="zh-CN" sz="240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Q</a:t>
            </a:r>
            <a:r>
              <a:rPr altLang="en-US" b="1" baseline="-25000" i="0" lang="zh-CN" sz="3192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放</a:t>
            </a:r>
            <a:r>
              <a:rPr altLang="en-US" b="1" i="0" lang="zh-CN" sz="240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=mq</a:t>
            </a:r>
            <a:r>
              <a:rPr altLang="en-US" b="1" baseline="-25000" i="0" lang="zh-CN" sz="3192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洒精</a:t>
            </a:r>
            <a:r>
              <a:rPr altLang="en-US" b="1" i="0" lang="zh-CN" sz="24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=</a:t>
            </a:r>
            <a:r>
              <a:rPr altLang="en-US" b="1" i="0" lang="zh-CN" sz="2400">
                <a:solidFill>
                  <a:srgbClr val="0000FF">
                    <a:alpha val="100000"/>
                  </a:srgbClr>
                </a:solidFill>
                <a:latin typeface="微软雅黑"/>
                <a:ea typeface="微软雅黑"/>
              </a:rPr>
              <a:t>0.003kg×3.0×10</a:t>
            </a:r>
            <a:r>
              <a:rPr altLang="en-US" b="1" baseline="30000" i="0" lang="zh-CN" sz="3192">
                <a:solidFill>
                  <a:srgbClr val="0000FF">
                    <a:alpha val="100000"/>
                  </a:srgbClr>
                </a:solidFill>
                <a:latin typeface="微软雅黑"/>
                <a:ea typeface="微软雅黑"/>
              </a:rPr>
              <a:t>7</a:t>
            </a:r>
            <a:r>
              <a:rPr altLang="en-US" b="1" i="0" lang="zh-CN" sz="2400">
                <a:solidFill>
                  <a:srgbClr val="0000FF">
                    <a:alpha val="100000"/>
                  </a:srgbClr>
                </a:solidFill>
                <a:latin typeface="微软雅黑"/>
                <a:ea typeface="微软雅黑"/>
              </a:rPr>
              <a:t>J/kg</a:t>
            </a:r>
            <a:r>
              <a:rPr altLang="en-US" b="1" i="0" lang="zh-CN" sz="24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=9×10</a:t>
            </a:r>
            <a:r>
              <a:rPr altLang="en-US" b="1" baseline="30000" i="0" lang="zh-CN" sz="3192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4</a:t>
            </a:r>
            <a:r>
              <a:rPr altLang="en-US" b="1" i="0" lang="zh-CN" sz="24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J</a:t>
            </a:r>
          </a:p>
        </p:txBody>
      </p:sp>
      <p:sp>
        <p:nvSpPr>
          <p:cNvPr id="6" name="文本4"/>
          <p:cNvSpPr txBox="1"/>
          <p:nvPr/>
        </p:nvSpPr>
        <p:spPr>
          <a:xfrm>
            <a:off x="1292225" y="4192300"/>
            <a:ext cx="8746490" cy="650875"/>
          </a:xfrm>
          <a:prstGeom prst="rect">
            <a:avLst/>
          </a:prstGeom>
          <a:noFill/>
        </p:spPr>
        <p:txBody>
          <a:bodyPr anchor="t"/>
          <a:lstStyle/>
          <a:p>
            <a:pPr algn="l" marL="0">
              <a:lnSpc>
                <a:spcPts val="4400"/>
              </a:lnSpc>
            </a:pPr>
            <a:r>
              <a:rPr altLang="en-US" b="1" i="0" lang="zh-CN" sz="240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Q</a:t>
            </a:r>
            <a:r>
              <a:rPr altLang="en-US" b="1" baseline="-25000" i="0" lang="zh-CN" sz="3192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吸</a:t>
            </a:r>
            <a:r>
              <a:rPr altLang="en-US" b="1" i="0" lang="zh-CN" sz="240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=cm∆t</a:t>
            </a:r>
            <a:r>
              <a:rPr altLang="en-US" b="1" i="0" lang="zh-CN" sz="24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=</a:t>
            </a:r>
            <a:r>
              <a:rPr altLang="en-US" b="1" i="0" lang="zh-CN" sz="2400">
                <a:solidFill>
                  <a:srgbClr val="0000FF">
                    <a:alpha val="100000"/>
                  </a:srgbClr>
                </a:solidFill>
                <a:latin typeface="微软雅黑"/>
                <a:ea typeface="微软雅黑"/>
              </a:rPr>
              <a:t>4.2×10</a:t>
            </a:r>
            <a:r>
              <a:rPr altLang="en-US" b="1" baseline="30000" i="0" lang="zh-CN" sz="3192">
                <a:solidFill>
                  <a:srgbClr val="0000FF">
                    <a:alpha val="100000"/>
                  </a:srgbClr>
                </a:solidFill>
                <a:latin typeface="微软雅黑"/>
                <a:ea typeface="微软雅黑"/>
              </a:rPr>
              <a:t>3</a:t>
            </a:r>
            <a:r>
              <a:rPr altLang="en-US" b="1" i="0" lang="zh-CN" sz="2400">
                <a:solidFill>
                  <a:srgbClr val="0000FF">
                    <a:alpha val="100000"/>
                  </a:srgbClr>
                </a:solidFill>
                <a:latin typeface="微软雅黑"/>
                <a:ea typeface="微软雅黑"/>
              </a:rPr>
              <a:t>J/（kg•</a:t>
            </a:r>
            <a:r>
              <a:rPr altLang="en-US" b="1" i="0" lang="zh-CN" sz="2400">
                <a:solidFill>
                  <a:srgbClr val="0000FF">
                    <a:alpha val="100000"/>
                  </a:srgbClr>
                </a:solidFill>
                <a:latin typeface="Arial"/>
                <a:ea typeface="Arial"/>
              </a:rPr>
              <a:t>℃</a:t>
            </a:r>
            <a:r>
              <a:rPr altLang="en-US" b="1" i="0" lang="zh-CN" sz="2400">
                <a:solidFill>
                  <a:srgbClr val="0000FF">
                    <a:alpha val="100000"/>
                  </a:srgbClr>
                </a:solidFill>
                <a:latin typeface="微软雅黑"/>
                <a:ea typeface="微软雅黑"/>
              </a:rPr>
              <a:t>）×0.1kg×80</a:t>
            </a:r>
            <a:r>
              <a:rPr altLang="en-US" b="1" i="0" lang="zh-CN" sz="2400">
                <a:solidFill>
                  <a:srgbClr val="0000FF">
                    <a:alpha val="100000"/>
                  </a:srgbClr>
                </a:solidFill>
                <a:latin typeface="Arial"/>
                <a:ea typeface="Arial"/>
              </a:rPr>
              <a:t>℃</a:t>
            </a:r>
            <a:r>
              <a:rPr altLang="en-US" b="1" i="0" lang="zh-CN" sz="24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=3.36×10</a:t>
            </a:r>
            <a:r>
              <a:rPr altLang="en-US" b="1" baseline="30000" i="0" lang="zh-CN" sz="3192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4</a:t>
            </a:r>
            <a:r>
              <a:rPr altLang="en-US" b="1" i="0" lang="zh-CN" sz="24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J</a:t>
            </a:r>
          </a:p>
        </p:txBody>
      </p:sp>
      <p:grpSp>
        <p:nvGrpSpPr>
          <p:cNvPr id="7" name="组合1"/>
          <p:cNvGrpSpPr/>
          <p:nvPr/>
        </p:nvGrpSpPr>
        <p:grpSpPr>
          <a:xfrm>
            <a:off x="6860578" y="4943075"/>
            <a:ext cx="3169285" cy="1186881"/>
            <a:chExt cx="3169285" cy="1186881"/>
          </a:xfrm>
        </p:grpSpPr>
        <p:sp>
          <p:nvSpPr>
            <p:cNvPr id="8" name="形状2"/>
            <p:cNvSpPr txBox="1"/>
            <p:nvPr/>
          </p:nvSpPr>
          <p:spPr>
            <a:xfrm>
              <a:off x="0" y="29911"/>
              <a:ext cx="3169285" cy="1156970"/>
            </a:xfrm>
            <a:prstGeom prst="rect">
              <a:avLst/>
            </a:prstGeom>
            <a:solidFill>
              <a:srgbClr val="FFF1CC">
                <a:alpha val="100000"/>
              </a:srgbClr>
            </a:solidFill>
            <a:ln w="17462">
              <a:solidFill>
                <a:srgbClr val="40709C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algn="ctr" marL="0">
                <a:lnSpc>
                  <a:spcPts val="2500"/>
                </a:lnSpc>
              </a:pPr>
              <a:r>
                <a:rPr altLang="en-US" b="0" i="0" lang="zh-CN" sz="1800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 </a:t>
              </a:r>
            </a:p>
          </p:txBody>
        </p:sp>
        <p:sp>
          <p:nvSpPr>
            <p:cNvPr id="9" name="形状3"/>
            <p:cNvSpPr txBox="1"/>
            <p:nvPr/>
          </p:nvSpPr>
          <p:spPr>
            <a:xfrm>
              <a:off x="343862" y="388429"/>
              <a:ext cx="2371725" cy="38608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solidFill>
                <a:srgbClr val="000000">
                  <a:alpha val="0"/>
                </a:srgbClr>
              </a:solidFill>
            </a:ln>
          </p:spPr>
          <p:txBody>
            <a:bodyPr anchor="t"/>
            <a:lstStyle/>
            <a:p>
              <a:pPr algn="l" marL="0">
                <a:lnSpc>
                  <a:spcPts val="2300"/>
                </a:lnSpc>
              </a:pPr>
              <a:r>
                <a:rPr altLang="en-US" b="1" i="1" lang="zh-CN" sz="240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η</a:t>
              </a:r>
              <a:r>
                <a:rPr altLang="en-US" b="1" i="0" lang="zh-CN" sz="240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=        =</a:t>
              </a:r>
            </a:p>
          </p:txBody>
        </p:sp>
        <p:sp>
          <p:nvSpPr>
            <p:cNvPr id="10" name="形状4"/>
            <p:cNvSpPr txBox="1"/>
            <p:nvPr/>
          </p:nvSpPr>
          <p:spPr>
            <a:xfrm>
              <a:off x="828281" y="0"/>
              <a:ext cx="899795" cy="46037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solidFill>
                <a:srgbClr val="000000">
                  <a:alpha val="0"/>
                </a:srgbClr>
              </a:solidFill>
            </a:ln>
          </p:spPr>
          <p:txBody>
            <a:bodyPr anchor="t"/>
            <a:lstStyle/>
            <a:p>
              <a:pPr algn="l" marL="0">
                <a:lnSpc>
                  <a:spcPts val="4400"/>
                </a:lnSpc>
              </a:pPr>
              <a:r>
                <a:rPr altLang="en-US" b="1" i="1" lang="zh-CN" sz="240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W</a:t>
              </a:r>
              <a:r>
                <a:rPr altLang="en-US" b="1" baseline="-25000" i="1" lang="zh-CN" sz="3192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有</a:t>
              </a:r>
            </a:p>
          </p:txBody>
        </p:sp>
        <p:sp>
          <p:nvSpPr>
            <p:cNvPr id="11" name="形状5"/>
            <p:cNvSpPr txBox="1"/>
            <p:nvPr/>
          </p:nvSpPr>
          <p:spPr>
            <a:xfrm>
              <a:off x="909157" y="535092"/>
              <a:ext cx="821055" cy="46037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solidFill>
                <a:srgbClr val="000000">
                  <a:alpha val="0"/>
                </a:srgbClr>
              </a:solidFill>
            </a:ln>
          </p:spPr>
          <p:txBody>
            <a:bodyPr anchor="t"/>
            <a:lstStyle/>
            <a:p>
              <a:pPr algn="l" marL="0">
                <a:lnSpc>
                  <a:spcPts val="4400"/>
                </a:lnSpc>
              </a:pPr>
              <a:r>
                <a:rPr altLang="en-US" b="1" i="1" lang="zh-CN" sz="240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Q</a:t>
              </a:r>
              <a:r>
                <a:rPr altLang="en-US" b="1" baseline="-25000" i="1" lang="zh-CN" sz="3192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放</a:t>
              </a:r>
            </a:p>
          </p:txBody>
        </p:sp>
        <p:sp>
          <p:nvSpPr>
            <p:cNvPr id="12" name="形状6"/>
            <p:cNvSpPr txBox="1"/>
            <p:nvPr/>
          </p:nvSpPr>
          <p:spPr>
            <a:xfrm>
              <a:off x="1975129" y="118708"/>
              <a:ext cx="1185545" cy="46037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solidFill>
                <a:srgbClr val="000000">
                  <a:alpha val="0"/>
                </a:srgbClr>
              </a:solidFill>
            </a:ln>
          </p:spPr>
          <p:txBody>
            <a:bodyPr anchor="t"/>
            <a:lstStyle/>
            <a:p>
              <a:pPr algn="l" marL="0">
                <a:lnSpc>
                  <a:spcPts val="3300"/>
                </a:lnSpc>
              </a:pPr>
              <a:r>
                <a:rPr altLang="en-US" b="1" i="0" lang="zh-CN" sz="2400">
                  <a:solidFill>
                    <a:srgbClr val="0000FF">
                      <a:alpha val="100000"/>
                    </a:srgbClr>
                  </a:solidFill>
                  <a:latin typeface="微软雅黑"/>
                  <a:ea typeface="微软雅黑"/>
                </a:rPr>
                <a:t>cm∆t</a:t>
              </a:r>
            </a:p>
          </p:txBody>
        </p:sp>
        <p:sp>
          <p:nvSpPr>
            <p:cNvPr id="13" name="形状7"/>
            <p:cNvSpPr txBox="1"/>
            <p:nvPr/>
          </p:nvSpPr>
          <p:spPr>
            <a:xfrm>
              <a:off x="2124119" y="553068"/>
              <a:ext cx="875030" cy="46037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solidFill>
                <a:srgbClr val="000000">
                  <a:alpha val="0"/>
                </a:srgbClr>
              </a:solidFill>
            </a:ln>
          </p:spPr>
          <p:txBody>
            <a:bodyPr anchor="t"/>
            <a:lstStyle/>
            <a:p>
              <a:pPr algn="l" marL="0">
                <a:lnSpc>
                  <a:spcPts val="3300"/>
                </a:lnSpc>
              </a:pPr>
              <a:r>
                <a:rPr altLang="en-US" b="1" i="0" lang="zh-CN" sz="2400">
                  <a:solidFill>
                    <a:srgbClr val="0000FF">
                      <a:alpha val="100000"/>
                    </a:srgbClr>
                  </a:solidFill>
                  <a:latin typeface="微软雅黑"/>
                  <a:ea typeface="微软雅黑"/>
                </a:rPr>
                <a:t>mq</a:t>
              </a:r>
            </a:p>
          </p:txBody>
        </p:sp>
        <p:sp>
          <p:nvSpPr>
            <p:cNvPr id="14" name="形状8"/>
            <p:cNvSpPr txBox="1"/>
            <p:nvPr/>
          </p:nvSpPr>
          <p:spPr>
            <a:xfrm flipH="1">
              <a:off x="1854527" y="552894"/>
              <a:ext cx="1119505" cy="12065"/>
            </a:xfrm>
            <a:prstGeom prst="line">
              <a:avLst/>
            </a:prstGeom>
            <a:ln w="23812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algn="ctr" marL="0"/>
            </a:p>
          </p:txBody>
        </p:sp>
        <p:pic>
          <p:nvPicPr>
            <p:cNvPr descr="" id="15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9114" y="528221"/>
              <a:ext cx="577987" cy="35719"/>
            </a:xfrm>
            <a:prstGeom prst="rect">
              <a:avLst/>
            </a:prstGeom>
          </p:spPr>
        </p:pic>
      </p:grpSp>
      <p:grpSp>
        <p:nvGrpSpPr>
          <p:cNvPr id="16" name="组合2"/>
          <p:cNvGrpSpPr/>
          <p:nvPr/>
        </p:nvGrpSpPr>
        <p:grpSpPr>
          <a:xfrm>
            <a:off x="1375640" y="4816051"/>
            <a:ext cx="5313780" cy="1066271"/>
            <a:chExt cx="5313780" cy="1066271"/>
          </a:xfrm>
        </p:grpSpPr>
        <p:sp>
          <p:nvSpPr>
            <p:cNvPr id="17" name="形状9"/>
            <p:cNvSpPr txBox="1"/>
            <p:nvPr/>
          </p:nvSpPr>
          <p:spPr>
            <a:xfrm>
              <a:off x="0" y="388125"/>
              <a:ext cx="805180" cy="38608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solidFill>
                <a:srgbClr val="000000">
                  <a:alpha val="0"/>
                </a:srgbClr>
              </a:solidFill>
            </a:ln>
          </p:spPr>
          <p:txBody>
            <a:bodyPr anchor="t"/>
            <a:lstStyle/>
            <a:p>
              <a:pPr algn="l" marL="0">
                <a:lnSpc>
                  <a:spcPts val="2300"/>
                </a:lnSpc>
              </a:pPr>
              <a:r>
                <a:rPr altLang="en-US" b="1" i="1" lang="zh-CN" sz="240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η</a:t>
              </a:r>
              <a:r>
                <a:rPr altLang="en-US" b="1" i="0" lang="zh-CN" sz="240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=</a:t>
              </a:r>
            </a:p>
          </p:txBody>
        </p:sp>
        <p:sp>
          <p:nvSpPr>
            <p:cNvPr id="18" name="形状10"/>
            <p:cNvSpPr txBox="1"/>
            <p:nvPr/>
          </p:nvSpPr>
          <p:spPr>
            <a:xfrm>
              <a:off x="514157" y="0"/>
              <a:ext cx="899795" cy="46037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solidFill>
                <a:srgbClr val="000000">
                  <a:alpha val="0"/>
                </a:srgbClr>
              </a:solidFill>
            </a:ln>
          </p:spPr>
          <p:txBody>
            <a:bodyPr anchor="t"/>
            <a:lstStyle/>
            <a:p>
              <a:pPr algn="l" marL="0">
                <a:lnSpc>
                  <a:spcPts val="4400"/>
                </a:lnSpc>
              </a:pPr>
              <a:r>
                <a:rPr altLang="en-US" b="1" i="1" lang="zh-CN" sz="240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W</a:t>
              </a:r>
              <a:r>
                <a:rPr altLang="en-US" b="1" baseline="-25000" i="1" lang="zh-CN" sz="3192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有</a:t>
              </a:r>
            </a:p>
          </p:txBody>
        </p:sp>
        <p:sp>
          <p:nvSpPr>
            <p:cNvPr id="19" name="形状11"/>
            <p:cNvSpPr txBox="1"/>
            <p:nvPr/>
          </p:nvSpPr>
          <p:spPr>
            <a:xfrm>
              <a:off x="565065" y="505124"/>
              <a:ext cx="821055" cy="46037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solidFill>
                <a:srgbClr val="000000">
                  <a:alpha val="0"/>
                </a:srgbClr>
              </a:solidFill>
            </a:ln>
          </p:spPr>
          <p:txBody>
            <a:bodyPr anchor="t"/>
            <a:lstStyle/>
            <a:p>
              <a:pPr algn="l" marL="0">
                <a:lnSpc>
                  <a:spcPts val="4400"/>
                </a:lnSpc>
              </a:pPr>
              <a:r>
                <a:rPr altLang="en-US" b="1" i="1" lang="zh-CN" sz="240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Q</a:t>
              </a:r>
              <a:r>
                <a:rPr altLang="en-US" b="1" baseline="-25000" i="1" lang="zh-CN" sz="3192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总</a:t>
              </a:r>
            </a:p>
          </p:txBody>
        </p:sp>
        <p:sp>
          <p:nvSpPr>
            <p:cNvPr id="20" name="形状12"/>
            <p:cNvSpPr txBox="1"/>
            <p:nvPr/>
          </p:nvSpPr>
          <p:spPr>
            <a:xfrm>
              <a:off x="1658219" y="88744"/>
              <a:ext cx="1834515" cy="460372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solidFill>
                <a:srgbClr val="000000">
                  <a:alpha val="0"/>
                </a:srgbClr>
              </a:solidFill>
            </a:ln>
          </p:spPr>
          <p:txBody>
            <a:bodyPr anchor="t"/>
            <a:lstStyle/>
            <a:p>
              <a:pPr algn="l" marL="0">
                <a:lnSpc>
                  <a:spcPts val="4400"/>
                </a:lnSpc>
              </a:pPr>
              <a:r>
                <a:rPr altLang="en-US" b="1" i="0" lang="zh-CN" sz="2400">
                  <a:solidFill>
                    <a:srgbClr val="0000FF">
                      <a:alpha val="100000"/>
                    </a:srgbClr>
                  </a:solidFill>
                  <a:latin typeface="微软雅黑"/>
                  <a:ea typeface="微软雅黑"/>
                </a:rPr>
                <a:t>3.36×10</a:t>
              </a:r>
              <a:r>
                <a:rPr altLang="en-US" b="1" baseline="30000" i="0" lang="zh-CN" sz="3192">
                  <a:solidFill>
                    <a:srgbClr val="0000FF">
                      <a:alpha val="100000"/>
                    </a:srgbClr>
                  </a:solidFill>
                  <a:latin typeface="微软雅黑"/>
                  <a:ea typeface="微软雅黑"/>
                </a:rPr>
                <a:t>4</a:t>
              </a:r>
              <a:r>
                <a:rPr altLang="en-US" b="1" i="0" lang="zh-CN" sz="2400">
                  <a:solidFill>
                    <a:srgbClr val="0000FF">
                      <a:alpha val="100000"/>
                    </a:srgbClr>
                  </a:solidFill>
                  <a:latin typeface="微软雅黑"/>
                  <a:ea typeface="微软雅黑"/>
                </a:rPr>
                <a:t>J</a:t>
              </a:r>
            </a:p>
          </p:txBody>
        </p:sp>
        <p:sp>
          <p:nvSpPr>
            <p:cNvPr id="21" name="形状13"/>
            <p:cNvSpPr txBox="1"/>
            <p:nvPr/>
          </p:nvSpPr>
          <p:spPr>
            <a:xfrm>
              <a:off x="1878289" y="605896"/>
              <a:ext cx="1897380" cy="460375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 w="9525">
              <a:solidFill>
                <a:srgbClr val="000000">
                  <a:alpha val="0"/>
                </a:srgbClr>
              </a:solidFill>
            </a:ln>
          </p:spPr>
          <p:txBody>
            <a:bodyPr anchor="t"/>
            <a:lstStyle/>
            <a:p>
              <a:pPr algn="l" marL="0">
                <a:lnSpc>
                  <a:spcPts val="4400"/>
                </a:lnSpc>
              </a:pPr>
              <a:r>
                <a:rPr altLang="en-US" b="1" i="0" lang="zh-CN" sz="2400">
                  <a:solidFill>
                    <a:srgbClr val="0000FF">
                      <a:alpha val="100000"/>
                    </a:srgbClr>
                  </a:solidFill>
                  <a:latin typeface="微软雅黑"/>
                  <a:ea typeface="微软雅黑"/>
                </a:rPr>
                <a:t>9×10</a:t>
              </a:r>
              <a:r>
                <a:rPr altLang="en-US" b="1" baseline="30000" i="0" lang="zh-CN" sz="3192">
                  <a:solidFill>
                    <a:srgbClr val="0000FF">
                      <a:alpha val="100000"/>
                    </a:srgbClr>
                  </a:solidFill>
                  <a:latin typeface="微软雅黑"/>
                  <a:ea typeface="微软雅黑"/>
                </a:rPr>
                <a:t>4</a:t>
              </a:r>
              <a:r>
                <a:rPr altLang="en-US" b="1" i="0" lang="zh-CN" sz="2400">
                  <a:solidFill>
                    <a:srgbClr val="0000FF">
                      <a:alpha val="100000"/>
                    </a:srgbClr>
                  </a:solidFill>
                  <a:latin typeface="微软雅黑"/>
                  <a:ea typeface="微软雅黑"/>
                </a:rPr>
                <a:t>J</a:t>
              </a:r>
            </a:p>
          </p:txBody>
        </p:sp>
        <p:sp>
          <p:nvSpPr>
            <p:cNvPr id="22" name="文本5"/>
            <p:cNvSpPr txBox="1"/>
            <p:nvPr/>
          </p:nvSpPr>
          <p:spPr>
            <a:xfrm>
              <a:off x="870685" y="184020"/>
              <a:ext cx="4443095" cy="7124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algn="l" marL="0">
                <a:lnSpc>
                  <a:spcPts val="3900"/>
                </a:lnSpc>
              </a:pPr>
              <a:r>
                <a:rPr altLang="en-US" b="1" i="0" lang="zh-CN" sz="2799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   =                  </a:t>
              </a:r>
              <a:r>
                <a:rPr altLang="en-US" b="1" i="0" lang="zh-CN" sz="2799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=37.3%</a:t>
              </a:r>
            </a:p>
          </p:txBody>
        </p:sp>
        <p:pic>
          <p:nvPicPr>
            <p:cNvPr descr="" id="23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218" y="519700"/>
              <a:ext cx="577987" cy="35719"/>
            </a:xfrm>
            <a:prstGeom prst="rect">
              <a:avLst/>
            </a:prstGeom>
          </p:spPr>
        </p:pic>
        <p:pic>
          <p:nvPicPr>
            <p:cNvPr descr="" id="24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08123" y="549602"/>
              <a:ext cx="1701937" cy="408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val="840519474"/>
      </p:ext>
    </p:extLst>
  </p:cSld>
  <p:clrMapOvr>
    <a:masterClrMapping/>
  </p:clrMapOvr>
  <p:transition/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 nodeType="clickPar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7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 nodeType="clickPar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12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 nodeType="clickPar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17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 nodeType="clickPar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0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22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 nodeType="clickPar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5" nodeType="clickEffect" presetClass="entr" presetID="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dur="300" id="27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" nodeType="clickPar">
                      <p:stCondLst>
                        <p:cond delay="indefinite"/>
                      </p:stCondLst>
                      <p:childTnLst>
                        <p:par>
                          <p:cTn fill="hold" id="2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30" nodeType="clickEffect" presetClass="entr" presetID="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dur="300" id="32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"/>
      <p:bldP animBg="1" grpId="0" spid="4"/>
      <p:bldP animBg="1" grpId="0" spid="5"/>
      <p:bldP animBg="1" grpId="0" spid="6"/>
      <p:bldP animBg="1" grpId="0" spid="16"/>
      <p:bldP animBg="1" grpId="0" spid="7"/>
    </p:bldLst>
  </p:timing>
</p:sld>
</file>

<file path=ppt/slides/slide12.xml><?xml version="1.0" encoding="utf-8"?>
<p:sld xmlns:a="http://schemas.openxmlformats.org/drawingml/2006/main" xmlns:a14="http://schemas.microsoft.com/office/drawing/2010/main" xmlns:m="http://schemas.openxmlformats.org/officeDocument/2006/math" xmlns:mc="http://schemas.openxmlformats.org/markup-compatibility/2006" xmlns:p="http://schemas.openxmlformats.org/presentationml/2006/main" xmlns:p14="http://schemas.microsoft.com/office/powerpoint/2010/main" xmlns:p15="http://schemas.microsoft.com/office/powerpoint/2012/main" xmlns:p159="http://schemas.microsoft.com/office/powerpoint/2015/09/main" xmlns:r="http://schemas.openxmlformats.org/officeDocument/2006/relationships" xmlns:w="http://schemas.openxmlformats.org/wordprocessingml/2006/main" xmlns:wp="http://schemas.openxmlformats.org/drawingml/2006/wordprocessingDrawing">
  <p:cSld name="">
    <p:bg>
      <p:bgPr>
        <a:blipFill>
          <a:blip r:embed="rId6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/>
          <p:cNvSpPr txBox="1"/>
          <p:nvPr/>
        </p:nvSpPr>
        <p:spPr>
          <a:xfrm>
            <a:off x="200025" y="133350"/>
            <a:ext cx="7219950" cy="1196213"/>
          </a:xfrm>
          <a:prstGeom prst="rect">
            <a:avLst/>
          </a:prstGeom>
          <a:noFill/>
        </p:spPr>
        <p:txBody>
          <a:bodyPr anchor="t"/>
          <a:lstStyle/>
          <a:p>
            <a:pPr algn="l" marL="0">
              <a:buFont typeface="Wingdings"/>
              <a:buChar char="n"/>
            </a:pPr>
            <a:r>
              <a:rPr altLang="en-US" b="0" i="0" lang="zh-CN" sz="3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拓展拔高：提高热机效率途径</a:t>
            </a:r>
          </a:p>
          <a:p>
            <a:pPr algn="l" marL="0"/>
            <a:endParaRPr altLang="en-US" b="0" i="0" lang="zh-CN" sz="3000">
              <a:solidFill>
                <a:srgbClr val="000000">
                  <a:alpha val="100000"/>
                </a:srgbClr>
              </a:solidFill>
              <a:latin typeface="微软雅黑"/>
              <a:ea typeface="微软雅黑"/>
            </a:endParaRPr>
          </a:p>
        </p:txBody>
      </p:sp>
      <p:grpSp>
        <p:nvGrpSpPr>
          <p:cNvPr id="3" name="组合1"/>
          <p:cNvGrpSpPr/>
          <p:nvPr/>
        </p:nvGrpSpPr>
        <p:grpSpPr>
          <a:xfrm>
            <a:off x="1067438" y="915943"/>
            <a:ext cx="4105913" cy="539794"/>
            <a:chExt cx="4105913" cy="539794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4105913" cy="39877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algn="ctr" marL="0"/>
            </a:p>
          </p:txBody>
        </p:sp>
        <p:sp>
          <p:nvSpPr>
            <p:cNvPr id="5" name="文本2"/>
            <p:cNvSpPr txBox="1"/>
            <p:nvPr/>
          </p:nvSpPr>
          <p:spPr>
            <a:xfrm>
              <a:off x="0" y="0"/>
              <a:ext cx="4105913" cy="5397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algn="l" marL="0">
                <a:lnSpc>
                  <a:spcPts val="2400"/>
                </a:lnSpc>
              </a:pPr>
              <a:r>
                <a:rPr altLang="en-US" b="1" i="0" lang="zh-CN" sz="2000">
                  <a:solidFill>
                    <a:srgbClr val="000000">
                      <a:alpha val="100000"/>
                    </a:srgbClr>
                  </a:solidFill>
                  <a:latin typeface="Arial"/>
                  <a:ea typeface="Arial"/>
                </a:rPr>
                <a:t>1.</a:t>
              </a:r>
              <a:r>
                <a:rPr altLang="en-US" b="1" i="0" lang="zh-CN" sz="200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使燃料更加充分地燃烧</a:t>
              </a:r>
            </a:p>
          </p:txBody>
        </p:sp>
      </p:grpSp>
      <p:grpSp>
        <p:nvGrpSpPr>
          <p:cNvPr id="6" name="组合2"/>
          <p:cNvGrpSpPr/>
          <p:nvPr/>
        </p:nvGrpSpPr>
        <p:grpSpPr>
          <a:xfrm>
            <a:off x="1067438" y="3159633"/>
            <a:ext cx="8589007" cy="539794"/>
            <a:chExt cx="8589007" cy="539794"/>
          </a:xfrm>
        </p:grpSpPr>
        <p:sp>
          <p:nvSpPr>
            <p:cNvPr id="7" name="形状3"/>
            <p:cNvSpPr txBox="1"/>
            <p:nvPr/>
          </p:nvSpPr>
          <p:spPr>
            <a:xfrm>
              <a:off x="0" y="0"/>
              <a:ext cx="8589007" cy="39877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algn="ctr" marL="0"/>
            </a:p>
          </p:txBody>
        </p:sp>
        <p:sp>
          <p:nvSpPr>
            <p:cNvPr id="8" name="文本3"/>
            <p:cNvSpPr txBox="1"/>
            <p:nvPr/>
          </p:nvSpPr>
          <p:spPr>
            <a:xfrm>
              <a:off x="0" y="0"/>
              <a:ext cx="8589007" cy="5397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algn="l" marL="0">
                <a:lnSpc>
                  <a:spcPts val="2400"/>
                </a:lnSpc>
              </a:pPr>
              <a:r>
                <a:rPr altLang="en-US" b="1" i="0" lang="zh-CN" sz="2000">
                  <a:solidFill>
                    <a:srgbClr val="000000">
                      <a:alpha val="100000"/>
                    </a:srgbClr>
                  </a:solidFill>
                  <a:latin typeface="Arial"/>
                  <a:ea typeface="Arial"/>
                </a:rPr>
                <a:t>2.</a:t>
              </a:r>
              <a:r>
                <a:rPr altLang="en-US" b="1" i="0" lang="zh-CN" sz="200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在设计和制造热机时，不断地改进和创新，以减少各种能量的损失</a:t>
              </a:r>
            </a:p>
          </p:txBody>
        </p:sp>
      </p:grpSp>
      <p:grpSp>
        <p:nvGrpSpPr>
          <p:cNvPr id="9" name="组合3"/>
          <p:cNvGrpSpPr/>
          <p:nvPr/>
        </p:nvGrpSpPr>
        <p:grpSpPr>
          <a:xfrm>
            <a:off x="1143638" y="3805676"/>
            <a:ext cx="6804660" cy="539794"/>
            <a:chExt cx="6804660" cy="539794"/>
          </a:xfrm>
        </p:grpSpPr>
        <p:sp>
          <p:nvSpPr>
            <p:cNvPr id="10" name="形状4"/>
            <p:cNvSpPr txBox="1"/>
            <p:nvPr/>
          </p:nvSpPr>
          <p:spPr>
            <a:xfrm>
              <a:off x="0" y="0"/>
              <a:ext cx="6804660" cy="39877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algn="ctr" marL="0"/>
            </a:p>
          </p:txBody>
        </p:sp>
        <p:sp>
          <p:nvSpPr>
            <p:cNvPr id="11" name="文本4"/>
            <p:cNvSpPr txBox="1"/>
            <p:nvPr/>
          </p:nvSpPr>
          <p:spPr>
            <a:xfrm>
              <a:off x="0" y="0"/>
              <a:ext cx="6804660" cy="5397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algn="l" marL="0">
                <a:lnSpc>
                  <a:spcPts val="2400"/>
                </a:lnSpc>
              </a:pPr>
              <a:r>
                <a:rPr altLang="en-US" b="1" i="0" lang="zh-CN" sz="2000">
                  <a:solidFill>
                    <a:srgbClr val="000000">
                      <a:alpha val="100000"/>
                    </a:srgbClr>
                  </a:solidFill>
                  <a:latin typeface="Arial"/>
                  <a:ea typeface="Arial"/>
                </a:rPr>
                <a:t>3.</a:t>
              </a:r>
              <a:r>
                <a:rPr altLang="en-US" b="1" i="0" lang="zh-CN" sz="200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在各零件上涂上润滑油，减少机械间摩擦所损失的能量</a:t>
              </a:r>
            </a:p>
          </p:txBody>
        </p:sp>
      </p:grpSp>
      <p:grpSp>
        <p:nvGrpSpPr>
          <p:cNvPr id="12" name="组合4"/>
          <p:cNvGrpSpPr/>
          <p:nvPr/>
        </p:nvGrpSpPr>
        <p:grpSpPr>
          <a:xfrm>
            <a:off x="1208408" y="5926569"/>
            <a:ext cx="5537835" cy="539794"/>
            <a:chExt cx="5537835" cy="539794"/>
          </a:xfrm>
        </p:grpSpPr>
        <p:sp>
          <p:nvSpPr>
            <p:cNvPr id="13" name="形状5"/>
            <p:cNvSpPr txBox="1"/>
            <p:nvPr/>
          </p:nvSpPr>
          <p:spPr>
            <a:xfrm>
              <a:off x="0" y="0"/>
              <a:ext cx="5537835" cy="39877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algn="ctr" marL="0"/>
            </a:p>
          </p:txBody>
        </p:sp>
        <p:sp>
          <p:nvSpPr>
            <p:cNvPr id="14" name="文本5"/>
            <p:cNvSpPr txBox="1"/>
            <p:nvPr/>
          </p:nvSpPr>
          <p:spPr>
            <a:xfrm>
              <a:off x="0" y="0"/>
              <a:ext cx="5537835" cy="5397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algn="l" marL="0">
                <a:lnSpc>
                  <a:spcPts val="2400"/>
                </a:lnSpc>
              </a:pPr>
              <a:r>
                <a:rPr altLang="en-US" b="1" i="0" lang="zh-CN" sz="2000">
                  <a:solidFill>
                    <a:srgbClr val="000000">
                      <a:alpha val="100000"/>
                    </a:srgbClr>
                  </a:solidFill>
                  <a:latin typeface="Arial"/>
                  <a:ea typeface="Arial"/>
                </a:rPr>
                <a:t>4.</a:t>
              </a:r>
              <a:r>
                <a:rPr altLang="en-US" b="1" i="0" lang="zh-CN" sz="200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设法利用废气的能量，提高燃料的利用率</a:t>
              </a:r>
            </a:p>
          </p:txBody>
        </p:sp>
      </p:grpSp>
      <p:pic>
        <p:nvPicPr>
          <p:cNvPr descr="" id="15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9417" y="1518285"/>
            <a:ext cx="1871345" cy="1378585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h="31750" w="95250"/>
            <a:contourClr>
              <a:srgbClr val="333333"/>
            </a:contourClr>
          </a:sp3d>
        </p:spPr>
      </p:pic>
      <p:pic>
        <p:nvPicPr>
          <p:cNvPr descr="" id="16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396" y="1466212"/>
            <a:ext cx="1964055" cy="1484630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h="31750" w="95250"/>
            <a:contourClr>
              <a:srgbClr val="333333"/>
            </a:contourClr>
          </a:sp3d>
        </p:spPr>
      </p:pic>
      <p:grpSp>
        <p:nvGrpSpPr>
          <p:cNvPr id="17" name="组合5"/>
          <p:cNvGrpSpPr/>
          <p:nvPr/>
        </p:nvGrpSpPr>
        <p:grpSpPr>
          <a:xfrm>
            <a:off x="8314411" y="2033902"/>
            <a:ext cx="2659380" cy="741531"/>
            <a:chExt cx="2659380" cy="741531"/>
          </a:xfrm>
        </p:grpSpPr>
        <p:sp>
          <p:nvSpPr>
            <p:cNvPr id="18" name="形状6"/>
            <p:cNvSpPr txBox="1"/>
            <p:nvPr/>
          </p:nvSpPr>
          <p:spPr>
            <a:xfrm>
              <a:off x="0" y="0"/>
              <a:ext cx="2659380" cy="36829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algn="ctr" marL="0"/>
            </a:p>
          </p:txBody>
        </p:sp>
        <p:sp>
          <p:nvSpPr>
            <p:cNvPr id="19" name="文本6"/>
            <p:cNvSpPr txBox="1"/>
            <p:nvPr/>
          </p:nvSpPr>
          <p:spPr>
            <a:xfrm>
              <a:off x="0" y="0"/>
              <a:ext cx="2659380" cy="74153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algn="l" marL="0">
                <a:lnSpc>
                  <a:spcPts val="2100"/>
                </a:lnSpc>
              </a:pPr>
              <a:r>
                <a:rPr altLang="en-US" b="1" i="0" lang="zh-CN" sz="1800">
                  <a:solidFill>
                    <a:srgbClr val="C00000">
                      <a:alpha val="100000"/>
                    </a:srgbClr>
                  </a:solidFill>
                  <a:latin typeface="微软雅黑"/>
                  <a:ea typeface="微软雅黑"/>
                </a:rPr>
                <a:t>加大与氧气的接触面积</a:t>
              </a:r>
            </a:p>
          </p:txBody>
        </p:sp>
      </p:grpSp>
      <p:pic>
        <p:nvPicPr>
          <p:cNvPr descr="" id="20" name="图片3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8732" y="5200498"/>
            <a:ext cx="1871301" cy="1367161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h="31750" w="95250"/>
            <a:contourClr>
              <a:srgbClr val="333333"/>
            </a:contourClr>
          </a:sp3d>
        </p:spPr>
      </p:pic>
      <p:sp>
        <p:nvSpPr>
          <p:cNvPr id="21" name="形状1"/>
          <p:cNvSpPr txBox="1"/>
          <p:nvPr/>
        </p:nvSpPr>
        <p:spPr>
          <a:xfrm>
            <a:off x="4886487" y="2106816"/>
            <a:ext cx="548640" cy="20193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00000">
              <a:alpha val="100000"/>
            </a:srgbClr>
          </a:solidFill>
          <a:ln w="12700">
            <a:solidFill>
              <a:srgbClr val="C00000">
                <a:alpha val="100000"/>
              </a:srgbClr>
            </a:solidFill>
            <a:prstDash val="solid"/>
            <a:headEnd len="med" type="none" w="med"/>
            <a:tailEnd len="med" type="none" w="med"/>
          </a:ln>
        </p:spPr>
        <p:txBody>
          <a:bodyPr anchor="ctr"/>
          <a:lstStyle/>
          <a:p>
            <a:pPr algn="ctr" marL="0"/>
          </a:p>
        </p:txBody>
      </p:sp>
      <p:pic>
        <p:nvPicPr>
          <p:cNvPr descr="" id="22" name="图片4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48781"/>
          <a:stretch>
            <a:fillRect/>
          </a:stretch>
        </p:blipFill>
        <p:spPr>
          <a:xfrm>
            <a:off x="2182044" y="4440412"/>
            <a:ext cx="3200638" cy="1486338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h="31750" w="95250"/>
            <a:contourClr>
              <a:srgbClr val="333333"/>
            </a:contourClr>
          </a:sp3d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>
            <a:off x="11239500" y="124460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val="840519474"/>
      </p:ext>
    </p:extLst>
  </p:cSld>
  <p:clrMapOvr>
    <a:masterClrMapping/>
  </p:clrMapOvr>
  <p:transition/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 nodeType="clickPar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dur="500" id="7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 nodeType="clickPar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dur="500" id="12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 nodeType="clickPar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5" nodeType="clickEffect" presetClass="entr" presetID="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dur="500" id="17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 nodeType="clickPar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0" nodeType="clickEffect" presetClass="entr" presetID="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dur="500" id="22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 nodeType="clickPar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5" nodeType="clickEffect" presetClass="entr" presetID="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dur="500" id="27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" nodeType="clickPar">
                      <p:stCondLst>
                        <p:cond delay="indefinite"/>
                      </p:stCondLst>
                      <p:childTnLst>
                        <p:par>
                          <p:cTn fill="hold" id="2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30" nodeType="clickEffect" presetClass="entr" presetID="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dur="500" id="32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3" nodeType="clickPar">
                      <p:stCondLst>
                        <p:cond delay="indefinite"/>
                      </p:stCondLst>
                      <p:childTnLst>
                        <p:par>
                          <p:cTn fill="hold" id="3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35" nodeType="clickEffect" presetClass="entr" presetID="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dur="500" id="37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8" nodeType="clickPar">
                      <p:stCondLst>
                        <p:cond delay="indefinite"/>
                      </p:stCondLst>
                      <p:childTnLst>
                        <p:par>
                          <p:cTn fill="hold" id="3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40" nodeType="clickEffect" presetClass="entr" presetID="5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300" fill="hold" id="42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300" fill="hold" id="43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1000" id="44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5" nodeType="clickPar">
                      <p:stCondLst>
                        <p:cond delay="indefinite"/>
                      </p:stCondLst>
                      <p:childTnLst>
                        <p:par>
                          <p:cTn fill="hold" id="46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47" nodeType="clickEffect" presetClass="entr" presetID="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dur="500" id="49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0" nodeType="clickPar">
                      <p:stCondLst>
                        <p:cond delay="indefinite"/>
                      </p:stCondLst>
                      <p:childTnLst>
                        <p:par>
                          <p:cTn fill="hold" id="51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2" nodeType="clickEffect" presetClass="entr" presetID="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dur="500" id="54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"/>
      <p:bldP animBg="1" grpId="0" spid="15"/>
      <p:bldP animBg="1" grpId="0" spid="21"/>
      <p:bldP animBg="1" grpId="0" spid="16"/>
      <p:bldP animBg="1" grpId="0" spid="17"/>
      <p:bldP animBg="1" grpId="0" spid="6"/>
      <p:bldP animBg="1" grpId="0" spid="9"/>
      <p:bldP animBg="1" grpId="0" spid="22"/>
      <p:bldP animBg="1" grpId="0" spid="12"/>
      <p:bldP animBg="1" grpId="0" spid="20"/>
    </p:bldLst>
  </p:timing>
</p:sld>
</file>

<file path=ppt/slides/slide2.xml><?xml version="1.0" encoding="utf-8"?>
<p:sld xmlns:a="http://schemas.openxmlformats.org/drawingml/2006/main" xmlns:a14="http://schemas.microsoft.com/office/drawing/2010/main" xmlns:m="http://schemas.openxmlformats.org/officeDocument/2006/math" xmlns:mc="http://schemas.openxmlformats.org/markup-compatibility/2006" xmlns:p="http://schemas.openxmlformats.org/presentationml/2006/main" xmlns:p14="http://schemas.microsoft.com/office/powerpoint/2010/main" xmlns:p15="http://schemas.microsoft.com/office/powerpoint/2012/main" xmlns:p159="http://schemas.microsoft.com/office/powerpoint/2015/09/main" xmlns:r="http://schemas.openxmlformats.org/officeDocument/2006/relationships" xmlns:w="http://schemas.openxmlformats.org/wordprocessingml/2006/main" xmlns:wp="http://schemas.openxmlformats.org/drawingml/2006/wordprocessingDrawing">
  <p:cSld name="">
    <p:bg>
      <p:bgPr>
        <a:blipFill>
          <a:blip r:embed="rId8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descr="" id="2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054" y="1220762"/>
            <a:ext cx="4472950" cy="5360384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h="31750" w="95250"/>
            <a:contourClr>
              <a:srgbClr val="333333"/>
            </a:contourClr>
          </a:sp3d>
        </p:spPr>
      </p:pic>
      <p:pic>
        <p:nvPicPr>
          <p:cNvPr descr="" id="3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" y="226219"/>
            <a:ext cx="1104900" cy="1104900"/>
          </a:xfrm>
          <a:prstGeom prst="rect">
            <a:avLst/>
          </a:prstGeom>
        </p:spPr>
      </p:pic>
      <p:sp>
        <p:nvSpPr>
          <p:cNvPr id="4" name="文本1"/>
          <p:cNvSpPr txBox="1"/>
          <p:nvPr/>
        </p:nvSpPr>
        <p:spPr>
          <a:xfrm>
            <a:off x="1343025" y="432197"/>
            <a:ext cx="7810500" cy="693356"/>
          </a:xfrm>
          <a:prstGeom prst="rect">
            <a:avLst/>
          </a:prstGeom>
          <a:noFill/>
        </p:spPr>
        <p:txBody>
          <a:bodyPr anchor="t"/>
          <a:lstStyle/>
          <a:p>
            <a:pPr algn="l" marL="0"/>
            <a:r>
              <a:rPr altLang="en-US" b="0" i="0" lang="zh-CN" sz="3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内燃机里，燃料释放的能量都到哪里去了呢？</a:t>
            </a:r>
          </a:p>
        </p:txBody>
      </p:sp>
      <p:sp>
        <p:nvSpPr>
          <p:cNvPr id="5" name="形状1"/>
          <p:cNvSpPr txBox="1"/>
          <p:nvPr/>
        </p:nvSpPr>
        <p:spPr>
          <a:xfrm>
            <a:off x="472811" y="1317165"/>
            <a:ext cx="2890838" cy="474459"/>
          </a:xfrm>
          <a:custGeom>
            <a:gdLst>
              <a:gd fmla="*/ 1445419 w 2890838" name="connsiteX0"/>
              <a:gd fmla="*/ 0 h 474459" name="connsiteY0"/>
              <a:gd fmla="*/ 2243701 w 2890838" name="connsiteX1"/>
              <a:gd fmla="*/ 0 h 474459" name="connsiteY1"/>
              <a:gd fmla="*/ 2890838 w 2890838" name="connsiteX2"/>
              <a:gd fmla="*/ 368248 h 474459" name="connsiteY2"/>
              <a:gd fmla="*/ 647136 w 2890838" name="connsiteX3"/>
              <a:gd fmla="*/ 474459 h 474459" name="connsiteY3"/>
              <a:gd fmla="*/ 0 w 2890838" name="connsiteX4"/>
              <a:gd fmla="*/ 106211 h 474459" name="connsiteY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b="b" l="l" r="r" t="t"/>
            <a:pathLst>
              <a:path h="474459" w="2890838">
                <a:moveTo>
                  <a:pt x="1445419" y="0"/>
                </a:moveTo>
                <a:cubicBezTo>
                  <a:pt x="2243701" y="0"/>
                  <a:pt x="2890838" y="106211"/>
                  <a:pt x="2890838" y="237230"/>
                </a:cubicBezTo>
                <a:cubicBezTo>
                  <a:pt x="2890838" y="368248"/>
                  <a:pt x="2243701" y="474459"/>
                  <a:pt x="1445419" y="474459"/>
                </a:cubicBezTo>
                <a:cubicBezTo>
                  <a:pt x="647136" y="474459"/>
                  <a:pt x="0" y="368248"/>
                  <a:pt x="0" y="237230"/>
                </a:cubicBezTo>
                <a:cubicBezTo>
                  <a:pt x="0" y="106211"/>
                  <a:pt x="647136" y="0"/>
                  <a:pt x="1445419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algn="ctr" marL="0"/>
          </a:p>
        </p:txBody>
      </p:sp>
      <p:sp>
        <p:nvSpPr>
          <p:cNvPr id="6" name="形状2"/>
          <p:cNvSpPr txBox="1"/>
          <p:nvPr/>
        </p:nvSpPr>
        <p:spPr>
          <a:xfrm>
            <a:off x="1470717" y="2417112"/>
            <a:ext cx="2815342" cy="154362"/>
          </a:xfrm>
          <a:custGeom>
            <a:gdLst>
              <a:gd fmla="*/ 0 w 2815342" name="connsiteX0"/>
              <a:gd fmla="*/ 0 h 154362" name="connsiteY0"/>
              <a:gd fmla="*/ 285063 w 2815342" name="connsiteX1"/>
              <a:gd fmla="*/ 113072 h 154362" name="connsiteY1"/>
              <a:gd fmla="*/ 663262 w 2815342" name="connsiteX2"/>
              <a:gd fmla="*/ 156664 h 154362" name="connsiteY2"/>
              <a:gd fmla="*/ 1396233 w 2815342" name="connsiteX3"/>
              <a:gd fmla="*/ 158346 h 154362" name="connsiteY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b="b" l="l" r="r" t="t"/>
            <a:pathLst>
              <a:path fill="none" h="154362" w="2815342">
                <a:moveTo>
                  <a:pt x="0" y="0"/>
                </a:moveTo>
                <a:quadBezTo>
                  <a:pt x="285063" y="113072"/>
                  <a:pt x="474163" y="134868"/>
                </a:quadBezTo>
                <a:cubicBezTo>
                  <a:pt x="663262" y="156664"/>
                  <a:pt x="618959" y="147355"/>
                  <a:pt x="1007596" y="152851"/>
                </a:cubicBezTo>
                <a:quadBezTo>
                  <a:pt x="1396233" y="158346"/>
                  <a:pt x="2815342" y="143860"/>
                </a:quadBezTo>
              </a:path>
            </a:pathLst>
          </a:custGeom>
          <a:ln w="76200">
            <a:solidFill>
              <a:srgbClr val="FF0000">
                <a:alpha val="100000"/>
              </a:srgbClr>
            </a:solidFill>
            <a:prstDash val="solid"/>
            <a:tailEnd len="sm" type="arrow" w="sm"/>
          </a:ln>
        </p:spPr>
        <p:txBody>
          <a:bodyPr anchor="ctr"/>
          <a:lstStyle/>
          <a:p>
            <a:pPr algn="ctr" marL="0"/>
          </a:p>
        </p:txBody>
      </p:sp>
      <p:sp>
        <p:nvSpPr>
          <p:cNvPr id="7" name="形状3"/>
          <p:cNvSpPr txBox="1"/>
          <p:nvPr/>
        </p:nvSpPr>
        <p:spPr>
          <a:xfrm>
            <a:off x="1397127" y="2574455"/>
            <a:ext cx="2891371" cy="555574"/>
          </a:xfrm>
          <a:custGeom>
            <a:gdLst>
              <a:gd fmla="*/ 0 w 2891371" name="connsiteX0"/>
              <a:gd fmla="*/ 0 h 555574" name="connsiteY0"/>
              <a:gd fmla="*/ 35744 w 2891371" name="connsiteX1"/>
              <a:gd fmla="*/ 190962 h 555574" name="connsiteY1"/>
              <a:gd fmla="*/ 121396 w 2891371" name="connsiteX2"/>
              <a:gd fmla="*/ 347192 h 555574" name="connsiteY2"/>
              <a:gd fmla="*/ 399552 w 2891371" name="connsiteX3"/>
              <a:gd fmla="*/ 544781 h 555574" name="connsiteY3"/>
              <a:gd fmla="*/ 1492437 w 2891371" name="connsiteX4"/>
              <a:gd fmla="*/ 568834 h 555574" name="connsiteY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b="b" l="l" r="r" t="t"/>
            <a:pathLst>
              <a:path fill="none" h="555574" w="2891371">
                <a:moveTo>
                  <a:pt x="0" y="0"/>
                </a:moveTo>
                <a:quadBezTo>
                  <a:pt x="35744" y="190962"/>
                  <a:pt x="78570" y="269077"/>
                </a:quadBezTo>
                <a:cubicBezTo>
                  <a:pt x="121396" y="347192"/>
                  <a:pt x="103295" y="396989"/>
                  <a:pt x="251424" y="470885"/>
                </a:cubicBezTo>
                <a:cubicBezTo>
                  <a:pt x="399552" y="544781"/>
                  <a:pt x="613235" y="534382"/>
                  <a:pt x="1052836" y="551608"/>
                </a:cubicBezTo>
                <a:quadBezTo>
                  <a:pt x="1492437" y="568834"/>
                  <a:pt x="2891371" y="511246"/>
                </a:quadBezTo>
              </a:path>
            </a:pathLst>
          </a:custGeom>
          <a:ln w="57150">
            <a:solidFill>
              <a:srgbClr val="FF0000">
                <a:alpha val="100000"/>
              </a:srgbClr>
            </a:solidFill>
            <a:prstDash val="solid"/>
            <a:tailEnd len="sm" type="arrow" w="sm"/>
          </a:ln>
        </p:spPr>
        <p:txBody>
          <a:bodyPr anchor="ctr"/>
          <a:lstStyle/>
          <a:p>
            <a:pPr algn="ctr" marL="0"/>
          </a:p>
        </p:txBody>
      </p:sp>
      <p:sp>
        <p:nvSpPr>
          <p:cNvPr id="8" name="形状4"/>
          <p:cNvSpPr txBox="1"/>
          <p:nvPr/>
        </p:nvSpPr>
        <p:spPr>
          <a:xfrm>
            <a:off x="1269387" y="2769984"/>
            <a:ext cx="3074013" cy="982866"/>
          </a:xfrm>
          <a:custGeom>
            <a:gdLst>
              <a:gd fmla="*/ 42311 w 3074013" name="connsiteX0"/>
              <a:gd fmla="*/ 0 h 982866" name="connsiteY0"/>
              <a:gd fmla="*/ -93583 w 3074013" name="connsiteX1"/>
              <a:gd fmla="*/ 431508 h 982866" name="connsiteY1"/>
              <a:gd fmla="*/ 247322 w 3074013" name="connsiteX2"/>
              <a:gd fmla="*/ 907259 h 982866" name="connsiteY2"/>
              <a:gd fmla="*/ 530838 w 3074013" name="connsiteX3"/>
              <a:gd fmla="*/ 1011441 h 982866" name="connsiteY3"/>
              <a:gd fmla="*/ 1564284 w 3074013" name="connsiteX4"/>
              <a:gd fmla="*/ 975210 h 982866" name="connsiteY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b="b" l="l" r="r" t="t"/>
            <a:pathLst>
              <a:path fill="none" h="982866" w="3074013">
                <a:moveTo>
                  <a:pt x="42311" y="0"/>
                </a:moveTo>
                <a:quadBezTo>
                  <a:pt x="-93583" y="431508"/>
                  <a:pt x="206988" y="820941"/>
                </a:quadBezTo>
                <a:cubicBezTo>
                  <a:pt x="247322" y="907259"/>
                  <a:pt x="264138" y="897141"/>
                  <a:pt x="397488" y="954291"/>
                </a:cubicBezTo>
                <a:cubicBezTo>
                  <a:pt x="530838" y="1011441"/>
                  <a:pt x="716592" y="952421"/>
                  <a:pt x="1140438" y="963816"/>
                </a:cubicBezTo>
                <a:cubicBezTo>
                  <a:pt x="1564284" y="975210"/>
                  <a:pt x="2699611" y="982191"/>
                  <a:pt x="3074013" y="982866"/>
                </a:cubicBezTo>
              </a:path>
            </a:pathLst>
          </a:custGeom>
          <a:ln w="28575">
            <a:solidFill>
              <a:srgbClr val="FF0000">
                <a:alpha val="100000"/>
              </a:srgbClr>
            </a:solidFill>
            <a:prstDash val="solid"/>
            <a:tailEnd len="sm" type="arrow" w="sm"/>
          </a:ln>
        </p:spPr>
        <p:txBody>
          <a:bodyPr anchor="ctr"/>
          <a:lstStyle/>
          <a:p>
            <a:pPr algn="ctr" marL="0"/>
          </a:p>
        </p:txBody>
      </p:sp>
      <p:sp>
        <p:nvSpPr>
          <p:cNvPr id="9" name="形状5"/>
          <p:cNvSpPr txBox="1"/>
          <p:nvPr/>
        </p:nvSpPr>
        <p:spPr>
          <a:xfrm flipH="1">
            <a:off x="1091870" y="3773672"/>
            <a:ext cx="1191" cy="771037"/>
          </a:xfrm>
          <a:prstGeom prst="line">
            <a:avLst/>
          </a:prstGeom>
          <a:ln w="57150">
            <a:solidFill>
              <a:srgbClr val="FF0000">
                <a:alpha val="100000"/>
              </a:srgbClr>
            </a:solidFill>
            <a:prstDash val="solid"/>
            <a:tailEnd len="sm" type="arrow" w="sm"/>
          </a:ln>
        </p:spPr>
        <p:txBody>
          <a:bodyPr anchor="ctr"/>
          <a:lstStyle/>
          <a:p>
            <a:pPr algn="ctr" marL="0"/>
          </a:p>
        </p:txBody>
      </p:sp>
      <p:sp>
        <p:nvSpPr>
          <p:cNvPr id="10" name="形状6"/>
          <p:cNvSpPr txBox="1"/>
          <p:nvPr/>
        </p:nvSpPr>
        <p:spPr>
          <a:xfrm>
            <a:off x="1638833" y="4594098"/>
            <a:ext cx="527968" cy="1191"/>
          </a:xfrm>
          <a:prstGeom prst="line">
            <a:avLst/>
          </a:prstGeom>
          <a:ln w="28575">
            <a:solidFill>
              <a:srgbClr val="FF0000">
                <a:alpha val="100000"/>
              </a:srgbClr>
            </a:solidFill>
            <a:prstDash val="solid"/>
            <a:tailEnd len="sm" type="arrow" w="sm"/>
          </a:ln>
        </p:spPr>
        <p:txBody>
          <a:bodyPr anchor="ctr"/>
          <a:lstStyle/>
          <a:p>
            <a:pPr algn="ctr" marL="0"/>
          </a:p>
        </p:txBody>
      </p:sp>
      <p:sp>
        <p:nvSpPr>
          <p:cNvPr id="11" name="形状7"/>
          <p:cNvSpPr txBox="1"/>
          <p:nvPr/>
        </p:nvSpPr>
        <p:spPr>
          <a:xfrm>
            <a:off x="1625918" y="4857579"/>
            <a:ext cx="553293" cy="19050"/>
          </a:xfrm>
          <a:prstGeom prst="line">
            <a:avLst/>
          </a:prstGeom>
          <a:ln w="28575">
            <a:solidFill>
              <a:srgbClr val="FF0000">
                <a:alpha val="100000"/>
              </a:srgbClr>
            </a:solidFill>
            <a:prstDash val="solid"/>
            <a:tailEnd len="sm" type="arrow" w="sm"/>
          </a:ln>
        </p:spPr>
        <p:txBody>
          <a:bodyPr anchor="ctr"/>
          <a:lstStyle/>
          <a:p>
            <a:pPr algn="ctr" marL="0"/>
          </a:p>
        </p:txBody>
      </p:sp>
      <p:sp>
        <p:nvSpPr>
          <p:cNvPr id="12" name="形状8"/>
          <p:cNvSpPr txBox="1"/>
          <p:nvPr/>
        </p:nvSpPr>
        <p:spPr>
          <a:xfrm flipV="1">
            <a:off x="1619593" y="5515204"/>
            <a:ext cx="565873" cy="1191"/>
          </a:xfrm>
          <a:prstGeom prst="line">
            <a:avLst/>
          </a:prstGeom>
          <a:ln w="28575">
            <a:solidFill>
              <a:srgbClr val="FF0000">
                <a:alpha val="100000"/>
              </a:srgbClr>
            </a:solidFill>
            <a:prstDash val="solid"/>
            <a:tailEnd len="sm" type="arrow" w="sm"/>
          </a:ln>
        </p:spPr>
        <p:txBody>
          <a:bodyPr anchor="ctr"/>
          <a:lstStyle/>
          <a:p>
            <a:pPr algn="ctr" marL="0"/>
          </a:p>
        </p:txBody>
      </p:sp>
      <p:sp>
        <p:nvSpPr>
          <p:cNvPr id="13" name="形状9"/>
          <p:cNvSpPr txBox="1"/>
          <p:nvPr/>
        </p:nvSpPr>
        <p:spPr>
          <a:xfrm>
            <a:off x="1613402" y="5732469"/>
            <a:ext cx="511140" cy="200282"/>
          </a:xfrm>
          <a:custGeom>
            <a:gdLst>
              <a:gd fmla="*/ 390971 w 511140" name="connsiteX0"/>
              <a:gd fmla="*/ 0 h 200282" name="connsiteY0"/>
              <a:gd fmla="*/ 511140 w 511140" name="connsiteX1"/>
              <a:gd fmla="*/ 100141 h 200282" name="connsiteY1"/>
              <a:gd fmla="*/ 390971 w 511140" name="connsiteX2"/>
              <a:gd fmla="*/ 200282 h 200282" name="connsiteY2"/>
              <a:gd fmla="*/ 390971 w 511140" name="connsiteX3"/>
              <a:gd fmla="*/ 133521 h 200282" name="connsiteY3"/>
              <a:gd fmla="*/ 0 w 511140" name="connsiteX4"/>
              <a:gd fmla="*/ 133521 h 200282" name="connsiteY4"/>
              <a:gd fmla="*/ 0 w 511140" name="connsiteX5"/>
              <a:gd fmla="*/ 66761 h 200282" name="connsiteY5"/>
              <a:gd fmla="*/ 390971 w 511140" name="connsiteX6"/>
              <a:gd fmla="*/ 66761 h 200282" name="connsiteY6"/>
              <a:gd fmla="*/ 390971 w 511140" name="connsiteX7"/>
              <a:gd fmla="*/ 0 h 200282" name="connsiteY7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b="b" l="l" r="r" t="t"/>
            <a:pathLst>
              <a:path h="200282" w="511140">
                <a:moveTo>
                  <a:pt x="390971" y="0"/>
                </a:moveTo>
                <a:lnTo>
                  <a:pt x="511140" y="100141"/>
                </a:lnTo>
                <a:lnTo>
                  <a:pt x="390971" y="200282"/>
                </a:lnTo>
                <a:lnTo>
                  <a:pt x="390971" y="133521"/>
                </a:lnTo>
                <a:lnTo>
                  <a:pt x="0" y="133521"/>
                </a:lnTo>
                <a:lnTo>
                  <a:pt x="0" y="66761"/>
                </a:lnTo>
                <a:lnTo>
                  <a:pt x="390971" y="66761"/>
                </a:lnTo>
                <a:lnTo>
                  <a:pt x="390971" y="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algn="ctr" marL="0"/>
          </a:p>
        </p:txBody>
      </p:sp>
      <p:sp>
        <p:nvSpPr>
          <p:cNvPr id="14" name="形状10"/>
          <p:cNvSpPr txBox="1"/>
          <p:nvPr/>
        </p:nvSpPr>
        <p:spPr>
          <a:xfrm>
            <a:off x="1647120" y="6123432"/>
            <a:ext cx="500285" cy="1191"/>
          </a:xfrm>
          <a:prstGeom prst="line">
            <a:avLst/>
          </a:prstGeom>
          <a:ln w="38100">
            <a:solidFill>
              <a:srgbClr val="FF0000">
                <a:alpha val="100000"/>
              </a:srgbClr>
            </a:solidFill>
            <a:prstDash val="solid"/>
            <a:tailEnd len="sm" type="arrow" w="sm"/>
          </a:ln>
        </p:spPr>
        <p:txBody>
          <a:bodyPr anchor="ctr"/>
          <a:lstStyle/>
          <a:p>
            <a:pPr algn="ctr" marL="0"/>
          </a:p>
        </p:txBody>
      </p:sp>
      <p:sp>
        <p:nvSpPr>
          <p:cNvPr id="15" name="形状11"/>
          <p:cNvSpPr txBox="1"/>
          <p:nvPr/>
        </p:nvSpPr>
        <p:spPr>
          <a:xfrm>
            <a:off x="1698812" y="5105933"/>
            <a:ext cx="419053" cy="19050"/>
          </a:xfrm>
          <a:prstGeom prst="line">
            <a:avLst/>
          </a:prstGeom>
          <a:ln w="19050">
            <a:solidFill>
              <a:srgbClr val="FF0000">
                <a:alpha val="100000"/>
              </a:srgbClr>
            </a:solidFill>
            <a:prstDash val="solid"/>
            <a:tailEnd len="sm" type="arrow" w="sm"/>
          </a:ln>
        </p:spPr>
        <p:txBody>
          <a:bodyPr anchor="ctr"/>
          <a:lstStyle/>
          <a:p>
            <a:pPr algn="ctr" marL="0"/>
          </a:p>
        </p:txBody>
      </p:sp>
      <p:sp>
        <p:nvSpPr>
          <p:cNvPr id="16" name="形状12"/>
          <p:cNvSpPr txBox="1"/>
          <p:nvPr/>
        </p:nvSpPr>
        <p:spPr>
          <a:xfrm>
            <a:off x="386763" y="2418674"/>
            <a:ext cx="500120" cy="3087748"/>
          </a:xfrm>
          <a:custGeom>
            <a:gdLst>
              <a:gd fmla="*/ 250060 w 500120" name="connsiteX0"/>
              <a:gd fmla="*/ 0 h 3087748" name="connsiteY0"/>
              <a:gd fmla="*/ 388164 w 500120" name="connsiteX1"/>
              <a:gd fmla="*/ 0 h 3087748" name="connsiteY1"/>
              <a:gd fmla="*/ 500120 w 500120" name="connsiteX2"/>
              <a:gd fmla="*/ 2396532 h 3087748" name="connsiteY2"/>
              <a:gd fmla="*/ 111956 w 500120" name="connsiteX3"/>
              <a:gd fmla="*/ 3087748 h 3087748" name="connsiteY3"/>
              <a:gd fmla="*/ 0 w 500120" name="connsiteX4"/>
              <a:gd fmla="*/ 691216 h 3087748" name="connsiteY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b="b" l="l" r="r" t="t"/>
            <a:pathLst>
              <a:path h="3087748" w="500120">
                <a:moveTo>
                  <a:pt x="250060" y="0"/>
                </a:moveTo>
                <a:cubicBezTo>
                  <a:pt x="388164" y="0"/>
                  <a:pt x="500120" y="691216"/>
                  <a:pt x="500120" y="1543874"/>
                </a:cubicBezTo>
                <a:cubicBezTo>
                  <a:pt x="500120" y="2396532"/>
                  <a:pt x="388164" y="3087748"/>
                  <a:pt x="250060" y="3087748"/>
                </a:cubicBezTo>
                <a:cubicBezTo>
                  <a:pt x="111956" y="3087748"/>
                  <a:pt x="0" y="2396532"/>
                  <a:pt x="0" y="1543874"/>
                </a:cubicBezTo>
                <a:cubicBezTo>
                  <a:pt x="0" y="691216"/>
                  <a:pt x="111956" y="0"/>
                  <a:pt x="250060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19050">
            <a:solidFill>
              <a:srgbClr val="FF0000">
                <a:alpha val="100000"/>
              </a:srgbClr>
            </a:solidFill>
            <a:prstDash val="dash"/>
          </a:ln>
        </p:spPr>
        <p:txBody>
          <a:bodyPr anchor="ctr"/>
          <a:lstStyle/>
          <a:p>
            <a:pPr algn="ctr" marL="0"/>
          </a:p>
        </p:txBody>
      </p:sp>
      <p:pic>
        <p:nvPicPr>
          <p:cNvPr descr="" id="17" name="图片3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7950" y="1287523"/>
            <a:ext cx="7383247" cy="4151376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h="31750" w="95250"/>
            <a:contourClr>
              <a:srgbClr val="333333"/>
            </a:contourClr>
          </a:sp3d>
        </p:spPr>
      </p:pic>
      <p:pic>
        <p:nvPicPr>
          <p:cNvPr descr="" id="18" name="图片4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7359" y="1287513"/>
            <a:ext cx="7375922" cy="4147261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h="31750" w="95250"/>
            <a:contourClr>
              <a:srgbClr val="333333"/>
            </a:contourClr>
          </a:sp3d>
        </p:spPr>
      </p:pic>
      <p:pic>
        <p:nvPicPr>
          <p:cNvPr descr="" id="19" name="图片5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2599" y="1029891"/>
            <a:ext cx="6775228" cy="5551151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h="31750" w="95250"/>
            <a:contourClr>
              <a:srgbClr val="333333"/>
            </a:contourClr>
          </a:sp3d>
        </p:spPr>
      </p:pic>
      <p:pic>
        <p:nvPicPr>
          <p:cNvPr descr="" id="20" name="图片6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7622"/>
          <a:stretch>
            <a:fillRect/>
          </a:stretch>
        </p:blipFill>
        <p:spPr>
          <a:xfrm>
            <a:off x="4836909" y="2622804"/>
            <a:ext cx="6965642" cy="3943617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h="31750" w="95250"/>
            <a:contourClr>
              <a:srgbClr val="333333"/>
            </a:contourClr>
          </a:sp3d>
        </p:spPr>
      </p:pic>
    </p:spTree>
    <p:extLst>
      <p:ext uri="{BB962C8B-B14F-4D97-AF65-F5344CB8AC3E}">
        <p14:creationId val="840519474"/>
      </p:ext>
    </p:extLst>
  </p:cSld>
  <p:clrMapOvr>
    <a:masterClrMapping/>
  </p:clrMapOvr>
  <p:transition/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 nodeType="clickPar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dur="300" id="7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 nodeType="clickPar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300" id="12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name="微风" r:embed="rId9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 nodeType="clickPar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5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dur="300" id="17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 nodeType="clickPar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grpId="1" id="20" nodeType="clickEffect" presetClass="exit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filter="wipe(left)" transition="out">
                                      <p:cBhvr>
                                        <p:cTn dur="300" id="22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 nodeType="clickPar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5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300" id="27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name="收款机" r:embed="rId10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" nodeType="clickPar">
                      <p:stCondLst>
                        <p:cond delay="indefinite"/>
                      </p:stCondLst>
                      <p:childTnLst>
                        <p:par>
                          <p:cTn fill="hold" id="2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30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dur="300" id="32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3" nodeType="clickPar">
                      <p:stCondLst>
                        <p:cond delay="indefinite"/>
                      </p:stCondLst>
                      <p:childTnLst>
                        <p:par>
                          <p:cTn fill="hold" id="34">
                            <p:stCondLst>
                              <p:cond delay="0"/>
                            </p:stCondLst>
                            <p:childTnLst>
                              <p:par>
                                <p:cTn fill="hold" grpId="1" id="35" nodeType="clickEffect" presetClass="exit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6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filter="wipe(left)" transition="out">
                                      <p:cBhvr>
                                        <p:cTn dur="300" id="37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8" nodeType="clickPar">
                      <p:stCondLst>
                        <p:cond delay="indefinite"/>
                      </p:stCondLst>
                      <p:childTnLst>
                        <p:par>
                          <p:cTn fill="hold" id="3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40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300" id="42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name="风铃" r:embed="rId1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3" nodeType="clickPar">
                      <p:stCondLst>
                        <p:cond delay="indefinite"/>
                      </p:stCondLst>
                      <p:childTnLst>
                        <p:par>
                          <p:cTn fill="hold" id="4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45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dur="300" id="47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8" nodeType="clickPar">
                      <p:stCondLst>
                        <p:cond delay="indefinite"/>
                      </p:stCondLst>
                      <p:childTnLst>
                        <p:par>
                          <p:cTn fill="hold" id="49">
                            <p:stCondLst>
                              <p:cond delay="0"/>
                            </p:stCondLst>
                            <p:childTnLst>
                              <p:par>
                                <p:cTn fill="hold" grpId="1" id="50" nodeType="clickEffect" presetClass="exit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1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nimEffect filter="wipe(left)" transition="out">
                                      <p:cBhvr>
                                        <p:cTn dur="300" id="52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3" nodeType="clickPar">
                      <p:stCondLst>
                        <p:cond delay="indefinite"/>
                      </p:stCondLst>
                      <p:childTnLst>
                        <p:par>
                          <p:cTn fill="hold" id="5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5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dur="300" id="57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name="鼓声" r:embed="rId12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8" nodeType="clickPar">
                      <p:stCondLst>
                        <p:cond delay="indefinite"/>
                      </p:stCondLst>
                      <p:childTnLst>
                        <p:par>
                          <p:cTn fill="hold" id="5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60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62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63" nodeType="clickPar">
                      <p:stCondLst>
                        <p:cond delay="indefinite"/>
                      </p:stCondLst>
                      <p:childTnLst>
                        <p:par>
                          <p:cTn fill="hold" id="6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65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300" id="67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name="激光" r:embed="rId1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68" nodeType="clickPar">
                      <p:stCondLst>
                        <p:cond delay="indefinite"/>
                      </p:stCondLst>
                      <p:childTnLst>
                        <p:par>
                          <p:cTn fill="hold" id="6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70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300" id="72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name="激光" r:embed="rId14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3" nodeType="clickPar">
                      <p:stCondLst>
                        <p:cond delay="indefinite"/>
                      </p:stCondLst>
                      <p:childTnLst>
                        <p:par>
                          <p:cTn fill="hold" id="7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75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300" id="77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name="箭头" r:embed="rId15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8" nodeType="clickPar">
                      <p:stCondLst>
                        <p:cond delay="indefinite"/>
                      </p:stCondLst>
                      <p:childTnLst>
                        <p:par>
                          <p:cTn fill="hold" id="7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80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300" id="82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name="激光" r:embed="rId16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3" nodeType="clickPar">
                      <p:stCondLst>
                        <p:cond delay="indefinite"/>
                      </p:stCondLst>
                      <p:childTnLst>
                        <p:par>
                          <p:cTn fill="hold" id="8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85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500" id="87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name="激光" r:embed="rId17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8" nodeType="clickPar">
                      <p:stCondLst>
                        <p:cond delay="indefinite"/>
                      </p:stCondLst>
                      <p:childTnLst>
                        <p:par>
                          <p:cTn fill="hold" id="8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90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500" id="92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name="鼓掌" r:embed="rId18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3" nodeType="clickPar">
                      <p:stCondLst>
                        <p:cond delay="indefinite"/>
                      </p:stCondLst>
                      <p:childTnLst>
                        <p:par>
                          <p:cTn fill="hold" id="9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95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300" id="97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5"/>
      <p:bldP animBg="1" grpId="0" spid="6"/>
      <p:bldP animBg="1" grpId="0" spid="17"/>
      <p:bldP animBg="1" grpId="1" spid="17"/>
      <p:bldP animBg="1" grpId="0" spid="7"/>
      <p:bldP animBg="1" grpId="0" spid="18"/>
      <p:bldP animBg="1" grpId="1" spid="18"/>
      <p:bldP animBg="1" grpId="0" spid="8"/>
      <p:bldP animBg="1" grpId="0" spid="19"/>
      <p:bldP animBg="1" grpId="1" spid="19"/>
      <p:bldP animBg="1" grpId="0" spid="9"/>
      <p:bldP animBg="1" grpId="0" spid="16"/>
      <p:bldP animBg="1" grpId="0" spid="10"/>
      <p:bldP animBg="1" grpId="0" spid="11"/>
      <p:bldP animBg="1" grpId="0" spid="15"/>
      <p:bldP animBg="1" grpId="0" spid="12"/>
      <p:bldP animBg="1" grpId="0" spid="13"/>
      <p:bldP animBg="1" grpId="0" spid="14"/>
      <p:bldP animBg="1" grpId="0" spid="20"/>
    </p:bldLst>
  </p:timing>
</p:sld>
</file>

<file path=ppt/slides/slide3.xml><?xml version="1.0" encoding="utf-8"?>
<p:sld xmlns:a="http://schemas.openxmlformats.org/drawingml/2006/main" xmlns:a14="http://schemas.microsoft.com/office/drawing/2010/main" xmlns:m="http://schemas.openxmlformats.org/officeDocument/2006/math" xmlns:mc="http://schemas.openxmlformats.org/markup-compatibility/2006" xmlns:p="http://schemas.openxmlformats.org/presentationml/2006/main" xmlns:p14="http://schemas.microsoft.com/office/powerpoint/2010/main" xmlns:p15="http://schemas.microsoft.com/office/powerpoint/2012/main" xmlns:p159="http://schemas.microsoft.com/office/powerpoint/2015/09/main" xmlns:r="http://schemas.openxmlformats.org/officeDocument/2006/relationships" xmlns:w="http://schemas.openxmlformats.org/wordprocessingml/2006/main" xmlns:wp="http://schemas.openxmlformats.org/drawingml/2006/wordprocessingDrawing">
  <p:cSld name="">
    <p:bg>
      <p:bgPr>
        <a:blipFill>
          <a:blip r:embed="rId8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descr="" id="2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054" y="1220762"/>
            <a:ext cx="4472950" cy="5360384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h="31750" w="95250"/>
            <a:contourClr>
              <a:srgbClr val="333333"/>
            </a:contourClr>
          </a:sp3d>
        </p:spPr>
      </p:pic>
      <p:pic>
        <p:nvPicPr>
          <p:cNvPr descr="" id="3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" y="226219"/>
            <a:ext cx="1104900" cy="1104900"/>
          </a:xfrm>
          <a:prstGeom prst="rect">
            <a:avLst/>
          </a:prstGeom>
        </p:spPr>
      </p:pic>
      <p:sp>
        <p:nvSpPr>
          <p:cNvPr id="4" name="文本1"/>
          <p:cNvSpPr txBox="1"/>
          <p:nvPr/>
        </p:nvSpPr>
        <p:spPr>
          <a:xfrm>
            <a:off x="1343025" y="432197"/>
            <a:ext cx="7810500" cy="693356"/>
          </a:xfrm>
          <a:prstGeom prst="rect">
            <a:avLst/>
          </a:prstGeom>
          <a:noFill/>
        </p:spPr>
        <p:txBody>
          <a:bodyPr anchor="t"/>
          <a:lstStyle/>
          <a:p>
            <a:pPr algn="l" marL="0"/>
            <a:r>
              <a:rPr altLang="en-US" b="0" i="0" lang="zh-CN" sz="3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内燃机里，燃料释放的能量都到哪里去了呢？</a:t>
            </a:r>
          </a:p>
        </p:txBody>
      </p:sp>
      <p:sp>
        <p:nvSpPr>
          <p:cNvPr id="5" name="形状1"/>
          <p:cNvSpPr txBox="1"/>
          <p:nvPr/>
        </p:nvSpPr>
        <p:spPr>
          <a:xfrm>
            <a:off x="472811" y="1317165"/>
            <a:ext cx="2890838" cy="474459"/>
          </a:xfrm>
          <a:custGeom>
            <a:gdLst>
              <a:gd fmla="*/ 1445419 w 2890838" name="connsiteX0"/>
              <a:gd fmla="*/ 0 h 474459" name="connsiteY0"/>
              <a:gd fmla="*/ 2243701 w 2890838" name="connsiteX1"/>
              <a:gd fmla="*/ 0 h 474459" name="connsiteY1"/>
              <a:gd fmla="*/ 2890838 w 2890838" name="connsiteX2"/>
              <a:gd fmla="*/ 368248 h 474459" name="connsiteY2"/>
              <a:gd fmla="*/ 647136 w 2890838" name="connsiteX3"/>
              <a:gd fmla="*/ 474459 h 474459" name="connsiteY3"/>
              <a:gd fmla="*/ 0 w 2890838" name="connsiteX4"/>
              <a:gd fmla="*/ 106211 h 474459" name="connsiteY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b="b" l="l" r="r" t="t"/>
            <a:pathLst>
              <a:path h="474459" w="2890838">
                <a:moveTo>
                  <a:pt x="1445419" y="0"/>
                </a:moveTo>
                <a:cubicBezTo>
                  <a:pt x="2243701" y="0"/>
                  <a:pt x="2890838" y="106211"/>
                  <a:pt x="2890838" y="237230"/>
                </a:cubicBezTo>
                <a:cubicBezTo>
                  <a:pt x="2890838" y="368248"/>
                  <a:pt x="2243701" y="474459"/>
                  <a:pt x="1445419" y="474459"/>
                </a:cubicBezTo>
                <a:cubicBezTo>
                  <a:pt x="647136" y="474459"/>
                  <a:pt x="0" y="368248"/>
                  <a:pt x="0" y="237230"/>
                </a:cubicBezTo>
                <a:cubicBezTo>
                  <a:pt x="0" y="106211"/>
                  <a:pt x="647136" y="0"/>
                  <a:pt x="1445419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algn="ctr" marL="0"/>
          </a:p>
        </p:txBody>
      </p:sp>
      <p:sp>
        <p:nvSpPr>
          <p:cNvPr id="6" name="形状2"/>
          <p:cNvSpPr txBox="1"/>
          <p:nvPr/>
        </p:nvSpPr>
        <p:spPr>
          <a:xfrm>
            <a:off x="386763" y="2418674"/>
            <a:ext cx="500120" cy="3087748"/>
          </a:xfrm>
          <a:custGeom>
            <a:gdLst>
              <a:gd fmla="*/ 250060 w 500120" name="connsiteX0"/>
              <a:gd fmla="*/ 0 h 3087748" name="connsiteY0"/>
              <a:gd fmla="*/ 388164 w 500120" name="connsiteX1"/>
              <a:gd fmla="*/ 0 h 3087748" name="connsiteY1"/>
              <a:gd fmla="*/ 500120 w 500120" name="connsiteX2"/>
              <a:gd fmla="*/ 2396532 h 3087748" name="connsiteY2"/>
              <a:gd fmla="*/ 111956 w 500120" name="connsiteX3"/>
              <a:gd fmla="*/ 3087748 h 3087748" name="connsiteY3"/>
              <a:gd fmla="*/ 0 w 500120" name="connsiteX4"/>
              <a:gd fmla="*/ 691216 h 3087748" name="connsiteY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b="b" l="l" r="r" t="t"/>
            <a:pathLst>
              <a:path h="3087748" w="500120">
                <a:moveTo>
                  <a:pt x="250060" y="0"/>
                </a:moveTo>
                <a:cubicBezTo>
                  <a:pt x="388164" y="0"/>
                  <a:pt x="500120" y="691216"/>
                  <a:pt x="500120" y="1543874"/>
                </a:cubicBezTo>
                <a:cubicBezTo>
                  <a:pt x="500120" y="2396532"/>
                  <a:pt x="388164" y="3087748"/>
                  <a:pt x="250060" y="3087748"/>
                </a:cubicBezTo>
                <a:cubicBezTo>
                  <a:pt x="111956" y="3087748"/>
                  <a:pt x="0" y="2396532"/>
                  <a:pt x="0" y="1543874"/>
                </a:cubicBezTo>
                <a:cubicBezTo>
                  <a:pt x="0" y="691216"/>
                  <a:pt x="111956" y="0"/>
                  <a:pt x="250060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19050">
            <a:solidFill>
              <a:srgbClr val="FF0000">
                <a:alpha val="100000"/>
              </a:srgbClr>
            </a:solidFill>
            <a:prstDash val="dash"/>
          </a:ln>
        </p:spPr>
        <p:txBody>
          <a:bodyPr anchor="ctr"/>
          <a:lstStyle/>
          <a:p>
            <a:pPr algn="ctr" marL="0"/>
          </a:p>
        </p:txBody>
      </p:sp>
      <p:grpSp>
        <p:nvGrpSpPr>
          <p:cNvPr id="7" name="组合1"/>
          <p:cNvGrpSpPr/>
          <p:nvPr/>
        </p:nvGrpSpPr>
        <p:grpSpPr>
          <a:xfrm>
            <a:off x="4867275" y="4286250"/>
            <a:ext cx="6696266" cy="1952625"/>
            <a:chExt cx="6696266" cy="1952625"/>
          </a:xfrm>
        </p:grpSpPr>
        <p:pic>
          <p:nvPicPr>
            <p:cNvPr descr="" id="8" name="形状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466725" cy="1952625"/>
            </a:xfrm>
            <a:prstGeom prst="rect">
              <a:avLst/>
            </a:prstGeom>
          </p:spPr>
        </p:pic>
        <p:sp>
          <p:nvSpPr>
            <p:cNvPr id="9" name="文本2"/>
            <p:cNvSpPr txBox="1"/>
            <p:nvPr/>
          </p:nvSpPr>
          <p:spPr>
            <a:xfrm>
              <a:off x="476364" y="696592"/>
              <a:ext cx="2730011" cy="80276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algn="l" marL="0">
                <a:lnSpc>
                  <a:spcPts val="2400"/>
                </a:lnSpc>
              </a:pPr>
              <a:r>
                <a:rPr altLang="en-US" b="1" i="0" lang="zh-CN" sz="200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做有用功的能量</a:t>
              </a:r>
            </a:p>
          </p:txBody>
        </p:sp>
        <p:sp>
          <p:nvSpPr>
            <p:cNvPr id="10" name="文本3"/>
            <p:cNvSpPr txBox="1"/>
            <p:nvPr/>
          </p:nvSpPr>
          <p:spPr>
            <a:xfrm>
              <a:off x="2358981" y="696849"/>
              <a:ext cx="4337285" cy="7604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algn="l" marL="0">
                <a:lnSpc>
                  <a:spcPts val="4400"/>
                </a:lnSpc>
              </a:pPr>
              <a:r>
                <a:rPr altLang="en-US" b="1" i="1" lang="zh-CN" sz="280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W</a:t>
              </a:r>
              <a:r>
                <a:rPr altLang="en-US" b="1" baseline="-25000" i="0" lang="zh-CN" sz="3724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有用</a:t>
              </a:r>
              <a:r>
                <a:rPr altLang="en-US" b="1" i="0" lang="zh-CN" sz="3724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=FS或</a:t>
              </a:r>
              <a:r>
                <a:rPr altLang="en-US" b="1" i="1" lang="zh-CN" sz="280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W</a:t>
              </a:r>
              <a:r>
                <a:rPr altLang="en-US" b="1" baseline="-25000" i="0" lang="zh-CN" sz="3724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有用</a:t>
              </a:r>
              <a:r>
                <a:rPr altLang="en-US" b="1" i="0" lang="zh-CN" sz="3724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=Pt</a:t>
              </a:r>
            </a:p>
          </p:txBody>
        </p:sp>
      </p:grpSp>
      <p:pic>
        <p:nvPicPr>
          <p:cNvPr descr="" id="11" name="公式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3921" y="2201532"/>
            <a:ext cx="5202822" cy="1200023"/>
          </a:xfrm>
          <a:prstGeom prst="rect">
            <a:avLst/>
          </a:prstGeom>
        </p:spPr>
      </p:pic>
      <p:grpSp>
        <p:nvGrpSpPr>
          <p:cNvPr id="12" name="组合2"/>
          <p:cNvGrpSpPr/>
          <p:nvPr/>
        </p:nvGrpSpPr>
        <p:grpSpPr>
          <a:xfrm>
            <a:off x="3448050" y="1066209"/>
            <a:ext cx="9077660" cy="1039378"/>
            <a:chExt cx="9077660" cy="1039378"/>
          </a:xfrm>
        </p:grpSpPr>
        <p:sp>
          <p:nvSpPr>
            <p:cNvPr id="13" name="形状4"/>
            <p:cNvSpPr txBox="1"/>
            <p:nvPr/>
          </p:nvSpPr>
          <p:spPr>
            <a:xfrm>
              <a:off x="0" y="311344"/>
              <a:ext cx="1743075" cy="352425"/>
            </a:xfrm>
            <a:custGeom>
              <a:gdLst>
                <a:gd fmla="*/ 1531620 w 1743075" name="connsiteX0"/>
                <a:gd fmla="*/ 0 h 352425" name="connsiteY0"/>
                <a:gd fmla="*/ 1743075 w 1743075" name="connsiteX1"/>
                <a:gd fmla="*/ 176212 h 352425" name="connsiteY1"/>
                <a:gd fmla="*/ 1531620 w 1743075" name="connsiteX2"/>
                <a:gd fmla="*/ 352425 h 352425" name="connsiteY2"/>
                <a:gd fmla="*/ 1531620 w 1743075" name="connsiteX3"/>
                <a:gd fmla="*/ 234950 h 352425" name="connsiteY3"/>
                <a:gd fmla="*/ 0 w 1743075" name="connsiteX4"/>
                <a:gd fmla="*/ 234950 h 352425" name="connsiteY4"/>
                <a:gd fmla="*/ 0 w 1743075" name="connsiteX5"/>
                <a:gd fmla="*/ 117475 h 352425" name="connsiteY5"/>
                <a:gd fmla="*/ 1531620 w 1743075" name="connsiteX6"/>
                <a:gd fmla="*/ 117475 h 352425" name="connsiteY6"/>
                <a:gd fmla="*/ 1531620 w 1743075" name="connsiteX7"/>
                <a:gd fmla="*/ 0 h 352425" name="connsiteY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b="b" l="l" r="r" t="t"/>
              <a:pathLst>
                <a:path h="352425" w="1743075">
                  <a:moveTo>
                    <a:pt x="1531620" y="0"/>
                  </a:moveTo>
                  <a:lnTo>
                    <a:pt x="1743075" y="176212"/>
                  </a:lnTo>
                  <a:lnTo>
                    <a:pt x="1531620" y="352425"/>
                  </a:lnTo>
                  <a:lnTo>
                    <a:pt x="1531620" y="234950"/>
                  </a:lnTo>
                  <a:lnTo>
                    <a:pt x="0" y="234950"/>
                  </a:lnTo>
                  <a:lnTo>
                    <a:pt x="0" y="117475"/>
                  </a:lnTo>
                  <a:lnTo>
                    <a:pt x="1531620" y="117475"/>
                  </a:lnTo>
                  <a:lnTo>
                    <a:pt x="1531620" y="0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algn="ctr" marL="0"/>
            </a:p>
          </p:txBody>
        </p:sp>
        <p:sp>
          <p:nvSpPr>
            <p:cNvPr id="14" name="文本4"/>
            <p:cNvSpPr txBox="1"/>
            <p:nvPr/>
          </p:nvSpPr>
          <p:spPr>
            <a:xfrm>
              <a:off x="1648987" y="236611"/>
              <a:ext cx="4144525" cy="80276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algn="l" marL="0">
                <a:lnSpc>
                  <a:spcPts val="2400"/>
                </a:lnSpc>
              </a:pPr>
              <a:r>
                <a:rPr altLang="en-US" b="1" i="0" lang="zh-CN" sz="200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燃料完全燃烧放出的能量</a:t>
              </a:r>
            </a:p>
          </p:txBody>
        </p:sp>
        <p:pic>
          <p:nvPicPr>
            <p:cNvPr descr="" id="15" name="公式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33606" y="0"/>
              <a:ext cx="5144054" cy="822961"/>
            </a:xfrm>
            <a:prstGeom prst="rect">
              <a:avLst/>
            </a:prstGeom>
          </p:spPr>
        </p:pic>
      </p:grpSp>
      <p:pic>
        <p:nvPicPr>
          <p:cNvPr descr="" id="16" name="公式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8605" y="3630873"/>
            <a:ext cx="2927785" cy="1052996"/>
          </a:xfrm>
          <a:prstGeom prst="rect">
            <a:avLst/>
          </a:prstGeom>
        </p:spPr>
      </p:pic>
    </p:spTree>
    <p:extLst>
      <p:ext uri="{BB962C8B-B14F-4D97-AF65-F5344CB8AC3E}">
        <p14:creationId val="840519474"/>
      </p:ext>
    </p:extLst>
  </p:cSld>
  <p:clrMapOvr>
    <a:masterClrMapping/>
  </p:clrMapOvr>
  <p:transition/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 nodeType="clickPar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dur="300" id="7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 nodeType="clickPar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12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 nodeType="clickPar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5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300" id="17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 nodeType="clickPar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0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300" id="22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 nodeType="clickPar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5" nodeType="clickEffect" presetClass="entr" presetID="26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87" id="27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273" fill="hold" id="28" tmFilter="0,0; 0.14,0.36; 0.43,0.73; 0.71,0.91; 1.0,1.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99" fill="hold" id="29" tmFilter="0.0,0.0; 0.25,0.07; 0.50,0.2; 0.75,0.467; 1.0,1.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3"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99" fill="hold" id="30" tmFilter="0, 0; 0.125,0.2665; 0.25,0.4; 0.375,0.465; 0.5,0.5;  0.625,0.535; 0.75,0.6; 0.875,0.7335; 1,1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9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49" fill="hold" id="31" tmFilter="0, 0; 0.125,0.2665; 0.25,0.4; 0.375,0.465; 0.5,0.5;  0.625,0.535; 0.75,0.6; 0.875,0.7335; 1,1">
                                          <p:stCondLst>
                                            <p:cond delay="19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27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4" fill="hold" id="32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81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dur="3" fill="hold" id="33">
                                          <p:stCondLst>
                                            <p:cond delay="9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dur="24" fill="hold" id="34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3" fill="hold" id="35">
                                          <p:stCondLst>
                                            <p:cond delay="19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dur="24" fill="hold" id="36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3" fill="hold" id="37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dur="24" fill="hold" id="38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3" fill="hold" id="39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dur="24" fill="hold" id="40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1" nodeType="clickPar">
                      <p:stCondLst>
                        <p:cond delay="indefinite"/>
                      </p:stCondLst>
                      <p:childTnLst>
                        <p:par>
                          <p:cTn fill="hold" id="42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43" nodeType="clickEffect" presetClass="entr" presetID="26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87" id="45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273" fill="hold" id="46" tmFilter="0,0; 0.14,0.36; 0.43,0.73; 0.71,0.91; 1.0,1.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99" fill="hold" id="47" tmFilter="0.0,0.0; 0.25,0.07; 0.50,0.2; 0.75,0.467; 1.0,1.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3"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99" fill="hold" id="48" tmFilter="0, 0; 0.125,0.2665; 0.25,0.4; 0.375,0.465; 0.5,0.5;  0.625,0.535; 0.75,0.6; 0.875,0.7335; 1,1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9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49" fill="hold" id="49" tmFilter="0, 0; 0.125,0.2665; 0.25,0.4; 0.375,0.465; 0.5,0.5;  0.625,0.535; 0.75,0.6; 0.875,0.7335; 1,1">
                                          <p:stCondLst>
                                            <p:cond delay="19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27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4" fill="hold" id="50" tmFilter="0, 0; 0.125,0.2665; 0.25,0.4; 0.375,0.465; 0.5,0.5;  0.625,0.535; 0.75,0.6; 0.875,0.7335; 1,1">
                                          <p:stCondLst>
                                            <p:cond delay="24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81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dur="3" fill="hold" id="51">
                                          <p:stCondLst>
                                            <p:cond delay="9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dur="24" fill="hold" id="52">
                                          <p:stCondLst>
                                            <p:cond delay="10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3" fill="hold" id="53">
                                          <p:stCondLst>
                                            <p:cond delay="19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dur="24" fill="hold" id="54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3" fill="hold" id="55">
                                          <p:stCondLst>
                                            <p:cond delay="24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dur="24" fill="hold" id="56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3" fill="hold" id="57">
                                          <p:stCondLst>
                                            <p:cond delay="27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dur="24" fill="hold" id="58">
                                          <p:stCondLst>
                                            <p:cond delay="2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5"/>
      <p:bldP animBg="1" grpId="0" spid="6"/>
      <p:bldP animBg="1" grpId="0" spid="12"/>
      <p:bldP animBg="1" grpId="0" spid="7"/>
      <p:bldP animBg="1" grpId="0" spid="11"/>
      <p:bldP animBg="1" grpId="0" spid="16"/>
    </p:bldLst>
  </p:timing>
</p:sld>
</file>

<file path=ppt/slides/slide4.xml><?xml version="1.0" encoding="utf-8"?>
<p:sld xmlns:a="http://schemas.openxmlformats.org/drawingml/2006/main" xmlns:a14="http://schemas.microsoft.com/office/drawing/2010/main" xmlns:m="http://schemas.openxmlformats.org/officeDocument/2006/math" xmlns:mc="http://schemas.openxmlformats.org/markup-compatibility/2006" xmlns:p="http://schemas.openxmlformats.org/presentationml/2006/main" xmlns:p14="http://schemas.microsoft.com/office/powerpoint/2010/main" xmlns:p15="http://schemas.microsoft.com/office/powerpoint/2012/main" xmlns:p159="http://schemas.microsoft.com/office/powerpoint/2015/09/main" xmlns:r="http://schemas.openxmlformats.org/officeDocument/2006/relationships" xmlns:w="http://schemas.openxmlformats.org/wordprocessingml/2006/main" xmlns:wp="http://schemas.openxmlformats.org/drawingml/2006/wordprocessingDrawing">
  <p:cSld name="">
    <p:bg>
      <p:bgPr>
        <a:blipFill>
          <a:blip r:embed="rId4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/>
          <p:cNvSpPr txBox="1"/>
          <p:nvPr/>
        </p:nvSpPr>
        <p:spPr>
          <a:xfrm>
            <a:off x="1122769" y="552964"/>
            <a:ext cx="10766393" cy="1784366"/>
          </a:xfrm>
          <a:custGeom>
            <a:gdLst>
              <a:gd fmla="*/ 297394 w 10766393" name="connsiteX0"/>
              <a:gd fmla="*/ 0 h 1784366" name="connsiteY0"/>
              <a:gd fmla="*/ 10468999 w 10766393" name="connsiteX1"/>
              <a:gd fmla="*/ 0 h 1784366" name="connsiteY1"/>
              <a:gd fmla="*/ 10633245 w 10766393" name="connsiteX2"/>
              <a:gd fmla="*/ 0 h 1784366" name="connsiteY2"/>
              <a:gd fmla="*/ 10766393 w 10766393" name="connsiteX3"/>
              <a:gd fmla="*/ 1486972 h 1784366" name="connsiteY3"/>
              <a:gd fmla="*/ 10766393 w 10766393" name="connsiteX4"/>
              <a:gd fmla="*/ 1651218 h 1784366" name="connsiteY4"/>
              <a:gd fmla="*/ 297394 w 10766393" name="connsiteX5"/>
              <a:gd fmla="*/ 1784366 h 1784366" name="connsiteY5"/>
              <a:gd fmla="*/ 218520 w 10766393" name="connsiteX6"/>
              <a:gd fmla="*/ 1784366 h 1784366" name="connsiteY6"/>
              <a:gd fmla="*/ 31332 w 10766393" name="connsiteX7"/>
              <a:gd fmla="*/ 1641489 h 1784366" name="connsiteY7"/>
              <a:gd fmla="*/ 0 w 10766393" name="connsiteX8"/>
              <a:gd fmla="*/ 297394 h 1784366" name="connsiteY8"/>
              <a:gd fmla="*/ 0 w 10766393" name="connsiteX9"/>
              <a:gd fmla="*/ 133148 h 1784366" name="connsiteY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b="b" l="l" r="r" t="t"/>
            <a:pathLst>
              <a:path h="1784366" w="10766393">
                <a:moveTo>
                  <a:pt x="297394" y="0"/>
                </a:moveTo>
                <a:lnTo>
                  <a:pt x="10468999" y="0"/>
                </a:lnTo>
                <a:cubicBezTo>
                  <a:pt x="10633245" y="0"/>
                  <a:pt x="10766393" y="133148"/>
                  <a:pt x="10766393" y="297394"/>
                </a:cubicBezTo>
                <a:lnTo>
                  <a:pt x="10766393" y="1486972"/>
                </a:lnTo>
                <a:cubicBezTo>
                  <a:pt x="10766393" y="1651218"/>
                  <a:pt x="10633245" y="1784366"/>
                  <a:pt x="10468999" y="1784366"/>
                </a:cubicBezTo>
                <a:lnTo>
                  <a:pt x="297394" y="1784366"/>
                </a:lnTo>
                <a:cubicBezTo>
                  <a:pt x="218520" y="1784366"/>
                  <a:pt x="142877" y="1753033"/>
                  <a:pt x="87105" y="1697261"/>
                </a:cubicBezTo>
                <a:cubicBezTo>
                  <a:pt x="31332" y="1641489"/>
                  <a:pt x="0" y="1565845"/>
                  <a:pt x="0" y="1486972"/>
                </a:cubicBezTo>
                <a:lnTo>
                  <a:pt x="0" y="297394"/>
                </a:lnTo>
                <a:cubicBezTo>
                  <a:pt x="0" y="133148"/>
                  <a:pt x="133148" y="0"/>
                  <a:pt x="297394" y="0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57150">
            <a:solidFill>
              <a:srgbClr val="991E1E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algn="l" marL="1225550">
              <a:lnSpc>
                <a:spcPts val="4500"/>
              </a:lnSpc>
            </a:pPr>
            <a:r>
              <a:rPr altLang="en-US" b="0" i="0" lang="zh-CN" sz="2599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定义：热机所做</a:t>
            </a:r>
            <a:r>
              <a:rPr altLang="en-US" b="1" i="0" lang="zh-CN" sz="2599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有用功</a:t>
            </a:r>
            <a:r>
              <a:rPr altLang="en-US" b="0" i="0" lang="zh-CN" sz="2599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与所用燃料完全燃烧释放的</a:t>
            </a:r>
            <a:r>
              <a:rPr altLang="en-US" b="1" i="0" lang="zh-CN" sz="2599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热量</a:t>
            </a:r>
            <a:r>
              <a:rPr altLang="en-US" b="0" i="0" lang="zh-CN" sz="2599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之</a:t>
            </a:r>
            <a:r>
              <a:rPr altLang="en-US" b="1" i="0" lang="zh-CN" sz="2599">
                <a:solidFill>
                  <a:srgbClr val="FF7E00">
                    <a:alpha val="100000"/>
                  </a:srgbClr>
                </a:solidFill>
                <a:latin typeface="微软雅黑"/>
                <a:ea typeface="微软雅黑"/>
              </a:rPr>
              <a:t>比</a:t>
            </a:r>
            <a:r>
              <a:rPr altLang="en-US" b="0" i="0" lang="zh-CN" sz="2599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叫作</a:t>
            </a:r>
            <a:r>
              <a:rPr altLang="en-US" b="1" i="0" lang="zh-CN" sz="2599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热机效率</a:t>
            </a:r>
          </a:p>
        </p:txBody>
      </p:sp>
      <p:grpSp>
        <p:nvGrpSpPr>
          <p:cNvPr id="3" name="组合1"/>
          <p:cNvGrpSpPr/>
          <p:nvPr/>
        </p:nvGrpSpPr>
        <p:grpSpPr>
          <a:xfrm>
            <a:off x="1472070" y="3125305"/>
            <a:ext cx="8581813" cy="785581"/>
            <a:chExt cx="8581813" cy="78558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8363123" cy="767109"/>
            </a:xfrm>
            <a:custGeom>
              <a:gdLst>
                <a:gd fmla="*/ 127851 w 8363123" name="connsiteX0"/>
                <a:gd fmla="*/ 0 h 767109" name="connsiteY0"/>
                <a:gd fmla="*/ 8235272 w 8363123" name="connsiteX1"/>
                <a:gd fmla="*/ 0 h 767109" name="connsiteY1"/>
                <a:gd fmla="*/ 8269180 w 8363123" name="connsiteX2"/>
                <a:gd fmla="*/ 0 h 767109" name="connsiteY2"/>
                <a:gd fmla="*/ 8349653 w 8363123" name="connsiteX3"/>
                <a:gd fmla="*/ 61424 h 767109" name="connsiteY3"/>
                <a:gd fmla="*/ 8363123 w 8363123" name="connsiteX4"/>
                <a:gd fmla="*/ 639257 h 767109" name="connsiteY4"/>
                <a:gd fmla="*/ 8363123 w 8363123" name="connsiteX5"/>
                <a:gd fmla="*/ 709868 h 767109" name="connsiteY5"/>
                <a:gd fmla="*/ 127851 w 8363123" name="connsiteX6"/>
                <a:gd fmla="*/ 767109 h 767109" name="connsiteY6"/>
                <a:gd fmla="*/ 57241 w 8363123" name="connsiteX7"/>
                <a:gd fmla="*/ 767109 h 767109" name="connsiteY7"/>
                <a:gd fmla="*/ 0 w 8363123" name="connsiteX8"/>
                <a:gd fmla="*/ 127851 h 767109" name="connsiteY8"/>
                <a:gd fmla="*/ 0 w 8363123" name="connsiteX9"/>
                <a:gd fmla="*/ 57241 h 767109" name="connsiteY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b="b" l="l" r="r" t="t"/>
              <a:pathLst>
                <a:path h="767109" w="8363123">
                  <a:moveTo>
                    <a:pt x="127851" y="0"/>
                  </a:moveTo>
                  <a:lnTo>
                    <a:pt x="8235272" y="0"/>
                  </a:lnTo>
                  <a:cubicBezTo>
                    <a:pt x="8269180" y="0"/>
                    <a:pt x="8301700" y="13470"/>
                    <a:pt x="8325676" y="37447"/>
                  </a:cubicBezTo>
                  <a:cubicBezTo>
                    <a:pt x="8349653" y="61424"/>
                    <a:pt x="8363123" y="93943"/>
                    <a:pt x="8363123" y="127851"/>
                  </a:cubicBezTo>
                  <a:lnTo>
                    <a:pt x="8363123" y="639257"/>
                  </a:lnTo>
                  <a:cubicBezTo>
                    <a:pt x="8363123" y="709868"/>
                    <a:pt x="8305882" y="767109"/>
                    <a:pt x="8235272" y="767109"/>
                  </a:cubicBezTo>
                  <a:lnTo>
                    <a:pt x="127851" y="767109"/>
                  </a:lnTo>
                  <a:cubicBezTo>
                    <a:pt x="57241" y="767109"/>
                    <a:pt x="0" y="709868"/>
                    <a:pt x="0" y="639257"/>
                  </a:cubicBezTo>
                  <a:lnTo>
                    <a:pt x="0" y="127851"/>
                  </a:lnTo>
                  <a:cubicBezTo>
                    <a:pt x="0" y="57241"/>
                    <a:pt x="57241" y="0"/>
                    <a:pt x="127851" y="0"/>
                  </a:cubicBezTo>
                  <a:close/>
                </a:path>
              </a:pathLst>
            </a:custGeom>
            <a:solidFill>
              <a:srgbClr val="991E1E">
                <a:alpha val="100000"/>
              </a:srgbClr>
            </a:solidFill>
            <a:ln w="952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algn="ctr" marL="0"/>
            </a:p>
          </p:txBody>
        </p:sp>
        <p:sp>
          <p:nvSpPr>
            <p:cNvPr id="5" name="文本1"/>
            <p:cNvSpPr txBox="1"/>
            <p:nvPr/>
          </p:nvSpPr>
          <p:spPr>
            <a:xfrm>
              <a:off x="93673" y="134608"/>
              <a:ext cx="8488140" cy="65097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algn="ctr" marL="0">
                <a:lnSpc>
                  <a:spcPts val="3600"/>
                </a:lnSpc>
              </a:pPr>
              <a:r>
                <a:rPr altLang="en-US" b="0" i="0" lang="zh-CN" sz="2599">
                  <a:solidFill>
                    <a:srgbClr val="FFFFFF">
                      <a:alpha val="88000"/>
                    </a:srgbClr>
                  </a:solidFill>
                  <a:latin typeface="微软雅黑"/>
                  <a:ea typeface="微软雅黑"/>
                </a:rPr>
                <a:t>热机效率是热机性能的重要指标</a:t>
              </a:r>
              <a:r>
                <a:rPr altLang="en-US" b="1" i="0" lang="zh-CN" sz="2599">
                  <a:solidFill>
                    <a:srgbClr val="FFFFFF">
                      <a:alpha val="88000"/>
                    </a:srgbClr>
                  </a:solidFill>
                  <a:latin typeface="微软雅黑"/>
                  <a:ea typeface="微软雅黑"/>
                </a:rPr>
                <a:t>。效率高，性能好。</a:t>
              </a:r>
            </a:p>
          </p:txBody>
        </p:sp>
      </p:grpSp>
      <p:pic>
        <p:nvPicPr>
          <p:cNvPr descr="" id="6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300" y="-342900"/>
            <a:ext cx="2571750" cy="2571750"/>
          </a:xfrm>
          <a:prstGeom prst="rect">
            <a:avLst/>
          </a:prstGeom>
        </p:spPr>
      </p:pic>
      <p:pic>
        <p:nvPicPr>
          <p:cNvPr descr="" id="7" name="公式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7964" y="1286142"/>
            <a:ext cx="2645016" cy="1136894"/>
          </a:xfrm>
          <a:prstGeom prst="rect">
            <a:avLst/>
          </a:prstGeom>
        </p:spPr>
      </p:pic>
      <p:grpSp>
        <p:nvGrpSpPr>
          <p:cNvPr id="8" name="组合2"/>
          <p:cNvGrpSpPr/>
          <p:nvPr/>
        </p:nvGrpSpPr>
        <p:grpSpPr>
          <a:xfrm>
            <a:off x="1580445" y="4612996"/>
            <a:ext cx="8716986" cy="951290"/>
            <a:chExt cx="8716986" cy="951290"/>
          </a:xfrm>
        </p:grpSpPr>
        <p:sp>
          <p:nvSpPr>
            <p:cNvPr id="9" name="形状3"/>
            <p:cNvSpPr txBox="1"/>
            <p:nvPr/>
          </p:nvSpPr>
          <p:spPr>
            <a:xfrm>
              <a:off x="0" y="0"/>
              <a:ext cx="8418363" cy="767103"/>
            </a:xfrm>
            <a:custGeom>
              <a:gdLst>
                <a:gd fmla="*/ 127851 w 8418363" name="connsiteX0"/>
                <a:gd fmla="*/ 0 h 767103" name="connsiteY0"/>
                <a:gd fmla="*/ 8290513 w 8418363" name="connsiteX1"/>
                <a:gd fmla="*/ 0 h 767103" name="connsiteY1"/>
                <a:gd fmla="*/ 8361123 w 8418363" name="connsiteX2"/>
                <a:gd fmla="*/ 0 h 767103" name="connsiteY2"/>
                <a:gd fmla="*/ 8418363 w 8418363" name="connsiteX3"/>
                <a:gd fmla="*/ 639253 h 767103" name="connsiteY3"/>
                <a:gd fmla="*/ 8418363 w 8418363" name="connsiteX4"/>
                <a:gd fmla="*/ 709862 h 767103" name="connsiteY4"/>
                <a:gd fmla="*/ 127851 w 8418363" name="connsiteX5"/>
                <a:gd fmla="*/ 767103 h 767103" name="connsiteY5"/>
                <a:gd fmla="*/ 93942 w 8418363" name="connsiteX6"/>
                <a:gd fmla="*/ 767103 h 767103" name="connsiteY6"/>
                <a:gd fmla="*/ 13470 w 8418363" name="connsiteX7"/>
                <a:gd fmla="*/ 705680 h 767103" name="connsiteY7"/>
                <a:gd fmla="*/ 0 w 8418363" name="connsiteX8"/>
                <a:gd fmla="*/ 127851 h 767103" name="connsiteY8"/>
                <a:gd fmla="*/ 0 w 8418363" name="connsiteX9"/>
                <a:gd fmla="*/ 57241 h 767103" name="connsiteY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b="b" l="l" r="r" t="t"/>
              <a:pathLst>
                <a:path h="767103" w="8418363">
                  <a:moveTo>
                    <a:pt x="127851" y="0"/>
                  </a:moveTo>
                  <a:lnTo>
                    <a:pt x="8290513" y="0"/>
                  </a:lnTo>
                  <a:cubicBezTo>
                    <a:pt x="8361123" y="0"/>
                    <a:pt x="8418363" y="57241"/>
                    <a:pt x="8418363" y="127851"/>
                  </a:cubicBezTo>
                  <a:lnTo>
                    <a:pt x="8418363" y="639253"/>
                  </a:lnTo>
                  <a:cubicBezTo>
                    <a:pt x="8418363" y="709862"/>
                    <a:pt x="8361123" y="767103"/>
                    <a:pt x="8290513" y="767103"/>
                  </a:cubicBezTo>
                  <a:lnTo>
                    <a:pt x="127851" y="767103"/>
                  </a:lnTo>
                  <a:cubicBezTo>
                    <a:pt x="93942" y="767103"/>
                    <a:pt x="61423" y="753633"/>
                    <a:pt x="37446" y="729656"/>
                  </a:cubicBezTo>
                  <a:cubicBezTo>
                    <a:pt x="13470" y="705680"/>
                    <a:pt x="0" y="673161"/>
                    <a:pt x="0" y="639253"/>
                  </a:cubicBezTo>
                  <a:lnTo>
                    <a:pt x="0" y="127851"/>
                  </a:lnTo>
                  <a:cubicBezTo>
                    <a:pt x="0" y="57241"/>
                    <a:pt x="57241" y="0"/>
                    <a:pt x="127851" y="0"/>
                  </a:cubicBezTo>
                  <a:close/>
                </a:path>
              </a:pathLst>
            </a:custGeom>
            <a:solidFill>
              <a:srgbClr val="991E1E">
                <a:alpha val="100000"/>
              </a:srgbClr>
            </a:solidFill>
            <a:ln w="9525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algn="ctr" marL="0"/>
            </a:p>
          </p:txBody>
        </p:sp>
        <p:sp>
          <p:nvSpPr>
            <p:cNvPr id="10" name="形状5"/>
            <p:cNvSpPr txBox="1"/>
            <p:nvPr/>
          </p:nvSpPr>
          <p:spPr>
            <a:xfrm>
              <a:off x="46442" y="126158"/>
              <a:ext cx="4534446" cy="20232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algn="ctr" marL="0"/>
            </a:p>
          </p:txBody>
        </p:sp>
        <p:sp>
          <p:nvSpPr>
            <p:cNvPr id="11" name="文本2"/>
            <p:cNvSpPr txBox="1"/>
            <p:nvPr/>
          </p:nvSpPr>
          <p:spPr>
            <a:xfrm>
              <a:off x="46442" y="126158"/>
              <a:ext cx="4534446" cy="49663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algn="l" marL="0">
                <a:lnSpc>
                  <a:spcPts val="2400"/>
                </a:lnSpc>
              </a:pPr>
              <a:r>
                <a:rPr altLang="en-US" b="1" i="0" lang="zh-CN" sz="2000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热机在工作过程中有能量损失</a:t>
              </a:r>
            </a:p>
          </p:txBody>
        </p:sp>
        <p:sp>
          <p:nvSpPr>
            <p:cNvPr id="12" name="形状6"/>
            <p:cNvSpPr txBox="1"/>
            <p:nvPr/>
          </p:nvSpPr>
          <p:spPr>
            <a:xfrm>
              <a:off x="3890663" y="7629"/>
              <a:ext cx="2326185" cy="41898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algn="ctr" marL="0"/>
            </a:p>
          </p:txBody>
        </p:sp>
        <p:sp>
          <p:nvSpPr>
            <p:cNvPr id="13" name="文本3"/>
            <p:cNvSpPr txBox="1"/>
            <p:nvPr/>
          </p:nvSpPr>
          <p:spPr>
            <a:xfrm>
              <a:off x="3890663" y="7629"/>
              <a:ext cx="2326185" cy="94366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algn="l" marL="0">
                <a:lnSpc>
                  <a:spcPts val="4400"/>
                </a:lnSpc>
              </a:pPr>
              <a:r>
                <a:rPr altLang="en-US" b="1" i="1" lang="zh-CN" sz="2800">
                  <a:solidFill>
                    <a:srgbClr val="FFFFFF">
                      <a:alpha val="100000"/>
                    </a:srgbClr>
                  </a:solidFill>
                  <a:latin typeface="Times New Roman"/>
                  <a:ea typeface="Times New Roman"/>
                </a:rPr>
                <a:t>W</a:t>
              </a:r>
              <a:r>
                <a:rPr altLang="en-US" b="1" baseline="-25000" i="0" lang="zh-CN" sz="3724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有用</a:t>
              </a:r>
              <a:r>
                <a:rPr altLang="en-US" b="1" i="0" lang="zh-CN" sz="2800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＜</a:t>
              </a:r>
              <a:r>
                <a:rPr altLang="en-US" b="1" i="1" lang="zh-CN" sz="2800">
                  <a:solidFill>
                    <a:srgbClr val="FFFFFF">
                      <a:alpha val="100000"/>
                    </a:srgbClr>
                  </a:solidFill>
                  <a:latin typeface="Times New Roman"/>
                  <a:ea typeface="Times New Roman"/>
                </a:rPr>
                <a:t>Q</a:t>
              </a:r>
              <a:r>
                <a:rPr altLang="en-US" b="1" baseline="-25000" i="0" lang="zh-CN" sz="3724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放</a:t>
              </a:r>
            </a:p>
          </p:txBody>
        </p:sp>
        <p:sp>
          <p:nvSpPr>
            <p:cNvPr id="14" name="形状7"/>
            <p:cNvSpPr txBox="1"/>
            <p:nvPr/>
          </p:nvSpPr>
          <p:spPr>
            <a:xfrm>
              <a:off x="6981774" y="113591"/>
              <a:ext cx="1735212" cy="52196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algn="ctr" marL="0"/>
            </a:p>
          </p:txBody>
        </p:sp>
        <p:sp>
          <p:nvSpPr>
            <p:cNvPr id="15" name="文本4"/>
            <p:cNvSpPr txBox="1"/>
            <p:nvPr/>
          </p:nvSpPr>
          <p:spPr>
            <a:xfrm>
              <a:off x="6977661" y="64061"/>
              <a:ext cx="1735212" cy="67949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algn="l" marL="0">
                <a:lnSpc>
                  <a:spcPts val="3300"/>
                </a:lnSpc>
              </a:pPr>
              <a:r>
                <a:rPr altLang="en-US" b="1" i="0" lang="zh-CN" sz="2800">
                  <a:solidFill>
                    <a:srgbClr val="FFFFFF">
                      <a:alpha val="100000"/>
                    </a:srgbClr>
                  </a:solidFill>
                  <a:latin typeface="Times New Roman"/>
                  <a:ea typeface="Times New Roman"/>
                </a:rPr>
                <a:t>η</a:t>
              </a:r>
              <a:r>
                <a:rPr altLang="en-US" b="1" i="0" lang="zh-CN" sz="2800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＜</a:t>
              </a:r>
              <a:r>
                <a:rPr altLang="en-US" b="1" i="0" lang="zh-CN" sz="2800">
                  <a:solidFill>
                    <a:srgbClr val="FFFFFF">
                      <a:alpha val="100000"/>
                    </a:srgbClr>
                  </a:solidFill>
                  <a:latin typeface="Times New Roman"/>
                  <a:ea typeface="Times New Roman"/>
                </a:rPr>
                <a:t>1</a:t>
              </a:r>
            </a:p>
          </p:txBody>
        </p:sp>
        <p:sp>
          <p:nvSpPr>
            <p:cNvPr id="16" name="形状4"/>
            <p:cNvSpPr txBox="1"/>
            <p:nvPr/>
          </p:nvSpPr>
          <p:spPr>
            <a:xfrm>
              <a:off x="6223519" y="258371"/>
              <a:ext cx="592344" cy="201929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FFFF">
                <a:alpha val="100000"/>
              </a:srgbClr>
            </a:solidFill>
            <a:ln w="12700">
              <a:solidFill>
                <a:srgbClr val="C00000">
                  <a:alpha val="100000"/>
                </a:srgbClr>
              </a:solidFill>
              <a:prstDash val="solid"/>
              <a:headEnd len="med" type="none" w="med"/>
              <a:tailEnd len="med" type="none" w="med"/>
            </a:ln>
          </p:spPr>
          <p:txBody>
            <a:bodyPr anchor="ctr"/>
            <a:lstStyle/>
            <a:p>
              <a:pPr algn="ctr" marL="0"/>
            </a:p>
          </p:txBody>
        </p:sp>
      </p:grpSp>
    </p:spTree>
    <p:extLst>
      <p:ext uri="{BB962C8B-B14F-4D97-AF65-F5344CB8AC3E}">
        <p14:creationId val="840519474"/>
      </p:ext>
    </p:extLst>
  </p:cSld>
  <p:clrMapOvr>
    <a:masterClrMapping/>
  </p:clrMapOvr>
  <p:transition/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 nodeType="clickPar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500" id="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 nodeType="clickPar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300" id="12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 nodeType="clickPar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5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900" id="17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 nodeType="clickPar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0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300" id="22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2"/>
      <p:bldP animBg="1" grpId="0" spid="7"/>
      <p:bldP animBg="1" grpId="0" spid="3"/>
      <p:bldP animBg="1" grpId="0" spid="8"/>
    </p:bldLst>
  </p:timing>
</p:sld>
</file>

<file path=ppt/slides/slide5.xml><?xml version="1.0" encoding="utf-8"?>
<p:sld xmlns:a="http://schemas.openxmlformats.org/drawingml/2006/main" xmlns:a14="http://schemas.microsoft.com/office/drawing/2010/main" xmlns:m="http://schemas.openxmlformats.org/officeDocument/2006/math" xmlns:mc="http://schemas.openxmlformats.org/markup-compatibility/2006" xmlns:p="http://schemas.openxmlformats.org/presentationml/2006/main" xmlns:p14="http://schemas.microsoft.com/office/powerpoint/2010/main" xmlns:p15="http://schemas.microsoft.com/office/powerpoint/2012/main" xmlns:p159="http://schemas.microsoft.com/office/powerpoint/2015/09/main" xmlns:r="http://schemas.openxmlformats.org/officeDocument/2006/relationships" xmlns:w="http://schemas.openxmlformats.org/wordprocessingml/2006/main" xmlns:wp="http://schemas.openxmlformats.org/drawingml/2006/wordprocessingDrawing">
  <p:cSld name="">
    <p:bg>
      <p:bgPr>
        <a:blipFill>
          <a:blip r:embed="rId5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/>
          <p:cNvSpPr txBox="1"/>
          <p:nvPr/>
        </p:nvSpPr>
        <p:spPr>
          <a:xfrm>
            <a:off x="831009" y="144304"/>
            <a:ext cx="3350524" cy="721825"/>
          </a:xfrm>
          <a:prstGeom prst="rect">
            <a:avLst/>
          </a:prstGeom>
          <a:noFill/>
        </p:spPr>
        <p:txBody>
          <a:bodyPr anchor="t"/>
          <a:lstStyle/>
          <a:p>
            <a:pPr algn="l" marL="0">
              <a:lnSpc>
                <a:spcPts val="4100"/>
              </a:lnSpc>
            </a:pPr>
            <a:r>
              <a:rPr altLang="en-US" b="1" i="0" lang="zh-CN" sz="2999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一些热机的效率</a:t>
            </a:r>
          </a:p>
        </p:txBody>
      </p:sp>
      <p:graphicFrame>
        <p:nvGraphicFramePr>
          <p:cNvPr id="3" name="表格1">
            <a:extLst>
              <a:ext uri="{FF2B5EF4-FFF2-40B4-BE49-F238E27FC236}">
                <a16:creationId xmlns:a16="http://schemas.microsoft.com/office/drawing/2014/main" id="{62B2FBE6-5C8C-E811-489E-1440CA960B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val="3345567701"/>
              </p:ext>
            </p:extLst>
          </p:nvPr>
        </p:nvGraphicFramePr>
        <p:xfrm>
          <a:off x="583178" y="926630"/>
          <a:ext cx="11034179" cy="5707590"/>
        </p:xfrm>
        <a:graphic>
          <a:graphicData uri="http://schemas.openxmlformats.org/drawingml/2006/table">
            <a:tbl>
              <a:tblPr bandRow="1" firstRow="1">
                <a:tableStyleId>{5C22544A-7EE6-4342-B048-85BDC9FD1C3A}</a:tableStyleId>
              </a:tblPr>
              <a:tblGrid>
                <a:gridCol w="2758227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2759497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2758227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  <a:gridCol w="2758227">
                  <a:extLst>
                    <a:ext uri="{9D8B030D-6E8A-4147-A177-3AD203B41FA5}">
                      <a16:colId xmlns:a16="http://schemas.microsoft.com/office/drawing/2014/main" val="2854172943"/>
                    </a:ext>
                  </a:extLst>
                </a:gridCol>
              </a:tblGrid>
              <a:tr h="1902530">
                <a:tc>
                  <a:txBody>
                    <a:bodyPr anchor="ctr" vert="horz" wrap="square"/>
                    <a:lstStyle/>
                    <a:p>
                      <a:pPr algn="ctr" marL="0"/>
                      <a:r>
                        <a:rPr altLang="en-US" b="1" i="0" lang="zh-CN" sz="2799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蒸汽机</a:t>
                      </a:r>
                    </a:p>
                  </a:txBody>
                  <a:tcPr anchor="ctr">
                    <a:lnL cap="flat" w="9525">
                      <a:solidFill>
                        <a:srgbClr val="0B59B3">
                          <a:alpha val="49803"/>
                        </a:srgbClr>
                      </a:solidFill>
                    </a:lnL>
                    <a:lnR cap="flat" w="9525">
                      <a:solidFill>
                        <a:srgbClr val="0B59B3">
                          <a:alpha val="49803"/>
                        </a:srgbClr>
                      </a:solidFill>
                    </a:lnR>
                    <a:lnT cap="flat" w="9525">
                      <a:solidFill>
                        <a:srgbClr val="0B59B3">
                          <a:alpha val="49803"/>
                        </a:srgbClr>
                      </a:solidFill>
                    </a:lnT>
                    <a:lnB cap="flat" w="9525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anchor="ctr" vert="horz" wrap="square"/>
                    <a:lstStyle/>
                    <a:p>
                      <a:pPr algn="ctr" marL="0"/>
                      <a:r>
                        <a:rPr altLang="en-US" b="1" i="0" lang="zh-CN" sz="2799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4%~8%</a:t>
                      </a:r>
                    </a:p>
                  </a:txBody>
                  <a:tcPr anchor="ctr">
                    <a:lnL cap="flat" w="9525">
                      <a:solidFill>
                        <a:srgbClr val="0B59B3">
                          <a:alpha val="49803"/>
                        </a:srgbClr>
                      </a:solidFill>
                    </a:lnL>
                    <a:lnR cap="flat" w="9525">
                      <a:solidFill>
                        <a:srgbClr val="0B59B3">
                          <a:alpha val="49803"/>
                        </a:srgbClr>
                      </a:solidFill>
                    </a:lnR>
                    <a:lnT cap="flat" w="9525">
                      <a:solidFill>
                        <a:srgbClr val="0B59B3">
                          <a:alpha val="49803"/>
                        </a:srgbClr>
                      </a:solidFill>
                    </a:lnT>
                    <a:lnB cap="flat" w="9525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anchor="ctr" vert="horz" wrap="square"/>
                    <a:lstStyle/>
                    <a:p>
                      <a:pPr algn="ctr" marL="0"/>
                      <a:r>
                        <a:rPr altLang="en-US" b="1" i="0" lang="zh-CN" sz="2799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燃汽轮机 </a:t>
                      </a:r>
                    </a:p>
                  </a:txBody>
                  <a:tcPr anchor="ctr">
                    <a:lnL cap="flat" w="9525">
                      <a:solidFill>
                        <a:srgbClr val="0B59B3">
                          <a:alpha val="49803"/>
                        </a:srgbClr>
                      </a:solidFill>
                    </a:lnL>
                    <a:lnR cap="flat" w="9525">
                      <a:solidFill>
                        <a:srgbClr val="0B59B3">
                          <a:alpha val="49803"/>
                        </a:srgbClr>
                      </a:solidFill>
                    </a:lnR>
                    <a:lnT cap="flat" w="9525">
                      <a:solidFill>
                        <a:srgbClr val="0B59B3">
                          <a:alpha val="49803"/>
                        </a:srgbClr>
                      </a:solidFill>
                    </a:lnT>
                    <a:lnB cap="flat" w="9525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anchor="ctr" vert="horz" wrap="square"/>
                    <a:lstStyle/>
                    <a:p>
                      <a:pPr algn="ctr" marL="0"/>
                      <a:r>
                        <a:rPr altLang="en-US" b="1" i="0" lang="zh-CN" sz="2799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50%~60%</a:t>
                      </a:r>
                    </a:p>
                  </a:txBody>
                  <a:tcPr anchor="ctr">
                    <a:lnL cap="flat" w="9525">
                      <a:solidFill>
                        <a:srgbClr val="0B59B3">
                          <a:alpha val="49803"/>
                        </a:srgbClr>
                      </a:solidFill>
                    </a:lnL>
                    <a:lnR cap="flat" w="9525">
                      <a:solidFill>
                        <a:srgbClr val="0B59B3">
                          <a:alpha val="49803"/>
                        </a:srgbClr>
                      </a:solidFill>
                    </a:lnR>
                    <a:lnT cap="flat" w="9525">
                      <a:solidFill>
                        <a:srgbClr val="0B59B3">
                          <a:alpha val="49803"/>
                        </a:srgbClr>
                      </a:solidFill>
                    </a:lnT>
                    <a:lnB cap="flat" w="9525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  <a:tr h="1902530">
                <a:tc>
                  <a:txBody>
                    <a:bodyPr anchor="ctr" vert="horz" wrap="square"/>
                    <a:lstStyle/>
                    <a:p>
                      <a:pPr algn="ctr" marL="0"/>
                      <a:r>
                        <a:rPr altLang="en-US" b="1" i="0" lang="zh-CN" sz="2799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蒸汽轮机</a:t>
                      </a:r>
                    </a:p>
                  </a:txBody>
                  <a:tcPr anchor="ctr">
                    <a:lnL cap="flat" w="9525">
                      <a:solidFill>
                        <a:srgbClr val="0B59B3">
                          <a:alpha val="49803"/>
                        </a:srgbClr>
                      </a:solidFill>
                    </a:lnL>
                    <a:lnR cap="flat" w="9525">
                      <a:solidFill>
                        <a:srgbClr val="0B59B3">
                          <a:alpha val="49803"/>
                        </a:srgbClr>
                      </a:solidFill>
                    </a:lnR>
                    <a:lnT cap="flat" w="9525">
                      <a:solidFill>
                        <a:srgbClr val="0B59B3">
                          <a:alpha val="49803"/>
                        </a:srgbClr>
                      </a:solidFill>
                    </a:lnT>
                    <a:lnB cap="flat" w="9525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anchor="ctr" vert="horz" wrap="square"/>
                    <a:lstStyle/>
                    <a:p>
                      <a:pPr algn="ctr" marL="0"/>
                      <a:r>
                        <a:rPr altLang="en-US" b="1" i="0" lang="zh-CN" sz="2799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25%~30%</a:t>
                      </a:r>
                    </a:p>
                  </a:txBody>
                  <a:tcPr anchor="ctr">
                    <a:lnL cap="flat" w="9525">
                      <a:solidFill>
                        <a:srgbClr val="0B59B3">
                          <a:alpha val="49803"/>
                        </a:srgbClr>
                      </a:solidFill>
                    </a:lnL>
                    <a:lnR cap="flat" w="9525">
                      <a:solidFill>
                        <a:srgbClr val="0B59B3">
                          <a:alpha val="49803"/>
                        </a:srgbClr>
                      </a:solidFill>
                    </a:lnR>
                    <a:lnT cap="flat" w="9525">
                      <a:solidFill>
                        <a:srgbClr val="0B59B3">
                          <a:alpha val="49803"/>
                        </a:srgbClr>
                      </a:solidFill>
                    </a:lnT>
                    <a:lnB cap="flat" w="9525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anchor="ctr" vert="horz" wrap="square"/>
                    <a:lstStyle/>
                    <a:p>
                      <a:pPr algn="ctr" marL="0"/>
                      <a:r>
                        <a:rPr altLang="en-US" b="1" i="0" lang="zh-CN" sz="2799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汽油机 </a:t>
                      </a:r>
                    </a:p>
                  </a:txBody>
                  <a:tcPr anchor="ctr">
                    <a:lnL cap="flat" w="9525">
                      <a:solidFill>
                        <a:srgbClr val="0B59B3">
                          <a:alpha val="49803"/>
                        </a:srgbClr>
                      </a:solidFill>
                    </a:lnL>
                    <a:lnR cap="flat" w="9525">
                      <a:solidFill>
                        <a:srgbClr val="0B59B3">
                          <a:alpha val="49803"/>
                        </a:srgbClr>
                      </a:solidFill>
                    </a:lnR>
                    <a:lnT cap="flat" w="9525">
                      <a:solidFill>
                        <a:srgbClr val="0B59B3">
                          <a:alpha val="49803"/>
                        </a:srgbClr>
                      </a:solidFill>
                    </a:lnT>
                    <a:lnB cap="flat" w="9525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anchor="ctr" vert="horz" wrap="square"/>
                    <a:lstStyle/>
                    <a:p>
                      <a:pPr algn="ctr" marL="0"/>
                      <a:r>
                        <a:rPr altLang="en-US" b="1" i="0" lang="zh-CN" sz="2799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26%~40%</a:t>
                      </a:r>
                    </a:p>
                  </a:txBody>
                  <a:tcPr anchor="ctr">
                    <a:lnL cap="flat" w="9525">
                      <a:solidFill>
                        <a:srgbClr val="0B59B3">
                          <a:alpha val="49803"/>
                        </a:srgbClr>
                      </a:solidFill>
                    </a:lnL>
                    <a:lnR cap="flat" w="9525">
                      <a:solidFill>
                        <a:srgbClr val="0B59B3">
                          <a:alpha val="49803"/>
                        </a:srgbClr>
                      </a:solidFill>
                    </a:lnR>
                    <a:lnT cap="flat" w="9525">
                      <a:solidFill>
                        <a:srgbClr val="0B59B3">
                          <a:alpha val="49803"/>
                        </a:srgbClr>
                      </a:solidFill>
                    </a:lnT>
                    <a:lnB cap="flat" w="9525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  <a:tr h="1902530">
                <a:tc>
                  <a:txBody>
                    <a:bodyPr anchor="ctr" vert="horz" wrap="square"/>
                    <a:lstStyle/>
                    <a:p>
                      <a:pPr algn="ctr" marL="0"/>
                      <a:r>
                        <a:rPr altLang="en-US" b="1" i="0" lang="zh-CN" sz="2799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柴油机</a:t>
                      </a:r>
                    </a:p>
                  </a:txBody>
                  <a:tcPr anchor="ctr">
                    <a:lnL cap="flat" w="9525">
                      <a:solidFill>
                        <a:srgbClr val="0B59B3">
                          <a:alpha val="49803"/>
                        </a:srgbClr>
                      </a:solidFill>
                    </a:lnL>
                    <a:lnR cap="flat" w="9525">
                      <a:solidFill>
                        <a:srgbClr val="0B59B3">
                          <a:alpha val="49803"/>
                        </a:srgbClr>
                      </a:solidFill>
                    </a:lnR>
                    <a:lnT cap="flat" w="9525">
                      <a:solidFill>
                        <a:srgbClr val="0B59B3">
                          <a:alpha val="49803"/>
                        </a:srgbClr>
                      </a:solidFill>
                    </a:lnT>
                    <a:lnB cap="flat" w="9525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anchor="ctr" vert="horz" wrap="square"/>
                    <a:lstStyle/>
                    <a:p>
                      <a:pPr algn="ctr" marL="0"/>
                      <a:r>
                        <a:rPr altLang="en-US" b="1" i="0" lang="zh-CN" sz="2799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34%~45%</a:t>
                      </a:r>
                    </a:p>
                  </a:txBody>
                  <a:tcPr anchor="ctr">
                    <a:lnL cap="flat" w="9525">
                      <a:solidFill>
                        <a:srgbClr val="0B59B3">
                          <a:alpha val="49803"/>
                        </a:srgbClr>
                      </a:solidFill>
                    </a:lnL>
                    <a:lnR cap="flat" w="9525">
                      <a:solidFill>
                        <a:srgbClr val="0B59B3">
                          <a:alpha val="49803"/>
                        </a:srgbClr>
                      </a:solidFill>
                    </a:lnR>
                    <a:lnT cap="flat" w="9525">
                      <a:solidFill>
                        <a:srgbClr val="0B59B3">
                          <a:alpha val="49803"/>
                        </a:srgbClr>
                      </a:solidFill>
                    </a:lnT>
                    <a:lnB cap="flat" w="9525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anchor="ctr" vert="horz" wrap="square"/>
                    <a:lstStyle/>
                    <a:p>
                      <a:pPr algn="ctr" marL="0"/>
                      <a:r>
                        <a:rPr altLang="en-US" b="1" i="0" lang="zh-CN" sz="2799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喷气发动机</a:t>
                      </a:r>
                    </a:p>
                  </a:txBody>
                  <a:tcPr anchor="ctr">
                    <a:lnL cap="flat" w="9525">
                      <a:solidFill>
                        <a:srgbClr val="0B59B3">
                          <a:alpha val="49803"/>
                        </a:srgbClr>
                      </a:solidFill>
                    </a:lnL>
                    <a:lnR cap="flat" w="9525">
                      <a:solidFill>
                        <a:srgbClr val="0B59B3">
                          <a:alpha val="49803"/>
                        </a:srgbClr>
                      </a:solidFill>
                    </a:lnR>
                    <a:lnT cap="flat" w="9525">
                      <a:solidFill>
                        <a:srgbClr val="0B59B3">
                          <a:alpha val="49803"/>
                        </a:srgbClr>
                      </a:solidFill>
                    </a:lnT>
                    <a:lnB cap="flat" w="9525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  <a:tc>
                  <a:txBody>
                    <a:bodyPr anchor="ctr" vert="horz" wrap="square"/>
                    <a:lstStyle/>
                    <a:p>
                      <a:pPr algn="ctr" marL="0"/>
                      <a:r>
                        <a:rPr altLang="en-US" b="1" i="0" lang="zh-CN" sz="2799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/>
                          <a:ea typeface="微软雅黑"/>
                        </a:rPr>
                        <a:t>50%~60%</a:t>
                      </a:r>
                    </a:p>
                  </a:txBody>
                  <a:tcPr anchor="ctr">
                    <a:lnL cap="flat" w="9525">
                      <a:solidFill>
                        <a:srgbClr val="0B59B3">
                          <a:alpha val="49803"/>
                        </a:srgbClr>
                      </a:solidFill>
                    </a:lnL>
                    <a:lnR cap="flat" w="9525">
                      <a:solidFill>
                        <a:srgbClr val="0B59B3">
                          <a:alpha val="49803"/>
                        </a:srgbClr>
                      </a:solidFill>
                    </a:lnR>
                    <a:lnT cap="flat" w="9525">
                      <a:solidFill>
                        <a:srgbClr val="0B59B3">
                          <a:alpha val="49803"/>
                        </a:srgbClr>
                      </a:solidFill>
                    </a:lnT>
                    <a:lnB cap="flat" w="9525">
                      <a:solidFill>
                        <a:srgbClr val="0B59B3">
                          <a:alpha val="49803"/>
                        </a:srgbClr>
                      </a:solidFill>
                    </a:lnB>
                    <a:solidFill>
                      <a:srgbClr val="E8F6FF">
                        <a:alpha val="100000"/>
                      </a:srgbClr>
                    </a:solidFill>
                  </a:tcPr>
                  <a:extLst>
                    <a:ext uri="{0D108BD9-81ED-4DB2-BD59-A6C34878D82A}">
                      <a16:rowId xmlns:a16="http://schemas.microsoft.com/office/drawing/2014/main" val="2661222183"/>
                    </a:ext>
                  </a:extLst>
                </a:tc>
              </a:tr>
            </a:tbl>
          </a:graphicData>
        </a:graphic>
      </p:graphicFrame>
      <p:pic>
        <p:nvPicPr>
          <p:cNvPr descr="" id="4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1340" l="73951" r="3631" t="7065"/>
          <a:stretch>
            <a:fillRect/>
          </a:stretch>
        </p:blipFill>
        <p:spPr>
          <a:xfrm>
            <a:off x="238839" y="4364946"/>
            <a:ext cx="1405252" cy="1335176"/>
          </a:xfrm>
          <a:prstGeom prst="rect">
            <a:avLst/>
          </a:prstGeom>
        </p:spPr>
      </p:pic>
      <p:pic>
        <p:nvPicPr>
          <p:cNvPr descr="" id="5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2608" l="36318" r="39073" t="7427"/>
          <a:stretch>
            <a:fillRect/>
          </a:stretch>
        </p:blipFill>
        <p:spPr>
          <a:xfrm>
            <a:off x="5802630" y="2521582"/>
            <a:ext cx="1405280" cy="1182253"/>
          </a:xfrm>
          <a:prstGeom prst="rect">
            <a:avLst/>
          </a:prstGeom>
        </p:spPr>
      </p:pic>
      <p:pic>
        <p:nvPicPr>
          <p:cNvPr descr="" id="6" name="图片3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2608" l="1314" r="76831" t="5797"/>
          <a:stretch>
            <a:fillRect/>
          </a:stretch>
        </p:blipFill>
        <p:spPr>
          <a:xfrm>
            <a:off x="373380" y="621944"/>
            <a:ext cx="1270873" cy="1238383"/>
          </a:xfrm>
          <a:prstGeom prst="rect">
            <a:avLst/>
          </a:prstGeom>
        </p:spPr>
      </p:pic>
    </p:spTree>
    <p:extLst>
      <p:ext uri="{BB962C8B-B14F-4D97-AF65-F5344CB8AC3E}">
        <p14:creationId val="840519474"/>
      </p:ext>
    </p:extLst>
  </p:cSld>
  <p:clrMapOvr>
    <a:masterClrMapping/>
  </p:clrMapOvr>
  <p:transition/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 nodeType="clickPar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dur="500" id="7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6"/>
    </p:bldLst>
  </p:timing>
</p:sld>
</file>

<file path=ppt/slides/slide6.xml><?xml version="1.0" encoding="utf-8"?>
<p:sld xmlns:a="http://schemas.openxmlformats.org/drawingml/2006/main" xmlns:a14="http://schemas.microsoft.com/office/drawing/2010/main" xmlns:m="http://schemas.openxmlformats.org/officeDocument/2006/math" xmlns:mc="http://schemas.openxmlformats.org/markup-compatibility/2006" xmlns:p="http://schemas.openxmlformats.org/presentationml/2006/main" xmlns:p14="http://schemas.microsoft.com/office/powerpoint/2010/main" xmlns:p15="http://schemas.microsoft.com/office/powerpoint/2012/main" xmlns:p159="http://schemas.microsoft.com/office/powerpoint/2015/09/main" xmlns:r="http://schemas.openxmlformats.org/officeDocument/2006/relationships" xmlns:w="http://schemas.openxmlformats.org/wordprocessingml/2006/main" xmlns:wp="http://schemas.openxmlformats.org/drawingml/2006/wordprocessingDrawing">
  <p:cSld name="">
    <p:bg>
      <p:bgPr>
        <a:blipFill>
          <a:blip r:embed="rId4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descr="" id="2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486" y="3866550"/>
            <a:ext cx="2971943" cy="2511438"/>
          </a:xfrm>
          <a:prstGeom prst="rect">
            <a:avLst/>
          </a:prstGeom>
        </p:spPr>
      </p:pic>
      <p:pic>
        <p:nvPicPr>
          <p:cNvPr descr="" id="3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442" y="1082288"/>
            <a:ext cx="2479396" cy="2496807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h="31750" w="95250"/>
            <a:contourClr>
              <a:srgbClr val="333333"/>
            </a:contourClr>
          </a:sp3d>
        </p:spPr>
      </p:pic>
      <p:sp>
        <p:nvSpPr>
          <p:cNvPr id="4" name="形状1"/>
          <p:cNvSpPr txBox="1"/>
          <p:nvPr/>
        </p:nvSpPr>
        <p:spPr>
          <a:xfrm>
            <a:off x="4094083" y="2944282"/>
            <a:ext cx="7142540" cy="1186586"/>
          </a:xfrm>
          <a:custGeom>
            <a:gdLst>
              <a:gd fmla="*/ 197764 w 7142540" name="connsiteX0"/>
              <a:gd fmla="*/ 0 h 1186586" name="connsiteY0"/>
              <a:gd fmla="*/ 6944776 w 7142540" name="connsiteX1"/>
              <a:gd fmla="*/ 0 h 1186586" name="connsiteY1"/>
              <a:gd fmla="*/ 7053999 w 7142540" name="connsiteX2"/>
              <a:gd fmla="*/ 0 h 1186586" name="connsiteY2"/>
              <a:gd fmla="*/ 7142540 w 7142540" name="connsiteX3"/>
              <a:gd fmla="*/ 988822 h 1186586" name="connsiteY3"/>
              <a:gd fmla="*/ 7142541 w 7142540" name="connsiteX4"/>
              <a:gd fmla="*/ 1098044 h 1186586" name="connsiteY4"/>
              <a:gd fmla="*/ 197764 w 7142540" name="connsiteX5"/>
              <a:gd fmla="*/ 1186586 h 1186586" name="connsiteY5"/>
              <a:gd fmla="*/ 88542 w 7142540" name="connsiteX6"/>
              <a:gd fmla="*/ 1186586 h 1186586" name="connsiteY6"/>
              <a:gd fmla="*/ 0 w 7142540" name="connsiteX7"/>
              <a:gd fmla="*/ 197764 h 1186586" name="connsiteY7"/>
              <a:gd fmla="*/ 0 w 7142540" name="connsiteX8"/>
              <a:gd fmla="*/ 88542 h 1186586" name="connsiteY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b="b" l="l" r="r" t="t"/>
            <a:pathLst>
              <a:path h="1186586" w="7142540">
                <a:moveTo>
                  <a:pt x="197764" y="0"/>
                </a:moveTo>
                <a:lnTo>
                  <a:pt x="6944776" y="0"/>
                </a:lnTo>
                <a:cubicBezTo>
                  <a:pt x="7053999" y="0"/>
                  <a:pt x="7142541" y="88542"/>
                  <a:pt x="7142540" y="197764"/>
                </a:cubicBezTo>
                <a:lnTo>
                  <a:pt x="7142540" y="988822"/>
                </a:lnTo>
                <a:cubicBezTo>
                  <a:pt x="7142541" y="1098044"/>
                  <a:pt x="7053999" y="1186586"/>
                  <a:pt x="6944776" y="1186586"/>
                </a:cubicBezTo>
                <a:lnTo>
                  <a:pt x="197764" y="1186586"/>
                </a:lnTo>
                <a:cubicBezTo>
                  <a:pt x="88542" y="1186586"/>
                  <a:pt x="0" y="1098044"/>
                  <a:pt x="0" y="988822"/>
                </a:cubicBezTo>
                <a:lnTo>
                  <a:pt x="0" y="197764"/>
                </a:lnTo>
                <a:cubicBezTo>
                  <a:pt x="0" y="88542"/>
                  <a:pt x="88542" y="0"/>
                  <a:pt x="197764" y="0"/>
                </a:cubicBezTo>
                <a:close/>
              </a:path>
            </a:pathLst>
          </a:custGeom>
          <a:solidFill>
            <a:srgbClr val="2AA59F">
              <a:alpha val="100000"/>
            </a:srgbClr>
          </a:solidFill>
          <a:ln w="9525">
            <a:solidFill>
              <a:srgbClr val="006E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algn="ctr" marL="0">
              <a:lnSpc>
                <a:spcPts val="4100"/>
              </a:lnSpc>
            </a:pPr>
            <a:r>
              <a:rPr altLang="en-US" b="1" i="0" lang="zh-CN" sz="2399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蒸汽机（轮机）：使世界进入了“蒸汽机时代”，</a:t>
            </a:r>
          </a:p>
          <a:p>
            <a:pPr algn="ctr" marL="0">
              <a:lnSpc>
                <a:spcPts val="4100"/>
              </a:lnSpc>
            </a:pPr>
            <a:r>
              <a:rPr altLang="en-US" b="1" i="0" lang="zh-CN" sz="2399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              完成了</a:t>
            </a:r>
            <a:r>
              <a:rPr altLang="en-US" b="1" i="0" lang="zh-CN" sz="2399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第一次工业</a:t>
            </a:r>
            <a:r>
              <a:rPr altLang="en-US" b="1" i="0" lang="zh-CN" sz="2399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革命</a:t>
            </a:r>
          </a:p>
        </p:txBody>
      </p:sp>
      <p:sp>
        <p:nvSpPr>
          <p:cNvPr id="5" name="文本1"/>
          <p:cNvSpPr txBox="1"/>
          <p:nvPr/>
        </p:nvSpPr>
        <p:spPr>
          <a:xfrm>
            <a:off x="200025" y="133350"/>
            <a:ext cx="3314700" cy="1196213"/>
          </a:xfrm>
          <a:prstGeom prst="rect">
            <a:avLst/>
          </a:prstGeom>
          <a:noFill/>
        </p:spPr>
        <p:txBody>
          <a:bodyPr anchor="t"/>
          <a:lstStyle/>
          <a:p>
            <a:pPr algn="l" marL="0">
              <a:buFont typeface="Wingdings"/>
              <a:buChar char="n"/>
            </a:pPr>
            <a:r>
              <a:rPr altLang="en-US" b="0" i="0" lang="zh-CN" sz="3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改变世界的热机</a:t>
            </a:r>
          </a:p>
          <a:p>
            <a:pPr algn="l" marL="0"/>
            <a:endParaRPr altLang="en-US" b="0" i="0" lang="zh-CN" sz="3000">
              <a:solidFill>
                <a:srgbClr val="000000">
                  <a:alpha val="100000"/>
                </a:srgbClr>
              </a:solidFill>
              <a:latin typeface="微软雅黑"/>
              <a:ea typeface="微软雅黑"/>
            </a:endParaRPr>
          </a:p>
        </p:txBody>
      </p:sp>
    </p:spTree>
    <p:extLst>
      <p:ext uri="{BB962C8B-B14F-4D97-AF65-F5344CB8AC3E}">
        <p14:creationId val="840519474"/>
      </p:ext>
    </p:extLst>
  </p:cSld>
  <p:clrMapOvr>
    <a:masterClrMapping/>
  </p:clrMapOvr>
  <p:transition/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 nodeType="clickPar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900" id="7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name="鼓掌" r:embed="rId5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4"/>
    </p:bldLst>
  </p:timing>
</p:sld>
</file>

<file path=ppt/slides/slide7.xml><?xml version="1.0" encoding="utf-8"?>
<p:sld xmlns:a="http://schemas.openxmlformats.org/drawingml/2006/main" xmlns:a14="http://schemas.microsoft.com/office/drawing/2010/main" xmlns:m="http://schemas.openxmlformats.org/officeDocument/2006/math" xmlns:mc="http://schemas.openxmlformats.org/markup-compatibility/2006" xmlns:p="http://schemas.openxmlformats.org/presentationml/2006/main" xmlns:p14="http://schemas.microsoft.com/office/powerpoint/2010/main" xmlns:p15="http://schemas.microsoft.com/office/powerpoint/2012/main" xmlns:p159="http://schemas.microsoft.com/office/powerpoint/2015/09/main" xmlns:r="http://schemas.openxmlformats.org/officeDocument/2006/relationships" xmlns:w="http://schemas.openxmlformats.org/wordprocessingml/2006/main" xmlns:wp="http://schemas.openxmlformats.org/drawingml/2006/wordprocessingDrawing">
  <p:cSld name="">
    <p:bg>
      <p:bgPr>
        <a:blipFill>
          <a:blip r:embed="rId6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descr="" id="2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74" y="1044188"/>
            <a:ext cx="2797626" cy="2497198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h="31750" w="95250"/>
            <a:contourClr>
              <a:srgbClr val="333333"/>
            </a:contourClr>
          </a:sp3d>
        </p:spPr>
      </p:pic>
      <p:sp>
        <p:nvSpPr>
          <p:cNvPr id="3" name="形状1"/>
          <p:cNvSpPr txBox="1"/>
          <p:nvPr/>
        </p:nvSpPr>
        <p:spPr>
          <a:xfrm>
            <a:off x="4094083" y="2944282"/>
            <a:ext cx="7142540" cy="1186586"/>
          </a:xfrm>
          <a:custGeom>
            <a:gdLst>
              <a:gd fmla="*/ 197764 w 7142540" name="connsiteX0"/>
              <a:gd fmla="*/ 0 h 1186586" name="connsiteY0"/>
              <a:gd fmla="*/ 6944776 w 7142540" name="connsiteX1"/>
              <a:gd fmla="*/ 0 h 1186586" name="connsiteY1"/>
              <a:gd fmla="*/ 7053999 w 7142540" name="connsiteX2"/>
              <a:gd fmla="*/ 0 h 1186586" name="connsiteY2"/>
              <a:gd fmla="*/ 7142540 w 7142540" name="connsiteX3"/>
              <a:gd fmla="*/ 988822 h 1186586" name="connsiteY3"/>
              <a:gd fmla="*/ 7142541 w 7142540" name="connsiteX4"/>
              <a:gd fmla="*/ 1098044 h 1186586" name="connsiteY4"/>
              <a:gd fmla="*/ 197764 w 7142540" name="connsiteX5"/>
              <a:gd fmla="*/ 1186586 h 1186586" name="connsiteY5"/>
              <a:gd fmla="*/ 88542 w 7142540" name="connsiteX6"/>
              <a:gd fmla="*/ 1186586 h 1186586" name="connsiteY6"/>
              <a:gd fmla="*/ 0 w 7142540" name="connsiteX7"/>
              <a:gd fmla="*/ 197764 h 1186586" name="connsiteY7"/>
              <a:gd fmla="*/ 0 w 7142540" name="connsiteX8"/>
              <a:gd fmla="*/ 88542 h 1186586" name="connsiteY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b="b" l="l" r="r" t="t"/>
            <a:pathLst>
              <a:path h="1186586" w="7142540">
                <a:moveTo>
                  <a:pt x="197764" y="0"/>
                </a:moveTo>
                <a:lnTo>
                  <a:pt x="6944776" y="0"/>
                </a:lnTo>
                <a:cubicBezTo>
                  <a:pt x="7053999" y="0"/>
                  <a:pt x="7142541" y="88542"/>
                  <a:pt x="7142540" y="197764"/>
                </a:cubicBezTo>
                <a:lnTo>
                  <a:pt x="7142540" y="988822"/>
                </a:lnTo>
                <a:cubicBezTo>
                  <a:pt x="7142541" y="1098044"/>
                  <a:pt x="7053999" y="1186586"/>
                  <a:pt x="6944776" y="1186586"/>
                </a:cubicBezTo>
                <a:lnTo>
                  <a:pt x="197764" y="1186586"/>
                </a:lnTo>
                <a:cubicBezTo>
                  <a:pt x="88542" y="1186586"/>
                  <a:pt x="0" y="1098044"/>
                  <a:pt x="0" y="988822"/>
                </a:cubicBezTo>
                <a:lnTo>
                  <a:pt x="0" y="197764"/>
                </a:lnTo>
                <a:cubicBezTo>
                  <a:pt x="0" y="88542"/>
                  <a:pt x="88542" y="0"/>
                  <a:pt x="197764" y="0"/>
                </a:cubicBezTo>
                <a:close/>
              </a:path>
            </a:pathLst>
          </a:custGeom>
          <a:solidFill>
            <a:srgbClr val="2AA59F">
              <a:alpha val="100000"/>
            </a:srgbClr>
          </a:solidFill>
          <a:ln w="9525">
            <a:solidFill>
              <a:srgbClr val="006E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algn="ctr" marL="0">
              <a:lnSpc>
                <a:spcPts val="4100"/>
              </a:lnSpc>
            </a:pPr>
            <a:r>
              <a:rPr altLang="en-US" b="1" i="0" lang="zh-CN" sz="2399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汽油机和柴油机：运用在汽车、农业机械、轮船</a:t>
            </a:r>
          </a:p>
        </p:txBody>
      </p:sp>
      <p:sp>
        <p:nvSpPr>
          <p:cNvPr id="4" name="文本1"/>
          <p:cNvSpPr txBox="1"/>
          <p:nvPr/>
        </p:nvSpPr>
        <p:spPr>
          <a:xfrm>
            <a:off x="200025" y="133350"/>
            <a:ext cx="3314700" cy="1196213"/>
          </a:xfrm>
          <a:prstGeom prst="rect">
            <a:avLst/>
          </a:prstGeom>
          <a:noFill/>
        </p:spPr>
        <p:txBody>
          <a:bodyPr anchor="t"/>
          <a:lstStyle/>
          <a:p>
            <a:pPr algn="l" marL="0">
              <a:buFont typeface="Wingdings"/>
              <a:buChar char="n"/>
            </a:pPr>
            <a:r>
              <a:rPr altLang="en-US" b="0" i="0" lang="zh-CN" sz="3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改变世界的热机</a:t>
            </a:r>
          </a:p>
          <a:p>
            <a:pPr algn="l" marL="0"/>
            <a:endParaRPr altLang="en-US" b="0" i="0" lang="zh-CN" sz="3000">
              <a:solidFill>
                <a:srgbClr val="000000">
                  <a:alpha val="100000"/>
                </a:srgbClr>
              </a:solidFill>
              <a:latin typeface="微软雅黑"/>
              <a:ea typeface="微软雅黑"/>
            </a:endParaRPr>
          </a:p>
        </p:txBody>
      </p:sp>
      <p:pic>
        <p:nvPicPr>
          <p:cNvPr descr="" id="5" name="图片2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622"/>
          <a:stretch>
            <a:fillRect/>
          </a:stretch>
        </p:blipFill>
        <p:spPr>
          <a:xfrm>
            <a:off x="671074" y="4108704"/>
            <a:ext cx="2797693" cy="2213524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h="31750" w="95250"/>
            <a:contourClr>
              <a:srgbClr val="333333"/>
            </a:contourClr>
          </a:sp3d>
        </p:spPr>
      </p:pic>
      <p:pic>
        <p:nvPicPr>
          <p:cNvPr descr="" id="6" name="图片3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1340" l="73951" r="3631" t="7065"/>
          <a:stretch>
            <a:fillRect/>
          </a:stretch>
        </p:blipFill>
        <p:spPr>
          <a:xfrm>
            <a:off x="57864" y="650196"/>
            <a:ext cx="1405252" cy="1335176"/>
          </a:xfrm>
          <a:prstGeom prst="rect">
            <a:avLst/>
          </a:prstGeom>
        </p:spPr>
      </p:pic>
      <p:pic>
        <p:nvPicPr>
          <p:cNvPr descr="" id="7" name="图片4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32608" l="36318" r="39073" t="7427"/>
          <a:stretch>
            <a:fillRect/>
          </a:stretch>
        </p:blipFill>
        <p:spPr>
          <a:xfrm>
            <a:off x="114" y="3636607"/>
            <a:ext cx="1405280" cy="1182253"/>
          </a:xfrm>
          <a:prstGeom prst="rect">
            <a:avLst/>
          </a:prstGeom>
        </p:spPr>
      </p:pic>
    </p:spTree>
    <p:extLst>
      <p:ext uri="{BB962C8B-B14F-4D97-AF65-F5344CB8AC3E}">
        <p14:creationId val="840519474"/>
      </p:ext>
    </p:extLst>
  </p:cSld>
  <p:clrMapOvr>
    <a:masterClrMapping/>
  </p:clrMapOvr>
  <p:transition/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 nodeType="clickPar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900" id="7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name="鼓掌" r:embed="rId7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 nodeType="clickPar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300" id="12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"/>
      <p:bldP animBg="1" grpId="0" spid="5"/>
    </p:bldLst>
  </p:timing>
</p:sld>
</file>

<file path=ppt/slides/slide8.xml><?xml version="1.0" encoding="utf-8"?>
<p:sld xmlns:a="http://schemas.openxmlformats.org/drawingml/2006/main" xmlns:a14="http://schemas.microsoft.com/office/drawing/2010/main" xmlns:m="http://schemas.openxmlformats.org/officeDocument/2006/math" xmlns:mc="http://schemas.openxmlformats.org/markup-compatibility/2006" xmlns:p="http://schemas.openxmlformats.org/presentationml/2006/main" xmlns:p14="http://schemas.microsoft.com/office/powerpoint/2010/main" xmlns:p15="http://schemas.microsoft.com/office/powerpoint/2012/main" xmlns:p159="http://schemas.microsoft.com/office/powerpoint/2015/09/main" xmlns:r="http://schemas.openxmlformats.org/officeDocument/2006/relationships" xmlns:w="http://schemas.openxmlformats.org/wordprocessingml/2006/main" xmlns:wp="http://schemas.openxmlformats.org/drawingml/2006/wordprocessingDrawing">
  <p:cSld name="">
    <p:bg>
      <p:bgPr>
        <a:blipFill>
          <a:blip r:embed="rId3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/>
          <p:cNvSpPr txBox="1"/>
          <p:nvPr/>
        </p:nvSpPr>
        <p:spPr>
          <a:xfrm>
            <a:off x="7076008" y="3125257"/>
            <a:ext cx="4789865" cy="1186586"/>
          </a:xfrm>
          <a:custGeom>
            <a:gdLst>
              <a:gd fmla="*/ 197764 w 4789865" name="connsiteX0"/>
              <a:gd fmla="*/ 0 h 1186586" name="connsiteY0"/>
              <a:gd fmla="*/ 4592101 w 4789865" name="connsiteX1"/>
              <a:gd fmla="*/ 0 h 1186586" name="connsiteY1"/>
              <a:gd fmla="*/ 4701323 w 4789865" name="connsiteX2"/>
              <a:gd fmla="*/ 0 h 1186586" name="connsiteY2"/>
              <a:gd fmla="*/ 4789865 w 4789865" name="connsiteX3"/>
              <a:gd fmla="*/ 988822 h 1186586" name="connsiteY3"/>
              <a:gd fmla="*/ 4789865 w 4789865" name="connsiteX4"/>
              <a:gd fmla="*/ 1098044 h 1186586" name="connsiteY4"/>
              <a:gd fmla="*/ 197764 w 4789865" name="connsiteX5"/>
              <a:gd fmla="*/ 1186586 h 1186586" name="connsiteY5"/>
              <a:gd fmla="*/ 88542 w 4789865" name="connsiteX6"/>
              <a:gd fmla="*/ 1186586 h 1186586" name="connsiteY6"/>
              <a:gd fmla="*/ 0 w 4789865" name="connsiteX7"/>
              <a:gd fmla="*/ 197764 h 1186586" name="connsiteY7"/>
              <a:gd fmla="*/ 0 w 4789865" name="connsiteX8"/>
              <a:gd fmla="*/ 88542 h 1186586" name="connsiteY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b="b" l="l" r="r" t="t"/>
            <a:pathLst>
              <a:path h="1186586" w="4789865">
                <a:moveTo>
                  <a:pt x="197764" y="0"/>
                </a:moveTo>
                <a:lnTo>
                  <a:pt x="4592101" y="0"/>
                </a:lnTo>
                <a:cubicBezTo>
                  <a:pt x="4701323" y="0"/>
                  <a:pt x="4789865" y="88542"/>
                  <a:pt x="4789865" y="197764"/>
                </a:cubicBezTo>
                <a:lnTo>
                  <a:pt x="4789865" y="988822"/>
                </a:lnTo>
                <a:cubicBezTo>
                  <a:pt x="4789865" y="1098044"/>
                  <a:pt x="4701323" y="1186586"/>
                  <a:pt x="4592101" y="1186586"/>
                </a:cubicBezTo>
                <a:lnTo>
                  <a:pt x="197764" y="1186586"/>
                </a:lnTo>
                <a:cubicBezTo>
                  <a:pt x="88542" y="1186586"/>
                  <a:pt x="0" y="1098044"/>
                  <a:pt x="0" y="988822"/>
                </a:cubicBezTo>
                <a:lnTo>
                  <a:pt x="0" y="197764"/>
                </a:lnTo>
                <a:cubicBezTo>
                  <a:pt x="0" y="88542"/>
                  <a:pt x="88542" y="0"/>
                  <a:pt x="197764" y="0"/>
                </a:cubicBezTo>
                <a:close/>
              </a:path>
            </a:pathLst>
          </a:custGeom>
          <a:solidFill>
            <a:srgbClr val="BBC8E5">
              <a:alpha val="100000"/>
            </a:srgbClr>
          </a:solidFill>
          <a:ln w="9525">
            <a:solidFill>
              <a:srgbClr val="ADBDD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algn="ctr" marL="0">
              <a:lnSpc>
                <a:spcPts val="4100"/>
              </a:lnSpc>
            </a:pPr>
            <a:r>
              <a:rPr altLang="en-US" b="1" i="0" lang="zh-CN" sz="2399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喷气式发动机：运用在航空航天中</a:t>
            </a:r>
          </a:p>
        </p:txBody>
      </p:sp>
      <p:sp>
        <p:nvSpPr>
          <p:cNvPr id="3" name="文本1"/>
          <p:cNvSpPr txBox="1"/>
          <p:nvPr/>
        </p:nvSpPr>
        <p:spPr>
          <a:xfrm>
            <a:off x="200025" y="133350"/>
            <a:ext cx="3314700" cy="1196213"/>
          </a:xfrm>
          <a:prstGeom prst="rect">
            <a:avLst/>
          </a:prstGeom>
          <a:noFill/>
        </p:spPr>
        <p:txBody>
          <a:bodyPr anchor="t"/>
          <a:lstStyle/>
          <a:p>
            <a:pPr algn="l" marL="0">
              <a:buFont typeface="Wingdings"/>
              <a:buChar char="n"/>
            </a:pPr>
            <a:r>
              <a:rPr altLang="en-US" b="0" i="0" lang="zh-CN" sz="3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改变世界的热机</a:t>
            </a:r>
          </a:p>
          <a:p>
            <a:pPr algn="l" marL="0"/>
            <a:endParaRPr altLang="en-US" b="0" i="0" lang="zh-CN" sz="3000">
              <a:solidFill>
                <a:srgbClr val="000000">
                  <a:alpha val="100000"/>
                </a:srgbClr>
              </a:solidFill>
              <a:latin typeface="微软雅黑"/>
              <a:ea typeface="微软雅黑"/>
            </a:endParaRPr>
          </a:p>
        </p:txBody>
      </p:sp>
      <p:pic>
        <p:nvPicPr>
          <p:cNvPr descr="" id="4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22" y="1343025"/>
            <a:ext cx="6343936" cy="4857750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h="31750" w="95250"/>
            <a:contourClr>
              <a:srgbClr val="333333"/>
            </a:contourClr>
          </a:sp3d>
        </p:spPr>
      </p:pic>
    </p:spTree>
    <p:extLst>
      <p:ext uri="{BB962C8B-B14F-4D97-AF65-F5344CB8AC3E}">
        <p14:creationId val="840519474"/>
      </p:ext>
    </p:extLst>
  </p:cSld>
  <p:clrMapOvr>
    <a:masterClrMapping/>
  </p:clrMapOvr>
  <p:transition/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 nodeType="clickPar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900" id="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name="鼓掌" r:embed="rId4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2"/>
    </p:bldLst>
  </p:timing>
</p:sld>
</file>

<file path=ppt/slides/slide9.xml><?xml version="1.0" encoding="utf-8"?>
<p:sld xmlns:a="http://schemas.openxmlformats.org/drawingml/2006/main" xmlns:a14="http://schemas.microsoft.com/office/drawing/2010/main" xmlns:m="http://schemas.openxmlformats.org/officeDocument/2006/math" xmlns:mc="http://schemas.openxmlformats.org/markup-compatibility/2006" xmlns:p="http://schemas.openxmlformats.org/presentationml/2006/main" xmlns:p14="http://schemas.microsoft.com/office/powerpoint/2010/main" xmlns:p15="http://schemas.microsoft.com/office/powerpoint/2012/main" xmlns:p159="http://schemas.microsoft.com/office/powerpoint/2015/09/main" xmlns:r="http://schemas.openxmlformats.org/officeDocument/2006/relationships" xmlns:w="http://schemas.openxmlformats.org/wordprocessingml/2006/main" xmlns:wp="http://schemas.openxmlformats.org/drawingml/2006/wordprocessingDrawing">
  <p:cSld name="">
    <p:bg>
      <p:bgPr>
        <a:blipFill>
          <a:blip r:embed="rId3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/>
          <p:cNvSpPr txBox="1"/>
          <p:nvPr/>
        </p:nvSpPr>
        <p:spPr>
          <a:xfrm>
            <a:off x="4123258" y="477307"/>
            <a:ext cx="3665915" cy="634136"/>
          </a:xfrm>
          <a:custGeom>
            <a:gdLst>
              <a:gd fmla="*/ 105689 w 3665915" name="connsiteX0"/>
              <a:gd fmla="*/ 0 h 634136" name="connsiteY0"/>
              <a:gd fmla="*/ 3560226 w 3665915" name="connsiteX1"/>
              <a:gd fmla="*/ 0 h 634136" name="connsiteY1"/>
              <a:gd fmla="*/ 3618597 w 3665915" name="connsiteX2"/>
              <a:gd fmla="*/ 0 h 634136" name="connsiteY2"/>
              <a:gd fmla="*/ 3665915 w 3665915" name="connsiteX3"/>
              <a:gd fmla="*/ 528447 h 634136" name="connsiteY3"/>
              <a:gd fmla="*/ 3665915 w 3665915" name="connsiteX4"/>
              <a:gd fmla="*/ 586818 h 634136" name="connsiteY4"/>
              <a:gd fmla="*/ 105689 w 3665915" name="connsiteX5"/>
              <a:gd fmla="*/ 634136 h 634136" name="connsiteY5"/>
              <a:gd fmla="*/ 47319 w 3665915" name="connsiteX6"/>
              <a:gd fmla="*/ 634136 h 634136" name="connsiteY6"/>
              <a:gd fmla="*/ 0 w 3665915" name="connsiteX7"/>
              <a:gd fmla="*/ 105689 h 634136" name="connsiteY7"/>
              <a:gd fmla="*/ 0 w 3665915" name="connsiteX8"/>
              <a:gd fmla="*/ 47319 h 634136" name="connsiteY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b="b" l="l" r="r" t="t"/>
            <a:pathLst>
              <a:path h="634136" w="3665915">
                <a:moveTo>
                  <a:pt x="105689" y="0"/>
                </a:moveTo>
                <a:lnTo>
                  <a:pt x="3560226" y="0"/>
                </a:lnTo>
                <a:cubicBezTo>
                  <a:pt x="3618597" y="0"/>
                  <a:pt x="3665915" y="47319"/>
                  <a:pt x="3665915" y="105689"/>
                </a:cubicBezTo>
                <a:lnTo>
                  <a:pt x="3665915" y="528447"/>
                </a:lnTo>
                <a:cubicBezTo>
                  <a:pt x="3665915" y="586818"/>
                  <a:pt x="3618597" y="634136"/>
                  <a:pt x="3560226" y="634136"/>
                </a:cubicBezTo>
                <a:lnTo>
                  <a:pt x="105689" y="634136"/>
                </a:lnTo>
                <a:cubicBezTo>
                  <a:pt x="47319" y="634136"/>
                  <a:pt x="0" y="586818"/>
                  <a:pt x="0" y="528447"/>
                </a:cubicBezTo>
                <a:lnTo>
                  <a:pt x="0" y="105689"/>
                </a:lnTo>
                <a:cubicBezTo>
                  <a:pt x="0" y="47319"/>
                  <a:pt x="47319" y="0"/>
                  <a:pt x="105689" y="0"/>
                </a:cubicBezTo>
                <a:close/>
              </a:path>
            </a:pathLst>
          </a:custGeom>
          <a:solidFill>
            <a:srgbClr val="BBC8E5">
              <a:alpha val="100000"/>
            </a:srgbClr>
          </a:solidFill>
          <a:ln w="9525">
            <a:solidFill>
              <a:srgbClr val="ADBDD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algn="ctr" marL="0">
              <a:lnSpc>
                <a:spcPts val="4100"/>
              </a:lnSpc>
            </a:pPr>
            <a:r>
              <a:rPr altLang="en-US" b="1" i="0" lang="zh-CN" sz="2399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火箭发动机：飞向太空</a:t>
            </a:r>
          </a:p>
        </p:txBody>
      </p:sp>
      <p:sp>
        <p:nvSpPr>
          <p:cNvPr id="3" name="文本1"/>
          <p:cNvSpPr txBox="1"/>
          <p:nvPr/>
        </p:nvSpPr>
        <p:spPr>
          <a:xfrm>
            <a:off x="200025" y="133350"/>
            <a:ext cx="3314700" cy="1196213"/>
          </a:xfrm>
          <a:prstGeom prst="rect">
            <a:avLst/>
          </a:prstGeom>
          <a:noFill/>
        </p:spPr>
        <p:txBody>
          <a:bodyPr anchor="t"/>
          <a:lstStyle/>
          <a:p>
            <a:pPr algn="l" marL="0">
              <a:buFont typeface="Wingdings"/>
              <a:buChar char="n"/>
            </a:pPr>
            <a:r>
              <a:rPr altLang="en-US" b="0" i="0" lang="zh-CN" sz="3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改变世界的热机</a:t>
            </a:r>
          </a:p>
          <a:p>
            <a:pPr algn="l" marL="0"/>
            <a:endParaRPr altLang="en-US" b="0" i="0" lang="zh-CN" sz="3000">
              <a:solidFill>
                <a:srgbClr val="000000">
                  <a:alpha val="100000"/>
                </a:srgbClr>
              </a:solidFill>
              <a:latin typeface="微软雅黑"/>
              <a:ea typeface="微软雅黑"/>
            </a:endParaRPr>
          </a:p>
        </p:txBody>
      </p:sp>
      <p:pic>
        <p:nvPicPr>
          <p:cNvPr descr="" id="4" name="图片1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33" l="11458" r="12395" t="27962"/>
          <a:stretch>
            <a:fillRect/>
          </a:stretch>
        </p:blipFill>
        <p:spPr>
          <a:xfrm>
            <a:off x="652462" y="1319803"/>
            <a:ext cx="11144250" cy="5244360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h="31750" w="95250"/>
            <a:contourClr>
              <a:srgbClr val="333333"/>
            </a:contourClr>
          </a:sp3d>
        </p:spPr>
      </p:pic>
    </p:spTree>
    <p:extLst>
      <p:ext uri="{BB962C8B-B14F-4D97-AF65-F5344CB8AC3E}">
        <p14:creationId val="840519474"/>
      </p:ext>
    </p:extLst>
  </p:cSld>
  <p:clrMapOvr>
    <a:masterClrMapping/>
  </p:clrMapOvr>
  <p:transition/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 nodeType="clickPar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900" id="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name="鼓掌" r:embed="rId4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2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宽屏</PresentationFormat>
  <Paragraphs>48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等线 Light</vt:lpstr>
      <vt:lpstr>等线</vt:lpstr>
      <vt:lpstr>微软雅黑</vt:lpstr>
      <vt:lpstr>Times New Roman</vt:lpstr>
      <vt:lpstr>Wingdings</vt:lpstr>
      <vt:lpstr>宋体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2025-09-22T00:33:13Z</dcterms:created>
  <dcterms:modified xsi:type="dcterms:W3CDTF">2025-09-22T00:49:10Z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pplicationName">
    <vt:lpwstr>EasiNote5</vt:lpwstr>
  </property>
  <property fmtid="{D5CDD505-2E9C-101B-9397-08002B2CF9AE}" pid="3" name="ApplicationVersion">
    <vt:lpwstr>5.2.4.8772</vt:lpwstr>
  </property>
  <property fmtid="{D5CDD505-2E9C-101B-9397-08002B2CF9AE}" pid="4" name="EasiNoteAuthor">
    <vt:lpwstr>vwnojoqqvrwzmvljvwyvmoi53579u441</vt:lpwstr>
  </property>
  <property fmtid="{D5CDD505-2E9C-101B-9397-08002B2CF9AE}" pid="5" name="EasiNoteCoursewareInfo">
    <vt:lpwstr>0adc950f-1a57-42b6-8469-2b168b8a3d81:2</vt:lpwstr>
  </property>
  <property fmtid="{D5CDD505-2E9C-101B-9397-08002B2CF9AE}" pid="6" name="EasiNoteDocumentName">
    <vt:lpwstr>@2.2热机效率 </vt:lpwstr>
  </property>
  <property fmtid="{D5CDD505-2E9C-101B-9397-08002B2CF9AE}" pid="7" name="EasiNoteUpstreamCoursewareInfo_0">
    <vt:lpwstr>957d0c6f-8528-49bc-a4bd-d2ac90f15ec8</vt:lpwstr>
  </property>
</Properties>
</file>