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tags" Target="tags/tag3.xml" /><Relationship Id="rId33" Type="http://schemas.openxmlformats.org/officeDocument/2006/relationships/presProps" Target="presProps.xml" /><Relationship Id="rId34" Type="http://schemas.openxmlformats.org/officeDocument/2006/relationships/viewProps" Target="viewProps.xml" /><Relationship Id="rId35" Type="http://schemas.openxmlformats.org/officeDocument/2006/relationships/theme" Target="theme/theme1.xml" /><Relationship Id="rId36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slideLayout" Target="../slideLayouts/slideLayout33.xml" /><Relationship Id="rId34" Type="http://schemas.openxmlformats.org/officeDocument/2006/relationships/slideLayout" Target="../slideLayouts/slideLayout34.xml" /><Relationship Id="rId35" Type="http://schemas.openxmlformats.org/officeDocument/2006/relationships/slideLayout" Target="../slideLayouts/slideLayout35.xml" /><Relationship Id="rId36" Type="http://schemas.openxmlformats.org/officeDocument/2006/relationships/slideLayout" Target="../slideLayouts/slideLayout36.xml" /><Relationship Id="rId37" Type="http://schemas.openxmlformats.org/officeDocument/2006/relationships/slideLayout" Target="../slideLayouts/slideLayout37.xml" /><Relationship Id="rId38" Type="http://schemas.openxmlformats.org/officeDocument/2006/relationships/slideLayout" Target="../slideLayouts/slideLayout38.xml" /><Relationship Id="rId39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slideLayout" Target="../slideLayouts/slideLayout4.xml" /><Relationship Id="rId40" Type="http://schemas.openxmlformats.org/officeDocument/2006/relationships/image" Target="../media/image1.png" /><Relationship Id="rId41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40" r:link="rId3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16.jpeg" /><Relationship Id="rId3" Type="http://schemas.openxmlformats.org/officeDocument/2006/relationships/image" Target="../media/image17.jpeg" /><Relationship Id="rId4" Type="http://schemas.openxmlformats.org/officeDocument/2006/relationships/image" Target="../media/image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18.png" /><Relationship Id="rId3" Type="http://schemas.openxmlformats.org/officeDocument/2006/relationships/image" Target="../media/image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9.png" /><Relationship Id="rId3" Type="http://schemas.openxmlformats.org/officeDocument/2006/relationships/image" Target="../media/image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20.png" /><Relationship Id="rId3" Type="http://schemas.openxmlformats.org/officeDocument/2006/relationships/image" Target="../media/image21.png" /><Relationship Id="rId4" Type="http://schemas.openxmlformats.org/officeDocument/2006/relationships/image" Target="../media/image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22.jpeg" /><Relationship Id="rId3" Type="http://schemas.openxmlformats.org/officeDocument/2006/relationships/image" Target="../media/image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23.png" /><Relationship Id="rId3" Type="http://schemas.openxmlformats.org/officeDocument/2006/relationships/image" Target="../media/image24.png" /><Relationship Id="rId4" Type="http://schemas.openxmlformats.org/officeDocument/2006/relationships/image" Target="../media/image3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25.jpeg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Relationship Id="rId5" Type="http://schemas.openxmlformats.org/officeDocument/2006/relationships/image" Target="../media/image28.jpeg" /><Relationship Id="rId6" Type="http://schemas.openxmlformats.org/officeDocument/2006/relationships/image" Target="../media/image3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29.png" /><Relationship Id="rId3" Type="http://schemas.openxmlformats.org/officeDocument/2006/relationships/image" Target="../media/image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30.png" /><Relationship Id="rId3" Type="http://schemas.openxmlformats.org/officeDocument/2006/relationships/tags" Target="../tags/tag2.xml" /><Relationship Id="rId4" Type="http://schemas.openxmlformats.org/officeDocument/2006/relationships/video" Target="../media/media2.mp4" /><Relationship Id="rId5" Type="http://schemas.microsoft.com/office/2007/relationships/media" Target="../media/media2.mp4" /><Relationship Id="rId6" Type="http://schemas.openxmlformats.org/officeDocument/2006/relationships/image" Target="../media/image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3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31.png" /><Relationship Id="rId3" Type="http://schemas.openxmlformats.org/officeDocument/2006/relationships/image" Target="../media/image3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32.png" /><Relationship Id="rId3" Type="http://schemas.openxmlformats.org/officeDocument/2006/relationships/image" Target="../media/image3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3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2" Type="http://schemas.openxmlformats.org/officeDocument/2006/relationships/image" Target="../media/image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2" Type="http://schemas.openxmlformats.org/officeDocument/2006/relationships/image" Target="../media/image3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Relationship Id="rId2" Type="http://schemas.openxmlformats.org/officeDocument/2006/relationships/image" Target="../media/image33.jpeg" /><Relationship Id="rId3" Type="http://schemas.openxmlformats.org/officeDocument/2006/relationships/image" Target="../media/image3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2" Type="http://schemas.openxmlformats.org/officeDocument/2006/relationships/image" Target="../media/image34.png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3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2" Type="http://schemas.openxmlformats.org/officeDocument/2006/relationships/image" Target="../media/image37.png" /><Relationship Id="rId3" Type="http://schemas.openxmlformats.org/officeDocument/2006/relationships/image" Target="../media/image38.png" /><Relationship Id="rId4" Type="http://schemas.openxmlformats.org/officeDocument/2006/relationships/image" Target="../media/image39.png" /><Relationship Id="rId5" Type="http://schemas.openxmlformats.org/officeDocument/2006/relationships/image" Target="../media/image3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image" Target="../media/image3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2" Type="http://schemas.openxmlformats.org/officeDocument/2006/relationships/image" Target="../media/image40.png" /><Relationship Id="rId3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Relationship Id="rId3" Type="http://schemas.openxmlformats.org/officeDocument/2006/relationships/image" Target="../media/image3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2" Type="http://schemas.openxmlformats.org/officeDocument/2006/relationships/image" Target="../media/image41.png" /><Relationship Id="rId3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1.png" /><Relationship Id="rId3" Type="http://schemas.openxmlformats.org/officeDocument/2006/relationships/image" Target="../media/image8.png" /><Relationship Id="rId4" Type="http://schemas.openxmlformats.org/officeDocument/2006/relationships/image" Target="../media/image9.png" /><Relationship Id="rId5" Type="http://schemas.openxmlformats.org/officeDocument/2006/relationships/image" Target="../media/image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png" /><Relationship Id="rId3" Type="http://schemas.openxmlformats.org/officeDocument/2006/relationships/tags" Target="../tags/tag1.xml" /><Relationship Id="rId4" Type="http://schemas.openxmlformats.org/officeDocument/2006/relationships/video" Target="../media/media1.mp4" /><Relationship Id="rId5" Type="http://schemas.microsoft.com/office/2007/relationships/media" Target="../media/media1.mp4" /><Relationship Id="rId6" Type="http://schemas.openxmlformats.org/officeDocument/2006/relationships/image" Target="../media/image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3.png" /><Relationship Id="rId3" Type="http://schemas.openxmlformats.org/officeDocument/2006/relationships/image" Target="../media/image14.png" /><Relationship Id="rId4" Type="http://schemas.openxmlformats.org/officeDocument/2006/relationships/image" Target="../media/image8.png" /><Relationship Id="rId5" Type="http://schemas.openxmlformats.org/officeDocument/2006/relationships/image" Target="../media/image9.png" /><Relationship Id="rId6" Type="http://schemas.openxmlformats.org/officeDocument/2006/relationships/image" Target="../media/image3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5.png" /><Relationship Id="rId3" Type="http://schemas.openxmlformats.org/officeDocument/2006/relationships/image" Target="../media/image3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3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图片 2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2" name="文本1" title=""/>
          <p:cNvSpPr txBox="1"/>
          <p:nvPr/>
        </p:nvSpPr>
        <p:spPr>
          <a:xfrm>
            <a:off x="-635" y="6050280"/>
            <a:ext cx="12193270" cy="807720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/>
            <a:r>
              <a:rPr lang="zh-CN" altLang="en-US" sz="40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</a:t>
            </a:r>
            <a:r>
              <a:rPr lang="en-US" altLang="zh-CN" sz="40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      </a:t>
            </a:r>
            <a:r>
              <a:rPr lang="zh-CN" altLang="en-US" sz="40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第一章内能</a:t>
            </a:r>
            <a:endParaRPr lang="zh-CN" altLang="en-US" sz="4000" b="1" i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177795" y="951405"/>
            <a:ext cx="3125346" cy="55913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900"/>
              </a:lnSpc>
            </a:pPr>
            <a:r>
              <a:rPr lang="zh-CN" altLang="en-US" sz="26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水的比热容是：</a:t>
            </a:r>
            <a:endParaRPr lang="zh-CN" altLang="en-US" sz="26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4006053" y="904103"/>
            <a:ext cx="3224546" cy="64725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4.2×10</a:t>
            </a:r>
            <a:r>
              <a:rPr lang="zh-CN" altLang="en-US" sz="26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3904393" y="1538297"/>
            <a:ext cx="4650515" cy="64725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4.2×10</a:t>
            </a:r>
            <a:r>
              <a:rPr lang="zh-CN" altLang="en-US" sz="26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焦耳每千克摄氏度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4" title=""/>
          <p:cNvSpPr txBox="1"/>
          <p:nvPr/>
        </p:nvSpPr>
        <p:spPr>
          <a:xfrm>
            <a:off x="3207163" y="2274722"/>
            <a:ext cx="8220332" cy="64725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1kg水每升高(</a:t>
            </a:r>
            <a:r>
              <a:rPr lang="zh-CN" altLang="en-US" sz="2600" b="0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降低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)1℃需吸收(</a:t>
            </a:r>
            <a:r>
              <a:rPr lang="zh-CN" altLang="en-US" sz="2600" b="0" i="0">
                <a:solidFill>
                  <a:srgbClr val="006E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放出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)热量为4.2×10</a:t>
            </a:r>
            <a:r>
              <a:rPr lang="zh-CN" altLang="en-US" sz="26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5" title=""/>
          <p:cNvSpPr txBox="1"/>
          <p:nvPr/>
        </p:nvSpPr>
        <p:spPr>
          <a:xfrm>
            <a:off x="2522134" y="1586303"/>
            <a:ext cx="1586308" cy="65097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6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读作:</a:t>
            </a:r>
            <a:endParaRPr lang="zh-CN" altLang="en-US" sz="26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6" title=""/>
          <p:cNvSpPr txBox="1"/>
          <p:nvPr/>
        </p:nvSpPr>
        <p:spPr>
          <a:xfrm>
            <a:off x="1440761" y="2272846"/>
            <a:ext cx="2139629" cy="65097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6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物理意义：</a:t>
            </a:r>
            <a:endParaRPr lang="zh-CN" altLang="en-US" sz="26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7" title=""/>
          <p:cNvSpPr txBox="1"/>
          <p:nvPr/>
        </p:nvSpPr>
        <p:spPr>
          <a:xfrm>
            <a:off x="1177719" y="258813"/>
            <a:ext cx="19685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理解比热容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8" title=""/>
          <p:cNvSpPr txBox="1"/>
          <p:nvPr/>
        </p:nvSpPr>
        <p:spPr>
          <a:xfrm>
            <a:off x="1493082" y="2923546"/>
            <a:ext cx="91059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查表，分别描述“冰”“干泥土”“水银”所表述的物理意义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9" title=""/>
          <p:cNvSpPr txBox="1"/>
          <p:nvPr/>
        </p:nvSpPr>
        <p:spPr>
          <a:xfrm>
            <a:off x="1417977" y="3503847"/>
            <a:ext cx="521176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6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冰</a:t>
            </a:r>
            <a:endParaRPr lang="zh-CN" altLang="en-US" sz="2600" b="0" i="0" baseline="-250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10" title=""/>
          <p:cNvSpPr txBox="1"/>
          <p:nvPr/>
        </p:nvSpPr>
        <p:spPr>
          <a:xfrm>
            <a:off x="1417949" y="4096150"/>
            <a:ext cx="851376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6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干泥土</a:t>
            </a:r>
            <a:endParaRPr lang="zh-CN" altLang="en-US" sz="2600" b="0" i="0" baseline="-250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11" title=""/>
          <p:cNvSpPr txBox="1"/>
          <p:nvPr/>
        </p:nvSpPr>
        <p:spPr>
          <a:xfrm>
            <a:off x="1335072" y="4738516"/>
            <a:ext cx="686276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6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水银</a:t>
            </a:r>
            <a:endParaRPr lang="zh-CN" altLang="en-US" sz="2600" b="0" i="0" baseline="-2500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12" title=""/>
          <p:cNvSpPr txBox="1"/>
          <p:nvPr/>
        </p:nvSpPr>
        <p:spPr>
          <a:xfrm>
            <a:off x="1417663" y="5448386"/>
            <a:ext cx="64643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从比热容方面说一说用水银作感温液的好处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13" title=""/>
          <p:cNvSpPr txBox="1"/>
          <p:nvPr/>
        </p:nvSpPr>
        <p:spPr>
          <a:xfrm>
            <a:off x="2304002" y="3570837"/>
            <a:ext cx="2487962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2.1×10</a:t>
            </a:r>
            <a:r>
              <a:rPr lang="zh-CN" altLang="en-US" sz="24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14" title=""/>
          <p:cNvSpPr txBox="1"/>
          <p:nvPr/>
        </p:nvSpPr>
        <p:spPr>
          <a:xfrm>
            <a:off x="2304421" y="4163263"/>
            <a:ext cx="2666714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0.84×10</a:t>
            </a:r>
            <a:r>
              <a:rPr lang="zh-CN" altLang="en-US" sz="24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15" title=""/>
          <p:cNvSpPr txBox="1"/>
          <p:nvPr/>
        </p:nvSpPr>
        <p:spPr>
          <a:xfrm>
            <a:off x="2304202" y="4856064"/>
            <a:ext cx="2666714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0.14×10</a:t>
            </a:r>
            <a:r>
              <a:rPr lang="zh-CN" altLang="en-US" sz="24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16" title=""/>
          <p:cNvSpPr txBox="1"/>
          <p:nvPr/>
        </p:nvSpPr>
        <p:spPr>
          <a:xfrm>
            <a:off x="5015074" y="3521040"/>
            <a:ext cx="5791073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1kg冰温度升高1℃吸收的热量是2.1×10</a:t>
            </a:r>
            <a:r>
              <a:rPr lang="zh-CN" altLang="en-US" sz="24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17" title=""/>
          <p:cNvSpPr txBox="1"/>
          <p:nvPr/>
        </p:nvSpPr>
        <p:spPr>
          <a:xfrm>
            <a:off x="11029245" y="3430057"/>
            <a:ext cx="8509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或者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18" title=""/>
          <p:cNvSpPr txBox="1"/>
          <p:nvPr/>
        </p:nvSpPr>
        <p:spPr>
          <a:xfrm>
            <a:off x="4923549" y="4146766"/>
            <a:ext cx="6579426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1kg干泥土温度升高1℃吸收的热量是0.84×10</a:t>
            </a:r>
            <a:r>
              <a:rPr lang="zh-CN" altLang="en-US" sz="24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19" title=""/>
          <p:cNvSpPr txBox="1"/>
          <p:nvPr/>
        </p:nvSpPr>
        <p:spPr>
          <a:xfrm>
            <a:off x="5089074" y="4839176"/>
            <a:ext cx="6274625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1kg水银温度升高1℃吸收的热量是0.14×10</a:t>
            </a:r>
            <a:r>
              <a:rPr lang="zh-CN" altLang="en-US" sz="24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形状1" title=""/>
          <p:cNvSpPr txBox="1"/>
          <p:nvPr/>
        </p:nvSpPr>
        <p:spPr>
          <a:xfrm>
            <a:off x="3449441" y="4307253"/>
            <a:ext cx="4569647" cy="1134523"/>
          </a:xfrm>
          <a:custGeom>
            <a:gdLst>
              <a:gd name="connsiteX0" fmla="*/ 189087 w 4569647"/>
              <a:gd name="connsiteY0" fmla="*/ 0 h 1134523"/>
              <a:gd name="connsiteX1" fmla="*/ 4380560 w 4569647"/>
              <a:gd name="connsiteY1" fmla="*/ 0 h 1134523"/>
              <a:gd name="connsiteX2" fmla="*/ 4484990 w 4569647"/>
              <a:gd name="connsiteY2" fmla="*/ 0 h 1134523"/>
              <a:gd name="connsiteX3" fmla="*/ 4569647 w 4569647"/>
              <a:gd name="connsiteY3" fmla="*/ 945436 h 1134523"/>
              <a:gd name="connsiteX4" fmla="*/ 4569647 w 4569647"/>
              <a:gd name="connsiteY4" fmla="*/ 1049865 h 1134523"/>
              <a:gd name="connsiteX5" fmla="*/ 189087 w 4569647"/>
              <a:gd name="connsiteY5" fmla="*/ 1134523 h 1134523"/>
              <a:gd name="connsiteX6" fmla="*/ 138938 w 4569647"/>
              <a:gd name="connsiteY6" fmla="*/ 1134523 h 1134523"/>
              <a:gd name="connsiteX7" fmla="*/ 19922 w 4569647"/>
              <a:gd name="connsiteY7" fmla="*/ 1043680 h 1134523"/>
              <a:gd name="connsiteX8" fmla="*/ 0 w 4569647"/>
              <a:gd name="connsiteY8" fmla="*/ 189087 h 1134523"/>
              <a:gd name="connsiteX9" fmla="*/ 0 w 4569647"/>
              <a:gd name="connsiteY9" fmla="*/ 84657 h 113452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69647" h="1134523">
                <a:moveTo>
                  <a:pt x="189087" y="0"/>
                </a:moveTo>
                <a:lnTo>
                  <a:pt x="4380560" y="0"/>
                </a:lnTo>
                <a:cubicBezTo>
                  <a:pt x="4484990" y="0"/>
                  <a:pt x="4569647" y="84657"/>
                  <a:pt x="4569647" y="189087"/>
                </a:cubicBezTo>
                <a:lnTo>
                  <a:pt x="4569647" y="945436"/>
                </a:lnTo>
                <a:cubicBezTo>
                  <a:pt x="4569647" y="1049865"/>
                  <a:pt x="4484990" y="1134523"/>
                  <a:pt x="4380560" y="1134523"/>
                </a:cubicBezTo>
                <a:lnTo>
                  <a:pt x="189087" y="1134523"/>
                </a:lnTo>
                <a:cubicBezTo>
                  <a:pt x="138938" y="1134523"/>
                  <a:pt x="90843" y="1114601"/>
                  <a:pt x="55382" y="1079140"/>
                </a:cubicBezTo>
                <a:cubicBezTo>
                  <a:pt x="19922" y="1043680"/>
                  <a:pt x="0" y="995585"/>
                  <a:pt x="0" y="945436"/>
                </a:cubicBezTo>
                <a:lnTo>
                  <a:pt x="0" y="189087"/>
                </a:lnTo>
                <a:cubicBezTo>
                  <a:pt x="0" y="84657"/>
                  <a:pt x="84657" y="0"/>
                  <a:pt x="189087" y="0"/>
                </a:cubicBez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2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同样的吸收热量，水银升温较快，能较快的测出被测物体的温度</a:t>
            </a:r>
            <a:endParaRPr lang="zh-CN" altLang="en-US" sz="22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形状2" title=""/>
          <p:cNvSpPr txBox="1"/>
          <p:nvPr/>
        </p:nvSpPr>
        <p:spPr>
          <a:xfrm>
            <a:off x="5080235" y="3517887"/>
            <a:ext cx="5661479" cy="599656"/>
          </a:xfrm>
          <a:custGeom>
            <a:gdLst>
              <a:gd name="connsiteX0" fmla="*/ 99943 w 5661479"/>
              <a:gd name="connsiteY0" fmla="*/ 0 h 599656"/>
              <a:gd name="connsiteX1" fmla="*/ 5561536 w 5661479"/>
              <a:gd name="connsiteY1" fmla="*/ 0 h 599656"/>
              <a:gd name="connsiteX2" fmla="*/ 5588043 w 5661479"/>
              <a:gd name="connsiteY2" fmla="*/ 0 h 599656"/>
              <a:gd name="connsiteX3" fmla="*/ 5650949 w 5661479"/>
              <a:gd name="connsiteY3" fmla="*/ 48015 h 599656"/>
              <a:gd name="connsiteX4" fmla="*/ 5661479 w 5661479"/>
              <a:gd name="connsiteY4" fmla="*/ 499713 h 599656"/>
              <a:gd name="connsiteX5" fmla="*/ 5661479 w 5661479"/>
              <a:gd name="connsiteY5" fmla="*/ 526220 h 599656"/>
              <a:gd name="connsiteX6" fmla="*/ 5613463 w 5661479"/>
              <a:gd name="connsiteY6" fmla="*/ 589126 h 599656"/>
              <a:gd name="connsiteX7" fmla="*/ 99943 w 5661479"/>
              <a:gd name="connsiteY7" fmla="*/ 599656 h 599656"/>
              <a:gd name="connsiteX8" fmla="*/ 73436 w 5661479"/>
              <a:gd name="connsiteY8" fmla="*/ 599656 h 599656"/>
              <a:gd name="connsiteX9" fmla="*/ 10530 w 5661479"/>
              <a:gd name="connsiteY9" fmla="*/ 551641 h 599656"/>
              <a:gd name="connsiteX10" fmla="*/ 0 w 5661479"/>
              <a:gd name="connsiteY10" fmla="*/ 99943 h 599656"/>
              <a:gd name="connsiteX11" fmla="*/ 0 w 5661479"/>
              <a:gd name="connsiteY11" fmla="*/ 44746 h 5996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61479" h="599656">
                <a:moveTo>
                  <a:pt x="99943" y="0"/>
                </a:moveTo>
                <a:lnTo>
                  <a:pt x="5561536" y="0"/>
                </a:lnTo>
                <a:cubicBezTo>
                  <a:pt x="5588043" y="0"/>
                  <a:pt x="5613463" y="10530"/>
                  <a:pt x="5632206" y="29273"/>
                </a:cubicBezTo>
                <a:cubicBezTo>
                  <a:pt x="5650949" y="48015"/>
                  <a:pt x="5661479" y="73436"/>
                  <a:pt x="5661479" y="99943"/>
                </a:cubicBezTo>
                <a:lnTo>
                  <a:pt x="5661479" y="499713"/>
                </a:lnTo>
                <a:cubicBezTo>
                  <a:pt x="5661479" y="526220"/>
                  <a:pt x="5650949" y="551641"/>
                  <a:pt x="5632206" y="570383"/>
                </a:cubicBezTo>
                <a:cubicBezTo>
                  <a:pt x="5613463" y="589126"/>
                  <a:pt x="5588043" y="599656"/>
                  <a:pt x="5561536" y="599656"/>
                </a:cubicBezTo>
                <a:lnTo>
                  <a:pt x="99943" y="599656"/>
                </a:lnTo>
                <a:cubicBezTo>
                  <a:pt x="73436" y="599656"/>
                  <a:pt x="48015" y="589126"/>
                  <a:pt x="29272" y="570383"/>
                </a:cubicBezTo>
                <a:cubicBezTo>
                  <a:pt x="10530" y="551641"/>
                  <a:pt x="0" y="526220"/>
                  <a:pt x="0" y="499713"/>
                </a:cubicBezTo>
                <a:lnTo>
                  <a:pt x="0" y="99943"/>
                </a:lnTo>
                <a:cubicBezTo>
                  <a:pt x="0" y="44746"/>
                  <a:pt x="44746" y="0"/>
                  <a:pt x="99943" y="0"/>
                </a:cubicBezTo>
                <a:close/>
              </a:path>
            </a:pathLst>
          </a:custGeom>
          <a:solidFill>
            <a:srgbClr val="31A660">
              <a:alpha val="100000"/>
            </a:srgbClr>
          </a:solidFill>
          <a:ln w="9525">
            <a:solidFill>
              <a:srgbClr val="FF0000">
                <a:alpha val="10000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2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1kg冰温度降低1℃放出的热量是2.1×10</a:t>
            </a:r>
            <a:r>
              <a:rPr lang="zh-CN" altLang="en-US" sz="2200" b="0" i="0" baseline="3000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2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2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 animBg="1"/>
      <p:bldP spid="7" grpId="0" animBg="1"/>
      <p:bldP spid="5" grpId="0" animBg="1"/>
      <p:bldP spid="9" grpId="0" animBg="1"/>
      <p:bldP spid="10" grpId="0" animBg="1"/>
      <p:bldP spid="14" grpId="0" animBg="1"/>
      <p:bldP spid="17" grpId="0" animBg="1"/>
      <p:bldP spid="18" grpId="0" animBg="1"/>
      <p:bldP spid="22" grpId="0" animBg="1"/>
      <p:bldP spid="11" grpId="0" animBg="1"/>
      <p:bldP spid="15" grpId="0" animBg="1"/>
      <p:bldP spid="19" grpId="0" animBg="1"/>
      <p:bldP spid="12" grpId="0" animBg="1"/>
      <p:bldP spid="16" grpId="0" animBg="1"/>
      <p:bldP spid="20" grpId="0" animBg="1"/>
      <p:bldP spid="13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975236" y="994362"/>
            <a:ext cx="10220325" cy="2246309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36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1、昆明，又名春城，是云南省的省会。昆明的周边，现在滇池南北长约40千米，东西宽约8千米，总面积300平方千米，湖岸线长163.2千米，最大水深10.4米，平均水深4.4米。那里的气候宜人，四季如春，这与滇池密切相关。你知道其中的缘故吗？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1" title=""/>
          <p:cNvGrpSpPr/>
          <p:nvPr/>
        </p:nvGrpSpPr>
        <p:grpSpPr>
          <a:xfrm>
            <a:off x="2172443" y="3328911"/>
            <a:ext cx="7848600" cy="2482850"/>
            <a:chExt cx="7848600" cy="2482850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750528" cy="2448838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2157" y="0"/>
              <a:ext cx="3756443" cy="2482850"/>
            </a:xfrm>
            <a:prstGeom prst="rect">
              <a:avLst/>
            </a:prstGeom>
          </p:spPr>
        </p:pic>
      </p:grpSp>
      <p:sp>
        <p:nvSpPr>
          <p:cNvPr id="6" name="形状2" title=""/>
          <p:cNvSpPr txBox="1"/>
          <p:nvPr/>
        </p:nvSpPr>
        <p:spPr>
          <a:xfrm>
            <a:off x="837400" y="383153"/>
            <a:ext cx="9178928" cy="51911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1" i="0">
                <a:solidFill>
                  <a:srgbClr val="006EFF">
                    <a:alpha val="100000"/>
                  </a:srgbClr>
                </a:solidFill>
                <a:latin typeface="方正粗黑宋简体"/>
                <a:ea typeface="方正粗黑宋简体"/>
              </a:rPr>
              <a:t>利用比热容的知识解释一些现象</a:t>
            </a:r>
            <a:endParaRPr lang="zh-CN" altLang="en-US" sz="3600" b="1" i="0">
              <a:solidFill>
                <a:srgbClr val="006EFF">
                  <a:alpha val="100000"/>
                </a:srgbClr>
              </a:solidFill>
              <a:latin typeface="方正粗黑宋简体"/>
              <a:ea typeface="方正粗黑宋简体"/>
            </a:endParaRPr>
          </a:p>
        </p:txBody>
      </p:sp>
      <p:sp>
        <p:nvSpPr>
          <p:cNvPr id="7" name="文本1" title=""/>
          <p:cNvSpPr txBox="1"/>
          <p:nvPr/>
        </p:nvSpPr>
        <p:spPr>
          <a:xfrm>
            <a:off x="1313659" y="5899347"/>
            <a:ext cx="10477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这是因为滇池里的水比热容较大，对昆明的气温有调节作用。</a:t>
            </a:r>
            <a:endParaRPr lang="zh-CN" altLang="en-US" sz="30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73" y="2010499"/>
            <a:ext cx="3762375" cy="2695575"/>
          </a:xfrm>
          <a:prstGeom prst="rect">
            <a:avLst/>
          </a:prstGeom>
        </p:spPr>
      </p:pic>
      <p:sp>
        <p:nvSpPr>
          <p:cNvPr id="3" name="文本1" title=""/>
          <p:cNvSpPr txBox="1"/>
          <p:nvPr/>
        </p:nvSpPr>
        <p:spPr>
          <a:xfrm>
            <a:off x="4898136" y="1413777"/>
            <a:ext cx="6524752" cy="124507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华文细黑"/>
                <a:ea typeface="华文细黑"/>
              </a:rPr>
              <a:t>    2、为什么海水和沙子在同一时刻的温度不一样？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华文细黑"/>
              <a:ea typeface="华文细黑"/>
            </a:endParaRPr>
          </a:p>
        </p:txBody>
      </p:sp>
      <p:sp>
        <p:nvSpPr>
          <p:cNvPr id="4" name="文本2" title=""/>
          <p:cNvSpPr txBox="1"/>
          <p:nvPr/>
        </p:nvSpPr>
        <p:spPr>
          <a:xfrm>
            <a:off x="4897184" y="2658075"/>
            <a:ext cx="6448425" cy="26385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    因为海水与沙子受光照的时间完全相同，所以它们吸收的热量相同，但是</a:t>
            </a:r>
            <a:r>
              <a:rPr lang="zh-CN" altLang="en-US" sz="2600" b="1" i="0">
                <a:solidFill>
                  <a:srgbClr val="C72727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海水的比热容比沙子的比热容大，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所以海水升温比沙子慢；没有日照时，海水降温也比沙子慢。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3755974" y="2932081"/>
            <a:ext cx="7574756" cy="245030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    新疆位于祖国西北角，深居亚洲大陆的腹地中心，远离海洋，周围都有</a:t>
            </a:r>
            <a:r>
              <a:rPr lang="zh-CN" altLang="en-US" sz="2400" b="1" i="0">
                <a:solidFill>
                  <a:srgbClr val="C72727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高大的山脉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，阻挡着海洋暖湿气流的进入，形成了新疆境内的干燥的大陆性气候。这种气候的特点就是</a:t>
            </a:r>
            <a:r>
              <a:rPr lang="zh-CN" altLang="en-US" sz="2400" b="1" i="0">
                <a:solidFill>
                  <a:srgbClr val="C72727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干旱少雨多风沙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，夏热冬寒，昼夜温差大。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984" y="2058276"/>
            <a:ext cx="2406663" cy="2742219"/>
          </a:xfrm>
          <a:prstGeom prst="rect">
            <a:avLst/>
          </a:prstGeom>
        </p:spPr>
      </p:pic>
      <p:sp>
        <p:nvSpPr>
          <p:cNvPr id="4" name="文本2" title=""/>
          <p:cNvSpPr txBox="1"/>
          <p:nvPr/>
        </p:nvSpPr>
        <p:spPr>
          <a:xfrm>
            <a:off x="3756098" y="1477337"/>
            <a:ext cx="7575299" cy="124507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    3、新疆地区有句谚语：“早穿皮袄午穿纱，围着火炉吃西瓜."你知道其中的原因吗？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7317696" y="871538"/>
            <a:ext cx="4171950" cy="47217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3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4、沿海地区及我国东南部白天和晚上的气温变化</a:t>
            </a:r>
            <a:r>
              <a:rPr lang="zh-CN" altLang="en-US" sz="23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不大</a:t>
            </a:r>
            <a:r>
              <a:rPr lang="zh-CN" altLang="en-US" sz="23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,而在沙漠地区及我国西北部昼夜气温变化</a:t>
            </a:r>
            <a:r>
              <a:rPr lang="zh-CN" altLang="en-US" sz="2300" b="0" i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较大</a:t>
            </a:r>
            <a:r>
              <a:rPr lang="zh-CN" altLang="en-US" sz="2300" b="0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。为什么？</a:t>
            </a:r>
            <a:endParaRPr lang="zh-CN" altLang="en-US" sz="2300" b="0" i="0">
              <a:solidFill>
                <a:srgbClr val="000000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algn="l">
              <a:lnSpc>
                <a:spcPts val="4400"/>
              </a:lnSpc>
            </a:pPr>
            <a:r>
              <a:rPr lang="zh-CN" altLang="en-US" sz="2300" b="0" i="0">
                <a:solidFill>
                  <a:srgbClr val="FF0000">
                    <a:alpha val="100000"/>
                  </a:srgbClr>
                </a:solidFill>
                <a:latin typeface="新宋体" panose="02010609030101010101" charset="-122"/>
                <a:ea typeface="新宋体" panose="02010609030101010101" charset="-122"/>
              </a:rPr>
              <a:t>因为在同样受热和冷却，即吸热或放热相同时，水的比热容大，温度变化小；砂石的比热容小，温度变化大。</a:t>
            </a:r>
            <a:endParaRPr lang="zh-CN" altLang="en-US" sz="2300" b="0" i="0">
              <a:solidFill>
                <a:srgbClr val="FF0000">
                  <a:alpha val="100000"/>
                </a:srgbClr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57" y="1316460"/>
            <a:ext cx="3457575" cy="233619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316" y="3003261"/>
            <a:ext cx="3457575" cy="243078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879453" y="1458039"/>
            <a:ext cx="5603872" cy="338613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3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5、谈起夏日海风，你可知道，在沿海地区陆地表面的气温比海面的气温昼夜变化显著，白天和夜晚的风向往往是不同的，你知道白天风是从哪里吹向哪里？夜晚呢？为什么？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408" y="1640957"/>
            <a:ext cx="3708400" cy="333057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519" y="1383973"/>
            <a:ext cx="5068957" cy="342900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64" y="1383896"/>
            <a:ext cx="4591050" cy="3429362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形状1" title=""/>
          <p:cNvSpPr txBox="1"/>
          <p:nvPr/>
        </p:nvSpPr>
        <p:spPr>
          <a:xfrm>
            <a:off x="2393994" y="5298471"/>
            <a:ext cx="1696412" cy="538734"/>
          </a:xfrm>
          <a:custGeom>
            <a:gdLst>
              <a:gd name="connsiteX0" fmla="*/ 323240 w 1696412"/>
              <a:gd name="connsiteY0" fmla="*/ 0 h 538734"/>
              <a:gd name="connsiteX1" fmla="*/ 323240 w 1696412"/>
              <a:gd name="connsiteY1" fmla="*/ 179578 h 538734"/>
              <a:gd name="connsiteX2" fmla="*/ 1696412 w 1696412"/>
              <a:gd name="connsiteY2" fmla="*/ 179578 h 538734"/>
              <a:gd name="connsiteX3" fmla="*/ 1696412 w 1696412"/>
              <a:gd name="connsiteY3" fmla="*/ 359156 h 538734"/>
              <a:gd name="connsiteX4" fmla="*/ 323240 w 1696412"/>
              <a:gd name="connsiteY4" fmla="*/ 359156 h 538734"/>
              <a:gd name="connsiteX5" fmla="*/ 323240 w 1696412"/>
              <a:gd name="connsiteY5" fmla="*/ 538734 h 538734"/>
              <a:gd name="connsiteX6" fmla="*/ 0 w 1696412"/>
              <a:gd name="connsiteY6" fmla="*/ 269367 h 538734"/>
              <a:gd name="connsiteX7" fmla="*/ 323240 w 1696412"/>
              <a:gd name="connsiteY7" fmla="*/ 0 h 5387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6412" h="538734">
                <a:moveTo>
                  <a:pt x="323240" y="0"/>
                </a:moveTo>
                <a:lnTo>
                  <a:pt x="323240" y="179578"/>
                </a:lnTo>
                <a:lnTo>
                  <a:pt x="1696412" y="179578"/>
                </a:lnTo>
                <a:lnTo>
                  <a:pt x="1696412" y="359156"/>
                </a:lnTo>
                <a:lnTo>
                  <a:pt x="323240" y="359156"/>
                </a:lnTo>
                <a:lnTo>
                  <a:pt x="323240" y="538734"/>
                </a:lnTo>
                <a:lnTo>
                  <a:pt x="0" y="269367"/>
                </a:lnTo>
                <a:lnTo>
                  <a:pt x="323240" y="0"/>
                </a:lnTo>
                <a:close/>
              </a:path>
            </a:pathLst>
          </a:custGeom>
          <a:solidFill>
            <a:srgbClr val="006E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5" name="形状2" title=""/>
          <p:cNvSpPr txBox="1"/>
          <p:nvPr/>
        </p:nvSpPr>
        <p:spPr>
          <a:xfrm>
            <a:off x="7896063" y="5298605"/>
            <a:ext cx="1696412" cy="538734"/>
          </a:xfrm>
          <a:custGeom>
            <a:gdLst>
              <a:gd name="connsiteX0" fmla="*/ 1373172 w 1696412"/>
              <a:gd name="connsiteY0" fmla="*/ 0 h 538734"/>
              <a:gd name="connsiteX1" fmla="*/ 1696412 w 1696412"/>
              <a:gd name="connsiteY1" fmla="*/ 269367 h 538734"/>
              <a:gd name="connsiteX2" fmla="*/ 1373172 w 1696412"/>
              <a:gd name="connsiteY2" fmla="*/ 538734 h 538734"/>
              <a:gd name="connsiteX3" fmla="*/ 1373172 w 1696412"/>
              <a:gd name="connsiteY3" fmla="*/ 359156 h 538734"/>
              <a:gd name="connsiteX4" fmla="*/ 0 w 1696412"/>
              <a:gd name="connsiteY4" fmla="*/ 359156 h 538734"/>
              <a:gd name="connsiteX5" fmla="*/ 0 w 1696412"/>
              <a:gd name="connsiteY5" fmla="*/ 179578 h 538734"/>
              <a:gd name="connsiteX6" fmla="*/ 1373172 w 1696412"/>
              <a:gd name="connsiteY6" fmla="*/ 179578 h 538734"/>
              <a:gd name="connsiteX7" fmla="*/ 1373172 w 1696412"/>
              <a:gd name="connsiteY7" fmla="*/ 0 h 5387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6412" h="538734">
                <a:moveTo>
                  <a:pt x="1373172" y="0"/>
                </a:moveTo>
                <a:lnTo>
                  <a:pt x="1696412" y="269367"/>
                </a:lnTo>
                <a:lnTo>
                  <a:pt x="1373172" y="538734"/>
                </a:lnTo>
                <a:lnTo>
                  <a:pt x="1373172" y="359156"/>
                </a:lnTo>
                <a:lnTo>
                  <a:pt x="0" y="359156"/>
                </a:lnTo>
                <a:lnTo>
                  <a:pt x="0" y="179578"/>
                </a:lnTo>
                <a:lnTo>
                  <a:pt x="1373172" y="179578"/>
                </a:lnTo>
                <a:lnTo>
                  <a:pt x="1373172" y="0"/>
                </a:lnTo>
                <a:close/>
              </a:path>
            </a:pathLst>
          </a:custGeom>
          <a:solidFill>
            <a:srgbClr val="545457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文本1" title=""/>
          <p:cNvSpPr txBox="1"/>
          <p:nvPr/>
        </p:nvSpPr>
        <p:spPr>
          <a:xfrm>
            <a:off x="4247988" y="5210270"/>
            <a:ext cx="5207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海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2" title=""/>
          <p:cNvSpPr txBox="1"/>
          <p:nvPr/>
        </p:nvSpPr>
        <p:spPr>
          <a:xfrm>
            <a:off x="1794681" y="5210708"/>
            <a:ext cx="5207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陆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3" title=""/>
          <p:cNvSpPr txBox="1"/>
          <p:nvPr/>
        </p:nvSpPr>
        <p:spPr>
          <a:xfrm>
            <a:off x="7311990" y="5210489"/>
            <a:ext cx="5207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陆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4" title=""/>
          <p:cNvSpPr txBox="1"/>
          <p:nvPr/>
        </p:nvSpPr>
        <p:spPr>
          <a:xfrm>
            <a:off x="9734569" y="5254514"/>
            <a:ext cx="520700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海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形状3" title=""/>
          <p:cNvSpPr txBox="1"/>
          <p:nvPr/>
        </p:nvSpPr>
        <p:spPr>
          <a:xfrm rot="16200000">
            <a:off x="681733" y="3055553"/>
            <a:ext cx="1030533" cy="348796"/>
          </a:xfrm>
          <a:custGeom>
            <a:gdLst>
              <a:gd name="connsiteX0" fmla="*/ 821256 w 1030533"/>
              <a:gd name="connsiteY0" fmla="*/ 0 h 348796"/>
              <a:gd name="connsiteX1" fmla="*/ 1030533 w 1030533"/>
              <a:gd name="connsiteY1" fmla="*/ 174398 h 348796"/>
              <a:gd name="connsiteX2" fmla="*/ 821256 w 1030533"/>
              <a:gd name="connsiteY2" fmla="*/ 348796 h 348796"/>
              <a:gd name="connsiteX3" fmla="*/ 821256 w 1030533"/>
              <a:gd name="connsiteY3" fmla="*/ 232531 h 348796"/>
              <a:gd name="connsiteX4" fmla="*/ 0 w 1030533"/>
              <a:gd name="connsiteY4" fmla="*/ 232531 h 348796"/>
              <a:gd name="connsiteX5" fmla="*/ 0 w 1030533"/>
              <a:gd name="connsiteY5" fmla="*/ 116265 h 348796"/>
              <a:gd name="connsiteX6" fmla="*/ 821256 w 1030533"/>
              <a:gd name="connsiteY6" fmla="*/ 116265 h 348796"/>
              <a:gd name="connsiteX7" fmla="*/ 821256 w 1030533"/>
              <a:gd name="connsiteY7" fmla="*/ 0 h 34879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0533" h="348796">
                <a:moveTo>
                  <a:pt x="821256" y="0"/>
                </a:moveTo>
                <a:lnTo>
                  <a:pt x="1030533" y="174398"/>
                </a:lnTo>
                <a:lnTo>
                  <a:pt x="821256" y="348796"/>
                </a:lnTo>
                <a:lnTo>
                  <a:pt x="821256" y="232531"/>
                </a:lnTo>
                <a:lnTo>
                  <a:pt x="0" y="232531"/>
                </a:lnTo>
                <a:lnTo>
                  <a:pt x="0" y="116265"/>
                </a:lnTo>
                <a:lnTo>
                  <a:pt x="821256" y="116265"/>
                </a:lnTo>
                <a:lnTo>
                  <a:pt x="821256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1" name="形状4" title=""/>
          <p:cNvSpPr txBox="1"/>
          <p:nvPr/>
        </p:nvSpPr>
        <p:spPr>
          <a:xfrm rot="16200000">
            <a:off x="10358466" y="2876921"/>
            <a:ext cx="1030533" cy="348796"/>
          </a:xfrm>
          <a:custGeom>
            <a:gdLst>
              <a:gd name="connsiteX0" fmla="*/ 821256 w 1030533"/>
              <a:gd name="connsiteY0" fmla="*/ 0 h 348796"/>
              <a:gd name="connsiteX1" fmla="*/ 1030533 w 1030533"/>
              <a:gd name="connsiteY1" fmla="*/ 174398 h 348796"/>
              <a:gd name="connsiteX2" fmla="*/ 821256 w 1030533"/>
              <a:gd name="connsiteY2" fmla="*/ 348796 h 348796"/>
              <a:gd name="connsiteX3" fmla="*/ 821256 w 1030533"/>
              <a:gd name="connsiteY3" fmla="*/ 232531 h 348796"/>
              <a:gd name="connsiteX4" fmla="*/ 0 w 1030533"/>
              <a:gd name="connsiteY4" fmla="*/ 232531 h 348796"/>
              <a:gd name="connsiteX5" fmla="*/ 0 w 1030533"/>
              <a:gd name="connsiteY5" fmla="*/ 116265 h 348796"/>
              <a:gd name="connsiteX6" fmla="*/ 821256 w 1030533"/>
              <a:gd name="connsiteY6" fmla="*/ 116265 h 348796"/>
              <a:gd name="connsiteX7" fmla="*/ 821256 w 1030533"/>
              <a:gd name="connsiteY7" fmla="*/ 0 h 34879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0533" h="348796">
                <a:moveTo>
                  <a:pt x="821256" y="0"/>
                </a:moveTo>
                <a:lnTo>
                  <a:pt x="1030533" y="174398"/>
                </a:lnTo>
                <a:lnTo>
                  <a:pt x="821256" y="348796"/>
                </a:lnTo>
                <a:lnTo>
                  <a:pt x="821256" y="232531"/>
                </a:lnTo>
                <a:lnTo>
                  <a:pt x="0" y="232531"/>
                </a:lnTo>
                <a:lnTo>
                  <a:pt x="0" y="116265"/>
                </a:lnTo>
                <a:lnTo>
                  <a:pt x="821256" y="116265"/>
                </a:lnTo>
                <a:lnTo>
                  <a:pt x="821256" y="0"/>
                </a:lnTo>
                <a:close/>
              </a:path>
            </a:pathLst>
          </a:custGeom>
          <a:solidFill>
            <a:srgbClr val="FF000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2" name="形状5" title=""/>
          <p:cNvSpPr txBox="1"/>
          <p:nvPr/>
        </p:nvSpPr>
        <p:spPr>
          <a:xfrm rot="16200000">
            <a:off x="4613615" y="3055277"/>
            <a:ext cx="1030533" cy="348796"/>
          </a:xfrm>
          <a:custGeom>
            <a:gdLst>
              <a:gd name="connsiteX0" fmla="*/ 209278 w 1030533"/>
              <a:gd name="connsiteY0" fmla="*/ 0 h 348796"/>
              <a:gd name="connsiteX1" fmla="*/ 209278 w 1030533"/>
              <a:gd name="connsiteY1" fmla="*/ 116265 h 348796"/>
              <a:gd name="connsiteX2" fmla="*/ 1030533 w 1030533"/>
              <a:gd name="connsiteY2" fmla="*/ 116265 h 348796"/>
              <a:gd name="connsiteX3" fmla="*/ 1030533 w 1030533"/>
              <a:gd name="connsiteY3" fmla="*/ 232531 h 348796"/>
              <a:gd name="connsiteX4" fmla="*/ 209278 w 1030533"/>
              <a:gd name="connsiteY4" fmla="*/ 232531 h 348796"/>
              <a:gd name="connsiteX5" fmla="*/ 209278 w 1030533"/>
              <a:gd name="connsiteY5" fmla="*/ 348796 h 348796"/>
              <a:gd name="connsiteX6" fmla="*/ 0 w 1030533"/>
              <a:gd name="connsiteY6" fmla="*/ 174398 h 348796"/>
              <a:gd name="connsiteX7" fmla="*/ 209278 w 1030533"/>
              <a:gd name="connsiteY7" fmla="*/ 0 h 34879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0533" h="348796">
                <a:moveTo>
                  <a:pt x="209278" y="0"/>
                </a:moveTo>
                <a:lnTo>
                  <a:pt x="209278" y="116265"/>
                </a:lnTo>
                <a:lnTo>
                  <a:pt x="1030533" y="116265"/>
                </a:lnTo>
                <a:lnTo>
                  <a:pt x="1030533" y="232531"/>
                </a:lnTo>
                <a:lnTo>
                  <a:pt x="209278" y="232531"/>
                </a:lnTo>
                <a:lnTo>
                  <a:pt x="209278" y="348796"/>
                </a:lnTo>
                <a:lnTo>
                  <a:pt x="0" y="174398"/>
                </a:lnTo>
                <a:lnTo>
                  <a:pt x="209278" y="0"/>
                </a:lnTo>
                <a:close/>
              </a:path>
            </a:pathLst>
          </a:custGeom>
          <a:solidFill>
            <a:srgbClr val="006E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形状6" title=""/>
          <p:cNvSpPr txBox="1"/>
          <p:nvPr/>
        </p:nvSpPr>
        <p:spPr>
          <a:xfrm rot="16200000">
            <a:off x="6024648" y="3055563"/>
            <a:ext cx="1030533" cy="348796"/>
          </a:xfrm>
          <a:custGeom>
            <a:gdLst>
              <a:gd name="connsiteX0" fmla="*/ 209278 w 1030533"/>
              <a:gd name="connsiteY0" fmla="*/ 0 h 348796"/>
              <a:gd name="connsiteX1" fmla="*/ 209278 w 1030533"/>
              <a:gd name="connsiteY1" fmla="*/ 116265 h 348796"/>
              <a:gd name="connsiteX2" fmla="*/ 1030533 w 1030533"/>
              <a:gd name="connsiteY2" fmla="*/ 116265 h 348796"/>
              <a:gd name="connsiteX3" fmla="*/ 1030533 w 1030533"/>
              <a:gd name="connsiteY3" fmla="*/ 232531 h 348796"/>
              <a:gd name="connsiteX4" fmla="*/ 209278 w 1030533"/>
              <a:gd name="connsiteY4" fmla="*/ 232531 h 348796"/>
              <a:gd name="connsiteX5" fmla="*/ 209278 w 1030533"/>
              <a:gd name="connsiteY5" fmla="*/ 348796 h 348796"/>
              <a:gd name="connsiteX6" fmla="*/ 0 w 1030533"/>
              <a:gd name="connsiteY6" fmla="*/ 174398 h 348796"/>
              <a:gd name="connsiteX7" fmla="*/ 209278 w 1030533"/>
              <a:gd name="connsiteY7" fmla="*/ 0 h 34879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0533" h="348796">
                <a:moveTo>
                  <a:pt x="209278" y="0"/>
                </a:moveTo>
                <a:lnTo>
                  <a:pt x="209278" y="116265"/>
                </a:lnTo>
                <a:lnTo>
                  <a:pt x="1030533" y="116265"/>
                </a:lnTo>
                <a:lnTo>
                  <a:pt x="1030533" y="232531"/>
                </a:lnTo>
                <a:lnTo>
                  <a:pt x="209278" y="232531"/>
                </a:lnTo>
                <a:lnTo>
                  <a:pt x="209278" y="348796"/>
                </a:lnTo>
                <a:lnTo>
                  <a:pt x="0" y="174398"/>
                </a:lnTo>
                <a:lnTo>
                  <a:pt x="209278" y="0"/>
                </a:lnTo>
                <a:close/>
              </a:path>
            </a:pathLst>
          </a:custGeom>
          <a:solidFill>
            <a:srgbClr val="CCFA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文本5" title=""/>
          <p:cNvSpPr txBox="1"/>
          <p:nvPr/>
        </p:nvSpPr>
        <p:spPr>
          <a:xfrm>
            <a:off x="2457907" y="2685421"/>
            <a:ext cx="1155700" cy="82743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白天</a:t>
            </a:r>
            <a:endParaRPr lang="zh-CN" altLang="en-US" sz="3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6" title=""/>
          <p:cNvSpPr txBox="1"/>
          <p:nvPr/>
        </p:nvSpPr>
        <p:spPr>
          <a:xfrm>
            <a:off x="8166973" y="2638073"/>
            <a:ext cx="1155700" cy="82743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晚上</a:t>
            </a:r>
            <a:endParaRPr lang="zh-CN" altLang="en-US" sz="3800" b="1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6" grpId="0" animBg="1"/>
      <p:bldP spid="4" grpId="0" animBg="1"/>
      <p:bldP spid="7" grpId="0" animBg="1"/>
      <p:bldP spid="11" grpId="0" animBg="1"/>
      <p:bldP spid="13" grpId="0" animBg="1"/>
      <p:bldP spid="8" grpId="0" animBg="1"/>
      <p:bldP spid="5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251" y="2405682"/>
            <a:ext cx="3779838" cy="2516187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714" y="2392547"/>
            <a:ext cx="3816350" cy="2543175"/>
          </a:xfrm>
          <a:prstGeom prst="rect">
            <a:avLst/>
          </a:prstGeom>
        </p:spPr>
      </p:pic>
      <p:sp>
        <p:nvSpPr>
          <p:cNvPr id="4" name="形状1" title=""/>
          <p:cNvSpPr txBox="1"/>
          <p:nvPr/>
        </p:nvSpPr>
        <p:spPr>
          <a:xfrm>
            <a:off x="1611020" y="470954"/>
            <a:ext cx="10180634" cy="18002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6、钢筋水泥都市，给我们的生活带来方便的同时，也给我们带来诸多不便，比如，炎炎夏季，都市气温往往比郊外要高3 ℃ ～ 5 ℃，这就是热岛效应，应该如何应对呢？ 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1" title=""/>
          <p:cNvGrpSpPr/>
          <p:nvPr/>
        </p:nvGrpSpPr>
        <p:grpSpPr>
          <a:xfrm>
            <a:off x="1549375" y="2088794"/>
            <a:ext cx="4396654" cy="3692528"/>
            <a:chExt cx="4396654" cy="3692528"/>
          </a:xfrm>
        </p:grpSpPr>
        <p:pic>
          <p:nvPicPr>
            <p:cNvPr id="6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396654" cy="3088995"/>
            </a:xfrm>
            <a:prstGeom prst="rect">
              <a:avLst/>
            </a:prstGeom>
          </p:spPr>
        </p:pic>
        <p:sp>
          <p:nvSpPr>
            <p:cNvPr id="7" name="形状2"/>
            <p:cNvSpPr txBox="1"/>
            <p:nvPr/>
          </p:nvSpPr>
          <p:spPr>
            <a:xfrm>
              <a:off x="0" y="3235306"/>
              <a:ext cx="4221080" cy="45722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ctr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种草种树，增加水蒸气蒸腾</a:t>
              </a:r>
              <a:endParaRPr lang="zh-CN" altLang="en-US" sz="2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6394761" y="2020272"/>
            <a:ext cx="4444175" cy="3829164"/>
            <a:chExt cx="4444175" cy="3829164"/>
          </a:xfrm>
        </p:grpSpPr>
        <p:pic>
          <p:nvPicPr>
            <p:cNvPr id="9" name="图片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4294312" cy="3018880"/>
            </a:xfrm>
            <a:prstGeom prst="rect">
              <a:avLst/>
            </a:prstGeom>
          </p:spPr>
        </p:pic>
        <p:sp>
          <p:nvSpPr>
            <p:cNvPr id="10" name="形状3"/>
            <p:cNvSpPr txBox="1"/>
            <p:nvPr/>
          </p:nvSpPr>
          <p:spPr>
            <a:xfrm>
              <a:off x="110564" y="3034252"/>
              <a:ext cx="4333611" cy="79491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t"/>
            <a:lstStyle/>
            <a:p>
              <a:pPr marL="0" algn="l">
                <a:lnSpc>
                  <a:spcPts val="2700"/>
                </a:lnSpc>
              </a:pPr>
              <a:r>
                <a:rPr lang="zh-CN" altLang="en-US" sz="20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修建人工湖，利用水的吸热本领强来调节气温</a:t>
              </a:r>
              <a:endParaRPr lang="zh-CN" altLang="en-US" sz="20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03" y="1207741"/>
            <a:ext cx="10244061" cy="508581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形状1" title=""/>
          <p:cNvSpPr txBox="1"/>
          <p:nvPr/>
        </p:nvSpPr>
        <p:spPr>
          <a:xfrm>
            <a:off x="1246375" y="486804"/>
            <a:ext cx="10180634" cy="80010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7、热岛效应导致的城市风向 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视频2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972820" y="416560"/>
            <a:ext cx="10227945" cy="60356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7" y="126121"/>
            <a:ext cx="12034838" cy="6597053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" name="组合1" title=""/>
          <p:cNvGrpSpPr/>
          <p:nvPr/>
        </p:nvGrpSpPr>
        <p:grpSpPr>
          <a:xfrm>
            <a:off x="9307754" y="4524613"/>
            <a:ext cx="2333625" cy="2333625"/>
            <a:chExt cx="2333625" cy="2333625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333625" cy="2333625"/>
            </a:xfrm>
            <a:prstGeom prst="rect">
              <a:avLst/>
            </a:prstGeom>
          </p:spPr>
        </p:pic>
        <p:sp>
          <p:nvSpPr>
            <p:cNvPr id="5" name="文本2"/>
            <p:cNvSpPr txBox="1"/>
            <p:nvPr/>
          </p:nvSpPr>
          <p:spPr>
            <a:xfrm>
              <a:off x="591214" y="1075706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00" b="1" i="0">
                  <a:solidFill>
                    <a:srgbClr val="FF0000">
                      <a:alpha val="100000"/>
                    </a:srgbClr>
                  </a:solidFill>
                  <a:effectLst>
                    <a:reflection blurRad="6350" stA="40000" endA="300" endPos="70000" dist="76200" dir="5400000" sy="-100000" algn="bl" rotWithShape="0"/>
                  </a:effectLst>
                  <a:latin typeface="楷体" panose="02010609060101010101" charset="-122"/>
                  <a:ea typeface="楷体" panose="02010609060101010101" charset="-122"/>
                </a:rPr>
                <a:t>烫</a:t>
              </a:r>
              <a:endParaRPr lang="zh-CN" altLang="en-US" sz="2300" b="1" i="0">
                <a:solidFill>
                  <a:srgbClr val="FF0000">
                    <a:alpha val="100000"/>
                  </a:srgbClr>
                </a:solidFill>
                <a:effectLst>
                  <a:reflection blurRad="6350" stA="40000" endA="300" endPos="70000" dist="76200" dir="5400000" sy="-100000" algn="bl" rotWithShape="0"/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6" name="文本3"/>
            <p:cNvSpPr txBox="1"/>
            <p:nvPr/>
          </p:nvSpPr>
          <p:spPr>
            <a:xfrm>
              <a:off x="1205573" y="1066967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00" b="1" i="0">
                  <a:solidFill>
                    <a:srgbClr val="FF0000">
                      <a:alpha val="100000"/>
                    </a:srgbClr>
                  </a:solidFill>
                  <a:effectLst>
                    <a:reflection blurRad="6350" stA="40000" endA="300" endPos="70000" dist="76200" dir="5400000" sy="-100000" algn="bl" rotWithShape="0"/>
                  </a:effectLst>
                  <a:latin typeface="楷体" panose="02010609060101010101" charset="-122"/>
                  <a:ea typeface="楷体" panose="02010609060101010101" charset="-122"/>
                </a:rPr>
                <a:t>烫</a:t>
              </a:r>
              <a:endParaRPr lang="zh-CN" altLang="en-US" sz="2300" b="1" i="0">
                <a:solidFill>
                  <a:srgbClr val="FF0000">
                    <a:alpha val="100000"/>
                  </a:srgbClr>
                </a:solidFill>
                <a:effectLst>
                  <a:reflection blurRad="6350" stA="40000" endA="300" endPos="70000" dist="76200" dir="5400000" sy="-100000" algn="bl" rotWithShape="0"/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7" name="文本4"/>
            <p:cNvSpPr txBox="1"/>
            <p:nvPr/>
          </p:nvSpPr>
          <p:spPr>
            <a:xfrm>
              <a:off x="1447855" y="374733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00" b="1" i="0">
                  <a:solidFill>
                    <a:srgbClr val="FF0000">
                      <a:alpha val="100000"/>
                    </a:srgbClr>
                  </a:solidFill>
                  <a:effectLst>
                    <a:reflection blurRad="6350" stA="40000" endA="300" endPos="70000" dist="76200" dir="5400000" sy="-100000" algn="bl" rotWithShape="0"/>
                  </a:effectLst>
                  <a:latin typeface="楷体" panose="02010609060101010101" charset="-122"/>
                  <a:ea typeface="楷体" panose="02010609060101010101" charset="-122"/>
                </a:rPr>
                <a:t>烫</a:t>
              </a:r>
              <a:endParaRPr lang="zh-CN" altLang="en-US" sz="2300" b="1" i="0">
                <a:solidFill>
                  <a:srgbClr val="FF0000">
                    <a:alpha val="100000"/>
                  </a:srgbClr>
                </a:solidFill>
                <a:effectLst>
                  <a:reflection blurRad="6350" stA="40000" endA="300" endPos="70000" dist="76200" dir="5400000" sy="-100000" algn="bl" rotWithShape="0"/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1133799" y="631622"/>
            <a:ext cx="2571750" cy="2571750"/>
            <a:chExt cx="2571750" cy="2571750"/>
          </a:xfrm>
        </p:grpSpPr>
        <p:pic>
          <p:nvPicPr>
            <p:cNvPr id="9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571750" cy="2571750"/>
            </a:xfrm>
            <a:prstGeom prst="rect">
              <a:avLst/>
            </a:prstGeom>
          </p:spPr>
        </p:pic>
        <p:sp>
          <p:nvSpPr>
            <p:cNvPr id="10" name="文本5"/>
            <p:cNvSpPr txBox="1"/>
            <p:nvPr/>
          </p:nvSpPr>
          <p:spPr>
            <a:xfrm>
              <a:off x="640051" y="1121226"/>
              <a:ext cx="514191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500" b="1" i="0">
                  <a:solidFill>
                    <a:srgbClr val="006E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凉</a:t>
              </a:r>
              <a:endParaRPr lang="zh-CN" altLang="en-US" sz="2500" b="1" i="0">
                <a:solidFill>
                  <a:srgbClr val="006E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1" name="文本6"/>
            <p:cNvSpPr txBox="1"/>
            <p:nvPr/>
          </p:nvSpPr>
          <p:spPr>
            <a:xfrm>
              <a:off x="1349597" y="1121464"/>
              <a:ext cx="514191" cy="55264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500" b="1" i="0">
                  <a:solidFill>
                    <a:srgbClr val="006E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爽</a:t>
              </a:r>
              <a:endParaRPr lang="zh-CN" altLang="en-US" sz="2500" b="1" i="0">
                <a:solidFill>
                  <a:srgbClr val="006E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2" name="文本7"/>
            <p:cNvSpPr txBox="1"/>
            <p:nvPr/>
          </p:nvSpPr>
          <p:spPr>
            <a:xfrm>
              <a:off x="954387" y="1623498"/>
              <a:ext cx="783593" cy="40779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500" b="1" i="0">
                  <a:solidFill>
                    <a:srgbClr val="006EFF">
                      <a:alpha val="100000"/>
                    </a:srgbClr>
                  </a:solidFill>
                  <a:latin typeface="楷体" panose="02010609060101010101" charset="-122"/>
                  <a:ea typeface="楷体" panose="02010609060101010101" charset="-122"/>
                </a:rPr>
                <a:t>cool</a:t>
              </a:r>
              <a:endParaRPr lang="zh-CN" altLang="en-US" sz="1500" b="1" i="0">
                <a:solidFill>
                  <a:srgbClr val="006EFF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3" name="形状1" title=""/>
          <p:cNvSpPr txBox="1"/>
          <p:nvPr/>
        </p:nvSpPr>
        <p:spPr>
          <a:xfrm>
            <a:off x="3293612" y="2733475"/>
            <a:ext cx="2457450" cy="610191"/>
          </a:xfrm>
          <a:custGeom>
            <a:gdLst>
              <a:gd name="connsiteX0" fmla="*/ 101698 w 2457450"/>
              <a:gd name="connsiteY0" fmla="*/ 0 h 610191"/>
              <a:gd name="connsiteX1" fmla="*/ 2355752 w 2457450"/>
              <a:gd name="connsiteY1" fmla="*/ 0 h 610191"/>
              <a:gd name="connsiteX2" fmla="*/ 2382724 w 2457450"/>
              <a:gd name="connsiteY2" fmla="*/ 0 h 610191"/>
              <a:gd name="connsiteX3" fmla="*/ 2446735 w 2457450"/>
              <a:gd name="connsiteY3" fmla="*/ 48859 h 610191"/>
              <a:gd name="connsiteX4" fmla="*/ 2457450 w 2457450"/>
              <a:gd name="connsiteY4" fmla="*/ 508492 h 610191"/>
              <a:gd name="connsiteX5" fmla="*/ 2457450 w 2457450"/>
              <a:gd name="connsiteY5" fmla="*/ 564659 h 610191"/>
              <a:gd name="connsiteX6" fmla="*/ 101698 w 2457450"/>
              <a:gd name="connsiteY6" fmla="*/ 610191 h 610191"/>
              <a:gd name="connsiteX7" fmla="*/ 45532 w 2457450"/>
              <a:gd name="connsiteY7" fmla="*/ 610191 h 610191"/>
              <a:gd name="connsiteX8" fmla="*/ 0 w 2457450"/>
              <a:gd name="connsiteY8" fmla="*/ 101698 h 610191"/>
              <a:gd name="connsiteX9" fmla="*/ 0 w 2457450"/>
              <a:gd name="connsiteY9" fmla="*/ 45532 h 610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7450" h="610191">
                <a:moveTo>
                  <a:pt x="101698" y="0"/>
                </a:moveTo>
                <a:lnTo>
                  <a:pt x="2355752" y="0"/>
                </a:lnTo>
                <a:cubicBezTo>
                  <a:pt x="2382724" y="0"/>
                  <a:pt x="2408591" y="10715"/>
                  <a:pt x="2427663" y="29787"/>
                </a:cubicBezTo>
                <a:cubicBezTo>
                  <a:pt x="2446735" y="48859"/>
                  <a:pt x="2457450" y="74726"/>
                  <a:pt x="2457450" y="101698"/>
                </a:cubicBezTo>
                <a:lnTo>
                  <a:pt x="2457450" y="508492"/>
                </a:lnTo>
                <a:cubicBezTo>
                  <a:pt x="2457450" y="564659"/>
                  <a:pt x="2411918" y="610191"/>
                  <a:pt x="2355752" y="610191"/>
                </a:cubicBezTo>
                <a:lnTo>
                  <a:pt x="101698" y="610191"/>
                </a:lnTo>
                <a:cubicBezTo>
                  <a:pt x="45532" y="610191"/>
                  <a:pt x="0" y="564659"/>
                  <a:pt x="0" y="508492"/>
                </a:cubicBezTo>
                <a:lnTo>
                  <a:pt x="0" y="101698"/>
                </a:lnTo>
                <a:cubicBezTo>
                  <a:pt x="0" y="45532"/>
                  <a:pt x="45532" y="0"/>
                  <a:pt x="101698" y="0"/>
                </a:cubicBezTo>
                <a:close/>
              </a:path>
            </a:pathLst>
          </a:custGeom>
          <a:solidFill>
            <a:srgbClr val="CCFAFF">
              <a:alpha val="100000"/>
            </a:srgbClr>
          </a:solidFill>
          <a:ln w="28575">
            <a:solidFill>
              <a:srgbClr val="00FF6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同样的日照条件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形状2" title=""/>
          <p:cNvSpPr txBox="1"/>
          <p:nvPr/>
        </p:nvSpPr>
        <p:spPr>
          <a:xfrm>
            <a:off x="3293335" y="3432143"/>
            <a:ext cx="2457450" cy="610191"/>
          </a:xfrm>
          <a:custGeom>
            <a:gdLst>
              <a:gd name="connsiteX0" fmla="*/ 101698 w 2457450"/>
              <a:gd name="connsiteY0" fmla="*/ 0 h 610191"/>
              <a:gd name="connsiteX1" fmla="*/ 2355752 w 2457450"/>
              <a:gd name="connsiteY1" fmla="*/ 0 h 610191"/>
              <a:gd name="connsiteX2" fmla="*/ 2382724 w 2457450"/>
              <a:gd name="connsiteY2" fmla="*/ 0 h 610191"/>
              <a:gd name="connsiteX3" fmla="*/ 2446735 w 2457450"/>
              <a:gd name="connsiteY3" fmla="*/ 48859 h 610191"/>
              <a:gd name="connsiteX4" fmla="*/ 2457450 w 2457450"/>
              <a:gd name="connsiteY4" fmla="*/ 508492 h 610191"/>
              <a:gd name="connsiteX5" fmla="*/ 2457450 w 2457450"/>
              <a:gd name="connsiteY5" fmla="*/ 564659 h 610191"/>
              <a:gd name="connsiteX6" fmla="*/ 101698 w 2457450"/>
              <a:gd name="connsiteY6" fmla="*/ 610191 h 610191"/>
              <a:gd name="connsiteX7" fmla="*/ 45532 w 2457450"/>
              <a:gd name="connsiteY7" fmla="*/ 610191 h 610191"/>
              <a:gd name="connsiteX8" fmla="*/ 0 w 2457450"/>
              <a:gd name="connsiteY8" fmla="*/ 101698 h 610191"/>
              <a:gd name="connsiteX9" fmla="*/ 0 w 2457450"/>
              <a:gd name="connsiteY9" fmla="*/ 45532 h 610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7450" h="610191">
                <a:moveTo>
                  <a:pt x="101698" y="0"/>
                </a:moveTo>
                <a:lnTo>
                  <a:pt x="2355752" y="0"/>
                </a:lnTo>
                <a:cubicBezTo>
                  <a:pt x="2382724" y="0"/>
                  <a:pt x="2408591" y="10715"/>
                  <a:pt x="2427663" y="29787"/>
                </a:cubicBezTo>
                <a:cubicBezTo>
                  <a:pt x="2446735" y="48859"/>
                  <a:pt x="2457450" y="74726"/>
                  <a:pt x="2457450" y="101698"/>
                </a:cubicBezTo>
                <a:lnTo>
                  <a:pt x="2457450" y="508492"/>
                </a:lnTo>
                <a:cubicBezTo>
                  <a:pt x="2457450" y="564659"/>
                  <a:pt x="2411918" y="610191"/>
                  <a:pt x="2355752" y="610191"/>
                </a:cubicBezTo>
                <a:lnTo>
                  <a:pt x="101698" y="610191"/>
                </a:lnTo>
                <a:cubicBezTo>
                  <a:pt x="45532" y="610191"/>
                  <a:pt x="0" y="564659"/>
                  <a:pt x="0" y="508492"/>
                </a:cubicBezTo>
                <a:lnTo>
                  <a:pt x="0" y="101698"/>
                </a:lnTo>
                <a:cubicBezTo>
                  <a:pt x="0" y="45532"/>
                  <a:pt x="45532" y="0"/>
                  <a:pt x="101698" y="0"/>
                </a:cubicBezTo>
                <a:close/>
              </a:path>
            </a:pathLst>
          </a:custGeom>
          <a:solidFill>
            <a:srgbClr val="CCFAFF">
              <a:alpha val="100000"/>
            </a:srgbClr>
          </a:solidFill>
          <a:ln w="28575">
            <a:solidFill>
              <a:srgbClr val="00FF6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沙子热得烫脚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形状3" title=""/>
          <p:cNvSpPr txBox="1"/>
          <p:nvPr/>
        </p:nvSpPr>
        <p:spPr>
          <a:xfrm>
            <a:off x="3294269" y="4111942"/>
            <a:ext cx="2457450" cy="610191"/>
          </a:xfrm>
          <a:custGeom>
            <a:gdLst>
              <a:gd name="connsiteX0" fmla="*/ 101698 w 2457450"/>
              <a:gd name="connsiteY0" fmla="*/ 0 h 610191"/>
              <a:gd name="connsiteX1" fmla="*/ 2355752 w 2457450"/>
              <a:gd name="connsiteY1" fmla="*/ 0 h 610191"/>
              <a:gd name="connsiteX2" fmla="*/ 2382724 w 2457450"/>
              <a:gd name="connsiteY2" fmla="*/ 0 h 610191"/>
              <a:gd name="connsiteX3" fmla="*/ 2446735 w 2457450"/>
              <a:gd name="connsiteY3" fmla="*/ 48859 h 610191"/>
              <a:gd name="connsiteX4" fmla="*/ 2457450 w 2457450"/>
              <a:gd name="connsiteY4" fmla="*/ 508492 h 610191"/>
              <a:gd name="connsiteX5" fmla="*/ 2457450 w 2457450"/>
              <a:gd name="connsiteY5" fmla="*/ 564659 h 610191"/>
              <a:gd name="connsiteX6" fmla="*/ 101698 w 2457450"/>
              <a:gd name="connsiteY6" fmla="*/ 610191 h 610191"/>
              <a:gd name="connsiteX7" fmla="*/ 45532 w 2457450"/>
              <a:gd name="connsiteY7" fmla="*/ 610191 h 610191"/>
              <a:gd name="connsiteX8" fmla="*/ 0 w 2457450"/>
              <a:gd name="connsiteY8" fmla="*/ 101698 h 610191"/>
              <a:gd name="connsiteX9" fmla="*/ 0 w 2457450"/>
              <a:gd name="connsiteY9" fmla="*/ 45532 h 610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7450" h="610191">
                <a:moveTo>
                  <a:pt x="101698" y="0"/>
                </a:moveTo>
                <a:lnTo>
                  <a:pt x="2355752" y="0"/>
                </a:lnTo>
                <a:cubicBezTo>
                  <a:pt x="2382724" y="0"/>
                  <a:pt x="2408591" y="10715"/>
                  <a:pt x="2427663" y="29787"/>
                </a:cubicBezTo>
                <a:cubicBezTo>
                  <a:pt x="2446735" y="48859"/>
                  <a:pt x="2457450" y="74726"/>
                  <a:pt x="2457450" y="101698"/>
                </a:cubicBezTo>
                <a:lnTo>
                  <a:pt x="2457450" y="508492"/>
                </a:lnTo>
                <a:cubicBezTo>
                  <a:pt x="2457450" y="564659"/>
                  <a:pt x="2411918" y="610191"/>
                  <a:pt x="2355752" y="610191"/>
                </a:cubicBezTo>
                <a:lnTo>
                  <a:pt x="101698" y="610191"/>
                </a:lnTo>
                <a:cubicBezTo>
                  <a:pt x="45532" y="610191"/>
                  <a:pt x="0" y="564659"/>
                  <a:pt x="0" y="508492"/>
                </a:cubicBezTo>
                <a:lnTo>
                  <a:pt x="0" y="101698"/>
                </a:lnTo>
                <a:cubicBezTo>
                  <a:pt x="0" y="45532"/>
                  <a:pt x="45532" y="0"/>
                  <a:pt x="101698" y="0"/>
                </a:cubicBezTo>
                <a:close/>
              </a:path>
            </a:pathLst>
          </a:custGeom>
          <a:solidFill>
            <a:srgbClr val="CCFAFF">
              <a:alpha val="100000"/>
            </a:srgbClr>
          </a:solidFill>
          <a:ln w="28575">
            <a:solidFill>
              <a:srgbClr val="00FF6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海水却很凉爽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形状4" title=""/>
          <p:cNvSpPr txBox="1"/>
          <p:nvPr/>
        </p:nvSpPr>
        <p:spPr>
          <a:xfrm>
            <a:off x="6071283" y="2732818"/>
            <a:ext cx="2457450" cy="610191"/>
          </a:xfrm>
          <a:custGeom>
            <a:gdLst>
              <a:gd name="connsiteX0" fmla="*/ 101698 w 2457450"/>
              <a:gd name="connsiteY0" fmla="*/ 0 h 610191"/>
              <a:gd name="connsiteX1" fmla="*/ 2355752 w 2457450"/>
              <a:gd name="connsiteY1" fmla="*/ 0 h 610191"/>
              <a:gd name="connsiteX2" fmla="*/ 2382724 w 2457450"/>
              <a:gd name="connsiteY2" fmla="*/ 0 h 610191"/>
              <a:gd name="connsiteX3" fmla="*/ 2446735 w 2457450"/>
              <a:gd name="connsiteY3" fmla="*/ 48859 h 610191"/>
              <a:gd name="connsiteX4" fmla="*/ 2457450 w 2457450"/>
              <a:gd name="connsiteY4" fmla="*/ 508492 h 610191"/>
              <a:gd name="connsiteX5" fmla="*/ 2457450 w 2457450"/>
              <a:gd name="connsiteY5" fmla="*/ 564659 h 610191"/>
              <a:gd name="connsiteX6" fmla="*/ 101698 w 2457450"/>
              <a:gd name="connsiteY6" fmla="*/ 610191 h 610191"/>
              <a:gd name="connsiteX7" fmla="*/ 45532 w 2457450"/>
              <a:gd name="connsiteY7" fmla="*/ 610191 h 610191"/>
              <a:gd name="connsiteX8" fmla="*/ 0 w 2457450"/>
              <a:gd name="connsiteY8" fmla="*/ 101698 h 610191"/>
              <a:gd name="connsiteX9" fmla="*/ 0 w 2457450"/>
              <a:gd name="connsiteY9" fmla="*/ 45532 h 610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7450" h="610191">
                <a:moveTo>
                  <a:pt x="101698" y="0"/>
                </a:moveTo>
                <a:lnTo>
                  <a:pt x="2355752" y="0"/>
                </a:lnTo>
                <a:cubicBezTo>
                  <a:pt x="2382724" y="0"/>
                  <a:pt x="2408591" y="10715"/>
                  <a:pt x="2427663" y="29787"/>
                </a:cubicBezTo>
                <a:cubicBezTo>
                  <a:pt x="2446735" y="48859"/>
                  <a:pt x="2457450" y="74726"/>
                  <a:pt x="2457450" y="101698"/>
                </a:cubicBezTo>
                <a:lnTo>
                  <a:pt x="2457450" y="508492"/>
                </a:lnTo>
                <a:cubicBezTo>
                  <a:pt x="2457450" y="564659"/>
                  <a:pt x="2411918" y="610191"/>
                  <a:pt x="2355752" y="610191"/>
                </a:cubicBezTo>
                <a:lnTo>
                  <a:pt x="101698" y="610191"/>
                </a:lnTo>
                <a:cubicBezTo>
                  <a:pt x="45532" y="610191"/>
                  <a:pt x="0" y="564659"/>
                  <a:pt x="0" y="508492"/>
                </a:cubicBezTo>
                <a:lnTo>
                  <a:pt x="0" y="101698"/>
                </a:lnTo>
                <a:cubicBezTo>
                  <a:pt x="0" y="45532"/>
                  <a:pt x="45532" y="0"/>
                  <a:pt x="101698" y="0"/>
                </a:cubicBezTo>
                <a:close/>
              </a:path>
            </a:pathLst>
          </a:custGeom>
          <a:solidFill>
            <a:srgbClr val="EECCFF">
              <a:alpha val="100000"/>
            </a:srgbClr>
          </a:solidFill>
          <a:ln w="28575">
            <a:solidFill>
              <a:srgbClr val="FF0099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吸收相同的热量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5" title=""/>
          <p:cNvSpPr txBox="1"/>
          <p:nvPr/>
        </p:nvSpPr>
        <p:spPr>
          <a:xfrm>
            <a:off x="6071330" y="3370659"/>
            <a:ext cx="2457450" cy="610191"/>
          </a:xfrm>
          <a:custGeom>
            <a:gdLst>
              <a:gd name="connsiteX0" fmla="*/ 101698 w 2457450"/>
              <a:gd name="connsiteY0" fmla="*/ 0 h 610191"/>
              <a:gd name="connsiteX1" fmla="*/ 2355752 w 2457450"/>
              <a:gd name="connsiteY1" fmla="*/ 0 h 610191"/>
              <a:gd name="connsiteX2" fmla="*/ 2382724 w 2457450"/>
              <a:gd name="connsiteY2" fmla="*/ 0 h 610191"/>
              <a:gd name="connsiteX3" fmla="*/ 2446735 w 2457450"/>
              <a:gd name="connsiteY3" fmla="*/ 48859 h 610191"/>
              <a:gd name="connsiteX4" fmla="*/ 2457450 w 2457450"/>
              <a:gd name="connsiteY4" fmla="*/ 508492 h 610191"/>
              <a:gd name="connsiteX5" fmla="*/ 2457450 w 2457450"/>
              <a:gd name="connsiteY5" fmla="*/ 564659 h 610191"/>
              <a:gd name="connsiteX6" fmla="*/ 101698 w 2457450"/>
              <a:gd name="connsiteY6" fmla="*/ 610191 h 610191"/>
              <a:gd name="connsiteX7" fmla="*/ 45532 w 2457450"/>
              <a:gd name="connsiteY7" fmla="*/ 610191 h 610191"/>
              <a:gd name="connsiteX8" fmla="*/ 0 w 2457450"/>
              <a:gd name="connsiteY8" fmla="*/ 101698 h 610191"/>
              <a:gd name="connsiteX9" fmla="*/ 0 w 2457450"/>
              <a:gd name="connsiteY9" fmla="*/ 45532 h 610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7450" h="610191">
                <a:moveTo>
                  <a:pt x="101698" y="0"/>
                </a:moveTo>
                <a:lnTo>
                  <a:pt x="2355752" y="0"/>
                </a:lnTo>
                <a:cubicBezTo>
                  <a:pt x="2382724" y="0"/>
                  <a:pt x="2408591" y="10715"/>
                  <a:pt x="2427663" y="29787"/>
                </a:cubicBezTo>
                <a:cubicBezTo>
                  <a:pt x="2446735" y="48859"/>
                  <a:pt x="2457450" y="74726"/>
                  <a:pt x="2457450" y="101698"/>
                </a:cubicBezTo>
                <a:lnTo>
                  <a:pt x="2457450" y="508492"/>
                </a:lnTo>
                <a:cubicBezTo>
                  <a:pt x="2457450" y="564659"/>
                  <a:pt x="2411918" y="610191"/>
                  <a:pt x="2355752" y="610191"/>
                </a:cubicBezTo>
                <a:lnTo>
                  <a:pt x="101698" y="610191"/>
                </a:lnTo>
                <a:cubicBezTo>
                  <a:pt x="45532" y="610191"/>
                  <a:pt x="0" y="564659"/>
                  <a:pt x="0" y="508492"/>
                </a:cubicBezTo>
                <a:lnTo>
                  <a:pt x="0" y="101698"/>
                </a:lnTo>
                <a:cubicBezTo>
                  <a:pt x="0" y="45532"/>
                  <a:pt x="45532" y="0"/>
                  <a:pt x="101698" y="0"/>
                </a:cubicBezTo>
                <a:close/>
              </a:path>
            </a:pathLst>
          </a:custGeom>
          <a:solidFill>
            <a:srgbClr val="EECCFF">
              <a:alpha val="100000"/>
            </a:srgbClr>
          </a:solidFill>
          <a:ln w="28575">
            <a:solidFill>
              <a:srgbClr val="FF0099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沙子升高温度多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形状6" title=""/>
          <p:cNvSpPr txBox="1"/>
          <p:nvPr/>
        </p:nvSpPr>
        <p:spPr>
          <a:xfrm>
            <a:off x="6070930" y="4070347"/>
            <a:ext cx="2457450" cy="610191"/>
          </a:xfrm>
          <a:custGeom>
            <a:gdLst>
              <a:gd name="connsiteX0" fmla="*/ 101698 w 2457450"/>
              <a:gd name="connsiteY0" fmla="*/ 0 h 610191"/>
              <a:gd name="connsiteX1" fmla="*/ 2355752 w 2457450"/>
              <a:gd name="connsiteY1" fmla="*/ 0 h 610191"/>
              <a:gd name="connsiteX2" fmla="*/ 2382724 w 2457450"/>
              <a:gd name="connsiteY2" fmla="*/ 0 h 610191"/>
              <a:gd name="connsiteX3" fmla="*/ 2446735 w 2457450"/>
              <a:gd name="connsiteY3" fmla="*/ 48859 h 610191"/>
              <a:gd name="connsiteX4" fmla="*/ 2457450 w 2457450"/>
              <a:gd name="connsiteY4" fmla="*/ 508492 h 610191"/>
              <a:gd name="connsiteX5" fmla="*/ 2457450 w 2457450"/>
              <a:gd name="connsiteY5" fmla="*/ 564659 h 610191"/>
              <a:gd name="connsiteX6" fmla="*/ 101698 w 2457450"/>
              <a:gd name="connsiteY6" fmla="*/ 610191 h 610191"/>
              <a:gd name="connsiteX7" fmla="*/ 45532 w 2457450"/>
              <a:gd name="connsiteY7" fmla="*/ 610191 h 610191"/>
              <a:gd name="connsiteX8" fmla="*/ 0 w 2457450"/>
              <a:gd name="connsiteY8" fmla="*/ 101698 h 610191"/>
              <a:gd name="connsiteX9" fmla="*/ 0 w 2457450"/>
              <a:gd name="connsiteY9" fmla="*/ 45532 h 610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57450" h="610191">
                <a:moveTo>
                  <a:pt x="101698" y="0"/>
                </a:moveTo>
                <a:lnTo>
                  <a:pt x="2355752" y="0"/>
                </a:lnTo>
                <a:cubicBezTo>
                  <a:pt x="2382724" y="0"/>
                  <a:pt x="2408591" y="10715"/>
                  <a:pt x="2427663" y="29787"/>
                </a:cubicBezTo>
                <a:cubicBezTo>
                  <a:pt x="2446735" y="48859"/>
                  <a:pt x="2457450" y="74726"/>
                  <a:pt x="2457450" y="101698"/>
                </a:cubicBezTo>
                <a:lnTo>
                  <a:pt x="2457450" y="508492"/>
                </a:lnTo>
                <a:cubicBezTo>
                  <a:pt x="2457450" y="564659"/>
                  <a:pt x="2411918" y="610191"/>
                  <a:pt x="2355752" y="610191"/>
                </a:cubicBezTo>
                <a:lnTo>
                  <a:pt x="101698" y="610191"/>
                </a:lnTo>
                <a:cubicBezTo>
                  <a:pt x="45532" y="610191"/>
                  <a:pt x="0" y="564659"/>
                  <a:pt x="0" y="508492"/>
                </a:cubicBezTo>
                <a:lnTo>
                  <a:pt x="0" y="101698"/>
                </a:lnTo>
                <a:cubicBezTo>
                  <a:pt x="0" y="45532"/>
                  <a:pt x="45532" y="0"/>
                  <a:pt x="101698" y="0"/>
                </a:cubicBezTo>
                <a:close/>
              </a:path>
            </a:pathLst>
          </a:custGeom>
          <a:solidFill>
            <a:srgbClr val="EECCFF">
              <a:alpha val="100000"/>
            </a:srgbClr>
          </a:solidFill>
          <a:ln w="28575">
            <a:solidFill>
              <a:srgbClr val="FF0099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海水升高温度少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形状7" title=""/>
          <p:cNvSpPr txBox="1"/>
          <p:nvPr/>
        </p:nvSpPr>
        <p:spPr>
          <a:xfrm>
            <a:off x="6071264" y="2708081"/>
            <a:ext cx="2457450" cy="1934766"/>
          </a:xfrm>
          <a:custGeom>
            <a:gdLst>
              <a:gd name="connsiteX0" fmla="*/ 104968 w 2457450"/>
              <a:gd name="connsiteY0" fmla="*/ 0 h 1934766"/>
              <a:gd name="connsiteX1" fmla="*/ 2352482 w 2457450"/>
              <a:gd name="connsiteY1" fmla="*/ 0 h 1934766"/>
              <a:gd name="connsiteX2" fmla="*/ 2410454 w 2457450"/>
              <a:gd name="connsiteY2" fmla="*/ 0 h 1934766"/>
              <a:gd name="connsiteX3" fmla="*/ 2457450 w 2457450"/>
              <a:gd name="connsiteY3" fmla="*/ 1829798 h 1934766"/>
              <a:gd name="connsiteX4" fmla="*/ 2457450 w 2457450"/>
              <a:gd name="connsiteY4" fmla="*/ 1887770 h 1934766"/>
              <a:gd name="connsiteX5" fmla="*/ 104968 w 2457450"/>
              <a:gd name="connsiteY5" fmla="*/ 1934766 h 1934766"/>
              <a:gd name="connsiteX6" fmla="*/ 46996 w 2457450"/>
              <a:gd name="connsiteY6" fmla="*/ 1934766 h 1934766"/>
              <a:gd name="connsiteX7" fmla="*/ 0 w 2457450"/>
              <a:gd name="connsiteY7" fmla="*/ 104968 h 1934766"/>
              <a:gd name="connsiteX8" fmla="*/ 0 w 2457450"/>
              <a:gd name="connsiteY8" fmla="*/ 46996 h 1934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7450" h="1934766">
                <a:moveTo>
                  <a:pt x="104968" y="0"/>
                </a:moveTo>
                <a:lnTo>
                  <a:pt x="2352482" y="0"/>
                </a:lnTo>
                <a:cubicBezTo>
                  <a:pt x="2410454" y="0"/>
                  <a:pt x="2457450" y="46996"/>
                  <a:pt x="2457450" y="104968"/>
                </a:cubicBezTo>
                <a:lnTo>
                  <a:pt x="2457450" y="1829798"/>
                </a:lnTo>
                <a:cubicBezTo>
                  <a:pt x="2457450" y="1887770"/>
                  <a:pt x="2410454" y="1934766"/>
                  <a:pt x="2352482" y="1934766"/>
                </a:cubicBezTo>
                <a:lnTo>
                  <a:pt x="104968" y="1934766"/>
                </a:lnTo>
                <a:cubicBezTo>
                  <a:pt x="46996" y="1934766"/>
                  <a:pt x="0" y="1887770"/>
                  <a:pt x="0" y="1829798"/>
                </a:cubicBezTo>
                <a:lnTo>
                  <a:pt x="0" y="104968"/>
                </a:lnTo>
                <a:cubicBezTo>
                  <a:pt x="0" y="46996"/>
                  <a:pt x="46996" y="0"/>
                  <a:pt x="104968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28575">
            <a:solidFill>
              <a:srgbClr val="AA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700" b="0" i="0">
                <a:solidFill>
                  <a:srgbClr val="FF0099">
                    <a:alpha val="100000"/>
                  </a:srgbClr>
                </a:solidFill>
                <a:latin typeface="楷体" panose="02010609060101010101" charset="-122"/>
                <a:ea typeface="楷体" panose="02010609060101010101" charset="-122"/>
              </a:rPr>
              <a:t>物体吸热能力</a:t>
            </a:r>
            <a:endParaRPr lang="zh-CN" altLang="en-US" sz="2700" b="0" i="0">
              <a:solidFill>
                <a:srgbClr val="FF0099">
                  <a:alpha val="100000"/>
                </a:srgb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1" title=""/>
          <p:cNvSpPr txBox="1"/>
          <p:nvPr/>
        </p:nvSpPr>
        <p:spPr>
          <a:xfrm>
            <a:off x="3958333" y="5371252"/>
            <a:ext cx="42291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物体吸热能力与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种类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592258" y="342121"/>
            <a:ext cx="3945862" cy="628978"/>
            <a:chExt cx="3945862" cy="628978"/>
          </a:xfrm>
        </p:grpSpPr>
        <p:sp>
          <p:nvSpPr>
            <p:cNvPr id="3" name="形状4"/>
            <p:cNvSpPr txBox="1"/>
            <p:nvPr/>
          </p:nvSpPr>
          <p:spPr>
            <a:xfrm>
              <a:off x="721174" y="912"/>
              <a:ext cx="3224688" cy="628066"/>
            </a:xfrm>
            <a:custGeom>
              <a:gdLst>
                <a:gd name="connsiteX0" fmla="*/ 314033 w 3224688"/>
                <a:gd name="connsiteY0" fmla="*/ 0 h 628066"/>
                <a:gd name="connsiteX1" fmla="*/ 2910655 w 3224688"/>
                <a:gd name="connsiteY1" fmla="*/ 0 h 628066"/>
                <a:gd name="connsiteX2" fmla="*/ 3084091 w 3224688"/>
                <a:gd name="connsiteY2" fmla="*/ 0 h 628066"/>
                <a:gd name="connsiteX3" fmla="*/ 3224688 w 3224688"/>
                <a:gd name="connsiteY3" fmla="*/ 487469 h 628066"/>
                <a:gd name="connsiteX4" fmla="*/ 314033 w 3224688"/>
                <a:gd name="connsiteY4" fmla="*/ 628066 h 628066"/>
                <a:gd name="connsiteX5" fmla="*/ 140597 w 3224688"/>
                <a:gd name="connsiteY5" fmla="*/ 628066 h 628066"/>
                <a:gd name="connsiteX6" fmla="*/ 0 w 3224688"/>
                <a:gd name="connsiteY6" fmla="*/ 140597 h 62806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24688" h="628066">
                  <a:moveTo>
                    <a:pt x="314033" y="0"/>
                  </a:moveTo>
                  <a:lnTo>
                    <a:pt x="2910655" y="0"/>
                  </a:lnTo>
                  <a:cubicBezTo>
                    <a:pt x="3084091" y="0"/>
                    <a:pt x="3224688" y="140597"/>
                    <a:pt x="3224688" y="314033"/>
                  </a:cubicBezTo>
                  <a:cubicBezTo>
                    <a:pt x="3224688" y="487469"/>
                    <a:pt x="3084091" y="628066"/>
                    <a:pt x="2910655" y="628066"/>
                  </a:cubicBezTo>
                  <a:lnTo>
                    <a:pt x="314033" y="628066"/>
                  </a:lnTo>
                  <a:cubicBezTo>
                    <a:pt x="140597" y="628066"/>
                    <a:pt x="0" y="487469"/>
                    <a:pt x="0" y="314033"/>
                  </a:cubicBezTo>
                  <a:cubicBezTo>
                    <a:pt x="0" y="140597"/>
                    <a:pt x="140597" y="0"/>
                    <a:pt x="314033" y="0"/>
                  </a:cubicBezTo>
                  <a:close/>
                </a:path>
              </a:pathLst>
            </a:custGeom>
            <a:solidFill>
              <a:srgbClr val="5C81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8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热量的计算</a:t>
              </a:r>
              <a:endPara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" name="形状5"/>
            <p:cNvSpPr txBox="1"/>
            <p:nvPr/>
          </p:nvSpPr>
          <p:spPr>
            <a:xfrm>
              <a:off x="0" y="0"/>
              <a:ext cx="627911" cy="627911"/>
            </a:xfrm>
            <a:custGeom>
              <a:gdLst>
                <a:gd name="connsiteX0" fmla="*/ 313956 w 627911"/>
                <a:gd name="connsiteY0" fmla="*/ 0 h 627911"/>
                <a:gd name="connsiteX1" fmla="*/ 487349 w 627911"/>
                <a:gd name="connsiteY1" fmla="*/ 0 h 627911"/>
                <a:gd name="connsiteX2" fmla="*/ 627911 w 627911"/>
                <a:gd name="connsiteY2" fmla="*/ 487348 h 627911"/>
                <a:gd name="connsiteX3" fmla="*/ 140563 w 627911"/>
                <a:gd name="connsiteY3" fmla="*/ 627911 h 627911"/>
                <a:gd name="connsiteX4" fmla="*/ 0 w 627911"/>
                <a:gd name="connsiteY4" fmla="*/ 140563 h 62791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11" h="627911">
                  <a:moveTo>
                    <a:pt x="313956" y="0"/>
                  </a:moveTo>
                  <a:cubicBezTo>
                    <a:pt x="487349" y="0"/>
                    <a:pt x="627911" y="140563"/>
                    <a:pt x="627911" y="313955"/>
                  </a:cubicBezTo>
                  <a:cubicBezTo>
                    <a:pt x="627911" y="487348"/>
                    <a:pt x="487349" y="627911"/>
                    <a:pt x="313956" y="627911"/>
                  </a:cubicBezTo>
                  <a:cubicBezTo>
                    <a:pt x="140563" y="627911"/>
                    <a:pt x="0" y="487348"/>
                    <a:pt x="0" y="313955"/>
                  </a:cubicBezTo>
                  <a:cubicBezTo>
                    <a:pt x="0" y="140563"/>
                    <a:pt x="140563" y="0"/>
                    <a:pt x="313956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38100">
              <a:solidFill>
                <a:srgbClr val="E4E4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8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2800" b="1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" name="组合2" title=""/>
          <p:cNvGrpSpPr/>
          <p:nvPr/>
        </p:nvGrpSpPr>
        <p:grpSpPr>
          <a:xfrm>
            <a:off x="652148" y="1353674"/>
            <a:ext cx="5571525" cy="2285959"/>
            <a:chExt cx="5571525" cy="2285959"/>
          </a:xfrm>
        </p:grpSpPr>
        <p:sp>
          <p:nvSpPr>
            <p:cNvPr id="6" name="文本8"/>
            <p:cNvSpPr txBox="1"/>
            <p:nvPr/>
          </p:nvSpPr>
          <p:spPr>
            <a:xfrm>
              <a:off x="404317" y="0"/>
              <a:ext cx="4102103" cy="67243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300" b="1" i="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热量的计算公式：</a:t>
              </a:r>
              <a:endParaRPr lang="zh-CN" altLang="en-US" sz="33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  <p:sp>
          <p:nvSpPr>
            <p:cNvPr id="7" name="文本9"/>
            <p:cNvSpPr txBox="1"/>
            <p:nvPr/>
          </p:nvSpPr>
          <p:spPr>
            <a:xfrm>
              <a:off x="0" y="831351"/>
              <a:ext cx="3292655" cy="6263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吸热公式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Q</a:t>
              </a:r>
              <a:r>
                <a:rPr lang="zh-CN" altLang="en-US" sz="2600" b="1" i="0" baseline="-25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吸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cm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(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-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</a:t>
              </a:r>
              <a:r>
                <a:rPr lang="zh-CN" altLang="en-US" sz="2600" b="1" i="0" baseline="-25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)</a:t>
              </a:r>
              <a:endParaRPr lang="zh-CN" altLang="en-US" sz="26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sp>
          <p:nvSpPr>
            <p:cNvPr id="8" name="文本10"/>
            <p:cNvSpPr txBox="1"/>
            <p:nvPr/>
          </p:nvSpPr>
          <p:spPr>
            <a:xfrm>
              <a:off x="0" y="1659657"/>
              <a:ext cx="3378000" cy="62630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00" b="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放热公式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Q</a:t>
              </a:r>
              <a:r>
                <a:rPr lang="zh-CN" altLang="en-US" sz="2600" b="1" i="0" baseline="-25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放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cm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(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</a:t>
              </a:r>
              <a:r>
                <a:rPr lang="zh-CN" altLang="en-US" sz="2600" b="1" i="0" baseline="-2500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-</a:t>
              </a:r>
              <a:r>
                <a:rPr lang="zh-CN" altLang="en-US" sz="26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t </a:t>
              </a:r>
              <a:r>
                <a:rPr lang="zh-CN" altLang="en-US" sz="26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)</a:t>
              </a:r>
              <a:endParaRPr lang="zh-CN" altLang="en-US" sz="26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  <p:pic>
          <p:nvPicPr>
            <p:cNvPr id="9" name="形状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77685" y="1159403"/>
              <a:ext cx="237700" cy="925937"/>
            </a:xfrm>
            <a:prstGeom prst="rect">
              <a:avLst/>
            </a:prstGeom>
          </p:spPr>
        </p:pic>
        <p:sp>
          <p:nvSpPr>
            <p:cNvPr id="10" name="文本11"/>
            <p:cNvSpPr txBox="1"/>
            <p:nvPr/>
          </p:nvSpPr>
          <p:spPr>
            <a:xfrm>
              <a:off x="3707178" y="1337681"/>
              <a:ext cx="1864347" cy="61401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9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Q</a:t>
              </a:r>
              <a:r>
                <a:rPr lang="zh-CN" altLang="en-US" sz="2900" b="1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 </a:t>
              </a:r>
              <a:r>
                <a:rPr lang="zh-CN" altLang="en-US" sz="2900" b="1" i="1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cm</a:t>
              </a:r>
              <a:r>
                <a:rPr lang="zh-CN" altLang="en-US" sz="2900" b="0" i="0">
                  <a:solidFill>
                    <a:srgbClr val="FF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Δt</a:t>
              </a:r>
              <a:endParaRPr lang="zh-CN" altLang="en-US" sz="29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endParaRPr>
            </a:p>
          </p:txBody>
        </p:sp>
      </p:grpSp>
      <p:sp>
        <p:nvSpPr>
          <p:cNvPr id="11" name="文本1" title=""/>
          <p:cNvSpPr txBox="1"/>
          <p:nvPr/>
        </p:nvSpPr>
        <p:spPr>
          <a:xfrm>
            <a:off x="1410738" y="4290336"/>
            <a:ext cx="2625728" cy="67243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3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统一单位：</a:t>
            </a:r>
            <a:endParaRPr lang="zh-CN" altLang="en-US" sz="3300" b="1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</p:txBody>
      </p:sp>
      <p:sp>
        <p:nvSpPr>
          <p:cNvPr id="12" name="形状1" title=""/>
          <p:cNvSpPr txBox="1"/>
          <p:nvPr/>
        </p:nvSpPr>
        <p:spPr>
          <a:xfrm>
            <a:off x="6878431" y="1533554"/>
            <a:ext cx="970055" cy="522951"/>
          </a:xfrm>
          <a:custGeom>
            <a:gdLst>
              <a:gd name="connsiteX0" fmla="*/ 104590 w 970055"/>
              <a:gd name="connsiteY0" fmla="*/ 0 h 522951"/>
              <a:gd name="connsiteX1" fmla="*/ 970055 w 970055"/>
              <a:gd name="connsiteY1" fmla="*/ 0 h 522951"/>
              <a:gd name="connsiteX2" fmla="*/ 970055 w 970055"/>
              <a:gd name="connsiteY2" fmla="*/ 418361 h 522951"/>
              <a:gd name="connsiteX3" fmla="*/ 970055 w 970055"/>
              <a:gd name="connsiteY3" fmla="*/ 446100 h 522951"/>
              <a:gd name="connsiteX4" fmla="*/ 919806 w 970055"/>
              <a:gd name="connsiteY4" fmla="*/ 511932 h 522951"/>
              <a:gd name="connsiteX5" fmla="*/ 0 w 970055"/>
              <a:gd name="connsiteY5" fmla="*/ 522951 h 522951"/>
              <a:gd name="connsiteX6" fmla="*/ 0 w 970055"/>
              <a:gd name="connsiteY6" fmla="*/ 104590 h 522951"/>
              <a:gd name="connsiteX7" fmla="*/ 0 w 970055"/>
              <a:gd name="connsiteY7" fmla="*/ 46827 h 52295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0055" h="522951">
                <a:moveTo>
                  <a:pt x="104590" y="0"/>
                </a:moveTo>
                <a:lnTo>
                  <a:pt x="970055" y="0"/>
                </a:lnTo>
                <a:lnTo>
                  <a:pt x="970055" y="418361"/>
                </a:lnTo>
                <a:cubicBezTo>
                  <a:pt x="970055" y="446100"/>
                  <a:pt x="959035" y="472703"/>
                  <a:pt x="939421" y="492317"/>
                </a:cubicBezTo>
                <a:cubicBezTo>
                  <a:pt x="919806" y="511932"/>
                  <a:pt x="893203" y="522951"/>
                  <a:pt x="865464" y="522951"/>
                </a:cubicBezTo>
                <a:lnTo>
                  <a:pt x="0" y="522951"/>
                </a:lnTo>
                <a:lnTo>
                  <a:pt x="0" y="104590"/>
                </a:lnTo>
                <a:cubicBezTo>
                  <a:pt x="0" y="46827"/>
                  <a:pt x="46827" y="0"/>
                  <a:pt x="104590" y="0"/>
                </a:cubicBezTo>
                <a:close/>
              </a:path>
            </a:pathLst>
          </a:custGeom>
          <a:solidFill>
            <a:srgbClr val="FF7E0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6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注意</a:t>
            </a:r>
            <a:endParaRPr lang="zh-CN" altLang="en-US" sz="2600" b="0" i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2" title=""/>
          <p:cNvSpPr txBox="1"/>
          <p:nvPr/>
        </p:nvSpPr>
        <p:spPr>
          <a:xfrm>
            <a:off x="6878679" y="2366239"/>
            <a:ext cx="1584928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升高到</a:t>
            </a:r>
            <a:r>
              <a:rPr lang="zh-CN" altLang="en-US" sz="26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℃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4" name="文本3" title=""/>
          <p:cNvSpPr txBox="1"/>
          <p:nvPr/>
        </p:nvSpPr>
        <p:spPr>
          <a:xfrm>
            <a:off x="6878831" y="2992288"/>
            <a:ext cx="1584928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降低到</a:t>
            </a:r>
            <a:r>
              <a:rPr lang="zh-CN" altLang="en-US" sz="26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℃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5" name="文本4" title=""/>
          <p:cNvSpPr txBox="1"/>
          <p:nvPr/>
        </p:nvSpPr>
        <p:spPr>
          <a:xfrm>
            <a:off x="9343873" y="2365867"/>
            <a:ext cx="1584928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升高了</a:t>
            </a:r>
            <a:r>
              <a:rPr lang="zh-CN" altLang="en-US" sz="26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℃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6" name="文本5" title=""/>
          <p:cNvSpPr txBox="1"/>
          <p:nvPr/>
        </p:nvSpPr>
        <p:spPr>
          <a:xfrm>
            <a:off x="9398013" y="2992345"/>
            <a:ext cx="1584928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降低了</a:t>
            </a:r>
            <a:r>
              <a:rPr lang="zh-CN" altLang="en-US" sz="2600" b="1" i="1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℃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7" name="文本6" title=""/>
          <p:cNvSpPr txBox="1"/>
          <p:nvPr/>
        </p:nvSpPr>
        <p:spPr>
          <a:xfrm>
            <a:off x="6965747" y="3866045"/>
            <a:ext cx="1676654" cy="62630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末温为</a:t>
            </a:r>
            <a:r>
              <a:rPr lang="zh-CN" altLang="en-US" sz="26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℃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8" name="文本7" title=""/>
          <p:cNvSpPr txBox="1"/>
          <p:nvPr/>
        </p:nvSpPr>
        <p:spPr>
          <a:xfrm>
            <a:off x="9537964" y="3743801"/>
            <a:ext cx="1875187" cy="100599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温度差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Δt=</a:t>
            </a:r>
            <a:r>
              <a:rPr lang="zh-CN" altLang="en-US" sz="2600" b="1" i="1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℃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9" name="形状2" title=""/>
          <p:cNvSpPr txBox="1"/>
          <p:nvPr/>
        </p:nvSpPr>
        <p:spPr>
          <a:xfrm>
            <a:off x="6844970" y="2365105"/>
            <a:ext cx="1652426" cy="1163326"/>
          </a:xfrm>
          <a:custGeom>
            <a:gdLst>
              <a:gd name="connsiteX0" fmla="*/ 106564 w 1652426"/>
              <a:gd name="connsiteY0" fmla="*/ 0 h 1163326"/>
              <a:gd name="connsiteX1" fmla="*/ 1545861 w 1652426"/>
              <a:gd name="connsiteY1" fmla="*/ 0 h 1163326"/>
              <a:gd name="connsiteX2" fmla="*/ 1574124 w 1652426"/>
              <a:gd name="connsiteY2" fmla="*/ 0 h 1163326"/>
              <a:gd name="connsiteX3" fmla="*/ 1641198 w 1652426"/>
              <a:gd name="connsiteY3" fmla="*/ 51197 h 1163326"/>
              <a:gd name="connsiteX4" fmla="*/ 1652426 w 1652426"/>
              <a:gd name="connsiteY4" fmla="*/ 1056762 h 1163326"/>
              <a:gd name="connsiteX5" fmla="*/ 1652426 w 1652426"/>
              <a:gd name="connsiteY5" fmla="*/ 1085025 h 1163326"/>
              <a:gd name="connsiteX6" fmla="*/ 1601229 w 1652426"/>
              <a:gd name="connsiteY6" fmla="*/ 1152099 h 1163326"/>
              <a:gd name="connsiteX7" fmla="*/ 879039 w 1652426"/>
              <a:gd name="connsiteY7" fmla="*/ 1163326 h 1163326"/>
              <a:gd name="connsiteX8" fmla="*/ 731270 w 1652426"/>
              <a:gd name="connsiteY8" fmla="*/ 1369053 h 1163326"/>
              <a:gd name="connsiteX9" fmla="*/ 648410 w 1652426"/>
              <a:gd name="connsiteY9" fmla="*/ 1163326 h 1163326"/>
              <a:gd name="connsiteX10" fmla="*/ 106564 w 1652426"/>
              <a:gd name="connsiteY10" fmla="*/ 1163326 h 1163326"/>
              <a:gd name="connsiteX11" fmla="*/ 78302 w 1652426"/>
              <a:gd name="connsiteY11" fmla="*/ 1163326 h 1163326"/>
              <a:gd name="connsiteX12" fmla="*/ 11227 w 1652426"/>
              <a:gd name="connsiteY12" fmla="*/ 1112130 h 1163326"/>
              <a:gd name="connsiteX13" fmla="*/ 0 w 1652426"/>
              <a:gd name="connsiteY13" fmla="*/ 106564 h 1163326"/>
              <a:gd name="connsiteX14" fmla="*/ 0 w 1652426"/>
              <a:gd name="connsiteY14" fmla="*/ 47710 h 116332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52426" h="1369053">
                <a:moveTo>
                  <a:pt x="106564" y="0"/>
                </a:moveTo>
                <a:lnTo>
                  <a:pt x="1545861" y="0"/>
                </a:lnTo>
                <a:cubicBezTo>
                  <a:pt x="1574124" y="0"/>
                  <a:pt x="1601229" y="11227"/>
                  <a:pt x="1621214" y="31212"/>
                </a:cubicBezTo>
                <a:cubicBezTo>
                  <a:pt x="1641198" y="51197"/>
                  <a:pt x="1652426" y="78302"/>
                  <a:pt x="1652426" y="106564"/>
                </a:cubicBezTo>
                <a:lnTo>
                  <a:pt x="1652426" y="1056762"/>
                </a:lnTo>
                <a:cubicBezTo>
                  <a:pt x="1652426" y="1085025"/>
                  <a:pt x="1641198" y="1112130"/>
                  <a:pt x="1621214" y="1132114"/>
                </a:cubicBezTo>
                <a:cubicBezTo>
                  <a:pt x="1601229" y="1152099"/>
                  <a:pt x="1574124" y="1163326"/>
                  <a:pt x="1545861" y="1163326"/>
                </a:cubicBezTo>
                <a:lnTo>
                  <a:pt x="879039" y="1163326"/>
                </a:lnTo>
                <a:lnTo>
                  <a:pt x="731270" y="1369053"/>
                </a:lnTo>
                <a:lnTo>
                  <a:pt x="648410" y="1163326"/>
                </a:lnTo>
                <a:lnTo>
                  <a:pt x="106564" y="1163326"/>
                </a:lnTo>
                <a:cubicBezTo>
                  <a:pt x="78302" y="1163326"/>
                  <a:pt x="51197" y="1152099"/>
                  <a:pt x="31212" y="1132114"/>
                </a:cubicBezTo>
                <a:cubicBezTo>
                  <a:pt x="11227" y="1112130"/>
                  <a:pt x="0" y="1085025"/>
                  <a:pt x="0" y="1056762"/>
                </a:cubicBezTo>
                <a:lnTo>
                  <a:pt x="0" y="106564"/>
                </a:lnTo>
                <a:cubicBezTo>
                  <a:pt x="0" y="47710"/>
                  <a:pt x="47710" y="0"/>
                  <a:pt x="106564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7E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0" name="形状3" title=""/>
          <p:cNvSpPr txBox="1"/>
          <p:nvPr/>
        </p:nvSpPr>
        <p:spPr>
          <a:xfrm>
            <a:off x="9357808" y="2370982"/>
            <a:ext cx="1557176" cy="1153211"/>
          </a:xfrm>
          <a:custGeom>
            <a:gdLst>
              <a:gd name="connsiteX0" fmla="*/ 105638 w 1557176"/>
              <a:gd name="connsiteY0" fmla="*/ 0 h 1153211"/>
              <a:gd name="connsiteX1" fmla="*/ 1451538 w 1557176"/>
              <a:gd name="connsiteY1" fmla="*/ 0 h 1153211"/>
              <a:gd name="connsiteX2" fmla="*/ 1509880 w 1557176"/>
              <a:gd name="connsiteY2" fmla="*/ 0 h 1153211"/>
              <a:gd name="connsiteX3" fmla="*/ 1557176 w 1557176"/>
              <a:gd name="connsiteY3" fmla="*/ 1047573 h 1153211"/>
              <a:gd name="connsiteX4" fmla="*/ 1557175 w 1557176"/>
              <a:gd name="connsiteY4" fmla="*/ 1105915 h 1153211"/>
              <a:gd name="connsiteX5" fmla="*/ 833883 w 1557176"/>
              <a:gd name="connsiteY5" fmla="*/ 1153211 h 1153211"/>
              <a:gd name="connsiteX6" fmla="*/ 689118 w 1557176"/>
              <a:gd name="connsiteY6" fmla="*/ 1357149 h 1153211"/>
              <a:gd name="connsiteX7" fmla="*/ 605514 w 1557176"/>
              <a:gd name="connsiteY7" fmla="*/ 1153211 h 1153211"/>
              <a:gd name="connsiteX8" fmla="*/ 105638 w 1557176"/>
              <a:gd name="connsiteY8" fmla="*/ 1153211 h 1153211"/>
              <a:gd name="connsiteX9" fmla="*/ 47296 w 1557176"/>
              <a:gd name="connsiteY9" fmla="*/ 1153211 h 1153211"/>
              <a:gd name="connsiteX10" fmla="*/ 0 w 1557176"/>
              <a:gd name="connsiteY10" fmla="*/ 105638 h 1153211"/>
              <a:gd name="connsiteX11" fmla="*/ 0 w 1557176"/>
              <a:gd name="connsiteY11" fmla="*/ 47296 h 11532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57176" h="1357149">
                <a:moveTo>
                  <a:pt x="105638" y="0"/>
                </a:moveTo>
                <a:lnTo>
                  <a:pt x="1451538" y="0"/>
                </a:lnTo>
                <a:cubicBezTo>
                  <a:pt x="1509880" y="0"/>
                  <a:pt x="1557175" y="47296"/>
                  <a:pt x="1557176" y="105638"/>
                </a:cubicBezTo>
                <a:lnTo>
                  <a:pt x="1557176" y="1047573"/>
                </a:lnTo>
                <a:cubicBezTo>
                  <a:pt x="1557175" y="1105915"/>
                  <a:pt x="1509880" y="1153211"/>
                  <a:pt x="1451538" y="1153211"/>
                </a:cubicBezTo>
                <a:lnTo>
                  <a:pt x="833883" y="1153211"/>
                </a:lnTo>
                <a:lnTo>
                  <a:pt x="689118" y="1357149"/>
                </a:lnTo>
                <a:lnTo>
                  <a:pt x="605514" y="1153211"/>
                </a:lnTo>
                <a:lnTo>
                  <a:pt x="105638" y="1153211"/>
                </a:lnTo>
                <a:cubicBezTo>
                  <a:pt x="47296" y="1153211"/>
                  <a:pt x="0" y="1105915"/>
                  <a:pt x="0" y="1047573"/>
                </a:cubicBezTo>
                <a:lnTo>
                  <a:pt x="0" y="105638"/>
                </a:lnTo>
                <a:cubicBezTo>
                  <a:pt x="0" y="47296"/>
                  <a:pt x="47296" y="0"/>
                  <a:pt x="105638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7E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449629" y="1491539"/>
            <a:ext cx="9507217" cy="29652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解：Q</a:t>
            </a:r>
            <a:r>
              <a:rPr lang="zh-CN" altLang="en-US" sz="2800" b="0" i="0" baseline="-25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吸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=cm∆t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=4.2×10</a:t>
            </a:r>
            <a:r>
              <a:rPr lang="zh-CN" altLang="en-US" sz="2800" b="0" i="0" baseline="30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J/（kg·℃）×2kg×（80℃-20℃）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=5.04×10</a:t>
            </a:r>
            <a:r>
              <a:rPr lang="zh-CN" altLang="en-US" sz="2800" b="0" i="0" baseline="30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J。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答：至少需供给5.04×10</a:t>
            </a:r>
            <a:r>
              <a:rPr lang="zh-CN" altLang="en-US" sz="2800" b="0" i="0" baseline="30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J的热量。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632689" y="725843"/>
            <a:ext cx="10772775" cy="765768"/>
          </a:xfrm>
          <a:prstGeom prst="rect">
            <a:avLst/>
          </a:prstGeom>
          <a:noFill/>
        </p:spPr>
        <p:txBody>
          <a:bodyPr anchor="ctr"/>
          <a:lstStyle/>
          <a:p>
            <a:pPr marL="65913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例1：要把2kg的水从20℃加热到80℃，水要吸收多少热量？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754475" y="4609414"/>
            <a:ext cx="11201400" cy="150485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练习：质量为2kg的铝块温度从30 ℃升高到40℃，铝块吸收的热量是多少？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Arial"/>
              <a:ea typeface="Arial"/>
            </a:endParaRPr>
          </a:p>
          <a:p>
            <a:pPr marL="0" algn="l"/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Arial"/>
              <a:ea typeface="Arial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226800" y="12293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190977" y="380124"/>
            <a:ext cx="9538907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例2、将5kg100℃的沸水冷却到40℃，放出的热量是多少？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1732588" y="1536440"/>
            <a:ext cx="9507217" cy="29652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解：Q</a:t>
            </a:r>
            <a:r>
              <a:rPr lang="zh-CN" altLang="en-US" sz="2800" b="0" i="0" baseline="-25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=cm∆t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=4.2×10</a:t>
            </a:r>
            <a:r>
              <a:rPr lang="zh-CN" altLang="en-US" sz="2800" b="0" i="0" baseline="30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J/(kg·℃)×5kg×(100-40)℃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=1.26×10</a:t>
            </a:r>
            <a:r>
              <a:rPr lang="zh-CN" altLang="en-US" sz="2800" b="0" i="0" baseline="30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J。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400"/>
              </a:lnSpc>
            </a:pP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答：会放出1.26×10</a:t>
            </a:r>
            <a:r>
              <a:rPr lang="zh-CN" altLang="en-US" sz="2800" b="0" i="0" baseline="3000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0" i="0">
                <a:solidFill>
                  <a:srgbClr val="3511AE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J的热量。</a:t>
            </a:r>
            <a:endParaRPr lang="zh-CN" altLang="en-US" sz="2800" b="0" i="0">
              <a:solidFill>
                <a:srgbClr val="3511AE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830590" y="4998110"/>
            <a:ext cx="11113294" cy="106673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练习：已知水的比热容为4.2×10</a:t>
            </a:r>
            <a:r>
              <a:rPr lang="zh-CN" altLang="en-US" sz="3000" b="1" i="0" baseline="30000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3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J/（kg•℃），则质量为2kg的水，温度由25℃降低到20℃放出的热量是多少？</a:t>
            </a:r>
            <a:endParaRPr lang="zh-CN" altLang="en-US" sz="3000" b="1" i="0">
              <a:solidFill>
                <a:srgbClr val="FF0000">
                  <a:alpha val="100000"/>
                </a:srgbClr>
              </a:solidFill>
              <a:latin typeface="Arial"/>
              <a:ea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07378" y="624773"/>
            <a:ext cx="8256587" cy="26511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 烧杯中装有酒精，现用去一半，则剩余酒精的下列物理量中，发生改变的是（      ）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A.质量                                 B.密度    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C.比热容                             D.沸点 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1" title=""/>
          <p:cNvSpPr txBox="1"/>
          <p:nvPr/>
        </p:nvSpPr>
        <p:spPr>
          <a:xfrm>
            <a:off x="6606178" y="1515151"/>
            <a:ext cx="457899" cy="6823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形状2" title=""/>
          <p:cNvSpPr txBox="1"/>
          <p:nvPr/>
        </p:nvSpPr>
        <p:spPr>
          <a:xfrm>
            <a:off x="1783985" y="3728818"/>
            <a:ext cx="8280400" cy="203041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 甲、乙两块金属质量之比是5︰3，当它们吸收相同热量后，升高温度之比是1︰5，则它们的比热容之比是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2" title=""/>
          <p:cNvSpPr txBox="1"/>
          <p:nvPr/>
        </p:nvSpPr>
        <p:spPr>
          <a:xfrm>
            <a:off x="2899267" y="5237102"/>
            <a:ext cx="1377629" cy="6823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3︰1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608820" y="1826819"/>
            <a:ext cx="9566272" cy="329088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5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3.小黄同学为了研究物质的比热容，取质量相等的甲、乙两种液体，用同样的电热器同时加热（不计热损失）。过一段时间后，发现甲液体升高的温度比乙液体大，由此判断甲、乙两物质的比热容的大小关系是甲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乙。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1" title=""/>
          <p:cNvSpPr txBox="1"/>
          <p:nvPr/>
        </p:nvSpPr>
        <p:spPr>
          <a:xfrm>
            <a:off x="6980796" y="3995356"/>
            <a:ext cx="929957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小于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205236" y="605800"/>
            <a:ext cx="9518647" cy="164147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4.一个质量为250 g的钢件，加热到560 ℃，然后在空气中自然冷却，室温为20 ℃，这个钢件在冷却过程中放出多少热量? [钢的比热容为0.46×10</a:t>
            </a:r>
            <a:r>
              <a:rPr lang="zh-CN" altLang="en-US" sz="2800" b="0" i="0" baseline="30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J/(kg·℃)]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041" y="2051114"/>
            <a:ext cx="2124075" cy="1836738"/>
          </a:xfrm>
          <a:prstGeom prst="rect">
            <a:avLst/>
          </a:prstGeom>
        </p:spPr>
      </p:pic>
      <p:sp>
        <p:nvSpPr>
          <p:cNvPr id="4" name="文本1" title=""/>
          <p:cNvSpPr txBox="1"/>
          <p:nvPr/>
        </p:nvSpPr>
        <p:spPr>
          <a:xfrm>
            <a:off x="1848479" y="3540938"/>
            <a:ext cx="8495982" cy="19653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Q</a:t>
            </a:r>
            <a:r>
              <a:rPr lang="zh-CN" altLang="en-US" sz="2800" b="0" i="0" baseline="-25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 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= cm(t</a:t>
            </a:r>
            <a:r>
              <a:rPr lang="zh-CN" altLang="en-US" sz="2800" b="0" i="0" baseline="-25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-t)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  =0.46×10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J/(kg·℃)×0.25 kg×(560 ℃-20 ℃)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=6.21×10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 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2" title=""/>
          <p:cNvSpPr txBox="1"/>
          <p:nvPr/>
        </p:nvSpPr>
        <p:spPr>
          <a:xfrm>
            <a:off x="2128876" y="2818667"/>
            <a:ext cx="5543550" cy="51911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钢的比热容为0.46</a:t>
            </a:r>
            <a:r>
              <a:rPr lang="zh-CN" altLang="en-US" sz="20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×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J/(kg·℃)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2" title=""/>
          <p:cNvSpPr txBox="1"/>
          <p:nvPr/>
        </p:nvSpPr>
        <p:spPr>
          <a:xfrm>
            <a:off x="1275550" y="2735342"/>
            <a:ext cx="1115695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解：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4918700" y="553041"/>
            <a:ext cx="1960775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课堂笔记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963625" y="859050"/>
            <a:ext cx="2471918" cy="6743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一.比热容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1" title=""/>
          <p:cNvGrpSpPr/>
          <p:nvPr/>
        </p:nvGrpSpPr>
        <p:grpSpPr>
          <a:xfrm>
            <a:off x="1084469" y="1533392"/>
            <a:ext cx="10376325" cy="1129255"/>
            <a:chExt cx="10376325" cy="1129255"/>
          </a:xfrm>
        </p:grpSpPr>
        <p:sp>
          <p:nvSpPr>
            <p:cNvPr id="5" name="文本9"/>
            <p:cNvSpPr txBox="1"/>
            <p:nvPr/>
          </p:nvSpPr>
          <p:spPr>
            <a:xfrm>
              <a:off x="0" y="266"/>
              <a:ext cx="2106625" cy="6598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1.定义：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文本10"/>
            <p:cNvSpPr txBox="1"/>
            <p:nvPr/>
          </p:nvSpPr>
          <p:spPr>
            <a:xfrm>
              <a:off x="1374219" y="0"/>
              <a:ext cx="9002106" cy="11291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质量为m的某种物质从外界吸收热量Q，温度升高了   t,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则      即是这种物质的比热容，用符号c表示。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7" name="公式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73632" y="64665"/>
              <a:ext cx="453752" cy="531295"/>
            </a:xfrm>
            <a:prstGeom prst="rect">
              <a:avLst/>
            </a:prstGeom>
          </p:spPr>
        </p:pic>
        <p:pic>
          <p:nvPicPr>
            <p:cNvPr id="8" name="公式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18256" y="460000"/>
              <a:ext cx="653853" cy="669255"/>
            </a:xfrm>
            <a:prstGeom prst="rect">
              <a:avLst/>
            </a:prstGeom>
          </p:spPr>
        </p:pic>
      </p:grpSp>
      <p:sp>
        <p:nvSpPr>
          <p:cNvPr id="9" name="文本3" title=""/>
          <p:cNvSpPr txBox="1"/>
          <p:nvPr/>
        </p:nvSpPr>
        <p:spPr>
          <a:xfrm>
            <a:off x="1168298" y="2662180"/>
            <a:ext cx="1831972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2.公式：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公式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141" y="2524087"/>
            <a:ext cx="1338301" cy="936346"/>
          </a:xfrm>
          <a:prstGeom prst="rect">
            <a:avLst/>
          </a:prstGeom>
        </p:spPr>
      </p:pic>
      <p:sp>
        <p:nvSpPr>
          <p:cNvPr id="11" name="文本4" title=""/>
          <p:cNvSpPr txBox="1"/>
          <p:nvPr/>
        </p:nvSpPr>
        <p:spPr>
          <a:xfrm>
            <a:off x="1084374" y="3379318"/>
            <a:ext cx="2388022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3.单位：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5" title=""/>
          <p:cNvSpPr txBox="1"/>
          <p:nvPr/>
        </p:nvSpPr>
        <p:spPr>
          <a:xfrm>
            <a:off x="2398843" y="3379460"/>
            <a:ext cx="3653704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焦/（千克.摄氏度）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6" title=""/>
          <p:cNvSpPr txBox="1"/>
          <p:nvPr/>
        </p:nvSpPr>
        <p:spPr>
          <a:xfrm>
            <a:off x="5463359" y="3379184"/>
            <a:ext cx="2228915" cy="6743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J/(kg.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c)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7" title=""/>
          <p:cNvSpPr txBox="1"/>
          <p:nvPr/>
        </p:nvSpPr>
        <p:spPr>
          <a:xfrm>
            <a:off x="2457402" y="4038686"/>
            <a:ext cx="4490561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读作：焦每千克摄氏度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8" title=""/>
          <p:cNvSpPr txBox="1"/>
          <p:nvPr/>
        </p:nvSpPr>
        <p:spPr>
          <a:xfrm>
            <a:off x="1084564" y="4507849"/>
            <a:ext cx="10200884" cy="159848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4.比热容是物质的一种特性（表示物体吸热或散热的能力，只与物质的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种类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有关，与物质的质量、体积、吸放热等无关；可以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粗略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的鉴别物质。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963635" y="653596"/>
            <a:ext cx="5958459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二.吸放热公式：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1" title=""/>
          <p:cNvGrpSpPr/>
          <p:nvPr/>
        </p:nvGrpSpPr>
        <p:grpSpPr>
          <a:xfrm>
            <a:off x="720633" y="646043"/>
            <a:ext cx="5040392" cy="674370"/>
            <a:chExt cx="5040392" cy="674370"/>
          </a:xfrm>
        </p:grpSpPr>
        <p:sp>
          <p:nvSpPr>
            <p:cNvPr id="4" name="文本5"/>
            <p:cNvSpPr txBox="1"/>
            <p:nvPr/>
          </p:nvSpPr>
          <p:spPr>
            <a:xfrm>
              <a:off x="0" y="0"/>
              <a:ext cx="5040392" cy="6743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		Q=cm  t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公式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93448" y="84534"/>
              <a:ext cx="431149" cy="504825"/>
            </a:xfrm>
            <a:prstGeom prst="rect">
              <a:avLst/>
            </a:prstGeom>
          </p:spPr>
        </p:pic>
      </p:grpSp>
      <p:grpSp>
        <p:nvGrpSpPr>
          <p:cNvPr id="6" name="组合2" title=""/>
          <p:cNvGrpSpPr/>
          <p:nvPr/>
        </p:nvGrpSpPr>
        <p:grpSpPr>
          <a:xfrm>
            <a:off x="1136104" y="1505912"/>
            <a:ext cx="10822686" cy="660019"/>
            <a:chExt cx="10822686" cy="660019"/>
          </a:xfrm>
        </p:grpSpPr>
        <p:sp>
          <p:nvSpPr>
            <p:cNvPr id="7" name="文本6"/>
            <p:cNvSpPr txBox="1"/>
            <p:nvPr/>
          </p:nvSpPr>
          <p:spPr>
            <a:xfrm>
              <a:off x="0" y="191"/>
              <a:ext cx="5714419" cy="6598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注意：吸热时   t=t</a:t>
              </a:r>
              <a:r>
                <a:rPr lang="zh-CN" altLang="en-US" sz="280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末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-t</a:t>
              </a:r>
              <a:r>
                <a:rPr lang="zh-CN" altLang="en-US" sz="280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初</a:t>
              </a:r>
              <a:endParaRPr lang="zh-CN" altLang="en-US" sz="28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8" name="公式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62883" y="119672"/>
              <a:ext cx="404932" cy="474124"/>
            </a:xfrm>
            <a:prstGeom prst="rect">
              <a:avLst/>
            </a:prstGeom>
          </p:spPr>
        </p:pic>
        <p:sp>
          <p:nvSpPr>
            <p:cNvPr id="9" name="文本7"/>
            <p:cNvSpPr txBox="1"/>
            <p:nvPr/>
          </p:nvSpPr>
          <p:spPr>
            <a:xfrm>
              <a:off x="3992080" y="0"/>
              <a:ext cx="6830606" cy="65982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放热时  t=t</a:t>
              </a:r>
              <a:r>
                <a:rPr lang="zh-CN" altLang="en-US" sz="280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初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-t</a:t>
              </a:r>
              <a:r>
                <a:rPr lang="zh-CN" altLang="en-US" sz="2800" b="0" i="0" baseline="-2500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末</a:t>
              </a:r>
              <a:endParaRPr lang="zh-CN" altLang="en-US" sz="2800" b="0" i="0" baseline="-2500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" name="公式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86826" y="114891"/>
              <a:ext cx="367856" cy="430711"/>
            </a:xfrm>
            <a:prstGeom prst="rect">
              <a:avLst/>
            </a:prstGeom>
          </p:spPr>
        </p:pic>
      </p:grpSp>
      <p:sp>
        <p:nvSpPr>
          <p:cNvPr id="11" name="文本2" title=""/>
          <p:cNvSpPr txBox="1"/>
          <p:nvPr/>
        </p:nvSpPr>
        <p:spPr>
          <a:xfrm>
            <a:off x="963806" y="2069706"/>
            <a:ext cx="4201573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三.比热容的应用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3" title=""/>
          <p:cNvSpPr txBox="1"/>
          <p:nvPr/>
        </p:nvSpPr>
        <p:spPr>
          <a:xfrm>
            <a:off x="1039044" y="2622747"/>
            <a:ext cx="2212157" cy="6743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1.调节气候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4" title=""/>
          <p:cNvSpPr txBox="1"/>
          <p:nvPr/>
        </p:nvSpPr>
        <p:spPr>
          <a:xfrm>
            <a:off x="1039044" y="3296536"/>
            <a:ext cx="3233033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2.用水做冷却剂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6133690" y="527390"/>
            <a:ext cx="1407736" cy="72688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练习</a:t>
            </a:r>
            <a:endParaRPr lang="zh-CN" altLang="en-US" sz="32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963625" y="1061799"/>
            <a:ext cx="10448925" cy="206781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1．铜块的质量与铅块质量之比是2∶1，如果它们升高的温度之比是2∶3，则它们吸收的热量之比是 （铜的比热容是铅的比热容的3倍）           （      ）   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A. 1∶4　　　   B. 4∶1　       C. 4∶9         D. 9∶1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3569618" y="2111607"/>
            <a:ext cx="661971" cy="6743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089193" y="665998"/>
            <a:ext cx="10315575" cy="324110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2.两个相同的容器分别装了质量相同的两种液体，用两相同热源分别加热，不计热损失，液体温度与加热时间关系如图所示，根据图线可知（    ）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A.甲液体的比热容小于乙液体的比热容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B.如果升高相同的温度，甲液体吸收的热量大于乙液体吸收的热量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C.加热时间相同，甲液体吸收的热量大于乙液体吸收的热量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D.加热时间相同，甲液体温度升高比乙液体温度升高得多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534" y="3839737"/>
            <a:ext cx="2985516" cy="2219325"/>
          </a:xfrm>
          <a:prstGeom prst="rect">
            <a:avLst/>
          </a:prstGeom>
        </p:spPr>
      </p:pic>
      <p:sp>
        <p:nvSpPr>
          <p:cNvPr id="4" name="文本2" title=""/>
          <p:cNvSpPr txBox="1"/>
          <p:nvPr/>
        </p:nvSpPr>
        <p:spPr>
          <a:xfrm>
            <a:off x="4471216" y="4032275"/>
            <a:ext cx="6791782" cy="106210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质量相同的不同物质，当吸收或放出相同热量时，比热容大的物质温度变化小。</a:t>
            </a:r>
            <a:endParaRPr lang="zh-CN" altLang="en-US" sz="26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3" title=""/>
          <p:cNvSpPr txBox="1"/>
          <p:nvPr/>
        </p:nvSpPr>
        <p:spPr>
          <a:xfrm>
            <a:off x="1801568" y="1583703"/>
            <a:ext cx="787662" cy="6743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zh-CN" altLang="en-US" sz="26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614638" y="1010150"/>
            <a:ext cx="3286906" cy="1776917"/>
            <a:chExt cx="3286906" cy="1776917"/>
          </a:xfrm>
        </p:grpSpPr>
        <p:sp>
          <p:nvSpPr>
            <p:cNvPr id="3" name="形状1"/>
            <p:cNvSpPr txBox="1"/>
            <p:nvPr/>
          </p:nvSpPr>
          <p:spPr>
            <a:xfrm>
              <a:off x="0" y="0"/>
              <a:ext cx="3286906" cy="1776917"/>
            </a:xfrm>
            <a:custGeom>
              <a:gdLst>
                <a:gd name="connsiteX0" fmla="*/ 296153 w 3286906"/>
                <a:gd name="connsiteY0" fmla="*/ 0 h 1776917"/>
                <a:gd name="connsiteX1" fmla="*/ 2990753 w 3286906"/>
                <a:gd name="connsiteY1" fmla="*/ 0 h 1776917"/>
                <a:gd name="connsiteX2" fmla="*/ 3154314 w 3286906"/>
                <a:gd name="connsiteY2" fmla="*/ 0 h 1776917"/>
                <a:gd name="connsiteX3" fmla="*/ 3286906 w 3286906"/>
                <a:gd name="connsiteY3" fmla="*/ 1480764 h 1776917"/>
                <a:gd name="connsiteX4" fmla="*/ 3286906 w 3286906"/>
                <a:gd name="connsiteY4" fmla="*/ 1644325 h 1776917"/>
                <a:gd name="connsiteX5" fmla="*/ 296153 w 3286906"/>
                <a:gd name="connsiteY5" fmla="*/ 1776917 h 1776917"/>
                <a:gd name="connsiteX6" fmla="*/ 132592 w 3286906"/>
                <a:gd name="connsiteY6" fmla="*/ 1776917 h 1776917"/>
                <a:gd name="connsiteX7" fmla="*/ 0 w 3286906"/>
                <a:gd name="connsiteY7" fmla="*/ 296153 h 1776917"/>
                <a:gd name="connsiteX8" fmla="*/ 0 w 3286906"/>
                <a:gd name="connsiteY8" fmla="*/ 132592 h 177691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86906" h="1776916">
                  <a:moveTo>
                    <a:pt x="296153" y="0"/>
                  </a:moveTo>
                  <a:lnTo>
                    <a:pt x="2990753" y="0"/>
                  </a:lnTo>
                  <a:cubicBezTo>
                    <a:pt x="3154314" y="0"/>
                    <a:pt x="3286906" y="132592"/>
                    <a:pt x="3286906" y="296153"/>
                  </a:cubicBezTo>
                  <a:lnTo>
                    <a:pt x="3286906" y="1480764"/>
                  </a:lnTo>
                  <a:cubicBezTo>
                    <a:pt x="3286906" y="1644325"/>
                    <a:pt x="3154314" y="1776917"/>
                    <a:pt x="2990753" y="1776917"/>
                  </a:cubicBezTo>
                  <a:lnTo>
                    <a:pt x="296153" y="1776917"/>
                  </a:lnTo>
                  <a:cubicBezTo>
                    <a:pt x="132592" y="1776917"/>
                    <a:pt x="0" y="1644325"/>
                    <a:pt x="0" y="1480764"/>
                  </a:cubicBezTo>
                  <a:lnTo>
                    <a:pt x="0" y="296153"/>
                  </a:lnTo>
                  <a:cubicBezTo>
                    <a:pt x="0" y="132592"/>
                    <a:pt x="132592" y="0"/>
                    <a:pt x="296153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2"/>
            <p:cNvSpPr txBox="1"/>
            <p:nvPr/>
          </p:nvSpPr>
          <p:spPr>
            <a:xfrm>
              <a:off x="176374" y="189957"/>
              <a:ext cx="2933700" cy="13973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烧开</a:t>
              </a:r>
              <a:r>
                <a:rPr lang="zh-CN" altLang="en-US" sz="2800" b="0" i="0">
                  <a:solidFill>
                    <a:srgbClr val="00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一壶水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与烧开</a:t>
              </a:r>
              <a:r>
                <a:rPr lang="zh-CN" altLang="en-US" sz="2800" b="0" i="0">
                  <a:solidFill>
                    <a:srgbClr val="00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半壶水</a:t>
              </a: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需要的热量一样多吗？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" name="组合2" title=""/>
          <p:cNvGrpSpPr/>
          <p:nvPr/>
        </p:nvGrpSpPr>
        <p:grpSpPr>
          <a:xfrm>
            <a:off x="4083738" y="1148701"/>
            <a:ext cx="3536633" cy="1499909"/>
            <a:chExt cx="3536633" cy="1499909"/>
          </a:xfrm>
        </p:grpSpPr>
        <p:sp>
          <p:nvSpPr>
            <p:cNvPr id="6" name="形状2"/>
            <p:cNvSpPr txBox="1"/>
            <p:nvPr/>
          </p:nvSpPr>
          <p:spPr>
            <a:xfrm>
              <a:off x="1533430" y="0"/>
              <a:ext cx="2002672" cy="1499909"/>
            </a:xfrm>
            <a:custGeom>
              <a:gdLst>
                <a:gd name="connsiteX0" fmla="*/ 249985 w 2002672"/>
                <a:gd name="connsiteY0" fmla="*/ 0 h 1499909"/>
                <a:gd name="connsiteX1" fmla="*/ 1752687 w 2002672"/>
                <a:gd name="connsiteY1" fmla="*/ 0 h 1499909"/>
                <a:gd name="connsiteX2" fmla="*/ 1890750 w 2002672"/>
                <a:gd name="connsiteY2" fmla="*/ 0 h 1499909"/>
                <a:gd name="connsiteX3" fmla="*/ 2002672 w 2002672"/>
                <a:gd name="connsiteY3" fmla="*/ 1249924 h 1499909"/>
                <a:gd name="connsiteX4" fmla="*/ 2002672 w 2002672"/>
                <a:gd name="connsiteY4" fmla="*/ 1387987 h 1499909"/>
                <a:gd name="connsiteX5" fmla="*/ 249985 w 2002672"/>
                <a:gd name="connsiteY5" fmla="*/ 1499909 h 1499909"/>
                <a:gd name="connsiteX6" fmla="*/ 111922 w 2002672"/>
                <a:gd name="connsiteY6" fmla="*/ 1499909 h 1499909"/>
                <a:gd name="connsiteX7" fmla="*/ 0 w 2002672"/>
                <a:gd name="connsiteY7" fmla="*/ 249985 h 1499909"/>
                <a:gd name="connsiteX8" fmla="*/ 0 w 2002672"/>
                <a:gd name="connsiteY8" fmla="*/ 111922 h 149990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2672" h="1499909">
                  <a:moveTo>
                    <a:pt x="249985" y="0"/>
                  </a:moveTo>
                  <a:lnTo>
                    <a:pt x="1752687" y="0"/>
                  </a:lnTo>
                  <a:cubicBezTo>
                    <a:pt x="1890750" y="0"/>
                    <a:pt x="2002672" y="111922"/>
                    <a:pt x="2002672" y="249985"/>
                  </a:cubicBezTo>
                  <a:lnTo>
                    <a:pt x="2002672" y="1249924"/>
                  </a:lnTo>
                  <a:cubicBezTo>
                    <a:pt x="2002672" y="1387987"/>
                    <a:pt x="1890750" y="1499909"/>
                    <a:pt x="1752687" y="1499909"/>
                  </a:cubicBezTo>
                  <a:lnTo>
                    <a:pt x="249985" y="1499909"/>
                  </a:lnTo>
                  <a:cubicBezTo>
                    <a:pt x="111922" y="1499909"/>
                    <a:pt x="0" y="1387987"/>
                    <a:pt x="0" y="1249924"/>
                  </a:cubicBezTo>
                  <a:lnTo>
                    <a:pt x="0" y="249985"/>
                  </a:lnTo>
                  <a:cubicBezTo>
                    <a:pt x="0" y="111922"/>
                    <a:pt x="111922" y="0"/>
                    <a:pt x="249985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3"/>
            <p:cNvSpPr txBox="1"/>
            <p:nvPr/>
          </p:nvSpPr>
          <p:spPr>
            <a:xfrm>
              <a:off x="0" y="304638"/>
              <a:ext cx="1407738" cy="890178"/>
            </a:xfrm>
            <a:custGeom>
              <a:gdLst>
                <a:gd name="connsiteX0" fmla="*/ 873631 w 1407738"/>
                <a:gd name="connsiteY0" fmla="*/ 0 h 890178"/>
                <a:gd name="connsiteX1" fmla="*/ 1407738 w 1407738"/>
                <a:gd name="connsiteY1" fmla="*/ 445089 h 890178"/>
                <a:gd name="connsiteX2" fmla="*/ 873631 w 1407738"/>
                <a:gd name="connsiteY2" fmla="*/ 890178 h 890178"/>
                <a:gd name="connsiteX3" fmla="*/ 873631 w 1407738"/>
                <a:gd name="connsiteY3" fmla="*/ 593452 h 890178"/>
                <a:gd name="connsiteX4" fmla="*/ 0 w 1407738"/>
                <a:gd name="connsiteY4" fmla="*/ 593452 h 890178"/>
                <a:gd name="connsiteX5" fmla="*/ 0 w 1407738"/>
                <a:gd name="connsiteY5" fmla="*/ 296726 h 890178"/>
                <a:gd name="connsiteX6" fmla="*/ 873631 w 1407738"/>
                <a:gd name="connsiteY6" fmla="*/ 296726 h 890178"/>
                <a:gd name="connsiteX7" fmla="*/ 873631 w 1407738"/>
                <a:gd name="connsiteY7" fmla="*/ 0 h 89017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7738" h="890178">
                  <a:moveTo>
                    <a:pt x="873631" y="0"/>
                  </a:moveTo>
                  <a:lnTo>
                    <a:pt x="1407738" y="445089"/>
                  </a:lnTo>
                  <a:lnTo>
                    <a:pt x="873631" y="890178"/>
                  </a:lnTo>
                  <a:lnTo>
                    <a:pt x="873631" y="593452"/>
                  </a:lnTo>
                  <a:lnTo>
                    <a:pt x="0" y="593452"/>
                  </a:lnTo>
                  <a:lnTo>
                    <a:pt x="0" y="296726"/>
                  </a:lnTo>
                  <a:lnTo>
                    <a:pt x="873631" y="296726"/>
                  </a:lnTo>
                  <a:lnTo>
                    <a:pt x="873631" y="0"/>
                  </a:ln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文本3"/>
            <p:cNvSpPr txBox="1"/>
            <p:nvPr/>
          </p:nvSpPr>
          <p:spPr>
            <a:xfrm>
              <a:off x="1468822" y="141722"/>
              <a:ext cx="2067811" cy="99504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烧开一壶水需要的热量多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" name="组合3" title=""/>
          <p:cNvGrpSpPr/>
          <p:nvPr/>
        </p:nvGrpSpPr>
        <p:grpSpPr>
          <a:xfrm>
            <a:off x="572699" y="3222903"/>
            <a:ext cx="3286906" cy="1776917"/>
            <a:chExt cx="3286906" cy="1776917"/>
          </a:xfrm>
        </p:grpSpPr>
        <p:sp>
          <p:nvSpPr>
            <p:cNvPr id="10" name="形状4"/>
            <p:cNvSpPr txBox="1"/>
            <p:nvPr/>
          </p:nvSpPr>
          <p:spPr>
            <a:xfrm>
              <a:off x="0" y="0"/>
              <a:ext cx="3286906" cy="1776917"/>
            </a:xfrm>
            <a:custGeom>
              <a:gdLst>
                <a:gd name="connsiteX0" fmla="*/ 296153 w 3286906"/>
                <a:gd name="connsiteY0" fmla="*/ 0 h 1776917"/>
                <a:gd name="connsiteX1" fmla="*/ 2990753 w 3286906"/>
                <a:gd name="connsiteY1" fmla="*/ 0 h 1776917"/>
                <a:gd name="connsiteX2" fmla="*/ 3154314 w 3286906"/>
                <a:gd name="connsiteY2" fmla="*/ 0 h 1776917"/>
                <a:gd name="connsiteX3" fmla="*/ 3286906 w 3286906"/>
                <a:gd name="connsiteY3" fmla="*/ 1480764 h 1776917"/>
                <a:gd name="connsiteX4" fmla="*/ 3286906 w 3286906"/>
                <a:gd name="connsiteY4" fmla="*/ 1644325 h 1776917"/>
                <a:gd name="connsiteX5" fmla="*/ 296153 w 3286906"/>
                <a:gd name="connsiteY5" fmla="*/ 1776917 h 1776917"/>
                <a:gd name="connsiteX6" fmla="*/ 132592 w 3286906"/>
                <a:gd name="connsiteY6" fmla="*/ 1776917 h 1776917"/>
                <a:gd name="connsiteX7" fmla="*/ 0 w 3286906"/>
                <a:gd name="connsiteY7" fmla="*/ 296153 h 1776917"/>
                <a:gd name="connsiteX8" fmla="*/ 0 w 3286906"/>
                <a:gd name="connsiteY8" fmla="*/ 132592 h 177691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86906" h="1776916">
                  <a:moveTo>
                    <a:pt x="296153" y="0"/>
                  </a:moveTo>
                  <a:lnTo>
                    <a:pt x="2990753" y="0"/>
                  </a:lnTo>
                  <a:cubicBezTo>
                    <a:pt x="3154314" y="0"/>
                    <a:pt x="3286906" y="132592"/>
                    <a:pt x="3286906" y="296153"/>
                  </a:cubicBezTo>
                  <a:lnTo>
                    <a:pt x="3286906" y="1480764"/>
                  </a:lnTo>
                  <a:cubicBezTo>
                    <a:pt x="3286906" y="1644325"/>
                    <a:pt x="3154314" y="1776917"/>
                    <a:pt x="2990753" y="1776917"/>
                  </a:cubicBezTo>
                  <a:lnTo>
                    <a:pt x="296153" y="1776917"/>
                  </a:lnTo>
                  <a:cubicBezTo>
                    <a:pt x="132592" y="1776917"/>
                    <a:pt x="0" y="1644325"/>
                    <a:pt x="0" y="1480764"/>
                  </a:cubicBezTo>
                  <a:lnTo>
                    <a:pt x="0" y="296153"/>
                  </a:lnTo>
                  <a:cubicBezTo>
                    <a:pt x="0" y="132592"/>
                    <a:pt x="132592" y="0"/>
                    <a:pt x="296153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405308" y="238973"/>
              <a:ext cx="2476500" cy="139731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将一壶水</a:t>
              </a:r>
              <a:r>
                <a:rPr lang="zh-CN" altLang="en-US" sz="2400" b="0" i="0">
                  <a:solidFill>
                    <a:srgbClr val="00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烧开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与烧成</a:t>
              </a:r>
              <a:r>
                <a:rPr lang="zh-CN" altLang="en-US" sz="2400" b="0" i="0">
                  <a:solidFill>
                    <a:srgbClr val="00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温水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吸收的热量一样多吗？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2" name="组合4" title=""/>
          <p:cNvGrpSpPr/>
          <p:nvPr/>
        </p:nvGrpSpPr>
        <p:grpSpPr>
          <a:xfrm>
            <a:off x="4025045" y="3105641"/>
            <a:ext cx="3503507" cy="1499909"/>
            <a:chExt cx="3503507" cy="1499909"/>
          </a:xfrm>
        </p:grpSpPr>
        <p:sp>
          <p:nvSpPr>
            <p:cNvPr id="13" name="形状5"/>
            <p:cNvSpPr txBox="1"/>
            <p:nvPr/>
          </p:nvSpPr>
          <p:spPr>
            <a:xfrm>
              <a:off x="1500835" y="0"/>
              <a:ext cx="2002672" cy="1499909"/>
            </a:xfrm>
            <a:custGeom>
              <a:gdLst>
                <a:gd name="connsiteX0" fmla="*/ 249985 w 2002672"/>
                <a:gd name="connsiteY0" fmla="*/ 0 h 1499909"/>
                <a:gd name="connsiteX1" fmla="*/ 1752687 w 2002672"/>
                <a:gd name="connsiteY1" fmla="*/ 0 h 1499909"/>
                <a:gd name="connsiteX2" fmla="*/ 1890750 w 2002672"/>
                <a:gd name="connsiteY2" fmla="*/ 0 h 1499909"/>
                <a:gd name="connsiteX3" fmla="*/ 2002672 w 2002672"/>
                <a:gd name="connsiteY3" fmla="*/ 1249924 h 1499909"/>
                <a:gd name="connsiteX4" fmla="*/ 2002672 w 2002672"/>
                <a:gd name="connsiteY4" fmla="*/ 1387987 h 1499909"/>
                <a:gd name="connsiteX5" fmla="*/ 249985 w 2002672"/>
                <a:gd name="connsiteY5" fmla="*/ 1499909 h 1499909"/>
                <a:gd name="connsiteX6" fmla="*/ 111922 w 2002672"/>
                <a:gd name="connsiteY6" fmla="*/ 1499909 h 1499909"/>
                <a:gd name="connsiteX7" fmla="*/ 0 w 2002672"/>
                <a:gd name="connsiteY7" fmla="*/ 249985 h 1499909"/>
                <a:gd name="connsiteX8" fmla="*/ 0 w 2002672"/>
                <a:gd name="connsiteY8" fmla="*/ 111922 h 149990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2672" h="1499909">
                  <a:moveTo>
                    <a:pt x="249985" y="0"/>
                  </a:moveTo>
                  <a:lnTo>
                    <a:pt x="1752687" y="0"/>
                  </a:lnTo>
                  <a:cubicBezTo>
                    <a:pt x="1890750" y="0"/>
                    <a:pt x="2002672" y="111922"/>
                    <a:pt x="2002672" y="249985"/>
                  </a:cubicBezTo>
                  <a:lnTo>
                    <a:pt x="2002672" y="1249924"/>
                  </a:lnTo>
                  <a:cubicBezTo>
                    <a:pt x="2002672" y="1387987"/>
                    <a:pt x="1890750" y="1499909"/>
                    <a:pt x="1752687" y="1499909"/>
                  </a:cubicBezTo>
                  <a:lnTo>
                    <a:pt x="249985" y="1499909"/>
                  </a:lnTo>
                  <a:cubicBezTo>
                    <a:pt x="111922" y="1499909"/>
                    <a:pt x="0" y="1387987"/>
                    <a:pt x="0" y="1249924"/>
                  </a:cubicBezTo>
                  <a:lnTo>
                    <a:pt x="0" y="249985"/>
                  </a:lnTo>
                  <a:cubicBezTo>
                    <a:pt x="0" y="111922"/>
                    <a:pt x="111922" y="0"/>
                    <a:pt x="249985" y="0"/>
                  </a:cubicBez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6"/>
            <p:cNvSpPr txBox="1"/>
            <p:nvPr/>
          </p:nvSpPr>
          <p:spPr>
            <a:xfrm>
              <a:off x="0" y="402441"/>
              <a:ext cx="1407738" cy="890178"/>
            </a:xfrm>
            <a:custGeom>
              <a:gdLst>
                <a:gd name="connsiteX0" fmla="*/ 873631 w 1407738"/>
                <a:gd name="connsiteY0" fmla="*/ 0 h 890178"/>
                <a:gd name="connsiteX1" fmla="*/ 1407738 w 1407738"/>
                <a:gd name="connsiteY1" fmla="*/ 445089 h 890178"/>
                <a:gd name="connsiteX2" fmla="*/ 873631 w 1407738"/>
                <a:gd name="connsiteY2" fmla="*/ 890178 h 890178"/>
                <a:gd name="connsiteX3" fmla="*/ 873631 w 1407738"/>
                <a:gd name="connsiteY3" fmla="*/ 593452 h 890178"/>
                <a:gd name="connsiteX4" fmla="*/ 0 w 1407738"/>
                <a:gd name="connsiteY4" fmla="*/ 593452 h 890178"/>
                <a:gd name="connsiteX5" fmla="*/ 0 w 1407738"/>
                <a:gd name="connsiteY5" fmla="*/ 296726 h 890178"/>
                <a:gd name="connsiteX6" fmla="*/ 873631 w 1407738"/>
                <a:gd name="connsiteY6" fmla="*/ 296726 h 890178"/>
                <a:gd name="connsiteX7" fmla="*/ 873631 w 1407738"/>
                <a:gd name="connsiteY7" fmla="*/ 0 h 89017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7738" h="890178">
                  <a:moveTo>
                    <a:pt x="873631" y="0"/>
                  </a:moveTo>
                  <a:lnTo>
                    <a:pt x="1407738" y="445089"/>
                  </a:lnTo>
                  <a:lnTo>
                    <a:pt x="873631" y="890178"/>
                  </a:lnTo>
                  <a:lnTo>
                    <a:pt x="873631" y="593452"/>
                  </a:lnTo>
                  <a:lnTo>
                    <a:pt x="0" y="593452"/>
                  </a:lnTo>
                  <a:lnTo>
                    <a:pt x="0" y="296726"/>
                  </a:lnTo>
                  <a:lnTo>
                    <a:pt x="873631" y="296726"/>
                  </a:lnTo>
                  <a:lnTo>
                    <a:pt x="873631" y="0"/>
                  </a:lnTo>
                  <a:close/>
                </a:path>
              </a:pathLst>
            </a:custGeom>
            <a:solidFill>
              <a:srgbClr val="CCC128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5"/>
            <p:cNvSpPr txBox="1"/>
            <p:nvPr/>
          </p:nvSpPr>
          <p:spPr>
            <a:xfrm>
              <a:off x="1607877" y="51454"/>
              <a:ext cx="1855089" cy="13973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把一壶水烧开需要的热量多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" name="文本1" title=""/>
          <p:cNvSpPr txBox="1"/>
          <p:nvPr/>
        </p:nvSpPr>
        <p:spPr>
          <a:xfrm>
            <a:off x="1952396" y="5382454"/>
            <a:ext cx="76200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物体吸收热量的多少与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质量和升高的温度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309" y="1464593"/>
            <a:ext cx="3999595" cy="288607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997134" y="645214"/>
            <a:ext cx="11077575" cy="50177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17.为比较两种液体的吸热能力，小亮用图1中两个相同的装置做实验，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（1）某时刻温度计的示数如图2所示，此温度值是________℃．    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（2）实验中，用________间接反映液体吸收热量的多少．    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（3）通过分析表中数据可知，________（选填“液体1”或“液体2”）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的吸热能力较强．物理上用________这个物理量来描述物质的吸热能力．    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48" y="1218333"/>
            <a:ext cx="2311003" cy="1273578"/>
          </a:xfrm>
          <a:prstGeom prst="rect">
            <a:avLst/>
          </a:prstGeom>
        </p:spPr>
      </p:pic>
      <p:graphicFrame>
        <p:nvGraphicFramePr>
          <p:cNvPr id="4" name="表格1" title=""/>
          <p:cNvGraphicFramePr>
            <a:graphicFrameLocks noGrp="1"/>
          </p:cNvGraphicFramePr>
          <p:nvPr/>
        </p:nvGraphicFramePr>
        <p:xfrm>
          <a:off x="3656095" y="1260462"/>
          <a:ext cx="7481974" cy="1657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177"/>
                <a:gridCol w="1333835"/>
                <a:gridCol w="1844977"/>
                <a:gridCol w="1493043"/>
                <a:gridCol w="1777942"/>
              </a:tblGrid>
              <a:tr h="590550"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物质</a:t>
                      </a:r>
                      <a:endParaRPr lang="zh-CN" altLang="en-US" sz="2100" b="1" i="0">
                        <a:solidFill>
                          <a:srgbClr val="46464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质量/g</a:t>
                      </a:r>
                      <a:endParaRPr lang="zh-CN" altLang="en-US" sz="2100" b="1" i="0">
                        <a:solidFill>
                          <a:srgbClr val="46464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初始温度/</a:t>
                      </a:r>
                      <a:r>
                        <a:rPr lang="zh-CN" altLang="en-US" sz="2100" b="1" i="0" baseline="3000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</a:t>
                      </a:r>
                      <a:endParaRPr lang="zh-CN" altLang="en-US" sz="2100" b="1" i="0">
                        <a:solidFill>
                          <a:srgbClr val="46464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加热时间</a:t>
                      </a:r>
                      <a:endParaRPr lang="zh-CN" altLang="en-US" sz="2100" b="1" i="0">
                        <a:solidFill>
                          <a:srgbClr val="46464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最终温度/</a:t>
                      </a:r>
                      <a:r>
                        <a:rPr lang="zh-CN" altLang="en-US" sz="2100" b="1" i="0" baseline="3000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r>
                        <a:rPr lang="zh-CN" altLang="en-US" sz="2100" b="1" i="0">
                          <a:solidFill>
                            <a:srgbClr val="46464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</a:t>
                      </a:r>
                      <a:endParaRPr lang="zh-CN" altLang="en-US" sz="2100" b="1" i="0">
                        <a:solidFill>
                          <a:srgbClr val="46464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533399"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液体1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68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533399"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液体2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/>
                      <a:r>
                        <a:rPr lang="zh-CN" altLang="en-US" sz="1800" b="0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45</a:t>
                      </a:r>
                      <a:endParaRPr lang="zh-CN" altLang="en-US" sz="1800" b="0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9525" cap="flat">
                      <a:solidFill>
                        <a:srgbClr val="ADADAD">
                          <a:alpha val="100000"/>
                        </a:srgbClr>
                      </a:solidFill>
                    </a:lnL>
                    <a:lnR w="9525" cap="flat">
                      <a:solidFill>
                        <a:srgbClr val="ADADAD">
                          <a:alpha val="100000"/>
                        </a:srgbClr>
                      </a:solidFill>
                    </a:lnR>
                    <a:lnT w="9525" cap="flat">
                      <a:solidFill>
                        <a:srgbClr val="ADADAD">
                          <a:alpha val="100000"/>
                        </a:srgbClr>
                      </a:solidFill>
                    </a:lnT>
                    <a:lnB w="9525" cap="flat">
                      <a:solidFill>
                        <a:srgbClr val="ADADAD">
                          <a:alpha val="100000"/>
                        </a:srgbClr>
                      </a:solidFill>
                    </a:lnB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" name="文本2" title=""/>
          <p:cNvSpPr txBox="1"/>
          <p:nvPr/>
        </p:nvSpPr>
        <p:spPr>
          <a:xfrm>
            <a:off x="7884995" y="3066850"/>
            <a:ext cx="945852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26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3" title=""/>
          <p:cNvSpPr txBox="1"/>
          <p:nvPr/>
        </p:nvSpPr>
        <p:spPr>
          <a:xfrm>
            <a:off x="3289983" y="3469062"/>
            <a:ext cx="1772107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加热时间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4" title=""/>
          <p:cNvSpPr txBox="1"/>
          <p:nvPr/>
        </p:nvSpPr>
        <p:spPr>
          <a:xfrm>
            <a:off x="5061833" y="3904793"/>
            <a:ext cx="1424264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液体2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5" title=""/>
          <p:cNvSpPr txBox="1"/>
          <p:nvPr/>
        </p:nvSpPr>
        <p:spPr>
          <a:xfrm>
            <a:off x="4767872" y="4340523"/>
            <a:ext cx="1358017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比热容</a:t>
            </a:r>
            <a:endParaRPr lang="zh-CN" altLang="en-US" sz="24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6" title=""/>
          <p:cNvSpPr txBox="1"/>
          <p:nvPr/>
        </p:nvSpPr>
        <p:spPr>
          <a:xfrm>
            <a:off x="3289811" y="4836700"/>
            <a:ext cx="6791782" cy="106210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质量相同的不同物质，当吸收或放出相同热量时，比热容大的物质温度变化小。</a:t>
            </a:r>
            <a:endParaRPr lang="zh-CN" altLang="en-US" sz="26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562903" y="653863"/>
            <a:ext cx="4346277" cy="2460593"/>
            <a:chExt cx="4346277" cy="2460593"/>
          </a:xfrm>
        </p:grpSpPr>
        <p:sp>
          <p:nvSpPr>
            <p:cNvPr id="3" name="形状1"/>
            <p:cNvSpPr txBox="1"/>
            <p:nvPr/>
          </p:nvSpPr>
          <p:spPr>
            <a:xfrm>
              <a:off x="0" y="0"/>
              <a:ext cx="4346277" cy="2460593"/>
            </a:xfrm>
            <a:custGeom>
              <a:gdLst>
                <a:gd name="connsiteX0" fmla="*/ 2554906 w 4346277"/>
                <a:gd name="connsiteY0" fmla="*/ 0 h 2460593"/>
                <a:gd name="connsiteX1" fmla="*/ 2807159 w 4346277"/>
                <a:gd name="connsiteY1" fmla="*/ 0 h 2460593"/>
                <a:gd name="connsiteX2" fmla="*/ 3228689 w 4346277"/>
                <a:gd name="connsiteY2" fmla="*/ 268348 h 2460593"/>
                <a:gd name="connsiteX3" fmla="*/ 3828230 w 4346277"/>
                <a:gd name="connsiteY3" fmla="*/ 255345 h 2460593"/>
                <a:gd name="connsiteX4" fmla="*/ 4170076 w 4346277"/>
                <a:gd name="connsiteY4" fmla="*/ 940444 h 2460593"/>
                <a:gd name="connsiteX5" fmla="*/ 4269437 w 4346277"/>
                <a:gd name="connsiteY5" fmla="*/ 1168595 h 2460593"/>
                <a:gd name="connsiteX6" fmla="*/ 4346277 w 4346277"/>
                <a:gd name="connsiteY6" fmla="*/ 1875446 h 2460593"/>
                <a:gd name="connsiteX7" fmla="*/ 3443660 w 4346277"/>
                <a:gd name="connsiteY7" fmla="*/ 2182036 h 2460593"/>
                <a:gd name="connsiteX8" fmla="*/ 3136188 w 4346277"/>
                <a:gd name="connsiteY8" fmla="*/ 2349800 h 2460593"/>
                <a:gd name="connsiteX9" fmla="*/ 2206563 w 4346277"/>
                <a:gd name="connsiteY9" fmla="*/ 2460593 h 2460593"/>
                <a:gd name="connsiteX10" fmla="*/ 1593903 w 4346277"/>
                <a:gd name="connsiteY10" fmla="*/ 2246120 h 2460593"/>
                <a:gd name="connsiteX11" fmla="*/ 1034265 w 4346277"/>
                <a:gd name="connsiteY11" fmla="*/ 2274888 h 2460593"/>
                <a:gd name="connsiteX12" fmla="*/ 618864 w 4346277"/>
                <a:gd name="connsiteY12" fmla="*/ 1972609 h 2460593"/>
                <a:gd name="connsiteX13" fmla="*/ 262959 w 4346277"/>
                <a:gd name="connsiteY13" fmla="*/ 1973117 h 2460593"/>
                <a:gd name="connsiteX14" fmla="*/ 0 w 4346277"/>
                <a:gd name="connsiteY14" fmla="*/ 1333952 h 2460593"/>
                <a:gd name="connsiteX15" fmla="*/ 200435 w 4346277"/>
                <a:gd name="connsiteY15" fmla="*/ 1043063 h 2460593"/>
                <a:gd name="connsiteX16" fmla="*/ 176200 w 4346277"/>
                <a:gd name="connsiteY16" fmla="*/ 630891 h 2460593"/>
                <a:gd name="connsiteX17" fmla="*/ 841043 w 4346277"/>
                <a:gd name="connsiteY17" fmla="*/ 417837 h 2460593"/>
                <a:gd name="connsiteX18" fmla="*/ 1109372 w 4346277"/>
                <a:gd name="connsiteY18" fmla="*/ 228240 h 2460593"/>
                <a:gd name="connsiteX19" fmla="*/ 1840585 w 4346277"/>
                <a:gd name="connsiteY19" fmla="*/ 69639 h 2460593"/>
                <a:gd name="connsiteX20" fmla="*/ 2205961 w 4346277"/>
                <a:gd name="connsiteY20" fmla="*/ 53804 h 246059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346277" h="2460593">
                  <a:moveTo>
                    <a:pt x="2554906" y="0"/>
                  </a:moveTo>
                  <a:cubicBezTo>
                    <a:pt x="2807159" y="0"/>
                    <a:pt x="3032176" y="118188"/>
                    <a:pt x="3147927" y="292209"/>
                  </a:cubicBezTo>
                  <a:cubicBezTo>
                    <a:pt x="3228689" y="268348"/>
                    <a:pt x="3315765" y="255345"/>
                    <a:pt x="3406541" y="255345"/>
                  </a:cubicBezTo>
                  <a:cubicBezTo>
                    <a:pt x="3828230" y="255345"/>
                    <a:pt x="4170076" y="535952"/>
                    <a:pt x="4170076" y="882099"/>
                  </a:cubicBezTo>
                  <a:cubicBezTo>
                    <a:pt x="4170076" y="940444"/>
                    <a:pt x="4160364" y="996927"/>
                    <a:pt x="4142194" y="1050518"/>
                  </a:cubicBezTo>
                  <a:cubicBezTo>
                    <a:pt x="4269437" y="1168595"/>
                    <a:pt x="4346277" y="1321072"/>
                    <a:pt x="4346277" y="1485641"/>
                  </a:cubicBezTo>
                  <a:cubicBezTo>
                    <a:pt x="4346277" y="1875446"/>
                    <a:pt x="3964986" y="2182036"/>
                    <a:pt x="3494641" y="2182036"/>
                  </a:cubicBezTo>
                  <a:cubicBezTo>
                    <a:pt x="3443660" y="2182036"/>
                    <a:pt x="3393725" y="2178434"/>
                    <a:pt x="3345209" y="2171514"/>
                  </a:cubicBezTo>
                  <a:cubicBezTo>
                    <a:pt x="3136188" y="2349800"/>
                    <a:pt x="2844724" y="2460593"/>
                    <a:pt x="2525539" y="2460593"/>
                  </a:cubicBezTo>
                  <a:cubicBezTo>
                    <a:pt x="2206563" y="2460593"/>
                    <a:pt x="1919804" y="2359640"/>
                    <a:pt x="1709471" y="2195395"/>
                  </a:cubicBezTo>
                  <a:cubicBezTo>
                    <a:pt x="1593903" y="2246120"/>
                    <a:pt x="1461807" y="2274888"/>
                    <a:pt x="1321503" y="2274888"/>
                  </a:cubicBezTo>
                  <a:cubicBezTo>
                    <a:pt x="1034265" y="2274888"/>
                    <a:pt x="781427" y="2154312"/>
                    <a:pt x="634386" y="1971611"/>
                  </a:cubicBezTo>
                  <a:cubicBezTo>
                    <a:pt x="618864" y="1972609"/>
                    <a:pt x="603173" y="1973117"/>
                    <a:pt x="587335" y="1973117"/>
                  </a:cubicBezTo>
                  <a:cubicBezTo>
                    <a:pt x="262959" y="1973117"/>
                    <a:pt x="0" y="1760063"/>
                    <a:pt x="0" y="1485641"/>
                  </a:cubicBezTo>
                  <a:cubicBezTo>
                    <a:pt x="0" y="1333952"/>
                    <a:pt x="95880" y="1196175"/>
                    <a:pt x="243266" y="1110817"/>
                  </a:cubicBezTo>
                  <a:cubicBezTo>
                    <a:pt x="200435" y="1043063"/>
                    <a:pt x="176200" y="965409"/>
                    <a:pt x="176200" y="882099"/>
                  </a:cubicBezTo>
                  <a:cubicBezTo>
                    <a:pt x="176200" y="630891"/>
                    <a:pt x="439159" y="417837"/>
                    <a:pt x="763535" y="417837"/>
                  </a:cubicBezTo>
                  <a:cubicBezTo>
                    <a:pt x="841043" y="417837"/>
                    <a:pt x="915045" y="430001"/>
                    <a:pt x="982790" y="451943"/>
                  </a:cubicBezTo>
                  <a:cubicBezTo>
                    <a:pt x="1109372" y="228240"/>
                    <a:pt x="1387643" y="69639"/>
                    <a:pt x="1703271" y="69639"/>
                  </a:cubicBezTo>
                  <a:cubicBezTo>
                    <a:pt x="1840585" y="69639"/>
                    <a:pt x="1969092" y="95953"/>
                    <a:pt x="2081844" y="142261"/>
                  </a:cubicBezTo>
                  <a:cubicBezTo>
                    <a:pt x="2205961" y="53804"/>
                    <a:pt x="2371066" y="0"/>
                    <a:pt x="2554906" y="0"/>
                  </a:cubicBezTo>
                  <a:close/>
                </a:path>
              </a:pathLst>
            </a:custGeom>
            <a:solidFill>
              <a:srgbClr val="1E9BE5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578656" y="584759"/>
              <a:ext cx="3686175" cy="158115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200" i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物质吸收（或放出）热量的多少，可能与什么有关？</a:t>
              </a:r>
              <a:r>
                <a:rPr lang="zh-CN" altLang="en-US" sz="2400" b="1" i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endParaRPr lang="zh-CN" altLang="en-US" sz="2400" b="1" i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2" title=""/>
          <p:cNvGrpSpPr/>
          <p:nvPr/>
        </p:nvGrpSpPr>
        <p:grpSpPr>
          <a:xfrm>
            <a:off x="6096635" y="3456940"/>
            <a:ext cx="5928995" cy="2580005"/>
            <a:chOff x="26124" y="-195582"/>
            <a:chExt cx="4279321" cy="2580027"/>
          </a:xfrm>
        </p:grpSpPr>
        <p:sp>
          <p:nvSpPr>
            <p:cNvPr id="6" name="形状2"/>
            <p:cNvSpPr txBox="1"/>
            <p:nvPr/>
          </p:nvSpPr>
          <p:spPr>
            <a:xfrm rot="10800000">
              <a:off x="26124" y="-195582"/>
              <a:ext cx="4279321" cy="2580027"/>
            </a:xfrm>
            <a:custGeom>
              <a:gdLst>
                <a:gd name="connsiteX0" fmla="*/ 2078552 w 3535928"/>
                <a:gd name="connsiteY0" fmla="*/ 0 h 2188864"/>
                <a:gd name="connsiteX1" fmla="*/ 2283774 w 3535928"/>
                <a:gd name="connsiteY1" fmla="*/ 0 h 2188864"/>
                <a:gd name="connsiteX2" fmla="*/ 2626711 w 3535928"/>
                <a:gd name="connsiteY2" fmla="*/ 238714 h 2188864"/>
                <a:gd name="connsiteX3" fmla="*/ 3114469 w 3535928"/>
                <a:gd name="connsiteY3" fmla="*/ 227146 h 2188864"/>
                <a:gd name="connsiteX4" fmla="*/ 3392579 w 3535928"/>
                <a:gd name="connsiteY4" fmla="*/ 836589 h 2188864"/>
                <a:gd name="connsiteX5" fmla="*/ 3473414 w 3535928"/>
                <a:gd name="connsiteY5" fmla="*/ 1039544 h 2188864"/>
                <a:gd name="connsiteX6" fmla="*/ 3535928 w 3535928"/>
                <a:gd name="connsiteY6" fmla="*/ 1668336 h 2188864"/>
                <a:gd name="connsiteX7" fmla="*/ 2801601 w 3535928"/>
                <a:gd name="connsiteY7" fmla="*/ 1941068 h 2188864"/>
                <a:gd name="connsiteX8" fmla="*/ 2551456 w 3535928"/>
                <a:gd name="connsiteY8" fmla="*/ 2090306 h 2188864"/>
                <a:gd name="connsiteX9" fmla="*/ 1795157 w 3535928"/>
                <a:gd name="connsiteY9" fmla="*/ 2188864 h 2188864"/>
                <a:gd name="connsiteX10" fmla="*/ 1296725 w 3535928"/>
                <a:gd name="connsiteY10" fmla="*/ 1998075 h 2188864"/>
                <a:gd name="connsiteX11" fmla="*/ 841430 w 3535928"/>
                <a:gd name="connsiteY11" fmla="*/ 2023667 h 2188864"/>
                <a:gd name="connsiteX12" fmla="*/ 503479 w 3535928"/>
                <a:gd name="connsiteY12" fmla="*/ 1754769 h 2188864"/>
                <a:gd name="connsiteX13" fmla="*/ 213931 w 3535928"/>
                <a:gd name="connsiteY13" fmla="*/ 1755221 h 2188864"/>
                <a:gd name="connsiteX14" fmla="*/ 0 w 3535928"/>
                <a:gd name="connsiteY14" fmla="*/ 1186640 h 2188864"/>
                <a:gd name="connsiteX15" fmla="*/ 163065 w 3535928"/>
                <a:gd name="connsiteY15" fmla="*/ 927875 h 2188864"/>
                <a:gd name="connsiteX16" fmla="*/ 143348 w 3535928"/>
                <a:gd name="connsiteY16" fmla="*/ 561220 h 2188864"/>
                <a:gd name="connsiteX17" fmla="*/ 684234 w 3535928"/>
                <a:gd name="connsiteY17" fmla="*/ 371694 h 2188864"/>
                <a:gd name="connsiteX18" fmla="*/ 902533 w 3535928"/>
                <a:gd name="connsiteY18" fmla="*/ 203035 h 2188864"/>
                <a:gd name="connsiteX19" fmla="*/ 1497414 w 3535928"/>
                <a:gd name="connsiteY19" fmla="*/ 61949 h 2188864"/>
                <a:gd name="connsiteX20" fmla="*/ 1794667 w 3535928"/>
                <a:gd name="connsiteY20" fmla="*/ 47863 h 218886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35927" h="2188864">
                  <a:moveTo>
                    <a:pt x="2078552" y="0"/>
                  </a:moveTo>
                  <a:cubicBezTo>
                    <a:pt x="2283774" y="0"/>
                    <a:pt x="2466837" y="105136"/>
                    <a:pt x="2561006" y="259940"/>
                  </a:cubicBezTo>
                  <a:cubicBezTo>
                    <a:pt x="2626711" y="238714"/>
                    <a:pt x="2697552" y="227146"/>
                    <a:pt x="2771403" y="227146"/>
                  </a:cubicBezTo>
                  <a:cubicBezTo>
                    <a:pt x="3114469" y="227146"/>
                    <a:pt x="3392579" y="476766"/>
                    <a:pt x="3392579" y="784687"/>
                  </a:cubicBezTo>
                  <a:cubicBezTo>
                    <a:pt x="3392579" y="836589"/>
                    <a:pt x="3384678" y="886834"/>
                    <a:pt x="3369896" y="934507"/>
                  </a:cubicBezTo>
                  <a:cubicBezTo>
                    <a:pt x="3473414" y="1039544"/>
                    <a:pt x="3535928" y="1175183"/>
                    <a:pt x="3535928" y="1321578"/>
                  </a:cubicBezTo>
                  <a:cubicBezTo>
                    <a:pt x="3535928" y="1668336"/>
                    <a:pt x="3225728" y="1941068"/>
                    <a:pt x="2843077" y="1941068"/>
                  </a:cubicBezTo>
                  <a:cubicBezTo>
                    <a:pt x="2801601" y="1941068"/>
                    <a:pt x="2760977" y="1937864"/>
                    <a:pt x="2721506" y="1931709"/>
                  </a:cubicBezTo>
                  <a:cubicBezTo>
                    <a:pt x="2551456" y="2090306"/>
                    <a:pt x="2314335" y="2188864"/>
                    <a:pt x="2054661" y="2188864"/>
                  </a:cubicBezTo>
                  <a:cubicBezTo>
                    <a:pt x="1795157" y="2188864"/>
                    <a:pt x="1561863" y="2099059"/>
                    <a:pt x="1390746" y="1952952"/>
                  </a:cubicBezTo>
                  <a:cubicBezTo>
                    <a:pt x="1296725" y="1998075"/>
                    <a:pt x="1189258" y="2023667"/>
                    <a:pt x="1075113" y="2023667"/>
                  </a:cubicBezTo>
                  <a:cubicBezTo>
                    <a:pt x="841430" y="2023667"/>
                    <a:pt x="635733" y="1916406"/>
                    <a:pt x="516107" y="1753881"/>
                  </a:cubicBezTo>
                  <a:cubicBezTo>
                    <a:pt x="503479" y="1754769"/>
                    <a:pt x="490713" y="1755221"/>
                    <a:pt x="477828" y="1755221"/>
                  </a:cubicBezTo>
                  <a:cubicBezTo>
                    <a:pt x="213931" y="1755221"/>
                    <a:pt x="0" y="1565695"/>
                    <a:pt x="0" y="1321578"/>
                  </a:cubicBezTo>
                  <a:cubicBezTo>
                    <a:pt x="0" y="1186640"/>
                    <a:pt x="78003" y="1064078"/>
                    <a:pt x="197910" y="988147"/>
                  </a:cubicBezTo>
                  <a:cubicBezTo>
                    <a:pt x="163065" y="927875"/>
                    <a:pt x="143348" y="858797"/>
                    <a:pt x="143348" y="784687"/>
                  </a:cubicBezTo>
                  <a:cubicBezTo>
                    <a:pt x="143348" y="561220"/>
                    <a:pt x="357279" y="371694"/>
                    <a:pt x="621176" y="371694"/>
                  </a:cubicBezTo>
                  <a:cubicBezTo>
                    <a:pt x="684234" y="371694"/>
                    <a:pt x="744438" y="382515"/>
                    <a:pt x="799552" y="402034"/>
                  </a:cubicBezTo>
                  <a:cubicBezTo>
                    <a:pt x="902533" y="203035"/>
                    <a:pt x="1128921" y="61949"/>
                    <a:pt x="1385701" y="61949"/>
                  </a:cubicBezTo>
                  <a:cubicBezTo>
                    <a:pt x="1497414" y="61949"/>
                    <a:pt x="1601961" y="85356"/>
                    <a:pt x="1693691" y="126550"/>
                  </a:cubicBezTo>
                  <a:cubicBezTo>
                    <a:pt x="1794667" y="47863"/>
                    <a:pt x="1928989" y="0"/>
                    <a:pt x="2078552" y="0"/>
                  </a:cubicBezTo>
                  <a:close/>
                </a:path>
              </a:pathLst>
            </a:custGeom>
            <a:solidFill>
              <a:srgbClr val="FDB95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文本2"/>
            <p:cNvSpPr txBox="1"/>
            <p:nvPr/>
          </p:nvSpPr>
          <p:spPr>
            <a:xfrm>
              <a:off x="507817" y="384178"/>
              <a:ext cx="3053777" cy="157798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可能与物质的种类</a:t>
              </a:r>
              <a:r>
                <a:rPr lang="zh-CN" altLang="en-US" sz="36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、</a:t>
              </a:r>
              <a:r>
                <a:rPr lang="zh-CN" altLang="en-US" sz="3600" b="1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质量和温度变化有关</a:t>
              </a:r>
              <a:endParaRPr lang="zh-CN" altLang="en-US" sz="3600" b="1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3" title=""/>
          <p:cNvGrpSpPr/>
          <p:nvPr/>
        </p:nvGrpSpPr>
        <p:grpSpPr>
          <a:xfrm>
            <a:off x="-562185" y="2647864"/>
            <a:ext cx="3855701" cy="4254475"/>
            <a:chExt cx="3855701" cy="4254475"/>
          </a:xfrm>
        </p:grpSpPr>
        <p:pic>
          <p:nvPicPr>
            <p:cNvPr id="9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31413"/>
              <a:ext cx="3623062" cy="3623062"/>
            </a:xfrm>
            <a:prstGeom prst="rect">
              <a:avLst/>
            </a:prstGeom>
          </p:spPr>
        </p:pic>
        <p:pic>
          <p:nvPicPr>
            <p:cNvPr id="10" name="图片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52492" y="0"/>
              <a:ext cx="1903209" cy="1903209"/>
            </a:xfrm>
            <a:prstGeom prst="rect">
              <a:avLst/>
            </a:prstGeom>
          </p:spPr>
        </p:pic>
      </p:grpSp>
      <p:pic>
        <p:nvPicPr>
          <p:cNvPr id="11" name="图片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8666" y="188071"/>
            <a:ext cx="2571750" cy="2571750"/>
          </a:xfrm>
          <a:prstGeom prst="rect">
            <a:avLst/>
          </a:prstGeom>
        </p:spPr>
      </p:pic>
      <p:grpSp>
        <p:nvGrpSpPr>
          <p:cNvPr id="12" name="组合4" title=""/>
          <p:cNvGrpSpPr/>
          <p:nvPr/>
        </p:nvGrpSpPr>
        <p:grpSpPr>
          <a:xfrm>
            <a:off x="4198620" y="2805430"/>
            <a:ext cx="2870835" cy="1745615"/>
            <a:chExt cx="2047077" cy="1248127"/>
          </a:xfrm>
        </p:grpSpPr>
        <p:sp>
          <p:nvSpPr>
            <p:cNvPr id="13" name="形状3"/>
            <p:cNvSpPr txBox="1"/>
            <p:nvPr/>
          </p:nvSpPr>
          <p:spPr>
            <a:xfrm>
              <a:off x="66" y="0"/>
              <a:ext cx="1874044" cy="856772"/>
            </a:xfrm>
            <a:custGeom>
              <a:gdLst>
                <a:gd name="connsiteX0" fmla="*/ 1148160 w 1874044"/>
                <a:gd name="connsiteY0" fmla="*/ 175950 h 856772"/>
                <a:gd name="connsiteX1" fmla="*/ 1078385 w 1874044"/>
                <a:gd name="connsiteY1" fmla="*/ 71862 h 856772"/>
                <a:gd name="connsiteX2" fmla="*/ 518923 w 1874044"/>
                <a:gd name="connsiteY2" fmla="*/ 0 h 856772"/>
                <a:gd name="connsiteX3" fmla="*/ 325202 w 1874044"/>
                <a:gd name="connsiteY3" fmla="*/ 311545 h 856772"/>
                <a:gd name="connsiteX4" fmla="*/ 141303 w 1874044"/>
                <a:gd name="connsiteY4" fmla="*/ 333857 h 856772"/>
                <a:gd name="connsiteX5" fmla="*/ 0 w 1874044"/>
                <a:gd name="connsiteY5" fmla="*/ 674651 h 856772"/>
                <a:gd name="connsiteX6" fmla="*/ 206558 w 1874044"/>
                <a:gd name="connsiteY6" fmla="*/ 836909 h 856772"/>
                <a:gd name="connsiteX7" fmla="*/ 380321 w 1874044"/>
                <a:gd name="connsiteY7" fmla="*/ 856772 h 856772"/>
                <a:gd name="connsiteX8" fmla="*/ 1587425 w 1874044"/>
                <a:gd name="connsiteY8" fmla="*/ 856772 h 856772"/>
                <a:gd name="connsiteX9" fmla="*/ 1745721 w 1874044"/>
                <a:gd name="connsiteY9" fmla="*/ 856772 h 856772"/>
                <a:gd name="connsiteX10" fmla="*/ 1874044 w 1874044"/>
                <a:gd name="connsiteY10" fmla="*/ 544595 h 856772"/>
                <a:gd name="connsiteX11" fmla="*/ 1621979 w 1874044"/>
                <a:gd name="connsiteY11" fmla="*/ 427273 h 856772"/>
                <a:gd name="connsiteX12" fmla="*/ 1626009 w 1874044"/>
                <a:gd name="connsiteY12" fmla="*/ 255212 h 856772"/>
                <a:gd name="connsiteX13" fmla="*/ 1244045 w 1874044"/>
                <a:gd name="connsiteY13" fmla="*/ 150034 h 85677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74044" h="856772">
                  <a:moveTo>
                    <a:pt x="1148160" y="175950"/>
                  </a:moveTo>
                  <a:cubicBezTo>
                    <a:pt x="1078385" y="71862"/>
                    <a:pt x="929851" y="0"/>
                    <a:pt x="757885" y="0"/>
                  </a:cubicBezTo>
                  <a:cubicBezTo>
                    <a:pt x="518923" y="0"/>
                    <a:pt x="325202" y="138766"/>
                    <a:pt x="325202" y="309938"/>
                  </a:cubicBezTo>
                  <a:cubicBezTo>
                    <a:pt x="325202" y="311545"/>
                    <a:pt x="325218" y="313148"/>
                    <a:pt x="325251" y="314747"/>
                  </a:cubicBezTo>
                  <a:cubicBezTo>
                    <a:pt x="141303" y="333857"/>
                    <a:pt x="0" y="447279"/>
                    <a:pt x="0" y="584342"/>
                  </a:cubicBezTo>
                  <a:cubicBezTo>
                    <a:pt x="0" y="674651"/>
                    <a:pt x="61342" y="754694"/>
                    <a:pt x="155810" y="804260"/>
                  </a:cubicBezTo>
                  <a:cubicBezTo>
                    <a:pt x="206558" y="836909"/>
                    <a:pt x="273666" y="856772"/>
                    <a:pt x="347249" y="856772"/>
                  </a:cubicBezTo>
                  <a:lnTo>
                    <a:pt x="380321" y="856772"/>
                  </a:lnTo>
                  <a:lnTo>
                    <a:pt x="1587425" y="856772"/>
                  </a:lnTo>
                  <a:cubicBezTo>
                    <a:pt x="1745721" y="856772"/>
                    <a:pt x="1874044" y="764853"/>
                    <a:pt x="1874044" y="651463"/>
                  </a:cubicBezTo>
                  <a:cubicBezTo>
                    <a:pt x="1874044" y="544595"/>
                    <a:pt x="1760058" y="456802"/>
                    <a:pt x="1614428" y="447054"/>
                  </a:cubicBezTo>
                  <a:cubicBezTo>
                    <a:pt x="1621979" y="427273"/>
                    <a:pt x="1626009" y="406450"/>
                    <a:pt x="1626009" y="384955"/>
                  </a:cubicBezTo>
                  <a:cubicBezTo>
                    <a:pt x="1626009" y="255212"/>
                    <a:pt x="1479177" y="150034"/>
                    <a:pt x="1298051" y="150034"/>
                  </a:cubicBezTo>
                  <a:cubicBezTo>
                    <a:pt x="1244045" y="150034"/>
                    <a:pt x="1193082" y="159383"/>
                    <a:pt x="1148160" y="175950"/>
                  </a:cubicBezTo>
                  <a:close/>
                </a:path>
              </a:pathLst>
            </a:custGeom>
            <a:solidFill>
              <a:srgbClr val="337A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4"/>
            <p:cNvSpPr txBox="1"/>
            <p:nvPr/>
          </p:nvSpPr>
          <p:spPr>
            <a:xfrm>
              <a:off x="498026" y="465831"/>
              <a:ext cx="855564" cy="782296"/>
            </a:xfrm>
            <a:custGeom>
              <a:gdLst>
                <a:gd name="connsiteX0" fmla="*/ 844787 w 855564"/>
                <a:gd name="connsiteY0" fmla="*/ 328586 h 782296"/>
                <a:gd name="connsiteX1" fmla="*/ 869414 w 855564"/>
                <a:gd name="connsiteY1" fmla="*/ 308114 h 782296"/>
                <a:gd name="connsiteX2" fmla="*/ 488691 w 855564"/>
                <a:gd name="connsiteY2" fmla="*/ 276378 h 782296"/>
                <a:gd name="connsiteX3" fmla="*/ 675804 w 855564"/>
                <a:gd name="connsiteY3" fmla="*/ 47553 h 782296"/>
                <a:gd name="connsiteX4" fmla="*/ 693017 w 855564"/>
                <a:gd name="connsiteY4" fmla="*/ 26493 h 782296"/>
                <a:gd name="connsiteX5" fmla="*/ 238683 w 855564"/>
                <a:gd name="connsiteY5" fmla="*/ 0 h 782296"/>
                <a:gd name="connsiteX6" fmla="*/ 220036 w 855564"/>
                <a:gd name="connsiteY6" fmla="*/ 0 h 782296"/>
                <a:gd name="connsiteX7" fmla="*/ 2598 w 855564"/>
                <a:gd name="connsiteY7" fmla="*/ 411859 h 782296"/>
                <a:gd name="connsiteX8" fmla="*/ -7638 w 855564"/>
                <a:gd name="connsiteY8" fmla="*/ 432425 h 782296"/>
                <a:gd name="connsiteX9" fmla="*/ 345382 w 855564"/>
                <a:gd name="connsiteY9" fmla="*/ 454050 h 782296"/>
                <a:gd name="connsiteX10" fmla="*/ 236329 w 855564"/>
                <a:gd name="connsiteY10" fmla="*/ 742285 h 782296"/>
                <a:gd name="connsiteX11" fmla="*/ 224049 w 855564"/>
                <a:gd name="connsiteY11" fmla="*/ 774735 h 782296"/>
                <a:gd name="connsiteX12" fmla="*/ 844787 w 855564"/>
                <a:gd name="connsiteY12" fmla="*/ 328586 h 7822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564" h="782296">
                  <a:moveTo>
                    <a:pt x="844787" y="328586"/>
                  </a:moveTo>
                  <a:cubicBezTo>
                    <a:pt x="869414" y="308114"/>
                    <a:pt x="849114" y="276378"/>
                    <a:pt x="811385" y="276378"/>
                  </a:cubicBezTo>
                  <a:lnTo>
                    <a:pt x="488691" y="276378"/>
                  </a:lnTo>
                  <a:lnTo>
                    <a:pt x="675804" y="47553"/>
                  </a:lnTo>
                  <a:cubicBezTo>
                    <a:pt x="693017" y="26493"/>
                    <a:pt x="671819" y="0"/>
                    <a:pt x="637755" y="0"/>
                  </a:cubicBezTo>
                  <a:lnTo>
                    <a:pt x="238683" y="0"/>
                  </a:lnTo>
                  <a:cubicBezTo>
                    <a:pt x="220036" y="0"/>
                    <a:pt x="203407" y="8402"/>
                    <a:pt x="197145" y="20981"/>
                  </a:cubicBezTo>
                  <a:lnTo>
                    <a:pt x="2598" y="411859"/>
                  </a:lnTo>
                  <a:cubicBezTo>
                    <a:pt x="-7638" y="432425"/>
                    <a:pt x="13649" y="454050"/>
                    <a:pt x="44135" y="454050"/>
                  </a:cubicBezTo>
                  <a:lnTo>
                    <a:pt x="345382" y="454050"/>
                  </a:lnTo>
                  <a:lnTo>
                    <a:pt x="236329" y="742285"/>
                  </a:lnTo>
                  <a:cubicBezTo>
                    <a:pt x="224049" y="774735"/>
                    <a:pt x="281648" y="796636"/>
                    <a:pt x="312289" y="771166"/>
                  </a:cubicBezTo>
                  <a:lnTo>
                    <a:pt x="844787" y="328586"/>
                  </a:lnTo>
                  <a:close/>
                </a:path>
              </a:pathLst>
            </a:custGeom>
            <a:solidFill>
              <a:srgbClr val="FFC34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3"/>
            <p:cNvSpPr txBox="1"/>
            <p:nvPr/>
          </p:nvSpPr>
          <p:spPr>
            <a:xfrm>
              <a:off x="0" y="266969"/>
              <a:ext cx="2047077" cy="5929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600" b="0" i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控制变量法</a:t>
              </a:r>
              <a:endParaRPr lang="zh-CN" altLang="en-US" sz="3600" b="0" i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-38" y="3129039"/>
            <a:ext cx="12534900" cy="112915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（一）取等质量的水和食用油，让它们吸收相同的热量，比较温度的变化量。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1" title=""/>
          <p:cNvGrpSpPr/>
          <p:nvPr/>
        </p:nvGrpSpPr>
        <p:grpSpPr>
          <a:xfrm>
            <a:off x="1469222" y="2955906"/>
            <a:ext cx="7296483" cy="2262505"/>
            <a:chOff x="0" y="-202565"/>
            <a:chExt cx="7296483" cy="2262505"/>
          </a:xfrm>
        </p:grpSpPr>
        <p:sp>
          <p:nvSpPr>
            <p:cNvPr id="5" name="文本8"/>
            <p:cNvSpPr txBox="1"/>
            <p:nvPr/>
          </p:nvSpPr>
          <p:spPr>
            <a:xfrm>
              <a:off x="12700" y="514985"/>
              <a:ext cx="6136640" cy="147828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2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1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（规格相同的电加热器）</a:t>
              </a:r>
              <a:endParaRPr lang="zh-CN" altLang="en-US" sz="1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/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  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3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加热相同的时间</a:t>
              </a:r>
              <a:endParaRPr lang="zh-CN" altLang="en-US" sz="3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" name="形状1"/>
            <p:cNvSpPr txBox="1"/>
            <p:nvPr/>
          </p:nvSpPr>
          <p:spPr>
            <a:xfrm>
              <a:off x="0" y="920115"/>
              <a:ext cx="6149975" cy="1139825"/>
            </a:xfrm>
            <a:custGeom>
              <a:gdLst>
                <a:gd name="connsiteX0" fmla="*/ 0 w 3514725"/>
                <a:gd name="connsiteY0" fmla="*/ 0 h 635531"/>
                <a:gd name="connsiteX1" fmla="*/ 3514725 w 3514725"/>
                <a:gd name="connsiteY1" fmla="*/ 0 h 635531"/>
                <a:gd name="connsiteX2" fmla="*/ 3514725 w 3514725"/>
                <a:gd name="connsiteY2" fmla="*/ 635531 h 635531"/>
                <a:gd name="connsiteX3" fmla="*/ 0 w 3514725"/>
                <a:gd name="connsiteY3" fmla="*/ 635531 h 635531"/>
                <a:gd name="connsiteX4" fmla="*/ 0 w 3514725"/>
                <a:gd name="connsiteY4" fmla="*/ 0 h 635531"/>
                <a:gd name="connsiteX0-1" fmla="*/ 3532278 w 3514725"/>
                <a:gd name="connsiteY0-2" fmla="*/ 311702 h 635531"/>
                <a:gd name="connsiteX1-3" fmla="*/ 3519129 w 3514725"/>
                <a:gd name="connsiteY1-4" fmla="*/ 311433 h 635531"/>
                <a:gd name="connsiteX2-5" fmla="*/ 3509226 w 3514725"/>
                <a:gd name="connsiteY2-6" fmla="*/ 274259 h 635531"/>
                <a:gd name="connsiteX3-7" fmla="*/ 4056387 w 3514725"/>
                <a:gd name="connsiteY3-8" fmla="*/ 274778 h 635531"/>
                <a:gd name="connsiteX4-9" fmla="*/ 4055901 w 3514725"/>
                <a:gd name="connsiteY4-10" fmla="*/ 298586 h 635531"/>
                <a:gd name="connsiteX5" fmla="*/ 4048794 w 3514725"/>
                <a:gd name="connsiteY5" fmla="*/ 275858 h 635531"/>
                <a:gd name="connsiteX6" fmla="*/ 6283391 w 3514725"/>
                <a:gd name="connsiteY6" fmla="*/ -422849 h 635531"/>
                <a:gd name="connsiteX7" fmla="*/ 6295943 w 3514725"/>
                <a:gd name="connsiteY7" fmla="*/ -426774 h 635531"/>
                <a:gd name="connsiteX8" fmla="*/ 6317149 w 3514725"/>
                <a:gd name="connsiteY8" fmla="*/ -394676 h 635531"/>
                <a:gd name="connsiteX9" fmla="*/ 4063007 w 3514725"/>
                <a:gd name="connsiteY9" fmla="*/ 321313 h 635531"/>
                <a:gd name="connsiteX10" fmla="*/ 4055414 w 3514725"/>
                <a:gd name="connsiteY10" fmla="*/ 322393 h 635531"/>
                <a:gd name="connsiteX11" fmla="*/ 3532278 w 3514725"/>
                <a:gd name="connsiteY11" fmla="*/ 311702 h 63553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14316" h="1059471">
                  <a:moveTo>
                    <a:pt x="0" y="0"/>
                  </a:moveTo>
                  <a:lnTo>
                    <a:pt x="3514725" y="0"/>
                  </a:lnTo>
                  <a:lnTo>
                    <a:pt x="3514725" y="635531"/>
                  </a:lnTo>
                  <a:lnTo>
                    <a:pt x="0" y="635531"/>
                  </a:lnTo>
                  <a:lnTo>
                    <a:pt x="0" y="0"/>
                  </a:lnTo>
                  <a:close/>
                </a:path>
                <a:path w="6314316" h="1059471">
                  <a:moveTo>
                    <a:pt x="3532278" y="311702"/>
                  </a:moveTo>
                  <a:cubicBezTo>
                    <a:pt x="3519129" y="311433"/>
                    <a:pt x="3508688" y="300556"/>
                    <a:pt x="3508957" y="287408"/>
                  </a:cubicBezTo>
                  <a:cubicBezTo>
                    <a:pt x="3509226" y="274259"/>
                    <a:pt x="3520102" y="263818"/>
                    <a:pt x="3533251" y="264087"/>
                  </a:cubicBezTo>
                  <a:lnTo>
                    <a:pt x="4056387" y="274778"/>
                  </a:lnTo>
                  <a:lnTo>
                    <a:pt x="4055901" y="298586"/>
                  </a:lnTo>
                  <a:lnTo>
                    <a:pt x="4048794" y="275858"/>
                  </a:lnTo>
                  <a:lnTo>
                    <a:pt x="6283391" y="-422849"/>
                  </a:lnTo>
                  <a:cubicBezTo>
                    <a:pt x="6295943" y="-426774"/>
                    <a:pt x="6309300" y="-419780"/>
                    <a:pt x="6313225" y="-407228"/>
                  </a:cubicBezTo>
                  <a:cubicBezTo>
                    <a:pt x="6317149" y="-394676"/>
                    <a:pt x="6310156" y="-381319"/>
                    <a:pt x="6297604" y="-377394"/>
                  </a:cubicBezTo>
                  <a:lnTo>
                    <a:pt x="4063007" y="321313"/>
                  </a:lnTo>
                  <a:lnTo>
                    <a:pt x="4055414" y="322393"/>
                  </a:lnTo>
                  <a:lnTo>
                    <a:pt x="3532278" y="311702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2"/>
            <p:cNvSpPr txBox="1"/>
            <p:nvPr/>
          </p:nvSpPr>
          <p:spPr>
            <a:xfrm>
              <a:off x="4656067" y="-202565"/>
              <a:ext cx="2640416" cy="699308"/>
            </a:xfrm>
            <a:custGeom>
              <a:gdLst>
                <a:gd name="connsiteX0" fmla="*/ 116551 w 2640416"/>
                <a:gd name="connsiteY0" fmla="*/ 0 h 699308"/>
                <a:gd name="connsiteX1" fmla="*/ 2523864 w 2640416"/>
                <a:gd name="connsiteY1" fmla="*/ 0 h 699308"/>
                <a:gd name="connsiteX2" fmla="*/ 2588234 w 2640416"/>
                <a:gd name="connsiteY2" fmla="*/ 0 h 699308"/>
                <a:gd name="connsiteX3" fmla="*/ 2640416 w 2640416"/>
                <a:gd name="connsiteY3" fmla="*/ 582757 h 699308"/>
                <a:gd name="connsiteX4" fmla="*/ 2640416 w 2640416"/>
                <a:gd name="connsiteY4" fmla="*/ 647126 h 699308"/>
                <a:gd name="connsiteX5" fmla="*/ 116551 w 2640416"/>
                <a:gd name="connsiteY5" fmla="*/ 699308 h 699308"/>
                <a:gd name="connsiteX6" fmla="*/ 52182 w 2640416"/>
                <a:gd name="connsiteY6" fmla="*/ 699308 h 699308"/>
                <a:gd name="connsiteX7" fmla="*/ 0 w 2640416"/>
                <a:gd name="connsiteY7" fmla="*/ 116551 h 699308"/>
                <a:gd name="connsiteX8" fmla="*/ 0 w 2640416"/>
                <a:gd name="connsiteY8" fmla="*/ 52182 h 699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0416" h="699308">
                  <a:moveTo>
                    <a:pt x="116551" y="0"/>
                  </a:moveTo>
                  <a:lnTo>
                    <a:pt x="2523864" y="0"/>
                  </a:lnTo>
                  <a:cubicBezTo>
                    <a:pt x="2588234" y="0"/>
                    <a:pt x="2640416" y="52182"/>
                    <a:pt x="2640416" y="116551"/>
                  </a:cubicBezTo>
                  <a:lnTo>
                    <a:pt x="2640416" y="582757"/>
                  </a:lnTo>
                  <a:cubicBezTo>
                    <a:pt x="2640416" y="647126"/>
                    <a:pt x="2588234" y="699308"/>
                    <a:pt x="2523864" y="699308"/>
                  </a:cubicBezTo>
                  <a:lnTo>
                    <a:pt x="116551" y="699308"/>
                  </a:lnTo>
                  <a:cubicBezTo>
                    <a:pt x="52182" y="699308"/>
                    <a:pt x="0" y="647126"/>
                    <a:pt x="0" y="582757"/>
                  </a:cubicBezTo>
                  <a:lnTo>
                    <a:pt x="0" y="116551"/>
                  </a:lnTo>
                  <a:cubicBezTo>
                    <a:pt x="0" y="52182"/>
                    <a:pt x="52182" y="0"/>
                    <a:pt x="116551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7" name="文本2" title=""/>
          <p:cNvSpPr txBox="1"/>
          <p:nvPr/>
        </p:nvSpPr>
        <p:spPr>
          <a:xfrm>
            <a:off x="850040" y="109614"/>
            <a:ext cx="2433704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实验与探究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3" title=""/>
          <p:cNvSpPr txBox="1"/>
          <p:nvPr/>
        </p:nvSpPr>
        <p:spPr>
          <a:xfrm>
            <a:off x="1132580" y="769191"/>
            <a:ext cx="16129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实验目的</a:t>
            </a:r>
            <a:endParaRPr lang="zh-CN" altLang="en-US" sz="28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4" title=""/>
          <p:cNvSpPr txBox="1"/>
          <p:nvPr/>
        </p:nvSpPr>
        <p:spPr>
          <a:xfrm>
            <a:off x="2914631" y="769610"/>
            <a:ext cx="44577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比较不同物质吸热的情况。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5" title=""/>
          <p:cNvSpPr txBox="1"/>
          <p:nvPr/>
        </p:nvSpPr>
        <p:spPr>
          <a:xfrm>
            <a:off x="1071829" y="1520104"/>
            <a:ext cx="16129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实验器材</a:t>
            </a:r>
            <a:endParaRPr lang="zh-CN" altLang="en-US" sz="28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6" title=""/>
          <p:cNvSpPr txBox="1"/>
          <p:nvPr/>
        </p:nvSpPr>
        <p:spPr>
          <a:xfrm>
            <a:off x="2914440" y="1519990"/>
            <a:ext cx="107442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烧杯、电加热器、天平、钟表、温度计、搅拌器。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7" title=""/>
          <p:cNvSpPr txBox="1"/>
          <p:nvPr/>
        </p:nvSpPr>
        <p:spPr>
          <a:xfrm>
            <a:off x="1071848" y="2455240"/>
            <a:ext cx="1612900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实验方案</a:t>
            </a:r>
            <a:endParaRPr lang="zh-CN" altLang="en-US" sz="2800" b="0" i="0">
              <a:ln w="11906">
                <a:solidFill>
                  <a:srgbClr val="ED7D31">
                    <a:alpha val="100000"/>
                  </a:srgbClr>
                </a:solidFill>
              </a:ln>
              <a:solidFill>
                <a:srgbClr val="FFFFFF">
                  <a:alpha val="100000"/>
                </a:srgbClr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3" name="组合2" title=""/>
          <p:cNvGrpSpPr/>
          <p:nvPr/>
        </p:nvGrpSpPr>
        <p:grpSpPr>
          <a:xfrm>
            <a:off x="5358394" y="4039333"/>
            <a:ext cx="2260625" cy="1044674"/>
            <a:chExt cx="2260625" cy="1044674"/>
          </a:xfrm>
        </p:grpSpPr>
        <p:pic>
          <p:nvPicPr>
            <p:cNvPr id="1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85825" cy="885825"/>
            </a:xfrm>
            <a:prstGeom prst="rect">
              <a:avLst/>
            </a:prstGeom>
          </p:spPr>
        </p:pic>
        <p:sp>
          <p:nvSpPr>
            <p:cNvPr id="15" name="文本9"/>
            <p:cNvSpPr txBox="1"/>
            <p:nvPr/>
          </p:nvSpPr>
          <p:spPr>
            <a:xfrm>
              <a:off x="582320" y="184252"/>
              <a:ext cx="1678305" cy="8604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200"/>
                </a:lnSpc>
              </a:pPr>
              <a:r>
                <a:rPr lang="zh-CN" altLang="en-US" sz="3500" b="1" i="0">
                  <a:solidFill>
                    <a:srgbClr val="ED7D31">
                      <a:alpha val="100000"/>
                    </a:srgbClr>
                  </a:solidFill>
                  <a:effectLst>
                    <a:reflection blurRad="6350" stA="40000" endA="300" endPos="70000" dist="76200" dir="5400000" sy="-100000" algn="bl" rotWithShape="0"/>
                  </a:effectLst>
                  <a:latin typeface="微软雅黑" panose="020b0503020204020204" charset="-122"/>
                  <a:ea typeface="微软雅黑" panose="020b0503020204020204" charset="-122"/>
                </a:rPr>
                <a:t>转换法</a:t>
              </a:r>
              <a:endParaRPr lang="zh-CN" altLang="en-US" sz="3500" b="1" i="0">
                <a:solidFill>
                  <a:srgbClr val="ED7D31">
                    <a:alpha val="100000"/>
                  </a:srgbClr>
                </a:solidFill>
                <a:effectLst>
                  <a:reflection blurRad="6350" stA="40000" endA="300" endPos="70000" dist="762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3" title=""/>
          <p:cNvGrpSpPr/>
          <p:nvPr/>
        </p:nvGrpSpPr>
        <p:grpSpPr>
          <a:xfrm>
            <a:off x="-233362" y="769268"/>
            <a:ext cx="1570787" cy="1733245"/>
            <a:chExt cx="1570787" cy="1733245"/>
          </a:xfrm>
        </p:grpSpPr>
        <p:pic>
          <p:nvPicPr>
            <p:cNvPr id="17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57233"/>
              <a:ext cx="1476011" cy="1476012"/>
            </a:xfrm>
            <a:prstGeom prst="rect">
              <a:avLst/>
            </a:prstGeom>
          </p:spPr>
        </p:pic>
        <p:pic>
          <p:nvPicPr>
            <p:cNvPr id="18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5432" y="0"/>
              <a:ext cx="775355" cy="775355"/>
            </a:xfrm>
            <a:prstGeom prst="rect">
              <a:avLst/>
            </a:prstGeom>
          </p:spPr>
        </p:pic>
      </p:grpSp>
      <p:grpSp>
        <p:nvGrpSpPr>
          <p:cNvPr id="19" name="组合4" title=""/>
          <p:cNvGrpSpPr/>
          <p:nvPr/>
        </p:nvGrpSpPr>
        <p:grpSpPr>
          <a:xfrm>
            <a:off x="-101679" y="5083693"/>
            <a:ext cx="12534900" cy="1598485"/>
            <a:chExt cx="12534900" cy="1598485"/>
          </a:xfrm>
        </p:grpSpPr>
        <p:sp>
          <p:nvSpPr>
            <p:cNvPr id="20" name="文本10"/>
            <p:cNvSpPr txBox="1"/>
            <p:nvPr/>
          </p:nvSpPr>
          <p:spPr>
            <a:xfrm>
              <a:off x="0" y="0"/>
              <a:ext cx="12534900" cy="15984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（二）取等质量的水和食用油，使其升高相同的温度，比较加热时间的长短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                                                                   （吸收热量的多少）。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形状3"/>
            <p:cNvSpPr txBox="1"/>
            <p:nvPr/>
          </p:nvSpPr>
          <p:spPr>
            <a:xfrm>
              <a:off x="8692377" y="588948"/>
              <a:ext cx="3106456" cy="19050"/>
            </a:xfrm>
            <a:prstGeom prst="line">
              <a:avLst/>
            </a:prstGeom>
            <a:solidFill>
              <a:srgbClr val="166EE1">
                <a:alpha val="100000"/>
              </a:srgbClr>
            </a:solidFill>
            <a:ln w="19050">
              <a:solidFill>
                <a:srgbClr val="166EE1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视频1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359535" y="426085"/>
            <a:ext cx="9229725" cy="56762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rcRect l="13541"/>
          <a:stretch>
            <a:fillRect/>
          </a:stretch>
        </p:blipFill>
        <p:spPr>
          <a:xfrm>
            <a:off x="6032192" y="511369"/>
            <a:ext cx="5739336" cy="373380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rcRect l="13177" r="5364"/>
          <a:stretch>
            <a:fillRect/>
          </a:stretch>
        </p:blipFill>
        <p:spPr>
          <a:xfrm>
            <a:off x="390449" y="510816"/>
            <a:ext cx="5393293" cy="3724532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文本1" title=""/>
          <p:cNvSpPr txBox="1"/>
          <p:nvPr/>
        </p:nvSpPr>
        <p:spPr>
          <a:xfrm>
            <a:off x="1376972" y="5836615"/>
            <a:ext cx="8143875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怎样表示不同物质这种性质上的差别呢？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1" title=""/>
          <p:cNvGrpSpPr/>
          <p:nvPr/>
        </p:nvGrpSpPr>
        <p:grpSpPr>
          <a:xfrm>
            <a:off x="1568596" y="5505917"/>
            <a:ext cx="980237" cy="1081621"/>
            <a:chExt cx="980237" cy="1081621"/>
          </a:xfrm>
        </p:grpSpPr>
        <p:pic>
          <p:nvPicPr>
            <p:cNvPr id="6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60525"/>
              <a:ext cx="921093" cy="921096"/>
            </a:xfrm>
            <a:prstGeom prst="rect">
              <a:avLst/>
            </a:prstGeom>
          </p:spPr>
        </p:pic>
        <p:pic>
          <p:nvPicPr>
            <p:cNvPr id="7" name="图片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6383" y="0"/>
              <a:ext cx="483854" cy="483856"/>
            </a:xfrm>
            <a:prstGeom prst="rect">
              <a:avLst/>
            </a:prstGeom>
          </p:spPr>
        </p:pic>
      </p:grpSp>
      <p:sp>
        <p:nvSpPr>
          <p:cNvPr id="8" name="文本2" title=""/>
          <p:cNvSpPr txBox="1"/>
          <p:nvPr/>
        </p:nvSpPr>
        <p:spPr>
          <a:xfrm>
            <a:off x="6219396" y="4495743"/>
            <a:ext cx="5261972" cy="106210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质量相等的水和食用油，升高相同的温度，水的加热时间长。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3" title=""/>
          <p:cNvSpPr txBox="1"/>
          <p:nvPr/>
        </p:nvSpPr>
        <p:spPr>
          <a:xfrm>
            <a:off x="750732" y="4443822"/>
            <a:ext cx="5261972" cy="106210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质量相等的水和食用油，加热相同的时间，水的温度变化缓慢。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745284" y="535086"/>
            <a:ext cx="1925126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二.比热容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48000"/>
          </a:blip>
          <a:stretch>
            <a:fillRect/>
          </a:stretch>
        </p:blipFill>
        <p:spPr>
          <a:xfrm>
            <a:off x="2381267" y="4138413"/>
            <a:ext cx="1655559" cy="1169603"/>
          </a:xfrm>
          <a:prstGeom prst="rect">
            <a:avLst/>
          </a:prstGeom>
          <a:ln w="95250">
            <a:noFill/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形状1" title=""/>
          <p:cNvSpPr txBox="1"/>
          <p:nvPr/>
        </p:nvSpPr>
        <p:spPr>
          <a:xfrm>
            <a:off x="1728542" y="1443378"/>
            <a:ext cx="5917320" cy="6451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表示不同物质的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吸收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放出热量的能力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2" title=""/>
          <p:cNvSpPr txBox="1"/>
          <p:nvPr/>
        </p:nvSpPr>
        <p:spPr>
          <a:xfrm>
            <a:off x="1692694" y="2094394"/>
            <a:ext cx="10183964" cy="119888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质量为m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的某种物质从外界吸收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热量Q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温度升高了∆t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，则             叫做这种物质的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比热容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3" title=""/>
          <p:cNvSpPr txBox="1"/>
          <p:nvPr/>
        </p:nvSpPr>
        <p:spPr>
          <a:xfrm>
            <a:off x="2294639" y="5847312"/>
            <a:ext cx="5432056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J/(kg · ℃)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 b="0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读作：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焦每千克摄氏度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2" title=""/>
          <p:cNvSpPr txBox="1"/>
          <p:nvPr/>
        </p:nvSpPr>
        <p:spPr>
          <a:xfrm>
            <a:off x="796059" y="1425856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意义：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3" title=""/>
          <p:cNvSpPr txBox="1"/>
          <p:nvPr/>
        </p:nvSpPr>
        <p:spPr>
          <a:xfrm>
            <a:off x="789891" y="2094278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定义：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4" title=""/>
          <p:cNvSpPr txBox="1"/>
          <p:nvPr/>
        </p:nvSpPr>
        <p:spPr>
          <a:xfrm>
            <a:off x="814021" y="3299850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符号：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形状4" title=""/>
          <p:cNvSpPr txBox="1"/>
          <p:nvPr/>
        </p:nvSpPr>
        <p:spPr>
          <a:xfrm>
            <a:off x="1846516" y="3300260"/>
            <a:ext cx="751840" cy="52197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1" i="1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 </a:t>
            </a:r>
            <a:endParaRPr lang="zh-CN" altLang="en-US" sz="2800" b="1" i="1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5" title=""/>
          <p:cNvSpPr txBox="1"/>
          <p:nvPr/>
        </p:nvSpPr>
        <p:spPr>
          <a:xfrm>
            <a:off x="681352" y="5656898"/>
            <a:ext cx="19888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国际单位：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6" title=""/>
          <p:cNvSpPr txBox="1"/>
          <p:nvPr/>
        </p:nvSpPr>
        <p:spPr>
          <a:xfrm>
            <a:off x="789965" y="4507963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公式：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形状5" title=""/>
          <p:cNvSpPr txBox="1"/>
          <p:nvPr/>
        </p:nvSpPr>
        <p:spPr>
          <a:xfrm rot="10800000" flipH="1">
            <a:off x="3874598" y="4196301"/>
            <a:ext cx="1579561" cy="221395"/>
          </a:xfrm>
          <a:prstGeom prst="line">
            <a:avLst/>
          </a:prstGeom>
          <a:ln w="19050">
            <a:solidFill>
              <a:srgbClr val="00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形状6" title=""/>
          <p:cNvSpPr txBox="1"/>
          <p:nvPr/>
        </p:nvSpPr>
        <p:spPr>
          <a:xfrm>
            <a:off x="3325184" y="5270097"/>
            <a:ext cx="1884500" cy="102943"/>
          </a:xfrm>
          <a:prstGeom prst="line">
            <a:avLst/>
          </a:prstGeom>
          <a:ln w="19050">
            <a:solidFill>
              <a:srgbClr val="00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7" title=""/>
          <p:cNvSpPr txBox="1"/>
          <p:nvPr/>
        </p:nvSpPr>
        <p:spPr>
          <a:xfrm rot="10800000" flipH="1">
            <a:off x="4024438" y="4765346"/>
            <a:ext cx="1554815" cy="245029"/>
          </a:xfrm>
          <a:prstGeom prst="line">
            <a:avLst/>
          </a:prstGeom>
          <a:ln w="19050">
            <a:solidFill>
              <a:srgbClr val="000000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6" name="文本7" title=""/>
          <p:cNvSpPr txBox="1"/>
          <p:nvPr/>
        </p:nvSpPr>
        <p:spPr>
          <a:xfrm>
            <a:off x="5570999" y="3953181"/>
            <a:ext cx="7696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8" title=""/>
          <p:cNvSpPr txBox="1"/>
          <p:nvPr/>
        </p:nvSpPr>
        <p:spPr>
          <a:xfrm>
            <a:off x="5705619" y="4486581"/>
            <a:ext cx="7696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℃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9" title=""/>
          <p:cNvSpPr txBox="1"/>
          <p:nvPr/>
        </p:nvSpPr>
        <p:spPr>
          <a:xfrm>
            <a:off x="5304299" y="4967797"/>
            <a:ext cx="84391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kg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2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6000" contrast="48000"/>
          </a:blip>
          <a:stretch>
            <a:fillRect/>
          </a:stretch>
        </p:blipFill>
        <p:spPr>
          <a:xfrm>
            <a:off x="9681381" y="2023503"/>
            <a:ext cx="1122474" cy="792994"/>
          </a:xfrm>
          <a:prstGeom prst="rect">
            <a:avLst/>
          </a:prstGeom>
          <a:ln w="95250">
            <a:noFill/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8" grpId="0" animBg="1"/>
      <p:bldP spid="5" grpId="0" animBg="1"/>
      <p:bldP spid="19" grpId="0" animBg="1"/>
      <p:bldP spid="9" grpId="0" animBg="1"/>
      <p:bldP spid="10" grpId="0" animBg="1"/>
      <p:bldP spid="12" grpId="0" animBg="1"/>
      <p:bldP spid="3" grpId="0" animBg="1"/>
      <p:bldP spid="11" grpId="0" animBg="1"/>
      <p:bldP spid="13" grpId="0" animBg="1"/>
      <p:bldP spid="16" grpId="0" animBg="1"/>
      <p:bldP spid="15" grpId="0" animBg="1"/>
      <p:bldP spid="17" grpId="0" animBg="1"/>
      <p:bldP spid="14" grpId="0" animBg="1"/>
      <p:bldP spid="1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表格1" title=""/>
          <p:cNvGraphicFramePr>
            <a:graphicFrameLocks noGrp="1"/>
          </p:cNvGraphicFramePr>
          <p:nvPr/>
        </p:nvGraphicFramePr>
        <p:xfrm>
          <a:off x="444598" y="511226"/>
          <a:ext cx="6692265" cy="2534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032"/>
                <a:gridCol w="1335723"/>
                <a:gridCol w="1020762"/>
                <a:gridCol w="1209993"/>
                <a:gridCol w="957897"/>
                <a:gridCol w="1272858"/>
              </a:tblGrid>
              <a:tr h="510254">
                <a:tc gridSpan="6"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一些物质的比热容</a:t>
                      </a:r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/[J•</a:t>
                      </a:r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</a:t>
                      </a:r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kg•</a:t>
                      </a:r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℃）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-1</a:t>
                      </a:r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 ]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D1D1EF">
                        <a:alpha val="100000"/>
                      </a:srgb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</a:tcPr>
                </a:tc>
              </a:tr>
              <a:tr h="506063"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水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4.2×10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冰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2.1×10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干泥土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0.84×10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06063"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酒精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2.4×10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荨麻油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1.8×10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钢、铁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0.46×10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06063"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甘油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2.4×10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沙石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0.92×10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铜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0.39×10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506063"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煤油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2.1×10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铝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0.88×10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水银</a:t>
                      </a:r>
                      <a:endParaRPr lang="zh-CN" altLang="en-US" sz="17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BBE0E3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  <a:r>
                        <a:rPr lang="zh-CN" altLang="en-US" sz="17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0.14×10</a:t>
                      </a:r>
                      <a:r>
                        <a:rPr lang="zh-CN" altLang="en-US" sz="1700" b="1" i="0" baseline="3000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zh-CN" altLang="en-US" sz="1700" b="1" i="0" baseline="30000">
                        <a:solidFill>
                          <a:srgbClr val="000000">
                            <a:alpha val="100000"/>
                          </a:srgbClr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文本1" title=""/>
          <p:cNvSpPr txBox="1"/>
          <p:nvPr/>
        </p:nvSpPr>
        <p:spPr>
          <a:xfrm>
            <a:off x="314897" y="3235071"/>
            <a:ext cx="11747897" cy="32040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  <a:buFont typeface="Arial"/>
              <a:buAutoNum type="circleNumDbPlain"/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比热容是物质的一种特性，可以用来鉴别物质；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  <a:p>
            <a:pPr marL="0" algn="l">
              <a:lnSpc>
                <a:spcPts val="3800"/>
              </a:lnSpc>
              <a:buFont typeface="Arial"/>
              <a:buAutoNum type="circleNumDbPlain"/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不同种物质的比热容一般不同；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  <a:p>
            <a:pPr marL="0" algn="l">
              <a:lnSpc>
                <a:spcPts val="3800"/>
              </a:lnSpc>
              <a:buFont typeface="Arial"/>
              <a:buAutoNum type="circleNumDbPlain"/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水的比热容最大；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  <a:p>
            <a:pPr marL="0" algn="l">
              <a:lnSpc>
                <a:spcPts val="3800"/>
              </a:lnSpc>
              <a:buFont typeface="Arial"/>
              <a:buAutoNum type="circleNumDbPlain"/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比热容越大，吸热能力越强，温度变化越缓慢。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Arial"/>
              <a:ea typeface="Arial"/>
            </a:endParaRPr>
          </a:p>
          <a:p>
            <a:pPr marL="0" algn="l">
              <a:lnSpc>
                <a:spcPts val="3800"/>
              </a:lnSpc>
              <a:buFont typeface="Arial"/>
              <a:buAutoNum type="circleNumDbPlain"/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比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热容与物质的</a:t>
            </a:r>
            <a:r>
              <a:rPr lang="zh-CN" altLang="en-US" sz="24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种类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有关，与物体的质量、吸收热量的多少、升高的温度等无关；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178</Paragraphs>
  <Slides>30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等线 Light</vt:lpstr>
      <vt:lpstr>等线</vt:lpstr>
      <vt:lpstr>微软雅黑</vt:lpstr>
      <vt:lpstr>楷体</vt:lpstr>
      <vt:lpstr>宋体</vt:lpstr>
      <vt:lpstr>黑体</vt:lpstr>
      <vt:lpstr>Times New Roman</vt:lpstr>
      <vt:lpstr>方正粗黑宋简体</vt:lpstr>
      <vt:lpstr>华文细黑</vt:lpstr>
      <vt:lpstr>新宋体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2025-10-24T14:41:22Z</cp:lastPrinted>
  <dcterms:created xsi:type="dcterms:W3CDTF">2025-10-24T14:41:22Z</dcterms:created>
  <dcterms:modified xsi:type="dcterms:W3CDTF">2025-10-24T06:41:22Z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