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video" ContentType="video/unknown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  <p:sldId id="278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7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E6FEFE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/>
        </p:nvPicPr>
        <p:blipFill>
          <a:blip r:embed="rId35" r:link="rId3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2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4.png"/><Relationship Id="rId2" Type="http://schemas.openxmlformats.org/officeDocument/2006/relationships/video" Target="../media/media6.video"/><Relationship Id="rId1" Type="http://schemas.microsoft.com/office/2007/relationships/media" Target="../media/media6.video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/>
          <p:cNvPicPr>
            <a:picLocks noChangeAspect="1"/>
          </p:cNvPicPr>
          <p:nvPr/>
        </p:nvPicPr>
        <p:blipFill>
          <a:blip r:embed="rId2"/>
          <a:srcRect l="11458" t="25092" r="12656" b="13611"/>
          <a:stretch>
            <a:fillRect/>
          </a:stretch>
        </p:blipFill>
        <p:spPr>
          <a:xfrm>
            <a:off x="838" y="333"/>
            <a:ext cx="12191990" cy="6857905"/>
          </a:xfrm>
          <a:prstGeom prst="rect">
            <a:avLst/>
          </a:prstGeom>
        </p:spPr>
      </p:pic>
      <p:sp>
        <p:nvSpPr>
          <p:cNvPr id="4" name="文本2"/>
          <p:cNvSpPr txBox="1"/>
          <p:nvPr/>
        </p:nvSpPr>
        <p:spPr>
          <a:xfrm>
            <a:off x="10175862" y="186671"/>
            <a:ext cx="1714500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花香四溢</a:t>
            </a:r>
          </a:p>
        </p:txBody>
      </p:sp>
      <p:sp>
        <p:nvSpPr>
          <p:cNvPr id="5" name="文本1"/>
          <p:cNvSpPr txBox="1"/>
          <p:nvPr/>
        </p:nvSpPr>
        <p:spPr>
          <a:xfrm>
            <a:off x="954405" y="5923915"/>
            <a:ext cx="10935970" cy="829945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l">
              <a:lnSpc>
                <a:spcPts val="4300"/>
              </a:lnSpc>
            </a:pPr>
            <a:r>
              <a:rPr lang="zh-CN" altLang="en-US" sz="28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教科版物理九年级上册</a:t>
            </a:r>
            <a:r>
              <a:rPr lang="en-US" altLang="zh-CN" sz="28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                                               </a:t>
            </a:r>
            <a:r>
              <a:rPr lang="zh-CN" altLang="en-US" sz="28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第一章</a:t>
            </a:r>
            <a:r>
              <a:rPr lang="en-US" altLang="zh-CN" sz="28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28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内能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1"/>
          <p:cNvGrpSpPr/>
          <p:nvPr/>
        </p:nvGrpSpPr>
        <p:grpSpPr>
          <a:xfrm>
            <a:off x="1402439" y="1052798"/>
            <a:ext cx="8831532" cy="647258"/>
            <a:chOff x="0" y="0"/>
            <a:chExt cx="8831532" cy="647258"/>
          </a:xfrm>
        </p:grpSpPr>
        <p:sp>
          <p:nvSpPr>
            <p:cNvPr id="4" name="形状1"/>
            <p:cNvSpPr txBox="1"/>
            <p:nvPr/>
          </p:nvSpPr>
          <p:spPr>
            <a:xfrm>
              <a:off x="0" y="46606"/>
              <a:ext cx="7570099" cy="554041"/>
            </a:xfrm>
            <a:custGeom>
              <a:avLst/>
              <a:gdLst>
                <a:gd name="connsiteX0" fmla="*/ 92340 w 7570099"/>
                <a:gd name="connsiteY0" fmla="*/ 0 h 554041"/>
                <a:gd name="connsiteX1" fmla="*/ 7477759 w 7570099"/>
                <a:gd name="connsiteY1" fmla="*/ 0 h 554041"/>
                <a:gd name="connsiteX2" fmla="*/ 7528756 w 7570099"/>
                <a:gd name="connsiteY2" fmla="*/ 0 h 554041"/>
                <a:gd name="connsiteX3" fmla="*/ 7570098 w 7570099"/>
                <a:gd name="connsiteY3" fmla="*/ 461701 h 554041"/>
                <a:gd name="connsiteX4" fmla="*/ 7570098 w 7570099"/>
                <a:gd name="connsiteY4" fmla="*/ 512698 h 554041"/>
                <a:gd name="connsiteX5" fmla="*/ 92340 w 7570099"/>
                <a:gd name="connsiteY5" fmla="*/ 554041 h 554041"/>
                <a:gd name="connsiteX6" fmla="*/ 41342 w 7570099"/>
                <a:gd name="connsiteY6" fmla="*/ 554041 h 554041"/>
                <a:gd name="connsiteX7" fmla="*/ 0 w 7570099"/>
                <a:gd name="connsiteY7" fmla="*/ 92340 h 554041"/>
                <a:gd name="connsiteX8" fmla="*/ 0 w 7570099"/>
                <a:gd name="connsiteY8" fmla="*/ 41342 h 55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70098" h="554041">
                  <a:moveTo>
                    <a:pt x="92340" y="0"/>
                  </a:moveTo>
                  <a:lnTo>
                    <a:pt x="7477759" y="0"/>
                  </a:lnTo>
                  <a:cubicBezTo>
                    <a:pt x="7528756" y="0"/>
                    <a:pt x="7570098" y="41342"/>
                    <a:pt x="7570098" y="92340"/>
                  </a:cubicBezTo>
                  <a:lnTo>
                    <a:pt x="7570098" y="461701"/>
                  </a:lnTo>
                  <a:cubicBezTo>
                    <a:pt x="7570098" y="512698"/>
                    <a:pt x="7528756" y="554040"/>
                    <a:pt x="7477759" y="554041"/>
                  </a:cubicBezTo>
                  <a:lnTo>
                    <a:pt x="92340" y="554041"/>
                  </a:lnTo>
                  <a:cubicBezTo>
                    <a:pt x="41342" y="554041"/>
                    <a:pt x="0" y="512699"/>
                    <a:pt x="0" y="461701"/>
                  </a:cubicBezTo>
                  <a:lnTo>
                    <a:pt x="0" y="92340"/>
                  </a:lnTo>
                  <a:cubicBezTo>
                    <a:pt x="0" y="41342"/>
                    <a:pt x="41342" y="0"/>
                    <a:pt x="92340" y="0"/>
                  </a:cubicBezTo>
                  <a:close/>
                </a:path>
              </a:pathLst>
            </a:custGeom>
            <a:solidFill>
              <a:srgbClr val="458BE6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1600"/>
            </a:p>
          </p:txBody>
        </p:sp>
        <p:sp>
          <p:nvSpPr>
            <p:cNvPr id="5" name="文本1"/>
            <p:cNvSpPr txBox="1"/>
            <p:nvPr/>
          </p:nvSpPr>
          <p:spPr>
            <a:xfrm>
              <a:off x="280282" y="0"/>
              <a:ext cx="8551250" cy="64725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500"/>
                </a:lnSpc>
              </a:pPr>
              <a:r>
                <a:rPr lang="en-US" altLang="zh-CN" sz="24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r>
                <a:rPr lang="zh-CN" altLang="en-US" sz="24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.固体扩散现象的实验 ——分子运动的宏观表现</a:t>
              </a:r>
            </a:p>
          </p:txBody>
        </p:sp>
      </p:grpSp>
      <p:grpSp>
        <p:nvGrpSpPr>
          <p:cNvPr id="6" name="组合2"/>
          <p:cNvGrpSpPr/>
          <p:nvPr/>
        </p:nvGrpSpPr>
        <p:grpSpPr>
          <a:xfrm>
            <a:off x="6416040" y="2123440"/>
            <a:ext cx="4823464" cy="1359530"/>
            <a:chOff x="0" y="0"/>
            <a:chExt cx="6433606" cy="1961229"/>
          </a:xfrm>
        </p:grpSpPr>
        <p:sp>
          <p:nvSpPr>
            <p:cNvPr id="7" name="形状2"/>
            <p:cNvSpPr txBox="1"/>
            <p:nvPr/>
          </p:nvSpPr>
          <p:spPr>
            <a:xfrm>
              <a:off x="994105" y="47263"/>
              <a:ext cx="5269906" cy="679447"/>
            </a:xfrm>
            <a:prstGeom prst="rect">
              <a:avLst/>
            </a:prstGeom>
            <a:solidFill>
              <a:srgbClr val="6F6F73">
                <a:alpha val="100000"/>
              </a:srgbClr>
            </a:solidFill>
            <a:ln w="9525">
              <a:solidFill>
                <a:srgbClr val="99FF99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1200"/>
            </a:p>
          </p:txBody>
        </p:sp>
        <p:sp>
          <p:nvSpPr>
            <p:cNvPr id="8" name="形状3"/>
            <p:cNvSpPr txBox="1"/>
            <p:nvPr/>
          </p:nvSpPr>
          <p:spPr>
            <a:xfrm>
              <a:off x="994267" y="735968"/>
              <a:ext cx="5269906" cy="684409"/>
            </a:xfrm>
            <a:prstGeom prst="rect">
              <a:avLst/>
            </a:prstGeom>
            <a:solidFill>
              <a:srgbClr val="F2F408">
                <a:alpha val="100000"/>
              </a:srgbClr>
            </a:solidFill>
            <a:ln w="9525">
              <a:solidFill>
                <a:srgbClr val="FFFF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1200"/>
            </a:p>
          </p:txBody>
        </p:sp>
        <p:sp>
          <p:nvSpPr>
            <p:cNvPr id="9" name="文本2"/>
            <p:cNvSpPr txBox="1"/>
            <p:nvPr/>
          </p:nvSpPr>
          <p:spPr>
            <a:xfrm>
              <a:off x="0" y="0"/>
              <a:ext cx="1397953" cy="77470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铅片</a:t>
              </a:r>
            </a:p>
          </p:txBody>
        </p:sp>
        <p:sp>
          <p:nvSpPr>
            <p:cNvPr id="10" name="文本3"/>
            <p:cNvSpPr txBox="1"/>
            <p:nvPr/>
          </p:nvSpPr>
          <p:spPr>
            <a:xfrm>
              <a:off x="238" y="693249"/>
              <a:ext cx="1505903" cy="76993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金片</a:t>
              </a:r>
            </a:p>
          </p:txBody>
        </p:sp>
        <p:sp>
          <p:nvSpPr>
            <p:cNvPr id="11" name="文本4"/>
            <p:cNvSpPr txBox="1"/>
            <p:nvPr/>
          </p:nvSpPr>
          <p:spPr>
            <a:xfrm>
              <a:off x="1155203" y="1191295"/>
              <a:ext cx="5278403" cy="76993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将铅片和金片紧紧压在一起</a:t>
              </a:r>
            </a:p>
          </p:txBody>
        </p:sp>
      </p:grpSp>
      <p:grpSp>
        <p:nvGrpSpPr>
          <p:cNvPr id="12" name="组合3"/>
          <p:cNvGrpSpPr/>
          <p:nvPr/>
        </p:nvGrpSpPr>
        <p:grpSpPr>
          <a:xfrm>
            <a:off x="6450330" y="3559175"/>
            <a:ext cx="4805680" cy="1496060"/>
            <a:chOff x="0" y="0"/>
            <a:chExt cx="6196241" cy="2096561"/>
          </a:xfrm>
        </p:grpSpPr>
        <p:sp>
          <p:nvSpPr>
            <p:cNvPr id="13" name="形状4"/>
            <p:cNvSpPr txBox="1"/>
            <p:nvPr/>
          </p:nvSpPr>
          <p:spPr>
            <a:xfrm>
              <a:off x="926335" y="42796"/>
              <a:ext cx="5269906" cy="684209"/>
            </a:xfrm>
            <a:prstGeom prst="rect">
              <a:avLst/>
            </a:prstGeom>
            <a:solidFill>
              <a:srgbClr val="6F6F73">
                <a:alpha val="100000"/>
              </a:srgbClr>
            </a:solidFill>
            <a:ln w="19050">
              <a:solidFill>
                <a:srgbClr val="99FF99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1200"/>
            </a:p>
          </p:txBody>
        </p:sp>
        <p:sp>
          <p:nvSpPr>
            <p:cNvPr id="14" name="形状5"/>
            <p:cNvSpPr txBox="1"/>
            <p:nvPr/>
          </p:nvSpPr>
          <p:spPr>
            <a:xfrm>
              <a:off x="921620" y="735006"/>
              <a:ext cx="5269906" cy="652062"/>
            </a:xfrm>
            <a:prstGeom prst="rect">
              <a:avLst/>
            </a:prstGeom>
            <a:solidFill>
              <a:srgbClr val="FFFF00">
                <a:alpha val="100000"/>
              </a:srgbClr>
            </a:solidFill>
            <a:ln w="9525">
              <a:solidFill>
                <a:srgbClr val="FFFF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1200"/>
            </a:p>
          </p:txBody>
        </p:sp>
        <p:sp>
          <p:nvSpPr>
            <p:cNvPr id="15" name="文本5"/>
            <p:cNvSpPr txBox="1"/>
            <p:nvPr/>
          </p:nvSpPr>
          <p:spPr>
            <a:xfrm>
              <a:off x="0" y="0"/>
              <a:ext cx="1361440" cy="76993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铅片</a:t>
              </a:r>
            </a:p>
          </p:txBody>
        </p:sp>
        <p:sp>
          <p:nvSpPr>
            <p:cNvPr id="16" name="文本6"/>
            <p:cNvSpPr txBox="1"/>
            <p:nvPr/>
          </p:nvSpPr>
          <p:spPr>
            <a:xfrm>
              <a:off x="152" y="676418"/>
              <a:ext cx="1577340" cy="76993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金片</a:t>
              </a:r>
            </a:p>
          </p:txBody>
        </p:sp>
        <p:sp>
          <p:nvSpPr>
            <p:cNvPr id="17" name="文本7"/>
            <p:cNvSpPr txBox="1"/>
            <p:nvPr/>
          </p:nvSpPr>
          <p:spPr>
            <a:xfrm>
              <a:off x="2848356" y="1321861"/>
              <a:ext cx="1737677" cy="77470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五年后</a:t>
              </a:r>
            </a:p>
          </p:txBody>
        </p:sp>
        <p:sp>
          <p:nvSpPr>
            <p:cNvPr id="18" name="形状6"/>
            <p:cNvSpPr txBox="1"/>
            <p:nvPr/>
          </p:nvSpPr>
          <p:spPr>
            <a:xfrm flipV="1">
              <a:off x="917372" y="702059"/>
              <a:ext cx="5210657" cy="1191"/>
            </a:xfrm>
            <a:prstGeom prst="line">
              <a:avLst/>
            </a:prstGeom>
            <a:ln w="66675">
              <a:solidFill>
                <a:srgbClr val="FFFF00">
                  <a:alpha val="100000"/>
                </a:srgbClr>
              </a:solidFill>
              <a:prstDash val="sysDash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pic>
        <p:nvPicPr>
          <p:cNvPr id="19" name="图片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6915" y="1996440"/>
            <a:ext cx="4045585" cy="3053715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0" name="组合1"/>
          <p:cNvGrpSpPr/>
          <p:nvPr/>
        </p:nvGrpSpPr>
        <p:grpSpPr>
          <a:xfrm>
            <a:off x="168365" y="295229"/>
            <a:ext cx="5425188" cy="568177"/>
            <a:chOff x="891487" y="184580"/>
            <a:chExt cx="5425188" cy="568177"/>
          </a:xfrm>
        </p:grpSpPr>
        <p:sp>
          <p:nvSpPr>
            <p:cNvPr id="21" name="形状2"/>
            <p:cNvSpPr txBox="1"/>
            <p:nvPr/>
          </p:nvSpPr>
          <p:spPr>
            <a:xfrm>
              <a:off x="1360030" y="185402"/>
              <a:ext cx="4956645" cy="567355"/>
            </a:xfrm>
            <a:custGeom>
              <a:avLst/>
              <a:gdLst>
                <a:gd name="connsiteX0" fmla="*/ 283677 w 4956645"/>
                <a:gd name="connsiteY0" fmla="*/ 0 h 567355"/>
                <a:gd name="connsiteX1" fmla="*/ 4672968 w 4956645"/>
                <a:gd name="connsiteY1" fmla="*/ 0 h 567355"/>
                <a:gd name="connsiteX2" fmla="*/ 4829639 w 4956645"/>
                <a:gd name="connsiteY2" fmla="*/ 0 h 567355"/>
                <a:gd name="connsiteX3" fmla="*/ 4956645 w 4956645"/>
                <a:gd name="connsiteY3" fmla="*/ 440348 h 567355"/>
                <a:gd name="connsiteX4" fmla="*/ 283677 w 4956645"/>
                <a:gd name="connsiteY4" fmla="*/ 567355 h 567355"/>
                <a:gd name="connsiteX5" fmla="*/ 127007 w 4956645"/>
                <a:gd name="connsiteY5" fmla="*/ 567355 h 567355"/>
                <a:gd name="connsiteX6" fmla="*/ 0 w 4956645"/>
                <a:gd name="connsiteY6" fmla="*/ 127007 h 567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6645" h="567355">
                  <a:moveTo>
                    <a:pt x="283677" y="0"/>
                  </a:moveTo>
                  <a:lnTo>
                    <a:pt x="4672968" y="0"/>
                  </a:lnTo>
                  <a:cubicBezTo>
                    <a:pt x="4829639" y="0"/>
                    <a:pt x="4956645" y="127007"/>
                    <a:pt x="4956645" y="283677"/>
                  </a:cubicBezTo>
                  <a:cubicBezTo>
                    <a:pt x="4956645" y="440348"/>
                    <a:pt x="4829639" y="567354"/>
                    <a:pt x="4672968" y="567355"/>
                  </a:cubicBezTo>
                  <a:lnTo>
                    <a:pt x="283677" y="567355"/>
                  </a:lnTo>
                  <a:cubicBezTo>
                    <a:pt x="127007" y="567355"/>
                    <a:pt x="0" y="440348"/>
                    <a:pt x="0" y="283677"/>
                  </a:cubicBezTo>
                  <a:cubicBezTo>
                    <a:pt x="0" y="127007"/>
                    <a:pt x="127007" y="0"/>
                    <a:pt x="283677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分子在永不停息的做无规则运动</a:t>
              </a:r>
            </a:p>
          </p:txBody>
        </p:sp>
        <p:sp>
          <p:nvSpPr>
            <p:cNvPr id="22" name="形状3"/>
            <p:cNvSpPr txBox="1"/>
            <p:nvPr/>
          </p:nvSpPr>
          <p:spPr>
            <a:xfrm>
              <a:off x="891487" y="184580"/>
              <a:ext cx="567213" cy="567214"/>
            </a:xfrm>
            <a:custGeom>
              <a:avLst/>
              <a:gdLst>
                <a:gd name="connsiteX0" fmla="*/ 283606 w 567213"/>
                <a:gd name="connsiteY0" fmla="*/ 0 h 567214"/>
                <a:gd name="connsiteX1" fmla="*/ 440238 w 567213"/>
                <a:gd name="connsiteY1" fmla="*/ 0 h 567214"/>
                <a:gd name="connsiteX2" fmla="*/ 567213 w 567213"/>
                <a:gd name="connsiteY2" fmla="*/ 440239 h 567214"/>
                <a:gd name="connsiteX3" fmla="*/ 126975 w 567213"/>
                <a:gd name="connsiteY3" fmla="*/ 567214 h 567214"/>
                <a:gd name="connsiteX4" fmla="*/ 0 w 567213"/>
                <a:gd name="connsiteY4" fmla="*/ 126975 h 56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213" h="567214">
                  <a:moveTo>
                    <a:pt x="283606" y="0"/>
                  </a:moveTo>
                  <a:cubicBezTo>
                    <a:pt x="440238" y="0"/>
                    <a:pt x="567213" y="126975"/>
                    <a:pt x="567213" y="283607"/>
                  </a:cubicBezTo>
                  <a:cubicBezTo>
                    <a:pt x="567213" y="440239"/>
                    <a:pt x="440238" y="567214"/>
                    <a:pt x="283606" y="567214"/>
                  </a:cubicBezTo>
                  <a:cubicBezTo>
                    <a:pt x="126975" y="567214"/>
                    <a:pt x="0" y="440239"/>
                    <a:pt x="0" y="283607"/>
                  </a:cubicBezTo>
                  <a:cubicBezTo>
                    <a:pt x="0" y="126975"/>
                    <a:pt x="126975" y="0"/>
                    <a:pt x="283606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38100">
              <a:solidFill>
                <a:srgbClr val="E4E4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二</a:t>
              </a:r>
            </a:p>
          </p:txBody>
        </p:sp>
      </p:grpSp>
      <p:pic>
        <p:nvPicPr>
          <p:cNvPr id="23" name="视频1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12900" y="2109470"/>
            <a:ext cx="4204970" cy="30276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  <p:bldLst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757914" y="881348"/>
            <a:ext cx="8831532" cy="647258"/>
            <a:chOff x="0" y="0"/>
            <a:chExt cx="8831532" cy="647258"/>
          </a:xfrm>
        </p:grpSpPr>
        <p:sp>
          <p:nvSpPr>
            <p:cNvPr id="3" name="形状5"/>
            <p:cNvSpPr txBox="1"/>
            <p:nvPr/>
          </p:nvSpPr>
          <p:spPr>
            <a:xfrm>
              <a:off x="0" y="46606"/>
              <a:ext cx="7570099" cy="554041"/>
            </a:xfrm>
            <a:custGeom>
              <a:avLst/>
              <a:gdLst>
                <a:gd name="connsiteX0" fmla="*/ 92340 w 7570099"/>
                <a:gd name="connsiteY0" fmla="*/ 0 h 554041"/>
                <a:gd name="connsiteX1" fmla="*/ 7477759 w 7570099"/>
                <a:gd name="connsiteY1" fmla="*/ 0 h 554041"/>
                <a:gd name="connsiteX2" fmla="*/ 7528756 w 7570099"/>
                <a:gd name="connsiteY2" fmla="*/ 0 h 554041"/>
                <a:gd name="connsiteX3" fmla="*/ 7570098 w 7570099"/>
                <a:gd name="connsiteY3" fmla="*/ 461701 h 554041"/>
                <a:gd name="connsiteX4" fmla="*/ 7570098 w 7570099"/>
                <a:gd name="connsiteY4" fmla="*/ 512698 h 554041"/>
                <a:gd name="connsiteX5" fmla="*/ 92340 w 7570099"/>
                <a:gd name="connsiteY5" fmla="*/ 554041 h 554041"/>
                <a:gd name="connsiteX6" fmla="*/ 41342 w 7570099"/>
                <a:gd name="connsiteY6" fmla="*/ 554041 h 554041"/>
                <a:gd name="connsiteX7" fmla="*/ 0 w 7570099"/>
                <a:gd name="connsiteY7" fmla="*/ 92340 h 554041"/>
                <a:gd name="connsiteX8" fmla="*/ 0 w 7570099"/>
                <a:gd name="connsiteY8" fmla="*/ 41342 h 55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70098" h="554041">
                  <a:moveTo>
                    <a:pt x="92340" y="0"/>
                  </a:moveTo>
                  <a:lnTo>
                    <a:pt x="7477759" y="0"/>
                  </a:lnTo>
                  <a:cubicBezTo>
                    <a:pt x="7528756" y="0"/>
                    <a:pt x="7570098" y="41342"/>
                    <a:pt x="7570098" y="92340"/>
                  </a:cubicBezTo>
                  <a:lnTo>
                    <a:pt x="7570098" y="461701"/>
                  </a:lnTo>
                  <a:cubicBezTo>
                    <a:pt x="7570098" y="512698"/>
                    <a:pt x="7528756" y="554040"/>
                    <a:pt x="7477759" y="554041"/>
                  </a:cubicBezTo>
                  <a:lnTo>
                    <a:pt x="92340" y="554041"/>
                  </a:lnTo>
                  <a:cubicBezTo>
                    <a:pt x="41342" y="554041"/>
                    <a:pt x="0" y="512699"/>
                    <a:pt x="0" y="461701"/>
                  </a:cubicBezTo>
                  <a:lnTo>
                    <a:pt x="0" y="92340"/>
                  </a:lnTo>
                  <a:cubicBezTo>
                    <a:pt x="0" y="41342"/>
                    <a:pt x="41342" y="0"/>
                    <a:pt x="92340" y="0"/>
                  </a:cubicBezTo>
                  <a:close/>
                </a:path>
              </a:pathLst>
            </a:custGeom>
            <a:solidFill>
              <a:srgbClr val="458BE6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1600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80282" y="0"/>
              <a:ext cx="8551250" cy="64725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500"/>
                </a:lnSpc>
              </a:pPr>
              <a:r>
                <a:rPr lang="zh-CN" altLang="en-US" sz="24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2.液体扩散现象的实验 ——分子运动的宏观表现</a:t>
              </a:r>
            </a:p>
          </p:txBody>
        </p:sp>
      </p:grpSp>
      <p:pic>
        <p:nvPicPr>
          <p:cNvPr id="5" name="图片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4591" t="63193" r="15207" b="27326"/>
          <a:stretch>
            <a:fillRect/>
          </a:stretch>
        </p:blipFill>
        <p:spPr>
          <a:xfrm>
            <a:off x="408699" y="4286469"/>
            <a:ext cx="11376364" cy="2145962"/>
          </a:xfrm>
          <a:prstGeom prst="rect">
            <a:avLst/>
          </a:prstGeom>
        </p:spPr>
      </p:pic>
      <p:sp>
        <p:nvSpPr>
          <p:cNvPr id="6" name="形状1"/>
          <p:cNvSpPr txBox="1"/>
          <p:nvPr/>
        </p:nvSpPr>
        <p:spPr>
          <a:xfrm>
            <a:off x="8219446" y="5328666"/>
            <a:ext cx="3239420" cy="546915"/>
          </a:xfrm>
          <a:custGeom>
            <a:avLst/>
            <a:gdLst>
              <a:gd name="connsiteX0" fmla="*/ 1619710 w 3239420"/>
              <a:gd name="connsiteY0" fmla="*/ 0 h 546915"/>
              <a:gd name="connsiteX1" fmla="*/ 2514251 w 3239420"/>
              <a:gd name="connsiteY1" fmla="*/ 0 h 546915"/>
              <a:gd name="connsiteX2" fmla="*/ 3239420 w 3239420"/>
              <a:gd name="connsiteY2" fmla="*/ 424484 h 546915"/>
              <a:gd name="connsiteX3" fmla="*/ 725169 w 3239420"/>
              <a:gd name="connsiteY3" fmla="*/ 546915 h 546915"/>
              <a:gd name="connsiteX4" fmla="*/ 0 w 3239420"/>
              <a:gd name="connsiteY4" fmla="*/ 122431 h 54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420" h="546915">
                <a:moveTo>
                  <a:pt x="1619710" y="0"/>
                </a:moveTo>
                <a:cubicBezTo>
                  <a:pt x="2514251" y="0"/>
                  <a:pt x="3239420" y="122431"/>
                  <a:pt x="3239420" y="273458"/>
                </a:cubicBezTo>
                <a:cubicBezTo>
                  <a:pt x="3239420" y="424484"/>
                  <a:pt x="2514251" y="546915"/>
                  <a:pt x="1619710" y="546915"/>
                </a:cubicBezTo>
                <a:cubicBezTo>
                  <a:pt x="725169" y="546915"/>
                  <a:pt x="0" y="424484"/>
                  <a:pt x="0" y="273458"/>
                </a:cubicBezTo>
                <a:cubicBezTo>
                  <a:pt x="0" y="122431"/>
                  <a:pt x="725169" y="0"/>
                  <a:pt x="1619710" y="0"/>
                </a:cubicBezTo>
                <a:close/>
              </a:path>
            </a:pathLst>
          </a:custGeom>
          <a:solidFill>
            <a:srgbClr val="5C81CC">
              <a:alpha val="62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7" name="形状2"/>
          <p:cNvSpPr txBox="1"/>
          <p:nvPr/>
        </p:nvSpPr>
        <p:spPr>
          <a:xfrm flipV="1">
            <a:off x="9910674" y="4714430"/>
            <a:ext cx="1876415" cy="1191"/>
          </a:xfrm>
          <a:prstGeom prst="line">
            <a:avLst/>
          </a:prstGeom>
          <a:ln w="38100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8" name="形状3"/>
          <p:cNvSpPr txBox="1"/>
          <p:nvPr/>
        </p:nvSpPr>
        <p:spPr>
          <a:xfrm>
            <a:off x="461086" y="5252271"/>
            <a:ext cx="2197067" cy="1191"/>
          </a:xfrm>
          <a:prstGeom prst="line">
            <a:avLst/>
          </a:prstGeom>
          <a:ln w="38100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9" name="形状4"/>
          <p:cNvSpPr txBox="1"/>
          <p:nvPr/>
        </p:nvSpPr>
        <p:spPr>
          <a:xfrm>
            <a:off x="5179647" y="5290404"/>
            <a:ext cx="791896" cy="1191"/>
          </a:xfrm>
          <a:prstGeom prst="line">
            <a:avLst/>
          </a:prstGeom>
          <a:ln w="38100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pic>
        <p:nvPicPr>
          <p:cNvPr id="11" name="图片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9265" y="1824355"/>
            <a:ext cx="3440430" cy="2327910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12" name="组合1"/>
          <p:cNvGrpSpPr/>
          <p:nvPr/>
        </p:nvGrpSpPr>
        <p:grpSpPr>
          <a:xfrm>
            <a:off x="178525" y="83139"/>
            <a:ext cx="5425188" cy="568177"/>
            <a:chOff x="891487" y="184580"/>
            <a:chExt cx="5425188" cy="568177"/>
          </a:xfrm>
        </p:grpSpPr>
        <p:sp>
          <p:nvSpPr>
            <p:cNvPr id="13" name="形状2"/>
            <p:cNvSpPr txBox="1"/>
            <p:nvPr/>
          </p:nvSpPr>
          <p:spPr>
            <a:xfrm>
              <a:off x="1360030" y="185402"/>
              <a:ext cx="4956645" cy="567355"/>
            </a:xfrm>
            <a:custGeom>
              <a:avLst/>
              <a:gdLst>
                <a:gd name="connsiteX0" fmla="*/ 283677 w 4956645"/>
                <a:gd name="connsiteY0" fmla="*/ 0 h 567355"/>
                <a:gd name="connsiteX1" fmla="*/ 4672968 w 4956645"/>
                <a:gd name="connsiteY1" fmla="*/ 0 h 567355"/>
                <a:gd name="connsiteX2" fmla="*/ 4829639 w 4956645"/>
                <a:gd name="connsiteY2" fmla="*/ 0 h 567355"/>
                <a:gd name="connsiteX3" fmla="*/ 4956645 w 4956645"/>
                <a:gd name="connsiteY3" fmla="*/ 440348 h 567355"/>
                <a:gd name="connsiteX4" fmla="*/ 283677 w 4956645"/>
                <a:gd name="connsiteY4" fmla="*/ 567355 h 567355"/>
                <a:gd name="connsiteX5" fmla="*/ 127007 w 4956645"/>
                <a:gd name="connsiteY5" fmla="*/ 567355 h 567355"/>
                <a:gd name="connsiteX6" fmla="*/ 0 w 4956645"/>
                <a:gd name="connsiteY6" fmla="*/ 127007 h 567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6645" h="567355">
                  <a:moveTo>
                    <a:pt x="283677" y="0"/>
                  </a:moveTo>
                  <a:lnTo>
                    <a:pt x="4672968" y="0"/>
                  </a:lnTo>
                  <a:cubicBezTo>
                    <a:pt x="4829639" y="0"/>
                    <a:pt x="4956645" y="127007"/>
                    <a:pt x="4956645" y="283677"/>
                  </a:cubicBezTo>
                  <a:cubicBezTo>
                    <a:pt x="4956645" y="440348"/>
                    <a:pt x="4829639" y="567354"/>
                    <a:pt x="4672968" y="567355"/>
                  </a:cubicBezTo>
                  <a:lnTo>
                    <a:pt x="283677" y="567355"/>
                  </a:lnTo>
                  <a:cubicBezTo>
                    <a:pt x="127007" y="567355"/>
                    <a:pt x="0" y="440348"/>
                    <a:pt x="0" y="283677"/>
                  </a:cubicBezTo>
                  <a:cubicBezTo>
                    <a:pt x="0" y="127007"/>
                    <a:pt x="127007" y="0"/>
                    <a:pt x="283677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分子在永不停息的做无规则运动</a:t>
              </a:r>
            </a:p>
          </p:txBody>
        </p:sp>
        <p:sp>
          <p:nvSpPr>
            <p:cNvPr id="14" name="形状3"/>
            <p:cNvSpPr txBox="1"/>
            <p:nvPr/>
          </p:nvSpPr>
          <p:spPr>
            <a:xfrm>
              <a:off x="891487" y="184580"/>
              <a:ext cx="567213" cy="567214"/>
            </a:xfrm>
            <a:custGeom>
              <a:avLst/>
              <a:gdLst>
                <a:gd name="connsiteX0" fmla="*/ 283606 w 567213"/>
                <a:gd name="connsiteY0" fmla="*/ 0 h 567214"/>
                <a:gd name="connsiteX1" fmla="*/ 440238 w 567213"/>
                <a:gd name="connsiteY1" fmla="*/ 0 h 567214"/>
                <a:gd name="connsiteX2" fmla="*/ 567213 w 567213"/>
                <a:gd name="connsiteY2" fmla="*/ 440239 h 567214"/>
                <a:gd name="connsiteX3" fmla="*/ 126975 w 567213"/>
                <a:gd name="connsiteY3" fmla="*/ 567214 h 567214"/>
                <a:gd name="connsiteX4" fmla="*/ 0 w 567213"/>
                <a:gd name="connsiteY4" fmla="*/ 126975 h 56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213" h="567214">
                  <a:moveTo>
                    <a:pt x="283606" y="0"/>
                  </a:moveTo>
                  <a:cubicBezTo>
                    <a:pt x="440238" y="0"/>
                    <a:pt x="567213" y="126975"/>
                    <a:pt x="567213" y="283607"/>
                  </a:cubicBezTo>
                  <a:cubicBezTo>
                    <a:pt x="567213" y="440239"/>
                    <a:pt x="440238" y="567214"/>
                    <a:pt x="283606" y="567214"/>
                  </a:cubicBezTo>
                  <a:cubicBezTo>
                    <a:pt x="126975" y="567214"/>
                    <a:pt x="0" y="440239"/>
                    <a:pt x="0" y="283607"/>
                  </a:cubicBezTo>
                  <a:cubicBezTo>
                    <a:pt x="0" y="126975"/>
                    <a:pt x="126975" y="0"/>
                    <a:pt x="283606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38100">
              <a:solidFill>
                <a:srgbClr val="E4E4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二</a:t>
              </a:r>
            </a:p>
          </p:txBody>
        </p:sp>
      </p:grpSp>
      <p:pic>
        <p:nvPicPr>
          <p:cNvPr id="15" name="视频2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40095" y="1638935"/>
            <a:ext cx="4603115" cy="24485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7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 fullScrn="1">
              <p:cMediaNode>
                <p:cTn id="28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757914" y="832453"/>
            <a:ext cx="8831532" cy="647258"/>
            <a:chOff x="0" y="0"/>
            <a:chExt cx="8831532" cy="647258"/>
          </a:xfrm>
        </p:grpSpPr>
        <p:sp>
          <p:nvSpPr>
            <p:cNvPr id="3" name="形状1"/>
            <p:cNvSpPr txBox="1"/>
            <p:nvPr/>
          </p:nvSpPr>
          <p:spPr>
            <a:xfrm>
              <a:off x="0" y="46606"/>
              <a:ext cx="7570099" cy="554041"/>
            </a:xfrm>
            <a:custGeom>
              <a:avLst/>
              <a:gdLst>
                <a:gd name="connsiteX0" fmla="*/ 92340 w 7570099"/>
                <a:gd name="connsiteY0" fmla="*/ 0 h 554041"/>
                <a:gd name="connsiteX1" fmla="*/ 7477759 w 7570099"/>
                <a:gd name="connsiteY1" fmla="*/ 0 h 554041"/>
                <a:gd name="connsiteX2" fmla="*/ 7528756 w 7570099"/>
                <a:gd name="connsiteY2" fmla="*/ 0 h 554041"/>
                <a:gd name="connsiteX3" fmla="*/ 7570098 w 7570099"/>
                <a:gd name="connsiteY3" fmla="*/ 461701 h 554041"/>
                <a:gd name="connsiteX4" fmla="*/ 7570098 w 7570099"/>
                <a:gd name="connsiteY4" fmla="*/ 512698 h 554041"/>
                <a:gd name="connsiteX5" fmla="*/ 92340 w 7570099"/>
                <a:gd name="connsiteY5" fmla="*/ 554041 h 554041"/>
                <a:gd name="connsiteX6" fmla="*/ 41342 w 7570099"/>
                <a:gd name="connsiteY6" fmla="*/ 554041 h 554041"/>
                <a:gd name="connsiteX7" fmla="*/ 0 w 7570099"/>
                <a:gd name="connsiteY7" fmla="*/ 92340 h 554041"/>
                <a:gd name="connsiteX8" fmla="*/ 0 w 7570099"/>
                <a:gd name="connsiteY8" fmla="*/ 41342 h 55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70098" h="554041">
                  <a:moveTo>
                    <a:pt x="92340" y="0"/>
                  </a:moveTo>
                  <a:lnTo>
                    <a:pt x="7477759" y="0"/>
                  </a:lnTo>
                  <a:cubicBezTo>
                    <a:pt x="7528756" y="0"/>
                    <a:pt x="7570098" y="41342"/>
                    <a:pt x="7570098" y="92340"/>
                  </a:cubicBezTo>
                  <a:lnTo>
                    <a:pt x="7570098" y="461701"/>
                  </a:lnTo>
                  <a:cubicBezTo>
                    <a:pt x="7570098" y="512698"/>
                    <a:pt x="7528756" y="554040"/>
                    <a:pt x="7477759" y="554041"/>
                  </a:cubicBezTo>
                  <a:lnTo>
                    <a:pt x="92340" y="554041"/>
                  </a:lnTo>
                  <a:cubicBezTo>
                    <a:pt x="41342" y="554041"/>
                    <a:pt x="0" y="512699"/>
                    <a:pt x="0" y="461701"/>
                  </a:cubicBezTo>
                  <a:lnTo>
                    <a:pt x="0" y="92340"/>
                  </a:lnTo>
                  <a:cubicBezTo>
                    <a:pt x="0" y="41342"/>
                    <a:pt x="41342" y="0"/>
                    <a:pt x="92340" y="0"/>
                  </a:cubicBezTo>
                  <a:close/>
                </a:path>
              </a:pathLst>
            </a:custGeom>
            <a:solidFill>
              <a:srgbClr val="458BE6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280282" y="0"/>
              <a:ext cx="8551250" cy="64725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500"/>
                </a:lnSpc>
              </a:pPr>
              <a:r>
                <a:rPr lang="en-US" altLang="zh-CN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.气体扩散现象的实验 ——分子运动的宏观表现</a:t>
              </a:r>
            </a:p>
          </p:txBody>
        </p:sp>
      </p:grpSp>
      <p:grpSp>
        <p:nvGrpSpPr>
          <p:cNvPr id="6" name="组合2"/>
          <p:cNvGrpSpPr/>
          <p:nvPr/>
        </p:nvGrpSpPr>
        <p:grpSpPr>
          <a:xfrm>
            <a:off x="2769870" y="5228520"/>
            <a:ext cx="6572885" cy="925170"/>
            <a:chOff x="0" y="0"/>
            <a:chExt cx="6572885" cy="925170"/>
          </a:xfrm>
        </p:grpSpPr>
        <p:sp>
          <p:nvSpPr>
            <p:cNvPr id="7" name="形状2"/>
            <p:cNvSpPr txBox="1"/>
            <p:nvPr/>
          </p:nvSpPr>
          <p:spPr>
            <a:xfrm>
              <a:off x="3810" y="49530"/>
              <a:ext cx="6569075" cy="46037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0" y="0"/>
              <a:ext cx="6569075" cy="9251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二氧化氮气体在下面，是为了排除重力的干扰。</a:t>
              </a:r>
            </a:p>
          </p:txBody>
        </p:sp>
      </p:grpSp>
      <p:grpSp>
        <p:nvGrpSpPr>
          <p:cNvPr id="12" name="组合1"/>
          <p:cNvGrpSpPr/>
          <p:nvPr/>
        </p:nvGrpSpPr>
        <p:grpSpPr>
          <a:xfrm>
            <a:off x="178525" y="83139"/>
            <a:ext cx="5425188" cy="568177"/>
            <a:chOff x="891487" y="184580"/>
            <a:chExt cx="5425188" cy="568177"/>
          </a:xfrm>
        </p:grpSpPr>
        <p:sp>
          <p:nvSpPr>
            <p:cNvPr id="13" name="形状2"/>
            <p:cNvSpPr txBox="1"/>
            <p:nvPr/>
          </p:nvSpPr>
          <p:spPr>
            <a:xfrm>
              <a:off x="1360030" y="185402"/>
              <a:ext cx="4956645" cy="567355"/>
            </a:xfrm>
            <a:custGeom>
              <a:avLst/>
              <a:gdLst>
                <a:gd name="connsiteX0" fmla="*/ 283677 w 4956645"/>
                <a:gd name="connsiteY0" fmla="*/ 0 h 567355"/>
                <a:gd name="connsiteX1" fmla="*/ 4672968 w 4956645"/>
                <a:gd name="connsiteY1" fmla="*/ 0 h 567355"/>
                <a:gd name="connsiteX2" fmla="*/ 4829639 w 4956645"/>
                <a:gd name="connsiteY2" fmla="*/ 0 h 567355"/>
                <a:gd name="connsiteX3" fmla="*/ 4956645 w 4956645"/>
                <a:gd name="connsiteY3" fmla="*/ 440348 h 567355"/>
                <a:gd name="connsiteX4" fmla="*/ 283677 w 4956645"/>
                <a:gd name="connsiteY4" fmla="*/ 567355 h 567355"/>
                <a:gd name="connsiteX5" fmla="*/ 127007 w 4956645"/>
                <a:gd name="connsiteY5" fmla="*/ 567355 h 567355"/>
                <a:gd name="connsiteX6" fmla="*/ 0 w 4956645"/>
                <a:gd name="connsiteY6" fmla="*/ 127007 h 567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6645" h="567355">
                  <a:moveTo>
                    <a:pt x="283677" y="0"/>
                  </a:moveTo>
                  <a:lnTo>
                    <a:pt x="4672968" y="0"/>
                  </a:lnTo>
                  <a:cubicBezTo>
                    <a:pt x="4829639" y="0"/>
                    <a:pt x="4956645" y="127007"/>
                    <a:pt x="4956645" y="283677"/>
                  </a:cubicBezTo>
                  <a:cubicBezTo>
                    <a:pt x="4956645" y="440348"/>
                    <a:pt x="4829639" y="567354"/>
                    <a:pt x="4672968" y="567355"/>
                  </a:cubicBezTo>
                  <a:lnTo>
                    <a:pt x="283677" y="567355"/>
                  </a:lnTo>
                  <a:cubicBezTo>
                    <a:pt x="127007" y="567355"/>
                    <a:pt x="0" y="440348"/>
                    <a:pt x="0" y="283677"/>
                  </a:cubicBezTo>
                  <a:cubicBezTo>
                    <a:pt x="0" y="127007"/>
                    <a:pt x="127007" y="0"/>
                    <a:pt x="283677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分子在永不停息的做无规则运动</a:t>
              </a:r>
            </a:p>
          </p:txBody>
        </p:sp>
        <p:sp>
          <p:nvSpPr>
            <p:cNvPr id="14" name="形状3"/>
            <p:cNvSpPr txBox="1"/>
            <p:nvPr/>
          </p:nvSpPr>
          <p:spPr>
            <a:xfrm>
              <a:off x="891487" y="184580"/>
              <a:ext cx="567213" cy="567214"/>
            </a:xfrm>
            <a:custGeom>
              <a:avLst/>
              <a:gdLst>
                <a:gd name="connsiteX0" fmla="*/ 283606 w 567213"/>
                <a:gd name="connsiteY0" fmla="*/ 0 h 567214"/>
                <a:gd name="connsiteX1" fmla="*/ 440238 w 567213"/>
                <a:gd name="connsiteY1" fmla="*/ 0 h 567214"/>
                <a:gd name="connsiteX2" fmla="*/ 567213 w 567213"/>
                <a:gd name="connsiteY2" fmla="*/ 440239 h 567214"/>
                <a:gd name="connsiteX3" fmla="*/ 126975 w 567213"/>
                <a:gd name="connsiteY3" fmla="*/ 567214 h 567214"/>
                <a:gd name="connsiteX4" fmla="*/ 0 w 567213"/>
                <a:gd name="connsiteY4" fmla="*/ 126975 h 56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213" h="567214">
                  <a:moveTo>
                    <a:pt x="283606" y="0"/>
                  </a:moveTo>
                  <a:cubicBezTo>
                    <a:pt x="440238" y="0"/>
                    <a:pt x="567213" y="126975"/>
                    <a:pt x="567213" y="283607"/>
                  </a:cubicBezTo>
                  <a:cubicBezTo>
                    <a:pt x="567213" y="440239"/>
                    <a:pt x="440238" y="567214"/>
                    <a:pt x="283606" y="567214"/>
                  </a:cubicBezTo>
                  <a:cubicBezTo>
                    <a:pt x="126975" y="567214"/>
                    <a:pt x="0" y="440239"/>
                    <a:pt x="0" y="283607"/>
                  </a:cubicBezTo>
                  <a:cubicBezTo>
                    <a:pt x="0" y="126975"/>
                    <a:pt x="126975" y="0"/>
                    <a:pt x="283606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38100">
              <a:solidFill>
                <a:srgbClr val="E4E4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二</a:t>
              </a:r>
            </a:p>
          </p:txBody>
        </p:sp>
      </p:grpSp>
      <p:pic>
        <p:nvPicPr>
          <p:cNvPr id="9" name="视频3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28645" y="1812290"/>
            <a:ext cx="5487670" cy="28168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1"/>
          <p:cNvGraphicFramePr>
            <a:graphicFrameLocks noGrp="1"/>
          </p:cNvGraphicFramePr>
          <p:nvPr/>
        </p:nvGraphicFramePr>
        <p:xfrm>
          <a:off x="1703680" y="1140228"/>
          <a:ext cx="8961834" cy="5197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8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7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18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57246"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1" i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事例</a:t>
                      </a:r>
                    </a:p>
                  </a:txBody>
                  <a:tcPr anchor="ctr">
                    <a:lnL w="9525" cap="flat">
                      <a:solidFill>
                        <a:srgbClr val="0B59B3">
                          <a:alpha val="49803"/>
                        </a:srgbClr>
                      </a:solidFill>
                    </a:lnL>
                    <a:lnR w="9525" cap="flat">
                      <a:solidFill>
                        <a:srgbClr val="0B59B3">
                          <a:alpha val="49803"/>
                        </a:srgbClr>
                      </a:solidFill>
                    </a:lnR>
                    <a:lnT w="9525" cap="flat">
                      <a:solidFill>
                        <a:srgbClr val="0B59B3">
                          <a:alpha val="49803"/>
                        </a:srgbClr>
                      </a:solidFill>
                    </a:lnT>
                    <a:lnB w="9525" cap="flat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5D9DDE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9525" cap="flat">
                      <a:solidFill>
                        <a:srgbClr val="0B59B3">
                          <a:alpha val="49803"/>
                        </a:srgbClr>
                      </a:solidFill>
                    </a:lnL>
                    <a:lnR w="9525" cap="flat">
                      <a:solidFill>
                        <a:srgbClr val="0B59B3">
                          <a:alpha val="49803"/>
                        </a:srgbClr>
                      </a:solidFill>
                    </a:lnR>
                    <a:lnT w="9525" cap="flat">
                      <a:solidFill>
                        <a:srgbClr val="0B59B3">
                          <a:alpha val="49803"/>
                        </a:srgbClr>
                      </a:solidFill>
                    </a:lnT>
                    <a:lnB w="9525" cap="flat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5D9DDE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9525" cap="flat">
                      <a:solidFill>
                        <a:srgbClr val="0B59B3">
                          <a:alpha val="49803"/>
                        </a:srgbClr>
                      </a:solidFill>
                    </a:lnL>
                    <a:lnR w="9525" cap="flat">
                      <a:solidFill>
                        <a:srgbClr val="0B59B3">
                          <a:alpha val="49803"/>
                        </a:srgbClr>
                      </a:solidFill>
                    </a:lnR>
                    <a:lnT w="9525" cap="flat">
                      <a:solidFill>
                        <a:srgbClr val="0B59B3">
                          <a:alpha val="49803"/>
                        </a:srgbClr>
                      </a:solidFill>
                    </a:lnT>
                    <a:lnB w="9525" cap="flat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5D9DDE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9525" cap="flat">
                      <a:solidFill>
                        <a:srgbClr val="0B59B3">
                          <a:alpha val="49803"/>
                        </a:srgbClr>
                      </a:solidFill>
                    </a:lnL>
                    <a:lnR w="9525" cap="flat">
                      <a:solidFill>
                        <a:srgbClr val="0B59B3">
                          <a:alpha val="49803"/>
                        </a:srgbClr>
                      </a:solidFill>
                    </a:lnR>
                    <a:lnT w="9525" cap="flat">
                      <a:solidFill>
                        <a:srgbClr val="0B59B3">
                          <a:alpha val="49803"/>
                        </a:srgbClr>
                      </a:solidFill>
                    </a:lnT>
                    <a:lnB w="9525" cap="flat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5D9DDE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5411"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现象</a:t>
                      </a:r>
                    </a:p>
                  </a:txBody>
                  <a:tcPr anchor="ctr">
                    <a:lnL w="9525" cap="flat">
                      <a:solidFill>
                        <a:srgbClr val="0B59B3">
                          <a:alpha val="49803"/>
                        </a:srgbClr>
                      </a:solidFill>
                    </a:lnL>
                    <a:lnR w="9525" cap="flat">
                      <a:solidFill>
                        <a:srgbClr val="0B59B3">
                          <a:alpha val="49803"/>
                        </a:srgbClr>
                      </a:solidFill>
                    </a:lnR>
                    <a:lnT w="9525" cap="flat">
                      <a:solidFill>
                        <a:srgbClr val="0B59B3">
                          <a:alpha val="49803"/>
                        </a:srgbClr>
                      </a:solidFill>
                    </a:lnT>
                    <a:lnB w="9525" cap="flat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春暖花开，满园飘香</a:t>
                      </a:r>
                    </a:p>
                  </a:txBody>
                  <a:tcPr anchor="ctr">
                    <a:lnL w="9525" cap="flat">
                      <a:solidFill>
                        <a:srgbClr val="0B59B3">
                          <a:alpha val="49803"/>
                        </a:srgbClr>
                      </a:solidFill>
                    </a:lnL>
                    <a:lnR w="9525" cap="flat">
                      <a:solidFill>
                        <a:srgbClr val="0B59B3">
                          <a:alpha val="49803"/>
                        </a:srgbClr>
                      </a:solidFill>
                    </a:lnR>
                    <a:lnT w="9525" cap="flat">
                      <a:solidFill>
                        <a:srgbClr val="0B59B3">
                          <a:alpha val="49803"/>
                        </a:srgbClr>
                      </a:solidFill>
                    </a:lnT>
                    <a:lnB w="9525" cap="flat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糖块放入水中，整杯水变甜</a:t>
                      </a:r>
                    </a:p>
                  </a:txBody>
                  <a:tcPr anchor="ctr">
                    <a:lnL w="9525" cap="flat">
                      <a:solidFill>
                        <a:srgbClr val="0B59B3">
                          <a:alpha val="49803"/>
                        </a:srgbClr>
                      </a:solidFill>
                    </a:lnL>
                    <a:lnR w="9525" cap="flat">
                      <a:solidFill>
                        <a:srgbClr val="0B59B3">
                          <a:alpha val="49803"/>
                        </a:srgbClr>
                      </a:solidFill>
                    </a:lnR>
                    <a:lnT w="9525" cap="flat">
                      <a:solidFill>
                        <a:srgbClr val="0B59B3">
                          <a:alpha val="49803"/>
                        </a:srgbClr>
                      </a:solidFill>
                    </a:lnT>
                    <a:lnB w="9525" cap="flat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煤炭堆在石灰墙角，石灰墙变黑</a:t>
                      </a:r>
                    </a:p>
                  </a:txBody>
                  <a:tcPr anchor="ctr">
                    <a:lnL w="9525" cap="flat">
                      <a:solidFill>
                        <a:srgbClr val="0B59B3">
                          <a:alpha val="49803"/>
                        </a:srgbClr>
                      </a:solidFill>
                    </a:lnL>
                    <a:lnR w="9525" cap="flat">
                      <a:solidFill>
                        <a:srgbClr val="0B59B3">
                          <a:alpha val="49803"/>
                        </a:srgbClr>
                      </a:solidFill>
                    </a:lnR>
                    <a:lnT w="9525" cap="flat">
                      <a:solidFill>
                        <a:srgbClr val="0B59B3">
                          <a:alpha val="49803"/>
                        </a:srgbClr>
                      </a:solidFill>
                    </a:lnT>
                    <a:lnB w="9525" cap="flat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3742"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分析</a:t>
                      </a:r>
                    </a:p>
                  </a:txBody>
                  <a:tcPr anchor="ctr">
                    <a:lnL w="9525" cap="flat">
                      <a:solidFill>
                        <a:srgbClr val="0B59B3">
                          <a:alpha val="49803"/>
                        </a:srgbClr>
                      </a:solidFill>
                    </a:lnL>
                    <a:lnR w="9525" cap="flat">
                      <a:solidFill>
                        <a:srgbClr val="0B59B3">
                          <a:alpha val="49803"/>
                        </a:srgbClr>
                      </a:solidFill>
                    </a:lnR>
                    <a:lnT w="9525" cap="flat">
                      <a:solidFill>
                        <a:srgbClr val="0B59B3">
                          <a:alpha val="49803"/>
                        </a:srgbClr>
                      </a:solidFill>
                    </a:lnT>
                    <a:lnB w="9525" cap="flat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花香分子跑到空气中，又进入人的鼻孔</a:t>
                      </a:r>
                    </a:p>
                  </a:txBody>
                  <a:tcPr anchor="ctr">
                    <a:lnL w="9525" cap="flat">
                      <a:solidFill>
                        <a:srgbClr val="0B59B3">
                          <a:alpha val="49803"/>
                        </a:srgbClr>
                      </a:solidFill>
                    </a:lnL>
                    <a:lnR w="9525" cap="flat">
                      <a:solidFill>
                        <a:srgbClr val="0B59B3">
                          <a:alpha val="49803"/>
                        </a:srgbClr>
                      </a:solidFill>
                    </a:lnR>
                    <a:lnT w="9525" cap="flat">
                      <a:solidFill>
                        <a:srgbClr val="0B59B3">
                          <a:alpha val="49803"/>
                        </a:srgbClr>
                      </a:solidFill>
                    </a:lnT>
                    <a:lnB w="9525" cap="flat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糖分子扩散到水中去了</a:t>
                      </a:r>
                    </a:p>
                  </a:txBody>
                  <a:tcPr anchor="ctr">
                    <a:lnL w="9525" cap="flat">
                      <a:solidFill>
                        <a:srgbClr val="0B59B3">
                          <a:alpha val="49803"/>
                        </a:srgbClr>
                      </a:solidFill>
                    </a:lnL>
                    <a:lnR w="9525" cap="flat">
                      <a:solidFill>
                        <a:srgbClr val="0B59B3">
                          <a:alpha val="49803"/>
                        </a:srgbClr>
                      </a:solidFill>
                    </a:lnR>
                    <a:lnT w="9525" cap="flat">
                      <a:solidFill>
                        <a:srgbClr val="0B59B3">
                          <a:alpha val="49803"/>
                        </a:srgbClr>
                      </a:solidFill>
                    </a:lnT>
                    <a:lnB w="9525" cap="flat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部分煤炭分子钻进了石灰墙中</a:t>
                      </a:r>
                    </a:p>
                  </a:txBody>
                  <a:tcPr anchor="ctr">
                    <a:lnL w="9525" cap="flat">
                      <a:solidFill>
                        <a:srgbClr val="0B59B3">
                          <a:alpha val="49803"/>
                        </a:srgbClr>
                      </a:solidFill>
                    </a:lnL>
                    <a:lnR w="9525" cap="flat">
                      <a:solidFill>
                        <a:srgbClr val="0B59B3">
                          <a:alpha val="49803"/>
                        </a:srgbClr>
                      </a:solidFill>
                    </a:lnR>
                    <a:lnT w="9525" cap="flat">
                      <a:solidFill>
                        <a:srgbClr val="0B59B3">
                          <a:alpha val="49803"/>
                        </a:srgbClr>
                      </a:solidFill>
                    </a:lnT>
                    <a:lnB w="9525" cap="flat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1367"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结论</a:t>
                      </a:r>
                    </a:p>
                  </a:txBody>
                  <a:tcPr anchor="ctr">
                    <a:lnL w="9525" cap="flat">
                      <a:solidFill>
                        <a:srgbClr val="0B59B3">
                          <a:alpha val="49803"/>
                        </a:srgbClr>
                      </a:solidFill>
                    </a:lnL>
                    <a:lnR w="9525" cap="flat">
                      <a:solidFill>
                        <a:srgbClr val="0B59B3">
                          <a:alpha val="49803"/>
                        </a:srgbClr>
                      </a:solidFill>
                    </a:lnR>
                    <a:lnT w="9525" cap="flat">
                      <a:solidFill>
                        <a:srgbClr val="0B59B3">
                          <a:alpha val="49803"/>
                        </a:srgbClr>
                      </a:solidFill>
                    </a:lnT>
                    <a:lnB w="9525" cap="flat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>
                        <a:lnSpc>
                          <a:spcPts val="3100"/>
                        </a:lnSpc>
                      </a:pPr>
                      <a:r>
                        <a:rPr lang="zh-CN" altLang="en-US" sz="2600" b="1" i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一切物质的分子都在不停地做无规则的运动</a:t>
                      </a:r>
                    </a:p>
                  </a:txBody>
                  <a:tcPr anchor="ctr">
                    <a:lnL w="9525" cap="flat">
                      <a:solidFill>
                        <a:srgbClr val="0B59B3">
                          <a:alpha val="49803"/>
                        </a:srgbClr>
                      </a:solidFill>
                    </a:lnL>
                    <a:lnR w="9525" cap="flat">
                      <a:solidFill>
                        <a:srgbClr val="0B59B3">
                          <a:alpha val="49803"/>
                        </a:srgbClr>
                      </a:solidFill>
                    </a:lnR>
                    <a:lnT w="9525" cap="flat">
                      <a:solidFill>
                        <a:srgbClr val="0B59B3">
                          <a:alpha val="49803"/>
                        </a:srgbClr>
                      </a:solidFill>
                    </a:lnT>
                    <a:lnB w="9525" cap="flat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9525" cap="flat">
                      <a:solidFill>
                        <a:srgbClr val="0B59B3">
                          <a:alpha val="49803"/>
                        </a:srgbClr>
                      </a:solidFill>
                    </a:lnL>
                    <a:lnR w="9525" cap="flat">
                      <a:solidFill>
                        <a:srgbClr val="0B59B3">
                          <a:alpha val="49803"/>
                        </a:srgbClr>
                      </a:solidFill>
                    </a:lnR>
                    <a:lnT w="9525" cap="flat">
                      <a:solidFill>
                        <a:srgbClr val="0B59B3">
                          <a:alpha val="49803"/>
                        </a:srgbClr>
                      </a:solidFill>
                    </a:lnT>
                    <a:lnB w="9525" cap="flat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9525" cap="flat">
                      <a:solidFill>
                        <a:srgbClr val="0B59B3">
                          <a:alpha val="49803"/>
                        </a:srgbClr>
                      </a:solidFill>
                    </a:lnL>
                    <a:lnR w="9525" cap="flat">
                      <a:solidFill>
                        <a:srgbClr val="0B59B3">
                          <a:alpha val="49803"/>
                        </a:srgbClr>
                      </a:solidFill>
                    </a:lnR>
                    <a:lnT w="9525" cap="flat">
                      <a:solidFill>
                        <a:srgbClr val="0B59B3">
                          <a:alpha val="49803"/>
                        </a:srgbClr>
                      </a:solidFill>
                    </a:lnT>
                    <a:lnB w="9525" cap="flat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组合1"/>
          <p:cNvGrpSpPr/>
          <p:nvPr/>
        </p:nvGrpSpPr>
        <p:grpSpPr>
          <a:xfrm>
            <a:off x="4960144" y="210836"/>
            <a:ext cx="2447696" cy="647258"/>
            <a:chOff x="0" y="0"/>
            <a:chExt cx="2447696" cy="647258"/>
          </a:xfrm>
        </p:grpSpPr>
        <p:sp>
          <p:nvSpPr>
            <p:cNvPr id="4" name="形状1"/>
            <p:cNvSpPr txBox="1"/>
            <p:nvPr/>
          </p:nvSpPr>
          <p:spPr>
            <a:xfrm>
              <a:off x="0" y="47472"/>
              <a:ext cx="2384708" cy="552288"/>
            </a:xfrm>
            <a:custGeom>
              <a:avLst/>
              <a:gdLst>
                <a:gd name="connsiteX0" fmla="*/ 92048 w 2384708"/>
                <a:gd name="connsiteY0" fmla="*/ 0 h 552288"/>
                <a:gd name="connsiteX1" fmla="*/ 2292660 w 2384708"/>
                <a:gd name="connsiteY1" fmla="*/ 0 h 552288"/>
                <a:gd name="connsiteX2" fmla="*/ 2343496 w 2384708"/>
                <a:gd name="connsiteY2" fmla="*/ 0 h 552288"/>
                <a:gd name="connsiteX3" fmla="*/ 2384708 w 2384708"/>
                <a:gd name="connsiteY3" fmla="*/ 460240 h 552288"/>
                <a:gd name="connsiteX4" fmla="*/ 2384708 w 2384708"/>
                <a:gd name="connsiteY4" fmla="*/ 511077 h 552288"/>
                <a:gd name="connsiteX5" fmla="*/ 92048 w 2384708"/>
                <a:gd name="connsiteY5" fmla="*/ 552288 h 552288"/>
                <a:gd name="connsiteX6" fmla="*/ 41211 w 2384708"/>
                <a:gd name="connsiteY6" fmla="*/ 552288 h 552288"/>
                <a:gd name="connsiteX7" fmla="*/ 0 w 2384708"/>
                <a:gd name="connsiteY7" fmla="*/ 92048 h 552288"/>
                <a:gd name="connsiteX8" fmla="*/ 0 w 2384708"/>
                <a:gd name="connsiteY8" fmla="*/ 41211 h 552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4708" h="552288">
                  <a:moveTo>
                    <a:pt x="92048" y="0"/>
                  </a:moveTo>
                  <a:lnTo>
                    <a:pt x="2292660" y="0"/>
                  </a:lnTo>
                  <a:cubicBezTo>
                    <a:pt x="2343496" y="0"/>
                    <a:pt x="2384708" y="41211"/>
                    <a:pt x="2384708" y="92048"/>
                  </a:cubicBezTo>
                  <a:lnTo>
                    <a:pt x="2384708" y="460240"/>
                  </a:lnTo>
                  <a:cubicBezTo>
                    <a:pt x="2384708" y="511077"/>
                    <a:pt x="2343496" y="552288"/>
                    <a:pt x="2292660" y="552288"/>
                  </a:cubicBezTo>
                  <a:lnTo>
                    <a:pt x="92048" y="552288"/>
                  </a:lnTo>
                  <a:cubicBezTo>
                    <a:pt x="41211" y="552288"/>
                    <a:pt x="0" y="511077"/>
                    <a:pt x="0" y="460240"/>
                  </a:cubicBezTo>
                  <a:lnTo>
                    <a:pt x="0" y="92048"/>
                  </a:lnTo>
                  <a:cubicBezTo>
                    <a:pt x="0" y="41211"/>
                    <a:pt x="41211" y="0"/>
                    <a:pt x="92048" y="0"/>
                  </a:cubicBezTo>
                  <a:close/>
                </a:path>
              </a:pathLst>
            </a:custGeom>
            <a:solidFill>
              <a:srgbClr val="458BE6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文本1"/>
            <p:cNvSpPr txBox="1"/>
            <p:nvPr/>
          </p:nvSpPr>
          <p:spPr>
            <a:xfrm>
              <a:off x="103279" y="0"/>
              <a:ext cx="2344417" cy="64725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500"/>
                </a:lnSpc>
              </a:pPr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实验现象总结</a:t>
              </a:r>
            </a:p>
          </p:txBody>
        </p:sp>
      </p:grpSp>
      <p:pic>
        <p:nvPicPr>
          <p:cNvPr id="6" name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669" y="1271529"/>
            <a:ext cx="2224897" cy="1321918"/>
          </a:xfrm>
          <a:prstGeom prst="rect">
            <a:avLst/>
          </a:prstGeom>
        </p:spPr>
      </p:pic>
      <p:pic>
        <p:nvPicPr>
          <p:cNvPr id="7" name="图片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7" y="1198435"/>
            <a:ext cx="2307031" cy="1370295"/>
          </a:xfrm>
          <a:prstGeom prst="rect">
            <a:avLst/>
          </a:prstGeom>
        </p:spPr>
      </p:pic>
      <p:pic>
        <p:nvPicPr>
          <p:cNvPr id="8" name="图片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6238" y="1271387"/>
            <a:ext cx="2223726" cy="132258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1"/>
          <p:cNvGrpSpPr/>
          <p:nvPr/>
        </p:nvGrpSpPr>
        <p:grpSpPr>
          <a:xfrm>
            <a:off x="178525" y="296499"/>
            <a:ext cx="5425188" cy="568177"/>
            <a:chOff x="891487" y="184580"/>
            <a:chExt cx="5425188" cy="568177"/>
          </a:xfrm>
        </p:grpSpPr>
        <p:sp>
          <p:nvSpPr>
            <p:cNvPr id="13" name="形状2"/>
            <p:cNvSpPr txBox="1"/>
            <p:nvPr/>
          </p:nvSpPr>
          <p:spPr>
            <a:xfrm>
              <a:off x="1360030" y="185402"/>
              <a:ext cx="4956645" cy="567355"/>
            </a:xfrm>
            <a:custGeom>
              <a:avLst/>
              <a:gdLst>
                <a:gd name="connsiteX0" fmla="*/ 283677 w 4956645"/>
                <a:gd name="connsiteY0" fmla="*/ 0 h 567355"/>
                <a:gd name="connsiteX1" fmla="*/ 4672968 w 4956645"/>
                <a:gd name="connsiteY1" fmla="*/ 0 h 567355"/>
                <a:gd name="connsiteX2" fmla="*/ 4829639 w 4956645"/>
                <a:gd name="connsiteY2" fmla="*/ 0 h 567355"/>
                <a:gd name="connsiteX3" fmla="*/ 4956645 w 4956645"/>
                <a:gd name="connsiteY3" fmla="*/ 440348 h 567355"/>
                <a:gd name="connsiteX4" fmla="*/ 283677 w 4956645"/>
                <a:gd name="connsiteY4" fmla="*/ 567355 h 567355"/>
                <a:gd name="connsiteX5" fmla="*/ 127007 w 4956645"/>
                <a:gd name="connsiteY5" fmla="*/ 567355 h 567355"/>
                <a:gd name="connsiteX6" fmla="*/ 0 w 4956645"/>
                <a:gd name="connsiteY6" fmla="*/ 127007 h 567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6645" h="567355">
                  <a:moveTo>
                    <a:pt x="283677" y="0"/>
                  </a:moveTo>
                  <a:lnTo>
                    <a:pt x="4672968" y="0"/>
                  </a:lnTo>
                  <a:cubicBezTo>
                    <a:pt x="4829639" y="0"/>
                    <a:pt x="4956645" y="127007"/>
                    <a:pt x="4956645" y="283677"/>
                  </a:cubicBezTo>
                  <a:cubicBezTo>
                    <a:pt x="4956645" y="440348"/>
                    <a:pt x="4829639" y="567354"/>
                    <a:pt x="4672968" y="567355"/>
                  </a:cubicBezTo>
                  <a:lnTo>
                    <a:pt x="283677" y="567355"/>
                  </a:lnTo>
                  <a:cubicBezTo>
                    <a:pt x="127007" y="567355"/>
                    <a:pt x="0" y="440348"/>
                    <a:pt x="0" y="283677"/>
                  </a:cubicBezTo>
                  <a:cubicBezTo>
                    <a:pt x="0" y="127007"/>
                    <a:pt x="127007" y="0"/>
                    <a:pt x="283677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分子在永不停息的做无规则运动</a:t>
              </a:r>
            </a:p>
          </p:txBody>
        </p:sp>
        <p:sp>
          <p:nvSpPr>
            <p:cNvPr id="14" name="形状3"/>
            <p:cNvSpPr txBox="1"/>
            <p:nvPr/>
          </p:nvSpPr>
          <p:spPr>
            <a:xfrm>
              <a:off x="891487" y="184580"/>
              <a:ext cx="567213" cy="567214"/>
            </a:xfrm>
            <a:custGeom>
              <a:avLst/>
              <a:gdLst>
                <a:gd name="connsiteX0" fmla="*/ 283606 w 567213"/>
                <a:gd name="connsiteY0" fmla="*/ 0 h 567214"/>
                <a:gd name="connsiteX1" fmla="*/ 440238 w 567213"/>
                <a:gd name="connsiteY1" fmla="*/ 0 h 567214"/>
                <a:gd name="connsiteX2" fmla="*/ 567213 w 567213"/>
                <a:gd name="connsiteY2" fmla="*/ 440239 h 567214"/>
                <a:gd name="connsiteX3" fmla="*/ 126975 w 567213"/>
                <a:gd name="connsiteY3" fmla="*/ 567214 h 567214"/>
                <a:gd name="connsiteX4" fmla="*/ 0 w 567213"/>
                <a:gd name="connsiteY4" fmla="*/ 126975 h 56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213" h="567214">
                  <a:moveTo>
                    <a:pt x="283606" y="0"/>
                  </a:moveTo>
                  <a:cubicBezTo>
                    <a:pt x="440238" y="0"/>
                    <a:pt x="567213" y="126975"/>
                    <a:pt x="567213" y="283607"/>
                  </a:cubicBezTo>
                  <a:cubicBezTo>
                    <a:pt x="567213" y="440239"/>
                    <a:pt x="440238" y="567214"/>
                    <a:pt x="283606" y="567214"/>
                  </a:cubicBezTo>
                  <a:cubicBezTo>
                    <a:pt x="126975" y="567214"/>
                    <a:pt x="0" y="440239"/>
                    <a:pt x="0" y="283607"/>
                  </a:cubicBezTo>
                  <a:cubicBezTo>
                    <a:pt x="0" y="126975"/>
                    <a:pt x="126975" y="0"/>
                    <a:pt x="283606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38100">
              <a:solidFill>
                <a:srgbClr val="E4E4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二</a:t>
              </a:r>
            </a:p>
          </p:txBody>
        </p:sp>
      </p:grpSp>
      <p:pic>
        <p:nvPicPr>
          <p:cNvPr id="4" name="视频4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28825" y="1143000"/>
            <a:ext cx="8134350" cy="4572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515093" y="1581407"/>
            <a:ext cx="11324720" cy="889254"/>
          </a:xfrm>
          <a:custGeom>
            <a:avLst/>
            <a:gdLst>
              <a:gd name="connsiteX0" fmla="*/ 148209 w 11324720"/>
              <a:gd name="connsiteY0" fmla="*/ 0 h 889254"/>
              <a:gd name="connsiteX1" fmla="*/ 11176511 w 11324720"/>
              <a:gd name="connsiteY1" fmla="*/ 0 h 889254"/>
              <a:gd name="connsiteX2" fmla="*/ 11215818 w 11324720"/>
              <a:gd name="connsiteY2" fmla="*/ 0 h 889254"/>
              <a:gd name="connsiteX3" fmla="*/ 11309105 w 11324720"/>
              <a:gd name="connsiteY3" fmla="*/ 71204 h 889254"/>
              <a:gd name="connsiteX4" fmla="*/ 11324720 w 11324720"/>
              <a:gd name="connsiteY4" fmla="*/ 741045 h 889254"/>
              <a:gd name="connsiteX5" fmla="*/ 11324720 w 11324720"/>
              <a:gd name="connsiteY5" fmla="*/ 780353 h 889254"/>
              <a:gd name="connsiteX6" fmla="*/ 11253515 w 11324720"/>
              <a:gd name="connsiteY6" fmla="*/ 873639 h 889254"/>
              <a:gd name="connsiteX7" fmla="*/ 148209 w 11324720"/>
              <a:gd name="connsiteY7" fmla="*/ 889254 h 889254"/>
              <a:gd name="connsiteX8" fmla="*/ 66355 w 11324720"/>
              <a:gd name="connsiteY8" fmla="*/ 889254 h 889254"/>
              <a:gd name="connsiteX9" fmla="*/ 0 w 11324720"/>
              <a:gd name="connsiteY9" fmla="*/ 148209 h 889254"/>
              <a:gd name="connsiteX10" fmla="*/ 0 w 11324720"/>
              <a:gd name="connsiteY10" fmla="*/ 66355 h 889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324720" h="889254">
                <a:moveTo>
                  <a:pt x="148209" y="0"/>
                </a:moveTo>
                <a:lnTo>
                  <a:pt x="11176511" y="0"/>
                </a:lnTo>
                <a:cubicBezTo>
                  <a:pt x="11215818" y="0"/>
                  <a:pt x="11253515" y="15615"/>
                  <a:pt x="11281310" y="43409"/>
                </a:cubicBezTo>
                <a:cubicBezTo>
                  <a:pt x="11309105" y="71204"/>
                  <a:pt x="11324720" y="108901"/>
                  <a:pt x="11324720" y="148209"/>
                </a:cubicBezTo>
                <a:lnTo>
                  <a:pt x="11324720" y="741045"/>
                </a:lnTo>
                <a:cubicBezTo>
                  <a:pt x="11324720" y="780353"/>
                  <a:pt x="11309105" y="818050"/>
                  <a:pt x="11281310" y="845845"/>
                </a:cubicBezTo>
                <a:cubicBezTo>
                  <a:pt x="11253515" y="873639"/>
                  <a:pt x="11215818" y="889254"/>
                  <a:pt x="11176511" y="889254"/>
                </a:cubicBezTo>
                <a:lnTo>
                  <a:pt x="148209" y="889254"/>
                </a:lnTo>
                <a:cubicBezTo>
                  <a:pt x="66355" y="889254"/>
                  <a:pt x="0" y="822899"/>
                  <a:pt x="0" y="741045"/>
                </a:cubicBezTo>
                <a:lnTo>
                  <a:pt x="0" y="148209"/>
                </a:lnTo>
                <a:cubicBezTo>
                  <a:pt x="0" y="66355"/>
                  <a:pt x="66355" y="0"/>
                  <a:pt x="148209" y="0"/>
                </a:cubicBezTo>
                <a:close/>
              </a:path>
            </a:pathLst>
          </a:custGeom>
          <a:solidFill>
            <a:srgbClr val="660A0A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>
              <a:lnSpc>
                <a:spcPts val="4400"/>
              </a:lnSpc>
            </a:pPr>
            <a:r>
              <a:rPr lang="zh-CN" altLang="en-US" sz="26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由于分子运动，不同的物质在互相接触时，彼此进入对方的现象，叫作 </a:t>
            </a:r>
            <a:r>
              <a:rPr lang="zh-CN" altLang="en-US" sz="2600" b="1" i="0">
                <a:solidFill>
                  <a:srgbClr val="FFE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扩散</a:t>
            </a:r>
          </a:p>
        </p:txBody>
      </p:sp>
      <p:sp>
        <p:nvSpPr>
          <p:cNvPr id="3" name="形状2"/>
          <p:cNvSpPr txBox="1"/>
          <p:nvPr/>
        </p:nvSpPr>
        <p:spPr>
          <a:xfrm>
            <a:off x="1036349" y="2941177"/>
            <a:ext cx="10120427" cy="3128877"/>
          </a:xfrm>
          <a:prstGeom prst="rect">
            <a:avLst/>
          </a:prstGeom>
          <a:solidFill>
            <a:srgbClr val="2E7349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>
              <a:lnSpc>
                <a:spcPts val="4800"/>
              </a:lnSpc>
            </a:pPr>
            <a:r>
              <a:rPr lang="zh-CN" altLang="en-US" sz="28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800" b="1" i="0">
                <a:solidFill>
                  <a:srgbClr val="FFE80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一切</a:t>
            </a:r>
            <a:r>
              <a:rPr lang="zh-CN" altLang="en-US" sz="28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气体、液体和固体之间都能发生扩散现象。</a:t>
            </a:r>
          </a:p>
          <a:p>
            <a:pPr marL="0" algn="l">
              <a:lnSpc>
                <a:spcPts val="4800"/>
              </a:lnSpc>
            </a:pPr>
            <a:r>
              <a:rPr lang="zh-CN" altLang="en-US" sz="28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2.一般地，固体间扩散最慢，液体次之，气体最快。</a:t>
            </a:r>
          </a:p>
          <a:p>
            <a:pPr marL="0" algn="l">
              <a:lnSpc>
                <a:spcPts val="4800"/>
              </a:lnSpc>
            </a:pPr>
            <a:r>
              <a:rPr lang="zh-CN" altLang="en-US" sz="28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3.扩散现象表明：</a:t>
            </a:r>
          </a:p>
          <a:p>
            <a:pPr marL="0" algn="l">
              <a:lnSpc>
                <a:spcPts val="4800"/>
              </a:lnSpc>
            </a:pPr>
            <a:r>
              <a:rPr lang="zh-CN" altLang="en-US" sz="28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a.一切物质的分子都在不停地做无规则运动</a:t>
            </a:r>
          </a:p>
          <a:p>
            <a:pPr marL="0" algn="l">
              <a:lnSpc>
                <a:spcPts val="4800"/>
              </a:lnSpc>
            </a:pPr>
            <a:r>
              <a:rPr lang="zh-CN" altLang="en-US" sz="28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b.分子间存在</a:t>
            </a:r>
            <a:r>
              <a:rPr lang="zh-CN" altLang="en-US" sz="2800" b="1" i="0">
                <a:solidFill>
                  <a:srgbClr val="FFE80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间隙</a:t>
            </a:r>
          </a:p>
        </p:txBody>
      </p:sp>
      <p:grpSp>
        <p:nvGrpSpPr>
          <p:cNvPr id="12" name="组合1"/>
          <p:cNvGrpSpPr/>
          <p:nvPr/>
        </p:nvGrpSpPr>
        <p:grpSpPr>
          <a:xfrm>
            <a:off x="178525" y="296499"/>
            <a:ext cx="5425188" cy="568177"/>
            <a:chOff x="891487" y="184580"/>
            <a:chExt cx="5425188" cy="568177"/>
          </a:xfrm>
        </p:grpSpPr>
        <p:sp>
          <p:nvSpPr>
            <p:cNvPr id="13" name="形状2"/>
            <p:cNvSpPr txBox="1"/>
            <p:nvPr/>
          </p:nvSpPr>
          <p:spPr>
            <a:xfrm>
              <a:off x="1360030" y="185402"/>
              <a:ext cx="4956645" cy="567355"/>
            </a:xfrm>
            <a:custGeom>
              <a:avLst/>
              <a:gdLst>
                <a:gd name="connsiteX0" fmla="*/ 283677 w 4956645"/>
                <a:gd name="connsiteY0" fmla="*/ 0 h 567355"/>
                <a:gd name="connsiteX1" fmla="*/ 4672968 w 4956645"/>
                <a:gd name="connsiteY1" fmla="*/ 0 h 567355"/>
                <a:gd name="connsiteX2" fmla="*/ 4829639 w 4956645"/>
                <a:gd name="connsiteY2" fmla="*/ 0 h 567355"/>
                <a:gd name="connsiteX3" fmla="*/ 4956645 w 4956645"/>
                <a:gd name="connsiteY3" fmla="*/ 440348 h 567355"/>
                <a:gd name="connsiteX4" fmla="*/ 283677 w 4956645"/>
                <a:gd name="connsiteY4" fmla="*/ 567355 h 567355"/>
                <a:gd name="connsiteX5" fmla="*/ 127007 w 4956645"/>
                <a:gd name="connsiteY5" fmla="*/ 567355 h 567355"/>
                <a:gd name="connsiteX6" fmla="*/ 0 w 4956645"/>
                <a:gd name="connsiteY6" fmla="*/ 127007 h 567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6645" h="567355">
                  <a:moveTo>
                    <a:pt x="283677" y="0"/>
                  </a:moveTo>
                  <a:lnTo>
                    <a:pt x="4672968" y="0"/>
                  </a:lnTo>
                  <a:cubicBezTo>
                    <a:pt x="4829639" y="0"/>
                    <a:pt x="4956645" y="127007"/>
                    <a:pt x="4956645" y="283677"/>
                  </a:cubicBezTo>
                  <a:cubicBezTo>
                    <a:pt x="4956645" y="440348"/>
                    <a:pt x="4829639" y="567354"/>
                    <a:pt x="4672968" y="567355"/>
                  </a:cubicBezTo>
                  <a:lnTo>
                    <a:pt x="283677" y="567355"/>
                  </a:lnTo>
                  <a:cubicBezTo>
                    <a:pt x="127007" y="567355"/>
                    <a:pt x="0" y="440348"/>
                    <a:pt x="0" y="283677"/>
                  </a:cubicBezTo>
                  <a:cubicBezTo>
                    <a:pt x="0" y="127007"/>
                    <a:pt x="127007" y="0"/>
                    <a:pt x="283677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分子在永不停息的做无规则运动</a:t>
              </a:r>
            </a:p>
          </p:txBody>
        </p:sp>
        <p:sp>
          <p:nvSpPr>
            <p:cNvPr id="14" name="形状3"/>
            <p:cNvSpPr txBox="1"/>
            <p:nvPr/>
          </p:nvSpPr>
          <p:spPr>
            <a:xfrm>
              <a:off x="891487" y="184580"/>
              <a:ext cx="567213" cy="567214"/>
            </a:xfrm>
            <a:custGeom>
              <a:avLst/>
              <a:gdLst>
                <a:gd name="connsiteX0" fmla="*/ 283606 w 567213"/>
                <a:gd name="connsiteY0" fmla="*/ 0 h 567214"/>
                <a:gd name="connsiteX1" fmla="*/ 440238 w 567213"/>
                <a:gd name="connsiteY1" fmla="*/ 0 h 567214"/>
                <a:gd name="connsiteX2" fmla="*/ 567213 w 567213"/>
                <a:gd name="connsiteY2" fmla="*/ 440239 h 567214"/>
                <a:gd name="connsiteX3" fmla="*/ 126975 w 567213"/>
                <a:gd name="connsiteY3" fmla="*/ 567214 h 567214"/>
                <a:gd name="connsiteX4" fmla="*/ 0 w 567213"/>
                <a:gd name="connsiteY4" fmla="*/ 126975 h 56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213" h="567214">
                  <a:moveTo>
                    <a:pt x="283606" y="0"/>
                  </a:moveTo>
                  <a:cubicBezTo>
                    <a:pt x="440238" y="0"/>
                    <a:pt x="567213" y="126975"/>
                    <a:pt x="567213" y="283607"/>
                  </a:cubicBezTo>
                  <a:cubicBezTo>
                    <a:pt x="567213" y="440239"/>
                    <a:pt x="440238" y="567214"/>
                    <a:pt x="283606" y="567214"/>
                  </a:cubicBezTo>
                  <a:cubicBezTo>
                    <a:pt x="126975" y="567214"/>
                    <a:pt x="0" y="440239"/>
                    <a:pt x="0" y="283607"/>
                  </a:cubicBezTo>
                  <a:cubicBezTo>
                    <a:pt x="0" y="126975"/>
                    <a:pt x="126975" y="0"/>
                    <a:pt x="283606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38100">
              <a:solidFill>
                <a:srgbClr val="E4E4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二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129245" y="573957"/>
            <a:ext cx="10994708" cy="462541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将50mL水与50mL酒精混合，所得溶液体积小于100mL。下列对此现象的解释最合理的是(      )</a:t>
            </a:r>
          </a:p>
          <a:p>
            <a:pPr marL="0" algn="l">
              <a:lnSpc>
                <a:spcPts val="5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A、分子间是有间隙的</a:t>
            </a:r>
          </a:p>
          <a:p>
            <a:pPr marL="0" algn="l">
              <a:lnSpc>
                <a:spcPts val="5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B、分子是由原子构成的</a:t>
            </a:r>
          </a:p>
          <a:p>
            <a:pPr marL="0" algn="l">
              <a:lnSpc>
                <a:spcPts val="5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C、分子的质量和体积都很小</a:t>
            </a:r>
          </a:p>
          <a:p>
            <a:pPr marL="0" algn="l">
              <a:lnSpc>
                <a:spcPts val="5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D、分子总是在不停地做无规则运动</a:t>
            </a:r>
          </a:p>
        </p:txBody>
      </p:sp>
      <p:sp>
        <p:nvSpPr>
          <p:cNvPr id="3" name="文本2"/>
          <p:cNvSpPr txBox="1"/>
          <p:nvPr/>
        </p:nvSpPr>
        <p:spPr>
          <a:xfrm>
            <a:off x="3877304" y="1456115"/>
            <a:ext cx="505651" cy="77024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33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</a:p>
        </p:txBody>
      </p:sp>
      <p:sp>
        <p:nvSpPr>
          <p:cNvPr id="4" name="文本3"/>
          <p:cNvSpPr txBox="1"/>
          <p:nvPr/>
        </p:nvSpPr>
        <p:spPr>
          <a:xfrm>
            <a:off x="937117" y="147018"/>
            <a:ext cx="1257300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练一练</a:t>
            </a:r>
          </a:p>
        </p:txBody>
      </p:sp>
      <p:pic>
        <p:nvPicPr>
          <p:cNvPr id="5" name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0519" y="2477081"/>
            <a:ext cx="1396336" cy="1905000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图片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316" y="2429313"/>
            <a:ext cx="901513" cy="2000383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" name="组合1"/>
          <p:cNvGrpSpPr/>
          <p:nvPr/>
        </p:nvGrpSpPr>
        <p:grpSpPr>
          <a:xfrm>
            <a:off x="8531447" y="2134191"/>
            <a:ext cx="3616325" cy="609627"/>
            <a:chOff x="0" y="0"/>
            <a:chExt cx="3616325" cy="609627"/>
          </a:xfrm>
        </p:grpSpPr>
        <p:sp>
          <p:nvSpPr>
            <p:cNvPr id="8" name="形状3"/>
            <p:cNvSpPr txBox="1"/>
            <p:nvPr/>
          </p:nvSpPr>
          <p:spPr>
            <a:xfrm>
              <a:off x="3810" y="49530"/>
              <a:ext cx="3612515" cy="46037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文本4"/>
            <p:cNvSpPr txBox="1"/>
            <p:nvPr/>
          </p:nvSpPr>
          <p:spPr>
            <a:xfrm>
              <a:off x="0" y="0"/>
              <a:ext cx="3612515" cy="60962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Arial"/>
                  <a:ea typeface="Arial"/>
                </a:rPr>
                <a:t> </a:t>
              </a: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晃动之后，小于</a:t>
              </a: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100ml</a:t>
              </a:r>
            </a:p>
          </p:txBody>
        </p:sp>
      </p:grpSp>
      <p:sp>
        <p:nvSpPr>
          <p:cNvPr id="10" name="形状1"/>
          <p:cNvSpPr txBox="1"/>
          <p:nvPr/>
        </p:nvSpPr>
        <p:spPr>
          <a:xfrm rot="10800000" flipH="1">
            <a:off x="7827245" y="2480910"/>
            <a:ext cx="854710" cy="171450"/>
          </a:xfrm>
          <a:prstGeom prst="line">
            <a:avLst/>
          </a:prstGeom>
          <a:solidFill>
            <a:srgbClr val="FFFFFF">
              <a:alpha val="0"/>
            </a:srgbClr>
          </a:solidFill>
          <a:ln w="19050">
            <a:solidFill>
              <a:srgbClr val="5B9BD5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11" name="形状2"/>
          <p:cNvSpPr txBox="1"/>
          <p:nvPr/>
        </p:nvSpPr>
        <p:spPr>
          <a:xfrm>
            <a:off x="7825105" y="3827145"/>
            <a:ext cx="3122295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1742494" y="3520107"/>
            <a:ext cx="2071145" cy="178353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是什么力使得两块铅块结合在一起？</a:t>
            </a:r>
          </a:p>
        </p:txBody>
      </p:sp>
      <p:sp>
        <p:nvSpPr>
          <p:cNvPr id="3" name="文本2"/>
          <p:cNvSpPr txBox="1"/>
          <p:nvPr/>
        </p:nvSpPr>
        <p:spPr>
          <a:xfrm>
            <a:off x="4520079" y="3375612"/>
            <a:ext cx="3153385" cy="178353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气体被压缩时都会产生“抵抗”，要是压缩液体和固体呢？</a:t>
            </a:r>
          </a:p>
        </p:txBody>
      </p:sp>
      <p:sp>
        <p:nvSpPr>
          <p:cNvPr id="4" name="文本3"/>
          <p:cNvSpPr txBox="1"/>
          <p:nvPr/>
        </p:nvSpPr>
        <p:spPr>
          <a:xfrm>
            <a:off x="8283454" y="3764166"/>
            <a:ext cx="2496820" cy="129490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测力计的示数为什么会变大？</a:t>
            </a:r>
          </a:p>
        </p:txBody>
      </p:sp>
      <p:sp>
        <p:nvSpPr>
          <p:cNvPr id="5" name="形状1"/>
          <p:cNvSpPr txBox="1"/>
          <p:nvPr/>
        </p:nvSpPr>
        <p:spPr>
          <a:xfrm>
            <a:off x="2448458" y="5927179"/>
            <a:ext cx="7478716" cy="568328"/>
          </a:xfrm>
          <a:custGeom>
            <a:avLst/>
            <a:gdLst>
              <a:gd name="connsiteX0" fmla="*/ 94723 w 7478716"/>
              <a:gd name="connsiteY0" fmla="*/ 0 h 568328"/>
              <a:gd name="connsiteX1" fmla="*/ 7383992 w 7478716"/>
              <a:gd name="connsiteY1" fmla="*/ 0 h 568328"/>
              <a:gd name="connsiteX2" fmla="*/ 7409115 w 7478716"/>
              <a:gd name="connsiteY2" fmla="*/ 0 h 568328"/>
              <a:gd name="connsiteX3" fmla="*/ 7468736 w 7478716"/>
              <a:gd name="connsiteY3" fmla="*/ 45508 h 568328"/>
              <a:gd name="connsiteX4" fmla="*/ 7478716 w 7478716"/>
              <a:gd name="connsiteY4" fmla="*/ 473605 h 568328"/>
              <a:gd name="connsiteX5" fmla="*/ 7478716 w 7478716"/>
              <a:gd name="connsiteY5" fmla="*/ 498727 h 568328"/>
              <a:gd name="connsiteX6" fmla="*/ 7433208 w 7478716"/>
              <a:gd name="connsiteY6" fmla="*/ 558348 h 568328"/>
              <a:gd name="connsiteX7" fmla="*/ 94723 w 7478716"/>
              <a:gd name="connsiteY7" fmla="*/ 568328 h 568328"/>
              <a:gd name="connsiteX8" fmla="*/ 42409 w 7478716"/>
              <a:gd name="connsiteY8" fmla="*/ 568328 h 568328"/>
              <a:gd name="connsiteX9" fmla="*/ 0 w 7478716"/>
              <a:gd name="connsiteY9" fmla="*/ 94723 h 568328"/>
              <a:gd name="connsiteX10" fmla="*/ 0 w 7478716"/>
              <a:gd name="connsiteY10" fmla="*/ 42409 h 56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78716" h="568328">
                <a:moveTo>
                  <a:pt x="94723" y="0"/>
                </a:moveTo>
                <a:lnTo>
                  <a:pt x="7383992" y="0"/>
                </a:lnTo>
                <a:cubicBezTo>
                  <a:pt x="7409115" y="0"/>
                  <a:pt x="7433208" y="9980"/>
                  <a:pt x="7450972" y="27744"/>
                </a:cubicBezTo>
                <a:cubicBezTo>
                  <a:pt x="7468736" y="45508"/>
                  <a:pt x="7478716" y="69601"/>
                  <a:pt x="7478716" y="94723"/>
                </a:cubicBezTo>
                <a:lnTo>
                  <a:pt x="7478716" y="473605"/>
                </a:lnTo>
                <a:cubicBezTo>
                  <a:pt x="7478716" y="498727"/>
                  <a:pt x="7468736" y="522820"/>
                  <a:pt x="7450972" y="540584"/>
                </a:cubicBezTo>
                <a:cubicBezTo>
                  <a:pt x="7433208" y="558348"/>
                  <a:pt x="7409115" y="568328"/>
                  <a:pt x="7383992" y="568328"/>
                </a:cubicBezTo>
                <a:lnTo>
                  <a:pt x="94723" y="568328"/>
                </a:lnTo>
                <a:cubicBezTo>
                  <a:pt x="42409" y="568328"/>
                  <a:pt x="0" y="525919"/>
                  <a:pt x="0" y="473605"/>
                </a:cubicBezTo>
                <a:lnTo>
                  <a:pt x="0" y="94723"/>
                </a:lnTo>
                <a:cubicBezTo>
                  <a:pt x="0" y="42409"/>
                  <a:pt x="42409" y="0"/>
                  <a:pt x="94723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Microsoft YaHei UI" panose="020B0503020204020204" charset="-122"/>
                <a:ea typeface="Microsoft YaHei UI" panose="020B0503020204020204" charset="-122"/>
              </a:rPr>
              <a:t>实验表明，分子间同时存在引力和斥力。</a:t>
            </a:r>
          </a:p>
        </p:txBody>
      </p:sp>
      <p:grpSp>
        <p:nvGrpSpPr>
          <p:cNvPr id="6" name="组合1"/>
          <p:cNvGrpSpPr/>
          <p:nvPr/>
        </p:nvGrpSpPr>
        <p:grpSpPr>
          <a:xfrm>
            <a:off x="181356" y="83220"/>
            <a:ext cx="4528433" cy="605892"/>
            <a:chOff x="0" y="0"/>
            <a:chExt cx="4528433" cy="605892"/>
          </a:xfrm>
        </p:grpSpPr>
        <p:sp>
          <p:nvSpPr>
            <p:cNvPr id="7" name="形状2"/>
            <p:cNvSpPr txBox="1"/>
            <p:nvPr/>
          </p:nvSpPr>
          <p:spPr>
            <a:xfrm>
              <a:off x="499644" y="876"/>
              <a:ext cx="4028789" cy="605016"/>
            </a:xfrm>
            <a:custGeom>
              <a:avLst/>
              <a:gdLst>
                <a:gd name="connsiteX0" fmla="*/ 302508 w 4028789"/>
                <a:gd name="connsiteY0" fmla="*/ 0 h 605016"/>
                <a:gd name="connsiteX1" fmla="*/ 3726282 w 4028789"/>
                <a:gd name="connsiteY1" fmla="*/ 0 h 605016"/>
                <a:gd name="connsiteX2" fmla="*/ 3893352 w 4028789"/>
                <a:gd name="connsiteY2" fmla="*/ 0 h 605016"/>
                <a:gd name="connsiteX3" fmla="*/ 4028789 w 4028789"/>
                <a:gd name="connsiteY3" fmla="*/ 469578 h 605016"/>
                <a:gd name="connsiteX4" fmla="*/ 302508 w 4028789"/>
                <a:gd name="connsiteY4" fmla="*/ 605016 h 605016"/>
                <a:gd name="connsiteX5" fmla="*/ 135437 w 4028789"/>
                <a:gd name="connsiteY5" fmla="*/ 605016 h 605016"/>
                <a:gd name="connsiteX6" fmla="*/ 0 w 4028789"/>
                <a:gd name="connsiteY6" fmla="*/ 135437 h 60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28789" h="605016">
                  <a:moveTo>
                    <a:pt x="302508" y="0"/>
                  </a:moveTo>
                  <a:lnTo>
                    <a:pt x="3726282" y="0"/>
                  </a:lnTo>
                  <a:cubicBezTo>
                    <a:pt x="3893352" y="0"/>
                    <a:pt x="4028789" y="135437"/>
                    <a:pt x="4028789" y="302508"/>
                  </a:cubicBezTo>
                  <a:cubicBezTo>
                    <a:pt x="4028789" y="469578"/>
                    <a:pt x="3893352" y="605016"/>
                    <a:pt x="3726282" y="605016"/>
                  </a:cubicBezTo>
                  <a:lnTo>
                    <a:pt x="302508" y="605016"/>
                  </a:lnTo>
                  <a:cubicBezTo>
                    <a:pt x="135437" y="605016"/>
                    <a:pt x="0" y="469578"/>
                    <a:pt x="0" y="302508"/>
                  </a:cubicBezTo>
                  <a:cubicBezTo>
                    <a:pt x="0" y="135437"/>
                    <a:pt x="135437" y="0"/>
                    <a:pt x="302508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分子间存在着相互作用力</a:t>
              </a:r>
            </a:p>
          </p:txBody>
        </p:sp>
        <p:sp>
          <p:nvSpPr>
            <p:cNvPr id="8" name="形状3"/>
            <p:cNvSpPr txBox="1"/>
            <p:nvPr/>
          </p:nvSpPr>
          <p:spPr>
            <a:xfrm>
              <a:off x="0" y="0"/>
              <a:ext cx="604863" cy="604866"/>
            </a:xfrm>
            <a:custGeom>
              <a:avLst/>
              <a:gdLst>
                <a:gd name="connsiteX0" fmla="*/ 302431 w 604863"/>
                <a:gd name="connsiteY0" fmla="*/ 0 h 604866"/>
                <a:gd name="connsiteX1" fmla="*/ 469460 w 604863"/>
                <a:gd name="connsiteY1" fmla="*/ 0 h 604866"/>
                <a:gd name="connsiteX2" fmla="*/ 604863 w 604863"/>
                <a:gd name="connsiteY2" fmla="*/ 469462 h 604866"/>
                <a:gd name="connsiteX3" fmla="*/ 135403 w 604863"/>
                <a:gd name="connsiteY3" fmla="*/ 604866 h 604866"/>
                <a:gd name="connsiteX4" fmla="*/ 0 w 604863"/>
                <a:gd name="connsiteY4" fmla="*/ 135404 h 60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4863" h="604866">
                  <a:moveTo>
                    <a:pt x="302431" y="0"/>
                  </a:moveTo>
                  <a:cubicBezTo>
                    <a:pt x="469460" y="0"/>
                    <a:pt x="604863" y="135404"/>
                    <a:pt x="604863" y="302433"/>
                  </a:cubicBezTo>
                  <a:cubicBezTo>
                    <a:pt x="604863" y="469462"/>
                    <a:pt x="469460" y="604866"/>
                    <a:pt x="302431" y="604866"/>
                  </a:cubicBezTo>
                  <a:cubicBezTo>
                    <a:pt x="135403" y="604866"/>
                    <a:pt x="0" y="469462"/>
                    <a:pt x="0" y="302433"/>
                  </a:cubicBezTo>
                  <a:cubicBezTo>
                    <a:pt x="0" y="135404"/>
                    <a:pt x="135403" y="0"/>
                    <a:pt x="302431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8100">
              <a:solidFill>
                <a:srgbClr val="E4E4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三</a:t>
              </a:r>
            </a:p>
          </p:txBody>
        </p:sp>
      </p:grpSp>
      <p:pic>
        <p:nvPicPr>
          <p:cNvPr id="9" name="视频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2748" y="3764747"/>
            <a:ext cx="2016681" cy="1613344"/>
          </a:xfrm>
          <a:prstGeom prst="rect">
            <a:avLst/>
          </a:prstGeom>
        </p:spPr>
      </p:pic>
      <p:pic>
        <p:nvPicPr>
          <p:cNvPr id="10" name="图片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8303" y="958672"/>
            <a:ext cx="1737093" cy="2635177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图片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6450" y="958758"/>
            <a:ext cx="3228975" cy="2603316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图片3"/>
          <p:cNvPicPr>
            <a:picLocks noChangeAspect="1"/>
          </p:cNvPicPr>
          <p:nvPr/>
        </p:nvPicPr>
        <p:blipFill>
          <a:blip r:embed="rId7"/>
          <a:srcRect b="11070"/>
          <a:stretch>
            <a:fillRect/>
          </a:stretch>
        </p:blipFill>
        <p:spPr>
          <a:xfrm>
            <a:off x="8474278" y="902570"/>
            <a:ext cx="1927041" cy="2747000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3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9" grpId="0" animBg="1"/>
      <p:bldP spid="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740" y="1155144"/>
            <a:ext cx="9816513" cy="5119878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形状1"/>
          <p:cNvSpPr txBox="1"/>
          <p:nvPr/>
        </p:nvSpPr>
        <p:spPr>
          <a:xfrm>
            <a:off x="4986979" y="-98803"/>
            <a:ext cx="6872605" cy="73151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  <a:prstDash val="solid"/>
          </a:ln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Microsoft YaHei UI" panose="020B0503020204020204" charset="-122"/>
                <a:ea typeface="Microsoft YaHei UI" panose="020B0503020204020204" charset="-122"/>
              </a:rPr>
              <a:t>运用</a:t>
            </a:r>
            <a:r>
              <a:rPr lang="zh-CN" altLang="en-US" sz="2800" b="1" i="0">
                <a:solidFill>
                  <a:srgbClr val="6893CC">
                    <a:alpha val="100000"/>
                  </a:srgbClr>
                </a:solidFill>
                <a:latin typeface="Microsoft YaHei UI" panose="020B0503020204020204" charset="-122"/>
                <a:ea typeface="Microsoft YaHei UI" panose="020B0503020204020204" charset="-122"/>
              </a:rPr>
              <a:t>类比法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Microsoft YaHei UI" panose="020B0503020204020204" charset="-122"/>
                <a:ea typeface="Microsoft YaHei UI" panose="020B0503020204020204" charset="-122"/>
              </a:rPr>
              <a:t>理解分子间引力和斥力的关系</a:t>
            </a:r>
          </a:p>
        </p:txBody>
      </p:sp>
      <p:graphicFrame>
        <p:nvGraphicFramePr>
          <p:cNvPr id="4" name="表格1"/>
          <p:cNvGraphicFramePr>
            <a:graphicFrameLocks noGrp="1"/>
          </p:cNvGraphicFramePr>
          <p:nvPr/>
        </p:nvGraphicFramePr>
        <p:xfrm>
          <a:off x="1271883" y="1219629"/>
          <a:ext cx="10391299" cy="4991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4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6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03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8700"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1" i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分子间距离关系</a:t>
                      </a:r>
                    </a:p>
                  </a:txBody>
                  <a:tcPr anchor="ctr"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1" i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类比分析</a:t>
                      </a:r>
                    </a:p>
                  </a:txBody>
                  <a:tcPr anchor="ctr"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1" i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分子间作用力</a:t>
                      </a:r>
                    </a:p>
                  </a:txBody>
                  <a:tcPr anchor="ctr"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9736">
                <a:tc>
                  <a:txBody>
                    <a:bodyPr/>
                    <a:lstStyle/>
                    <a:p>
                      <a:pPr marL="0" algn="l"/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分子间距离等于平衡距离</a:t>
                      </a:r>
                    </a:p>
                    <a:p>
                      <a:pPr marL="0" algn="l"/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algn="l"/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分子在平衡位置附近振动，相当于弹簧的自然伸长状态</a:t>
                      </a:r>
                    </a:p>
                    <a:p>
                      <a:pPr marL="0" algn="l"/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引力等于斥力，分子间作用力为零</a:t>
                      </a:r>
                    </a:p>
                  </a:txBody>
                  <a:tcPr anchor="ctr"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3081">
                <a:tc>
                  <a:txBody>
                    <a:bodyPr/>
                    <a:lstStyle/>
                    <a:p>
                      <a:pPr marL="0" algn="l"/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分子间距离小于平衡距离</a:t>
                      </a:r>
                    </a:p>
                    <a:p>
                      <a:pPr marL="0" algn="l"/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algn="l"/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rgbClr val="FEF7EC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相当于压缩弹簧</a:t>
                      </a:r>
                    </a:p>
                    <a:p>
                      <a:pPr marL="0" algn="l"/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rgbClr val="FEF7EC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引力小于斥力，分子间作用力表现为斥力</a:t>
                      </a:r>
                    </a:p>
                  </a:txBody>
                  <a:tcPr anchor="ctr">
                    <a:lnL w="9525" cap="flat">
                      <a:solidFill>
                        <a:srgbClr val="FF7E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7E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7E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7E00">
                          <a:alpha val="100000"/>
                        </a:srgbClr>
                      </a:solidFill>
                    </a:lnB>
                    <a:solidFill>
                      <a:srgbClr val="FEF7EC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图片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904" y="3599478"/>
            <a:ext cx="2680468" cy="752485"/>
          </a:xfrm>
          <a:prstGeom prst="rect">
            <a:avLst/>
          </a:prstGeom>
        </p:spPr>
      </p:pic>
      <p:pic>
        <p:nvPicPr>
          <p:cNvPr id="6" name="图片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1849" y="5147596"/>
            <a:ext cx="1352550" cy="637203"/>
          </a:xfrm>
          <a:prstGeom prst="rect">
            <a:avLst/>
          </a:prstGeom>
        </p:spPr>
      </p:pic>
      <p:pic>
        <p:nvPicPr>
          <p:cNvPr id="7" name="图片4"/>
          <p:cNvPicPr>
            <a:picLocks noChangeAspect="1"/>
          </p:cNvPicPr>
          <p:nvPr/>
        </p:nvPicPr>
        <p:blipFill>
          <a:blip r:embed="rId5"/>
          <a:srcRect l="1446" t="3149" r="67269" b="3937"/>
          <a:stretch>
            <a:fillRect/>
          </a:stretch>
        </p:blipFill>
        <p:spPr>
          <a:xfrm>
            <a:off x="2101053" y="2923013"/>
            <a:ext cx="2179501" cy="1333633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图片5"/>
          <p:cNvPicPr>
            <a:picLocks noChangeAspect="1"/>
          </p:cNvPicPr>
          <p:nvPr/>
        </p:nvPicPr>
        <p:blipFill>
          <a:blip r:embed="rId5"/>
          <a:srcRect l="33273" t="3149" r="33996" b="3149"/>
          <a:stretch>
            <a:fillRect/>
          </a:stretch>
        </p:blipFill>
        <p:spPr>
          <a:xfrm>
            <a:off x="2248148" y="5043516"/>
            <a:ext cx="1677143" cy="1105633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图片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9730" y="543776"/>
            <a:ext cx="1914525" cy="248888"/>
          </a:xfrm>
          <a:prstGeom prst="rect">
            <a:avLst/>
          </a:prstGeom>
        </p:spPr>
      </p:pic>
      <p:grpSp>
        <p:nvGrpSpPr>
          <p:cNvPr id="10" name="组合1"/>
          <p:cNvGrpSpPr/>
          <p:nvPr/>
        </p:nvGrpSpPr>
        <p:grpSpPr>
          <a:xfrm>
            <a:off x="181356" y="83220"/>
            <a:ext cx="4528433" cy="605892"/>
            <a:chOff x="0" y="0"/>
            <a:chExt cx="4528433" cy="605892"/>
          </a:xfrm>
        </p:grpSpPr>
        <p:sp>
          <p:nvSpPr>
            <p:cNvPr id="11" name="形状2"/>
            <p:cNvSpPr txBox="1"/>
            <p:nvPr/>
          </p:nvSpPr>
          <p:spPr>
            <a:xfrm>
              <a:off x="499644" y="876"/>
              <a:ext cx="4028789" cy="605016"/>
            </a:xfrm>
            <a:custGeom>
              <a:avLst/>
              <a:gdLst>
                <a:gd name="connsiteX0" fmla="*/ 302508 w 4028789"/>
                <a:gd name="connsiteY0" fmla="*/ 0 h 605016"/>
                <a:gd name="connsiteX1" fmla="*/ 3726282 w 4028789"/>
                <a:gd name="connsiteY1" fmla="*/ 0 h 605016"/>
                <a:gd name="connsiteX2" fmla="*/ 3893352 w 4028789"/>
                <a:gd name="connsiteY2" fmla="*/ 0 h 605016"/>
                <a:gd name="connsiteX3" fmla="*/ 4028789 w 4028789"/>
                <a:gd name="connsiteY3" fmla="*/ 469578 h 605016"/>
                <a:gd name="connsiteX4" fmla="*/ 302508 w 4028789"/>
                <a:gd name="connsiteY4" fmla="*/ 605016 h 605016"/>
                <a:gd name="connsiteX5" fmla="*/ 135437 w 4028789"/>
                <a:gd name="connsiteY5" fmla="*/ 605016 h 605016"/>
                <a:gd name="connsiteX6" fmla="*/ 0 w 4028789"/>
                <a:gd name="connsiteY6" fmla="*/ 135437 h 60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28789" h="605016">
                  <a:moveTo>
                    <a:pt x="302508" y="0"/>
                  </a:moveTo>
                  <a:lnTo>
                    <a:pt x="3726282" y="0"/>
                  </a:lnTo>
                  <a:cubicBezTo>
                    <a:pt x="3893352" y="0"/>
                    <a:pt x="4028789" y="135437"/>
                    <a:pt x="4028789" y="302508"/>
                  </a:cubicBezTo>
                  <a:cubicBezTo>
                    <a:pt x="4028789" y="469578"/>
                    <a:pt x="3893352" y="605016"/>
                    <a:pt x="3726282" y="605016"/>
                  </a:cubicBezTo>
                  <a:lnTo>
                    <a:pt x="302508" y="605016"/>
                  </a:lnTo>
                  <a:cubicBezTo>
                    <a:pt x="135437" y="605016"/>
                    <a:pt x="0" y="469578"/>
                    <a:pt x="0" y="302508"/>
                  </a:cubicBezTo>
                  <a:cubicBezTo>
                    <a:pt x="0" y="135437"/>
                    <a:pt x="135437" y="0"/>
                    <a:pt x="302508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分子间存在着相互作用力</a:t>
              </a:r>
            </a:p>
          </p:txBody>
        </p:sp>
        <p:sp>
          <p:nvSpPr>
            <p:cNvPr id="12" name="形状3"/>
            <p:cNvSpPr txBox="1"/>
            <p:nvPr/>
          </p:nvSpPr>
          <p:spPr>
            <a:xfrm>
              <a:off x="0" y="0"/>
              <a:ext cx="604863" cy="604866"/>
            </a:xfrm>
            <a:custGeom>
              <a:avLst/>
              <a:gdLst>
                <a:gd name="connsiteX0" fmla="*/ 302431 w 604863"/>
                <a:gd name="connsiteY0" fmla="*/ 0 h 604866"/>
                <a:gd name="connsiteX1" fmla="*/ 469460 w 604863"/>
                <a:gd name="connsiteY1" fmla="*/ 0 h 604866"/>
                <a:gd name="connsiteX2" fmla="*/ 604863 w 604863"/>
                <a:gd name="connsiteY2" fmla="*/ 469462 h 604866"/>
                <a:gd name="connsiteX3" fmla="*/ 135403 w 604863"/>
                <a:gd name="connsiteY3" fmla="*/ 604866 h 604866"/>
                <a:gd name="connsiteX4" fmla="*/ 0 w 604863"/>
                <a:gd name="connsiteY4" fmla="*/ 135404 h 60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4863" h="604866">
                  <a:moveTo>
                    <a:pt x="302431" y="0"/>
                  </a:moveTo>
                  <a:cubicBezTo>
                    <a:pt x="469460" y="0"/>
                    <a:pt x="604863" y="135404"/>
                    <a:pt x="604863" y="302433"/>
                  </a:cubicBezTo>
                  <a:cubicBezTo>
                    <a:pt x="604863" y="469462"/>
                    <a:pt x="469460" y="604866"/>
                    <a:pt x="302431" y="604866"/>
                  </a:cubicBezTo>
                  <a:cubicBezTo>
                    <a:pt x="135403" y="604866"/>
                    <a:pt x="0" y="469462"/>
                    <a:pt x="0" y="302433"/>
                  </a:cubicBezTo>
                  <a:cubicBezTo>
                    <a:pt x="0" y="135404"/>
                    <a:pt x="135403" y="0"/>
                    <a:pt x="302431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8100">
              <a:solidFill>
                <a:srgbClr val="E4E4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三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7530414" y="1171356"/>
            <a:ext cx="3900697" cy="4787313"/>
          </a:xfrm>
          <a:prstGeom prst="rect">
            <a:avLst/>
          </a:prstGeom>
          <a:solidFill>
            <a:srgbClr val="31A660">
              <a:alpha val="100000"/>
            </a:srgbClr>
          </a:solidFill>
          <a:ln w="57150">
            <a:solidFill>
              <a:srgbClr val="FFFF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>
              <a:lnSpc>
                <a:spcPts val="5400"/>
              </a:lnSpc>
            </a:pPr>
            <a:r>
              <a:rPr lang="zh-CN" altLang="en-US" sz="28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分子间的作用力与分子间的距离有关，当分子间的距离大到一定程度时，分子间的作用力就不存在了。</a:t>
            </a:r>
          </a:p>
        </p:txBody>
      </p:sp>
      <p:sp>
        <p:nvSpPr>
          <p:cNvPr id="3" name="文本1"/>
          <p:cNvSpPr txBox="1"/>
          <p:nvPr/>
        </p:nvSpPr>
        <p:spPr>
          <a:xfrm>
            <a:off x="5681701" y="2597610"/>
            <a:ext cx="448088" cy="89449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2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?</a:t>
            </a:r>
          </a:p>
        </p:txBody>
      </p:sp>
      <p:grpSp>
        <p:nvGrpSpPr>
          <p:cNvPr id="6" name="组合1"/>
          <p:cNvGrpSpPr/>
          <p:nvPr/>
        </p:nvGrpSpPr>
        <p:grpSpPr>
          <a:xfrm>
            <a:off x="972185" y="1818640"/>
            <a:ext cx="5715635" cy="4005239"/>
            <a:chOff x="542925" y="-271145"/>
            <a:chExt cx="3701415" cy="3899535"/>
          </a:xfrm>
        </p:grpSpPr>
        <p:sp>
          <p:nvSpPr>
            <p:cNvPr id="7" name="形状2"/>
            <p:cNvSpPr txBox="1"/>
            <p:nvPr/>
          </p:nvSpPr>
          <p:spPr>
            <a:xfrm>
              <a:off x="542925" y="-271145"/>
              <a:ext cx="3701415" cy="3899535"/>
            </a:xfrm>
            <a:custGeom>
              <a:avLst/>
              <a:gdLst>
                <a:gd name="connsiteX0" fmla="*/ 394316 w 2365896"/>
                <a:gd name="connsiteY0" fmla="*/ 0 h 3899230"/>
                <a:gd name="connsiteX1" fmla="*/ 1971580 w 2365896"/>
                <a:gd name="connsiteY1" fmla="*/ 0 h 3899230"/>
                <a:gd name="connsiteX2" fmla="*/ 2189354 w 2365896"/>
                <a:gd name="connsiteY2" fmla="*/ 0 h 3899230"/>
                <a:gd name="connsiteX3" fmla="*/ 2365896 w 2365896"/>
                <a:gd name="connsiteY3" fmla="*/ 1024710 h 3899230"/>
                <a:gd name="connsiteX4" fmla="*/ 5306911 w 2365896"/>
                <a:gd name="connsiteY4" fmla="*/ 886998 h 3899230"/>
                <a:gd name="connsiteX5" fmla="*/ 2365896 w 2365896"/>
                <a:gd name="connsiteY5" fmla="*/ 2335253 h 3899230"/>
                <a:gd name="connsiteX6" fmla="*/ 2365896 w 2365896"/>
                <a:gd name="connsiteY6" fmla="*/ 3504914 h 3899230"/>
                <a:gd name="connsiteX7" fmla="*/ 2365896 w 2365896"/>
                <a:gd name="connsiteY7" fmla="*/ 3609493 h 3899230"/>
                <a:gd name="connsiteX8" fmla="*/ 2176455 w 2365896"/>
                <a:gd name="connsiteY8" fmla="*/ 3857686 h 3899230"/>
                <a:gd name="connsiteX9" fmla="*/ 394316 w 2365896"/>
                <a:gd name="connsiteY9" fmla="*/ 3899230 h 3899230"/>
                <a:gd name="connsiteX10" fmla="*/ 289737 w 2365896"/>
                <a:gd name="connsiteY10" fmla="*/ 3899230 h 3899230"/>
                <a:gd name="connsiteX11" fmla="*/ 41544 w 2365896"/>
                <a:gd name="connsiteY11" fmla="*/ 3709789 h 3899230"/>
                <a:gd name="connsiteX12" fmla="*/ 0 w 2365896"/>
                <a:gd name="connsiteY12" fmla="*/ 394316 h 3899230"/>
                <a:gd name="connsiteX13" fmla="*/ 0 w 2365896"/>
                <a:gd name="connsiteY13" fmla="*/ 176541 h 389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06911" h="3899230">
                  <a:moveTo>
                    <a:pt x="394316" y="0"/>
                  </a:moveTo>
                  <a:lnTo>
                    <a:pt x="1971580" y="0"/>
                  </a:lnTo>
                  <a:cubicBezTo>
                    <a:pt x="2189354" y="0"/>
                    <a:pt x="2365896" y="176541"/>
                    <a:pt x="2365896" y="394316"/>
                  </a:cubicBezTo>
                  <a:lnTo>
                    <a:pt x="2365896" y="1024710"/>
                  </a:lnTo>
                  <a:lnTo>
                    <a:pt x="5306911" y="886998"/>
                  </a:lnTo>
                  <a:lnTo>
                    <a:pt x="2365896" y="2335253"/>
                  </a:lnTo>
                  <a:lnTo>
                    <a:pt x="2365896" y="3504914"/>
                  </a:lnTo>
                  <a:cubicBezTo>
                    <a:pt x="2365896" y="3609493"/>
                    <a:pt x="2324352" y="3709789"/>
                    <a:pt x="2250403" y="3783738"/>
                  </a:cubicBezTo>
                  <a:cubicBezTo>
                    <a:pt x="2176455" y="3857686"/>
                    <a:pt x="2076159" y="3899230"/>
                    <a:pt x="1971580" y="3899230"/>
                  </a:cubicBezTo>
                  <a:lnTo>
                    <a:pt x="394316" y="3899230"/>
                  </a:lnTo>
                  <a:cubicBezTo>
                    <a:pt x="289737" y="3899230"/>
                    <a:pt x="189441" y="3857686"/>
                    <a:pt x="115492" y="3783738"/>
                  </a:cubicBezTo>
                  <a:cubicBezTo>
                    <a:pt x="41544" y="3709789"/>
                    <a:pt x="0" y="3609493"/>
                    <a:pt x="0" y="3504914"/>
                  </a:cubicBezTo>
                  <a:lnTo>
                    <a:pt x="0" y="394316"/>
                  </a:lnTo>
                  <a:cubicBezTo>
                    <a:pt x="0" y="176541"/>
                    <a:pt x="176541" y="0"/>
                    <a:pt x="394316" y="0"/>
                  </a:cubicBezTo>
                  <a:close/>
                </a:path>
              </a:pathLst>
            </a:custGeom>
            <a:solidFill>
              <a:srgbClr val="FFEE00">
                <a:alpha val="47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文本3"/>
            <p:cNvSpPr txBox="1"/>
            <p:nvPr/>
          </p:nvSpPr>
          <p:spPr>
            <a:xfrm>
              <a:off x="687264" y="112783"/>
              <a:ext cx="1486981" cy="328842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800"/>
                </a:lnSpc>
              </a:pPr>
              <a:r>
                <a:rPr lang="zh-CN" altLang="en-US" sz="2800" b="1" i="0">
                  <a:solidFill>
                    <a:srgbClr val="000000">
                      <a:alpha val="87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从分子作用力的角度说一说“破镜重圆”能否真的发生。</a:t>
              </a:r>
            </a:p>
          </p:txBody>
        </p:sp>
      </p:grpSp>
      <p:grpSp>
        <p:nvGrpSpPr>
          <p:cNvPr id="9" name="组合1"/>
          <p:cNvGrpSpPr/>
          <p:nvPr/>
        </p:nvGrpSpPr>
        <p:grpSpPr>
          <a:xfrm>
            <a:off x="181356" y="83220"/>
            <a:ext cx="4528433" cy="605892"/>
            <a:chOff x="0" y="0"/>
            <a:chExt cx="4528433" cy="605892"/>
          </a:xfrm>
        </p:grpSpPr>
        <p:sp>
          <p:nvSpPr>
            <p:cNvPr id="10" name="形状2"/>
            <p:cNvSpPr txBox="1"/>
            <p:nvPr/>
          </p:nvSpPr>
          <p:spPr>
            <a:xfrm>
              <a:off x="499644" y="876"/>
              <a:ext cx="4028789" cy="605016"/>
            </a:xfrm>
            <a:custGeom>
              <a:avLst/>
              <a:gdLst>
                <a:gd name="connsiteX0" fmla="*/ 302508 w 4028789"/>
                <a:gd name="connsiteY0" fmla="*/ 0 h 605016"/>
                <a:gd name="connsiteX1" fmla="*/ 3726282 w 4028789"/>
                <a:gd name="connsiteY1" fmla="*/ 0 h 605016"/>
                <a:gd name="connsiteX2" fmla="*/ 3893352 w 4028789"/>
                <a:gd name="connsiteY2" fmla="*/ 0 h 605016"/>
                <a:gd name="connsiteX3" fmla="*/ 4028789 w 4028789"/>
                <a:gd name="connsiteY3" fmla="*/ 469578 h 605016"/>
                <a:gd name="connsiteX4" fmla="*/ 302508 w 4028789"/>
                <a:gd name="connsiteY4" fmla="*/ 605016 h 605016"/>
                <a:gd name="connsiteX5" fmla="*/ 135437 w 4028789"/>
                <a:gd name="connsiteY5" fmla="*/ 605016 h 605016"/>
                <a:gd name="connsiteX6" fmla="*/ 0 w 4028789"/>
                <a:gd name="connsiteY6" fmla="*/ 135437 h 60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28789" h="605016">
                  <a:moveTo>
                    <a:pt x="302508" y="0"/>
                  </a:moveTo>
                  <a:lnTo>
                    <a:pt x="3726282" y="0"/>
                  </a:lnTo>
                  <a:cubicBezTo>
                    <a:pt x="3893352" y="0"/>
                    <a:pt x="4028789" y="135437"/>
                    <a:pt x="4028789" y="302508"/>
                  </a:cubicBezTo>
                  <a:cubicBezTo>
                    <a:pt x="4028789" y="469578"/>
                    <a:pt x="3893352" y="605016"/>
                    <a:pt x="3726282" y="605016"/>
                  </a:cubicBezTo>
                  <a:lnTo>
                    <a:pt x="302508" y="605016"/>
                  </a:lnTo>
                  <a:cubicBezTo>
                    <a:pt x="135437" y="605016"/>
                    <a:pt x="0" y="469578"/>
                    <a:pt x="0" y="302508"/>
                  </a:cubicBezTo>
                  <a:cubicBezTo>
                    <a:pt x="0" y="135437"/>
                    <a:pt x="135437" y="0"/>
                    <a:pt x="302508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分子间存在着相互作用力</a:t>
              </a:r>
            </a:p>
          </p:txBody>
        </p:sp>
        <p:sp>
          <p:nvSpPr>
            <p:cNvPr id="11" name="形状3"/>
            <p:cNvSpPr txBox="1"/>
            <p:nvPr/>
          </p:nvSpPr>
          <p:spPr>
            <a:xfrm>
              <a:off x="0" y="0"/>
              <a:ext cx="604863" cy="604866"/>
            </a:xfrm>
            <a:custGeom>
              <a:avLst/>
              <a:gdLst>
                <a:gd name="connsiteX0" fmla="*/ 302431 w 604863"/>
                <a:gd name="connsiteY0" fmla="*/ 0 h 604866"/>
                <a:gd name="connsiteX1" fmla="*/ 469460 w 604863"/>
                <a:gd name="connsiteY1" fmla="*/ 0 h 604866"/>
                <a:gd name="connsiteX2" fmla="*/ 604863 w 604863"/>
                <a:gd name="connsiteY2" fmla="*/ 469462 h 604866"/>
                <a:gd name="connsiteX3" fmla="*/ 135403 w 604863"/>
                <a:gd name="connsiteY3" fmla="*/ 604866 h 604866"/>
                <a:gd name="connsiteX4" fmla="*/ 0 w 604863"/>
                <a:gd name="connsiteY4" fmla="*/ 135404 h 60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4863" h="604866">
                  <a:moveTo>
                    <a:pt x="302431" y="0"/>
                  </a:moveTo>
                  <a:cubicBezTo>
                    <a:pt x="469460" y="0"/>
                    <a:pt x="604863" y="135404"/>
                    <a:pt x="604863" y="302433"/>
                  </a:cubicBezTo>
                  <a:cubicBezTo>
                    <a:pt x="604863" y="469462"/>
                    <a:pt x="469460" y="604866"/>
                    <a:pt x="302431" y="604866"/>
                  </a:cubicBezTo>
                  <a:cubicBezTo>
                    <a:pt x="135403" y="604866"/>
                    <a:pt x="0" y="469462"/>
                    <a:pt x="0" y="302433"/>
                  </a:cubicBezTo>
                  <a:cubicBezTo>
                    <a:pt x="0" y="135404"/>
                    <a:pt x="135403" y="0"/>
                    <a:pt x="302431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8100">
              <a:solidFill>
                <a:srgbClr val="E4E4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三</a:t>
              </a:r>
            </a:p>
          </p:txBody>
        </p:sp>
      </p:grpSp>
      <p:pic>
        <p:nvPicPr>
          <p:cNvPr id="5" name="图片1"/>
          <p:cNvPicPr>
            <a:picLocks noChangeAspect="1"/>
          </p:cNvPicPr>
          <p:nvPr/>
        </p:nvPicPr>
        <p:blipFill>
          <a:blip r:embed="rId2"/>
          <a:srcRect l="8600" t="22938" r="3200" b="11244"/>
          <a:stretch>
            <a:fillRect/>
          </a:stretch>
        </p:blipFill>
        <p:spPr>
          <a:xfrm>
            <a:off x="3809752" y="1599190"/>
            <a:ext cx="3549777" cy="3543110"/>
          </a:xfrm>
          <a:prstGeom prst="ellipse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视频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6133" y="1262122"/>
            <a:ext cx="9016078" cy="5071543"/>
          </a:xfrm>
          <a:prstGeom prst="rect">
            <a:avLst/>
          </a:prstGeom>
        </p:spPr>
      </p:pic>
      <p:sp>
        <p:nvSpPr>
          <p:cNvPr id="3" name="文本1"/>
          <p:cNvSpPr txBox="1"/>
          <p:nvPr/>
        </p:nvSpPr>
        <p:spPr>
          <a:xfrm>
            <a:off x="1252642" y="568766"/>
            <a:ext cx="2095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知识点初现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2314826" y="842086"/>
            <a:ext cx="7748270" cy="705485"/>
          </a:xfrm>
          <a:prstGeom prst="rect">
            <a:avLst/>
          </a:prstGeom>
          <a:noFill/>
        </p:spPr>
        <p:txBody>
          <a:bodyPr anchor="ctr"/>
          <a:lstStyle/>
          <a:p>
            <a:pPr marL="0" algn="l">
              <a:lnSpc>
                <a:spcPts val="39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固体、液体、气体物质的宏观特性和微观描述</a:t>
            </a:r>
          </a:p>
        </p:txBody>
      </p:sp>
      <p:sp>
        <p:nvSpPr>
          <p:cNvPr id="3" name="形状1"/>
          <p:cNvSpPr txBox="1"/>
          <p:nvPr/>
        </p:nvSpPr>
        <p:spPr>
          <a:xfrm>
            <a:off x="733501" y="5177333"/>
            <a:ext cx="10992964" cy="1239364"/>
          </a:xfrm>
          <a:custGeom>
            <a:avLst/>
            <a:gdLst>
              <a:gd name="connsiteX0" fmla="*/ 206561 w 10992964"/>
              <a:gd name="connsiteY0" fmla="*/ 0 h 1239364"/>
              <a:gd name="connsiteX1" fmla="*/ 10786403 w 10992964"/>
              <a:gd name="connsiteY1" fmla="*/ 0 h 1239364"/>
              <a:gd name="connsiteX2" fmla="*/ 10900483 w 10992964"/>
              <a:gd name="connsiteY2" fmla="*/ 0 h 1239364"/>
              <a:gd name="connsiteX3" fmla="*/ 10992964 w 10992964"/>
              <a:gd name="connsiteY3" fmla="*/ 1032804 h 1239364"/>
              <a:gd name="connsiteX4" fmla="*/ 10992964 w 10992964"/>
              <a:gd name="connsiteY4" fmla="*/ 1146884 h 1239364"/>
              <a:gd name="connsiteX5" fmla="*/ 206561 w 10992964"/>
              <a:gd name="connsiteY5" fmla="*/ 1239364 h 1239364"/>
              <a:gd name="connsiteX6" fmla="*/ 151777 w 10992964"/>
              <a:gd name="connsiteY6" fmla="*/ 1239364 h 1239364"/>
              <a:gd name="connsiteX7" fmla="*/ 21763 w 10992964"/>
              <a:gd name="connsiteY7" fmla="*/ 1140127 h 1239364"/>
              <a:gd name="connsiteX8" fmla="*/ 0 w 10992964"/>
              <a:gd name="connsiteY8" fmla="*/ 206561 h 1239364"/>
              <a:gd name="connsiteX9" fmla="*/ 0 w 10992964"/>
              <a:gd name="connsiteY9" fmla="*/ 92480 h 1239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992964" h="1239365">
                <a:moveTo>
                  <a:pt x="206561" y="0"/>
                </a:moveTo>
                <a:lnTo>
                  <a:pt x="10786403" y="0"/>
                </a:lnTo>
                <a:cubicBezTo>
                  <a:pt x="10900483" y="0"/>
                  <a:pt x="10992964" y="92480"/>
                  <a:pt x="10992964" y="206561"/>
                </a:cubicBezTo>
                <a:lnTo>
                  <a:pt x="10992964" y="1032804"/>
                </a:lnTo>
                <a:cubicBezTo>
                  <a:pt x="10992964" y="1146884"/>
                  <a:pt x="10900483" y="1239364"/>
                  <a:pt x="10786403" y="1239364"/>
                </a:cubicBezTo>
                <a:lnTo>
                  <a:pt x="206561" y="1239364"/>
                </a:lnTo>
                <a:cubicBezTo>
                  <a:pt x="151777" y="1239364"/>
                  <a:pt x="99238" y="1217602"/>
                  <a:pt x="60500" y="1178864"/>
                </a:cubicBezTo>
                <a:cubicBezTo>
                  <a:pt x="21763" y="1140127"/>
                  <a:pt x="0" y="1087587"/>
                  <a:pt x="0" y="1032804"/>
                </a:cubicBezTo>
                <a:lnTo>
                  <a:pt x="0" y="206561"/>
                </a:lnTo>
                <a:cubicBezTo>
                  <a:pt x="0" y="92480"/>
                  <a:pt x="92480" y="0"/>
                  <a:pt x="206561" y="0"/>
                </a:cubicBezTo>
                <a:close/>
              </a:path>
            </a:pathLst>
          </a:custGeom>
          <a:solidFill>
            <a:srgbClr val="31A660">
              <a:alpha val="100000"/>
            </a:srgbClr>
          </a:solidFill>
          <a:ln w="9525">
            <a:solidFill>
              <a:srgbClr val="00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>
              <a:lnSpc>
                <a:spcPts val="4800"/>
              </a:lnSpc>
            </a:pPr>
            <a:r>
              <a:rPr lang="zh-CN" altLang="en-US" sz="28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分子间距决定了分子间的作用力，从而决定了固体、液体和气体的特征。气体分子之间的距离很远，彼此之间几乎没有相互作用力。</a:t>
            </a:r>
          </a:p>
        </p:txBody>
      </p:sp>
      <p:pic>
        <p:nvPicPr>
          <p:cNvPr id="4" name="图片1"/>
          <p:cNvPicPr>
            <a:picLocks noChangeAspect="1"/>
          </p:cNvPicPr>
          <p:nvPr/>
        </p:nvPicPr>
        <p:blipFill>
          <a:blip r:embed="rId2"/>
          <a:srcRect l="6041" t="15462" r="5677" b="10740"/>
          <a:stretch>
            <a:fillRect/>
          </a:stretch>
        </p:blipFill>
        <p:spPr>
          <a:xfrm>
            <a:off x="2294890" y="1581150"/>
            <a:ext cx="7463790" cy="3507740"/>
          </a:xfrm>
          <a:prstGeom prst="round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6" name="组合1"/>
          <p:cNvGrpSpPr/>
          <p:nvPr/>
        </p:nvGrpSpPr>
        <p:grpSpPr>
          <a:xfrm>
            <a:off x="181356" y="83220"/>
            <a:ext cx="4528433" cy="605892"/>
            <a:chOff x="0" y="0"/>
            <a:chExt cx="4528433" cy="605892"/>
          </a:xfrm>
        </p:grpSpPr>
        <p:sp>
          <p:nvSpPr>
            <p:cNvPr id="7" name="形状2"/>
            <p:cNvSpPr txBox="1"/>
            <p:nvPr/>
          </p:nvSpPr>
          <p:spPr>
            <a:xfrm>
              <a:off x="499644" y="876"/>
              <a:ext cx="4028789" cy="605016"/>
            </a:xfrm>
            <a:custGeom>
              <a:avLst/>
              <a:gdLst>
                <a:gd name="connsiteX0" fmla="*/ 302508 w 4028789"/>
                <a:gd name="connsiteY0" fmla="*/ 0 h 605016"/>
                <a:gd name="connsiteX1" fmla="*/ 3726282 w 4028789"/>
                <a:gd name="connsiteY1" fmla="*/ 0 h 605016"/>
                <a:gd name="connsiteX2" fmla="*/ 3893352 w 4028789"/>
                <a:gd name="connsiteY2" fmla="*/ 0 h 605016"/>
                <a:gd name="connsiteX3" fmla="*/ 4028789 w 4028789"/>
                <a:gd name="connsiteY3" fmla="*/ 469578 h 605016"/>
                <a:gd name="connsiteX4" fmla="*/ 302508 w 4028789"/>
                <a:gd name="connsiteY4" fmla="*/ 605016 h 605016"/>
                <a:gd name="connsiteX5" fmla="*/ 135437 w 4028789"/>
                <a:gd name="connsiteY5" fmla="*/ 605016 h 605016"/>
                <a:gd name="connsiteX6" fmla="*/ 0 w 4028789"/>
                <a:gd name="connsiteY6" fmla="*/ 135437 h 60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28789" h="605016">
                  <a:moveTo>
                    <a:pt x="302508" y="0"/>
                  </a:moveTo>
                  <a:lnTo>
                    <a:pt x="3726282" y="0"/>
                  </a:lnTo>
                  <a:cubicBezTo>
                    <a:pt x="3893352" y="0"/>
                    <a:pt x="4028789" y="135437"/>
                    <a:pt x="4028789" y="302508"/>
                  </a:cubicBezTo>
                  <a:cubicBezTo>
                    <a:pt x="4028789" y="469578"/>
                    <a:pt x="3893352" y="605016"/>
                    <a:pt x="3726282" y="605016"/>
                  </a:cubicBezTo>
                  <a:lnTo>
                    <a:pt x="302508" y="605016"/>
                  </a:lnTo>
                  <a:cubicBezTo>
                    <a:pt x="135437" y="605016"/>
                    <a:pt x="0" y="469578"/>
                    <a:pt x="0" y="302508"/>
                  </a:cubicBezTo>
                  <a:cubicBezTo>
                    <a:pt x="0" y="135437"/>
                    <a:pt x="135437" y="0"/>
                    <a:pt x="302508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分子间存在着相互作用力</a:t>
              </a:r>
            </a:p>
          </p:txBody>
        </p:sp>
        <p:sp>
          <p:nvSpPr>
            <p:cNvPr id="8" name="形状3"/>
            <p:cNvSpPr txBox="1"/>
            <p:nvPr/>
          </p:nvSpPr>
          <p:spPr>
            <a:xfrm>
              <a:off x="0" y="0"/>
              <a:ext cx="604863" cy="604866"/>
            </a:xfrm>
            <a:custGeom>
              <a:avLst/>
              <a:gdLst>
                <a:gd name="connsiteX0" fmla="*/ 302431 w 604863"/>
                <a:gd name="connsiteY0" fmla="*/ 0 h 604866"/>
                <a:gd name="connsiteX1" fmla="*/ 469460 w 604863"/>
                <a:gd name="connsiteY1" fmla="*/ 0 h 604866"/>
                <a:gd name="connsiteX2" fmla="*/ 604863 w 604863"/>
                <a:gd name="connsiteY2" fmla="*/ 469462 h 604866"/>
                <a:gd name="connsiteX3" fmla="*/ 135403 w 604863"/>
                <a:gd name="connsiteY3" fmla="*/ 604866 h 604866"/>
                <a:gd name="connsiteX4" fmla="*/ 0 w 604863"/>
                <a:gd name="connsiteY4" fmla="*/ 135404 h 60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4863" h="604866">
                  <a:moveTo>
                    <a:pt x="302431" y="0"/>
                  </a:moveTo>
                  <a:cubicBezTo>
                    <a:pt x="469460" y="0"/>
                    <a:pt x="604863" y="135404"/>
                    <a:pt x="604863" y="302433"/>
                  </a:cubicBezTo>
                  <a:cubicBezTo>
                    <a:pt x="604863" y="469462"/>
                    <a:pt x="469460" y="604866"/>
                    <a:pt x="302431" y="604866"/>
                  </a:cubicBezTo>
                  <a:cubicBezTo>
                    <a:pt x="135403" y="604866"/>
                    <a:pt x="0" y="469462"/>
                    <a:pt x="0" y="302433"/>
                  </a:cubicBezTo>
                  <a:cubicBezTo>
                    <a:pt x="0" y="135404"/>
                    <a:pt x="135403" y="0"/>
                    <a:pt x="302431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8100">
              <a:solidFill>
                <a:srgbClr val="E4E4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三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1"/>
          <p:cNvGraphicFramePr>
            <a:graphicFrameLocks noGrp="1"/>
          </p:cNvGraphicFramePr>
          <p:nvPr/>
        </p:nvGraphicFramePr>
        <p:xfrm>
          <a:off x="1059009" y="1122750"/>
          <a:ext cx="10076183" cy="52906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4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24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592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72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792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81165">
                <a:tc rowSpan="2">
                  <a:txBody>
                    <a:bodyPr/>
                    <a:lstStyle/>
                    <a:p>
                      <a:pPr marL="0" algn="ctr"/>
                      <a:r>
                        <a:rPr lang="zh-CN" altLang="en-US" sz="2700" b="1" i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物态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333333">
                        <a:alpha val="10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/>
                      <a:r>
                        <a:rPr lang="zh-CN" altLang="en-US" sz="2700" b="1" i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微观特性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333333">
                        <a:alpha val="10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333333">
                        <a:alpha val="10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333333">
                        <a:alpha val="10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/>
                      <a:r>
                        <a:rPr lang="zh-CN" altLang="en-US" sz="2700" b="1" i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宏观特性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333333">
                        <a:alpha val="10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333333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31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分子间距离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分子间作用力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分子运动特点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有无一定形状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有无一定体积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1588"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固态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很小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很大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在平衡位置附近做无规则运动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有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有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1588"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液态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较大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较大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没有固定位置，运动比较自由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无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有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3145"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气态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很大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很小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除碰撞外做匀速直线运动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无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zh-CN" altLang="en-US" sz="24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无</a:t>
                      </a:r>
                    </a:p>
                  </a:txBody>
                  <a:tcPr anchor="ctr">
                    <a:lnL w="9525" cap="flat">
                      <a:solidFill>
                        <a:srgbClr val="FFFFFF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FFFFFF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FFFFFF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FFFFFF">
                          <a:alpha val="100000"/>
                        </a:srgbClr>
                      </a:solidFill>
                    </a:lnB>
                    <a:solidFill>
                      <a:srgbClr val="E3E3E3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6" name="组合1"/>
          <p:cNvGrpSpPr/>
          <p:nvPr/>
        </p:nvGrpSpPr>
        <p:grpSpPr>
          <a:xfrm>
            <a:off x="181356" y="235620"/>
            <a:ext cx="4528433" cy="605892"/>
            <a:chOff x="0" y="0"/>
            <a:chExt cx="4528433" cy="605892"/>
          </a:xfrm>
        </p:grpSpPr>
        <p:sp>
          <p:nvSpPr>
            <p:cNvPr id="7" name="形状2"/>
            <p:cNvSpPr txBox="1"/>
            <p:nvPr/>
          </p:nvSpPr>
          <p:spPr>
            <a:xfrm>
              <a:off x="499644" y="876"/>
              <a:ext cx="4028789" cy="605016"/>
            </a:xfrm>
            <a:custGeom>
              <a:avLst/>
              <a:gdLst>
                <a:gd name="connsiteX0" fmla="*/ 302508 w 4028789"/>
                <a:gd name="connsiteY0" fmla="*/ 0 h 605016"/>
                <a:gd name="connsiteX1" fmla="*/ 3726282 w 4028789"/>
                <a:gd name="connsiteY1" fmla="*/ 0 h 605016"/>
                <a:gd name="connsiteX2" fmla="*/ 3893352 w 4028789"/>
                <a:gd name="connsiteY2" fmla="*/ 0 h 605016"/>
                <a:gd name="connsiteX3" fmla="*/ 4028789 w 4028789"/>
                <a:gd name="connsiteY3" fmla="*/ 469578 h 605016"/>
                <a:gd name="connsiteX4" fmla="*/ 302508 w 4028789"/>
                <a:gd name="connsiteY4" fmla="*/ 605016 h 605016"/>
                <a:gd name="connsiteX5" fmla="*/ 135437 w 4028789"/>
                <a:gd name="connsiteY5" fmla="*/ 605016 h 605016"/>
                <a:gd name="connsiteX6" fmla="*/ 0 w 4028789"/>
                <a:gd name="connsiteY6" fmla="*/ 135437 h 60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28789" h="605016">
                  <a:moveTo>
                    <a:pt x="302508" y="0"/>
                  </a:moveTo>
                  <a:lnTo>
                    <a:pt x="3726282" y="0"/>
                  </a:lnTo>
                  <a:cubicBezTo>
                    <a:pt x="3893352" y="0"/>
                    <a:pt x="4028789" y="135437"/>
                    <a:pt x="4028789" y="302508"/>
                  </a:cubicBezTo>
                  <a:cubicBezTo>
                    <a:pt x="4028789" y="469578"/>
                    <a:pt x="3893352" y="605016"/>
                    <a:pt x="3726282" y="605016"/>
                  </a:cubicBezTo>
                  <a:lnTo>
                    <a:pt x="302508" y="605016"/>
                  </a:lnTo>
                  <a:cubicBezTo>
                    <a:pt x="135437" y="605016"/>
                    <a:pt x="0" y="469578"/>
                    <a:pt x="0" y="302508"/>
                  </a:cubicBezTo>
                  <a:cubicBezTo>
                    <a:pt x="0" y="135437"/>
                    <a:pt x="135437" y="0"/>
                    <a:pt x="302508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分子间存在着相互作用力</a:t>
              </a:r>
            </a:p>
          </p:txBody>
        </p:sp>
        <p:sp>
          <p:nvSpPr>
            <p:cNvPr id="8" name="形状3"/>
            <p:cNvSpPr txBox="1"/>
            <p:nvPr/>
          </p:nvSpPr>
          <p:spPr>
            <a:xfrm>
              <a:off x="0" y="0"/>
              <a:ext cx="604863" cy="604866"/>
            </a:xfrm>
            <a:custGeom>
              <a:avLst/>
              <a:gdLst>
                <a:gd name="connsiteX0" fmla="*/ 302431 w 604863"/>
                <a:gd name="connsiteY0" fmla="*/ 0 h 604866"/>
                <a:gd name="connsiteX1" fmla="*/ 469460 w 604863"/>
                <a:gd name="connsiteY1" fmla="*/ 0 h 604866"/>
                <a:gd name="connsiteX2" fmla="*/ 604863 w 604863"/>
                <a:gd name="connsiteY2" fmla="*/ 469462 h 604866"/>
                <a:gd name="connsiteX3" fmla="*/ 135403 w 604863"/>
                <a:gd name="connsiteY3" fmla="*/ 604866 h 604866"/>
                <a:gd name="connsiteX4" fmla="*/ 0 w 604863"/>
                <a:gd name="connsiteY4" fmla="*/ 135404 h 60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4863" h="604866">
                  <a:moveTo>
                    <a:pt x="302431" y="0"/>
                  </a:moveTo>
                  <a:cubicBezTo>
                    <a:pt x="469460" y="0"/>
                    <a:pt x="604863" y="135404"/>
                    <a:pt x="604863" y="302433"/>
                  </a:cubicBezTo>
                  <a:cubicBezTo>
                    <a:pt x="604863" y="469462"/>
                    <a:pt x="469460" y="604866"/>
                    <a:pt x="302431" y="604866"/>
                  </a:cubicBezTo>
                  <a:cubicBezTo>
                    <a:pt x="135403" y="604866"/>
                    <a:pt x="0" y="469462"/>
                    <a:pt x="0" y="302433"/>
                  </a:cubicBezTo>
                  <a:cubicBezTo>
                    <a:pt x="0" y="135404"/>
                    <a:pt x="135403" y="0"/>
                    <a:pt x="302431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8100">
              <a:solidFill>
                <a:srgbClr val="E4E4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三</a:t>
              </a:r>
            </a:p>
          </p:txBody>
        </p:sp>
      </p:grpSp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57000" y="11379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252233" y="1860906"/>
            <a:ext cx="9956797" cy="283527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53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1.下列实例中，不能用来说明“分子在不停地运动”的是（      ）</a:t>
            </a:r>
          </a:p>
          <a:p>
            <a:pPr marL="0" algn="l">
              <a:lnSpc>
                <a:spcPts val="53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A.湿衣服在太阳下被晒干	</a:t>
            </a:r>
          </a:p>
          <a:p>
            <a:pPr marL="0" algn="l">
              <a:lnSpc>
                <a:spcPts val="53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B.炒菜时加点盐，菜就有咸味</a:t>
            </a:r>
          </a:p>
          <a:p>
            <a:pPr marL="0" algn="l">
              <a:lnSpc>
                <a:spcPts val="53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C.扫地时灰尘飞扬				</a:t>
            </a:r>
          </a:p>
          <a:p>
            <a:pPr marL="0" algn="l">
              <a:lnSpc>
                <a:spcPts val="53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D.香水瓶盖打开后能闻到香味</a:t>
            </a:r>
          </a:p>
        </p:txBody>
      </p:sp>
      <p:sp>
        <p:nvSpPr>
          <p:cNvPr id="5" name="形状2"/>
          <p:cNvSpPr txBox="1"/>
          <p:nvPr/>
        </p:nvSpPr>
        <p:spPr>
          <a:xfrm>
            <a:off x="975360" y="562610"/>
            <a:ext cx="1635125" cy="417195"/>
          </a:xfrm>
          <a:custGeom>
            <a:avLst/>
            <a:gdLst>
              <a:gd name="connsiteX0" fmla="*/ 69507 w 1635157"/>
              <a:gd name="connsiteY0" fmla="*/ 0 h 417043"/>
              <a:gd name="connsiteX1" fmla="*/ 1565650 w 1635157"/>
              <a:gd name="connsiteY1" fmla="*/ 0 h 417043"/>
              <a:gd name="connsiteX2" fmla="*/ 1604037 w 1635157"/>
              <a:gd name="connsiteY2" fmla="*/ 0 h 417043"/>
              <a:gd name="connsiteX3" fmla="*/ 1635157 w 1635157"/>
              <a:gd name="connsiteY3" fmla="*/ 347536 h 417043"/>
              <a:gd name="connsiteX4" fmla="*/ 1635157 w 1635157"/>
              <a:gd name="connsiteY4" fmla="*/ 385923 h 417043"/>
              <a:gd name="connsiteX5" fmla="*/ 69507 w 1635157"/>
              <a:gd name="connsiteY5" fmla="*/ 417043 h 417043"/>
              <a:gd name="connsiteX6" fmla="*/ 31119 w 1635157"/>
              <a:gd name="connsiteY6" fmla="*/ 417043 h 417043"/>
              <a:gd name="connsiteX7" fmla="*/ 0 w 1635157"/>
              <a:gd name="connsiteY7" fmla="*/ 69507 h 417043"/>
              <a:gd name="connsiteX8" fmla="*/ 0 w 1635157"/>
              <a:gd name="connsiteY8" fmla="*/ 31119 h 4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5157" h="417042">
                <a:moveTo>
                  <a:pt x="69507" y="0"/>
                </a:moveTo>
                <a:lnTo>
                  <a:pt x="1565650" y="0"/>
                </a:lnTo>
                <a:cubicBezTo>
                  <a:pt x="1604037" y="0"/>
                  <a:pt x="1635157" y="31119"/>
                  <a:pt x="1635157" y="69507"/>
                </a:cubicBezTo>
                <a:lnTo>
                  <a:pt x="1635157" y="347536"/>
                </a:lnTo>
                <a:cubicBezTo>
                  <a:pt x="1635157" y="385923"/>
                  <a:pt x="1604037" y="417043"/>
                  <a:pt x="1565650" y="417043"/>
                </a:cubicBezTo>
                <a:lnTo>
                  <a:pt x="69507" y="417043"/>
                </a:lnTo>
                <a:cubicBezTo>
                  <a:pt x="31119" y="417043"/>
                  <a:pt x="0" y="385923"/>
                  <a:pt x="0" y="347536"/>
                </a:cubicBezTo>
                <a:lnTo>
                  <a:pt x="0" y="69507"/>
                </a:lnTo>
                <a:cubicBezTo>
                  <a:pt x="0" y="31119"/>
                  <a:pt x="31119" y="0"/>
                  <a:pt x="69507" y="0"/>
                </a:cubicBezTo>
                <a:close/>
              </a:path>
            </a:pathLst>
          </a:custGeom>
          <a:solidFill>
            <a:srgbClr val="31A66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18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天才不畏挑战</a:t>
            </a:r>
          </a:p>
        </p:txBody>
      </p:sp>
      <p:sp>
        <p:nvSpPr>
          <p:cNvPr id="6" name="文本1"/>
          <p:cNvSpPr txBox="1"/>
          <p:nvPr/>
        </p:nvSpPr>
        <p:spPr>
          <a:xfrm>
            <a:off x="9831905" y="1889617"/>
            <a:ext cx="550545" cy="682398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8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691650" y="454495"/>
            <a:ext cx="9144000" cy="228600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>
              <a:lnSpc>
                <a:spcPts val="53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.分子动理论的主要内容有：①物质是由大量分子组成的；②分子间是有间隙的；③分子不停地做无规则的运动；④分子间存在相互作用力。上述理论与如图所描述现象相对应的是②____、③____、④____。(以上三空均填图中的字母代号)</a:t>
            </a:r>
          </a:p>
        </p:txBody>
      </p:sp>
      <p:sp>
        <p:nvSpPr>
          <p:cNvPr id="3" name="形状2"/>
          <p:cNvSpPr txBox="1"/>
          <p:nvPr/>
        </p:nvSpPr>
        <p:spPr>
          <a:xfrm>
            <a:off x="2224088" y="2392363"/>
            <a:ext cx="403225" cy="45720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</a:p>
        </p:txBody>
      </p:sp>
      <p:sp>
        <p:nvSpPr>
          <p:cNvPr id="4" name="形状3"/>
          <p:cNvSpPr txBox="1"/>
          <p:nvPr/>
        </p:nvSpPr>
        <p:spPr>
          <a:xfrm>
            <a:off x="3470275" y="2392363"/>
            <a:ext cx="403225" cy="45720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</a:p>
        </p:txBody>
      </p:sp>
      <p:sp>
        <p:nvSpPr>
          <p:cNvPr id="5" name="形状4"/>
          <p:cNvSpPr txBox="1"/>
          <p:nvPr/>
        </p:nvSpPr>
        <p:spPr>
          <a:xfrm>
            <a:off x="4716463" y="2425700"/>
            <a:ext cx="385762" cy="45720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</a:p>
        </p:txBody>
      </p:sp>
      <p:grpSp>
        <p:nvGrpSpPr>
          <p:cNvPr id="6" name="组合1"/>
          <p:cNvGrpSpPr/>
          <p:nvPr/>
        </p:nvGrpSpPr>
        <p:grpSpPr>
          <a:xfrm>
            <a:off x="2228850" y="3238767"/>
            <a:ext cx="1850174" cy="3078240"/>
            <a:chOff x="0" y="0"/>
            <a:chExt cx="1850174" cy="3078240"/>
          </a:xfrm>
        </p:grpSpPr>
        <p:sp>
          <p:nvSpPr>
            <p:cNvPr id="7" name="形状5"/>
            <p:cNvSpPr txBox="1"/>
            <p:nvPr/>
          </p:nvSpPr>
          <p:spPr>
            <a:xfrm>
              <a:off x="0" y="14834"/>
              <a:ext cx="1850174" cy="3063406"/>
            </a:xfrm>
            <a:prstGeom prst="rect">
              <a:avLst/>
            </a:prstGeom>
            <a:solidFill>
              <a:srgbClr val="F5F0AC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pic>
          <p:nvPicPr>
            <p:cNvPr id="8" name="图片1"/>
            <p:cNvPicPr>
              <a:picLocks noChangeAspect="1"/>
            </p:cNvPicPr>
            <p:nvPr/>
          </p:nvPicPr>
          <p:blipFill>
            <a:blip r:embed="rId2"/>
            <a:srcRect r="72652"/>
            <a:stretch>
              <a:fillRect/>
            </a:stretch>
          </p:blipFill>
          <p:spPr>
            <a:xfrm>
              <a:off x="155029" y="0"/>
              <a:ext cx="1540137" cy="2921872"/>
            </a:xfrm>
            <a:prstGeom prst="rect">
              <a:avLst/>
            </a:prstGeom>
          </p:spPr>
        </p:pic>
      </p:grpSp>
      <p:grpSp>
        <p:nvGrpSpPr>
          <p:cNvPr id="9" name="组合2"/>
          <p:cNvGrpSpPr/>
          <p:nvPr/>
        </p:nvGrpSpPr>
        <p:grpSpPr>
          <a:xfrm>
            <a:off x="4838500" y="3243548"/>
            <a:ext cx="1933968" cy="3073365"/>
            <a:chOff x="0" y="0"/>
            <a:chExt cx="1933968" cy="3073365"/>
          </a:xfrm>
        </p:grpSpPr>
        <p:sp>
          <p:nvSpPr>
            <p:cNvPr id="10" name="形状6"/>
            <p:cNvSpPr txBox="1"/>
            <p:nvPr/>
          </p:nvSpPr>
          <p:spPr>
            <a:xfrm>
              <a:off x="145952" y="0"/>
              <a:ext cx="1732302" cy="3073365"/>
            </a:xfrm>
            <a:prstGeom prst="rect">
              <a:avLst/>
            </a:prstGeom>
            <a:solidFill>
              <a:srgbClr val="F5F0AC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pic>
          <p:nvPicPr>
            <p:cNvPr id="11" name="图片2"/>
            <p:cNvPicPr>
              <a:picLocks noChangeAspect="1"/>
            </p:cNvPicPr>
            <p:nvPr/>
          </p:nvPicPr>
          <p:blipFill>
            <a:blip r:embed="rId2"/>
            <a:srcRect l="34816" r="30807"/>
            <a:stretch>
              <a:fillRect/>
            </a:stretch>
          </p:blipFill>
          <p:spPr>
            <a:xfrm>
              <a:off x="0" y="66275"/>
              <a:ext cx="1933968" cy="2992441"/>
            </a:xfrm>
            <a:prstGeom prst="rect">
              <a:avLst/>
            </a:prstGeom>
          </p:spPr>
        </p:pic>
      </p:grpSp>
      <p:grpSp>
        <p:nvGrpSpPr>
          <p:cNvPr id="12" name="组合3"/>
          <p:cNvGrpSpPr/>
          <p:nvPr/>
        </p:nvGrpSpPr>
        <p:grpSpPr>
          <a:xfrm>
            <a:off x="7736662" y="3168025"/>
            <a:ext cx="1850174" cy="3064983"/>
            <a:chOff x="0" y="0"/>
            <a:chExt cx="1850174" cy="3064983"/>
          </a:xfrm>
        </p:grpSpPr>
        <p:sp>
          <p:nvSpPr>
            <p:cNvPr id="13" name="形状7"/>
            <p:cNvSpPr txBox="1"/>
            <p:nvPr/>
          </p:nvSpPr>
          <p:spPr>
            <a:xfrm>
              <a:off x="103042" y="0"/>
              <a:ext cx="1747114" cy="3064955"/>
            </a:xfrm>
            <a:prstGeom prst="rect">
              <a:avLst/>
            </a:prstGeom>
            <a:solidFill>
              <a:srgbClr val="F5F0AC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pic>
          <p:nvPicPr>
            <p:cNvPr id="14" name="图片3"/>
            <p:cNvPicPr>
              <a:picLocks noChangeAspect="1"/>
            </p:cNvPicPr>
            <p:nvPr/>
          </p:nvPicPr>
          <p:blipFill>
            <a:blip r:embed="rId2"/>
            <a:srcRect l="67105"/>
            <a:stretch>
              <a:fillRect/>
            </a:stretch>
          </p:blipFill>
          <p:spPr>
            <a:xfrm>
              <a:off x="0" y="72542"/>
              <a:ext cx="1850174" cy="2992441"/>
            </a:xfrm>
            <a:prstGeom prst="rect">
              <a:avLst/>
            </a:prstGeom>
          </p:spPr>
        </p:pic>
      </p:grpSp>
      <p:sp>
        <p:nvSpPr>
          <p:cNvPr id="15" name="形状2"/>
          <p:cNvSpPr txBox="1"/>
          <p:nvPr/>
        </p:nvSpPr>
        <p:spPr>
          <a:xfrm>
            <a:off x="675005" y="37465"/>
            <a:ext cx="1635125" cy="417195"/>
          </a:xfrm>
          <a:custGeom>
            <a:avLst/>
            <a:gdLst>
              <a:gd name="connsiteX0" fmla="*/ 69507 w 1635157"/>
              <a:gd name="connsiteY0" fmla="*/ 0 h 417043"/>
              <a:gd name="connsiteX1" fmla="*/ 1565650 w 1635157"/>
              <a:gd name="connsiteY1" fmla="*/ 0 h 417043"/>
              <a:gd name="connsiteX2" fmla="*/ 1604037 w 1635157"/>
              <a:gd name="connsiteY2" fmla="*/ 0 h 417043"/>
              <a:gd name="connsiteX3" fmla="*/ 1635157 w 1635157"/>
              <a:gd name="connsiteY3" fmla="*/ 347536 h 417043"/>
              <a:gd name="connsiteX4" fmla="*/ 1635157 w 1635157"/>
              <a:gd name="connsiteY4" fmla="*/ 385923 h 417043"/>
              <a:gd name="connsiteX5" fmla="*/ 69507 w 1635157"/>
              <a:gd name="connsiteY5" fmla="*/ 417043 h 417043"/>
              <a:gd name="connsiteX6" fmla="*/ 31119 w 1635157"/>
              <a:gd name="connsiteY6" fmla="*/ 417043 h 417043"/>
              <a:gd name="connsiteX7" fmla="*/ 0 w 1635157"/>
              <a:gd name="connsiteY7" fmla="*/ 69507 h 417043"/>
              <a:gd name="connsiteX8" fmla="*/ 0 w 1635157"/>
              <a:gd name="connsiteY8" fmla="*/ 31119 h 4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5157" h="417042">
                <a:moveTo>
                  <a:pt x="69507" y="0"/>
                </a:moveTo>
                <a:lnTo>
                  <a:pt x="1565650" y="0"/>
                </a:lnTo>
                <a:cubicBezTo>
                  <a:pt x="1604037" y="0"/>
                  <a:pt x="1635157" y="31119"/>
                  <a:pt x="1635157" y="69507"/>
                </a:cubicBezTo>
                <a:lnTo>
                  <a:pt x="1635157" y="347536"/>
                </a:lnTo>
                <a:cubicBezTo>
                  <a:pt x="1635157" y="385923"/>
                  <a:pt x="1604037" y="417043"/>
                  <a:pt x="1565650" y="417043"/>
                </a:cubicBezTo>
                <a:lnTo>
                  <a:pt x="69507" y="417043"/>
                </a:lnTo>
                <a:cubicBezTo>
                  <a:pt x="31119" y="417043"/>
                  <a:pt x="0" y="385923"/>
                  <a:pt x="0" y="347536"/>
                </a:cubicBezTo>
                <a:lnTo>
                  <a:pt x="0" y="69507"/>
                </a:lnTo>
                <a:cubicBezTo>
                  <a:pt x="0" y="31119"/>
                  <a:pt x="31119" y="0"/>
                  <a:pt x="69507" y="0"/>
                </a:cubicBezTo>
                <a:close/>
              </a:path>
            </a:pathLst>
          </a:custGeom>
          <a:solidFill>
            <a:srgbClr val="31A66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18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天才不畏挑战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4167597" y="1666370"/>
            <a:ext cx="403225" cy="45720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</a:p>
        </p:txBody>
      </p:sp>
      <p:grpSp>
        <p:nvGrpSpPr>
          <p:cNvPr id="3" name="组合1"/>
          <p:cNvGrpSpPr/>
          <p:nvPr/>
        </p:nvGrpSpPr>
        <p:grpSpPr>
          <a:xfrm>
            <a:off x="1250448" y="139360"/>
            <a:ext cx="9799249" cy="6404396"/>
            <a:chOff x="0" y="0"/>
            <a:chExt cx="9799249" cy="6404396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9799249" cy="640439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l">
                <a:lnSpc>
                  <a:spcPts val="5000"/>
                </a:lnSpc>
              </a:pP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latin typeface="Microsoft YaHei UI" panose="020B0503020204020204" charset="-122"/>
                  <a:ea typeface="Microsoft YaHei UI" panose="020B0503020204020204" charset="-122"/>
                </a:rPr>
                <a:t>3.某老师在引导学生理解固体、液体和气体的微观结构时带领学生做游戏，用人群的状态类比物质的状态。如图所示甲、乙、丙三种情景分别对应的是(</a:t>
              </a: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      </a:t>
              </a: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latin typeface="Microsoft YaHei UI" panose="020B0503020204020204" charset="-122"/>
                  <a:ea typeface="Microsoft YaHei UI" panose="020B0503020204020204" charset="-122"/>
                </a:rPr>
                <a:t>)</a:t>
              </a:r>
            </a:p>
            <a:p>
              <a:pPr marL="0" algn="l">
                <a:lnSpc>
                  <a:spcPts val="5000"/>
                </a:lnSpc>
              </a:pPr>
              <a:endParaRPr lang="zh-CN" altLang="en-US" sz="2600" b="0" i="0">
                <a:solidFill>
                  <a:srgbClr val="000000">
                    <a:alpha val="100000"/>
                  </a:srgbClr>
                </a:solidFill>
                <a:latin typeface="Microsoft YaHei UI" panose="020B0503020204020204" charset="-122"/>
                <a:ea typeface="Microsoft YaHei UI" panose="020B0503020204020204" charset="-122"/>
              </a:endParaRPr>
            </a:p>
            <a:p>
              <a:pPr marL="0" algn="l">
                <a:lnSpc>
                  <a:spcPts val="5000"/>
                </a:lnSpc>
              </a:pPr>
              <a:endParaRPr lang="zh-CN" altLang="en-US" sz="2600" b="0" i="0">
                <a:solidFill>
                  <a:srgbClr val="000000">
                    <a:alpha val="100000"/>
                  </a:srgbClr>
                </a:solidFill>
                <a:latin typeface="Microsoft YaHei UI" panose="020B0503020204020204" charset="-122"/>
                <a:ea typeface="Microsoft YaHei UI" panose="020B0503020204020204" charset="-122"/>
              </a:endParaRPr>
            </a:p>
            <a:p>
              <a:pPr marL="0" algn="l"/>
              <a:endParaRPr lang="zh-CN" altLang="en-US" sz="2600" b="0" i="0">
                <a:solidFill>
                  <a:srgbClr val="000000">
                    <a:alpha val="100000"/>
                  </a:srgbClr>
                </a:solidFill>
                <a:latin typeface="Microsoft YaHei UI" panose="020B0503020204020204" charset="-122"/>
                <a:ea typeface="Microsoft YaHei UI" panose="020B0503020204020204" charset="-122"/>
              </a:endParaRPr>
            </a:p>
            <a:p>
              <a:pPr marL="0" algn="l"/>
              <a:endParaRPr lang="zh-CN" altLang="en-US" sz="2600" b="0" i="0">
                <a:solidFill>
                  <a:srgbClr val="000000">
                    <a:alpha val="100000"/>
                  </a:srgbClr>
                </a:solidFill>
                <a:latin typeface="Microsoft YaHei UI" panose="020B0503020204020204" charset="-122"/>
                <a:ea typeface="Microsoft YaHei UI" panose="020B0503020204020204" charset="-122"/>
              </a:endParaRPr>
            </a:p>
            <a:p>
              <a:pPr marL="0" algn="l"/>
              <a:endParaRPr lang="zh-CN" altLang="en-US" sz="2600" b="0" i="0">
                <a:solidFill>
                  <a:srgbClr val="000000">
                    <a:alpha val="100000"/>
                  </a:srgbClr>
                </a:solidFill>
                <a:latin typeface="Microsoft YaHei UI" panose="020B0503020204020204" charset="-122"/>
                <a:ea typeface="Microsoft YaHei UI" panose="020B0503020204020204" charset="-122"/>
              </a:endParaRPr>
            </a:p>
            <a:p>
              <a:pPr marL="0" algn="l"/>
              <a:endParaRPr lang="zh-CN" altLang="en-US" sz="2600" b="0" i="0">
                <a:solidFill>
                  <a:srgbClr val="000000">
                    <a:alpha val="100000"/>
                  </a:srgbClr>
                </a:solidFill>
                <a:latin typeface="Microsoft YaHei UI" panose="020B0503020204020204" charset="-122"/>
                <a:ea typeface="Microsoft YaHei UI" panose="020B0503020204020204" charset="-122"/>
              </a:endParaRPr>
            </a:p>
            <a:p>
              <a:pPr marL="0" algn="l">
                <a:lnSpc>
                  <a:spcPts val="5000"/>
                </a:lnSpc>
              </a:pP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latin typeface="Microsoft YaHei UI" panose="020B0503020204020204" charset="-122"/>
                  <a:ea typeface="Microsoft YaHei UI" panose="020B0503020204020204" charset="-122"/>
                </a:rPr>
                <a:t>A.固态、液态、气态</a:t>
              </a: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                </a:t>
              </a: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latin typeface="Microsoft YaHei UI" panose="020B0503020204020204" charset="-122"/>
                  <a:ea typeface="Microsoft YaHei UI" panose="020B0503020204020204" charset="-122"/>
                </a:rPr>
                <a:t>B.气态、固态、液态</a:t>
              </a:r>
            </a:p>
            <a:p>
              <a:pPr marL="0" algn="l">
                <a:lnSpc>
                  <a:spcPts val="5000"/>
                </a:lnSpc>
              </a:pP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latin typeface="Microsoft YaHei UI" panose="020B0503020204020204" charset="-122"/>
                  <a:ea typeface="Microsoft YaHei UI" panose="020B0503020204020204" charset="-122"/>
                </a:rPr>
                <a:t>C.固态、气态、液态</a:t>
              </a: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                </a:t>
              </a: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latin typeface="Microsoft YaHei UI" panose="020B0503020204020204" charset="-122"/>
                  <a:ea typeface="Microsoft YaHei UI" panose="020B0503020204020204" charset="-122"/>
                </a:rPr>
                <a:t>D.液态、气态、固态</a:t>
              </a:r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101725" y="2614295"/>
              <a:ext cx="7487920" cy="1927225"/>
            </a:xfrm>
            <a:custGeom>
              <a:avLst/>
              <a:gdLst>
                <a:gd name="connsiteX0" fmla="*/ 428334 w 9581388"/>
                <a:gd name="connsiteY0" fmla="*/ 0 h 2570002"/>
                <a:gd name="connsiteX1" fmla="*/ 9153054 w 9581388"/>
                <a:gd name="connsiteY1" fmla="*/ 0 h 2570002"/>
                <a:gd name="connsiteX2" fmla="*/ 9389616 w 9581388"/>
                <a:gd name="connsiteY2" fmla="*/ 0 h 2570002"/>
                <a:gd name="connsiteX3" fmla="*/ 9581388 w 9581388"/>
                <a:gd name="connsiteY3" fmla="*/ 2141669 h 2570002"/>
                <a:gd name="connsiteX4" fmla="*/ 9581388 w 9581388"/>
                <a:gd name="connsiteY4" fmla="*/ 2378231 h 2570002"/>
                <a:gd name="connsiteX5" fmla="*/ 428334 w 9581388"/>
                <a:gd name="connsiteY5" fmla="*/ 2570002 h 2570002"/>
                <a:gd name="connsiteX6" fmla="*/ 191772 w 9581388"/>
                <a:gd name="connsiteY6" fmla="*/ 2570002 h 2570002"/>
                <a:gd name="connsiteX7" fmla="*/ 0 w 9581388"/>
                <a:gd name="connsiteY7" fmla="*/ 428334 h 2570002"/>
                <a:gd name="connsiteX8" fmla="*/ 0 w 9581388"/>
                <a:gd name="connsiteY8" fmla="*/ 191772 h 257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81388" h="2570002">
                  <a:moveTo>
                    <a:pt x="428334" y="0"/>
                  </a:moveTo>
                  <a:lnTo>
                    <a:pt x="9153054" y="0"/>
                  </a:lnTo>
                  <a:cubicBezTo>
                    <a:pt x="9389616" y="0"/>
                    <a:pt x="9581388" y="191772"/>
                    <a:pt x="9581388" y="428334"/>
                  </a:cubicBezTo>
                  <a:lnTo>
                    <a:pt x="9581388" y="2141669"/>
                  </a:lnTo>
                  <a:cubicBezTo>
                    <a:pt x="9581388" y="2378231"/>
                    <a:pt x="9389616" y="2570002"/>
                    <a:pt x="9153054" y="2570002"/>
                  </a:cubicBezTo>
                  <a:lnTo>
                    <a:pt x="428334" y="2570002"/>
                  </a:lnTo>
                  <a:cubicBezTo>
                    <a:pt x="191772" y="2570002"/>
                    <a:pt x="0" y="2378231"/>
                    <a:pt x="0" y="2141669"/>
                  </a:cubicBezTo>
                  <a:lnTo>
                    <a:pt x="0" y="428334"/>
                  </a:lnTo>
                  <a:cubicBezTo>
                    <a:pt x="0" y="191772"/>
                    <a:pt x="191772" y="0"/>
                    <a:pt x="428334" y="0"/>
                  </a:cubicBezTo>
                  <a:close/>
                </a:path>
              </a:pathLst>
            </a:custGeom>
            <a:solidFill>
              <a:srgbClr val="F5F0AC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pic>
          <p:nvPicPr>
            <p:cNvPr id="6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99310" y="2703195"/>
              <a:ext cx="5805805" cy="1897380"/>
            </a:xfrm>
            <a:prstGeom prst="rect">
              <a:avLst/>
            </a:prstGeom>
          </p:spPr>
        </p:pic>
      </p:grpSp>
      <p:sp>
        <p:nvSpPr>
          <p:cNvPr id="15" name="形状2"/>
          <p:cNvSpPr txBox="1"/>
          <p:nvPr/>
        </p:nvSpPr>
        <p:spPr>
          <a:xfrm>
            <a:off x="675005" y="170815"/>
            <a:ext cx="1635125" cy="417195"/>
          </a:xfrm>
          <a:custGeom>
            <a:avLst/>
            <a:gdLst>
              <a:gd name="connsiteX0" fmla="*/ 69507 w 1635157"/>
              <a:gd name="connsiteY0" fmla="*/ 0 h 417043"/>
              <a:gd name="connsiteX1" fmla="*/ 1565650 w 1635157"/>
              <a:gd name="connsiteY1" fmla="*/ 0 h 417043"/>
              <a:gd name="connsiteX2" fmla="*/ 1604037 w 1635157"/>
              <a:gd name="connsiteY2" fmla="*/ 0 h 417043"/>
              <a:gd name="connsiteX3" fmla="*/ 1635157 w 1635157"/>
              <a:gd name="connsiteY3" fmla="*/ 347536 h 417043"/>
              <a:gd name="connsiteX4" fmla="*/ 1635157 w 1635157"/>
              <a:gd name="connsiteY4" fmla="*/ 385923 h 417043"/>
              <a:gd name="connsiteX5" fmla="*/ 69507 w 1635157"/>
              <a:gd name="connsiteY5" fmla="*/ 417043 h 417043"/>
              <a:gd name="connsiteX6" fmla="*/ 31119 w 1635157"/>
              <a:gd name="connsiteY6" fmla="*/ 417043 h 417043"/>
              <a:gd name="connsiteX7" fmla="*/ 0 w 1635157"/>
              <a:gd name="connsiteY7" fmla="*/ 69507 h 417043"/>
              <a:gd name="connsiteX8" fmla="*/ 0 w 1635157"/>
              <a:gd name="connsiteY8" fmla="*/ 31119 h 4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5157" h="417042">
                <a:moveTo>
                  <a:pt x="69507" y="0"/>
                </a:moveTo>
                <a:lnTo>
                  <a:pt x="1565650" y="0"/>
                </a:lnTo>
                <a:cubicBezTo>
                  <a:pt x="1604037" y="0"/>
                  <a:pt x="1635157" y="31119"/>
                  <a:pt x="1635157" y="69507"/>
                </a:cubicBezTo>
                <a:lnTo>
                  <a:pt x="1635157" y="347536"/>
                </a:lnTo>
                <a:cubicBezTo>
                  <a:pt x="1635157" y="385923"/>
                  <a:pt x="1604037" y="417043"/>
                  <a:pt x="1565650" y="417043"/>
                </a:cubicBezTo>
                <a:lnTo>
                  <a:pt x="69507" y="417043"/>
                </a:lnTo>
                <a:cubicBezTo>
                  <a:pt x="31119" y="417043"/>
                  <a:pt x="0" y="385923"/>
                  <a:pt x="0" y="347536"/>
                </a:cubicBezTo>
                <a:lnTo>
                  <a:pt x="0" y="69507"/>
                </a:lnTo>
                <a:cubicBezTo>
                  <a:pt x="0" y="31119"/>
                  <a:pt x="31119" y="0"/>
                  <a:pt x="69507" y="0"/>
                </a:cubicBezTo>
                <a:close/>
              </a:path>
            </a:pathLst>
          </a:custGeom>
          <a:solidFill>
            <a:srgbClr val="31A66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18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天才不畏挑战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345015" y="3720541"/>
            <a:ext cx="11591925" cy="241309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800"/>
              </a:lnSpc>
            </a:pPr>
            <a:r>
              <a:rPr lang="zh-CN" altLang="en-US" sz="26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会看到玻璃板没有离开水面时弹簧测力计的示数，比离开水面后的示数大得多。其原因是：玻璃分子与接触面上水分子之间在着相互作用的引力,从而使提起玻璃板所需要的拉力(弹簧测力计示数)增大</a:t>
            </a:r>
          </a:p>
        </p:txBody>
      </p:sp>
      <p:grpSp>
        <p:nvGrpSpPr>
          <p:cNvPr id="3" name="组合1"/>
          <p:cNvGrpSpPr/>
          <p:nvPr/>
        </p:nvGrpSpPr>
        <p:grpSpPr>
          <a:xfrm>
            <a:off x="-139684" y="-231781"/>
            <a:ext cx="11825306" cy="4187200"/>
            <a:chOff x="0" y="0"/>
            <a:chExt cx="11825306" cy="4187200"/>
          </a:xfrm>
        </p:grpSpPr>
        <p:pic>
          <p:nvPicPr>
            <p:cNvPr id="4" name="图片1"/>
            <p:cNvPicPr>
              <a:picLocks noChangeAspect="1"/>
            </p:cNvPicPr>
            <p:nvPr/>
          </p:nvPicPr>
          <p:blipFill>
            <a:blip r:embed="rId2"/>
            <a:srcRect l="5625" t="16666" r="5763" b="28271"/>
            <a:stretch>
              <a:fillRect/>
            </a:stretch>
          </p:blipFill>
          <p:spPr>
            <a:xfrm>
              <a:off x="267299" y="156123"/>
              <a:ext cx="11558007" cy="4030995"/>
            </a:xfrm>
            <a:prstGeom prst="rect">
              <a:avLst/>
            </a:prstGeom>
          </p:spPr>
        </p:pic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35007" y="371047"/>
              <a:ext cx="2379810" cy="3816153"/>
            </a:xfrm>
            <a:prstGeom prst="rect">
              <a:avLst/>
            </a:prstGeom>
          </p:spPr>
        </p:pic>
        <p:pic>
          <p:nvPicPr>
            <p:cNvPr id="6" name="图片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280957" cy="1344010"/>
            </a:xfrm>
            <a:prstGeom prst="rect">
              <a:avLst/>
            </a:prstGeom>
          </p:spPr>
        </p:pic>
        <p:pic>
          <p:nvPicPr>
            <p:cNvPr id="7" name="图片4"/>
            <p:cNvPicPr>
              <a:picLocks noChangeAspect="1"/>
            </p:cNvPicPr>
            <p:nvPr/>
          </p:nvPicPr>
          <p:blipFill>
            <a:blip r:embed="rId5"/>
            <a:srcRect t="8139"/>
            <a:stretch>
              <a:fillRect/>
            </a:stretch>
          </p:blipFill>
          <p:spPr>
            <a:xfrm>
              <a:off x="668054" y="1101622"/>
              <a:ext cx="1385727" cy="1038287"/>
            </a:xfrm>
            <a:prstGeom prst="rect">
              <a:avLst/>
            </a:prstGeom>
          </p:spPr>
        </p:pic>
        <p:pic>
          <p:nvPicPr>
            <p:cNvPr id="8" name="图片5"/>
            <p:cNvPicPr>
              <a:picLocks noChangeAspect="1"/>
            </p:cNvPicPr>
            <p:nvPr/>
          </p:nvPicPr>
          <p:blipFill>
            <a:blip r:embed="rId6"/>
            <a:srcRect l="14374" t="23703" r="13906" b="22592"/>
            <a:stretch>
              <a:fillRect/>
            </a:stretch>
          </p:blipFill>
          <p:spPr>
            <a:xfrm>
              <a:off x="1948158" y="1102104"/>
              <a:ext cx="6745459" cy="2843169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842505" y="489309"/>
            <a:ext cx="10188578" cy="5645153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>
              <a:lnSpc>
                <a:spcPts val="48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4.刘洋学习了分子动理论的知识后,知道了分子动理论的内容为：</a:t>
            </a:r>
          </a:p>
          <a:p>
            <a:pPr marL="0" algn="l">
              <a:lnSpc>
                <a:spcPts val="48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A.物质是由大量的分子组成</a:t>
            </a:r>
          </a:p>
          <a:p>
            <a:pPr marL="0" algn="l">
              <a:lnSpc>
                <a:spcPts val="48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B.分子都在不停地做无规则运动</a:t>
            </a:r>
          </a:p>
          <a:p>
            <a:pPr marL="0" algn="l">
              <a:lnSpc>
                <a:spcPts val="48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C.分子间存在着引力和斥力</a:t>
            </a:r>
          </a:p>
          <a:p>
            <a:pPr marL="0" algn="l">
              <a:lnSpc>
                <a:spcPts val="48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于是他准备了一个实验(如图所示)，把一块表面很干净的玻璃板挂在弹簧测力计下面，使玻璃板刚好和水面接触，再慢慢地提起弹簧测力计，那么你看到这里时，请提出你的猜想。刘洋可能是要验证上述分子动理论的内容</a:t>
            </a:r>
            <a:r>
              <a:rPr lang="zh-CN" altLang="en-US" sz="2400" b="0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   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。(填字母)</a:t>
            </a:r>
          </a:p>
          <a:p>
            <a:pPr marL="0" algn="l">
              <a:lnSpc>
                <a:spcPts val="48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可能会看到的现象：_____________________________。</a:t>
            </a:r>
          </a:p>
          <a:p>
            <a:pPr marL="0" algn="l">
              <a:lnSpc>
                <a:spcPts val="48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结论是____________________。</a:t>
            </a:r>
          </a:p>
        </p:txBody>
      </p:sp>
      <p:sp>
        <p:nvSpPr>
          <p:cNvPr id="3" name="形状2"/>
          <p:cNvSpPr txBox="1"/>
          <p:nvPr/>
        </p:nvSpPr>
        <p:spPr>
          <a:xfrm>
            <a:off x="1663570" y="4618339"/>
            <a:ext cx="403225" cy="45720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</a:p>
        </p:txBody>
      </p:sp>
      <p:grpSp>
        <p:nvGrpSpPr>
          <p:cNvPr id="4" name="组合1"/>
          <p:cNvGrpSpPr/>
          <p:nvPr/>
        </p:nvGrpSpPr>
        <p:grpSpPr>
          <a:xfrm>
            <a:off x="3941597" y="5084902"/>
            <a:ext cx="4309102" cy="551202"/>
            <a:chOff x="0" y="0"/>
            <a:chExt cx="4309102" cy="551202"/>
          </a:xfrm>
        </p:grpSpPr>
        <p:sp>
          <p:nvSpPr>
            <p:cNvPr id="5" name="形状3"/>
            <p:cNvSpPr txBox="1"/>
            <p:nvPr/>
          </p:nvSpPr>
          <p:spPr>
            <a:xfrm>
              <a:off x="0" y="0"/>
              <a:ext cx="4309102" cy="551202"/>
            </a:xfrm>
            <a:prstGeom prst="rect">
              <a:avLst/>
            </a:prstGeom>
            <a:solidFill>
              <a:srgbClr val="FFE1C2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274802" y="94002"/>
              <a:ext cx="3876746" cy="45720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400" b="0" i="0">
                  <a:solidFill>
                    <a:srgbClr val="FF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弹簧测力计的示数逐渐增大</a:t>
              </a:r>
            </a:p>
          </p:txBody>
        </p:sp>
      </p:grpSp>
      <p:grpSp>
        <p:nvGrpSpPr>
          <p:cNvPr id="7" name="组合2"/>
          <p:cNvGrpSpPr/>
          <p:nvPr/>
        </p:nvGrpSpPr>
        <p:grpSpPr>
          <a:xfrm>
            <a:off x="2071507" y="5816403"/>
            <a:ext cx="2832040" cy="560584"/>
            <a:chOff x="0" y="0"/>
            <a:chExt cx="2832040" cy="560584"/>
          </a:xfrm>
        </p:grpSpPr>
        <p:sp>
          <p:nvSpPr>
            <p:cNvPr id="8" name="形状5"/>
            <p:cNvSpPr txBox="1"/>
            <p:nvPr/>
          </p:nvSpPr>
          <p:spPr>
            <a:xfrm>
              <a:off x="0" y="0"/>
              <a:ext cx="2832040" cy="539844"/>
            </a:xfrm>
            <a:prstGeom prst="rect">
              <a:avLst/>
            </a:prstGeom>
            <a:solidFill>
              <a:srgbClr val="FFE1C2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6"/>
            <p:cNvSpPr txBox="1"/>
            <p:nvPr/>
          </p:nvSpPr>
          <p:spPr>
            <a:xfrm>
              <a:off x="219568" y="72011"/>
              <a:ext cx="2463384" cy="48857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400" b="0" i="0">
                  <a:solidFill>
                    <a:srgbClr val="FF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分子间存在引力</a:t>
              </a:r>
            </a:p>
          </p:txBody>
        </p:sp>
      </p:grpSp>
      <p:pic>
        <p:nvPicPr>
          <p:cNvPr id="10" name="图片1"/>
          <p:cNvPicPr>
            <a:picLocks noChangeAspect="1"/>
          </p:cNvPicPr>
          <p:nvPr/>
        </p:nvPicPr>
        <p:blipFill>
          <a:blip r:embed="rId2"/>
          <a:srcRect b="10332"/>
          <a:stretch>
            <a:fillRect/>
          </a:stretch>
        </p:blipFill>
        <p:spPr>
          <a:xfrm>
            <a:off x="9657255" y="342957"/>
            <a:ext cx="1588675" cy="2283181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1344530" y="2261721"/>
            <a:ext cx="7662272" cy="389482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endParaRPr/>
          </a:p>
          <a:p>
            <a:pPr marL="0" algn="l">
              <a:lnSpc>
                <a:spcPts val="58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扩散现象说明：</a:t>
            </a:r>
          </a:p>
          <a:p>
            <a:pPr marL="0" algn="l">
              <a:lnSpc>
                <a:spcPts val="58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①组成物质的分子在不停地做无规则运动</a:t>
            </a:r>
          </a:p>
          <a:p>
            <a:pPr marL="0" algn="l">
              <a:lnSpc>
                <a:spcPts val="58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②分子间有间隙。</a:t>
            </a:r>
          </a:p>
          <a:p>
            <a:pPr marL="0" algn="l"/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1"/>
          <p:cNvPicPr>
            <a:picLocks noChangeAspect="1"/>
          </p:cNvPicPr>
          <p:nvPr/>
        </p:nvPicPr>
        <p:blipFill>
          <a:blip r:embed="rId2"/>
          <a:srcRect l="20208" t="41851" r="6822" b="46851"/>
          <a:stretch>
            <a:fillRect/>
          </a:stretch>
        </p:blipFill>
        <p:spPr>
          <a:xfrm>
            <a:off x="2242271" y="927097"/>
            <a:ext cx="6669395" cy="763295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图片2"/>
          <p:cNvPicPr>
            <a:picLocks noChangeAspect="1"/>
          </p:cNvPicPr>
          <p:nvPr/>
        </p:nvPicPr>
        <p:blipFill>
          <a:blip r:embed="rId2"/>
          <a:srcRect l="8333" t="41851" r="77968" b="40833"/>
          <a:stretch>
            <a:fillRect/>
          </a:stretch>
        </p:blipFill>
        <p:spPr>
          <a:xfrm>
            <a:off x="226466" y="99774"/>
            <a:ext cx="1558347" cy="1109015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文本2"/>
          <p:cNvSpPr txBox="1"/>
          <p:nvPr/>
        </p:nvSpPr>
        <p:spPr>
          <a:xfrm>
            <a:off x="517388" y="2177101"/>
            <a:ext cx="11262722" cy="9313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8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1、由于分子运动,不同的物质在互相接触时,彼此进入对方的现象,叫做扩散。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wipe(left)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1209846" y="2121856"/>
            <a:ext cx="9686925" cy="463568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8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当我们用力弯曲筷子时,外凸一侧分子间距离变大,分子间的作用力表现为引力;内凹一侧分子间距离变小,分子间的作用力表现为斥力。一旦外力撤去,筷子在分子引力和斥力作用下恢复原状,故筷子不容易被弯曲。</a:t>
            </a:r>
          </a:p>
          <a:p>
            <a:pPr marL="0" algn="l"/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1"/>
          <p:cNvPicPr>
            <a:picLocks noChangeAspect="1"/>
          </p:cNvPicPr>
          <p:nvPr/>
        </p:nvPicPr>
        <p:blipFill>
          <a:blip r:embed="rId2"/>
          <a:srcRect l="20416" t="52037" r="6822" b="40833"/>
          <a:stretch>
            <a:fillRect/>
          </a:stretch>
        </p:blipFill>
        <p:spPr>
          <a:xfrm>
            <a:off x="967245" y="1552699"/>
            <a:ext cx="8921322" cy="493852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图片2"/>
          <p:cNvPicPr>
            <a:picLocks noChangeAspect="1"/>
          </p:cNvPicPr>
          <p:nvPr/>
        </p:nvPicPr>
        <p:blipFill>
          <a:blip r:embed="rId2"/>
          <a:srcRect l="8333" t="41851" r="77968" b="40833"/>
          <a:stretch>
            <a:fillRect/>
          </a:stretch>
        </p:blipFill>
        <p:spPr>
          <a:xfrm>
            <a:off x="226466" y="99774"/>
            <a:ext cx="1558347" cy="1109015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574110" y="1611316"/>
            <a:ext cx="10620375" cy="463568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8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固体(晶莹的冰品)分子间距较小,分子间的作用力很大,分子只能在各自的平衡位置附近振动,有固定的形状,也有固定的体积;</a:t>
            </a:r>
          </a:p>
          <a:p>
            <a:pPr marL="0" algn="l">
              <a:lnSpc>
                <a:spcPts val="58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液体(清清的流水)分子间距稍大,分子在某位置振动一段时间后可能移到另一个位置附近振动,有一定的体积,无固定形状;</a:t>
            </a:r>
          </a:p>
          <a:p>
            <a:pPr marL="0" algn="l">
              <a:lnSpc>
                <a:spcPts val="58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气体(缥緲的水汽)分子间距较大,分子间的作用力几乎为零,分子可以在空间中到处移动,既没有固定形状,也没有一定的体积。</a:t>
            </a:r>
          </a:p>
        </p:txBody>
      </p:sp>
      <p:pic>
        <p:nvPicPr>
          <p:cNvPr id="3" name="图片1"/>
          <p:cNvPicPr>
            <a:picLocks noChangeAspect="1"/>
          </p:cNvPicPr>
          <p:nvPr/>
        </p:nvPicPr>
        <p:blipFill>
          <a:blip r:embed="rId2"/>
          <a:srcRect l="8333" t="41851" r="77968" b="40833"/>
          <a:stretch>
            <a:fillRect/>
          </a:stretch>
        </p:blipFill>
        <p:spPr>
          <a:xfrm>
            <a:off x="95841" y="105728"/>
            <a:ext cx="1892951" cy="1347140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图片2"/>
          <p:cNvPicPr>
            <a:picLocks noChangeAspect="1"/>
          </p:cNvPicPr>
          <p:nvPr/>
        </p:nvPicPr>
        <p:blipFill>
          <a:blip r:embed="rId2"/>
          <a:srcRect l="20416" t="58055" r="6822" b="22222"/>
          <a:stretch>
            <a:fillRect/>
          </a:stretch>
        </p:blipFill>
        <p:spPr>
          <a:xfrm>
            <a:off x="2178339" y="99774"/>
            <a:ext cx="8921322" cy="1359146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584" y="1485424"/>
            <a:ext cx="2943892" cy="4312406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图片2"/>
          <p:cNvPicPr>
            <a:picLocks noChangeAspect="1"/>
          </p:cNvPicPr>
          <p:nvPr/>
        </p:nvPicPr>
        <p:blipFill>
          <a:blip r:embed="rId3">
            <a:biLevel thresh="50000"/>
            <a:lum bright="-24000" contrast="78000"/>
          </a:blip>
          <a:stretch>
            <a:fillRect/>
          </a:stretch>
        </p:blipFill>
        <p:spPr>
          <a:xfrm>
            <a:off x="2163280" y="1644767"/>
            <a:ext cx="3606308" cy="4244530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0" name="组合 19"/>
          <p:cNvGrpSpPr/>
          <p:nvPr/>
        </p:nvGrpSpPr>
        <p:grpSpPr>
          <a:xfrm>
            <a:off x="113665" y="177800"/>
            <a:ext cx="6009640" cy="669290"/>
            <a:chOff x="402" y="1412"/>
            <a:chExt cx="9464" cy="1054"/>
          </a:xfrm>
        </p:grpSpPr>
        <p:sp>
          <p:nvSpPr>
            <p:cNvPr id="16" name="形状1"/>
            <p:cNvSpPr txBox="1"/>
            <p:nvPr/>
          </p:nvSpPr>
          <p:spPr>
            <a:xfrm>
              <a:off x="1618" y="1412"/>
              <a:ext cx="8249" cy="904"/>
            </a:xfrm>
            <a:custGeom>
              <a:avLst/>
              <a:gdLst>
                <a:gd name="connsiteX0" fmla="*/ 287079 w 5237800"/>
                <a:gd name="connsiteY0" fmla="*/ 0 h 574158"/>
                <a:gd name="connsiteX1" fmla="*/ 4950721 w 5237800"/>
                <a:gd name="connsiteY1" fmla="*/ 0 h 574158"/>
                <a:gd name="connsiteX2" fmla="*/ 5026859 w 5237800"/>
                <a:gd name="connsiteY2" fmla="*/ 0 h 574158"/>
                <a:gd name="connsiteX3" fmla="*/ 5207554 w 5237800"/>
                <a:gd name="connsiteY3" fmla="*/ 137921 h 574158"/>
                <a:gd name="connsiteX4" fmla="*/ 5237800 w 5237800"/>
                <a:gd name="connsiteY4" fmla="*/ 363217 h 574158"/>
                <a:gd name="connsiteX5" fmla="*/ 5099879 w 5237800"/>
                <a:gd name="connsiteY5" fmla="*/ 543912 h 574158"/>
                <a:gd name="connsiteX6" fmla="*/ 287079 w 5237800"/>
                <a:gd name="connsiteY6" fmla="*/ 574158 h 574158"/>
                <a:gd name="connsiteX7" fmla="*/ 128530 w 5237800"/>
                <a:gd name="connsiteY7" fmla="*/ 574158 h 574158"/>
                <a:gd name="connsiteX8" fmla="*/ 0 w 5237800"/>
                <a:gd name="connsiteY8" fmla="*/ 128530 h 574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7800" h="574158">
                  <a:moveTo>
                    <a:pt x="287079" y="0"/>
                  </a:moveTo>
                  <a:lnTo>
                    <a:pt x="4950721" y="0"/>
                  </a:lnTo>
                  <a:cubicBezTo>
                    <a:pt x="5026859" y="0"/>
                    <a:pt x="5099879" y="30246"/>
                    <a:pt x="5153716" y="84083"/>
                  </a:cubicBezTo>
                  <a:cubicBezTo>
                    <a:pt x="5207554" y="137921"/>
                    <a:pt x="5237800" y="210941"/>
                    <a:pt x="5237800" y="287079"/>
                  </a:cubicBezTo>
                  <a:cubicBezTo>
                    <a:pt x="5237800" y="363217"/>
                    <a:pt x="5207554" y="436237"/>
                    <a:pt x="5153716" y="490074"/>
                  </a:cubicBezTo>
                  <a:cubicBezTo>
                    <a:pt x="5099879" y="543912"/>
                    <a:pt x="5026859" y="574158"/>
                    <a:pt x="4950721" y="574158"/>
                  </a:cubicBezTo>
                  <a:lnTo>
                    <a:pt x="287079" y="574158"/>
                  </a:lnTo>
                  <a:cubicBezTo>
                    <a:pt x="128530" y="574158"/>
                    <a:pt x="0" y="445628"/>
                    <a:pt x="0" y="287079"/>
                  </a:cubicBezTo>
                  <a:cubicBezTo>
                    <a:pt x="0" y="128530"/>
                    <a:pt x="128530" y="0"/>
                    <a:pt x="287079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物体是由大量分子、原子组成的</a:t>
              </a: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402" y="1412"/>
              <a:ext cx="1216" cy="1054"/>
              <a:chOff x="402" y="1412"/>
              <a:chExt cx="1216" cy="1054"/>
            </a:xfrm>
          </p:grpSpPr>
          <p:pic>
            <p:nvPicPr>
              <p:cNvPr id="8" name="图片1"/>
              <p:cNvPicPr>
                <a:picLocks noChangeAspect="1"/>
              </p:cNvPicPr>
              <p:nvPr/>
            </p:nvPicPr>
            <p:blipFill>
              <a:blip r:embed="rId4"/>
              <a:srcRect l="16000" t="4571" r="25839" b="9018"/>
              <a:stretch>
                <a:fillRect/>
              </a:stretch>
            </p:blipFill>
            <p:spPr>
              <a:xfrm>
                <a:off x="402" y="1412"/>
                <a:ext cx="1216" cy="1054"/>
              </a:xfrm>
              <a:prstGeom prst="ellipse">
                <a:avLst/>
              </a:prstGeom>
            </p:spPr>
          </p:pic>
          <p:sp>
            <p:nvSpPr>
              <p:cNvPr id="18" name="矩形 17"/>
              <p:cNvSpPr/>
              <p:nvPr/>
            </p:nvSpPr>
            <p:spPr>
              <a:xfrm>
                <a:off x="450" y="1412"/>
                <a:ext cx="1086" cy="10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 anchor="t">
                <a:noAutofit/>
              </a:bodyPr>
              <a:lstStyle/>
              <a:p>
                <a:pPr algn="ctr"/>
                <a:r>
                  <a:rPr lang="zh-CN" altLang="en-US" sz="3600" b="1" i="0">
                    <a:ln w="9525" cmpd="sng">
                      <a:solidFill>
                        <a:schemeClr val="accent1"/>
                      </a:solidFill>
                      <a:prstDash val="solid"/>
                    </a:ln>
                    <a:solidFill>
                      <a:srgbClr val="70AD47">
                        <a:tint val="1000"/>
                      </a:srgbClr>
                    </a:solidFill>
                    <a:effectLst>
                      <a:glow rad="38100">
                        <a:schemeClr val="accent1">
                          <a:alpha val="40000"/>
                        </a:schemeClr>
                      </a:glow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一</a:t>
                </a:r>
              </a:p>
            </p:txBody>
          </p:sp>
        </p:grp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265366" y="1108186"/>
            <a:ext cx="5138880" cy="768572"/>
          </a:xfrm>
          <a:custGeom>
            <a:avLst/>
            <a:gdLst>
              <a:gd name="connsiteX0" fmla="*/ 134505 w 5138880"/>
              <a:gd name="connsiteY0" fmla="*/ 0 h 768572"/>
              <a:gd name="connsiteX1" fmla="*/ 5004375 w 5138880"/>
              <a:gd name="connsiteY1" fmla="*/ 0 h 768572"/>
              <a:gd name="connsiteX2" fmla="*/ 5040048 w 5138880"/>
              <a:gd name="connsiteY2" fmla="*/ 0 h 768572"/>
              <a:gd name="connsiteX3" fmla="*/ 5124710 w 5138880"/>
              <a:gd name="connsiteY3" fmla="*/ 64620 h 768572"/>
              <a:gd name="connsiteX4" fmla="*/ 5138881 w 5138880"/>
              <a:gd name="connsiteY4" fmla="*/ 634067 h 768572"/>
              <a:gd name="connsiteX5" fmla="*/ 5138881 w 5138880"/>
              <a:gd name="connsiteY5" fmla="*/ 669740 h 768572"/>
              <a:gd name="connsiteX6" fmla="*/ 5074260 w 5138880"/>
              <a:gd name="connsiteY6" fmla="*/ 754401 h 768572"/>
              <a:gd name="connsiteX7" fmla="*/ 134505 w 5138880"/>
              <a:gd name="connsiteY7" fmla="*/ 768572 h 768572"/>
              <a:gd name="connsiteX8" fmla="*/ 98832 w 5138880"/>
              <a:gd name="connsiteY8" fmla="*/ 768572 h 768572"/>
              <a:gd name="connsiteX9" fmla="*/ 14171 w 5138880"/>
              <a:gd name="connsiteY9" fmla="*/ 703952 h 768572"/>
              <a:gd name="connsiteX10" fmla="*/ 0 w 5138880"/>
              <a:gd name="connsiteY10" fmla="*/ 134505 h 768572"/>
              <a:gd name="connsiteX11" fmla="*/ 0 w 5138880"/>
              <a:gd name="connsiteY11" fmla="*/ 60220 h 768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138881" h="768572">
                <a:moveTo>
                  <a:pt x="134505" y="0"/>
                </a:moveTo>
                <a:lnTo>
                  <a:pt x="5004375" y="0"/>
                </a:lnTo>
                <a:cubicBezTo>
                  <a:pt x="5040048" y="0"/>
                  <a:pt x="5074260" y="14171"/>
                  <a:pt x="5099485" y="39396"/>
                </a:cubicBezTo>
                <a:cubicBezTo>
                  <a:pt x="5124710" y="64620"/>
                  <a:pt x="5138881" y="98832"/>
                  <a:pt x="5138881" y="134505"/>
                </a:cubicBezTo>
                <a:lnTo>
                  <a:pt x="5138881" y="634067"/>
                </a:lnTo>
                <a:cubicBezTo>
                  <a:pt x="5138881" y="669740"/>
                  <a:pt x="5124710" y="703952"/>
                  <a:pt x="5099485" y="729177"/>
                </a:cubicBezTo>
                <a:cubicBezTo>
                  <a:pt x="5074260" y="754401"/>
                  <a:pt x="5040048" y="768572"/>
                  <a:pt x="5004375" y="768572"/>
                </a:cubicBezTo>
                <a:lnTo>
                  <a:pt x="134505" y="768572"/>
                </a:lnTo>
                <a:cubicBezTo>
                  <a:pt x="98832" y="768572"/>
                  <a:pt x="64620" y="754401"/>
                  <a:pt x="39396" y="729177"/>
                </a:cubicBezTo>
                <a:cubicBezTo>
                  <a:pt x="14171" y="703952"/>
                  <a:pt x="0" y="669740"/>
                  <a:pt x="0" y="634067"/>
                </a:cubicBezTo>
                <a:lnTo>
                  <a:pt x="0" y="134505"/>
                </a:lnTo>
                <a:cubicBezTo>
                  <a:pt x="0" y="60220"/>
                  <a:pt x="60220" y="0"/>
                  <a:pt x="134505" y="0"/>
                </a:cubicBezTo>
                <a:close/>
              </a:path>
            </a:pathLst>
          </a:custGeom>
          <a:solidFill>
            <a:srgbClr val="2E7349">
              <a:alpha val="100000"/>
            </a:srgbClr>
          </a:solidFill>
          <a:ln w="38100">
            <a:solidFill>
              <a:srgbClr val="FFFF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>
              <a:buFont typeface="Wingdings" panose="05000000000000000000"/>
              <a:buChar char="«"/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战国  墨子         </a:t>
            </a:r>
            <a:r>
              <a:rPr lang="zh-CN" altLang="en-US" sz="2800" b="1" i="0">
                <a:solidFill>
                  <a:srgbClr val="FFE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端</a:t>
            </a:r>
          </a:p>
        </p:txBody>
      </p:sp>
      <p:sp>
        <p:nvSpPr>
          <p:cNvPr id="3" name="形状2"/>
          <p:cNvSpPr txBox="1"/>
          <p:nvPr/>
        </p:nvSpPr>
        <p:spPr>
          <a:xfrm>
            <a:off x="265347" y="2276846"/>
            <a:ext cx="5412848" cy="850992"/>
          </a:xfrm>
          <a:custGeom>
            <a:avLst/>
            <a:gdLst>
              <a:gd name="connsiteX0" fmla="*/ 141832 w 5412848"/>
              <a:gd name="connsiteY0" fmla="*/ 0 h 850992"/>
              <a:gd name="connsiteX1" fmla="*/ 5271016 w 5412848"/>
              <a:gd name="connsiteY1" fmla="*/ 0 h 850992"/>
              <a:gd name="connsiteX2" fmla="*/ 5308632 w 5412848"/>
              <a:gd name="connsiteY2" fmla="*/ 0 h 850992"/>
              <a:gd name="connsiteX3" fmla="*/ 5397905 w 5412848"/>
              <a:gd name="connsiteY3" fmla="*/ 68140 h 850992"/>
              <a:gd name="connsiteX4" fmla="*/ 5412848 w 5412848"/>
              <a:gd name="connsiteY4" fmla="*/ 709160 h 850992"/>
              <a:gd name="connsiteX5" fmla="*/ 5412848 w 5412848"/>
              <a:gd name="connsiteY5" fmla="*/ 746776 h 850992"/>
              <a:gd name="connsiteX6" fmla="*/ 5344707 w 5412848"/>
              <a:gd name="connsiteY6" fmla="*/ 836049 h 850992"/>
              <a:gd name="connsiteX7" fmla="*/ 141832 w 5412848"/>
              <a:gd name="connsiteY7" fmla="*/ 850992 h 850992"/>
              <a:gd name="connsiteX8" fmla="*/ 104216 w 5412848"/>
              <a:gd name="connsiteY8" fmla="*/ 850992 h 850992"/>
              <a:gd name="connsiteX9" fmla="*/ 14943 w 5412848"/>
              <a:gd name="connsiteY9" fmla="*/ 782852 h 850992"/>
              <a:gd name="connsiteX10" fmla="*/ 0 w 5412848"/>
              <a:gd name="connsiteY10" fmla="*/ 141832 h 850992"/>
              <a:gd name="connsiteX11" fmla="*/ 0 w 5412848"/>
              <a:gd name="connsiteY11" fmla="*/ 63500 h 8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12848" h="850992">
                <a:moveTo>
                  <a:pt x="141832" y="0"/>
                </a:moveTo>
                <a:lnTo>
                  <a:pt x="5271016" y="0"/>
                </a:lnTo>
                <a:cubicBezTo>
                  <a:pt x="5308632" y="0"/>
                  <a:pt x="5344707" y="14943"/>
                  <a:pt x="5371306" y="41542"/>
                </a:cubicBezTo>
                <a:cubicBezTo>
                  <a:pt x="5397905" y="68140"/>
                  <a:pt x="5412848" y="104216"/>
                  <a:pt x="5412848" y="141832"/>
                </a:cubicBezTo>
                <a:lnTo>
                  <a:pt x="5412848" y="709160"/>
                </a:lnTo>
                <a:cubicBezTo>
                  <a:pt x="5412848" y="746776"/>
                  <a:pt x="5397905" y="782852"/>
                  <a:pt x="5371306" y="809450"/>
                </a:cubicBezTo>
                <a:cubicBezTo>
                  <a:pt x="5344707" y="836049"/>
                  <a:pt x="5308632" y="850992"/>
                  <a:pt x="5271016" y="850992"/>
                </a:cubicBezTo>
                <a:lnTo>
                  <a:pt x="141832" y="850992"/>
                </a:lnTo>
                <a:cubicBezTo>
                  <a:pt x="104216" y="850992"/>
                  <a:pt x="68140" y="836049"/>
                  <a:pt x="41542" y="809450"/>
                </a:cubicBezTo>
                <a:cubicBezTo>
                  <a:pt x="14943" y="782852"/>
                  <a:pt x="0" y="746776"/>
                  <a:pt x="0" y="709160"/>
                </a:cubicBezTo>
                <a:lnTo>
                  <a:pt x="0" y="141832"/>
                </a:lnTo>
                <a:cubicBezTo>
                  <a:pt x="0" y="63500"/>
                  <a:pt x="63500" y="0"/>
                  <a:pt x="141832" y="0"/>
                </a:cubicBezTo>
                <a:close/>
              </a:path>
            </a:pathLst>
          </a:custGeom>
          <a:solidFill>
            <a:srgbClr val="2E7349">
              <a:alpha val="100000"/>
            </a:srgbClr>
          </a:solidFill>
          <a:ln w="38100">
            <a:solidFill>
              <a:srgbClr val="FFFF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>
              <a:buFont typeface="Wingdings" panose="05000000000000000000"/>
              <a:buChar char="«"/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2500前   古希腊       </a:t>
            </a:r>
            <a:r>
              <a:rPr lang="zh-CN" altLang="en-US" sz="2800" b="1" i="0">
                <a:solidFill>
                  <a:srgbClr val="FFE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粒子</a:t>
            </a:r>
          </a:p>
        </p:txBody>
      </p:sp>
      <p:sp>
        <p:nvSpPr>
          <p:cNvPr id="4" name="形状3"/>
          <p:cNvSpPr txBox="1"/>
          <p:nvPr/>
        </p:nvSpPr>
        <p:spPr>
          <a:xfrm>
            <a:off x="213570" y="3571180"/>
            <a:ext cx="6891071" cy="811063"/>
          </a:xfrm>
          <a:custGeom>
            <a:avLst/>
            <a:gdLst>
              <a:gd name="connsiteX0" fmla="*/ 135177 w 6891071"/>
              <a:gd name="connsiteY0" fmla="*/ 0 h 811063"/>
              <a:gd name="connsiteX1" fmla="*/ 6755893 w 6891071"/>
              <a:gd name="connsiteY1" fmla="*/ 0 h 811063"/>
              <a:gd name="connsiteX2" fmla="*/ 6830550 w 6891071"/>
              <a:gd name="connsiteY2" fmla="*/ 0 h 811063"/>
              <a:gd name="connsiteX3" fmla="*/ 6891071 w 6891071"/>
              <a:gd name="connsiteY3" fmla="*/ 675886 h 811063"/>
              <a:gd name="connsiteX4" fmla="*/ 6891071 w 6891071"/>
              <a:gd name="connsiteY4" fmla="*/ 750542 h 811063"/>
              <a:gd name="connsiteX5" fmla="*/ 135177 w 6891071"/>
              <a:gd name="connsiteY5" fmla="*/ 811063 h 811063"/>
              <a:gd name="connsiteX6" fmla="*/ 60521 w 6891071"/>
              <a:gd name="connsiteY6" fmla="*/ 811063 h 811063"/>
              <a:gd name="connsiteX7" fmla="*/ 0 w 6891071"/>
              <a:gd name="connsiteY7" fmla="*/ 135177 h 811063"/>
              <a:gd name="connsiteX8" fmla="*/ 0 w 6891071"/>
              <a:gd name="connsiteY8" fmla="*/ 60521 h 811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91071" h="811063">
                <a:moveTo>
                  <a:pt x="135177" y="0"/>
                </a:moveTo>
                <a:lnTo>
                  <a:pt x="6755893" y="0"/>
                </a:lnTo>
                <a:cubicBezTo>
                  <a:pt x="6830550" y="0"/>
                  <a:pt x="6891071" y="60521"/>
                  <a:pt x="6891071" y="135177"/>
                </a:cubicBezTo>
                <a:lnTo>
                  <a:pt x="6891071" y="675886"/>
                </a:lnTo>
                <a:cubicBezTo>
                  <a:pt x="6891071" y="750542"/>
                  <a:pt x="6830550" y="811063"/>
                  <a:pt x="6755893" y="811063"/>
                </a:cubicBezTo>
                <a:lnTo>
                  <a:pt x="135177" y="811063"/>
                </a:lnTo>
                <a:cubicBezTo>
                  <a:pt x="60521" y="811063"/>
                  <a:pt x="0" y="750542"/>
                  <a:pt x="0" y="675886"/>
                </a:cubicBezTo>
                <a:lnTo>
                  <a:pt x="0" y="135177"/>
                </a:lnTo>
                <a:cubicBezTo>
                  <a:pt x="0" y="60521"/>
                  <a:pt x="60521" y="0"/>
                  <a:pt x="135177" y="0"/>
                </a:cubicBezTo>
                <a:close/>
              </a:path>
            </a:pathLst>
          </a:custGeom>
          <a:solidFill>
            <a:srgbClr val="2E7349">
              <a:alpha val="100000"/>
            </a:srgbClr>
          </a:solidFill>
          <a:ln w="38100">
            <a:solidFill>
              <a:srgbClr val="FFFF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>
              <a:buFont typeface="Wingdings" panose="05000000000000000000"/>
              <a:buChar char="«"/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1818年   意大利  阿伏伽德罗       </a:t>
            </a:r>
            <a:r>
              <a:rPr lang="zh-CN" altLang="en-US" sz="2800" b="1" i="0">
                <a:solidFill>
                  <a:srgbClr val="FFE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分子</a:t>
            </a:r>
          </a:p>
        </p:txBody>
      </p:sp>
      <p:sp>
        <p:nvSpPr>
          <p:cNvPr id="5" name="形状4"/>
          <p:cNvSpPr txBox="1"/>
          <p:nvPr/>
        </p:nvSpPr>
        <p:spPr>
          <a:xfrm>
            <a:off x="213293" y="4826683"/>
            <a:ext cx="11541471" cy="900217"/>
          </a:xfrm>
          <a:custGeom>
            <a:avLst/>
            <a:gdLst>
              <a:gd name="connsiteX0" fmla="*/ 150036 w 11541471"/>
              <a:gd name="connsiteY0" fmla="*/ 0 h 900217"/>
              <a:gd name="connsiteX1" fmla="*/ 11391435 w 11541471"/>
              <a:gd name="connsiteY1" fmla="*/ 0 h 900217"/>
              <a:gd name="connsiteX2" fmla="*/ 11474297 w 11541471"/>
              <a:gd name="connsiteY2" fmla="*/ 0 h 900217"/>
              <a:gd name="connsiteX3" fmla="*/ 11541471 w 11541471"/>
              <a:gd name="connsiteY3" fmla="*/ 750181 h 900217"/>
              <a:gd name="connsiteX4" fmla="*/ 11541471 w 11541471"/>
              <a:gd name="connsiteY4" fmla="*/ 789973 h 900217"/>
              <a:gd name="connsiteX5" fmla="*/ 11469389 w 11541471"/>
              <a:gd name="connsiteY5" fmla="*/ 884410 h 900217"/>
              <a:gd name="connsiteX6" fmla="*/ 150036 w 11541471"/>
              <a:gd name="connsiteY6" fmla="*/ 900217 h 900217"/>
              <a:gd name="connsiteX7" fmla="*/ 110244 w 11541471"/>
              <a:gd name="connsiteY7" fmla="*/ 900217 h 900217"/>
              <a:gd name="connsiteX8" fmla="*/ 15807 w 11541471"/>
              <a:gd name="connsiteY8" fmla="*/ 828135 h 900217"/>
              <a:gd name="connsiteX9" fmla="*/ 0 w 11541471"/>
              <a:gd name="connsiteY9" fmla="*/ 150036 h 900217"/>
              <a:gd name="connsiteX10" fmla="*/ 0 w 11541471"/>
              <a:gd name="connsiteY10" fmla="*/ 67173 h 900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541471" h="900217">
                <a:moveTo>
                  <a:pt x="150036" y="0"/>
                </a:moveTo>
                <a:lnTo>
                  <a:pt x="11391435" y="0"/>
                </a:lnTo>
                <a:cubicBezTo>
                  <a:pt x="11474297" y="0"/>
                  <a:pt x="11541471" y="67174"/>
                  <a:pt x="11541471" y="150036"/>
                </a:cubicBezTo>
                <a:lnTo>
                  <a:pt x="11541471" y="750181"/>
                </a:lnTo>
                <a:cubicBezTo>
                  <a:pt x="11541471" y="789973"/>
                  <a:pt x="11525664" y="828135"/>
                  <a:pt x="11497526" y="856273"/>
                </a:cubicBezTo>
                <a:cubicBezTo>
                  <a:pt x="11469389" y="884410"/>
                  <a:pt x="11431227" y="900217"/>
                  <a:pt x="11391435" y="900217"/>
                </a:cubicBezTo>
                <a:lnTo>
                  <a:pt x="150036" y="900217"/>
                </a:lnTo>
                <a:cubicBezTo>
                  <a:pt x="110244" y="900217"/>
                  <a:pt x="72082" y="884410"/>
                  <a:pt x="43944" y="856273"/>
                </a:cubicBezTo>
                <a:cubicBezTo>
                  <a:pt x="15807" y="828135"/>
                  <a:pt x="0" y="789973"/>
                  <a:pt x="0" y="750181"/>
                </a:cubicBezTo>
                <a:lnTo>
                  <a:pt x="0" y="150036"/>
                </a:lnTo>
                <a:cubicBezTo>
                  <a:pt x="0" y="67173"/>
                  <a:pt x="67173" y="0"/>
                  <a:pt x="150036" y="0"/>
                </a:cubicBezTo>
                <a:close/>
              </a:path>
            </a:pathLst>
          </a:custGeom>
          <a:solidFill>
            <a:srgbClr val="2E7349">
              <a:alpha val="100000"/>
            </a:srgbClr>
          </a:solidFill>
          <a:ln w="38100">
            <a:solidFill>
              <a:srgbClr val="FFFF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>
              <a:buFont typeface="Wingdings" panose="05000000000000000000"/>
              <a:buChar char="«"/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现在通过电子显微镜、扫描隧道显微镜(STM)看到</a:t>
            </a:r>
            <a:r>
              <a:rPr lang="zh-CN" altLang="en-US" sz="2800" b="0" i="0">
                <a:solidFill>
                  <a:srgbClr val="FFE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800" b="1" i="0">
                <a:solidFill>
                  <a:srgbClr val="FFE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分子和更小的粒子</a:t>
            </a:r>
          </a:p>
        </p:txBody>
      </p:sp>
      <p:pic>
        <p:nvPicPr>
          <p:cNvPr id="6" name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4814" y="939013"/>
            <a:ext cx="3636207" cy="3526784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0" name="组合 19"/>
          <p:cNvGrpSpPr/>
          <p:nvPr/>
        </p:nvGrpSpPr>
        <p:grpSpPr>
          <a:xfrm>
            <a:off x="113665" y="73025"/>
            <a:ext cx="6009640" cy="669290"/>
            <a:chOff x="402" y="1412"/>
            <a:chExt cx="9464" cy="1054"/>
          </a:xfrm>
        </p:grpSpPr>
        <p:sp>
          <p:nvSpPr>
            <p:cNvPr id="16" name="形状1"/>
            <p:cNvSpPr txBox="1"/>
            <p:nvPr/>
          </p:nvSpPr>
          <p:spPr>
            <a:xfrm>
              <a:off x="1618" y="1412"/>
              <a:ext cx="8249" cy="904"/>
            </a:xfrm>
            <a:custGeom>
              <a:avLst/>
              <a:gdLst>
                <a:gd name="connsiteX0" fmla="*/ 287079 w 5237800"/>
                <a:gd name="connsiteY0" fmla="*/ 0 h 574158"/>
                <a:gd name="connsiteX1" fmla="*/ 4950721 w 5237800"/>
                <a:gd name="connsiteY1" fmla="*/ 0 h 574158"/>
                <a:gd name="connsiteX2" fmla="*/ 5026859 w 5237800"/>
                <a:gd name="connsiteY2" fmla="*/ 0 h 574158"/>
                <a:gd name="connsiteX3" fmla="*/ 5207554 w 5237800"/>
                <a:gd name="connsiteY3" fmla="*/ 137921 h 574158"/>
                <a:gd name="connsiteX4" fmla="*/ 5237800 w 5237800"/>
                <a:gd name="connsiteY4" fmla="*/ 363217 h 574158"/>
                <a:gd name="connsiteX5" fmla="*/ 5099879 w 5237800"/>
                <a:gd name="connsiteY5" fmla="*/ 543912 h 574158"/>
                <a:gd name="connsiteX6" fmla="*/ 287079 w 5237800"/>
                <a:gd name="connsiteY6" fmla="*/ 574158 h 574158"/>
                <a:gd name="connsiteX7" fmla="*/ 128530 w 5237800"/>
                <a:gd name="connsiteY7" fmla="*/ 574158 h 574158"/>
                <a:gd name="connsiteX8" fmla="*/ 0 w 5237800"/>
                <a:gd name="connsiteY8" fmla="*/ 128530 h 574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7800" h="574158">
                  <a:moveTo>
                    <a:pt x="287079" y="0"/>
                  </a:moveTo>
                  <a:lnTo>
                    <a:pt x="4950721" y="0"/>
                  </a:lnTo>
                  <a:cubicBezTo>
                    <a:pt x="5026859" y="0"/>
                    <a:pt x="5099879" y="30246"/>
                    <a:pt x="5153716" y="84083"/>
                  </a:cubicBezTo>
                  <a:cubicBezTo>
                    <a:pt x="5207554" y="137921"/>
                    <a:pt x="5237800" y="210941"/>
                    <a:pt x="5237800" y="287079"/>
                  </a:cubicBezTo>
                  <a:cubicBezTo>
                    <a:pt x="5237800" y="363217"/>
                    <a:pt x="5207554" y="436237"/>
                    <a:pt x="5153716" y="490074"/>
                  </a:cubicBezTo>
                  <a:cubicBezTo>
                    <a:pt x="5099879" y="543912"/>
                    <a:pt x="5026859" y="574158"/>
                    <a:pt x="4950721" y="574158"/>
                  </a:cubicBezTo>
                  <a:lnTo>
                    <a:pt x="287079" y="574158"/>
                  </a:lnTo>
                  <a:cubicBezTo>
                    <a:pt x="128530" y="574158"/>
                    <a:pt x="0" y="445628"/>
                    <a:pt x="0" y="287079"/>
                  </a:cubicBezTo>
                  <a:cubicBezTo>
                    <a:pt x="0" y="128530"/>
                    <a:pt x="128530" y="0"/>
                    <a:pt x="287079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物体是由大量分子、原子组成的</a:t>
              </a: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402" y="1412"/>
              <a:ext cx="1216" cy="1054"/>
              <a:chOff x="402" y="1412"/>
              <a:chExt cx="1216" cy="1054"/>
            </a:xfrm>
          </p:grpSpPr>
          <p:pic>
            <p:nvPicPr>
              <p:cNvPr id="10" name="图片1"/>
              <p:cNvPicPr>
                <a:picLocks noChangeAspect="1"/>
              </p:cNvPicPr>
              <p:nvPr/>
            </p:nvPicPr>
            <p:blipFill>
              <a:blip r:embed="rId3"/>
              <a:srcRect l="16000" t="4571" r="25839" b="9018"/>
              <a:stretch>
                <a:fillRect/>
              </a:stretch>
            </p:blipFill>
            <p:spPr>
              <a:xfrm>
                <a:off x="402" y="1412"/>
                <a:ext cx="1216" cy="1054"/>
              </a:xfrm>
              <a:prstGeom prst="ellipse">
                <a:avLst/>
              </a:prstGeom>
            </p:spPr>
          </p:pic>
          <p:sp>
            <p:nvSpPr>
              <p:cNvPr id="18" name="矩形 17"/>
              <p:cNvSpPr/>
              <p:nvPr/>
            </p:nvSpPr>
            <p:spPr>
              <a:xfrm>
                <a:off x="450" y="1412"/>
                <a:ext cx="1086" cy="10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 anchor="t">
                <a:noAutofit/>
              </a:bodyPr>
              <a:lstStyle/>
              <a:p>
                <a:pPr algn="ctr"/>
                <a:r>
                  <a:rPr lang="zh-CN" altLang="en-US" sz="3600" b="1" i="0">
                    <a:ln w="9525" cmpd="sng">
                      <a:solidFill>
                        <a:schemeClr val="accent1"/>
                      </a:solidFill>
                      <a:prstDash val="solid"/>
                    </a:ln>
                    <a:solidFill>
                      <a:srgbClr val="70AD47">
                        <a:tint val="1000"/>
                      </a:srgbClr>
                    </a:solidFill>
                    <a:effectLst>
                      <a:glow rad="38100">
                        <a:schemeClr val="accent1">
                          <a:alpha val="40000"/>
                        </a:schemeClr>
                      </a:glow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一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6122988" y="4030663"/>
            <a:ext cx="1844675" cy="31432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pic>
        <p:nvPicPr>
          <p:cNvPr id="4" name="图片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3548" y="721138"/>
            <a:ext cx="2995546" cy="2396433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文本1"/>
          <p:cNvSpPr txBox="1"/>
          <p:nvPr/>
        </p:nvSpPr>
        <p:spPr>
          <a:xfrm>
            <a:off x="2513768" y="3302587"/>
            <a:ext cx="8475936" cy="52574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中国科学家利用STM获得了石墨烯纳米结构图像（原子间距仅0.14nm）</a:t>
            </a:r>
          </a:p>
        </p:txBody>
      </p:sp>
      <p:pic>
        <p:nvPicPr>
          <p:cNvPr id="6" name="图片3"/>
          <p:cNvPicPr>
            <a:picLocks noChangeAspect="1"/>
          </p:cNvPicPr>
          <p:nvPr/>
        </p:nvPicPr>
        <p:blipFill>
          <a:blip r:embed="rId3"/>
          <a:srcRect l="2483" r="3642" b="27173"/>
          <a:stretch>
            <a:fillRect/>
          </a:stretch>
        </p:blipFill>
        <p:spPr>
          <a:xfrm>
            <a:off x="3198943" y="742156"/>
            <a:ext cx="2331844" cy="2476957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" name="组合1"/>
          <p:cNvGrpSpPr/>
          <p:nvPr/>
        </p:nvGrpSpPr>
        <p:grpSpPr>
          <a:xfrm>
            <a:off x="6855743" y="3724138"/>
            <a:ext cx="2538993" cy="2900283"/>
            <a:chOff x="0" y="0"/>
            <a:chExt cx="2538993" cy="2900283"/>
          </a:xfrm>
        </p:grpSpPr>
        <p:pic>
          <p:nvPicPr>
            <p:cNvPr id="8" name="图片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2412" y="431049"/>
              <a:ext cx="1502749" cy="1847967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9" name="图片5"/>
            <p:cNvPicPr>
              <a:picLocks noChangeAspect="1"/>
            </p:cNvPicPr>
            <p:nvPr/>
          </p:nvPicPr>
          <p:blipFill>
            <a:blip r:embed="rId5"/>
            <a:srcRect b="5360"/>
            <a:stretch>
              <a:fillRect/>
            </a:stretch>
          </p:blipFill>
          <p:spPr>
            <a:xfrm>
              <a:off x="0" y="0"/>
              <a:ext cx="1247838" cy="1394190"/>
            </a:xfrm>
            <a:prstGeom prst="rect">
              <a:avLst/>
            </a:prstGeom>
          </p:spPr>
        </p:pic>
        <p:sp>
          <p:nvSpPr>
            <p:cNvPr id="10" name="文本2"/>
            <p:cNvSpPr txBox="1"/>
            <p:nvPr/>
          </p:nvSpPr>
          <p:spPr>
            <a:xfrm>
              <a:off x="380" y="2393554"/>
              <a:ext cx="2538613" cy="50672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1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电子显微镜下的金原子</a:t>
              </a:r>
            </a:p>
          </p:txBody>
        </p:sp>
      </p:grpSp>
      <p:grpSp>
        <p:nvGrpSpPr>
          <p:cNvPr id="11" name="组合2"/>
          <p:cNvGrpSpPr/>
          <p:nvPr/>
        </p:nvGrpSpPr>
        <p:grpSpPr>
          <a:xfrm>
            <a:off x="3088411" y="3873024"/>
            <a:ext cx="3114932" cy="2934213"/>
            <a:chOff x="0" y="0"/>
            <a:chExt cx="3114932" cy="2934213"/>
          </a:xfrm>
        </p:grpSpPr>
        <p:pic>
          <p:nvPicPr>
            <p:cNvPr id="12" name="图片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0610" y="272487"/>
              <a:ext cx="1438880" cy="1857680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3" name="文本3"/>
            <p:cNvSpPr txBox="1"/>
            <p:nvPr/>
          </p:nvSpPr>
          <p:spPr>
            <a:xfrm>
              <a:off x="0" y="2106110"/>
              <a:ext cx="3114932" cy="82810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500"/>
                </a:lnSpc>
              </a:pPr>
              <a:r>
                <a:rPr lang="zh-CN" altLang="en-US" sz="1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电子显微镜下的</a:t>
              </a:r>
            </a:p>
            <a:p>
              <a:pPr marL="0" algn="ctr">
                <a:lnSpc>
                  <a:spcPts val="2500"/>
                </a:lnSpc>
              </a:pPr>
              <a:r>
                <a:rPr lang="zh-CN" altLang="en-US" sz="1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铝合金易拉罐表面</a:t>
              </a:r>
            </a:p>
          </p:txBody>
        </p:sp>
        <p:pic>
          <p:nvPicPr>
            <p:cNvPr id="14" name="图片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0167" y="0"/>
              <a:ext cx="693097" cy="876066"/>
            </a:xfrm>
            <a:prstGeom prst="rect">
              <a:avLst/>
            </a:prstGeom>
          </p:spPr>
        </p:pic>
      </p:grpSp>
      <p:grpSp>
        <p:nvGrpSpPr>
          <p:cNvPr id="20" name="组合 19"/>
          <p:cNvGrpSpPr/>
          <p:nvPr/>
        </p:nvGrpSpPr>
        <p:grpSpPr>
          <a:xfrm>
            <a:off x="113665" y="73025"/>
            <a:ext cx="6009640" cy="669290"/>
            <a:chOff x="402" y="1412"/>
            <a:chExt cx="9464" cy="1054"/>
          </a:xfrm>
        </p:grpSpPr>
        <p:sp>
          <p:nvSpPr>
            <p:cNvPr id="16" name="形状1"/>
            <p:cNvSpPr txBox="1"/>
            <p:nvPr/>
          </p:nvSpPr>
          <p:spPr>
            <a:xfrm>
              <a:off x="1618" y="1412"/>
              <a:ext cx="8249" cy="904"/>
            </a:xfrm>
            <a:custGeom>
              <a:avLst/>
              <a:gdLst>
                <a:gd name="connsiteX0" fmla="*/ 287079 w 5237800"/>
                <a:gd name="connsiteY0" fmla="*/ 0 h 574158"/>
                <a:gd name="connsiteX1" fmla="*/ 4950721 w 5237800"/>
                <a:gd name="connsiteY1" fmla="*/ 0 h 574158"/>
                <a:gd name="connsiteX2" fmla="*/ 5026859 w 5237800"/>
                <a:gd name="connsiteY2" fmla="*/ 0 h 574158"/>
                <a:gd name="connsiteX3" fmla="*/ 5207554 w 5237800"/>
                <a:gd name="connsiteY3" fmla="*/ 137921 h 574158"/>
                <a:gd name="connsiteX4" fmla="*/ 5237800 w 5237800"/>
                <a:gd name="connsiteY4" fmla="*/ 363217 h 574158"/>
                <a:gd name="connsiteX5" fmla="*/ 5099879 w 5237800"/>
                <a:gd name="connsiteY5" fmla="*/ 543912 h 574158"/>
                <a:gd name="connsiteX6" fmla="*/ 287079 w 5237800"/>
                <a:gd name="connsiteY6" fmla="*/ 574158 h 574158"/>
                <a:gd name="connsiteX7" fmla="*/ 128530 w 5237800"/>
                <a:gd name="connsiteY7" fmla="*/ 574158 h 574158"/>
                <a:gd name="connsiteX8" fmla="*/ 0 w 5237800"/>
                <a:gd name="connsiteY8" fmla="*/ 128530 h 574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7800" h="574158">
                  <a:moveTo>
                    <a:pt x="287079" y="0"/>
                  </a:moveTo>
                  <a:lnTo>
                    <a:pt x="4950721" y="0"/>
                  </a:lnTo>
                  <a:cubicBezTo>
                    <a:pt x="5026859" y="0"/>
                    <a:pt x="5099879" y="30246"/>
                    <a:pt x="5153716" y="84083"/>
                  </a:cubicBezTo>
                  <a:cubicBezTo>
                    <a:pt x="5207554" y="137921"/>
                    <a:pt x="5237800" y="210941"/>
                    <a:pt x="5237800" y="287079"/>
                  </a:cubicBezTo>
                  <a:cubicBezTo>
                    <a:pt x="5237800" y="363217"/>
                    <a:pt x="5207554" y="436237"/>
                    <a:pt x="5153716" y="490074"/>
                  </a:cubicBezTo>
                  <a:cubicBezTo>
                    <a:pt x="5099879" y="543912"/>
                    <a:pt x="5026859" y="574158"/>
                    <a:pt x="4950721" y="574158"/>
                  </a:cubicBezTo>
                  <a:lnTo>
                    <a:pt x="287079" y="574158"/>
                  </a:lnTo>
                  <a:cubicBezTo>
                    <a:pt x="128530" y="574158"/>
                    <a:pt x="0" y="445628"/>
                    <a:pt x="0" y="287079"/>
                  </a:cubicBezTo>
                  <a:cubicBezTo>
                    <a:pt x="0" y="128530"/>
                    <a:pt x="128530" y="0"/>
                    <a:pt x="287079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物体是由大量分子、原子组成的</a:t>
              </a: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402" y="1412"/>
              <a:ext cx="1216" cy="1054"/>
              <a:chOff x="402" y="1412"/>
              <a:chExt cx="1216" cy="1054"/>
            </a:xfrm>
          </p:grpSpPr>
          <p:pic>
            <p:nvPicPr>
              <p:cNvPr id="3" name="图片1"/>
              <p:cNvPicPr>
                <a:picLocks noChangeAspect="1"/>
              </p:cNvPicPr>
              <p:nvPr/>
            </p:nvPicPr>
            <p:blipFill>
              <a:blip r:embed="rId8"/>
              <a:srcRect l="16000" t="4571" r="25839" b="9018"/>
              <a:stretch>
                <a:fillRect/>
              </a:stretch>
            </p:blipFill>
            <p:spPr>
              <a:xfrm>
                <a:off x="402" y="1412"/>
                <a:ext cx="1216" cy="1054"/>
              </a:xfrm>
              <a:prstGeom prst="ellipse">
                <a:avLst/>
              </a:prstGeom>
            </p:spPr>
          </p:pic>
          <p:sp>
            <p:nvSpPr>
              <p:cNvPr id="18" name="矩形 17"/>
              <p:cNvSpPr/>
              <p:nvPr/>
            </p:nvSpPr>
            <p:spPr>
              <a:xfrm>
                <a:off x="450" y="1412"/>
                <a:ext cx="1086" cy="10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 anchor="t">
                <a:noAutofit/>
              </a:bodyPr>
              <a:lstStyle/>
              <a:p>
                <a:pPr algn="ctr"/>
                <a:r>
                  <a:rPr lang="zh-CN" altLang="en-US" sz="3600" b="1" i="0">
                    <a:ln w="9525" cmpd="sng">
                      <a:solidFill>
                        <a:schemeClr val="accent1"/>
                      </a:solidFill>
                      <a:prstDash val="solid"/>
                    </a:ln>
                    <a:solidFill>
                      <a:srgbClr val="70AD47">
                        <a:tint val="1000"/>
                      </a:srgbClr>
                    </a:solidFill>
                    <a:effectLst>
                      <a:glow rad="38100">
                        <a:schemeClr val="accent1">
                          <a:alpha val="40000"/>
                        </a:schemeClr>
                      </a:glow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一</a:t>
                </a:r>
              </a:p>
            </p:txBody>
          </p:sp>
        </p:grpSp>
      </p:grp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5650049" y="3213106"/>
            <a:ext cx="4681538" cy="309562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" name="形状2"/>
          <p:cNvSpPr txBox="1"/>
          <p:nvPr/>
        </p:nvSpPr>
        <p:spPr>
          <a:xfrm>
            <a:off x="1049782" y="1049626"/>
            <a:ext cx="9529477" cy="1784575"/>
          </a:xfrm>
          <a:prstGeom prst="rect">
            <a:avLst/>
          </a:prstGeom>
          <a:solidFill>
            <a:srgbClr val="002AAB"/>
          </a:solidFill>
          <a:ln w="9525">
            <a:solidFill>
              <a:srgbClr val="0130CB">
                <a:alpha val="100000"/>
              </a:srgbClr>
            </a:solidFill>
            <a:prstDash val="solid"/>
          </a:ln>
          <a:effectLst>
            <a:outerShdw blurRad="76200" dist="38100" dir="2700000" rotWithShape="0">
              <a:srgbClr val="000000">
                <a:alpha val="45000"/>
              </a:srgbClr>
            </a:outerShdw>
          </a:effectLst>
        </p:spPr>
        <p:txBody>
          <a:bodyPr anchor="ctr"/>
          <a:lstStyle/>
          <a:p>
            <a:pPr marL="0" algn="l"/>
            <a:endParaRPr/>
          </a:p>
          <a:p>
            <a:pPr marL="0" algn="l">
              <a:lnSpc>
                <a:spcPts val="4800"/>
              </a:lnSpc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1.常见的物质是由</a:t>
            </a:r>
            <a:r>
              <a:rPr lang="zh-CN" altLang="en-US" sz="2800" b="1" i="0" u="sng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大量分子、原子</a:t>
            </a: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构成的。</a:t>
            </a:r>
          </a:p>
          <a:p>
            <a:pPr marL="0" algn="l">
              <a:lnSpc>
                <a:spcPts val="5500"/>
              </a:lnSpc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2.分子非常小，一般分子的直径大约只有</a:t>
            </a:r>
            <a:r>
              <a:rPr lang="zh-CN" altLang="en-US" sz="28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10</a:t>
            </a:r>
            <a:r>
              <a:rPr lang="zh-CN" altLang="en-US" sz="2800" b="1" i="0" baseline="3000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-10</a:t>
            </a:r>
            <a:r>
              <a:rPr lang="zh-CN" altLang="en-US" sz="32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m</a:t>
            </a:r>
          </a:p>
          <a:p>
            <a:pPr marL="0" algn="l"/>
            <a:endParaRPr lang="zh-CN" altLang="en-US" sz="3200" b="1" i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1"/>
          <p:cNvGrpSpPr/>
          <p:nvPr/>
        </p:nvGrpSpPr>
        <p:grpSpPr>
          <a:xfrm>
            <a:off x="939365" y="3208439"/>
            <a:ext cx="4060631" cy="2671515"/>
            <a:chOff x="0" y="0"/>
            <a:chExt cx="4060631" cy="2671515"/>
          </a:xfrm>
        </p:grpSpPr>
        <p:sp>
          <p:nvSpPr>
            <p:cNvPr id="5" name="形状3"/>
            <p:cNvSpPr txBox="1"/>
            <p:nvPr/>
          </p:nvSpPr>
          <p:spPr>
            <a:xfrm>
              <a:off x="0" y="0"/>
              <a:ext cx="4060631" cy="2671515"/>
            </a:xfrm>
            <a:custGeom>
              <a:avLst/>
              <a:gdLst>
                <a:gd name="connsiteX0" fmla="*/ 445252 w 4060631"/>
                <a:gd name="connsiteY0" fmla="*/ 0 h 2671515"/>
                <a:gd name="connsiteX1" fmla="*/ 3615379 w 4060631"/>
                <a:gd name="connsiteY1" fmla="*/ 0 h 2671515"/>
                <a:gd name="connsiteX2" fmla="*/ 3861285 w 4060631"/>
                <a:gd name="connsiteY2" fmla="*/ 0 h 2671515"/>
                <a:gd name="connsiteX3" fmla="*/ 4060631 w 4060631"/>
                <a:gd name="connsiteY3" fmla="*/ 2226262 h 2671515"/>
                <a:gd name="connsiteX4" fmla="*/ 4060631 w 4060631"/>
                <a:gd name="connsiteY4" fmla="*/ 2472169 h 2671515"/>
                <a:gd name="connsiteX5" fmla="*/ 445252 w 4060631"/>
                <a:gd name="connsiteY5" fmla="*/ 2671515 h 2671515"/>
                <a:gd name="connsiteX6" fmla="*/ 199346 w 4060631"/>
                <a:gd name="connsiteY6" fmla="*/ 2671515 h 2671515"/>
                <a:gd name="connsiteX7" fmla="*/ 0 w 4060631"/>
                <a:gd name="connsiteY7" fmla="*/ 445252 h 2671515"/>
                <a:gd name="connsiteX8" fmla="*/ 0 w 4060631"/>
                <a:gd name="connsiteY8" fmla="*/ 199346 h 26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60631" h="2671515">
                  <a:moveTo>
                    <a:pt x="445252" y="0"/>
                  </a:moveTo>
                  <a:lnTo>
                    <a:pt x="3615379" y="0"/>
                  </a:lnTo>
                  <a:cubicBezTo>
                    <a:pt x="3861285" y="0"/>
                    <a:pt x="4060631" y="199346"/>
                    <a:pt x="4060631" y="445252"/>
                  </a:cubicBezTo>
                  <a:lnTo>
                    <a:pt x="4060631" y="2226262"/>
                  </a:lnTo>
                  <a:cubicBezTo>
                    <a:pt x="4060631" y="2472169"/>
                    <a:pt x="3861285" y="2671515"/>
                    <a:pt x="3615379" y="2671515"/>
                  </a:cubicBezTo>
                  <a:lnTo>
                    <a:pt x="445252" y="2671515"/>
                  </a:lnTo>
                  <a:cubicBezTo>
                    <a:pt x="199346" y="2671515"/>
                    <a:pt x="0" y="2472169"/>
                    <a:pt x="0" y="2226262"/>
                  </a:cubicBezTo>
                  <a:lnTo>
                    <a:pt x="0" y="445252"/>
                  </a:lnTo>
                  <a:cubicBezTo>
                    <a:pt x="0" y="199346"/>
                    <a:pt x="199346" y="0"/>
                    <a:pt x="445252" y="0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solidFill>
                <a:srgbClr val="1B65B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pic>
          <p:nvPicPr>
            <p:cNvPr id="6" name="图片1"/>
            <p:cNvPicPr>
              <a:picLocks noChangeAspect="1"/>
            </p:cNvPicPr>
            <p:nvPr/>
          </p:nvPicPr>
          <p:blipFill>
            <a:blip r:embed="rId2"/>
            <a:srcRect l="1623" t="1466" r="1136" b="1222"/>
            <a:stretch>
              <a:fillRect/>
            </a:stretch>
          </p:blipFill>
          <p:spPr>
            <a:xfrm>
              <a:off x="358864" y="252108"/>
              <a:ext cx="3525297" cy="2341202"/>
            </a:xfrm>
            <a:prstGeom prst="rect">
              <a:avLst/>
            </a:prstGeom>
          </p:spPr>
        </p:pic>
        <p:pic>
          <p:nvPicPr>
            <p:cNvPr id="7" name="图片2"/>
            <p:cNvPicPr>
              <a:picLocks noChangeAspect="1"/>
            </p:cNvPicPr>
            <p:nvPr/>
          </p:nvPicPr>
          <p:blipFill>
            <a:blip r:embed="rId3"/>
            <a:srcRect l="27600" t="1000" r="28200" b="9999"/>
            <a:stretch>
              <a:fillRect/>
            </a:stretch>
          </p:blipFill>
          <p:spPr>
            <a:xfrm>
              <a:off x="314554" y="252384"/>
              <a:ext cx="639385" cy="1029405"/>
            </a:xfrm>
            <a:prstGeom prst="rect">
              <a:avLst/>
            </a:prstGeom>
          </p:spPr>
        </p:pic>
      </p:grpSp>
      <p:grpSp>
        <p:nvGrpSpPr>
          <p:cNvPr id="8" name="组合2"/>
          <p:cNvGrpSpPr/>
          <p:nvPr/>
        </p:nvGrpSpPr>
        <p:grpSpPr>
          <a:xfrm>
            <a:off x="5393323" y="3227318"/>
            <a:ext cx="5600586" cy="2408234"/>
            <a:chOff x="0" y="0"/>
            <a:chExt cx="5600586" cy="2408234"/>
          </a:xfrm>
        </p:grpSpPr>
        <p:sp>
          <p:nvSpPr>
            <p:cNvPr id="9" name="形状4"/>
            <p:cNvSpPr txBox="1"/>
            <p:nvPr/>
          </p:nvSpPr>
          <p:spPr>
            <a:xfrm>
              <a:off x="0" y="0"/>
              <a:ext cx="5600586" cy="2408234"/>
            </a:xfrm>
            <a:custGeom>
              <a:avLst/>
              <a:gdLst>
                <a:gd name="connsiteX0" fmla="*/ 401372 w 5600586"/>
                <a:gd name="connsiteY0" fmla="*/ 0 h 2408234"/>
                <a:gd name="connsiteX1" fmla="*/ 5199213 w 5600586"/>
                <a:gd name="connsiteY1" fmla="*/ 0 h 2408234"/>
                <a:gd name="connsiteX2" fmla="*/ 5420885 w 5600586"/>
                <a:gd name="connsiteY2" fmla="*/ 0 h 2408234"/>
                <a:gd name="connsiteX3" fmla="*/ 5600585 w 5600586"/>
                <a:gd name="connsiteY3" fmla="*/ 2006862 h 2408234"/>
                <a:gd name="connsiteX4" fmla="*/ 5600585 w 5600586"/>
                <a:gd name="connsiteY4" fmla="*/ 2228534 h 2408234"/>
                <a:gd name="connsiteX5" fmla="*/ 401372 w 5600586"/>
                <a:gd name="connsiteY5" fmla="*/ 2408234 h 2408234"/>
                <a:gd name="connsiteX6" fmla="*/ 179701 w 5600586"/>
                <a:gd name="connsiteY6" fmla="*/ 2408234 h 2408234"/>
                <a:gd name="connsiteX7" fmla="*/ 0 w 5600586"/>
                <a:gd name="connsiteY7" fmla="*/ 1959656 h 2408234"/>
                <a:gd name="connsiteX8" fmla="*/ -732134 w 5600586"/>
                <a:gd name="connsiteY8" fmla="*/ 1927938 h 2408234"/>
                <a:gd name="connsiteX9" fmla="*/ 0 w 5600586"/>
                <a:gd name="connsiteY9" fmla="*/ 1576519 h 2408234"/>
                <a:gd name="connsiteX10" fmla="*/ 0 w 5600586"/>
                <a:gd name="connsiteY10" fmla="*/ 401372 h 2408234"/>
                <a:gd name="connsiteX11" fmla="*/ 0 w 5600586"/>
                <a:gd name="connsiteY11" fmla="*/ 179700 h 240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332720" h="2408234">
                  <a:moveTo>
                    <a:pt x="401372" y="0"/>
                  </a:moveTo>
                  <a:lnTo>
                    <a:pt x="5199213" y="0"/>
                  </a:lnTo>
                  <a:cubicBezTo>
                    <a:pt x="5420885" y="0"/>
                    <a:pt x="5600585" y="179701"/>
                    <a:pt x="5600585" y="401372"/>
                  </a:cubicBezTo>
                  <a:lnTo>
                    <a:pt x="5600585" y="2006862"/>
                  </a:lnTo>
                  <a:cubicBezTo>
                    <a:pt x="5600585" y="2228534"/>
                    <a:pt x="5420885" y="2408234"/>
                    <a:pt x="5199213" y="2408234"/>
                  </a:cubicBezTo>
                  <a:lnTo>
                    <a:pt x="401372" y="2408234"/>
                  </a:lnTo>
                  <a:cubicBezTo>
                    <a:pt x="179701" y="2408234"/>
                    <a:pt x="0" y="2228534"/>
                    <a:pt x="0" y="2006862"/>
                  </a:cubicBezTo>
                  <a:lnTo>
                    <a:pt x="0" y="1959656"/>
                  </a:lnTo>
                  <a:lnTo>
                    <a:pt x="-732134" y="1927938"/>
                  </a:lnTo>
                  <a:lnTo>
                    <a:pt x="0" y="1576519"/>
                  </a:lnTo>
                  <a:lnTo>
                    <a:pt x="0" y="401372"/>
                  </a:lnTo>
                  <a:cubicBezTo>
                    <a:pt x="0" y="179700"/>
                    <a:pt x="179701" y="0"/>
                    <a:pt x="401372" y="0"/>
                  </a:cubicBezTo>
                  <a:close/>
                </a:path>
              </a:pathLst>
            </a:custGeom>
            <a:solidFill>
              <a:srgbClr val="2E7349">
                <a:alpha val="100000"/>
              </a:srgbClr>
            </a:solidFill>
            <a:ln w="38100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文本1"/>
            <p:cNvSpPr txBox="1"/>
            <p:nvPr/>
          </p:nvSpPr>
          <p:spPr>
            <a:xfrm>
              <a:off x="234647" y="264404"/>
              <a:ext cx="5181600" cy="187545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100"/>
                </a:lnSpc>
              </a:pPr>
              <a:r>
                <a:rPr lang="zh-CN" altLang="en-US" sz="2400" b="0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草叶上的一滴小露珠，约有10</a:t>
              </a:r>
              <a:r>
                <a:rPr lang="zh-CN" altLang="en-US" sz="2400" b="0" i="0" baseline="3000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21</a:t>
              </a:r>
              <a:r>
                <a:rPr lang="zh-CN" altLang="en-US" sz="2400" b="0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个水分子。如果一个人每秒钟数1万个，他要不停地数30多亿年才能数完。</a:t>
              </a:r>
            </a:p>
          </p:txBody>
        </p:sp>
      </p:grpSp>
      <p:grpSp>
        <p:nvGrpSpPr>
          <p:cNvPr id="11" name="组合3"/>
          <p:cNvGrpSpPr/>
          <p:nvPr/>
        </p:nvGrpSpPr>
        <p:grpSpPr>
          <a:xfrm>
            <a:off x="8069247" y="1246670"/>
            <a:ext cx="1522846" cy="606972"/>
            <a:chOff x="0" y="0"/>
            <a:chExt cx="1522846" cy="606972"/>
          </a:xfrm>
        </p:grpSpPr>
        <p:sp>
          <p:nvSpPr>
            <p:cNvPr id="12" name="形状5"/>
            <p:cNvSpPr txBox="1"/>
            <p:nvPr/>
          </p:nvSpPr>
          <p:spPr>
            <a:xfrm>
              <a:off x="3810" y="49530"/>
              <a:ext cx="1519036" cy="46037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3" name="文本2"/>
            <p:cNvSpPr txBox="1"/>
            <p:nvPr/>
          </p:nvSpPr>
          <p:spPr>
            <a:xfrm>
              <a:off x="0" y="0"/>
              <a:ext cx="1519036" cy="60697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200"/>
                </a:lnSpc>
              </a:pPr>
              <a:r>
                <a:rPr lang="zh-CN" altLang="en-US" sz="2700" b="1" i="0">
                  <a:solidFill>
                    <a:srgbClr val="FFFFFF">
                      <a:alpha val="100000"/>
                    </a:srgbClr>
                  </a:solidFill>
                  <a:latin typeface="Arial"/>
                  <a:ea typeface="Arial"/>
                </a:rPr>
                <a:t>=0.1</a:t>
              </a:r>
              <a:r>
                <a:rPr lang="zh-CN" altLang="en-US" sz="2700" b="1" i="0">
                  <a:solidFill>
                    <a:srgbClr val="FFFF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nm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113665" y="130175"/>
            <a:ext cx="6009640" cy="669290"/>
            <a:chOff x="402" y="1412"/>
            <a:chExt cx="9464" cy="1054"/>
          </a:xfrm>
        </p:grpSpPr>
        <p:sp>
          <p:nvSpPr>
            <p:cNvPr id="16" name="形状1"/>
            <p:cNvSpPr txBox="1"/>
            <p:nvPr/>
          </p:nvSpPr>
          <p:spPr>
            <a:xfrm>
              <a:off x="1618" y="1412"/>
              <a:ext cx="8249" cy="904"/>
            </a:xfrm>
            <a:custGeom>
              <a:avLst/>
              <a:gdLst>
                <a:gd name="connsiteX0" fmla="*/ 287079 w 5237800"/>
                <a:gd name="connsiteY0" fmla="*/ 0 h 574158"/>
                <a:gd name="connsiteX1" fmla="*/ 4950721 w 5237800"/>
                <a:gd name="connsiteY1" fmla="*/ 0 h 574158"/>
                <a:gd name="connsiteX2" fmla="*/ 5026859 w 5237800"/>
                <a:gd name="connsiteY2" fmla="*/ 0 h 574158"/>
                <a:gd name="connsiteX3" fmla="*/ 5207554 w 5237800"/>
                <a:gd name="connsiteY3" fmla="*/ 137921 h 574158"/>
                <a:gd name="connsiteX4" fmla="*/ 5237800 w 5237800"/>
                <a:gd name="connsiteY4" fmla="*/ 363217 h 574158"/>
                <a:gd name="connsiteX5" fmla="*/ 5099879 w 5237800"/>
                <a:gd name="connsiteY5" fmla="*/ 543912 h 574158"/>
                <a:gd name="connsiteX6" fmla="*/ 287079 w 5237800"/>
                <a:gd name="connsiteY6" fmla="*/ 574158 h 574158"/>
                <a:gd name="connsiteX7" fmla="*/ 128530 w 5237800"/>
                <a:gd name="connsiteY7" fmla="*/ 574158 h 574158"/>
                <a:gd name="connsiteX8" fmla="*/ 0 w 5237800"/>
                <a:gd name="connsiteY8" fmla="*/ 128530 h 574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7800" h="574158">
                  <a:moveTo>
                    <a:pt x="287079" y="0"/>
                  </a:moveTo>
                  <a:lnTo>
                    <a:pt x="4950721" y="0"/>
                  </a:lnTo>
                  <a:cubicBezTo>
                    <a:pt x="5026859" y="0"/>
                    <a:pt x="5099879" y="30246"/>
                    <a:pt x="5153716" y="84083"/>
                  </a:cubicBezTo>
                  <a:cubicBezTo>
                    <a:pt x="5207554" y="137921"/>
                    <a:pt x="5237800" y="210941"/>
                    <a:pt x="5237800" y="287079"/>
                  </a:cubicBezTo>
                  <a:cubicBezTo>
                    <a:pt x="5237800" y="363217"/>
                    <a:pt x="5207554" y="436237"/>
                    <a:pt x="5153716" y="490074"/>
                  </a:cubicBezTo>
                  <a:cubicBezTo>
                    <a:pt x="5099879" y="543912"/>
                    <a:pt x="5026859" y="574158"/>
                    <a:pt x="4950721" y="574158"/>
                  </a:cubicBezTo>
                  <a:lnTo>
                    <a:pt x="287079" y="574158"/>
                  </a:lnTo>
                  <a:cubicBezTo>
                    <a:pt x="128530" y="574158"/>
                    <a:pt x="0" y="445628"/>
                    <a:pt x="0" y="287079"/>
                  </a:cubicBezTo>
                  <a:cubicBezTo>
                    <a:pt x="0" y="128530"/>
                    <a:pt x="128530" y="0"/>
                    <a:pt x="287079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物体是由大量分子、原子组成的</a:t>
              </a: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402" y="1412"/>
              <a:ext cx="1216" cy="1054"/>
              <a:chOff x="402" y="1412"/>
              <a:chExt cx="1216" cy="1054"/>
            </a:xfrm>
          </p:grpSpPr>
          <p:pic>
            <p:nvPicPr>
              <p:cNvPr id="14" name="图片1"/>
              <p:cNvPicPr>
                <a:picLocks noChangeAspect="1"/>
              </p:cNvPicPr>
              <p:nvPr/>
            </p:nvPicPr>
            <p:blipFill>
              <a:blip r:embed="rId4"/>
              <a:srcRect l="16000" t="4571" r="25839" b="9018"/>
              <a:stretch>
                <a:fillRect/>
              </a:stretch>
            </p:blipFill>
            <p:spPr>
              <a:xfrm>
                <a:off x="402" y="1412"/>
                <a:ext cx="1216" cy="1054"/>
              </a:xfrm>
              <a:prstGeom prst="ellipse">
                <a:avLst/>
              </a:prstGeom>
            </p:spPr>
          </p:pic>
          <p:sp>
            <p:nvSpPr>
              <p:cNvPr id="18" name="矩形 17"/>
              <p:cNvSpPr/>
              <p:nvPr/>
            </p:nvSpPr>
            <p:spPr>
              <a:xfrm>
                <a:off x="450" y="1412"/>
                <a:ext cx="1086" cy="10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 anchor="t">
                <a:noAutofit/>
              </a:bodyPr>
              <a:lstStyle/>
              <a:p>
                <a:pPr algn="ctr"/>
                <a:r>
                  <a:rPr lang="zh-CN" altLang="en-US" sz="3600" b="1" i="0">
                    <a:ln w="9525" cmpd="sng">
                      <a:solidFill>
                        <a:schemeClr val="accent1"/>
                      </a:solidFill>
                      <a:prstDash val="solid"/>
                    </a:ln>
                    <a:solidFill>
                      <a:srgbClr val="70AD47">
                        <a:tint val="1000"/>
                      </a:srgbClr>
                    </a:solidFill>
                    <a:effectLst>
                      <a:glow rad="38100">
                        <a:schemeClr val="accent1">
                          <a:alpha val="40000"/>
                        </a:schemeClr>
                      </a:glow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一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/>
          <p:cNvPicPr>
            <a:picLocks noChangeAspect="1"/>
          </p:cNvPicPr>
          <p:nvPr/>
        </p:nvPicPr>
        <p:blipFill>
          <a:blip r:embed="rId2"/>
          <a:srcRect r="11673"/>
          <a:stretch>
            <a:fillRect/>
          </a:stretch>
        </p:blipFill>
        <p:spPr>
          <a:xfrm>
            <a:off x="7196423" y="221275"/>
            <a:ext cx="4562599" cy="3592516"/>
          </a:xfrm>
          <a:prstGeom prst="rect">
            <a:avLst/>
          </a:prstGeom>
        </p:spPr>
      </p:pic>
      <p:sp>
        <p:nvSpPr>
          <p:cNvPr id="3" name="形状1"/>
          <p:cNvSpPr txBox="1"/>
          <p:nvPr/>
        </p:nvSpPr>
        <p:spPr>
          <a:xfrm>
            <a:off x="529590" y="1109980"/>
            <a:ext cx="6828790" cy="3281680"/>
          </a:xfrm>
          <a:custGeom>
            <a:avLst/>
            <a:gdLst>
              <a:gd name="connsiteX0" fmla="*/ 666277 w 6703600"/>
              <a:gd name="connsiteY0" fmla="*/ 0 h 3997662"/>
              <a:gd name="connsiteX1" fmla="*/ 6037323 w 6703600"/>
              <a:gd name="connsiteY1" fmla="*/ 0 h 3997662"/>
              <a:gd name="connsiteX2" fmla="*/ 6359301 w 6703600"/>
              <a:gd name="connsiteY2" fmla="*/ 0 h 3997662"/>
              <a:gd name="connsiteX3" fmla="*/ 6697708 w 6703600"/>
              <a:gd name="connsiteY3" fmla="*/ 582089 h 3997662"/>
              <a:gd name="connsiteX4" fmla="*/ 7454017 w 6703600"/>
              <a:gd name="connsiteY4" fmla="*/ 582141 h 3997662"/>
              <a:gd name="connsiteX5" fmla="*/ 6703600 w 6703600"/>
              <a:gd name="connsiteY5" fmla="*/ 1170720 h 3997662"/>
              <a:gd name="connsiteX6" fmla="*/ 6703600 w 6703600"/>
              <a:gd name="connsiteY6" fmla="*/ 3331385 h 3997662"/>
              <a:gd name="connsiteX7" fmla="*/ 6703600 w 6703600"/>
              <a:gd name="connsiteY7" fmla="*/ 3699359 h 3997662"/>
              <a:gd name="connsiteX8" fmla="*/ 666277 w 6703600"/>
              <a:gd name="connsiteY8" fmla="*/ 3997662 h 3997662"/>
              <a:gd name="connsiteX9" fmla="*/ 298302 w 6703600"/>
              <a:gd name="connsiteY9" fmla="*/ 3997661 h 3997662"/>
              <a:gd name="connsiteX10" fmla="*/ 0 w 6703600"/>
              <a:gd name="connsiteY10" fmla="*/ 666277 h 3997662"/>
              <a:gd name="connsiteX11" fmla="*/ 0 w 6703600"/>
              <a:gd name="connsiteY11" fmla="*/ 298302 h 3997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454017" h="3997662">
                <a:moveTo>
                  <a:pt x="666277" y="0"/>
                </a:moveTo>
                <a:lnTo>
                  <a:pt x="6037323" y="0"/>
                </a:lnTo>
                <a:cubicBezTo>
                  <a:pt x="6359301" y="0"/>
                  <a:pt x="6627936" y="228388"/>
                  <a:pt x="6690063" y="531999"/>
                </a:cubicBezTo>
                <a:lnTo>
                  <a:pt x="6697708" y="582089"/>
                </a:lnTo>
                <a:lnTo>
                  <a:pt x="7454017" y="582141"/>
                </a:lnTo>
                <a:lnTo>
                  <a:pt x="6703600" y="1170720"/>
                </a:lnTo>
                <a:lnTo>
                  <a:pt x="6703600" y="3331385"/>
                </a:lnTo>
                <a:cubicBezTo>
                  <a:pt x="6703600" y="3699359"/>
                  <a:pt x="6405297" y="3997661"/>
                  <a:pt x="6037323" y="3997662"/>
                </a:cubicBezTo>
                <a:lnTo>
                  <a:pt x="666277" y="3997662"/>
                </a:lnTo>
                <a:cubicBezTo>
                  <a:pt x="298302" y="3997661"/>
                  <a:pt x="0" y="3699359"/>
                  <a:pt x="0" y="3331385"/>
                </a:cubicBezTo>
                <a:lnTo>
                  <a:pt x="0" y="666277"/>
                </a:lnTo>
                <a:cubicBezTo>
                  <a:pt x="0" y="298302"/>
                  <a:pt x="298302" y="0"/>
                  <a:pt x="666277" y="0"/>
                </a:cubicBezTo>
                <a:close/>
              </a:path>
            </a:pathLst>
          </a:custGeom>
          <a:solidFill>
            <a:srgbClr val="87E6E2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>
              <a:lnSpc>
                <a:spcPct val="150000"/>
              </a:lnSpc>
            </a:pP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2017年1月份，我国华北地区有多个大中城市出现严</a:t>
            </a:r>
          </a:p>
          <a:p>
            <a:pPr marL="0" algn="l">
              <a:lnSpc>
                <a:spcPct val="150000"/>
              </a:lnSpc>
            </a:pP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重雾霾天气，如图所示，形成雾霾天气的罪魁祸首是</a:t>
            </a:r>
          </a:p>
          <a:p>
            <a:pPr marL="0" algn="l">
              <a:lnSpc>
                <a:spcPct val="150000"/>
              </a:lnSpc>
            </a:pP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“PM2.5”，“PM2.5”是指大气中直径小于或等于</a:t>
            </a:r>
          </a:p>
          <a:p>
            <a:pPr marL="0" algn="l">
              <a:lnSpc>
                <a:spcPct val="150000"/>
              </a:lnSpc>
            </a:pP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2.5微米的颗粒物。 PM2.5”_______(选填“是”或</a:t>
            </a:r>
          </a:p>
          <a:p>
            <a:pPr marL="0" algn="l">
              <a:lnSpc>
                <a:spcPct val="150000"/>
              </a:lnSpc>
            </a:pP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“不是”)分子。</a:t>
            </a:r>
          </a:p>
        </p:txBody>
      </p:sp>
      <p:sp>
        <p:nvSpPr>
          <p:cNvPr id="4" name="文本1"/>
          <p:cNvSpPr txBox="1"/>
          <p:nvPr/>
        </p:nvSpPr>
        <p:spPr>
          <a:xfrm>
            <a:off x="3780339" y="2928825"/>
            <a:ext cx="952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不是</a:t>
            </a:r>
          </a:p>
        </p:txBody>
      </p:sp>
      <p:sp>
        <p:nvSpPr>
          <p:cNvPr id="5" name="文本2"/>
          <p:cNvSpPr txBox="1"/>
          <p:nvPr/>
        </p:nvSpPr>
        <p:spPr>
          <a:xfrm>
            <a:off x="1334862" y="4391797"/>
            <a:ext cx="9289256" cy="181580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6300"/>
              </a:lnSpc>
            </a:pPr>
            <a:r>
              <a:rPr lang="zh-CN" altLang="en-US" sz="3300" b="1" i="0">
                <a:solidFill>
                  <a:srgbClr val="FF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分子肉眼一定看不见，但看不见的不一定是分子如：雾霾、微生物虽然肉眼看不见，但不是分子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113665" y="73025"/>
            <a:ext cx="6009640" cy="669290"/>
            <a:chOff x="402" y="1412"/>
            <a:chExt cx="9464" cy="1054"/>
          </a:xfrm>
        </p:grpSpPr>
        <p:sp>
          <p:nvSpPr>
            <p:cNvPr id="16" name="形状1"/>
            <p:cNvSpPr txBox="1"/>
            <p:nvPr/>
          </p:nvSpPr>
          <p:spPr>
            <a:xfrm>
              <a:off x="1618" y="1412"/>
              <a:ext cx="8249" cy="904"/>
            </a:xfrm>
            <a:custGeom>
              <a:avLst/>
              <a:gdLst>
                <a:gd name="connsiteX0" fmla="*/ 287079 w 5237800"/>
                <a:gd name="connsiteY0" fmla="*/ 0 h 574158"/>
                <a:gd name="connsiteX1" fmla="*/ 4950721 w 5237800"/>
                <a:gd name="connsiteY1" fmla="*/ 0 h 574158"/>
                <a:gd name="connsiteX2" fmla="*/ 5026859 w 5237800"/>
                <a:gd name="connsiteY2" fmla="*/ 0 h 574158"/>
                <a:gd name="connsiteX3" fmla="*/ 5207554 w 5237800"/>
                <a:gd name="connsiteY3" fmla="*/ 137921 h 574158"/>
                <a:gd name="connsiteX4" fmla="*/ 5237800 w 5237800"/>
                <a:gd name="connsiteY4" fmla="*/ 363217 h 574158"/>
                <a:gd name="connsiteX5" fmla="*/ 5099879 w 5237800"/>
                <a:gd name="connsiteY5" fmla="*/ 543912 h 574158"/>
                <a:gd name="connsiteX6" fmla="*/ 287079 w 5237800"/>
                <a:gd name="connsiteY6" fmla="*/ 574158 h 574158"/>
                <a:gd name="connsiteX7" fmla="*/ 128530 w 5237800"/>
                <a:gd name="connsiteY7" fmla="*/ 574158 h 574158"/>
                <a:gd name="connsiteX8" fmla="*/ 0 w 5237800"/>
                <a:gd name="connsiteY8" fmla="*/ 128530 h 574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7800" h="574158">
                  <a:moveTo>
                    <a:pt x="287079" y="0"/>
                  </a:moveTo>
                  <a:lnTo>
                    <a:pt x="4950721" y="0"/>
                  </a:lnTo>
                  <a:cubicBezTo>
                    <a:pt x="5026859" y="0"/>
                    <a:pt x="5099879" y="30246"/>
                    <a:pt x="5153716" y="84083"/>
                  </a:cubicBezTo>
                  <a:cubicBezTo>
                    <a:pt x="5207554" y="137921"/>
                    <a:pt x="5237800" y="210941"/>
                    <a:pt x="5237800" y="287079"/>
                  </a:cubicBezTo>
                  <a:cubicBezTo>
                    <a:pt x="5237800" y="363217"/>
                    <a:pt x="5207554" y="436237"/>
                    <a:pt x="5153716" y="490074"/>
                  </a:cubicBezTo>
                  <a:cubicBezTo>
                    <a:pt x="5099879" y="543912"/>
                    <a:pt x="5026859" y="574158"/>
                    <a:pt x="4950721" y="574158"/>
                  </a:cubicBezTo>
                  <a:lnTo>
                    <a:pt x="287079" y="574158"/>
                  </a:lnTo>
                  <a:cubicBezTo>
                    <a:pt x="128530" y="574158"/>
                    <a:pt x="0" y="445628"/>
                    <a:pt x="0" y="287079"/>
                  </a:cubicBezTo>
                  <a:cubicBezTo>
                    <a:pt x="0" y="128530"/>
                    <a:pt x="128530" y="0"/>
                    <a:pt x="287079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物体是由大量分子、原子组成的</a:t>
              </a: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402" y="1412"/>
              <a:ext cx="1216" cy="1054"/>
              <a:chOff x="402" y="1412"/>
              <a:chExt cx="1216" cy="1054"/>
            </a:xfrm>
          </p:grpSpPr>
          <p:pic>
            <p:nvPicPr>
              <p:cNvPr id="6" name="图片1"/>
              <p:cNvPicPr>
                <a:picLocks noChangeAspect="1"/>
              </p:cNvPicPr>
              <p:nvPr/>
            </p:nvPicPr>
            <p:blipFill>
              <a:blip r:embed="rId3"/>
              <a:srcRect l="16000" t="4571" r="25839" b="9018"/>
              <a:stretch>
                <a:fillRect/>
              </a:stretch>
            </p:blipFill>
            <p:spPr>
              <a:xfrm>
                <a:off x="402" y="1412"/>
                <a:ext cx="1216" cy="1054"/>
              </a:xfrm>
              <a:prstGeom prst="ellipse">
                <a:avLst/>
              </a:prstGeom>
            </p:spPr>
          </p:pic>
          <p:sp>
            <p:nvSpPr>
              <p:cNvPr id="18" name="矩形 17"/>
              <p:cNvSpPr/>
              <p:nvPr/>
            </p:nvSpPr>
            <p:spPr>
              <a:xfrm>
                <a:off x="450" y="1412"/>
                <a:ext cx="1086" cy="10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 anchor="t">
                <a:noAutofit/>
              </a:bodyPr>
              <a:lstStyle/>
              <a:p>
                <a:pPr algn="ctr"/>
                <a:r>
                  <a:rPr lang="zh-CN" altLang="en-US" sz="3600" b="1" i="0">
                    <a:ln w="9525" cmpd="sng">
                      <a:solidFill>
                        <a:schemeClr val="accent1"/>
                      </a:solidFill>
                      <a:prstDash val="solid"/>
                    </a:ln>
                    <a:solidFill>
                      <a:srgbClr val="70AD47">
                        <a:tint val="1000"/>
                      </a:srgbClr>
                    </a:solidFill>
                    <a:effectLst>
                      <a:glow rad="38100">
                        <a:schemeClr val="accent1">
                          <a:alpha val="40000"/>
                        </a:schemeClr>
                      </a:glow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一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5650049" y="3213106"/>
            <a:ext cx="4681538" cy="309562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" name="形状2"/>
          <p:cNvSpPr txBox="1"/>
          <p:nvPr/>
        </p:nvSpPr>
        <p:spPr>
          <a:xfrm>
            <a:off x="2576198" y="2499103"/>
            <a:ext cx="6548152" cy="1213075"/>
          </a:xfrm>
          <a:prstGeom prst="rect">
            <a:avLst/>
          </a:prstGeom>
          <a:solidFill>
            <a:srgbClr val="002AAB"/>
          </a:solidFill>
          <a:ln w="9525">
            <a:solidFill>
              <a:srgbClr val="FFFFFF">
                <a:alpha val="100000"/>
              </a:srgbClr>
            </a:solidFill>
            <a:prstDash val="solid"/>
          </a:ln>
          <a:effectLst>
            <a:outerShdw blurRad="76200" dist="38100" dir="2700000" rotWithShape="0">
              <a:srgbClr val="000000">
                <a:alpha val="45000"/>
              </a:srgbClr>
            </a:outerShdw>
          </a:effectLst>
        </p:spPr>
        <p:txBody>
          <a:bodyPr anchor="ctr"/>
          <a:lstStyle/>
          <a:p>
            <a:pPr marL="0" algn="l">
              <a:lnSpc>
                <a:spcPts val="4800"/>
              </a:lnSpc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3.分子是</a:t>
            </a:r>
            <a:r>
              <a:rPr lang="zh-CN" altLang="en-US" sz="2800" b="0" i="0" u="sng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保持物质化学性质</a:t>
            </a: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最小的微粒。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113665" y="73025"/>
            <a:ext cx="6009640" cy="669290"/>
            <a:chOff x="402" y="1412"/>
            <a:chExt cx="9464" cy="1054"/>
          </a:xfrm>
        </p:grpSpPr>
        <p:sp>
          <p:nvSpPr>
            <p:cNvPr id="16" name="形状1"/>
            <p:cNvSpPr txBox="1"/>
            <p:nvPr/>
          </p:nvSpPr>
          <p:spPr>
            <a:xfrm>
              <a:off x="1618" y="1412"/>
              <a:ext cx="8249" cy="904"/>
            </a:xfrm>
            <a:custGeom>
              <a:avLst/>
              <a:gdLst>
                <a:gd name="connsiteX0" fmla="*/ 287079 w 5237800"/>
                <a:gd name="connsiteY0" fmla="*/ 0 h 574158"/>
                <a:gd name="connsiteX1" fmla="*/ 4950721 w 5237800"/>
                <a:gd name="connsiteY1" fmla="*/ 0 h 574158"/>
                <a:gd name="connsiteX2" fmla="*/ 5026859 w 5237800"/>
                <a:gd name="connsiteY2" fmla="*/ 0 h 574158"/>
                <a:gd name="connsiteX3" fmla="*/ 5207554 w 5237800"/>
                <a:gd name="connsiteY3" fmla="*/ 137921 h 574158"/>
                <a:gd name="connsiteX4" fmla="*/ 5237800 w 5237800"/>
                <a:gd name="connsiteY4" fmla="*/ 363217 h 574158"/>
                <a:gd name="connsiteX5" fmla="*/ 5099879 w 5237800"/>
                <a:gd name="connsiteY5" fmla="*/ 543912 h 574158"/>
                <a:gd name="connsiteX6" fmla="*/ 287079 w 5237800"/>
                <a:gd name="connsiteY6" fmla="*/ 574158 h 574158"/>
                <a:gd name="connsiteX7" fmla="*/ 128530 w 5237800"/>
                <a:gd name="connsiteY7" fmla="*/ 574158 h 574158"/>
                <a:gd name="connsiteX8" fmla="*/ 0 w 5237800"/>
                <a:gd name="connsiteY8" fmla="*/ 128530 h 574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7800" h="574158">
                  <a:moveTo>
                    <a:pt x="287079" y="0"/>
                  </a:moveTo>
                  <a:lnTo>
                    <a:pt x="4950721" y="0"/>
                  </a:lnTo>
                  <a:cubicBezTo>
                    <a:pt x="5026859" y="0"/>
                    <a:pt x="5099879" y="30246"/>
                    <a:pt x="5153716" y="84083"/>
                  </a:cubicBezTo>
                  <a:cubicBezTo>
                    <a:pt x="5207554" y="137921"/>
                    <a:pt x="5237800" y="210941"/>
                    <a:pt x="5237800" y="287079"/>
                  </a:cubicBezTo>
                  <a:cubicBezTo>
                    <a:pt x="5237800" y="363217"/>
                    <a:pt x="5207554" y="436237"/>
                    <a:pt x="5153716" y="490074"/>
                  </a:cubicBezTo>
                  <a:cubicBezTo>
                    <a:pt x="5099879" y="543912"/>
                    <a:pt x="5026859" y="574158"/>
                    <a:pt x="4950721" y="574158"/>
                  </a:cubicBezTo>
                  <a:lnTo>
                    <a:pt x="287079" y="574158"/>
                  </a:lnTo>
                  <a:cubicBezTo>
                    <a:pt x="128530" y="574158"/>
                    <a:pt x="0" y="445628"/>
                    <a:pt x="0" y="287079"/>
                  </a:cubicBezTo>
                  <a:cubicBezTo>
                    <a:pt x="0" y="128530"/>
                    <a:pt x="128530" y="0"/>
                    <a:pt x="287079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物体是由大量分子、原子组成的</a:t>
              </a: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402" y="1412"/>
              <a:ext cx="1216" cy="1054"/>
              <a:chOff x="402" y="1412"/>
              <a:chExt cx="1216" cy="1054"/>
            </a:xfrm>
          </p:grpSpPr>
          <p:pic>
            <p:nvPicPr>
              <p:cNvPr id="4" name="图片1"/>
              <p:cNvPicPr>
                <a:picLocks noChangeAspect="1"/>
              </p:cNvPicPr>
              <p:nvPr/>
            </p:nvPicPr>
            <p:blipFill>
              <a:blip r:embed="rId2"/>
              <a:srcRect l="16000" t="4571" r="25839" b="9018"/>
              <a:stretch>
                <a:fillRect/>
              </a:stretch>
            </p:blipFill>
            <p:spPr>
              <a:xfrm>
                <a:off x="402" y="1412"/>
                <a:ext cx="1216" cy="1054"/>
              </a:xfrm>
              <a:prstGeom prst="ellipse">
                <a:avLst/>
              </a:prstGeom>
            </p:spPr>
          </p:pic>
          <p:sp>
            <p:nvSpPr>
              <p:cNvPr id="18" name="矩形 17"/>
              <p:cNvSpPr/>
              <p:nvPr/>
            </p:nvSpPr>
            <p:spPr>
              <a:xfrm>
                <a:off x="450" y="1412"/>
                <a:ext cx="1086" cy="10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 anchor="t">
                <a:noAutofit/>
              </a:bodyPr>
              <a:lstStyle/>
              <a:p>
                <a:pPr algn="ctr"/>
                <a:r>
                  <a:rPr lang="zh-CN" altLang="en-US" sz="3600" b="1" i="0">
                    <a:ln w="9525" cmpd="sng">
                      <a:solidFill>
                        <a:schemeClr val="accent1"/>
                      </a:solidFill>
                      <a:prstDash val="solid"/>
                    </a:ln>
                    <a:solidFill>
                      <a:srgbClr val="70AD47">
                        <a:tint val="1000"/>
                      </a:srgbClr>
                    </a:solidFill>
                    <a:effectLst>
                      <a:glow rad="38100">
                        <a:schemeClr val="accent1">
                          <a:alpha val="40000"/>
                        </a:schemeClr>
                      </a:glow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一</a:t>
                </a:r>
              </a:p>
            </p:txBody>
          </p:sp>
        </p:grpSp>
      </p:grp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3925" y="2832100"/>
            <a:ext cx="19050" cy="19050"/>
          </a:xfrm>
          <a:prstGeom prst="rect">
            <a:avLst/>
          </a:prstGeom>
        </p:spPr>
      </p:pic>
      <p:sp>
        <p:nvSpPr>
          <p:cNvPr id="3" name="形状1"/>
          <p:cNvSpPr txBox="1"/>
          <p:nvPr/>
        </p:nvSpPr>
        <p:spPr>
          <a:xfrm>
            <a:off x="1233173" y="1073144"/>
            <a:ext cx="8620125" cy="51752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>
              <a:lnSpc>
                <a:spcPts val="39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春天油菜花盛开，我们能闻到浓郁的花香，为什么？</a:t>
            </a:r>
          </a:p>
        </p:txBody>
      </p:sp>
      <p:sp>
        <p:nvSpPr>
          <p:cNvPr id="4" name="文本1"/>
          <p:cNvSpPr txBox="1"/>
          <p:nvPr/>
        </p:nvSpPr>
        <p:spPr>
          <a:xfrm>
            <a:off x="7877613" y="2194570"/>
            <a:ext cx="3209925" cy="380339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Microsoft YaHei UI" panose="020B0503020204020204" charset="-122"/>
                <a:ea typeface="Microsoft YaHei UI" panose="020B0503020204020204" charset="-122"/>
              </a:rPr>
              <a:t>    是一些带有香味的分子，从油菜花中跑出来，进入空气中，向各个方向散布开来。当它们到达我们的鼻子里时，我们就会闻到香味。</a:t>
            </a:r>
          </a:p>
        </p:txBody>
      </p:sp>
      <p:pic>
        <p:nvPicPr>
          <p:cNvPr id="5" name="图片2"/>
          <p:cNvPicPr>
            <a:picLocks noChangeAspect="1"/>
          </p:cNvPicPr>
          <p:nvPr/>
        </p:nvPicPr>
        <p:blipFill>
          <a:blip r:embed="rId3"/>
          <a:srcRect l="27083" t="11018" r="4947"/>
          <a:stretch>
            <a:fillRect/>
          </a:stretch>
        </p:blipFill>
        <p:spPr>
          <a:xfrm>
            <a:off x="1396508" y="1713062"/>
            <a:ext cx="6215156" cy="4575755"/>
          </a:xfrm>
          <a:prstGeom prst="rect">
            <a:avLst/>
          </a:prstGeom>
        </p:spPr>
      </p:pic>
      <p:pic>
        <p:nvPicPr>
          <p:cNvPr id="6" name="图片3"/>
          <p:cNvPicPr>
            <a:picLocks noChangeAspect="1"/>
          </p:cNvPicPr>
          <p:nvPr/>
        </p:nvPicPr>
        <p:blipFill>
          <a:blip r:embed="rId4"/>
          <a:srcRect l="18700" t="22400" r="1600" b="14600"/>
          <a:stretch>
            <a:fillRect/>
          </a:stretch>
        </p:blipFill>
        <p:spPr>
          <a:xfrm>
            <a:off x="9579569" y="422024"/>
            <a:ext cx="1764249" cy="1689554"/>
          </a:xfrm>
          <a:prstGeom prst="rect">
            <a:avLst/>
          </a:prstGeom>
        </p:spPr>
      </p:pic>
      <p:grpSp>
        <p:nvGrpSpPr>
          <p:cNvPr id="7" name="组合1"/>
          <p:cNvGrpSpPr/>
          <p:nvPr/>
        </p:nvGrpSpPr>
        <p:grpSpPr>
          <a:xfrm>
            <a:off x="168365" y="295229"/>
            <a:ext cx="5425188" cy="568177"/>
            <a:chOff x="891487" y="184580"/>
            <a:chExt cx="5425188" cy="568177"/>
          </a:xfrm>
        </p:grpSpPr>
        <p:sp>
          <p:nvSpPr>
            <p:cNvPr id="8" name="形状2"/>
            <p:cNvSpPr txBox="1"/>
            <p:nvPr/>
          </p:nvSpPr>
          <p:spPr>
            <a:xfrm>
              <a:off x="1360030" y="185402"/>
              <a:ext cx="4956645" cy="567355"/>
            </a:xfrm>
            <a:custGeom>
              <a:avLst/>
              <a:gdLst>
                <a:gd name="connsiteX0" fmla="*/ 283677 w 4956645"/>
                <a:gd name="connsiteY0" fmla="*/ 0 h 567355"/>
                <a:gd name="connsiteX1" fmla="*/ 4672968 w 4956645"/>
                <a:gd name="connsiteY1" fmla="*/ 0 h 567355"/>
                <a:gd name="connsiteX2" fmla="*/ 4829639 w 4956645"/>
                <a:gd name="connsiteY2" fmla="*/ 0 h 567355"/>
                <a:gd name="connsiteX3" fmla="*/ 4956645 w 4956645"/>
                <a:gd name="connsiteY3" fmla="*/ 440348 h 567355"/>
                <a:gd name="connsiteX4" fmla="*/ 283677 w 4956645"/>
                <a:gd name="connsiteY4" fmla="*/ 567355 h 567355"/>
                <a:gd name="connsiteX5" fmla="*/ 127007 w 4956645"/>
                <a:gd name="connsiteY5" fmla="*/ 567355 h 567355"/>
                <a:gd name="connsiteX6" fmla="*/ 0 w 4956645"/>
                <a:gd name="connsiteY6" fmla="*/ 127007 h 567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6645" h="567355">
                  <a:moveTo>
                    <a:pt x="283677" y="0"/>
                  </a:moveTo>
                  <a:lnTo>
                    <a:pt x="4672968" y="0"/>
                  </a:lnTo>
                  <a:cubicBezTo>
                    <a:pt x="4829639" y="0"/>
                    <a:pt x="4956645" y="127007"/>
                    <a:pt x="4956645" y="283677"/>
                  </a:cubicBezTo>
                  <a:cubicBezTo>
                    <a:pt x="4956645" y="440348"/>
                    <a:pt x="4829639" y="567354"/>
                    <a:pt x="4672968" y="567355"/>
                  </a:cubicBezTo>
                  <a:lnTo>
                    <a:pt x="283677" y="567355"/>
                  </a:lnTo>
                  <a:cubicBezTo>
                    <a:pt x="127007" y="567355"/>
                    <a:pt x="0" y="440348"/>
                    <a:pt x="0" y="283677"/>
                  </a:cubicBezTo>
                  <a:cubicBezTo>
                    <a:pt x="0" y="127007"/>
                    <a:pt x="127007" y="0"/>
                    <a:pt x="283677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分子在永不停息的做无规则运动</a:t>
              </a:r>
            </a:p>
          </p:txBody>
        </p:sp>
        <p:sp>
          <p:nvSpPr>
            <p:cNvPr id="10" name="形状3"/>
            <p:cNvSpPr txBox="1"/>
            <p:nvPr/>
          </p:nvSpPr>
          <p:spPr>
            <a:xfrm>
              <a:off x="891487" y="184580"/>
              <a:ext cx="567213" cy="567214"/>
            </a:xfrm>
            <a:custGeom>
              <a:avLst/>
              <a:gdLst>
                <a:gd name="connsiteX0" fmla="*/ 283606 w 567213"/>
                <a:gd name="connsiteY0" fmla="*/ 0 h 567214"/>
                <a:gd name="connsiteX1" fmla="*/ 440238 w 567213"/>
                <a:gd name="connsiteY1" fmla="*/ 0 h 567214"/>
                <a:gd name="connsiteX2" fmla="*/ 567213 w 567213"/>
                <a:gd name="connsiteY2" fmla="*/ 440239 h 567214"/>
                <a:gd name="connsiteX3" fmla="*/ 126975 w 567213"/>
                <a:gd name="connsiteY3" fmla="*/ 567214 h 567214"/>
                <a:gd name="connsiteX4" fmla="*/ 0 w 567213"/>
                <a:gd name="connsiteY4" fmla="*/ 126975 h 56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213" h="567214">
                  <a:moveTo>
                    <a:pt x="283606" y="0"/>
                  </a:moveTo>
                  <a:cubicBezTo>
                    <a:pt x="440238" y="0"/>
                    <a:pt x="567213" y="126975"/>
                    <a:pt x="567213" y="283607"/>
                  </a:cubicBezTo>
                  <a:cubicBezTo>
                    <a:pt x="567213" y="440239"/>
                    <a:pt x="440238" y="567214"/>
                    <a:pt x="283606" y="567214"/>
                  </a:cubicBezTo>
                  <a:cubicBezTo>
                    <a:pt x="126975" y="567214"/>
                    <a:pt x="0" y="440239"/>
                    <a:pt x="0" y="283607"/>
                  </a:cubicBezTo>
                  <a:cubicBezTo>
                    <a:pt x="0" y="126975"/>
                    <a:pt x="126975" y="0"/>
                    <a:pt x="283606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38100">
              <a:solidFill>
                <a:srgbClr val="E4E4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二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2660</Words>
  <PresentationFormat>宽屏</PresentationFormat>
  <Paragraphs>184</Paragraphs>
  <Slides>29</Slides>
  <Notes>0</Notes>
  <HiddenSlides>0</HiddenSlides>
  <MMClips>6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8" baseType="lpstr">
      <vt:lpstr>Microsoft YaHei UI</vt:lpstr>
      <vt:lpstr>黑体</vt:lpstr>
      <vt:lpstr>楷体</vt:lpstr>
      <vt:lpstr>宋体</vt:lpstr>
      <vt:lpstr>微软雅黑</vt:lpstr>
      <vt:lpstr>Arial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2025-10-24T19:47:28Z</cp:lastPrinted>
  <dcterms:created xsi:type="dcterms:W3CDTF">2025-10-24T19:47:28Z</dcterms:created>
  <dcterms:modified xsi:type="dcterms:W3CDTF">2026-08-14T00:47:03Z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