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559" r:id="rId2"/>
    <p:sldId id="560" r:id="rId3"/>
    <p:sldId id="592" r:id="rId4"/>
    <p:sldId id="561" r:id="rId5"/>
    <p:sldId id="562" r:id="rId6"/>
    <p:sldId id="565" r:id="rId7"/>
    <p:sldId id="589" r:id="rId8"/>
    <p:sldId id="563" r:id="rId9"/>
    <p:sldId id="564" r:id="rId10"/>
    <p:sldId id="570" r:id="rId11"/>
    <p:sldId id="571" r:id="rId12"/>
    <p:sldId id="593" r:id="rId13"/>
    <p:sldId id="572" r:id="rId14"/>
    <p:sldId id="573" r:id="rId15"/>
    <p:sldId id="574" r:id="rId16"/>
    <p:sldId id="575" r:id="rId17"/>
    <p:sldId id="576" r:id="rId18"/>
    <p:sldId id="577" r:id="rId19"/>
    <p:sldId id="578" r:id="rId20"/>
    <p:sldId id="579" r:id="rId21"/>
    <p:sldId id="580" r:id="rId22"/>
    <p:sldId id="581" r:id="rId23"/>
    <p:sldId id="582" r:id="rId24"/>
    <p:sldId id="583" r:id="rId25"/>
    <p:sldId id="584" r:id="rId26"/>
    <p:sldId id="591" r:id="rId27"/>
    <p:sldId id="585" r:id="rId28"/>
    <p:sldId id="586" r:id="rId29"/>
    <p:sldId id="587" r:id="rId30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3"/>
    </p:embeddedFont>
    <p:embeddedFont>
      <p:font typeface="华文行楷" panose="02010800040101010101" pitchFamily="2" charset="-122"/>
      <p:regular r:id="rId34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8">
          <p15:clr>
            <a:srgbClr val="A4A3A4"/>
          </p15:clr>
        </p15:guide>
        <p15:guide id="2" pos="287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9F00"/>
    <a:srgbClr val="E6A774"/>
    <a:srgbClr val="D56D00"/>
    <a:srgbClr val="00A48D"/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5062" autoAdjust="0"/>
  </p:normalViewPr>
  <p:slideViewPr>
    <p:cSldViewPr showGuides="1">
      <p:cViewPr varScale="1">
        <p:scale>
          <a:sx n="104" d="100"/>
          <a:sy n="104" d="100"/>
        </p:scale>
        <p:origin x="216" y="82"/>
      </p:cViewPr>
      <p:guideLst>
        <p:guide orient="horz" pos="1578"/>
        <p:guide pos="287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18006E18-4BEF-4595-B3B6-2ABF2F04905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304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395A52D7-8F67-41F0-A534-CB8A9A4DB925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426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0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>
            <p:custDataLst>
              <p:tags r:id="rId1"/>
            </p:custDataLst>
          </p:nvPr>
        </p:nvCxnSpPr>
        <p:spPr>
          <a:xfrm>
            <a:off x="0" y="843280"/>
            <a:ext cx="9144000" cy="0"/>
          </a:xfrm>
          <a:prstGeom prst="line">
            <a:avLst/>
          </a:prstGeom>
          <a:ln w="44450">
            <a:solidFill>
              <a:srgbClr val="E0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学习目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>
            <p:custDataLst>
              <p:tags r:id="rId1"/>
            </p:custDataLst>
          </p:nvPr>
        </p:nvCxnSpPr>
        <p:spPr>
          <a:xfrm>
            <a:off x="0" y="843280"/>
            <a:ext cx="9144000" cy="0"/>
          </a:xfrm>
          <a:prstGeom prst="line">
            <a:avLst/>
          </a:prstGeom>
          <a:ln w="44450">
            <a:solidFill>
              <a:srgbClr val="E0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 userDrawn="1">
            <p:custDataLst>
              <p:tags r:id="rId2"/>
            </p:custDataLst>
          </p:nvPr>
        </p:nvSpPr>
        <p:spPr>
          <a:xfrm>
            <a:off x="391159" y="280034"/>
            <a:ext cx="360000" cy="360000"/>
          </a:xfrm>
          <a:prstGeom prst="diamond">
            <a:avLst/>
          </a:prstGeom>
          <a:solidFill>
            <a:srgbClr val="009F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>
              <a:ln>
                <a:solidFill>
                  <a:srgbClr val="E6A774"/>
                </a:solidFill>
              </a:ln>
              <a:solidFill>
                <a:srgbClr val="E6A774"/>
              </a:solidFill>
            </a:endParaRPr>
          </a:p>
        </p:txBody>
      </p:sp>
      <p:cxnSp>
        <p:nvCxnSpPr>
          <p:cNvPr id="5" name="直接连接符 4"/>
          <p:cNvCxnSpPr/>
          <p:nvPr userDrawn="1">
            <p:custDataLst>
              <p:tags r:id="rId3"/>
            </p:custDataLst>
          </p:nvPr>
        </p:nvCxnSpPr>
        <p:spPr>
          <a:xfrm>
            <a:off x="388620" y="648970"/>
            <a:ext cx="1951132" cy="0"/>
          </a:xfrm>
          <a:prstGeom prst="line">
            <a:avLst/>
          </a:prstGeom>
          <a:ln w="25400">
            <a:solidFill>
              <a:srgbClr val="009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23"/>
          <p:cNvSpPr txBox="1"/>
          <p:nvPr userDrawn="1">
            <p:custDataLst>
              <p:tags r:id="rId4"/>
            </p:custDataLst>
          </p:nvPr>
        </p:nvSpPr>
        <p:spPr>
          <a:xfrm>
            <a:off x="775669" y="173990"/>
            <a:ext cx="1605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思维导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>
            <p:custDataLst>
              <p:tags r:id="rId1"/>
            </p:custDataLst>
          </p:nvPr>
        </p:nvCxnSpPr>
        <p:spPr>
          <a:xfrm>
            <a:off x="0" y="843280"/>
            <a:ext cx="9144000" cy="0"/>
          </a:xfrm>
          <a:prstGeom prst="line">
            <a:avLst/>
          </a:prstGeom>
          <a:ln w="44450">
            <a:solidFill>
              <a:srgbClr val="E0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 userDrawn="1">
            <p:custDataLst>
              <p:tags r:id="rId2"/>
            </p:custDataLst>
          </p:nvPr>
        </p:nvSpPr>
        <p:spPr>
          <a:xfrm>
            <a:off x="391159" y="280034"/>
            <a:ext cx="360000" cy="360000"/>
          </a:xfrm>
          <a:prstGeom prst="diamond">
            <a:avLst/>
          </a:prstGeom>
          <a:solidFill>
            <a:srgbClr val="009F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>
              <a:ln>
                <a:solidFill>
                  <a:srgbClr val="E6A774"/>
                </a:solidFill>
              </a:ln>
              <a:solidFill>
                <a:srgbClr val="E6A774"/>
              </a:solidFill>
            </a:endParaRPr>
          </a:p>
        </p:txBody>
      </p:sp>
      <p:cxnSp>
        <p:nvCxnSpPr>
          <p:cNvPr id="5" name="直接连接符 4"/>
          <p:cNvCxnSpPr/>
          <p:nvPr userDrawn="1">
            <p:custDataLst>
              <p:tags r:id="rId3"/>
            </p:custDataLst>
          </p:nvPr>
        </p:nvCxnSpPr>
        <p:spPr>
          <a:xfrm>
            <a:off x="388620" y="648970"/>
            <a:ext cx="1951132" cy="0"/>
          </a:xfrm>
          <a:prstGeom prst="line">
            <a:avLst/>
          </a:prstGeom>
          <a:ln w="25400">
            <a:solidFill>
              <a:srgbClr val="009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23"/>
          <p:cNvSpPr txBox="1"/>
          <p:nvPr userDrawn="1">
            <p:custDataLst>
              <p:tags r:id="rId4"/>
            </p:custDataLst>
          </p:nvPr>
        </p:nvSpPr>
        <p:spPr>
          <a:xfrm>
            <a:off x="775669" y="173990"/>
            <a:ext cx="1605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思维导图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学生活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>
            <p:custDataLst>
              <p:tags r:id="rId1"/>
            </p:custDataLst>
          </p:nvPr>
        </p:nvCxnSpPr>
        <p:spPr>
          <a:xfrm>
            <a:off x="0" y="843280"/>
            <a:ext cx="9144000" cy="0"/>
          </a:xfrm>
          <a:prstGeom prst="line">
            <a:avLst/>
          </a:prstGeom>
          <a:ln w="44450">
            <a:solidFill>
              <a:srgbClr val="E0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 userDrawn="1">
            <p:custDataLst>
              <p:tags r:id="rId2"/>
            </p:custDataLst>
          </p:nvPr>
        </p:nvSpPr>
        <p:spPr>
          <a:xfrm>
            <a:off x="391159" y="280034"/>
            <a:ext cx="360000" cy="360000"/>
          </a:xfrm>
          <a:prstGeom prst="diamond">
            <a:avLst/>
          </a:prstGeom>
          <a:solidFill>
            <a:srgbClr val="009F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>
              <a:ln>
                <a:solidFill>
                  <a:srgbClr val="E6A774"/>
                </a:solidFill>
              </a:ln>
              <a:solidFill>
                <a:srgbClr val="E6A774"/>
              </a:solidFill>
            </a:endParaRPr>
          </a:p>
        </p:txBody>
      </p:sp>
      <p:cxnSp>
        <p:nvCxnSpPr>
          <p:cNvPr id="5" name="直接连接符 4"/>
          <p:cNvCxnSpPr/>
          <p:nvPr userDrawn="1">
            <p:custDataLst>
              <p:tags r:id="rId3"/>
            </p:custDataLst>
          </p:nvPr>
        </p:nvCxnSpPr>
        <p:spPr>
          <a:xfrm>
            <a:off x="388620" y="648970"/>
            <a:ext cx="1951132" cy="0"/>
          </a:xfrm>
          <a:prstGeom prst="line">
            <a:avLst/>
          </a:prstGeom>
          <a:ln w="25400">
            <a:solidFill>
              <a:srgbClr val="009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23"/>
          <p:cNvSpPr txBox="1"/>
          <p:nvPr userDrawn="1">
            <p:custDataLst>
              <p:tags r:id="rId4"/>
            </p:custDataLst>
          </p:nvPr>
        </p:nvSpPr>
        <p:spPr>
          <a:xfrm>
            <a:off x="775669" y="173990"/>
            <a:ext cx="1605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学生活动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堂例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>
            <p:custDataLst>
              <p:tags r:id="rId1"/>
            </p:custDataLst>
          </p:nvPr>
        </p:nvCxnSpPr>
        <p:spPr>
          <a:xfrm>
            <a:off x="0" y="843280"/>
            <a:ext cx="9144000" cy="0"/>
          </a:xfrm>
          <a:prstGeom prst="line">
            <a:avLst/>
          </a:prstGeom>
          <a:ln w="44450">
            <a:solidFill>
              <a:srgbClr val="E0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 userDrawn="1">
            <p:custDataLst>
              <p:tags r:id="rId2"/>
            </p:custDataLst>
          </p:nvPr>
        </p:nvSpPr>
        <p:spPr>
          <a:xfrm>
            <a:off x="391159" y="280034"/>
            <a:ext cx="360000" cy="360000"/>
          </a:xfrm>
          <a:prstGeom prst="diamond">
            <a:avLst/>
          </a:prstGeom>
          <a:solidFill>
            <a:srgbClr val="009F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>
              <a:ln>
                <a:solidFill>
                  <a:srgbClr val="E6A774"/>
                </a:solidFill>
              </a:ln>
              <a:solidFill>
                <a:srgbClr val="E6A774"/>
              </a:solidFill>
            </a:endParaRPr>
          </a:p>
        </p:txBody>
      </p:sp>
      <p:cxnSp>
        <p:nvCxnSpPr>
          <p:cNvPr id="5" name="直接连接符 4"/>
          <p:cNvCxnSpPr/>
          <p:nvPr userDrawn="1">
            <p:custDataLst>
              <p:tags r:id="rId3"/>
            </p:custDataLst>
          </p:nvPr>
        </p:nvCxnSpPr>
        <p:spPr>
          <a:xfrm>
            <a:off x="388620" y="648970"/>
            <a:ext cx="1951132" cy="0"/>
          </a:xfrm>
          <a:prstGeom prst="line">
            <a:avLst/>
          </a:prstGeom>
          <a:ln w="25400">
            <a:solidFill>
              <a:srgbClr val="009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23"/>
          <p:cNvSpPr txBox="1"/>
          <p:nvPr userDrawn="1">
            <p:custDataLst>
              <p:tags r:id="rId4"/>
            </p:custDataLst>
          </p:nvPr>
        </p:nvSpPr>
        <p:spPr>
          <a:xfrm>
            <a:off x="775669" y="173990"/>
            <a:ext cx="1605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课堂例题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新课教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>
            <p:custDataLst>
              <p:tags r:id="rId1"/>
            </p:custDataLst>
          </p:nvPr>
        </p:nvCxnSpPr>
        <p:spPr>
          <a:xfrm>
            <a:off x="0" y="843280"/>
            <a:ext cx="9144000" cy="0"/>
          </a:xfrm>
          <a:prstGeom prst="line">
            <a:avLst/>
          </a:prstGeom>
          <a:ln w="44450">
            <a:solidFill>
              <a:srgbClr val="E0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 userDrawn="1">
            <p:custDataLst>
              <p:tags r:id="rId2"/>
            </p:custDataLst>
          </p:nvPr>
        </p:nvSpPr>
        <p:spPr>
          <a:xfrm>
            <a:off x="391159" y="280034"/>
            <a:ext cx="360000" cy="360000"/>
          </a:xfrm>
          <a:prstGeom prst="diamond">
            <a:avLst/>
          </a:prstGeom>
          <a:solidFill>
            <a:srgbClr val="009F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>
              <a:ln>
                <a:solidFill>
                  <a:srgbClr val="E6A774"/>
                </a:solidFill>
              </a:ln>
              <a:solidFill>
                <a:srgbClr val="E6A774"/>
              </a:solidFill>
            </a:endParaRPr>
          </a:p>
        </p:txBody>
      </p:sp>
      <p:cxnSp>
        <p:nvCxnSpPr>
          <p:cNvPr id="5" name="直接连接符 4"/>
          <p:cNvCxnSpPr/>
          <p:nvPr userDrawn="1">
            <p:custDataLst>
              <p:tags r:id="rId3"/>
            </p:custDataLst>
          </p:nvPr>
        </p:nvCxnSpPr>
        <p:spPr>
          <a:xfrm>
            <a:off x="388620" y="648970"/>
            <a:ext cx="1951132" cy="0"/>
          </a:xfrm>
          <a:prstGeom prst="line">
            <a:avLst/>
          </a:prstGeom>
          <a:ln w="25400">
            <a:solidFill>
              <a:srgbClr val="009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23"/>
          <p:cNvSpPr txBox="1"/>
          <p:nvPr userDrawn="1">
            <p:custDataLst>
              <p:tags r:id="rId4"/>
            </p:custDataLst>
          </p:nvPr>
        </p:nvSpPr>
        <p:spPr>
          <a:xfrm>
            <a:off x="775669" y="173990"/>
            <a:ext cx="1605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新课教学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入新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>
            <p:custDataLst>
              <p:tags r:id="rId1"/>
            </p:custDataLst>
          </p:nvPr>
        </p:nvCxnSpPr>
        <p:spPr>
          <a:xfrm>
            <a:off x="0" y="843280"/>
            <a:ext cx="9144000" cy="0"/>
          </a:xfrm>
          <a:prstGeom prst="line">
            <a:avLst/>
          </a:prstGeom>
          <a:ln w="44450">
            <a:solidFill>
              <a:srgbClr val="E0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 userDrawn="1">
            <p:custDataLst>
              <p:tags r:id="rId2"/>
            </p:custDataLst>
          </p:nvPr>
        </p:nvSpPr>
        <p:spPr>
          <a:xfrm>
            <a:off x="391159" y="280034"/>
            <a:ext cx="360000" cy="360000"/>
          </a:xfrm>
          <a:prstGeom prst="diamond">
            <a:avLst/>
          </a:prstGeom>
          <a:solidFill>
            <a:srgbClr val="009F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>
              <a:ln>
                <a:solidFill>
                  <a:srgbClr val="E6A774"/>
                </a:solidFill>
              </a:ln>
              <a:solidFill>
                <a:srgbClr val="E6A774"/>
              </a:solidFill>
            </a:endParaRPr>
          </a:p>
        </p:txBody>
      </p:sp>
      <p:cxnSp>
        <p:nvCxnSpPr>
          <p:cNvPr id="5" name="直接连接符 4"/>
          <p:cNvCxnSpPr/>
          <p:nvPr userDrawn="1">
            <p:custDataLst>
              <p:tags r:id="rId3"/>
            </p:custDataLst>
          </p:nvPr>
        </p:nvCxnSpPr>
        <p:spPr>
          <a:xfrm>
            <a:off x="388620" y="648970"/>
            <a:ext cx="1951132" cy="0"/>
          </a:xfrm>
          <a:prstGeom prst="line">
            <a:avLst/>
          </a:prstGeom>
          <a:ln w="25400">
            <a:solidFill>
              <a:srgbClr val="009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23"/>
          <p:cNvSpPr txBox="1"/>
          <p:nvPr userDrawn="1">
            <p:custDataLst>
              <p:tags r:id="rId4"/>
            </p:custDataLst>
          </p:nvPr>
        </p:nvSpPr>
        <p:spPr>
          <a:xfrm>
            <a:off x="775669" y="173990"/>
            <a:ext cx="1605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导入新课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课堂小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>
            <p:custDataLst>
              <p:tags r:id="rId1"/>
            </p:custDataLst>
          </p:nvPr>
        </p:nvCxnSpPr>
        <p:spPr>
          <a:xfrm>
            <a:off x="0" y="843280"/>
            <a:ext cx="9144000" cy="0"/>
          </a:xfrm>
          <a:prstGeom prst="line">
            <a:avLst/>
          </a:prstGeom>
          <a:ln w="44450">
            <a:solidFill>
              <a:srgbClr val="E0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 userDrawn="1">
            <p:custDataLst>
              <p:tags r:id="rId2"/>
            </p:custDataLst>
          </p:nvPr>
        </p:nvSpPr>
        <p:spPr>
          <a:xfrm>
            <a:off x="391159" y="280034"/>
            <a:ext cx="360000" cy="360000"/>
          </a:xfrm>
          <a:prstGeom prst="diamond">
            <a:avLst/>
          </a:prstGeom>
          <a:solidFill>
            <a:srgbClr val="009F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>
              <a:ln>
                <a:solidFill>
                  <a:srgbClr val="E6A774"/>
                </a:solidFill>
              </a:ln>
              <a:solidFill>
                <a:srgbClr val="E6A774"/>
              </a:solidFill>
            </a:endParaRPr>
          </a:p>
        </p:txBody>
      </p:sp>
      <p:cxnSp>
        <p:nvCxnSpPr>
          <p:cNvPr id="5" name="直接连接符 4"/>
          <p:cNvCxnSpPr/>
          <p:nvPr userDrawn="1">
            <p:custDataLst>
              <p:tags r:id="rId3"/>
            </p:custDataLst>
          </p:nvPr>
        </p:nvCxnSpPr>
        <p:spPr>
          <a:xfrm>
            <a:off x="388620" y="648970"/>
            <a:ext cx="1951132" cy="0"/>
          </a:xfrm>
          <a:prstGeom prst="line">
            <a:avLst/>
          </a:prstGeom>
          <a:ln w="25400">
            <a:solidFill>
              <a:srgbClr val="009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23"/>
          <p:cNvSpPr txBox="1"/>
          <p:nvPr userDrawn="1">
            <p:custDataLst>
              <p:tags r:id="rId4"/>
            </p:custDataLst>
          </p:nvPr>
        </p:nvSpPr>
        <p:spPr>
          <a:xfrm>
            <a:off x="775669" y="173990"/>
            <a:ext cx="1605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当堂训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>
            <p:custDataLst>
              <p:tags r:id="rId1"/>
            </p:custDataLst>
          </p:nvPr>
        </p:nvCxnSpPr>
        <p:spPr>
          <a:xfrm>
            <a:off x="0" y="843280"/>
            <a:ext cx="9144000" cy="0"/>
          </a:xfrm>
          <a:prstGeom prst="line">
            <a:avLst/>
          </a:prstGeom>
          <a:ln w="44450">
            <a:solidFill>
              <a:srgbClr val="E0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 userDrawn="1">
            <p:custDataLst>
              <p:tags r:id="rId2"/>
            </p:custDataLst>
          </p:nvPr>
        </p:nvSpPr>
        <p:spPr>
          <a:xfrm>
            <a:off x="391159" y="280034"/>
            <a:ext cx="360000" cy="360000"/>
          </a:xfrm>
          <a:prstGeom prst="diamond">
            <a:avLst/>
          </a:prstGeom>
          <a:solidFill>
            <a:srgbClr val="009F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>
              <a:ln>
                <a:solidFill>
                  <a:srgbClr val="E6A774"/>
                </a:solidFill>
              </a:ln>
              <a:solidFill>
                <a:srgbClr val="E6A774"/>
              </a:solidFill>
            </a:endParaRPr>
          </a:p>
        </p:txBody>
      </p:sp>
      <p:cxnSp>
        <p:nvCxnSpPr>
          <p:cNvPr id="5" name="直接连接符 4"/>
          <p:cNvCxnSpPr/>
          <p:nvPr userDrawn="1">
            <p:custDataLst>
              <p:tags r:id="rId3"/>
            </p:custDataLst>
          </p:nvPr>
        </p:nvCxnSpPr>
        <p:spPr>
          <a:xfrm>
            <a:off x="388620" y="648970"/>
            <a:ext cx="1951132" cy="0"/>
          </a:xfrm>
          <a:prstGeom prst="line">
            <a:avLst/>
          </a:prstGeom>
          <a:ln w="25400">
            <a:solidFill>
              <a:srgbClr val="009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23"/>
          <p:cNvSpPr txBox="1"/>
          <p:nvPr userDrawn="1">
            <p:custDataLst>
              <p:tags r:id="rId4"/>
            </p:custDataLst>
          </p:nvPr>
        </p:nvSpPr>
        <p:spPr>
          <a:xfrm>
            <a:off x="775669" y="173990"/>
            <a:ext cx="1605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当堂训练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回顾复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>
            <p:custDataLst>
              <p:tags r:id="rId1"/>
            </p:custDataLst>
          </p:nvPr>
        </p:nvCxnSpPr>
        <p:spPr>
          <a:xfrm>
            <a:off x="0" y="843280"/>
            <a:ext cx="9144000" cy="0"/>
          </a:xfrm>
          <a:prstGeom prst="line">
            <a:avLst/>
          </a:prstGeom>
          <a:ln w="44450">
            <a:solidFill>
              <a:srgbClr val="E0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 userDrawn="1">
            <p:custDataLst>
              <p:tags r:id="rId2"/>
            </p:custDataLst>
          </p:nvPr>
        </p:nvSpPr>
        <p:spPr>
          <a:xfrm>
            <a:off x="391159" y="280034"/>
            <a:ext cx="360000" cy="360000"/>
          </a:xfrm>
          <a:prstGeom prst="diamond">
            <a:avLst/>
          </a:prstGeom>
          <a:solidFill>
            <a:srgbClr val="009F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>
              <a:ln>
                <a:solidFill>
                  <a:srgbClr val="E6A774"/>
                </a:solidFill>
              </a:ln>
              <a:solidFill>
                <a:srgbClr val="E6A774"/>
              </a:solidFill>
            </a:endParaRPr>
          </a:p>
        </p:txBody>
      </p:sp>
      <p:cxnSp>
        <p:nvCxnSpPr>
          <p:cNvPr id="5" name="直接连接符 4"/>
          <p:cNvCxnSpPr/>
          <p:nvPr userDrawn="1">
            <p:custDataLst>
              <p:tags r:id="rId3"/>
            </p:custDataLst>
          </p:nvPr>
        </p:nvCxnSpPr>
        <p:spPr>
          <a:xfrm>
            <a:off x="388620" y="648970"/>
            <a:ext cx="1951132" cy="0"/>
          </a:xfrm>
          <a:prstGeom prst="line">
            <a:avLst/>
          </a:prstGeom>
          <a:ln w="25400">
            <a:solidFill>
              <a:srgbClr val="009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23"/>
          <p:cNvSpPr txBox="1"/>
          <p:nvPr userDrawn="1">
            <p:custDataLst>
              <p:tags r:id="rId4"/>
            </p:custDataLst>
          </p:nvPr>
        </p:nvSpPr>
        <p:spPr>
          <a:xfrm>
            <a:off x="775669" y="173990"/>
            <a:ext cx="1605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回顾复习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课后作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rcRect t="17556" b="14741"/>
          <a:stretch>
            <a:fillRect/>
          </a:stretch>
        </p:blipFill>
        <p:spPr>
          <a:xfrm>
            <a:off x="565150" y="249649"/>
            <a:ext cx="8013065" cy="4698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lum contrast="-12000"/>
          </a:blip>
          <a:srcRect t="40148" b="36667"/>
          <a:stretch>
            <a:fillRect/>
          </a:stretch>
        </p:blipFill>
        <p:spPr>
          <a:xfrm>
            <a:off x="2048828" y="915034"/>
            <a:ext cx="5046344" cy="864627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3347546" y="999563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0" dirty="0">
                <a:latin typeface="黑体" panose="02010609060101010101" pitchFamily="49" charset="-122"/>
                <a:ea typeface="黑体" panose="02010609060101010101" pitchFamily="49" charset="-122"/>
              </a:rPr>
              <a:t>课后作业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395" y="195580"/>
            <a:ext cx="1283909" cy="5200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84946" y="1530488"/>
            <a:ext cx="52337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latin typeface="+mj-ea"/>
                <a:ea typeface="+mj-ea"/>
              </a:rPr>
              <a:t>第</a:t>
            </a:r>
            <a:r>
              <a:rPr lang="en-US" altLang="zh-CN" sz="4800" dirty="0">
                <a:latin typeface="+mj-ea"/>
                <a:ea typeface="+mj-ea"/>
              </a:rPr>
              <a:t>4</a:t>
            </a:r>
            <a:r>
              <a:rPr lang="zh-CN" altLang="en-US" sz="4800" dirty="0">
                <a:latin typeface="+mj-ea"/>
                <a:ea typeface="+mj-ea"/>
              </a:rPr>
              <a:t>章 光的世界</a:t>
            </a:r>
            <a:endParaRPr lang="en-US" altLang="zh-CN" sz="4800" dirty="0">
              <a:latin typeface="+mj-ea"/>
              <a:ea typeface="+mj-ea"/>
            </a:endParaRPr>
          </a:p>
          <a:p>
            <a:pPr algn="ctr"/>
            <a:endParaRPr lang="en-US" altLang="zh-CN" sz="4000" dirty="0">
              <a:latin typeface="+mj-ea"/>
              <a:ea typeface="+mj-ea"/>
            </a:endParaRPr>
          </a:p>
          <a:p>
            <a:pPr algn="ctr"/>
            <a:r>
              <a:rPr lang="zh-CN" altLang="en-US" sz="4400" dirty="0">
                <a:solidFill>
                  <a:srgbClr val="FF0000"/>
                </a:solidFill>
                <a:latin typeface="+mj-ea"/>
                <a:ea typeface="+mj-ea"/>
              </a:rPr>
              <a:t>第</a:t>
            </a:r>
            <a:r>
              <a:rPr lang="en-US" altLang="zh-CN" sz="4400" dirty="0">
                <a:solidFill>
                  <a:srgbClr val="FF0000"/>
                </a:solidFill>
                <a:latin typeface="+mj-ea"/>
                <a:ea typeface="+mj-ea"/>
              </a:rPr>
              <a:t>2</a:t>
            </a:r>
            <a:r>
              <a:rPr lang="zh-CN" altLang="en-US" sz="4400" dirty="0">
                <a:solidFill>
                  <a:srgbClr val="FF0000"/>
                </a:solidFill>
                <a:latin typeface="+mj-ea"/>
                <a:ea typeface="+mj-ea"/>
              </a:rPr>
              <a:t>节 </a:t>
            </a:r>
            <a:r>
              <a:rPr lang="zh-CN" altLang="en-US" sz="4400" dirty="0">
                <a:solidFill>
                  <a:srgbClr val="FF0000"/>
                </a:solidFill>
              </a:rPr>
              <a:t>光的反射定律</a:t>
            </a:r>
            <a:endParaRPr lang="en-US" altLang="zh-CN" sz="4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65830" y="1131590"/>
            <a:ext cx="813201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了解光的反射现象，知道法线、入射角和反射角的含义。 理解光的反射定律。认识反射现象中光路的可逆性。知道什么是镜面反射，什么是漫反射。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经历探究“光的反射定律”，获得比较全面的探究活动的体验。通过“自制简易潜望镜”，学习控制光束方向。通过对比观察，了解镜面反射和漫反射的主要差异。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1347614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在探究“光的反射定律”过程中培养学生的科学态度。 鼓励学生积极开展小发明、小制作活动，认识平面镜在科学技术、生产和生活中的广泛应用。</a:t>
            </a:r>
          </a:p>
        </p:txBody>
      </p:sp>
    </p:spTree>
    <p:extLst>
      <p:ext uri="{BB962C8B-B14F-4D97-AF65-F5344CB8AC3E}">
        <p14:creationId xmlns:p14="http://schemas.microsoft.com/office/powerpoint/2010/main" val="5954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857224" y="1707654"/>
            <a:ext cx="3210720" cy="267765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indent="457200" fontAlgn="base">
              <a:lnSpc>
                <a:spcPct val="150000"/>
              </a:lnSpc>
              <a:buFontTx/>
              <a:buNone/>
            </a:pPr>
            <a:r>
              <a:rPr lang="zh-CN" altLang="en-US" sz="2800" dirty="0">
                <a:solidFill>
                  <a:srgbClr val="0000FF"/>
                </a:solidFill>
                <a:ea typeface="宋体" panose="02010600030101010101" pitchFamily="2" charset="-122"/>
              </a:rPr>
              <a:t>我们能看到不发光物体就是因为物体</a:t>
            </a:r>
            <a:r>
              <a:rPr lang="zh-CN" altLang="en-US" sz="2800" b="1" dirty="0">
                <a:solidFill>
                  <a:srgbClr val="FF0000"/>
                </a:solidFill>
                <a:ea typeface="宋体" panose="02010600030101010101" pitchFamily="2" charset="-122"/>
              </a:rPr>
              <a:t>反射</a:t>
            </a:r>
            <a:r>
              <a:rPr lang="zh-CN" altLang="en-US" sz="2800" dirty="0">
                <a:solidFill>
                  <a:srgbClr val="0000FF"/>
                </a:solidFill>
                <a:ea typeface="宋体" panose="02010600030101010101" pitchFamily="2" charset="-122"/>
              </a:rPr>
              <a:t>的光线进入我们的眼睛。</a:t>
            </a:r>
          </a:p>
        </p:txBody>
      </p:sp>
      <p:grpSp>
        <p:nvGrpSpPr>
          <p:cNvPr id="5" name="组合 3"/>
          <p:cNvGrpSpPr/>
          <p:nvPr/>
        </p:nvGrpSpPr>
        <p:grpSpPr>
          <a:xfrm>
            <a:off x="4154805" y="1536599"/>
            <a:ext cx="4003040" cy="2848610"/>
            <a:chOff x="5714" y="2386"/>
            <a:chExt cx="6304" cy="4486"/>
          </a:xfrm>
        </p:grpSpPr>
        <p:graphicFrame>
          <p:nvGraphicFramePr>
            <p:cNvPr id="90115" name="Object 3"/>
            <p:cNvGraphicFramePr>
              <a:graphicFrameLocks noChangeAspect="1"/>
            </p:cNvGraphicFramePr>
            <p:nvPr/>
          </p:nvGraphicFramePr>
          <p:xfrm>
            <a:off x="5714" y="2386"/>
            <a:ext cx="6304" cy="4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2" imgW="7124700" imgH="5067300" progId="">
                    <p:embed/>
                  </p:oleObj>
                </mc:Choice>
                <mc:Fallback>
                  <p:oleObj name="Image" r:id="rId2" imgW="7124700" imgH="5067300" progId="">
                    <p:embed/>
                    <p:pic>
                      <p:nvPicPr>
                        <p:cNvPr id="0" name="Object 3" descr="image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5714" y="2386"/>
                          <a:ext cx="6304" cy="4486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" name="直接连接符 1"/>
            <p:cNvCxnSpPr/>
            <p:nvPr/>
          </p:nvCxnSpPr>
          <p:spPr>
            <a:xfrm>
              <a:off x="7090" y="4079"/>
              <a:ext cx="1255" cy="1956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箭头连接符 2"/>
            <p:cNvCxnSpPr/>
            <p:nvPr/>
          </p:nvCxnSpPr>
          <p:spPr>
            <a:xfrm flipV="1">
              <a:off x="8345" y="3710"/>
              <a:ext cx="1350" cy="231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37266" y="1844831"/>
            <a:ext cx="5040070" cy="175432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buFontTx/>
              <a:buNone/>
            </a:pPr>
            <a:r>
              <a:rPr kumimoji="1"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光射到物体</a:t>
            </a:r>
            <a:r>
              <a:rPr kumimoji="1"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表面</a:t>
            </a:r>
            <a:r>
              <a:rPr kumimoji="1"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时</a:t>
            </a:r>
            <a:r>
              <a:rPr kumimoji="1" lang="en-US" altLang="zh-CN" sz="24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kumimoji="1"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被物体表面</a:t>
            </a:r>
            <a:r>
              <a:rPr kumimoji="1"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反射回去</a:t>
            </a:r>
            <a:r>
              <a:rPr kumimoji="1" lang="en-US" altLang="zh-CN" sz="2400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kumimoji="1" lang="zh-CN" altLang="en-US" sz="2400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回到原传播介质中</a:t>
            </a:r>
            <a:r>
              <a:rPr kumimoji="1" lang="en-US" altLang="zh-CN" sz="2400" dirty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kumimoji="1"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，这种现象叫作光的反射现象。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899592" y="1187725"/>
            <a:ext cx="4104258" cy="584775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20000"/>
              </a:spcBef>
              <a:buFontTx/>
              <a:buNone/>
            </a:pPr>
            <a:r>
              <a:rPr lang="zh-CN" altLang="en-US" sz="3200" b="1" dirty="0">
                <a:solidFill>
                  <a:srgbClr val="0070C0"/>
                </a:solidFill>
                <a:latin typeface="黑体" panose="02010609060101010101" pitchFamily="49" charset="-122"/>
              </a:rPr>
              <a:t>一、光的反射现象</a:t>
            </a:r>
          </a:p>
        </p:txBody>
      </p:sp>
      <p:pic>
        <p:nvPicPr>
          <p:cNvPr id="11" name="Picture 12" descr="光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168" y="1857287"/>
            <a:ext cx="2590165" cy="2183765"/>
          </a:xfrm>
          <a:prstGeom prst="rect">
            <a:avLst/>
          </a:prstGeom>
          <a:noFill/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899592" y="3580282"/>
            <a:ext cx="4547235" cy="1200329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tx1"/>
                </a:solidFill>
                <a:ea typeface="宋体" panose="02010600030101010101" pitchFamily="2" charset="-122"/>
              </a:rPr>
              <a:t>光改变了传播方向以后，会向什么方向传播呢？有规律吗？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83499" y="1203598"/>
            <a:ext cx="1986441" cy="52322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2800" b="1" dirty="0"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 1.</a:t>
            </a:r>
            <a:r>
              <a:rPr lang="zh-CN" altLang="en-US" sz="2800" b="1" dirty="0"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基本概念</a:t>
            </a:r>
          </a:p>
        </p:txBody>
      </p:sp>
      <p:pic>
        <p:nvPicPr>
          <p:cNvPr id="21" name="Picture 3" descr="T42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430" y="1106170"/>
            <a:ext cx="4222115" cy="21132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4742972" y="2427734"/>
            <a:ext cx="1147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itchFamily="18" charset="0"/>
                <a:ea typeface="+mn-ea"/>
                <a:cs typeface="Times New Roman" pitchFamily="18" charset="0"/>
              </a:rPr>
              <a:t>M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110220" y="2427734"/>
            <a:ext cx="568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itchFamily="18" charset="0"/>
                <a:ea typeface="+mn-ea"/>
                <a:cs typeface="Times New Roman" pitchFamily="18" charset="0"/>
              </a:rPr>
              <a:t>M’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99592" y="1916588"/>
            <a:ext cx="4079875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indent="0"/>
            <a:r>
              <a:rPr lang="zh-CN" sz="2600" b="1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①一点——入射点：</a:t>
            </a:r>
            <a:r>
              <a:rPr lang="zh-CN" sz="2600" b="1" i="1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O</a:t>
            </a:r>
            <a:endParaRPr lang="zh-CN" altLang="en-US" sz="2600" b="1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409030"/>
            <a:ext cx="3707765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lvl="0" algn="l">
              <a:buClrTx/>
              <a:buSzTx/>
              <a:buFontTx/>
            </a:pPr>
            <a:r>
              <a:rPr lang="zh-CN" sz="2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②一面——反射面:</a:t>
            </a:r>
            <a:r>
              <a:rPr lang="zh-CN" sz="2600" b="1" i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MM</a:t>
            </a:r>
            <a:r>
              <a:rPr lang="en-US" altLang="zh-CN" sz="2600" b="1" i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'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73083" y="2901473"/>
            <a:ext cx="6703020" cy="12926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2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③三线——法线:</a:t>
            </a:r>
            <a:r>
              <a:rPr lang="zh-CN" sz="2600" b="1" i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ON</a:t>
            </a:r>
            <a:r>
              <a:rPr lang="zh-CN" sz="2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；入射光线:</a:t>
            </a:r>
            <a:r>
              <a:rPr lang="zh-CN" sz="2600" b="1" i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AO</a:t>
            </a:r>
            <a:r>
              <a:rPr lang="zh-CN" sz="2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；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2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反射光线:</a:t>
            </a:r>
            <a:r>
              <a:rPr lang="zh-CN" sz="2600" b="1" i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OB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99592" y="4203960"/>
            <a:ext cx="6415623" cy="4924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lvl="0" algn="l">
              <a:buClrTx/>
              <a:buSzTx/>
              <a:buFontTx/>
            </a:pPr>
            <a:r>
              <a:rPr lang="zh-CN" sz="2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④两角：入射角</a:t>
            </a:r>
            <a:r>
              <a:rPr lang="en-US" altLang="zh-CN" sz="2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∠</a:t>
            </a:r>
            <a:r>
              <a:rPr lang="zh-CN" sz="2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i；反射角</a:t>
            </a:r>
            <a:r>
              <a:rPr lang="en-US" altLang="zh-CN" sz="2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∠</a:t>
            </a:r>
            <a:r>
              <a:rPr lang="zh-CN" sz="2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+mn-ea"/>
              </a:rPr>
              <a:t>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800878" y="932814"/>
            <a:ext cx="6948487" cy="1846659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150000"/>
              </a:lnSpc>
              <a:buSzTx/>
            </a:pP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(1)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法线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：经过入射点垂直于反射面的直线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ON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buSzTx/>
            </a:pP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(2)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入射角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：入射光线与法线的夹角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(∠</a:t>
            </a:r>
            <a:r>
              <a:rPr lang="en-US" altLang="zh-CN" sz="24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AON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，即</a:t>
            </a:r>
            <a:r>
              <a:rPr lang="en-US" altLang="zh-CN" sz="2400" b="1" i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i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；</a:t>
            </a:r>
          </a:p>
          <a:p>
            <a:pPr>
              <a:lnSpc>
                <a:spcPct val="150000"/>
              </a:lnSpc>
              <a:buSzTx/>
            </a:pP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(3)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反射角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：反射光线与法线的夹角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(∠</a:t>
            </a:r>
            <a:r>
              <a:rPr lang="en-US" altLang="zh-CN" sz="24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NOB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，即</a:t>
            </a:r>
            <a:r>
              <a:rPr lang="en-US" altLang="zh-CN" sz="24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3" name="Picture 3" descr="T42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44754" y="2643758"/>
            <a:ext cx="4831080" cy="24168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807272" y="1082453"/>
            <a:ext cx="6263610" cy="584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buFontTx/>
              <a:buNone/>
            </a:pPr>
            <a:r>
              <a:rPr kumimoji="1" lang="zh-CN" altLang="en-US" sz="3200" b="1" dirty="0">
                <a:solidFill>
                  <a:srgbClr val="0070C0"/>
                </a:solidFill>
                <a:latin typeface="+mn-ea"/>
                <a:ea typeface="+mn-ea"/>
              </a:rPr>
              <a:t>二、探究活动</a:t>
            </a:r>
            <a:r>
              <a:rPr kumimoji="1" lang="en-US" altLang="zh-CN" sz="3200" b="1" dirty="0">
                <a:solidFill>
                  <a:srgbClr val="0070C0"/>
                </a:solidFill>
                <a:latin typeface="+mn-ea"/>
                <a:ea typeface="+mn-ea"/>
              </a:rPr>
              <a:t>:</a:t>
            </a:r>
            <a:r>
              <a:rPr kumimoji="1" lang="zh-CN" altLang="en-US" sz="3200" b="1" dirty="0">
                <a:solidFill>
                  <a:srgbClr val="0070C0"/>
                </a:solidFill>
                <a:latin typeface="+mn-ea"/>
                <a:ea typeface="+mn-ea"/>
              </a:rPr>
              <a:t>光的反射定律                                                      </a:t>
            </a:r>
            <a:endParaRPr kumimoji="1" lang="zh-CN" altLang="en-US" sz="28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807272" y="1739914"/>
            <a:ext cx="5256212" cy="51911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</a:rPr>
              <a:t>目的：反射光遵循什么规律反射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873208" y="2273320"/>
            <a:ext cx="4824412" cy="116046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</a:rPr>
              <a:t>器材：激光笔（光源）</a:t>
            </a:r>
          </a:p>
          <a:p>
            <a:pPr fontAlgn="base"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</a:rPr>
              <a:t>           平面镜（反射光线）</a:t>
            </a:r>
          </a:p>
        </p:txBody>
      </p:sp>
      <p:sp>
        <p:nvSpPr>
          <p:cNvPr id="13" name="AutoShape 14"/>
          <p:cNvSpPr>
            <a:spLocks noChangeArrowheads="1"/>
          </p:cNvSpPr>
          <p:nvPr/>
        </p:nvSpPr>
        <p:spPr bwMode="auto">
          <a:xfrm>
            <a:off x="5246175" y="2338402"/>
            <a:ext cx="3649414" cy="1511300"/>
          </a:xfrm>
          <a:prstGeom prst="wedgeRectCallout">
            <a:avLst>
              <a:gd name="adj1" fmla="val -56032"/>
              <a:gd name="adj2" fmla="val 24306"/>
            </a:avLst>
          </a:prstGeom>
          <a:noFill/>
          <a:ln w="50800" algn="ctr">
            <a:solidFill>
              <a:srgbClr val="FF0000"/>
            </a:solidFill>
            <a:miter lim="800000"/>
          </a:ln>
          <a:effectLst/>
        </p:spPr>
        <p:txBody>
          <a:bodyPr/>
          <a:lstStyle/>
          <a:p>
            <a:pPr algn="ctr" fontAlgn="base"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</a:rPr>
              <a:t>怎样看到光的线路呢？</a:t>
            </a:r>
          </a:p>
          <a:p>
            <a:pPr algn="ctr" fontAlgn="base"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</a:rPr>
              <a:t>在三维空间里如确定</a:t>
            </a:r>
            <a:endParaRPr lang="en-US" altLang="zh-CN" sz="28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algn="ctr" fontAlgn="base"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</a:rPr>
              <a:t>一根线的位置呢？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1993319" y="3482989"/>
            <a:ext cx="2952750" cy="116046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</a:rPr>
              <a:t>量角器（测角度）</a:t>
            </a:r>
          </a:p>
          <a:p>
            <a:pPr fontAlgn="base"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</a:rPr>
              <a:t>纸板（光屏）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bldLvl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179512" y="1131590"/>
            <a:ext cx="3888432" cy="3108543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</a:rPr>
              <a:t>光屏的作用：</a:t>
            </a:r>
          </a:p>
          <a:p>
            <a:pPr fontAlgn="base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zh-CN" sz="2800" dirty="0">
                <a:solidFill>
                  <a:schemeClr val="tx1"/>
                </a:solidFill>
                <a:ea typeface="宋体" panose="02010600030101010101" pitchFamily="2" charset="-122"/>
              </a:rPr>
              <a:t>1.</a:t>
            </a: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</a:rPr>
              <a:t>显示光的传播路径。</a:t>
            </a:r>
          </a:p>
          <a:p>
            <a:pPr fontAlgn="base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zh-CN" sz="2800" dirty="0">
                <a:solidFill>
                  <a:schemeClr val="tx1"/>
                </a:solidFill>
                <a:ea typeface="宋体" panose="02010600030101010101" pitchFamily="2" charset="-122"/>
              </a:rPr>
              <a:t>2.</a:t>
            </a:r>
            <a:r>
              <a:rPr lang="zh-CN" altLang="en-US" sz="2800" dirty="0">
                <a:solidFill>
                  <a:schemeClr val="tx1"/>
                </a:solidFill>
                <a:ea typeface="宋体" panose="02010600030101010101" pitchFamily="2" charset="-122"/>
              </a:rPr>
              <a:t>探究反射光线在哪个平面。</a:t>
            </a:r>
          </a:p>
        </p:txBody>
      </p:sp>
      <p:pic>
        <p:nvPicPr>
          <p:cNvPr id="10" name="Picture 10" descr="图片 0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58398" y="1059582"/>
            <a:ext cx="4764669" cy="334007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2133600" y="2450439"/>
            <a:ext cx="5029200" cy="1828800"/>
          </a:xfrm>
          <a:prstGeom prst="parallelogram">
            <a:avLst>
              <a:gd name="adj" fmla="val 68750"/>
            </a:avLst>
          </a:prstGeom>
          <a:solidFill>
            <a:srgbClr val="FFFFFF"/>
          </a:solidFill>
          <a:ln w="9525">
            <a:solidFill>
              <a:srgbClr val="808080"/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buFontTx/>
              <a:buNone/>
            </a:pPr>
            <a:endParaRPr kumimoji="1" lang="zh-CN" altLang="en-US" sz="2400" b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4495800" y="2562199"/>
            <a:ext cx="457200" cy="152400"/>
          </a:xfrm>
          <a:prstGeom prst="parallelogram">
            <a:avLst>
              <a:gd name="adj" fmla="val 75000"/>
            </a:avLst>
          </a:prstGeom>
          <a:solidFill>
            <a:srgbClr val="3333FF"/>
          </a:solidFill>
          <a:ln w="9525">
            <a:solidFill>
              <a:srgbClr val="808080"/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buFontTx/>
              <a:buNone/>
            </a:pPr>
            <a:endParaRPr kumimoji="1" lang="zh-CN" altLang="en-US" sz="3200" b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724400" y="1307439"/>
            <a:ext cx="1828800" cy="1905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996600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2895600" y="1307439"/>
            <a:ext cx="1828800" cy="1905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996600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Line 8"/>
          <p:cNvSpPr>
            <a:spLocks noChangeShapeType="1"/>
          </p:cNvSpPr>
          <p:nvPr/>
        </p:nvSpPr>
        <p:spPr bwMode="auto">
          <a:xfrm flipH="1">
            <a:off x="4724400" y="1840839"/>
            <a:ext cx="1905000" cy="13716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041650" y="1383639"/>
            <a:ext cx="36988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fontAlgn="base">
              <a:buFontTx/>
              <a:buNone/>
            </a:pPr>
            <a:r>
              <a:rPr kumimoji="1" lang="en-US" altLang="zh-CN" sz="2400" b="0" i="1" dirty="0">
                <a:solidFill>
                  <a:schemeClr val="accent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565650" y="926439"/>
            <a:ext cx="38735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fontAlgn="base">
              <a:buFontTx/>
              <a:buNone/>
            </a:pPr>
            <a:r>
              <a:rPr kumimoji="1" lang="en-US" altLang="zh-CN" sz="2400" b="0" i="1">
                <a:solidFill>
                  <a:srgbClr val="FF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6187758" y="1383639"/>
            <a:ext cx="369887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fontAlgn="base">
              <a:buFontTx/>
              <a:buNone/>
            </a:pPr>
            <a:r>
              <a:rPr kumimoji="1" lang="en-US" altLang="zh-CN" sz="2400" b="0" i="1">
                <a:solidFill>
                  <a:schemeClr val="accent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895600" y="1383665"/>
            <a:ext cx="3508375" cy="1828800"/>
            <a:chOff x="4560" y="2179"/>
            <a:chExt cx="5525" cy="2880"/>
          </a:xfrm>
        </p:grpSpPr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4560" y="2779"/>
              <a:ext cx="2880" cy="228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Line 7"/>
            <p:cNvSpPr>
              <a:spLocks noChangeShapeType="1"/>
            </p:cNvSpPr>
            <p:nvPr/>
          </p:nvSpPr>
          <p:spPr bwMode="auto">
            <a:xfrm>
              <a:off x="7440" y="2179"/>
              <a:ext cx="0" cy="2880"/>
            </a:xfrm>
            <a:prstGeom prst="line">
              <a:avLst/>
            </a:prstGeom>
            <a:noFill/>
            <a:ln w="38100">
              <a:solidFill>
                <a:srgbClr val="993366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 rot="18671466">
              <a:off x="5880" y="2298"/>
              <a:ext cx="480" cy="247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fontAlgn="base">
                <a:buFontTx/>
                <a:buNone/>
              </a:pPr>
              <a:r>
                <a:rPr kumimoji="1" lang="zh-CN" altLang="en-US" sz="2400" b="0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入射</a:t>
              </a:r>
            </a:p>
            <a:p>
              <a:pPr fontAlgn="base">
                <a:buFontTx/>
                <a:buNone/>
              </a:pPr>
              <a:r>
                <a:rPr kumimoji="1" lang="zh-CN" altLang="en-US" sz="2400" b="0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光线</a:t>
              </a: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 rot="3206718">
              <a:off x="8524" y="2351"/>
              <a:ext cx="650" cy="247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fontAlgn="base">
                <a:buFontTx/>
                <a:buNone/>
              </a:pPr>
              <a:r>
                <a:rPr kumimoji="1" lang="zh-CN" altLang="en-US" sz="2400" b="0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反射</a:t>
              </a:r>
            </a:p>
            <a:p>
              <a:pPr fontAlgn="base">
                <a:buFontTx/>
                <a:buNone/>
              </a:pPr>
              <a:r>
                <a:rPr kumimoji="1" lang="zh-CN" altLang="en-US" sz="2400" b="0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光线</a:t>
              </a:r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5280" y="3379"/>
              <a:ext cx="840" cy="6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 flipV="1">
              <a:off x="8640" y="3739"/>
              <a:ext cx="600" cy="48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6840" y="4332"/>
              <a:ext cx="638" cy="72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buFontTx/>
                <a:buNone/>
              </a:pPr>
              <a:r>
                <a:rPr kumimoji="1" lang="en-US" altLang="zh-CN" sz="2400" b="0" dirty="0">
                  <a:solidFill>
                    <a:srgbClr val="FF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</a:p>
          </p:txBody>
        </p:sp>
        <p:sp>
          <p:nvSpPr>
            <p:cNvPr id="24" name="Text Box 17"/>
            <p:cNvSpPr txBox="1">
              <a:spLocks noChangeArrowheads="1"/>
            </p:cNvSpPr>
            <p:nvPr/>
          </p:nvSpPr>
          <p:spPr bwMode="auto">
            <a:xfrm>
              <a:off x="7320" y="4275"/>
              <a:ext cx="690" cy="72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buFontTx/>
                <a:buNone/>
              </a:pPr>
              <a:r>
                <a:rPr kumimoji="1" lang="en-US" altLang="zh-CN" sz="2400" b="0" i="1">
                  <a:solidFill>
                    <a:srgbClr val="FF0066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M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7" grpId="0" bldLvl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2000224" y="2608912"/>
            <a:ext cx="5029200" cy="1828800"/>
          </a:xfrm>
          <a:prstGeom prst="parallelogram">
            <a:avLst>
              <a:gd name="adj" fmla="val 68750"/>
            </a:avLst>
          </a:prstGeom>
          <a:solidFill>
            <a:srgbClr val="FFFFFF"/>
          </a:solidFill>
          <a:ln w="9525">
            <a:solidFill>
              <a:srgbClr val="808080"/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buFontTx/>
              <a:buNone/>
            </a:pPr>
            <a:endParaRPr kumimoji="1" lang="zh-CN" altLang="en-US" sz="2400" b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AutoShape 3"/>
          <p:cNvSpPr>
            <a:spLocks noChangeArrowheads="1"/>
          </p:cNvSpPr>
          <p:nvPr/>
        </p:nvSpPr>
        <p:spPr bwMode="auto">
          <a:xfrm>
            <a:off x="4362424" y="2792427"/>
            <a:ext cx="457200" cy="152400"/>
          </a:xfrm>
          <a:prstGeom prst="parallelogram">
            <a:avLst>
              <a:gd name="adj" fmla="val 75000"/>
            </a:avLst>
          </a:prstGeom>
          <a:solidFill>
            <a:srgbClr val="3333FF"/>
          </a:solidFill>
          <a:ln w="9525">
            <a:solidFill>
              <a:srgbClr val="808080"/>
            </a:solidFill>
            <a:miter lim="800000"/>
          </a:ln>
          <a:effectLst/>
        </p:spPr>
        <p:txBody>
          <a:bodyPr wrap="none" anchor="ctr"/>
          <a:lstStyle/>
          <a:p>
            <a:pPr algn="ctr" fontAlgn="base">
              <a:buFontTx/>
              <a:buNone/>
            </a:pPr>
            <a:endParaRPr kumimoji="1" lang="zh-CN" altLang="en-US" sz="3200" b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2762224" y="1537667"/>
            <a:ext cx="1828800" cy="1905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996600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>
            <a:off x="2762224" y="1994867"/>
            <a:ext cx="1828800" cy="1447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4279874" y="1080467"/>
            <a:ext cx="38735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fontAlgn="base">
              <a:buFontTx/>
              <a:buNone/>
            </a:pPr>
            <a:r>
              <a:rPr kumimoji="1" lang="en-US" altLang="zh-CN" sz="2400" b="0" i="1">
                <a:solidFill>
                  <a:srgbClr val="FF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5145062" y="928067"/>
            <a:ext cx="369887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fontAlgn="base">
              <a:buFontTx/>
              <a:buNone/>
            </a:pPr>
            <a:r>
              <a:rPr kumimoji="1" lang="en-US" altLang="zh-CN" sz="2400" b="0" i="1">
                <a:solidFill>
                  <a:srgbClr val="4F612B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 rot="18671466">
            <a:off x="3442082" y="1418554"/>
            <a:ext cx="304800" cy="18158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base">
              <a:buFontTx/>
              <a:buNone/>
            </a:pPr>
            <a:r>
              <a:rPr kumimoji="1"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入射</a:t>
            </a:r>
          </a:p>
          <a:p>
            <a:pPr fontAlgn="base">
              <a:buFontTx/>
              <a:buNone/>
            </a:pPr>
            <a:r>
              <a:rPr kumimoji="1"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光线</a:t>
            </a:r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>
            <a:off x="3219424" y="2375867"/>
            <a:ext cx="53340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4210024" y="2909267"/>
            <a:ext cx="404813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fontAlgn="base">
              <a:buFontTx/>
              <a:buNone/>
            </a:pPr>
            <a:r>
              <a:rPr kumimoji="1" lang="en-US" altLang="zh-CN" sz="2400" b="0">
                <a:solidFill>
                  <a:srgbClr val="FF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514824" y="3518867"/>
            <a:ext cx="43815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fontAlgn="base">
              <a:buFontTx/>
              <a:buNone/>
            </a:pPr>
            <a:r>
              <a:rPr kumimoji="1" lang="en-US" altLang="zh-CN" sz="2400" b="0" i="1">
                <a:solidFill>
                  <a:srgbClr val="FF0066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</a:p>
        </p:txBody>
      </p:sp>
      <p:sp>
        <p:nvSpPr>
          <p:cNvPr id="24" name="AutoShape 13"/>
          <p:cNvSpPr>
            <a:spLocks noChangeArrowheads="1"/>
          </p:cNvSpPr>
          <p:nvPr/>
        </p:nvSpPr>
        <p:spPr bwMode="auto">
          <a:xfrm rot="5400000" flipV="1">
            <a:off x="3562324" y="1956767"/>
            <a:ext cx="2514600" cy="457200"/>
          </a:xfrm>
          <a:prstGeom prst="parallelogram">
            <a:avLst>
              <a:gd name="adj" fmla="val 137500"/>
            </a:avLst>
          </a:prstGeom>
          <a:solidFill>
            <a:schemeClr val="accent1"/>
          </a:solidFill>
          <a:ln w="9525">
            <a:solidFill>
              <a:srgbClr val="996600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Line 14"/>
          <p:cNvSpPr>
            <a:spLocks noChangeShapeType="1"/>
          </p:cNvSpPr>
          <p:nvPr/>
        </p:nvSpPr>
        <p:spPr bwMode="auto">
          <a:xfrm>
            <a:off x="4591024" y="1613867"/>
            <a:ext cx="0" cy="1828800"/>
          </a:xfrm>
          <a:prstGeom prst="line">
            <a:avLst/>
          </a:prstGeom>
          <a:noFill/>
          <a:ln w="38100">
            <a:solidFill>
              <a:srgbClr val="800080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2293594" y="1681177"/>
            <a:ext cx="369888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fontAlgn="base">
              <a:buFontTx/>
              <a:buNone/>
            </a:pPr>
            <a:r>
              <a:rPr kumimoji="1" lang="en-US" altLang="zh-CN" sz="2400" b="0" i="1">
                <a:solidFill>
                  <a:srgbClr val="4F612B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6"/>
          <p:cNvSpPr txBox="1">
            <a:spLocks noChangeArrowheads="1"/>
          </p:cNvSpPr>
          <p:nvPr/>
        </p:nvSpPr>
        <p:spPr bwMode="auto">
          <a:xfrm>
            <a:off x="755576" y="1707654"/>
            <a:ext cx="8169224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fontAlgn="base">
              <a:buFontTx/>
              <a:buNone/>
            </a:pPr>
            <a:r>
              <a:rPr kumimoji="1"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结论：</a:t>
            </a:r>
            <a:r>
              <a:rPr kumimoji="1" lang="zh-CN" altLang="en-US" sz="3600" b="1" u="sng" dirty="0">
                <a:solidFill>
                  <a:srgbClr val="0070C0"/>
                </a:solidFill>
                <a:latin typeface="+mj-ea"/>
                <a:ea typeface="+mj-ea"/>
              </a:rPr>
              <a:t>反射光线</a:t>
            </a:r>
            <a:r>
              <a:rPr kumimoji="1"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与入射光线、法线在同一平面。</a:t>
            </a:r>
          </a:p>
        </p:txBody>
      </p:sp>
    </p:spTree>
    <p:extLst>
      <p:ext uri="{BB962C8B-B14F-4D97-AF65-F5344CB8AC3E}">
        <p14:creationId xmlns:p14="http://schemas.microsoft.com/office/powerpoint/2010/main" val="389993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30"/>
          <p:cNvGraphicFramePr/>
          <p:nvPr>
            <p:extLst>
              <p:ext uri="{D42A27DB-BD31-4B8C-83A1-F6EECF244321}">
                <p14:modId xmlns:p14="http://schemas.microsoft.com/office/powerpoint/2010/main" val="3147989330"/>
              </p:ext>
            </p:extLst>
          </p:nvPr>
        </p:nvGraphicFramePr>
        <p:xfrm>
          <a:off x="491145" y="2045331"/>
          <a:ext cx="3935730" cy="2245361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931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4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入射角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反射角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 </a:t>
                      </a:r>
                      <a:r>
                        <a:rPr kumimoji="0" lang="en-US" altLang="zh-CN" sz="2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r>
                        <a:rPr kumimoji="0" lang="en-US" altLang="zh-CN" sz="24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  </a:t>
                      </a:r>
                      <a:r>
                        <a:rPr kumimoji="0" lang="en-US" altLang="zh-CN" sz="24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45°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　  </a:t>
                      </a:r>
                      <a:r>
                        <a:rPr kumimoji="0" lang="en-US" altLang="zh-CN" sz="2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60°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endParaRPr kumimoji="0" lang="zh-CN" altLang="en-US" sz="2000" u="none" strike="noStrike" cap="none" normalizeH="0" baseline="0" dirty="0">
                        <a:ln>
                          <a:noFill/>
                        </a:ln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31"/>
          <p:cNvSpPr>
            <a:spLocks noChangeArrowheads="1"/>
          </p:cNvSpPr>
          <p:nvPr/>
        </p:nvSpPr>
        <p:spPr bwMode="auto">
          <a:xfrm>
            <a:off x="4692014" y="1563638"/>
            <a:ext cx="3843655" cy="3093154"/>
          </a:xfrm>
          <a:prstGeom prst="rect">
            <a:avLst/>
          </a:prstGeom>
          <a:noFill/>
          <a:ln w="38100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 fontAlgn="base">
              <a:lnSpc>
                <a:spcPct val="125000"/>
              </a:lnSpc>
              <a:buFontTx/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+mn-ea"/>
                <a:ea typeface="+mn-ea"/>
              </a:rPr>
              <a:t>1.</a:t>
            </a:r>
            <a:r>
              <a:rPr lang="zh-CN" altLang="en-US" sz="3600" b="1" u="sng" dirty="0">
                <a:solidFill>
                  <a:srgbClr val="0070C0"/>
                </a:solidFill>
                <a:latin typeface="+mn-ea"/>
                <a:ea typeface="+mn-ea"/>
              </a:rPr>
              <a:t>反射角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等于入射角；反射角随入射角增大而增大</a:t>
            </a:r>
          </a:p>
          <a:p>
            <a:pPr algn="l" fontAlgn="base">
              <a:lnSpc>
                <a:spcPct val="125000"/>
              </a:lnSpc>
              <a:buFontTx/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+mn-ea"/>
                <a:ea typeface="+mn-ea"/>
              </a:rPr>
              <a:t>2.</a:t>
            </a:r>
            <a:r>
              <a:rPr lang="zh-CN" altLang="en-US" sz="3600" b="1" u="sng" dirty="0">
                <a:solidFill>
                  <a:srgbClr val="0070C0"/>
                </a:solidFill>
                <a:latin typeface="+mn-ea"/>
                <a:ea typeface="+mn-ea"/>
              </a:rPr>
              <a:t>反射光线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和入射光线分居法线两侧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921139" y="1122879"/>
            <a:ext cx="2812415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buFontTx/>
              <a:buNone/>
            </a:pPr>
            <a:r>
              <a:rPr lang="zh-CN" altLang="en-US" sz="3200" dirty="0">
                <a:solidFill>
                  <a:srgbClr val="6600CC"/>
                </a:solidFill>
                <a:latin typeface="Times New Roman" panose="02020603050405020304" pitchFamily="18" charset="0"/>
              </a:rPr>
              <a:t>光的反射定律：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921139" y="1707654"/>
            <a:ext cx="6835140" cy="194950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反射光线与入射光线、法线在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同一平面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上；</a:t>
            </a:r>
          </a:p>
          <a:p>
            <a:pPr fontAlgn="base">
              <a:lnSpc>
                <a:spcPct val="150000"/>
              </a:lnSpc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反射光线与入射光线分居在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法线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的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两侧；</a:t>
            </a:r>
            <a:endParaRPr lang="zh-CN" altLang="en-US" sz="2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buFontTx/>
              <a:buNone/>
            </a:pP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反射角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等于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</a:rPr>
              <a:t>入射角。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927570" y="3939902"/>
            <a:ext cx="661670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l" fontAlgn="base">
              <a:spcBef>
                <a:spcPct val="50000"/>
              </a:spcBef>
              <a:buFontTx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口诀：</a:t>
            </a:r>
            <a:r>
              <a:rPr lang="zh-CN" altLang="en-US" sz="2800" b="1" dirty="0">
                <a:solidFill>
                  <a:srgbClr val="7030A0"/>
                </a:solidFill>
                <a:latin typeface="黑体" panose="02010609060101010101" pitchFamily="49" charset="-122"/>
              </a:rPr>
              <a:t>三线共面、两线分居、两角相等。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 bwMode="auto">
          <a:xfrm>
            <a:off x="2555875" y="1097613"/>
            <a:ext cx="5792788" cy="4191000"/>
            <a:chOff x="1610" y="1152"/>
            <a:chExt cx="3649" cy="2640"/>
          </a:xfrm>
        </p:grpSpPr>
        <p:grpSp>
          <p:nvGrpSpPr>
            <p:cNvPr id="6" name="Group 3"/>
            <p:cNvGrpSpPr/>
            <p:nvPr/>
          </p:nvGrpSpPr>
          <p:grpSpPr bwMode="auto">
            <a:xfrm>
              <a:off x="1610" y="1248"/>
              <a:ext cx="3649" cy="1539"/>
              <a:chOff x="1610" y="1248"/>
              <a:chExt cx="3649" cy="1539"/>
            </a:xfrm>
          </p:grpSpPr>
          <p:grpSp>
            <p:nvGrpSpPr>
              <p:cNvPr id="7" name="Group 4"/>
              <p:cNvGrpSpPr/>
              <p:nvPr/>
            </p:nvGrpSpPr>
            <p:grpSpPr bwMode="auto">
              <a:xfrm>
                <a:off x="1610" y="2115"/>
                <a:ext cx="3649" cy="672"/>
                <a:chOff x="1536" y="1440"/>
                <a:chExt cx="3649" cy="672"/>
              </a:xfrm>
            </p:grpSpPr>
            <p:grpSp>
              <p:nvGrpSpPr>
                <p:cNvPr id="10" name="Group 5"/>
                <p:cNvGrpSpPr/>
                <p:nvPr/>
              </p:nvGrpSpPr>
              <p:grpSpPr bwMode="auto">
                <a:xfrm>
                  <a:off x="1536" y="1440"/>
                  <a:ext cx="3649" cy="672"/>
                  <a:chOff x="1536" y="1440"/>
                  <a:chExt cx="3649" cy="672"/>
                </a:xfrm>
              </p:grpSpPr>
              <p:sp>
                <p:nvSpPr>
                  <p:cNvPr id="20" name="AutoShape 6"/>
                  <p:cNvSpPr>
                    <a:spLocks noChangeArrowheads="1"/>
                  </p:cNvSpPr>
                  <p:nvPr/>
                </p:nvSpPr>
                <p:spPr bwMode="auto">
                  <a:xfrm>
                    <a:off x="2128" y="1440"/>
                    <a:ext cx="3057" cy="336"/>
                  </a:xfrm>
                  <a:prstGeom prst="flowChartInputOutpu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1" name="AutoShape 7"/>
                  <p:cNvSpPr>
                    <a:spLocks noChangeArrowheads="1"/>
                  </p:cNvSpPr>
                  <p:nvPr/>
                </p:nvSpPr>
                <p:spPr bwMode="auto">
                  <a:xfrm>
                    <a:off x="1536" y="1776"/>
                    <a:ext cx="3057" cy="336"/>
                  </a:xfrm>
                  <a:prstGeom prst="flowChartInputOutpu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</a:ln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9" name="AutoShape 8"/>
                <p:cNvSpPr>
                  <a:spLocks noChangeArrowheads="1"/>
                </p:cNvSpPr>
                <p:nvPr/>
              </p:nvSpPr>
              <p:spPr bwMode="auto">
                <a:xfrm>
                  <a:off x="3168" y="1728"/>
                  <a:ext cx="336" cy="96"/>
                </a:xfrm>
                <a:prstGeom prst="cube">
                  <a:avLst>
                    <a:gd name="adj" fmla="val 81250"/>
                  </a:avLst>
                </a:prstGeom>
                <a:solidFill>
                  <a:srgbClr val="CCCCFF"/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aphicFrame>
            <p:nvGraphicFramePr>
              <p:cNvPr id="16" name="Object 9"/>
              <p:cNvGraphicFramePr>
                <a:graphicFrameLocks noChangeAspect="1"/>
              </p:cNvGraphicFramePr>
              <p:nvPr/>
            </p:nvGraphicFramePr>
            <p:xfrm>
              <a:off x="2160" y="1248"/>
              <a:ext cx="1249" cy="11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BMP 图象" r:id="rId3" imgW="3962400" imgH="1971675" progId="PBrush">
                      <p:embed/>
                    </p:oleObj>
                  </mc:Choice>
                  <mc:Fallback>
                    <p:oleObj name="BMP 图象" r:id="rId3" imgW="3962400" imgH="1971675" progId="PBrush">
                      <p:embed/>
                      <p:pic>
                        <p:nvPicPr>
                          <p:cNvPr id="0" name="Object 9" descr="image8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4"/>
                          <a:srcRect l="5814" r="50871" b="3468"/>
                          <a:stretch>
                            <a:fillRect/>
                          </a:stretch>
                        </p:blipFill>
                        <p:spPr>
                          <a:xfrm>
                            <a:off x="2160" y="1248"/>
                            <a:ext cx="1249" cy="1199"/>
                          </a:xfrm>
                          <a:prstGeom prst="rect">
                            <a:avLst/>
                          </a:prstGeom>
                          <a:solidFill>
                            <a:srgbClr val="CCCCFF"/>
                          </a:solidFill>
                          <a:ln w="9525" cap="flat" cmpd="sng">
                            <a:solidFill>
                              <a:srgbClr val="FFFFFF"/>
                            </a:solidFill>
                            <a:prstDash val="solid"/>
                            <a:miter/>
                            <a:headEnd type="none" w="med" len="med"/>
                            <a:tailEnd type="none" w="med" len="med"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10"/>
              <p:cNvGraphicFramePr>
                <a:graphicFrameLocks noChangeAspect="1"/>
              </p:cNvGraphicFramePr>
              <p:nvPr/>
            </p:nvGraphicFramePr>
            <p:xfrm>
              <a:off x="3408" y="1248"/>
              <a:ext cx="1249" cy="11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BMP 图象" r:id="rId3" imgW="3962400" imgH="1971675" progId="PBrush">
                      <p:embed/>
                    </p:oleObj>
                  </mc:Choice>
                  <mc:Fallback>
                    <p:oleObj name="BMP 图象" r:id="rId3" imgW="3962400" imgH="1971675" progId="PBrush">
                      <p:embed/>
                      <p:pic>
                        <p:nvPicPr>
                          <p:cNvPr id="0" name="Object 10" descr="image8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4"/>
                          <a:srcRect l="49054" r="1907" b="3468"/>
                          <a:stretch>
                            <a:fillRect/>
                          </a:stretch>
                        </p:blipFill>
                        <p:spPr>
                          <a:xfrm>
                            <a:off x="3408" y="1248"/>
                            <a:ext cx="1249" cy="1199"/>
                          </a:xfrm>
                          <a:prstGeom prst="rect">
                            <a:avLst/>
                          </a:prstGeom>
                          <a:noFill/>
                          <a:ln w="9525" cap="flat" cmpd="sng">
                            <a:solidFill>
                              <a:srgbClr val="FFFFFF"/>
                            </a:solidFill>
                            <a:prstDash val="solid"/>
                            <a:miter/>
                            <a:headEnd type="none" w="med" len="med"/>
                            <a:tailEnd type="none" w="med" len="med"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1" name="Group 11"/>
            <p:cNvGrpSpPr/>
            <p:nvPr/>
          </p:nvGrpSpPr>
          <p:grpSpPr bwMode="auto">
            <a:xfrm>
              <a:off x="3409" y="1152"/>
              <a:ext cx="0" cy="2640"/>
              <a:chOff x="3456" y="1008"/>
              <a:chExt cx="0" cy="2640"/>
            </a:xfrm>
          </p:grpSpPr>
          <p:sp>
            <p:nvSpPr>
              <p:cNvPr id="13" name="Line 12"/>
              <p:cNvSpPr>
                <a:spLocks noChangeShapeType="1"/>
              </p:cNvSpPr>
              <p:nvPr/>
            </p:nvSpPr>
            <p:spPr bwMode="auto">
              <a:xfrm>
                <a:off x="3456" y="1008"/>
                <a:ext cx="0" cy="1344"/>
              </a:xfrm>
              <a:prstGeom prst="line">
                <a:avLst/>
              </a:prstGeom>
              <a:noFill/>
              <a:ln w="19050">
                <a:solidFill>
                  <a:schemeClr val="hlink"/>
                </a:solidFill>
                <a:prstDash val="dash"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Line 13"/>
              <p:cNvSpPr>
                <a:spLocks noChangeShapeType="1"/>
              </p:cNvSpPr>
              <p:nvPr/>
            </p:nvSpPr>
            <p:spPr bwMode="auto">
              <a:xfrm>
                <a:off x="3456" y="2304"/>
                <a:ext cx="0" cy="1344"/>
              </a:xfrm>
              <a:prstGeom prst="line">
                <a:avLst/>
              </a:prstGeom>
              <a:noFill/>
              <a:ln w="19050">
                <a:noFill/>
                <a:prstDash val="dash"/>
                <a:rou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3216" y="2448"/>
              <a:ext cx="336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200" i="1">
                  <a:solidFill>
                    <a:schemeClr val="bg1"/>
                  </a:solidFill>
                  <a:latin typeface="Times New Roman" panose="02020603050405020304" pitchFamily="18" charset="0"/>
                  <a:ea typeface="隶书" panose="02010509060101010101" pitchFamily="49" charset="-122"/>
                </a:rPr>
                <a:t>O</a:t>
              </a:r>
            </a:p>
          </p:txBody>
        </p:sp>
      </p:grpSp>
      <p:grpSp>
        <p:nvGrpSpPr>
          <p:cNvPr id="15" name="Group 19"/>
          <p:cNvGrpSpPr/>
          <p:nvPr/>
        </p:nvGrpSpPr>
        <p:grpSpPr bwMode="auto">
          <a:xfrm>
            <a:off x="457200" y="776938"/>
            <a:ext cx="5562600" cy="2624138"/>
            <a:chOff x="288" y="1008"/>
            <a:chExt cx="3504" cy="1605"/>
          </a:xfrm>
        </p:grpSpPr>
        <p:grpSp>
          <p:nvGrpSpPr>
            <p:cNvPr id="18" name="Group 20"/>
            <p:cNvGrpSpPr/>
            <p:nvPr/>
          </p:nvGrpSpPr>
          <p:grpSpPr bwMode="auto">
            <a:xfrm>
              <a:off x="288" y="1008"/>
              <a:ext cx="1390" cy="1461"/>
              <a:chOff x="2448" y="1128"/>
              <a:chExt cx="1390" cy="1461"/>
            </a:xfrm>
          </p:grpSpPr>
          <p:grpSp>
            <p:nvGrpSpPr>
              <p:cNvPr id="22" name="Group 21"/>
              <p:cNvGrpSpPr/>
              <p:nvPr/>
            </p:nvGrpSpPr>
            <p:grpSpPr bwMode="auto">
              <a:xfrm rot="61383">
                <a:off x="2448" y="1296"/>
                <a:ext cx="965" cy="1164"/>
                <a:chOff x="864" y="912"/>
                <a:chExt cx="1056" cy="1344"/>
              </a:xfrm>
            </p:grpSpPr>
            <p:sp>
              <p:nvSpPr>
                <p:cNvPr id="35" name="Line 22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57150">
                  <a:noFill/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6" name="Freeform 23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>
                    <a:gd name="T0" fmla="*/ 0 w 828"/>
                    <a:gd name="T1" fmla="*/ 0 h 1059"/>
                    <a:gd name="T2" fmla="*/ 828 w 828"/>
                    <a:gd name="T3" fmla="*/ 1059 h 1059"/>
                    <a:gd name="T4" fmla="*/ 0 60000 65536"/>
                    <a:gd name="T5" fmla="*/ 0 60000 65536"/>
                    <a:gd name="T6" fmla="*/ 0 w 828"/>
                    <a:gd name="T7" fmla="*/ 0 h 1059"/>
                    <a:gd name="T8" fmla="*/ 828 w 828"/>
                    <a:gd name="T9" fmla="*/ 1059 h 1059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noFill/>
                <a:ln w="57150">
                  <a:noFill/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3" name="Group 24"/>
              <p:cNvGrpSpPr/>
              <p:nvPr/>
            </p:nvGrpSpPr>
            <p:grpSpPr bwMode="auto">
              <a:xfrm rot="2135428">
                <a:off x="3838" y="1128"/>
                <a:ext cx="0" cy="1461"/>
                <a:chOff x="4992" y="1776"/>
                <a:chExt cx="0" cy="1584"/>
              </a:xfrm>
            </p:grpSpPr>
            <p:sp>
              <p:nvSpPr>
                <p:cNvPr id="33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4992" y="1776"/>
                  <a:ext cx="0" cy="1344"/>
                </a:xfrm>
                <a:prstGeom prst="line">
                  <a:avLst/>
                </a:prstGeom>
                <a:noFill/>
                <a:ln w="57150">
                  <a:noFill/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4992" y="2256"/>
                  <a:ext cx="0" cy="1104"/>
                </a:xfrm>
                <a:prstGeom prst="line">
                  <a:avLst/>
                </a:prstGeom>
                <a:noFill/>
                <a:ln w="57150">
                  <a:noFill/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4" name="Group 27"/>
            <p:cNvGrpSpPr/>
            <p:nvPr/>
          </p:nvGrpSpPr>
          <p:grpSpPr bwMode="auto">
            <a:xfrm>
              <a:off x="2448" y="1152"/>
              <a:ext cx="1344" cy="1461"/>
              <a:chOff x="2448" y="1152"/>
              <a:chExt cx="1344" cy="1461"/>
            </a:xfrm>
          </p:grpSpPr>
          <p:grpSp>
            <p:nvGrpSpPr>
              <p:cNvPr id="25" name="Group 28"/>
              <p:cNvGrpSpPr/>
              <p:nvPr/>
            </p:nvGrpSpPr>
            <p:grpSpPr bwMode="auto">
              <a:xfrm rot="61383">
                <a:off x="2448" y="1284"/>
                <a:ext cx="965" cy="1164"/>
                <a:chOff x="864" y="912"/>
                <a:chExt cx="1056" cy="1344"/>
              </a:xfrm>
            </p:grpSpPr>
            <p:sp>
              <p:nvSpPr>
                <p:cNvPr id="29" name="Line 29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57150">
                  <a:solidFill>
                    <a:srgbClr val="FF9933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0" name="Freeform 30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>
                    <a:gd name="T0" fmla="*/ 0 w 828"/>
                    <a:gd name="T1" fmla="*/ 0 h 1059"/>
                    <a:gd name="T2" fmla="*/ 828 w 828"/>
                    <a:gd name="T3" fmla="*/ 1059 h 1059"/>
                    <a:gd name="T4" fmla="*/ 0 60000 65536"/>
                    <a:gd name="T5" fmla="*/ 0 60000 65536"/>
                    <a:gd name="T6" fmla="*/ 0 w 828"/>
                    <a:gd name="T7" fmla="*/ 0 h 1059"/>
                    <a:gd name="T8" fmla="*/ 828 w 828"/>
                    <a:gd name="T9" fmla="*/ 1059 h 1059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noFill/>
                <a:ln w="57150">
                  <a:solidFill>
                    <a:srgbClr val="FF9933"/>
                  </a:solidFill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6" name="Group 31"/>
              <p:cNvGrpSpPr/>
              <p:nvPr/>
            </p:nvGrpSpPr>
            <p:grpSpPr bwMode="auto">
              <a:xfrm rot="2135428">
                <a:off x="3792" y="1152"/>
                <a:ext cx="0" cy="1461"/>
                <a:chOff x="4992" y="1776"/>
                <a:chExt cx="0" cy="1584"/>
              </a:xfrm>
            </p:grpSpPr>
            <p:sp>
              <p:nvSpPr>
                <p:cNvPr id="27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4992" y="1776"/>
                  <a:ext cx="0" cy="1344"/>
                </a:xfrm>
                <a:prstGeom prst="line">
                  <a:avLst/>
                </a:prstGeom>
                <a:noFill/>
                <a:ln w="57150">
                  <a:solidFill>
                    <a:srgbClr val="FF9933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8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4992" y="2256"/>
                  <a:ext cx="0" cy="1104"/>
                </a:xfrm>
                <a:prstGeom prst="line">
                  <a:avLst/>
                </a:prstGeom>
                <a:noFill/>
                <a:ln w="57150">
                  <a:solidFill>
                    <a:srgbClr val="FF9933"/>
                  </a:solidFill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31" name="Group 34"/>
          <p:cNvGrpSpPr/>
          <p:nvPr/>
        </p:nvGrpSpPr>
        <p:grpSpPr bwMode="auto">
          <a:xfrm>
            <a:off x="3886200" y="1005538"/>
            <a:ext cx="6172200" cy="2447925"/>
            <a:chOff x="2448" y="1621"/>
            <a:chExt cx="3840" cy="1472"/>
          </a:xfrm>
        </p:grpSpPr>
        <p:grpSp>
          <p:nvGrpSpPr>
            <p:cNvPr id="32" name="Group 35"/>
            <p:cNvGrpSpPr/>
            <p:nvPr/>
          </p:nvGrpSpPr>
          <p:grpSpPr bwMode="auto">
            <a:xfrm>
              <a:off x="2448" y="1621"/>
              <a:ext cx="1344" cy="1461"/>
              <a:chOff x="2448" y="1621"/>
              <a:chExt cx="1344" cy="1461"/>
            </a:xfrm>
          </p:grpSpPr>
          <p:grpSp>
            <p:nvGrpSpPr>
              <p:cNvPr id="37" name="Group 36"/>
              <p:cNvGrpSpPr/>
              <p:nvPr/>
            </p:nvGrpSpPr>
            <p:grpSpPr bwMode="auto">
              <a:xfrm rot="-10723366">
                <a:off x="2448" y="1764"/>
                <a:ext cx="965" cy="1164"/>
                <a:chOff x="864" y="912"/>
                <a:chExt cx="1056" cy="1344"/>
              </a:xfrm>
            </p:grpSpPr>
            <p:sp>
              <p:nvSpPr>
                <p:cNvPr id="50" name="Line 37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57150">
                  <a:solidFill>
                    <a:srgbClr val="CC0000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1" name="Freeform 38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>
                    <a:gd name="T0" fmla="*/ 0 w 828"/>
                    <a:gd name="T1" fmla="*/ 0 h 1059"/>
                    <a:gd name="T2" fmla="*/ 828 w 828"/>
                    <a:gd name="T3" fmla="*/ 1059 h 1059"/>
                    <a:gd name="T4" fmla="*/ 0 60000 65536"/>
                    <a:gd name="T5" fmla="*/ 0 60000 65536"/>
                    <a:gd name="T6" fmla="*/ 0 w 828"/>
                    <a:gd name="T7" fmla="*/ 0 h 1059"/>
                    <a:gd name="T8" fmla="*/ 828 w 828"/>
                    <a:gd name="T9" fmla="*/ 1059 h 1059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noFill/>
                <a:ln w="57150">
                  <a:solidFill>
                    <a:srgbClr val="CC0000"/>
                  </a:solidFill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8" name="Group 39"/>
              <p:cNvGrpSpPr/>
              <p:nvPr/>
            </p:nvGrpSpPr>
            <p:grpSpPr bwMode="auto">
              <a:xfrm rot="-8664572">
                <a:off x="3792" y="1621"/>
                <a:ext cx="0" cy="1461"/>
                <a:chOff x="4992" y="1776"/>
                <a:chExt cx="0" cy="1584"/>
              </a:xfrm>
            </p:grpSpPr>
            <p:sp>
              <p:nvSpPr>
                <p:cNvPr id="48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4992" y="1776"/>
                  <a:ext cx="0" cy="1344"/>
                </a:xfrm>
                <a:prstGeom prst="line">
                  <a:avLst/>
                </a:prstGeom>
                <a:noFill/>
                <a:ln w="57150">
                  <a:solidFill>
                    <a:srgbClr val="CC0000"/>
                  </a:solidFill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9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4992" y="2256"/>
                  <a:ext cx="0" cy="1104"/>
                </a:xfrm>
                <a:prstGeom prst="line">
                  <a:avLst/>
                </a:prstGeom>
                <a:noFill/>
                <a:ln w="57150">
                  <a:solidFill>
                    <a:srgbClr val="CC0000"/>
                  </a:solidFill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39" name="Group 42"/>
            <p:cNvGrpSpPr/>
            <p:nvPr/>
          </p:nvGrpSpPr>
          <p:grpSpPr bwMode="auto">
            <a:xfrm>
              <a:off x="4944" y="1632"/>
              <a:ext cx="1344" cy="1461"/>
              <a:chOff x="2448" y="1621"/>
              <a:chExt cx="1344" cy="1461"/>
            </a:xfrm>
          </p:grpSpPr>
          <p:grpSp>
            <p:nvGrpSpPr>
              <p:cNvPr id="40" name="Group 43"/>
              <p:cNvGrpSpPr/>
              <p:nvPr/>
            </p:nvGrpSpPr>
            <p:grpSpPr bwMode="auto">
              <a:xfrm rot="-10723366">
                <a:off x="2448" y="1764"/>
                <a:ext cx="965" cy="1164"/>
                <a:chOff x="864" y="912"/>
                <a:chExt cx="1056" cy="1344"/>
              </a:xfrm>
            </p:grpSpPr>
            <p:sp>
              <p:nvSpPr>
                <p:cNvPr id="44" name="Line 44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57150">
                  <a:noFill/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5" name="Freeform 45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>
                    <a:gd name="T0" fmla="*/ 0 w 828"/>
                    <a:gd name="T1" fmla="*/ 0 h 1059"/>
                    <a:gd name="T2" fmla="*/ 828 w 828"/>
                    <a:gd name="T3" fmla="*/ 1059 h 1059"/>
                    <a:gd name="T4" fmla="*/ 0 60000 65536"/>
                    <a:gd name="T5" fmla="*/ 0 60000 65536"/>
                    <a:gd name="T6" fmla="*/ 0 w 828"/>
                    <a:gd name="T7" fmla="*/ 0 h 1059"/>
                    <a:gd name="T8" fmla="*/ 828 w 828"/>
                    <a:gd name="T9" fmla="*/ 1059 h 1059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noFill/>
                <a:ln w="57150">
                  <a:noFill/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1" name="Group 46"/>
              <p:cNvGrpSpPr/>
              <p:nvPr/>
            </p:nvGrpSpPr>
            <p:grpSpPr bwMode="auto">
              <a:xfrm rot="-8664572">
                <a:off x="3792" y="1621"/>
                <a:ext cx="0" cy="1461"/>
                <a:chOff x="4992" y="1776"/>
                <a:chExt cx="0" cy="1584"/>
              </a:xfrm>
            </p:grpSpPr>
            <p:sp>
              <p:nvSpPr>
                <p:cNvPr id="42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4992" y="1776"/>
                  <a:ext cx="0" cy="1344"/>
                </a:xfrm>
                <a:prstGeom prst="line">
                  <a:avLst/>
                </a:prstGeom>
                <a:noFill/>
                <a:ln w="57150">
                  <a:noFill/>
                  <a:rou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3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4992" y="2256"/>
                  <a:ext cx="0" cy="1104"/>
                </a:xfrm>
                <a:prstGeom prst="line">
                  <a:avLst/>
                </a:prstGeom>
                <a:noFill/>
                <a:ln w="57150">
                  <a:noFill/>
                  <a:round/>
                  <a:tailEnd type="triangl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52" name="Text Box 49"/>
          <p:cNvSpPr txBox="1">
            <a:spLocks noChangeArrowheads="1"/>
          </p:cNvSpPr>
          <p:nvPr/>
        </p:nvSpPr>
        <p:spPr bwMode="auto">
          <a:xfrm>
            <a:off x="4015740" y="3943350"/>
            <a:ext cx="2480310" cy="7067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dirty="0">
                <a:solidFill>
                  <a:srgbClr val="FFCC00"/>
                </a:solidFill>
                <a:latin typeface="+mj-ea"/>
                <a:ea typeface="+mj-ea"/>
              </a:rPr>
              <a:t>光路</a:t>
            </a:r>
            <a:r>
              <a:rPr kumimoji="1" lang="zh-CN" altLang="en-US" sz="4000" dirty="0">
                <a:solidFill>
                  <a:srgbClr val="FF00FF"/>
                </a:solidFill>
                <a:latin typeface="+mj-ea"/>
                <a:ea typeface="+mj-ea"/>
              </a:rPr>
              <a:t>可逆</a:t>
            </a:r>
            <a:endParaRPr kumimoji="1" lang="zh-CN" altLang="en-US" sz="4000" dirty="0">
              <a:solidFill>
                <a:srgbClr val="FFCC00"/>
              </a:solidFill>
              <a:latin typeface="+mj-ea"/>
              <a:ea typeface="+mj-ea"/>
            </a:endParaRPr>
          </a:p>
        </p:txBody>
      </p:sp>
      <p:sp>
        <p:nvSpPr>
          <p:cNvPr id="53" name="Text Box 50"/>
          <p:cNvSpPr txBox="1">
            <a:spLocks noChangeArrowheads="1"/>
          </p:cNvSpPr>
          <p:nvPr/>
        </p:nvSpPr>
        <p:spPr bwMode="auto">
          <a:xfrm>
            <a:off x="3429000" y="1214453"/>
            <a:ext cx="533400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i="1">
                <a:latin typeface="Times New Roman" panose="02020603050405020304" pitchFamily="18" charset="0"/>
                <a:ea typeface="隶书" panose="02010509060101010101" pitchFamily="49" charset="-122"/>
              </a:rPr>
              <a:t>A</a:t>
            </a:r>
          </a:p>
        </p:txBody>
      </p:sp>
      <p:sp>
        <p:nvSpPr>
          <p:cNvPr id="54" name="Text Box 51"/>
          <p:cNvSpPr txBox="1">
            <a:spLocks noChangeArrowheads="1"/>
          </p:cNvSpPr>
          <p:nvPr/>
        </p:nvSpPr>
        <p:spPr bwMode="auto">
          <a:xfrm>
            <a:off x="6753225" y="1214453"/>
            <a:ext cx="533400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 i="1">
                <a:latin typeface="Times New Roman" panose="02020603050405020304" pitchFamily="18" charset="0"/>
                <a:ea typeface="隶书" panose="02010509060101010101" pitchFamily="49" charset="-122"/>
              </a:rPr>
              <a:t>B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 autoUpdateAnimBg="0"/>
      <p:bldP spid="53" grpId="0" autoUpdateAnimBg="0"/>
      <p:bldP spid="54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1674584" y="1851670"/>
            <a:ext cx="7033453" cy="95218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ts val="0"/>
              </a:spcBef>
              <a:buFontTx/>
              <a:buNone/>
            </a:pPr>
            <a:r>
              <a:rPr kumimoji="1" lang="en-US" altLang="zh-CN" sz="2400" b="0" dirty="0">
                <a:solidFill>
                  <a:srgbClr val="FF0000"/>
                </a:solidFill>
                <a:latin typeface="+mj-ea"/>
                <a:ea typeface="+mj-ea"/>
              </a:rPr>
              <a:t>1.</a:t>
            </a:r>
            <a:r>
              <a:rPr kumimoji="1"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找到入射点，过入射点作反射面的垂线为法线，</a:t>
            </a:r>
          </a:p>
          <a:p>
            <a:pPr fontAlgn="base">
              <a:lnSpc>
                <a:spcPct val="125000"/>
              </a:lnSpc>
              <a:spcBef>
                <a:spcPts val="0"/>
              </a:spcBef>
              <a:buFontTx/>
              <a:buNone/>
            </a:pPr>
            <a:r>
              <a:rPr kumimoji="1"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法线要画成虚线。</a:t>
            </a:r>
          </a:p>
        </p:txBody>
      </p:sp>
      <p:sp>
        <p:nvSpPr>
          <p:cNvPr id="58" name="Text Box 6"/>
          <p:cNvSpPr txBox="1">
            <a:spLocks noChangeArrowheads="1"/>
          </p:cNvSpPr>
          <p:nvPr/>
        </p:nvSpPr>
        <p:spPr bwMode="auto">
          <a:xfrm>
            <a:off x="1661012" y="2862753"/>
            <a:ext cx="5749374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buFontTx/>
              <a:buNone/>
            </a:pPr>
            <a:r>
              <a:rPr kumimoji="1" lang="en-US" altLang="zh-CN" sz="2400" b="0" dirty="0">
                <a:solidFill>
                  <a:srgbClr val="FF0000"/>
                </a:solidFill>
                <a:latin typeface="+mj-ea"/>
                <a:ea typeface="+mj-ea"/>
              </a:rPr>
              <a:t>2.</a:t>
            </a:r>
            <a:r>
              <a:rPr kumimoji="1"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找出入射角，并量出入射角的大小。</a:t>
            </a:r>
            <a:endParaRPr kumimoji="1" lang="zh-CN" altLang="en-US" sz="2400" b="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3" name="Group 7"/>
          <p:cNvGrpSpPr/>
          <p:nvPr/>
        </p:nvGrpSpPr>
        <p:grpSpPr bwMode="auto">
          <a:xfrm>
            <a:off x="540050" y="2795129"/>
            <a:ext cx="1087164" cy="536150"/>
            <a:chOff x="1888" y="454"/>
            <a:chExt cx="1129" cy="547"/>
          </a:xfrm>
        </p:grpSpPr>
        <p:sp>
          <p:nvSpPr>
            <p:cNvPr id="60" name="AutoShape 8"/>
            <p:cNvSpPr>
              <a:spLocks noChangeArrowheads="1"/>
            </p:cNvSpPr>
            <p:nvPr/>
          </p:nvSpPr>
          <p:spPr bwMode="auto">
            <a:xfrm>
              <a:off x="1888" y="454"/>
              <a:ext cx="1014" cy="547"/>
            </a:xfrm>
            <a:prstGeom prst="roundRect">
              <a:avLst>
                <a:gd name="adj" fmla="val 42273"/>
              </a:avLst>
            </a:prstGeom>
            <a:gradFill rotWithShape="1">
              <a:gsLst>
                <a:gs pos="0">
                  <a:schemeClr val="accent1">
                    <a:gamma/>
                    <a:tint val="66667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66667"/>
                    <a:invGamma/>
                  </a:schemeClr>
                </a:gs>
              </a:gsLst>
              <a:lin ang="0" scaled="1"/>
            </a:gradFill>
            <a:ln w="12700">
              <a:noFill/>
              <a:round/>
            </a:ln>
            <a:effectLst>
              <a:outerShdw dist="35921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zh-CN" altLang="en-US" sz="2000">
                <a:latin typeface="+mj-ea"/>
                <a:ea typeface="+mj-ea"/>
              </a:endParaRPr>
            </a:p>
          </p:txBody>
        </p:sp>
        <p:sp>
          <p:nvSpPr>
            <p:cNvPr id="61" name="Text Box 9"/>
            <p:cNvSpPr txBox="1">
              <a:spLocks noChangeArrowheads="1"/>
            </p:cNvSpPr>
            <p:nvPr/>
          </p:nvSpPr>
          <p:spPr bwMode="auto">
            <a:xfrm>
              <a:off x="1995" y="460"/>
              <a:ext cx="1022" cy="53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50000"/>
                </a:spcBef>
                <a:buFontTx/>
                <a:buNone/>
              </a:pPr>
              <a:r>
                <a:rPr kumimoji="1" lang="zh-CN" altLang="en-US" sz="2800" dirty="0">
                  <a:solidFill>
                    <a:srgbClr val="CC0000"/>
                  </a:solidFill>
                  <a:latin typeface="+mj-ea"/>
                  <a:ea typeface="+mj-ea"/>
                </a:rPr>
                <a:t>画法</a:t>
              </a:r>
              <a:r>
                <a:rPr kumimoji="1" lang="zh-CN" altLang="en-US" sz="2800" b="0" dirty="0">
                  <a:solidFill>
                    <a:srgbClr val="CC0000"/>
                  </a:solidFill>
                  <a:latin typeface="+mj-ea"/>
                  <a:ea typeface="+mj-ea"/>
                </a:rPr>
                <a:t>：</a:t>
              </a:r>
            </a:p>
          </p:txBody>
        </p:sp>
      </p:grpSp>
      <p:sp>
        <p:nvSpPr>
          <p:cNvPr id="62" name="Text Box 11"/>
          <p:cNvSpPr txBox="1">
            <a:spLocks noChangeArrowheads="1"/>
          </p:cNvSpPr>
          <p:nvPr/>
        </p:nvSpPr>
        <p:spPr bwMode="auto">
          <a:xfrm>
            <a:off x="1680176" y="3507854"/>
            <a:ext cx="6901502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buFontTx/>
              <a:buNone/>
            </a:pPr>
            <a:r>
              <a:rPr kumimoji="1" lang="en-US" altLang="zh-CN" sz="2400" b="0" dirty="0">
                <a:solidFill>
                  <a:srgbClr val="FF0000"/>
                </a:solidFill>
                <a:latin typeface="+mj-ea"/>
                <a:ea typeface="+mj-ea"/>
              </a:rPr>
              <a:t>3.</a:t>
            </a:r>
            <a:r>
              <a:rPr kumimoji="1"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过入射点和法线做一角，使反射角与入射角相等。</a:t>
            </a:r>
          </a:p>
        </p:txBody>
      </p:sp>
      <p:sp>
        <p:nvSpPr>
          <p:cNvPr id="63" name="Text Box 12"/>
          <p:cNvSpPr txBox="1">
            <a:spLocks noChangeArrowheads="1"/>
          </p:cNvSpPr>
          <p:nvPr/>
        </p:nvSpPr>
        <p:spPr bwMode="auto">
          <a:xfrm>
            <a:off x="1733020" y="4227934"/>
            <a:ext cx="5677366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buFontTx/>
              <a:buNone/>
            </a:pPr>
            <a:r>
              <a:rPr kumimoji="1" lang="en-US" altLang="zh-CN" sz="2400" b="0" dirty="0">
                <a:solidFill>
                  <a:srgbClr val="FF0000"/>
                </a:solidFill>
                <a:latin typeface="+mj-ea"/>
                <a:ea typeface="+mj-ea"/>
              </a:rPr>
              <a:t>4.</a:t>
            </a:r>
            <a:r>
              <a:rPr kumimoji="1"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在反射方向上标上箭头表示方向</a:t>
            </a:r>
            <a:r>
              <a:rPr kumimoji="1" lang="zh-CN" altLang="en-US" sz="2400" b="0" dirty="0">
                <a:solidFill>
                  <a:srgbClr val="FF0000"/>
                </a:solidFill>
                <a:latin typeface="+mj-ea"/>
                <a:ea typeface="+mj-ea"/>
              </a:rPr>
              <a:t>。</a:t>
            </a:r>
            <a:r>
              <a:rPr lang="zh-CN" altLang="en-US" sz="2400" b="0" dirty="0">
                <a:solidFill>
                  <a:srgbClr val="FFFF00"/>
                </a:solidFill>
                <a:latin typeface="+mj-ea"/>
                <a:ea typeface="+mj-ea"/>
              </a:rPr>
              <a:t> </a:t>
            </a:r>
          </a:p>
        </p:txBody>
      </p:sp>
      <p:sp>
        <p:nvSpPr>
          <p:cNvPr id="64" name="Text Box 4"/>
          <p:cNvSpPr txBox="1">
            <a:spLocks noChangeArrowheads="1"/>
          </p:cNvSpPr>
          <p:nvPr/>
        </p:nvSpPr>
        <p:spPr bwMode="auto">
          <a:xfrm>
            <a:off x="1627214" y="1131590"/>
            <a:ext cx="6163945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buFontTx/>
              <a:buNone/>
            </a:pPr>
            <a:r>
              <a:rPr kumimoji="1"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根据光的反射规律画出反射光线：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ldLvl="0" animBg="1"/>
      <p:bldP spid="62" grpId="0" bldLvl="0" animBg="1"/>
      <p:bldP spid="63" grpId="0" bldLvl="0" animBg="1"/>
      <p:bldP spid="64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WordArt 88"/>
          <p:cNvSpPr>
            <a:spLocks noChangeArrowheads="1" noChangeShapeType="1" noTextEdit="1"/>
          </p:cNvSpPr>
          <p:nvPr/>
        </p:nvSpPr>
        <p:spPr bwMode="auto">
          <a:xfrm>
            <a:off x="2836168" y="1312999"/>
            <a:ext cx="3505200" cy="558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zh-CN" altLang="en-US" sz="3600" kern="10" spc="-360" dirty="0">
                <a:ln w="12700">
                  <a:solidFill>
                    <a:srgbClr val="000099"/>
                  </a:solidFill>
                  <a:rou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完成下列光路图</a:t>
            </a:r>
          </a:p>
        </p:txBody>
      </p:sp>
      <p:grpSp>
        <p:nvGrpSpPr>
          <p:cNvPr id="3" name="Group 4"/>
          <p:cNvGrpSpPr/>
          <p:nvPr/>
        </p:nvGrpSpPr>
        <p:grpSpPr bwMode="auto">
          <a:xfrm>
            <a:off x="1115940" y="3657435"/>
            <a:ext cx="2286000" cy="228600"/>
            <a:chOff x="1584" y="3408"/>
            <a:chExt cx="2880" cy="144"/>
          </a:xfrm>
        </p:grpSpPr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1584" y="3408"/>
              <a:ext cx="28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" name="Group 6"/>
            <p:cNvGrpSpPr/>
            <p:nvPr/>
          </p:nvGrpSpPr>
          <p:grpSpPr bwMode="auto">
            <a:xfrm>
              <a:off x="1584" y="3408"/>
              <a:ext cx="960" cy="144"/>
              <a:chOff x="1584" y="3408"/>
              <a:chExt cx="960" cy="144"/>
            </a:xfrm>
          </p:grpSpPr>
          <p:sp>
            <p:nvSpPr>
              <p:cNvPr id="33" name="Line 7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Line 8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Line 9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Line 10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Line 11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Line 12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" name="Group 13"/>
            <p:cNvGrpSpPr/>
            <p:nvPr/>
          </p:nvGrpSpPr>
          <p:grpSpPr bwMode="auto">
            <a:xfrm>
              <a:off x="2352" y="3408"/>
              <a:ext cx="960" cy="144"/>
              <a:chOff x="1584" y="3408"/>
              <a:chExt cx="960" cy="144"/>
            </a:xfrm>
          </p:grpSpPr>
          <p:sp>
            <p:nvSpPr>
              <p:cNvPr id="27" name="Line 14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Line 15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Line 16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" name="Line 18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" name="Line 19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" name="Group 20"/>
            <p:cNvGrpSpPr/>
            <p:nvPr/>
          </p:nvGrpSpPr>
          <p:grpSpPr bwMode="auto">
            <a:xfrm>
              <a:off x="3272" y="3408"/>
              <a:ext cx="1012" cy="144"/>
              <a:chOff x="1584" y="3408"/>
              <a:chExt cx="960" cy="144"/>
            </a:xfrm>
          </p:grpSpPr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Line 23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Line 24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Line 25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Line 26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Group 27"/>
          <p:cNvGrpSpPr/>
          <p:nvPr/>
        </p:nvGrpSpPr>
        <p:grpSpPr bwMode="auto">
          <a:xfrm rot="364434">
            <a:off x="929250" y="2504910"/>
            <a:ext cx="1287780" cy="1066800"/>
            <a:chOff x="864" y="912"/>
            <a:chExt cx="1056" cy="1344"/>
          </a:xfrm>
        </p:grpSpPr>
        <p:sp>
          <p:nvSpPr>
            <p:cNvPr id="15" name="Line 28"/>
            <p:cNvSpPr>
              <a:spLocks noChangeShapeType="1"/>
            </p:cNvSpPr>
            <p:nvPr/>
          </p:nvSpPr>
          <p:spPr bwMode="auto">
            <a:xfrm>
              <a:off x="864" y="912"/>
              <a:ext cx="1056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29"/>
            <p:cNvSpPr/>
            <p:nvPr/>
          </p:nvSpPr>
          <p:spPr bwMode="auto">
            <a:xfrm>
              <a:off x="864" y="912"/>
              <a:ext cx="828" cy="10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28" y="1059"/>
                </a:cxn>
              </a:cxnLst>
              <a:rect l="0" t="0" r="r" b="b"/>
              <a:pathLst>
                <a:path w="828" h="1059">
                  <a:moveTo>
                    <a:pt x="0" y="0"/>
                  </a:moveTo>
                  <a:lnTo>
                    <a:pt x="828" y="1059"/>
                  </a:lnTo>
                </a:path>
              </a:pathLst>
            </a:custGeom>
            <a:solidFill>
              <a:schemeClr val="bg1"/>
            </a:solidFill>
            <a:ln w="28575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Arc 30"/>
          <p:cNvSpPr/>
          <p:nvPr/>
        </p:nvSpPr>
        <p:spPr bwMode="auto">
          <a:xfrm flipH="1">
            <a:off x="1607430" y="3266910"/>
            <a:ext cx="76200" cy="3714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1610"/>
              <a:gd name="T2" fmla="*/ 19140 w 21600"/>
              <a:gd name="T3" fmla="*/ 31610 h 31610"/>
              <a:gd name="T4" fmla="*/ 0 w 21600"/>
              <a:gd name="T5" fmla="*/ 21600 h 3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161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086"/>
                  <a:pt x="20756" y="28520"/>
                  <a:pt x="19140" y="31610"/>
                </a:cubicBezTo>
              </a:path>
              <a:path w="21600" h="3161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086"/>
                  <a:pt x="20756" y="28520"/>
                  <a:pt x="19140" y="3161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Text Box 31"/>
          <p:cNvSpPr txBox="1">
            <a:spLocks noChangeArrowheads="1"/>
          </p:cNvSpPr>
          <p:nvPr/>
        </p:nvSpPr>
        <p:spPr bwMode="auto">
          <a:xfrm>
            <a:off x="845430" y="3190710"/>
            <a:ext cx="646430" cy="3765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buFontTx/>
              <a:buNone/>
            </a:pPr>
            <a:r>
              <a:rPr kumimoji="1" lang="en-US" altLang="zh-CN" sz="18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40</a:t>
            </a:r>
            <a:r>
              <a:rPr kumimoji="1" lang="en-US" altLang="zh-CN" sz="1800" b="0" baseline="30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</a:p>
        </p:txBody>
      </p:sp>
      <p:grpSp>
        <p:nvGrpSpPr>
          <p:cNvPr id="12" name="Group 33"/>
          <p:cNvGrpSpPr/>
          <p:nvPr/>
        </p:nvGrpSpPr>
        <p:grpSpPr bwMode="auto">
          <a:xfrm>
            <a:off x="6112755" y="3639020"/>
            <a:ext cx="2286000" cy="228600"/>
            <a:chOff x="1584" y="3408"/>
            <a:chExt cx="2880" cy="144"/>
          </a:xfrm>
        </p:grpSpPr>
        <p:sp>
          <p:nvSpPr>
            <p:cNvPr id="73" name="Line 34"/>
            <p:cNvSpPr>
              <a:spLocks noChangeShapeType="1"/>
            </p:cNvSpPr>
            <p:nvPr/>
          </p:nvSpPr>
          <p:spPr bwMode="auto">
            <a:xfrm>
              <a:off x="1584" y="3408"/>
              <a:ext cx="28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" name="Group 35"/>
            <p:cNvGrpSpPr/>
            <p:nvPr/>
          </p:nvGrpSpPr>
          <p:grpSpPr bwMode="auto">
            <a:xfrm>
              <a:off x="1584" y="3408"/>
              <a:ext cx="960" cy="144"/>
              <a:chOff x="1584" y="3408"/>
              <a:chExt cx="960" cy="144"/>
            </a:xfrm>
          </p:grpSpPr>
          <p:sp>
            <p:nvSpPr>
              <p:cNvPr id="89" name="Line 36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0" name="Line 37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1" name="Line 38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" name="Line 39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" name="Line 40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4" name="Line 41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9" name="Group 42"/>
            <p:cNvGrpSpPr/>
            <p:nvPr/>
          </p:nvGrpSpPr>
          <p:grpSpPr bwMode="auto">
            <a:xfrm>
              <a:off x="2352" y="3408"/>
              <a:ext cx="960" cy="144"/>
              <a:chOff x="1584" y="3408"/>
              <a:chExt cx="960" cy="144"/>
            </a:xfrm>
          </p:grpSpPr>
          <p:sp>
            <p:nvSpPr>
              <p:cNvPr id="83" name="Line 43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4" name="Line 44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5" name="Line 45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6" name="Line 46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7" name="Line 47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8" name="Line 48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" name="Group 49"/>
            <p:cNvGrpSpPr/>
            <p:nvPr/>
          </p:nvGrpSpPr>
          <p:grpSpPr bwMode="auto">
            <a:xfrm>
              <a:off x="3272" y="3408"/>
              <a:ext cx="1012" cy="144"/>
              <a:chOff x="1584" y="3408"/>
              <a:chExt cx="960" cy="144"/>
            </a:xfrm>
          </p:grpSpPr>
          <p:sp>
            <p:nvSpPr>
              <p:cNvPr id="77" name="Line 50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" name="Line 51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9" name="Line 52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0" name="Line 53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" name="Line 54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" name="Line 55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9" name="Group 56"/>
          <p:cNvGrpSpPr/>
          <p:nvPr/>
        </p:nvGrpSpPr>
        <p:grpSpPr bwMode="auto">
          <a:xfrm rot="3078505">
            <a:off x="6687430" y="2543010"/>
            <a:ext cx="1059180" cy="838200"/>
            <a:chOff x="864" y="912"/>
            <a:chExt cx="1056" cy="1344"/>
          </a:xfrm>
        </p:grpSpPr>
        <p:sp>
          <p:nvSpPr>
            <p:cNvPr id="71" name="Line 57"/>
            <p:cNvSpPr>
              <a:spLocks noChangeShapeType="1"/>
            </p:cNvSpPr>
            <p:nvPr/>
          </p:nvSpPr>
          <p:spPr bwMode="auto">
            <a:xfrm>
              <a:off x="864" y="912"/>
              <a:ext cx="1056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58"/>
            <p:cNvSpPr/>
            <p:nvPr/>
          </p:nvSpPr>
          <p:spPr bwMode="auto">
            <a:xfrm>
              <a:off x="864" y="912"/>
              <a:ext cx="828" cy="10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28" y="1059"/>
                </a:cxn>
              </a:cxnLst>
              <a:rect l="0" t="0" r="r" b="b"/>
              <a:pathLst>
                <a:path w="828" h="1059">
                  <a:moveTo>
                    <a:pt x="0" y="0"/>
                  </a:moveTo>
                  <a:lnTo>
                    <a:pt x="828" y="1059"/>
                  </a:lnTo>
                </a:path>
              </a:pathLst>
            </a:custGeom>
            <a:solidFill>
              <a:schemeClr val="bg1"/>
            </a:solidFill>
            <a:ln w="28575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3" name="Arc 60"/>
          <p:cNvSpPr/>
          <p:nvPr/>
        </p:nvSpPr>
        <p:spPr bwMode="auto">
          <a:xfrm>
            <a:off x="4958960" y="3368510"/>
            <a:ext cx="76200" cy="3714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1610"/>
              <a:gd name="T2" fmla="*/ 19140 w 21600"/>
              <a:gd name="T3" fmla="*/ 31610 h 31610"/>
              <a:gd name="T4" fmla="*/ 0 w 21600"/>
              <a:gd name="T5" fmla="*/ 21600 h 3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161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086"/>
                  <a:pt x="20756" y="28520"/>
                  <a:pt x="19140" y="31610"/>
                </a:cubicBezTo>
              </a:path>
              <a:path w="21600" h="3161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086"/>
                  <a:pt x="20756" y="28520"/>
                  <a:pt x="19140" y="3161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40" name="Group 61"/>
          <p:cNvGrpSpPr/>
          <p:nvPr/>
        </p:nvGrpSpPr>
        <p:grpSpPr bwMode="auto">
          <a:xfrm>
            <a:off x="3521955" y="3698075"/>
            <a:ext cx="2286000" cy="228600"/>
            <a:chOff x="1584" y="3408"/>
            <a:chExt cx="2880" cy="144"/>
          </a:xfrm>
        </p:grpSpPr>
        <p:sp>
          <p:nvSpPr>
            <p:cNvPr id="49" name="Line 62"/>
            <p:cNvSpPr>
              <a:spLocks noChangeShapeType="1"/>
            </p:cNvSpPr>
            <p:nvPr/>
          </p:nvSpPr>
          <p:spPr bwMode="auto">
            <a:xfrm>
              <a:off x="1584" y="3408"/>
              <a:ext cx="28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1" name="Group 63"/>
            <p:cNvGrpSpPr/>
            <p:nvPr/>
          </p:nvGrpSpPr>
          <p:grpSpPr bwMode="auto">
            <a:xfrm>
              <a:off x="1584" y="3408"/>
              <a:ext cx="960" cy="144"/>
              <a:chOff x="1584" y="3408"/>
              <a:chExt cx="960" cy="144"/>
            </a:xfrm>
          </p:grpSpPr>
          <p:sp>
            <p:nvSpPr>
              <p:cNvPr id="65" name="Line 64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6" name="Line 65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7" name="Line 66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8" name="Line 67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9" name="Line 68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0" name="Line 69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2" name="Group 70"/>
            <p:cNvGrpSpPr/>
            <p:nvPr/>
          </p:nvGrpSpPr>
          <p:grpSpPr bwMode="auto">
            <a:xfrm>
              <a:off x="2352" y="3408"/>
              <a:ext cx="960" cy="144"/>
              <a:chOff x="1584" y="3408"/>
              <a:chExt cx="960" cy="144"/>
            </a:xfrm>
          </p:grpSpPr>
          <p:sp>
            <p:nvSpPr>
              <p:cNvPr id="59" name="Line 71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0" name="Line 72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" name="Line 73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" name="Line 74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3" name="Line 75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4" name="Line 76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4" name="Group 77"/>
            <p:cNvGrpSpPr/>
            <p:nvPr/>
          </p:nvGrpSpPr>
          <p:grpSpPr bwMode="auto">
            <a:xfrm>
              <a:off x="3272" y="3408"/>
              <a:ext cx="1012" cy="144"/>
              <a:chOff x="1584" y="3408"/>
              <a:chExt cx="960" cy="144"/>
            </a:xfrm>
          </p:grpSpPr>
          <p:sp>
            <p:nvSpPr>
              <p:cNvPr id="53" name="Line 78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" name="Line 79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Line 80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" name="Line 81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7" name="Line 82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8" name="Line 83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5" name="Text Box 84"/>
          <p:cNvSpPr txBox="1">
            <a:spLocks noChangeArrowheads="1"/>
          </p:cNvSpPr>
          <p:nvPr/>
        </p:nvSpPr>
        <p:spPr bwMode="auto">
          <a:xfrm>
            <a:off x="5085960" y="3268815"/>
            <a:ext cx="646430" cy="3765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buFontTx/>
              <a:buNone/>
            </a:pPr>
            <a:r>
              <a:rPr kumimoji="1" lang="en-US" altLang="zh-CN" sz="1800" b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30</a:t>
            </a:r>
            <a:r>
              <a:rPr kumimoji="1" lang="en-US" altLang="zh-CN" sz="1800" b="0" baseline="30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</a:t>
            </a:r>
          </a:p>
        </p:txBody>
      </p:sp>
      <p:grpSp>
        <p:nvGrpSpPr>
          <p:cNvPr id="46" name="Group 85"/>
          <p:cNvGrpSpPr/>
          <p:nvPr/>
        </p:nvGrpSpPr>
        <p:grpSpPr bwMode="auto">
          <a:xfrm rot="16851953">
            <a:off x="4560180" y="2616035"/>
            <a:ext cx="1287780" cy="1066800"/>
            <a:chOff x="864" y="912"/>
            <a:chExt cx="1056" cy="1344"/>
          </a:xfrm>
        </p:grpSpPr>
        <p:sp>
          <p:nvSpPr>
            <p:cNvPr id="47" name="Line 86"/>
            <p:cNvSpPr>
              <a:spLocks noChangeShapeType="1"/>
            </p:cNvSpPr>
            <p:nvPr/>
          </p:nvSpPr>
          <p:spPr bwMode="auto">
            <a:xfrm>
              <a:off x="864" y="912"/>
              <a:ext cx="1056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87"/>
            <p:cNvSpPr/>
            <p:nvPr/>
          </p:nvSpPr>
          <p:spPr bwMode="auto">
            <a:xfrm>
              <a:off x="864" y="912"/>
              <a:ext cx="828" cy="10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28" y="1059"/>
                </a:cxn>
              </a:cxnLst>
              <a:rect l="0" t="0" r="r" b="b"/>
              <a:pathLst>
                <a:path w="828" h="1059">
                  <a:moveTo>
                    <a:pt x="0" y="0"/>
                  </a:moveTo>
                  <a:lnTo>
                    <a:pt x="828" y="1059"/>
                  </a:lnTo>
                </a:path>
              </a:pathLst>
            </a:custGeom>
            <a:solidFill>
              <a:srgbClr val="FFFF99"/>
            </a:solidFill>
            <a:ln w="28575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0" name="Group 89"/>
          <p:cNvGrpSpPr/>
          <p:nvPr/>
        </p:nvGrpSpPr>
        <p:grpSpPr bwMode="auto">
          <a:xfrm>
            <a:off x="2154800" y="1928336"/>
            <a:ext cx="5026025" cy="1824038"/>
            <a:chOff x="1392" y="1752"/>
            <a:chExt cx="3166" cy="1149"/>
          </a:xfrm>
        </p:grpSpPr>
        <p:sp>
          <p:nvSpPr>
            <p:cNvPr id="96" name="Line 90"/>
            <p:cNvSpPr>
              <a:spLocks noChangeShapeType="1"/>
            </p:cNvSpPr>
            <p:nvPr/>
          </p:nvSpPr>
          <p:spPr bwMode="auto">
            <a:xfrm flipH="1">
              <a:off x="4558" y="1752"/>
              <a:ext cx="0" cy="113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prstDash val="sysDot"/>
              <a:round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51" name="Group 91"/>
            <p:cNvGrpSpPr/>
            <p:nvPr/>
          </p:nvGrpSpPr>
          <p:grpSpPr bwMode="auto">
            <a:xfrm>
              <a:off x="1392" y="1797"/>
              <a:ext cx="1536" cy="1104"/>
              <a:chOff x="1392" y="1728"/>
              <a:chExt cx="1536" cy="1104"/>
            </a:xfrm>
          </p:grpSpPr>
          <p:sp>
            <p:nvSpPr>
              <p:cNvPr id="98" name="Line 92"/>
              <p:cNvSpPr>
                <a:spLocks noChangeShapeType="1"/>
              </p:cNvSpPr>
              <p:nvPr/>
            </p:nvSpPr>
            <p:spPr bwMode="auto">
              <a:xfrm>
                <a:off x="1392" y="1728"/>
                <a:ext cx="0" cy="1104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prstDash val="sysDot"/>
                <a:round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99" name="Line 93"/>
              <p:cNvSpPr>
                <a:spLocks noChangeShapeType="1"/>
              </p:cNvSpPr>
              <p:nvPr/>
            </p:nvSpPr>
            <p:spPr bwMode="auto">
              <a:xfrm>
                <a:off x="2928" y="1728"/>
                <a:ext cx="0" cy="1104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prstDash val="sysDot"/>
                <a:round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</p:grpSp>
      <p:grpSp>
        <p:nvGrpSpPr>
          <p:cNvPr id="52" name="Group 94"/>
          <p:cNvGrpSpPr/>
          <p:nvPr/>
        </p:nvGrpSpPr>
        <p:grpSpPr bwMode="auto">
          <a:xfrm>
            <a:off x="2140513" y="3368199"/>
            <a:ext cx="5402262" cy="323850"/>
            <a:chOff x="1383" y="2659"/>
            <a:chExt cx="3403" cy="204"/>
          </a:xfrm>
        </p:grpSpPr>
        <p:grpSp>
          <p:nvGrpSpPr>
            <p:cNvPr id="74" name="Group 95"/>
            <p:cNvGrpSpPr/>
            <p:nvPr/>
          </p:nvGrpSpPr>
          <p:grpSpPr bwMode="auto">
            <a:xfrm>
              <a:off x="2925" y="2704"/>
              <a:ext cx="182" cy="159"/>
              <a:chOff x="4059" y="2341"/>
              <a:chExt cx="182" cy="159"/>
            </a:xfrm>
          </p:grpSpPr>
          <p:sp>
            <p:nvSpPr>
              <p:cNvPr id="108" name="Line 96"/>
              <p:cNvSpPr>
                <a:spLocks noChangeShapeType="1"/>
              </p:cNvSpPr>
              <p:nvPr/>
            </p:nvSpPr>
            <p:spPr bwMode="auto">
              <a:xfrm>
                <a:off x="4059" y="2341"/>
                <a:ext cx="18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9" name="Line 97"/>
              <p:cNvSpPr>
                <a:spLocks noChangeShapeType="1"/>
              </p:cNvSpPr>
              <p:nvPr/>
            </p:nvSpPr>
            <p:spPr bwMode="auto">
              <a:xfrm>
                <a:off x="4241" y="2341"/>
                <a:ext cx="0" cy="1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5" name="Group 98"/>
            <p:cNvGrpSpPr/>
            <p:nvPr/>
          </p:nvGrpSpPr>
          <p:grpSpPr bwMode="auto">
            <a:xfrm>
              <a:off x="4580" y="2659"/>
              <a:ext cx="206" cy="159"/>
              <a:chOff x="4035" y="2341"/>
              <a:chExt cx="206" cy="159"/>
            </a:xfrm>
          </p:grpSpPr>
          <p:sp>
            <p:nvSpPr>
              <p:cNvPr id="106" name="Line 99"/>
              <p:cNvSpPr>
                <a:spLocks noChangeShapeType="1"/>
              </p:cNvSpPr>
              <p:nvPr/>
            </p:nvSpPr>
            <p:spPr bwMode="auto">
              <a:xfrm>
                <a:off x="4035" y="2341"/>
                <a:ext cx="20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7" name="Line 100"/>
              <p:cNvSpPr>
                <a:spLocks noChangeShapeType="1"/>
              </p:cNvSpPr>
              <p:nvPr/>
            </p:nvSpPr>
            <p:spPr bwMode="auto">
              <a:xfrm>
                <a:off x="4241" y="2341"/>
                <a:ext cx="0" cy="1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6" name="Group 101"/>
            <p:cNvGrpSpPr/>
            <p:nvPr/>
          </p:nvGrpSpPr>
          <p:grpSpPr bwMode="auto">
            <a:xfrm>
              <a:off x="1383" y="2704"/>
              <a:ext cx="182" cy="137"/>
              <a:chOff x="4059" y="2341"/>
              <a:chExt cx="182" cy="137"/>
            </a:xfrm>
          </p:grpSpPr>
          <p:sp>
            <p:nvSpPr>
              <p:cNvPr id="104" name="Line 102"/>
              <p:cNvSpPr>
                <a:spLocks noChangeShapeType="1"/>
              </p:cNvSpPr>
              <p:nvPr/>
            </p:nvSpPr>
            <p:spPr bwMode="auto">
              <a:xfrm>
                <a:off x="4059" y="2341"/>
                <a:ext cx="18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5" name="Line 103"/>
              <p:cNvSpPr>
                <a:spLocks noChangeShapeType="1"/>
              </p:cNvSpPr>
              <p:nvPr/>
            </p:nvSpPr>
            <p:spPr bwMode="auto">
              <a:xfrm>
                <a:off x="4241" y="2341"/>
                <a:ext cx="0" cy="13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5" name="Group 105"/>
          <p:cNvGrpSpPr/>
          <p:nvPr/>
        </p:nvGrpSpPr>
        <p:grpSpPr bwMode="auto">
          <a:xfrm rot="16772354">
            <a:off x="2173850" y="2550630"/>
            <a:ext cx="1287780" cy="1066800"/>
            <a:chOff x="864" y="912"/>
            <a:chExt cx="1056" cy="1344"/>
          </a:xfrm>
        </p:grpSpPr>
        <p:sp>
          <p:nvSpPr>
            <p:cNvPr id="118" name="Line 106"/>
            <p:cNvSpPr>
              <a:spLocks noChangeShapeType="1"/>
            </p:cNvSpPr>
            <p:nvPr/>
          </p:nvSpPr>
          <p:spPr bwMode="auto">
            <a:xfrm>
              <a:off x="864" y="912"/>
              <a:ext cx="1056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" name="Freeform 107"/>
            <p:cNvSpPr/>
            <p:nvPr/>
          </p:nvSpPr>
          <p:spPr bwMode="auto">
            <a:xfrm>
              <a:off x="864" y="912"/>
              <a:ext cx="828" cy="10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28" y="1059"/>
                </a:cxn>
              </a:cxnLst>
              <a:rect l="0" t="0" r="r" b="b"/>
              <a:pathLst>
                <a:path w="828" h="1059">
                  <a:moveTo>
                    <a:pt x="0" y="0"/>
                  </a:moveTo>
                  <a:lnTo>
                    <a:pt x="828" y="1059"/>
                  </a:lnTo>
                </a:path>
              </a:pathLst>
            </a:custGeom>
            <a:solidFill>
              <a:schemeClr val="bg1"/>
            </a:solidFill>
            <a:ln w="28575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7" name="Group 108"/>
          <p:cNvGrpSpPr/>
          <p:nvPr/>
        </p:nvGrpSpPr>
        <p:grpSpPr bwMode="auto">
          <a:xfrm rot="21468578">
            <a:off x="3283830" y="2660485"/>
            <a:ext cx="1287780" cy="1066800"/>
            <a:chOff x="864" y="912"/>
            <a:chExt cx="1056" cy="1344"/>
          </a:xfrm>
        </p:grpSpPr>
        <p:sp>
          <p:nvSpPr>
            <p:cNvPr id="116" name="Line 109"/>
            <p:cNvSpPr>
              <a:spLocks noChangeShapeType="1"/>
            </p:cNvSpPr>
            <p:nvPr/>
          </p:nvSpPr>
          <p:spPr bwMode="auto">
            <a:xfrm>
              <a:off x="864" y="912"/>
              <a:ext cx="1056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7" name="Freeform 110"/>
            <p:cNvSpPr/>
            <p:nvPr/>
          </p:nvSpPr>
          <p:spPr bwMode="auto">
            <a:xfrm>
              <a:off x="974" y="1054"/>
              <a:ext cx="718" cy="9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28" y="1059"/>
                </a:cxn>
              </a:cxnLst>
              <a:rect l="0" t="0" r="r" b="b"/>
              <a:pathLst>
                <a:path w="828" h="1059">
                  <a:moveTo>
                    <a:pt x="0" y="0"/>
                  </a:moveTo>
                  <a:lnTo>
                    <a:pt x="828" y="1059"/>
                  </a:lnTo>
                </a:path>
              </a:pathLst>
            </a:custGeom>
            <a:solidFill>
              <a:srgbClr val="FFFF99"/>
            </a:solidFill>
            <a:ln w="28575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0" name="Group 111"/>
          <p:cNvGrpSpPr/>
          <p:nvPr/>
        </p:nvGrpSpPr>
        <p:grpSpPr bwMode="auto">
          <a:xfrm rot="13858075">
            <a:off x="6669650" y="2543010"/>
            <a:ext cx="1059180" cy="838200"/>
            <a:chOff x="864" y="912"/>
            <a:chExt cx="1056" cy="1344"/>
          </a:xfrm>
        </p:grpSpPr>
        <p:sp>
          <p:nvSpPr>
            <p:cNvPr id="114" name="Line 112"/>
            <p:cNvSpPr>
              <a:spLocks noChangeShapeType="1"/>
            </p:cNvSpPr>
            <p:nvPr/>
          </p:nvSpPr>
          <p:spPr bwMode="auto">
            <a:xfrm>
              <a:off x="864" y="912"/>
              <a:ext cx="1056" cy="13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" name="Freeform 113"/>
            <p:cNvSpPr/>
            <p:nvPr/>
          </p:nvSpPr>
          <p:spPr bwMode="auto">
            <a:xfrm>
              <a:off x="864" y="912"/>
              <a:ext cx="828" cy="10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28" y="1059"/>
                </a:cxn>
              </a:cxnLst>
              <a:rect l="0" t="0" r="r" b="b"/>
              <a:pathLst>
                <a:path w="828" h="1059">
                  <a:moveTo>
                    <a:pt x="0" y="0"/>
                  </a:moveTo>
                  <a:lnTo>
                    <a:pt x="828" y="1059"/>
                  </a:lnTo>
                </a:path>
              </a:pathLst>
            </a:custGeom>
            <a:solidFill>
              <a:schemeClr val="bg1"/>
            </a:solidFill>
            <a:ln w="28575" cmpd="sng">
              <a:solidFill>
                <a:schemeClr val="tx2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1" name="Group 114"/>
          <p:cNvGrpSpPr/>
          <p:nvPr/>
        </p:nvGrpSpPr>
        <p:grpSpPr bwMode="auto">
          <a:xfrm>
            <a:off x="1564250" y="2647474"/>
            <a:ext cx="3846513" cy="731837"/>
            <a:chOff x="1008" y="2160"/>
            <a:chExt cx="2423" cy="461"/>
          </a:xfrm>
        </p:grpSpPr>
        <p:sp>
          <p:nvSpPr>
            <p:cNvPr id="121" name="Text Box 115"/>
            <p:cNvSpPr txBox="1">
              <a:spLocks noChangeArrowheads="1"/>
            </p:cNvSpPr>
            <p:nvPr/>
          </p:nvSpPr>
          <p:spPr bwMode="auto">
            <a:xfrm>
              <a:off x="1008" y="2160"/>
              <a:ext cx="407" cy="2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buFontTx/>
                <a:buNone/>
              </a:pPr>
              <a:r>
                <a:rPr kumimoji="1" lang="en-US" altLang="zh-CN" sz="1800" b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50</a:t>
              </a:r>
              <a:r>
                <a:rPr kumimoji="1" lang="en-US" altLang="zh-CN" sz="1800" b="0" baseline="30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</a:p>
          </p:txBody>
        </p:sp>
        <p:sp>
          <p:nvSpPr>
            <p:cNvPr id="122" name="Arc 116"/>
            <p:cNvSpPr/>
            <p:nvPr/>
          </p:nvSpPr>
          <p:spPr bwMode="auto">
            <a:xfrm rot="2400000" flipH="1">
              <a:off x="1235" y="2300"/>
              <a:ext cx="48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36899"/>
                <a:gd name="T2" fmla="*/ 15248 w 21600"/>
                <a:gd name="T3" fmla="*/ 36899 h 36899"/>
                <a:gd name="T4" fmla="*/ 0 w 21600"/>
                <a:gd name="T5" fmla="*/ 21600 h 36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68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341"/>
                    <a:pt x="19314" y="32846"/>
                    <a:pt x="15247" y="36898"/>
                  </a:cubicBezTo>
                </a:path>
                <a:path w="21600" h="368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341"/>
                    <a:pt x="19314" y="32846"/>
                    <a:pt x="15247" y="368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" name="Text Box 117"/>
            <p:cNvSpPr txBox="1">
              <a:spLocks noChangeArrowheads="1"/>
            </p:cNvSpPr>
            <p:nvPr/>
          </p:nvSpPr>
          <p:spPr bwMode="auto">
            <a:xfrm>
              <a:off x="1488" y="2160"/>
              <a:ext cx="407" cy="2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buFontTx/>
                <a:buNone/>
              </a:pPr>
              <a:r>
                <a:rPr kumimoji="1" lang="en-US" altLang="zh-CN" sz="1800" b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50</a:t>
              </a:r>
              <a:r>
                <a:rPr kumimoji="1" lang="en-US" altLang="zh-CN" sz="1800" b="0" baseline="30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</a:p>
          </p:txBody>
        </p:sp>
        <p:sp>
          <p:nvSpPr>
            <p:cNvPr id="124" name="Arc 118"/>
            <p:cNvSpPr/>
            <p:nvPr/>
          </p:nvSpPr>
          <p:spPr bwMode="auto">
            <a:xfrm rot="5665552" flipH="1">
              <a:off x="1505" y="2335"/>
              <a:ext cx="48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36899"/>
                <a:gd name="T2" fmla="*/ 15248 w 21600"/>
                <a:gd name="T3" fmla="*/ 36899 h 36899"/>
                <a:gd name="T4" fmla="*/ 0 w 21600"/>
                <a:gd name="T5" fmla="*/ 21600 h 36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68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341"/>
                    <a:pt x="19314" y="32846"/>
                    <a:pt x="15247" y="36898"/>
                  </a:cubicBezTo>
                </a:path>
                <a:path w="21600" h="368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341"/>
                    <a:pt x="19314" y="32846"/>
                    <a:pt x="15247" y="368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" name="Text Box 119"/>
            <p:cNvSpPr txBox="1">
              <a:spLocks noChangeArrowheads="1"/>
            </p:cNvSpPr>
            <p:nvPr/>
          </p:nvSpPr>
          <p:spPr bwMode="auto">
            <a:xfrm>
              <a:off x="2496" y="2208"/>
              <a:ext cx="407" cy="2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buFontTx/>
                <a:buNone/>
              </a:pPr>
              <a:r>
                <a:rPr kumimoji="1" lang="en-US" altLang="zh-CN" sz="1800" b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60</a:t>
              </a:r>
              <a:r>
                <a:rPr kumimoji="1" lang="en-US" altLang="zh-CN" sz="1800" b="0" baseline="30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</a:p>
          </p:txBody>
        </p:sp>
        <p:sp>
          <p:nvSpPr>
            <p:cNvPr id="126" name="Arc 120"/>
            <p:cNvSpPr/>
            <p:nvPr/>
          </p:nvSpPr>
          <p:spPr bwMode="auto">
            <a:xfrm rot="2400000" flipH="1">
              <a:off x="2723" y="2348"/>
              <a:ext cx="48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36899"/>
                <a:gd name="T2" fmla="*/ 15248 w 21600"/>
                <a:gd name="T3" fmla="*/ 36899 h 36899"/>
                <a:gd name="T4" fmla="*/ 0 w 21600"/>
                <a:gd name="T5" fmla="*/ 21600 h 36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68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341"/>
                    <a:pt x="19314" y="32846"/>
                    <a:pt x="15247" y="36898"/>
                  </a:cubicBezTo>
                </a:path>
                <a:path w="21600" h="368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341"/>
                    <a:pt x="19314" y="32846"/>
                    <a:pt x="15247" y="368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7" name="Text Box 121"/>
            <p:cNvSpPr txBox="1">
              <a:spLocks noChangeArrowheads="1"/>
            </p:cNvSpPr>
            <p:nvPr/>
          </p:nvSpPr>
          <p:spPr bwMode="auto">
            <a:xfrm>
              <a:off x="3024" y="2160"/>
              <a:ext cx="407" cy="23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buFontTx/>
                <a:buNone/>
              </a:pPr>
              <a:r>
                <a:rPr kumimoji="1" lang="en-US" altLang="zh-CN" sz="1800" b="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60</a:t>
              </a:r>
              <a:r>
                <a:rPr kumimoji="1" lang="en-US" altLang="zh-CN" sz="1800" b="0" baseline="30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O</a:t>
              </a:r>
            </a:p>
          </p:txBody>
        </p:sp>
        <p:sp>
          <p:nvSpPr>
            <p:cNvPr id="128" name="Arc 122"/>
            <p:cNvSpPr/>
            <p:nvPr/>
          </p:nvSpPr>
          <p:spPr bwMode="auto">
            <a:xfrm rot="5665552" flipH="1">
              <a:off x="3041" y="2335"/>
              <a:ext cx="48" cy="2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36899"/>
                <a:gd name="T2" fmla="*/ 15248 w 21600"/>
                <a:gd name="T3" fmla="*/ 36899 h 36899"/>
                <a:gd name="T4" fmla="*/ 0 w 21600"/>
                <a:gd name="T5" fmla="*/ 21600 h 36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689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341"/>
                    <a:pt x="19314" y="32846"/>
                    <a:pt x="15247" y="36898"/>
                  </a:cubicBezTo>
                </a:path>
                <a:path w="21600" h="3689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7341"/>
                    <a:pt x="19314" y="32846"/>
                    <a:pt x="15247" y="368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1619672" y="987574"/>
            <a:ext cx="6624736" cy="66355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光的反射的应用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——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汽车后视镜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80466" y="1615108"/>
            <a:ext cx="4703148" cy="35283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434123" y="1131590"/>
            <a:ext cx="6500858" cy="6016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光的反射应用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——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自行车尾灯</a:t>
            </a:r>
          </a:p>
        </p:txBody>
      </p:sp>
      <p:pic>
        <p:nvPicPr>
          <p:cNvPr id="10" name="Picture 5" descr="菁优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1928808"/>
            <a:ext cx="4314829" cy="2456104"/>
          </a:xfrm>
          <a:prstGeom prst="rect">
            <a:avLst/>
          </a:prstGeom>
          <a:noFill/>
        </p:spPr>
      </p:pic>
      <p:pic>
        <p:nvPicPr>
          <p:cNvPr id="11" name="Picture 7" descr="菁优网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000246"/>
            <a:ext cx="1714136" cy="220022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5132" y="1079805"/>
            <a:ext cx="5800740" cy="366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971600" y="2005623"/>
            <a:ext cx="7058025" cy="175432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buFontTx/>
              <a:buNone/>
            </a:pPr>
            <a:r>
              <a:rPr lang="zh-CN" altLang="en-US" sz="3600" dirty="0">
                <a:solidFill>
                  <a:schemeClr val="tx1"/>
                </a:solidFill>
                <a:latin typeface="+mn-ea"/>
                <a:ea typeface="+mn-ea"/>
              </a:rPr>
              <a:t>根据反射面是否平整，把反射分为</a:t>
            </a:r>
          </a:p>
          <a:p>
            <a:pPr fontAlgn="base">
              <a:lnSpc>
                <a:spcPct val="150000"/>
              </a:lnSpc>
              <a:buFontTx/>
              <a:buNone/>
            </a:pPr>
            <a:r>
              <a:rPr lang="zh-CN" altLang="en-US" sz="3600" u="sng" dirty="0">
                <a:solidFill>
                  <a:schemeClr val="tx1"/>
                </a:solidFill>
                <a:latin typeface="+mn-ea"/>
                <a:ea typeface="+mn-ea"/>
              </a:rPr>
              <a:t>　　　  　</a:t>
            </a:r>
            <a:r>
              <a:rPr lang="zh-CN" altLang="en-US" sz="3600" dirty="0">
                <a:solidFill>
                  <a:schemeClr val="tx1"/>
                </a:solidFill>
                <a:latin typeface="+mn-ea"/>
                <a:ea typeface="+mn-ea"/>
              </a:rPr>
              <a:t>和</a:t>
            </a:r>
            <a:r>
              <a:rPr lang="zh-CN" altLang="en-US" sz="3600" u="sng" dirty="0">
                <a:solidFill>
                  <a:schemeClr val="tx1"/>
                </a:solidFill>
                <a:latin typeface="+mn-ea"/>
                <a:ea typeface="+mn-ea"/>
              </a:rPr>
              <a:t>　　   　</a:t>
            </a:r>
            <a:r>
              <a:rPr lang="zh-CN" altLang="en-US" sz="3600" dirty="0">
                <a:solidFill>
                  <a:schemeClr val="tx1"/>
                </a:solidFill>
                <a:latin typeface="+mn-ea"/>
                <a:ea typeface="+mn-ea"/>
              </a:rPr>
              <a:t>。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194844" y="2787494"/>
            <a:ext cx="2031325" cy="9233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fontAlgn="base">
              <a:lnSpc>
                <a:spcPct val="150000"/>
              </a:lnSpc>
              <a:buFontTx/>
              <a:buNone/>
            </a:pPr>
            <a:r>
              <a:rPr lang="zh-CN" altLang="en-US" sz="3600" dirty="0">
                <a:solidFill>
                  <a:srgbClr val="FF0000"/>
                </a:solidFill>
                <a:latin typeface="+mn-ea"/>
                <a:ea typeface="+mn-ea"/>
              </a:rPr>
              <a:t>镜面反射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111489" y="2771171"/>
            <a:ext cx="1569660" cy="9233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fontAlgn="base">
              <a:lnSpc>
                <a:spcPct val="150000"/>
              </a:lnSpc>
              <a:buFontTx/>
              <a:buNone/>
            </a:pPr>
            <a:r>
              <a:rPr lang="zh-CN" altLang="en-US" sz="3600" dirty="0">
                <a:solidFill>
                  <a:srgbClr val="FF0000"/>
                </a:solidFill>
                <a:latin typeface="+mn-ea"/>
                <a:ea typeface="+mn-ea"/>
              </a:rPr>
              <a:t>漫反射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899592" y="1059582"/>
            <a:ext cx="4801314" cy="793487"/>
          </a:xfrm>
          <a:prstGeom prst="rect">
            <a:avLst/>
          </a:prstGeom>
          <a:noFill/>
          <a:ln w="57150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3600" b="1" dirty="0">
                <a:solidFill>
                  <a:srgbClr val="0070C0"/>
                </a:solidFill>
                <a:latin typeface="+mn-ea"/>
                <a:ea typeface="+mn-ea"/>
              </a:rPr>
              <a:t>三、镜面反射和漫反射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WordArt 2"/>
          <p:cNvSpPr>
            <a:spLocks noChangeArrowheads="1" noChangeShapeType="1" noTextEdit="1"/>
          </p:cNvSpPr>
          <p:nvPr/>
        </p:nvSpPr>
        <p:spPr bwMode="auto">
          <a:xfrm>
            <a:off x="2465054" y="1023287"/>
            <a:ext cx="4800600" cy="9144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zh-CN" altLang="en-US" sz="3600" kern="10" dirty="0">
                <a:ln w="9525">
                  <a:noFill/>
                  <a:rou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镜面反射演示</a:t>
            </a:r>
          </a:p>
        </p:txBody>
      </p:sp>
      <p:grpSp>
        <p:nvGrpSpPr>
          <p:cNvPr id="3" name="Group 26"/>
          <p:cNvGrpSpPr/>
          <p:nvPr/>
        </p:nvGrpSpPr>
        <p:grpSpPr bwMode="auto">
          <a:xfrm>
            <a:off x="90805" y="639763"/>
            <a:ext cx="5481638" cy="3941762"/>
            <a:chOff x="-624" y="384"/>
            <a:chExt cx="3453" cy="2483"/>
          </a:xfrm>
        </p:grpSpPr>
        <p:grpSp>
          <p:nvGrpSpPr>
            <p:cNvPr id="4" name="Group 27"/>
            <p:cNvGrpSpPr/>
            <p:nvPr/>
          </p:nvGrpSpPr>
          <p:grpSpPr bwMode="auto">
            <a:xfrm>
              <a:off x="-624" y="384"/>
              <a:ext cx="2493" cy="2483"/>
              <a:chOff x="1633" y="1110"/>
              <a:chExt cx="2493" cy="2483"/>
            </a:xfrm>
          </p:grpSpPr>
          <p:grpSp>
            <p:nvGrpSpPr>
              <p:cNvPr id="5" name="Group 28"/>
              <p:cNvGrpSpPr/>
              <p:nvPr/>
            </p:nvGrpSpPr>
            <p:grpSpPr bwMode="auto">
              <a:xfrm rot="-1134489">
                <a:off x="3070" y="2249"/>
                <a:ext cx="1056" cy="1344"/>
                <a:chOff x="864" y="912"/>
                <a:chExt cx="1056" cy="1344"/>
              </a:xfrm>
            </p:grpSpPr>
            <p:sp>
              <p:nvSpPr>
                <p:cNvPr id="113" name="Line 29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4" name="Freeform 30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solidFill>
                  <a:srgbClr val="66FF66"/>
                </a:solidFill>
                <a:ln w="12700" cmpd="sng">
                  <a:solidFill>
                    <a:srgbClr val="66FF66"/>
                  </a:solidFill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" name="Group 31"/>
              <p:cNvGrpSpPr/>
              <p:nvPr/>
            </p:nvGrpSpPr>
            <p:grpSpPr bwMode="auto">
              <a:xfrm rot="-1134489">
                <a:off x="1633" y="1110"/>
                <a:ext cx="1056" cy="1344"/>
                <a:chOff x="864" y="912"/>
                <a:chExt cx="1056" cy="1344"/>
              </a:xfrm>
            </p:grpSpPr>
            <p:sp>
              <p:nvSpPr>
                <p:cNvPr id="111" name="Line 32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noFill/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2" name="Freeform 33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noFill/>
                <a:ln w="12700" cmpd="sng">
                  <a:noFill/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" name="Group 34"/>
            <p:cNvGrpSpPr/>
            <p:nvPr/>
          </p:nvGrpSpPr>
          <p:grpSpPr bwMode="auto">
            <a:xfrm>
              <a:off x="0" y="384"/>
              <a:ext cx="2493" cy="2483"/>
              <a:chOff x="1633" y="1110"/>
              <a:chExt cx="2493" cy="2483"/>
            </a:xfrm>
          </p:grpSpPr>
          <p:grpSp>
            <p:nvGrpSpPr>
              <p:cNvPr id="11" name="Group 35"/>
              <p:cNvGrpSpPr/>
              <p:nvPr/>
            </p:nvGrpSpPr>
            <p:grpSpPr bwMode="auto">
              <a:xfrm rot="-1134489">
                <a:off x="3070" y="2249"/>
                <a:ext cx="1056" cy="1344"/>
                <a:chOff x="864" y="912"/>
                <a:chExt cx="1056" cy="1344"/>
              </a:xfrm>
            </p:grpSpPr>
            <p:sp>
              <p:nvSpPr>
                <p:cNvPr id="107" name="Line 36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8" name="Freeform 37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solidFill>
                  <a:srgbClr val="66FF66"/>
                </a:solidFill>
                <a:ln w="12700" cmpd="sng">
                  <a:solidFill>
                    <a:srgbClr val="66FF66"/>
                  </a:solidFill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" name="Group 38"/>
              <p:cNvGrpSpPr/>
              <p:nvPr/>
            </p:nvGrpSpPr>
            <p:grpSpPr bwMode="auto">
              <a:xfrm rot="-1134489">
                <a:off x="1633" y="1110"/>
                <a:ext cx="1056" cy="1344"/>
                <a:chOff x="864" y="912"/>
                <a:chExt cx="1056" cy="1344"/>
              </a:xfrm>
            </p:grpSpPr>
            <p:sp>
              <p:nvSpPr>
                <p:cNvPr id="105" name="Line 39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noFill/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40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noFill/>
                <a:ln w="12700" cmpd="sng">
                  <a:noFill/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3" name="Group 41"/>
            <p:cNvGrpSpPr/>
            <p:nvPr/>
          </p:nvGrpSpPr>
          <p:grpSpPr bwMode="auto">
            <a:xfrm>
              <a:off x="336" y="384"/>
              <a:ext cx="2493" cy="2483"/>
              <a:chOff x="1633" y="1110"/>
              <a:chExt cx="2493" cy="2483"/>
            </a:xfrm>
          </p:grpSpPr>
          <p:grpSp>
            <p:nvGrpSpPr>
              <p:cNvPr id="14" name="Group 42"/>
              <p:cNvGrpSpPr/>
              <p:nvPr/>
            </p:nvGrpSpPr>
            <p:grpSpPr bwMode="auto">
              <a:xfrm rot="-1134489">
                <a:off x="3070" y="2249"/>
                <a:ext cx="1056" cy="1344"/>
                <a:chOff x="864" y="912"/>
                <a:chExt cx="1056" cy="1344"/>
              </a:xfrm>
            </p:grpSpPr>
            <p:sp>
              <p:nvSpPr>
                <p:cNvPr id="101" name="Line 43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2" name="Freeform 44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solidFill>
                  <a:srgbClr val="66FF66"/>
                </a:solidFill>
                <a:ln w="12700" cmpd="sng">
                  <a:solidFill>
                    <a:srgbClr val="66FF66"/>
                  </a:solidFill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" name="Group 45"/>
              <p:cNvGrpSpPr/>
              <p:nvPr/>
            </p:nvGrpSpPr>
            <p:grpSpPr bwMode="auto">
              <a:xfrm rot="-1134489">
                <a:off x="1633" y="1110"/>
                <a:ext cx="1056" cy="1344"/>
                <a:chOff x="864" y="912"/>
                <a:chExt cx="1056" cy="1344"/>
              </a:xfrm>
            </p:grpSpPr>
            <p:sp>
              <p:nvSpPr>
                <p:cNvPr id="99" name="Line 46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noFill/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0" name="Freeform 47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noFill/>
                <a:ln w="12700" cmpd="sng">
                  <a:noFill/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6" name="Group 48"/>
            <p:cNvGrpSpPr/>
            <p:nvPr/>
          </p:nvGrpSpPr>
          <p:grpSpPr bwMode="auto">
            <a:xfrm>
              <a:off x="-288" y="384"/>
              <a:ext cx="2493" cy="2483"/>
              <a:chOff x="1633" y="1110"/>
              <a:chExt cx="2493" cy="2483"/>
            </a:xfrm>
          </p:grpSpPr>
          <p:grpSp>
            <p:nvGrpSpPr>
              <p:cNvPr id="17" name="Group 49"/>
              <p:cNvGrpSpPr/>
              <p:nvPr/>
            </p:nvGrpSpPr>
            <p:grpSpPr bwMode="auto">
              <a:xfrm rot="-1134489">
                <a:off x="3070" y="2249"/>
                <a:ext cx="1056" cy="1344"/>
                <a:chOff x="864" y="912"/>
                <a:chExt cx="1056" cy="1344"/>
              </a:xfrm>
            </p:grpSpPr>
            <p:sp>
              <p:nvSpPr>
                <p:cNvPr id="95" name="Line 50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6" name="Freeform 51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solidFill>
                  <a:srgbClr val="66FF66"/>
                </a:solidFill>
                <a:ln w="12700" cmpd="sng">
                  <a:solidFill>
                    <a:srgbClr val="66FF66"/>
                  </a:solidFill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" name="Group 52"/>
              <p:cNvGrpSpPr/>
              <p:nvPr/>
            </p:nvGrpSpPr>
            <p:grpSpPr bwMode="auto">
              <a:xfrm rot="-1134489">
                <a:off x="1633" y="1110"/>
                <a:ext cx="1056" cy="1344"/>
                <a:chOff x="864" y="912"/>
                <a:chExt cx="1056" cy="1344"/>
              </a:xfrm>
            </p:grpSpPr>
            <p:sp>
              <p:nvSpPr>
                <p:cNvPr id="93" name="Line 53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noFill/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4" name="Freeform 54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noFill/>
                <a:ln w="12700" cmpd="sng">
                  <a:noFill/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9" name="Group 3"/>
          <p:cNvGrpSpPr/>
          <p:nvPr/>
        </p:nvGrpSpPr>
        <p:grpSpPr bwMode="auto">
          <a:xfrm>
            <a:off x="2550478" y="4267200"/>
            <a:ext cx="4572000" cy="228600"/>
            <a:chOff x="1584" y="3408"/>
            <a:chExt cx="2880" cy="144"/>
          </a:xfrm>
        </p:grpSpPr>
        <p:sp>
          <p:nvSpPr>
            <p:cNvPr id="116" name="Line 4"/>
            <p:cNvSpPr>
              <a:spLocks noChangeShapeType="1"/>
            </p:cNvSpPr>
            <p:nvPr/>
          </p:nvSpPr>
          <p:spPr bwMode="auto">
            <a:xfrm>
              <a:off x="1584" y="3408"/>
              <a:ext cx="288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" name="Group 5"/>
            <p:cNvGrpSpPr/>
            <p:nvPr/>
          </p:nvGrpSpPr>
          <p:grpSpPr bwMode="auto">
            <a:xfrm>
              <a:off x="1584" y="3408"/>
              <a:ext cx="960" cy="144"/>
              <a:chOff x="1584" y="3408"/>
              <a:chExt cx="960" cy="144"/>
            </a:xfrm>
          </p:grpSpPr>
          <p:sp>
            <p:nvSpPr>
              <p:cNvPr id="132" name="Line 6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" name="Line 7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" name="Line 8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5" name="Line 9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6" name="Line 10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7" name="Line 11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" name="Group 12"/>
            <p:cNvGrpSpPr/>
            <p:nvPr/>
          </p:nvGrpSpPr>
          <p:grpSpPr bwMode="auto">
            <a:xfrm>
              <a:off x="2352" y="3408"/>
              <a:ext cx="960" cy="144"/>
              <a:chOff x="1584" y="3408"/>
              <a:chExt cx="960" cy="144"/>
            </a:xfrm>
          </p:grpSpPr>
          <p:sp>
            <p:nvSpPr>
              <p:cNvPr id="126" name="Line 13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7" name="Line 14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" name="Line 15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9" name="Line 16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0" name="Line 17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1" name="Line 18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" name="Group 19"/>
            <p:cNvGrpSpPr/>
            <p:nvPr/>
          </p:nvGrpSpPr>
          <p:grpSpPr bwMode="auto">
            <a:xfrm>
              <a:off x="3274" y="3408"/>
              <a:ext cx="1012" cy="144"/>
              <a:chOff x="1584" y="3408"/>
              <a:chExt cx="960" cy="144"/>
            </a:xfrm>
          </p:grpSpPr>
          <p:sp>
            <p:nvSpPr>
              <p:cNvPr id="120" name="Line 20"/>
              <p:cNvSpPr>
                <a:spLocks noChangeShapeType="1"/>
              </p:cNvSpPr>
              <p:nvPr/>
            </p:nvSpPr>
            <p:spPr bwMode="auto">
              <a:xfrm flipH="1">
                <a:off x="158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1" name="Line 21"/>
              <p:cNvSpPr>
                <a:spLocks noChangeShapeType="1"/>
              </p:cNvSpPr>
              <p:nvPr/>
            </p:nvSpPr>
            <p:spPr bwMode="auto">
              <a:xfrm flipH="1">
                <a:off x="1776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2" name="Line 22"/>
              <p:cNvSpPr>
                <a:spLocks noChangeShapeType="1"/>
              </p:cNvSpPr>
              <p:nvPr/>
            </p:nvSpPr>
            <p:spPr bwMode="auto">
              <a:xfrm flipH="1">
                <a:off x="1920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" name="Line 23"/>
              <p:cNvSpPr>
                <a:spLocks noChangeShapeType="1"/>
              </p:cNvSpPr>
              <p:nvPr/>
            </p:nvSpPr>
            <p:spPr bwMode="auto">
              <a:xfrm flipH="1">
                <a:off x="2064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" name="Line 24"/>
              <p:cNvSpPr>
                <a:spLocks noChangeShapeType="1"/>
              </p:cNvSpPr>
              <p:nvPr/>
            </p:nvSpPr>
            <p:spPr bwMode="auto">
              <a:xfrm flipH="1">
                <a:off x="2208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5" name="Line 25"/>
              <p:cNvSpPr>
                <a:spLocks noChangeShapeType="1"/>
              </p:cNvSpPr>
              <p:nvPr/>
            </p:nvSpPr>
            <p:spPr bwMode="auto">
              <a:xfrm flipH="1">
                <a:off x="2352" y="340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3" name="Group 55"/>
          <p:cNvGrpSpPr/>
          <p:nvPr/>
        </p:nvGrpSpPr>
        <p:grpSpPr bwMode="auto">
          <a:xfrm>
            <a:off x="2407285" y="3429000"/>
            <a:ext cx="5903913" cy="1447800"/>
            <a:chOff x="816" y="2160"/>
            <a:chExt cx="3719" cy="912"/>
          </a:xfrm>
        </p:grpSpPr>
        <p:grpSp>
          <p:nvGrpSpPr>
            <p:cNvPr id="24" name="Group 56"/>
            <p:cNvGrpSpPr/>
            <p:nvPr/>
          </p:nvGrpSpPr>
          <p:grpSpPr bwMode="auto">
            <a:xfrm>
              <a:off x="816" y="2168"/>
              <a:ext cx="2759" cy="904"/>
              <a:chOff x="1789" y="2033"/>
              <a:chExt cx="2759" cy="904"/>
            </a:xfrm>
          </p:grpSpPr>
          <p:grpSp>
            <p:nvGrpSpPr>
              <p:cNvPr id="25" name="Group 57"/>
              <p:cNvGrpSpPr/>
              <p:nvPr/>
            </p:nvGrpSpPr>
            <p:grpSpPr bwMode="auto">
              <a:xfrm rot="3227470">
                <a:off x="3703" y="1188"/>
                <a:ext cx="0" cy="1690"/>
                <a:chOff x="4992" y="1776"/>
                <a:chExt cx="0" cy="1584"/>
              </a:xfrm>
            </p:grpSpPr>
            <p:sp>
              <p:nvSpPr>
                <p:cNvPr id="157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4992" y="1776"/>
                  <a:ext cx="0" cy="134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58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4992" y="2256"/>
                  <a:ext cx="0" cy="110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56" name="Line 60"/>
              <p:cNvSpPr>
                <a:spLocks noChangeShapeType="1"/>
              </p:cNvSpPr>
              <p:nvPr/>
            </p:nvSpPr>
            <p:spPr bwMode="auto">
              <a:xfrm rot="3227470" flipV="1">
                <a:off x="2506" y="2220"/>
                <a:ext cx="0" cy="1434"/>
              </a:xfrm>
              <a:prstGeom prst="line">
                <a:avLst/>
              </a:prstGeom>
              <a:noFill/>
              <a:ln w="12700">
                <a:noFill/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6" name="Group 61"/>
            <p:cNvGrpSpPr/>
            <p:nvPr/>
          </p:nvGrpSpPr>
          <p:grpSpPr bwMode="auto">
            <a:xfrm>
              <a:off x="1152" y="2160"/>
              <a:ext cx="2759" cy="904"/>
              <a:chOff x="1789" y="2033"/>
              <a:chExt cx="2759" cy="904"/>
            </a:xfrm>
          </p:grpSpPr>
          <p:grpSp>
            <p:nvGrpSpPr>
              <p:cNvPr id="27" name="Group 62"/>
              <p:cNvGrpSpPr/>
              <p:nvPr/>
            </p:nvGrpSpPr>
            <p:grpSpPr bwMode="auto">
              <a:xfrm rot="3227470">
                <a:off x="3703" y="1188"/>
                <a:ext cx="0" cy="1690"/>
                <a:chOff x="4992" y="1776"/>
                <a:chExt cx="0" cy="1584"/>
              </a:xfrm>
            </p:grpSpPr>
            <p:sp>
              <p:nvSpPr>
                <p:cNvPr id="153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4992" y="1776"/>
                  <a:ext cx="0" cy="134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54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4992" y="2256"/>
                  <a:ext cx="0" cy="110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52" name="Line 65"/>
              <p:cNvSpPr>
                <a:spLocks noChangeShapeType="1"/>
              </p:cNvSpPr>
              <p:nvPr/>
            </p:nvSpPr>
            <p:spPr bwMode="auto">
              <a:xfrm rot="3227470" flipV="1">
                <a:off x="2506" y="2220"/>
                <a:ext cx="0" cy="1434"/>
              </a:xfrm>
              <a:prstGeom prst="line">
                <a:avLst/>
              </a:prstGeom>
              <a:noFill/>
              <a:ln w="12700">
                <a:noFill/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8" name="Group 66"/>
            <p:cNvGrpSpPr/>
            <p:nvPr/>
          </p:nvGrpSpPr>
          <p:grpSpPr bwMode="auto">
            <a:xfrm>
              <a:off x="1776" y="2168"/>
              <a:ext cx="2759" cy="904"/>
              <a:chOff x="1789" y="2033"/>
              <a:chExt cx="2759" cy="904"/>
            </a:xfrm>
          </p:grpSpPr>
          <p:grpSp>
            <p:nvGrpSpPr>
              <p:cNvPr id="29" name="Group 67"/>
              <p:cNvGrpSpPr/>
              <p:nvPr/>
            </p:nvGrpSpPr>
            <p:grpSpPr bwMode="auto">
              <a:xfrm rot="3227470">
                <a:off x="3703" y="1188"/>
                <a:ext cx="0" cy="1690"/>
                <a:chOff x="4992" y="1776"/>
                <a:chExt cx="0" cy="1584"/>
              </a:xfrm>
            </p:grpSpPr>
            <p:sp>
              <p:nvSpPr>
                <p:cNvPr id="149" name="Line 68"/>
                <p:cNvSpPr>
                  <a:spLocks noChangeShapeType="1"/>
                </p:cNvSpPr>
                <p:nvPr/>
              </p:nvSpPr>
              <p:spPr bwMode="auto">
                <a:xfrm flipV="1">
                  <a:off x="4992" y="1776"/>
                  <a:ext cx="0" cy="134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50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4992" y="2256"/>
                  <a:ext cx="0" cy="110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48" name="Line 70"/>
              <p:cNvSpPr>
                <a:spLocks noChangeShapeType="1"/>
              </p:cNvSpPr>
              <p:nvPr/>
            </p:nvSpPr>
            <p:spPr bwMode="auto">
              <a:xfrm rot="3227470" flipV="1">
                <a:off x="2506" y="2220"/>
                <a:ext cx="0" cy="1434"/>
              </a:xfrm>
              <a:prstGeom prst="line">
                <a:avLst/>
              </a:prstGeom>
              <a:noFill/>
              <a:ln w="12700">
                <a:noFill/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0" name="Group 71"/>
            <p:cNvGrpSpPr/>
            <p:nvPr/>
          </p:nvGrpSpPr>
          <p:grpSpPr bwMode="auto">
            <a:xfrm>
              <a:off x="1440" y="2160"/>
              <a:ext cx="2759" cy="904"/>
              <a:chOff x="1789" y="2033"/>
              <a:chExt cx="2759" cy="904"/>
            </a:xfrm>
          </p:grpSpPr>
          <p:grpSp>
            <p:nvGrpSpPr>
              <p:cNvPr id="31" name="Group 72"/>
              <p:cNvGrpSpPr/>
              <p:nvPr/>
            </p:nvGrpSpPr>
            <p:grpSpPr bwMode="auto">
              <a:xfrm rot="3227470">
                <a:off x="3703" y="1188"/>
                <a:ext cx="0" cy="1690"/>
                <a:chOff x="4992" y="1776"/>
                <a:chExt cx="0" cy="1584"/>
              </a:xfrm>
            </p:grpSpPr>
            <p:sp>
              <p:nvSpPr>
                <p:cNvPr id="145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4992" y="1776"/>
                  <a:ext cx="0" cy="134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6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4992" y="2256"/>
                  <a:ext cx="0" cy="110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44" name="Line 75"/>
              <p:cNvSpPr>
                <a:spLocks noChangeShapeType="1"/>
              </p:cNvSpPr>
              <p:nvPr/>
            </p:nvSpPr>
            <p:spPr bwMode="auto">
              <a:xfrm rot="3227470" flipV="1">
                <a:off x="2506" y="2220"/>
                <a:ext cx="0" cy="1434"/>
              </a:xfrm>
              <a:prstGeom prst="line">
                <a:avLst/>
              </a:prstGeom>
              <a:noFill/>
              <a:ln w="12700">
                <a:noFill/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9" name="Group 79"/>
          <p:cNvGrpSpPr/>
          <p:nvPr/>
        </p:nvGrpSpPr>
        <p:grpSpPr bwMode="auto">
          <a:xfrm>
            <a:off x="4348480" y="2205038"/>
            <a:ext cx="1524000" cy="2133600"/>
            <a:chOff x="2064" y="1392"/>
            <a:chExt cx="960" cy="1344"/>
          </a:xfrm>
        </p:grpSpPr>
        <p:grpSp>
          <p:nvGrpSpPr>
            <p:cNvPr id="70" name="Group 80"/>
            <p:cNvGrpSpPr/>
            <p:nvPr/>
          </p:nvGrpSpPr>
          <p:grpSpPr bwMode="auto">
            <a:xfrm>
              <a:off x="2064" y="1392"/>
              <a:ext cx="624" cy="1344"/>
              <a:chOff x="2064" y="1392"/>
              <a:chExt cx="624" cy="1344"/>
            </a:xfrm>
          </p:grpSpPr>
          <p:sp>
            <p:nvSpPr>
              <p:cNvPr id="188" name="Line 82"/>
              <p:cNvSpPr>
                <a:spLocks noChangeShapeType="1"/>
              </p:cNvSpPr>
              <p:nvPr/>
            </p:nvSpPr>
            <p:spPr bwMode="auto">
              <a:xfrm>
                <a:off x="2064" y="1392"/>
                <a:ext cx="0" cy="1344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prstDash val="sysDot"/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6" name="Line 85"/>
              <p:cNvSpPr>
                <a:spLocks noChangeShapeType="1"/>
              </p:cNvSpPr>
              <p:nvPr/>
            </p:nvSpPr>
            <p:spPr bwMode="auto">
              <a:xfrm>
                <a:off x="2400" y="1392"/>
                <a:ext cx="0" cy="1344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prstDash val="sysDot"/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" name="Line 88"/>
              <p:cNvSpPr>
                <a:spLocks noChangeShapeType="1"/>
              </p:cNvSpPr>
              <p:nvPr/>
            </p:nvSpPr>
            <p:spPr bwMode="auto">
              <a:xfrm>
                <a:off x="2688" y="1392"/>
                <a:ext cx="0" cy="1344"/>
              </a:xfrm>
              <a:prstGeom prst="line">
                <a:avLst/>
              </a:prstGeom>
              <a:noFill/>
              <a:ln w="28575" cap="rnd">
                <a:solidFill>
                  <a:schemeClr val="hlink"/>
                </a:solidFill>
                <a:prstDash val="sysDot"/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79" name="Line 91"/>
            <p:cNvSpPr>
              <a:spLocks noChangeShapeType="1"/>
            </p:cNvSpPr>
            <p:nvPr/>
          </p:nvSpPr>
          <p:spPr bwMode="auto">
            <a:xfrm>
              <a:off x="3024" y="1392"/>
              <a:ext cx="0" cy="1344"/>
            </a:xfrm>
            <a:prstGeom prst="line">
              <a:avLst/>
            </a:prstGeom>
            <a:noFill/>
            <a:ln w="28575" cap="rnd">
              <a:solidFill>
                <a:schemeClr val="hlink"/>
              </a:solidFill>
              <a:prstDash val="sysDot"/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348480" y="4055745"/>
            <a:ext cx="1822450" cy="212090"/>
            <a:chOff x="6848" y="6387"/>
            <a:chExt cx="2870" cy="334"/>
          </a:xfrm>
        </p:grpSpPr>
        <p:grpSp>
          <p:nvGrpSpPr>
            <p:cNvPr id="65" name="Group 94"/>
            <p:cNvGrpSpPr/>
            <p:nvPr/>
          </p:nvGrpSpPr>
          <p:grpSpPr bwMode="auto">
            <a:xfrm>
              <a:off x="6848" y="6387"/>
              <a:ext cx="464" cy="335"/>
              <a:chOff x="4059" y="2341"/>
              <a:chExt cx="182" cy="137"/>
            </a:xfrm>
          </p:grpSpPr>
          <p:sp>
            <p:nvSpPr>
              <p:cNvPr id="171" name="Line 95"/>
              <p:cNvSpPr>
                <a:spLocks noChangeShapeType="1"/>
              </p:cNvSpPr>
              <p:nvPr/>
            </p:nvSpPr>
            <p:spPr bwMode="auto">
              <a:xfrm>
                <a:off x="4059" y="2341"/>
                <a:ext cx="182" cy="0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72" name="Line 96"/>
              <p:cNvSpPr>
                <a:spLocks noChangeShapeType="1"/>
              </p:cNvSpPr>
              <p:nvPr/>
            </p:nvSpPr>
            <p:spPr bwMode="auto">
              <a:xfrm>
                <a:off x="4241" y="2341"/>
                <a:ext cx="0" cy="137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" name="Group 94"/>
            <p:cNvGrpSpPr/>
            <p:nvPr/>
          </p:nvGrpSpPr>
          <p:grpSpPr bwMode="auto">
            <a:xfrm>
              <a:off x="7708" y="6387"/>
              <a:ext cx="464" cy="335"/>
              <a:chOff x="4059" y="2341"/>
              <a:chExt cx="182" cy="137"/>
            </a:xfrm>
          </p:grpSpPr>
          <p:sp>
            <p:nvSpPr>
              <p:cNvPr id="6" name="Line 95"/>
              <p:cNvSpPr>
                <a:spLocks noChangeShapeType="1"/>
              </p:cNvSpPr>
              <p:nvPr/>
            </p:nvSpPr>
            <p:spPr bwMode="auto">
              <a:xfrm>
                <a:off x="4059" y="2341"/>
                <a:ext cx="182" cy="0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7" name="Line 96"/>
              <p:cNvSpPr>
                <a:spLocks noChangeShapeType="1"/>
              </p:cNvSpPr>
              <p:nvPr/>
            </p:nvSpPr>
            <p:spPr bwMode="auto">
              <a:xfrm>
                <a:off x="4241" y="2341"/>
                <a:ext cx="0" cy="137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" name="Group 94"/>
            <p:cNvGrpSpPr/>
            <p:nvPr/>
          </p:nvGrpSpPr>
          <p:grpSpPr bwMode="auto">
            <a:xfrm>
              <a:off x="8428" y="6387"/>
              <a:ext cx="464" cy="335"/>
              <a:chOff x="4059" y="2341"/>
              <a:chExt cx="182" cy="137"/>
            </a:xfrm>
          </p:grpSpPr>
          <p:sp>
            <p:nvSpPr>
              <p:cNvPr id="32" name="Line 95"/>
              <p:cNvSpPr>
                <a:spLocks noChangeShapeType="1"/>
              </p:cNvSpPr>
              <p:nvPr/>
            </p:nvSpPr>
            <p:spPr bwMode="auto">
              <a:xfrm>
                <a:off x="4059" y="2341"/>
                <a:ext cx="182" cy="0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3" name="Line 96"/>
              <p:cNvSpPr>
                <a:spLocks noChangeShapeType="1"/>
              </p:cNvSpPr>
              <p:nvPr/>
            </p:nvSpPr>
            <p:spPr bwMode="auto">
              <a:xfrm>
                <a:off x="4241" y="2341"/>
                <a:ext cx="0" cy="137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4" name="Group 94"/>
            <p:cNvGrpSpPr/>
            <p:nvPr/>
          </p:nvGrpSpPr>
          <p:grpSpPr bwMode="auto">
            <a:xfrm>
              <a:off x="9254" y="6387"/>
              <a:ext cx="464" cy="335"/>
              <a:chOff x="4059" y="2341"/>
              <a:chExt cx="182" cy="137"/>
            </a:xfrm>
          </p:grpSpPr>
          <p:sp>
            <p:nvSpPr>
              <p:cNvPr id="35" name="Line 95"/>
              <p:cNvSpPr>
                <a:spLocks noChangeShapeType="1"/>
              </p:cNvSpPr>
              <p:nvPr/>
            </p:nvSpPr>
            <p:spPr bwMode="auto">
              <a:xfrm>
                <a:off x="4059" y="2341"/>
                <a:ext cx="182" cy="0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6" name="Line 96"/>
              <p:cNvSpPr>
                <a:spLocks noChangeShapeType="1"/>
              </p:cNvSpPr>
              <p:nvPr/>
            </p:nvSpPr>
            <p:spPr bwMode="auto">
              <a:xfrm>
                <a:off x="4241" y="2341"/>
                <a:ext cx="0" cy="137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95000"/>
                    <a:lumOff val="5000"/>
                  </a:schemeClr>
                </a:solidFill>
                <a:round/>
              </a:ln>
              <a:effectLst/>
            </p:spPr>
            <p:txBody>
              <a:bodyPr lIns="522000" tIns="154800" rIns="522000" bIns="154800" anchor="ctr" anchorCtr="1">
                <a:spAutoFit/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78"/>
          <p:cNvSpPr txBox="1">
            <a:spLocks noChangeArrowheads="1"/>
          </p:cNvSpPr>
          <p:nvPr/>
        </p:nvSpPr>
        <p:spPr bwMode="auto">
          <a:xfrm>
            <a:off x="1023305" y="1714494"/>
            <a:ext cx="7162800" cy="14542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镜面反射：平行光线射到光滑表面上时，反射光线也是平行的。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WordArt 2"/>
          <p:cNvSpPr>
            <a:spLocks noChangeArrowheads="1" noChangeShapeType="1" noTextEdit="1"/>
          </p:cNvSpPr>
          <p:nvPr/>
        </p:nvSpPr>
        <p:spPr bwMode="auto">
          <a:xfrm>
            <a:off x="2319647" y="1398573"/>
            <a:ext cx="4343400" cy="9144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zh-CN" altLang="en-US" sz="3600" kern="10" dirty="0">
                <a:ln w="9525">
                  <a:noFill/>
                  <a:round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漫反射演示</a:t>
            </a:r>
          </a:p>
        </p:txBody>
      </p:sp>
      <p:grpSp>
        <p:nvGrpSpPr>
          <p:cNvPr id="3" name="Group 3"/>
          <p:cNvGrpSpPr/>
          <p:nvPr/>
        </p:nvGrpSpPr>
        <p:grpSpPr bwMode="auto">
          <a:xfrm>
            <a:off x="-472758" y="765175"/>
            <a:ext cx="4946651" cy="3965575"/>
            <a:chOff x="-1247" y="482"/>
            <a:chExt cx="3116" cy="2498"/>
          </a:xfrm>
        </p:grpSpPr>
        <p:grpSp>
          <p:nvGrpSpPr>
            <p:cNvPr id="4" name="Group 4"/>
            <p:cNvGrpSpPr/>
            <p:nvPr/>
          </p:nvGrpSpPr>
          <p:grpSpPr bwMode="auto">
            <a:xfrm rot="-1134489">
              <a:off x="-159" y="1616"/>
              <a:ext cx="1056" cy="1344"/>
              <a:chOff x="864" y="912"/>
              <a:chExt cx="1056" cy="1344"/>
            </a:xfrm>
          </p:grpSpPr>
          <p:sp>
            <p:nvSpPr>
              <p:cNvPr id="34" name="Line 5"/>
              <p:cNvSpPr>
                <a:spLocks noChangeShapeType="1"/>
              </p:cNvSpPr>
              <p:nvPr/>
            </p:nvSpPr>
            <p:spPr bwMode="auto">
              <a:xfrm>
                <a:off x="864" y="912"/>
                <a:ext cx="1056" cy="1344"/>
              </a:xfrm>
              <a:prstGeom prst="line">
                <a:avLst/>
              </a:prstGeom>
              <a:noFill/>
              <a:ln w="12700">
                <a:solidFill>
                  <a:srgbClr val="66FF66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Freeform 6"/>
              <p:cNvSpPr/>
              <p:nvPr/>
            </p:nvSpPr>
            <p:spPr bwMode="auto">
              <a:xfrm>
                <a:off x="864" y="912"/>
                <a:ext cx="828" cy="1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28" y="1059"/>
                  </a:cxn>
                </a:cxnLst>
                <a:rect l="0" t="0" r="r" b="b"/>
                <a:pathLst>
                  <a:path w="828" h="1059">
                    <a:moveTo>
                      <a:pt x="0" y="0"/>
                    </a:moveTo>
                    <a:lnTo>
                      <a:pt x="828" y="1059"/>
                    </a:lnTo>
                  </a:path>
                </a:pathLst>
              </a:custGeom>
              <a:solidFill>
                <a:srgbClr val="66FF66"/>
              </a:solidFill>
              <a:ln w="12700" cmpd="sng">
                <a:solidFill>
                  <a:srgbClr val="66FF66"/>
                </a:solidFill>
                <a:round/>
                <a:headEnd type="non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" name="Group 7"/>
            <p:cNvGrpSpPr/>
            <p:nvPr/>
          </p:nvGrpSpPr>
          <p:grpSpPr bwMode="auto">
            <a:xfrm>
              <a:off x="-909" y="484"/>
              <a:ext cx="2493" cy="2483"/>
              <a:chOff x="1633" y="1110"/>
              <a:chExt cx="2493" cy="2483"/>
            </a:xfrm>
          </p:grpSpPr>
          <p:grpSp>
            <p:nvGrpSpPr>
              <p:cNvPr id="10" name="Group 8"/>
              <p:cNvGrpSpPr/>
              <p:nvPr/>
            </p:nvGrpSpPr>
            <p:grpSpPr bwMode="auto">
              <a:xfrm rot="-1134489">
                <a:off x="3070" y="2249"/>
                <a:ext cx="1056" cy="1344"/>
                <a:chOff x="864" y="912"/>
                <a:chExt cx="1056" cy="1344"/>
              </a:xfrm>
            </p:grpSpPr>
            <p:sp>
              <p:nvSpPr>
                <p:cNvPr id="32" name="Line 9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3" name="Freeform 10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solidFill>
                  <a:srgbClr val="66FF66"/>
                </a:solidFill>
                <a:ln w="12700" cmpd="sng">
                  <a:solidFill>
                    <a:srgbClr val="66FF66"/>
                  </a:solidFill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" name="Group 11"/>
              <p:cNvGrpSpPr/>
              <p:nvPr/>
            </p:nvGrpSpPr>
            <p:grpSpPr bwMode="auto">
              <a:xfrm rot="-1134489">
                <a:off x="1633" y="1110"/>
                <a:ext cx="1056" cy="1344"/>
                <a:chOff x="864" y="912"/>
                <a:chExt cx="1056" cy="1344"/>
              </a:xfrm>
            </p:grpSpPr>
            <p:sp>
              <p:nvSpPr>
                <p:cNvPr id="30" name="Line 12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noFill/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1" name="Freeform 13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noFill/>
                <a:ln w="12700" cmpd="sng">
                  <a:noFill/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2" name="Group 14"/>
            <p:cNvGrpSpPr/>
            <p:nvPr/>
          </p:nvGrpSpPr>
          <p:grpSpPr bwMode="auto">
            <a:xfrm>
              <a:off x="-624" y="497"/>
              <a:ext cx="2493" cy="2483"/>
              <a:chOff x="1633" y="1110"/>
              <a:chExt cx="2493" cy="2483"/>
            </a:xfrm>
          </p:grpSpPr>
          <p:grpSp>
            <p:nvGrpSpPr>
              <p:cNvPr id="13" name="Group 15"/>
              <p:cNvGrpSpPr/>
              <p:nvPr/>
            </p:nvGrpSpPr>
            <p:grpSpPr bwMode="auto">
              <a:xfrm rot="-1134489">
                <a:off x="3070" y="2249"/>
                <a:ext cx="1056" cy="1344"/>
                <a:chOff x="864" y="912"/>
                <a:chExt cx="1056" cy="1344"/>
              </a:xfrm>
            </p:grpSpPr>
            <p:sp>
              <p:nvSpPr>
                <p:cNvPr id="26" name="Line 16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7" name="Freeform 17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solidFill>
                  <a:srgbClr val="66FF66"/>
                </a:solidFill>
                <a:ln w="12700" cmpd="sng">
                  <a:solidFill>
                    <a:srgbClr val="66FF66"/>
                  </a:solidFill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Group 18"/>
              <p:cNvGrpSpPr/>
              <p:nvPr/>
            </p:nvGrpSpPr>
            <p:grpSpPr bwMode="auto">
              <a:xfrm rot="-1134489">
                <a:off x="1633" y="1110"/>
                <a:ext cx="1056" cy="1344"/>
                <a:chOff x="864" y="912"/>
                <a:chExt cx="1056" cy="1344"/>
              </a:xfrm>
            </p:grpSpPr>
            <p:sp>
              <p:nvSpPr>
                <p:cNvPr id="24" name="Line 19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noFill/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" name="Freeform 20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noFill/>
                <a:ln w="12700" cmpd="sng">
                  <a:noFill/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5" name="Group 21"/>
            <p:cNvGrpSpPr/>
            <p:nvPr/>
          </p:nvGrpSpPr>
          <p:grpSpPr bwMode="auto">
            <a:xfrm>
              <a:off x="-1247" y="482"/>
              <a:ext cx="2493" cy="2483"/>
              <a:chOff x="1633" y="1110"/>
              <a:chExt cx="2493" cy="2483"/>
            </a:xfrm>
          </p:grpSpPr>
          <p:grpSp>
            <p:nvGrpSpPr>
              <p:cNvPr id="16" name="Group 22"/>
              <p:cNvGrpSpPr/>
              <p:nvPr/>
            </p:nvGrpSpPr>
            <p:grpSpPr bwMode="auto">
              <a:xfrm rot="-1134489">
                <a:off x="3070" y="2249"/>
                <a:ext cx="1056" cy="1344"/>
                <a:chOff x="864" y="912"/>
                <a:chExt cx="1056" cy="1344"/>
              </a:xfrm>
            </p:grpSpPr>
            <p:sp>
              <p:nvSpPr>
                <p:cNvPr id="20" name="Line 23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solidFill>
                    <a:srgbClr val="66FF66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" name="Freeform 24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solidFill>
                  <a:srgbClr val="66FF66"/>
                </a:solidFill>
                <a:ln w="12700" cmpd="sng">
                  <a:solidFill>
                    <a:srgbClr val="66FF66"/>
                  </a:solidFill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7" name="Group 25"/>
              <p:cNvGrpSpPr/>
              <p:nvPr/>
            </p:nvGrpSpPr>
            <p:grpSpPr bwMode="auto">
              <a:xfrm rot="-1134489">
                <a:off x="1633" y="1110"/>
                <a:ext cx="1056" cy="1344"/>
                <a:chOff x="864" y="912"/>
                <a:chExt cx="1056" cy="1344"/>
              </a:xfrm>
            </p:grpSpPr>
            <p:sp>
              <p:nvSpPr>
                <p:cNvPr id="18" name="Line 26"/>
                <p:cNvSpPr>
                  <a:spLocks noChangeShapeType="1"/>
                </p:cNvSpPr>
                <p:nvPr/>
              </p:nvSpPr>
              <p:spPr bwMode="auto">
                <a:xfrm>
                  <a:off x="864" y="912"/>
                  <a:ext cx="1056" cy="1344"/>
                </a:xfrm>
                <a:prstGeom prst="line">
                  <a:avLst/>
                </a:prstGeom>
                <a:noFill/>
                <a:ln w="12700">
                  <a:noFill/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9" name="Freeform 27"/>
                <p:cNvSpPr/>
                <p:nvPr/>
              </p:nvSpPr>
              <p:spPr bwMode="auto">
                <a:xfrm>
                  <a:off x="864" y="912"/>
                  <a:ext cx="828" cy="10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28" y="1059"/>
                    </a:cxn>
                  </a:cxnLst>
                  <a:rect l="0" t="0" r="r" b="b"/>
                  <a:pathLst>
                    <a:path w="828" h="1059">
                      <a:moveTo>
                        <a:pt x="0" y="0"/>
                      </a:moveTo>
                      <a:lnTo>
                        <a:pt x="828" y="1059"/>
                      </a:lnTo>
                    </a:path>
                  </a:pathLst>
                </a:custGeom>
                <a:noFill/>
                <a:ln w="12700" cmpd="sng">
                  <a:noFill/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2" name="Group 28"/>
          <p:cNvGrpSpPr/>
          <p:nvPr/>
        </p:nvGrpSpPr>
        <p:grpSpPr bwMode="auto">
          <a:xfrm>
            <a:off x="3373438" y="2428876"/>
            <a:ext cx="1254125" cy="2139950"/>
            <a:chOff x="1221" y="1530"/>
            <a:chExt cx="790" cy="1348"/>
          </a:xfrm>
        </p:grpSpPr>
        <p:sp>
          <p:nvSpPr>
            <p:cNvPr id="47" name="Line 30"/>
            <p:cNvSpPr>
              <a:spLocks noChangeShapeType="1"/>
            </p:cNvSpPr>
            <p:nvPr/>
          </p:nvSpPr>
          <p:spPr bwMode="auto">
            <a:xfrm rot="900000">
              <a:off x="1221" y="1632"/>
              <a:ext cx="0" cy="1246"/>
            </a:xfrm>
            <a:prstGeom prst="line">
              <a:avLst/>
            </a:prstGeom>
            <a:noFill/>
            <a:ln w="9525" cap="rnd">
              <a:solidFill>
                <a:schemeClr val="hlink"/>
              </a:solidFill>
              <a:prstDash val="sysDot"/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Line 33"/>
            <p:cNvSpPr>
              <a:spLocks noChangeShapeType="1"/>
            </p:cNvSpPr>
            <p:nvPr/>
          </p:nvSpPr>
          <p:spPr bwMode="auto">
            <a:xfrm rot="21000000" flipH="1">
              <a:off x="1370" y="1530"/>
              <a:ext cx="0" cy="1197"/>
            </a:xfrm>
            <a:prstGeom prst="line">
              <a:avLst/>
            </a:prstGeom>
            <a:noFill/>
            <a:ln w="9525" cap="rnd">
              <a:solidFill>
                <a:schemeClr val="hlink"/>
              </a:solidFill>
              <a:prstDash val="sysDot"/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Line 36"/>
            <p:cNvSpPr>
              <a:spLocks noChangeShapeType="1"/>
            </p:cNvSpPr>
            <p:nvPr/>
          </p:nvSpPr>
          <p:spPr bwMode="auto">
            <a:xfrm rot="600000" flipH="1">
              <a:off x="1886" y="1628"/>
              <a:ext cx="0" cy="1173"/>
            </a:xfrm>
            <a:prstGeom prst="line">
              <a:avLst/>
            </a:prstGeom>
            <a:noFill/>
            <a:ln w="9525" cap="rnd">
              <a:solidFill>
                <a:schemeClr val="hlink"/>
              </a:solidFill>
              <a:prstDash val="sysDot"/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 rot="21300000" flipH="1">
              <a:off x="2011" y="1616"/>
              <a:ext cx="0" cy="1173"/>
            </a:xfrm>
            <a:prstGeom prst="line">
              <a:avLst/>
            </a:prstGeom>
            <a:noFill/>
            <a:ln w="9525" cap="rnd">
              <a:solidFill>
                <a:schemeClr val="hlink"/>
              </a:solidFill>
              <a:prstDash val="sysDot"/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4" name="Group 64"/>
          <p:cNvGrpSpPr/>
          <p:nvPr/>
        </p:nvGrpSpPr>
        <p:grpSpPr bwMode="auto">
          <a:xfrm>
            <a:off x="2335213" y="4292600"/>
            <a:ext cx="3962400" cy="457200"/>
            <a:chOff x="1440" y="2688"/>
            <a:chExt cx="2496" cy="288"/>
          </a:xfrm>
        </p:grpSpPr>
        <p:grpSp>
          <p:nvGrpSpPr>
            <p:cNvPr id="46" name="Group 65"/>
            <p:cNvGrpSpPr/>
            <p:nvPr/>
          </p:nvGrpSpPr>
          <p:grpSpPr bwMode="auto">
            <a:xfrm>
              <a:off x="1440" y="2688"/>
              <a:ext cx="384" cy="144"/>
              <a:chOff x="1392" y="2688"/>
              <a:chExt cx="528" cy="144"/>
            </a:xfrm>
          </p:grpSpPr>
          <p:sp>
            <p:nvSpPr>
              <p:cNvPr id="105" name="Line 66"/>
              <p:cNvSpPr>
                <a:spLocks noChangeShapeType="1"/>
              </p:cNvSpPr>
              <p:nvPr/>
            </p:nvSpPr>
            <p:spPr bwMode="auto">
              <a:xfrm>
                <a:off x="1392" y="2688"/>
                <a:ext cx="528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6" name="Line 67"/>
              <p:cNvSpPr>
                <a:spLocks noChangeShapeType="1"/>
              </p:cNvSpPr>
              <p:nvPr/>
            </p:nvSpPr>
            <p:spPr bwMode="auto">
              <a:xfrm flipH="1">
                <a:off x="1392" y="268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7" name="Line 68"/>
              <p:cNvSpPr>
                <a:spLocks noChangeShapeType="1"/>
              </p:cNvSpPr>
              <p:nvPr/>
            </p:nvSpPr>
            <p:spPr bwMode="auto">
              <a:xfrm flipH="1">
                <a:off x="1584" y="268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8" name="Line 69"/>
              <p:cNvSpPr>
                <a:spLocks noChangeShapeType="1"/>
              </p:cNvSpPr>
              <p:nvPr/>
            </p:nvSpPr>
            <p:spPr bwMode="auto">
              <a:xfrm flipH="1">
                <a:off x="1728" y="2688"/>
                <a:ext cx="192" cy="144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8" name="Group 70"/>
            <p:cNvGrpSpPr/>
            <p:nvPr/>
          </p:nvGrpSpPr>
          <p:grpSpPr bwMode="auto">
            <a:xfrm>
              <a:off x="1776" y="2729"/>
              <a:ext cx="2160" cy="247"/>
              <a:chOff x="1776" y="2729"/>
              <a:chExt cx="2160" cy="247"/>
            </a:xfrm>
          </p:grpSpPr>
          <p:grpSp>
            <p:nvGrpSpPr>
              <p:cNvPr id="51" name="Group 71"/>
              <p:cNvGrpSpPr/>
              <p:nvPr/>
            </p:nvGrpSpPr>
            <p:grpSpPr bwMode="auto">
              <a:xfrm rot="900000">
                <a:off x="1776" y="2736"/>
                <a:ext cx="384" cy="144"/>
                <a:chOff x="1392" y="2688"/>
                <a:chExt cx="528" cy="144"/>
              </a:xfrm>
            </p:grpSpPr>
            <p:sp>
              <p:nvSpPr>
                <p:cNvPr id="101" name="Line 72"/>
                <p:cNvSpPr>
                  <a:spLocks noChangeShapeType="1"/>
                </p:cNvSpPr>
                <p:nvPr/>
              </p:nvSpPr>
              <p:spPr bwMode="auto">
                <a:xfrm>
                  <a:off x="1392" y="2688"/>
                  <a:ext cx="528" cy="0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2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1392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3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1584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1728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2" name="Group 76"/>
              <p:cNvGrpSpPr/>
              <p:nvPr/>
            </p:nvGrpSpPr>
            <p:grpSpPr bwMode="auto">
              <a:xfrm rot="21000000">
                <a:off x="2111" y="2729"/>
                <a:ext cx="384" cy="151"/>
                <a:chOff x="1392" y="2681"/>
                <a:chExt cx="528" cy="151"/>
              </a:xfrm>
            </p:grpSpPr>
            <p:sp>
              <p:nvSpPr>
                <p:cNvPr id="97" name="Line 77"/>
                <p:cNvSpPr>
                  <a:spLocks noChangeShapeType="1"/>
                </p:cNvSpPr>
                <p:nvPr/>
              </p:nvSpPr>
              <p:spPr bwMode="auto">
                <a:xfrm>
                  <a:off x="1392" y="2688"/>
                  <a:ext cx="528" cy="0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8" name="Line 78"/>
                <p:cNvSpPr>
                  <a:spLocks noChangeShapeType="1"/>
                </p:cNvSpPr>
                <p:nvPr/>
              </p:nvSpPr>
              <p:spPr bwMode="auto">
                <a:xfrm flipH="1">
                  <a:off x="1392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9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1571" y="2681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0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1728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3" name="Group 81"/>
              <p:cNvGrpSpPr/>
              <p:nvPr/>
            </p:nvGrpSpPr>
            <p:grpSpPr bwMode="auto">
              <a:xfrm rot="600000">
                <a:off x="2447" y="2740"/>
                <a:ext cx="432" cy="144"/>
                <a:chOff x="1392" y="2688"/>
                <a:chExt cx="528" cy="144"/>
              </a:xfrm>
            </p:grpSpPr>
            <p:sp>
              <p:nvSpPr>
                <p:cNvPr id="93" name="Line 82"/>
                <p:cNvSpPr>
                  <a:spLocks noChangeShapeType="1"/>
                </p:cNvSpPr>
                <p:nvPr/>
              </p:nvSpPr>
              <p:spPr bwMode="auto">
                <a:xfrm>
                  <a:off x="1392" y="2688"/>
                  <a:ext cx="528" cy="0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4" name="Line 83"/>
                <p:cNvSpPr>
                  <a:spLocks noChangeShapeType="1"/>
                </p:cNvSpPr>
                <p:nvPr/>
              </p:nvSpPr>
              <p:spPr bwMode="auto">
                <a:xfrm flipH="1">
                  <a:off x="1392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5" name="Line 84"/>
                <p:cNvSpPr>
                  <a:spLocks noChangeShapeType="1"/>
                </p:cNvSpPr>
                <p:nvPr/>
              </p:nvSpPr>
              <p:spPr bwMode="auto">
                <a:xfrm flipH="1">
                  <a:off x="1584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6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1728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4" name="Group 86"/>
              <p:cNvGrpSpPr/>
              <p:nvPr/>
            </p:nvGrpSpPr>
            <p:grpSpPr bwMode="auto">
              <a:xfrm rot="21300000">
                <a:off x="2876" y="2744"/>
                <a:ext cx="384" cy="144"/>
                <a:chOff x="1392" y="2688"/>
                <a:chExt cx="528" cy="144"/>
              </a:xfrm>
            </p:grpSpPr>
            <p:sp>
              <p:nvSpPr>
                <p:cNvPr id="89" name="Line 87"/>
                <p:cNvSpPr>
                  <a:spLocks noChangeShapeType="1"/>
                </p:cNvSpPr>
                <p:nvPr/>
              </p:nvSpPr>
              <p:spPr bwMode="auto">
                <a:xfrm>
                  <a:off x="1392" y="2688"/>
                  <a:ext cx="528" cy="0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0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1392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1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1584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2" name="Line 90"/>
                <p:cNvSpPr>
                  <a:spLocks noChangeShapeType="1"/>
                </p:cNvSpPr>
                <p:nvPr/>
              </p:nvSpPr>
              <p:spPr bwMode="auto">
                <a:xfrm flipH="1">
                  <a:off x="1728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5" name="Group 91"/>
              <p:cNvGrpSpPr/>
              <p:nvPr/>
            </p:nvGrpSpPr>
            <p:grpSpPr bwMode="auto">
              <a:xfrm rot="900000">
                <a:off x="3215" y="2786"/>
                <a:ext cx="384" cy="156"/>
                <a:chOff x="1376" y="2644"/>
                <a:chExt cx="528" cy="156"/>
              </a:xfrm>
            </p:grpSpPr>
            <p:sp>
              <p:nvSpPr>
                <p:cNvPr id="85" name="Line 92"/>
                <p:cNvSpPr>
                  <a:spLocks noChangeShapeType="1"/>
                </p:cNvSpPr>
                <p:nvPr/>
              </p:nvSpPr>
              <p:spPr bwMode="auto">
                <a:xfrm>
                  <a:off x="1376" y="2644"/>
                  <a:ext cx="528" cy="0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6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1376" y="2644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" name="Line 94"/>
                <p:cNvSpPr>
                  <a:spLocks noChangeShapeType="1"/>
                </p:cNvSpPr>
                <p:nvPr/>
              </p:nvSpPr>
              <p:spPr bwMode="auto">
                <a:xfrm flipH="1">
                  <a:off x="1508" y="2656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" name="Line 95"/>
                <p:cNvSpPr>
                  <a:spLocks noChangeShapeType="1"/>
                </p:cNvSpPr>
                <p:nvPr/>
              </p:nvSpPr>
              <p:spPr bwMode="auto">
                <a:xfrm flipH="1">
                  <a:off x="1652" y="2656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6" name="Group 96"/>
              <p:cNvGrpSpPr/>
              <p:nvPr/>
            </p:nvGrpSpPr>
            <p:grpSpPr bwMode="auto">
              <a:xfrm rot="21000000">
                <a:off x="3552" y="2832"/>
                <a:ext cx="384" cy="144"/>
                <a:chOff x="1392" y="2688"/>
                <a:chExt cx="528" cy="144"/>
              </a:xfrm>
            </p:grpSpPr>
            <p:sp>
              <p:nvSpPr>
                <p:cNvPr id="81" name="Line 97"/>
                <p:cNvSpPr>
                  <a:spLocks noChangeShapeType="1"/>
                </p:cNvSpPr>
                <p:nvPr/>
              </p:nvSpPr>
              <p:spPr bwMode="auto">
                <a:xfrm>
                  <a:off x="1392" y="2688"/>
                  <a:ext cx="528" cy="0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1422" y="2688"/>
                  <a:ext cx="162" cy="110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3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1584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4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1728" y="26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folHlink"/>
                  </a:solidFill>
                  <a:rou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0" name="组合 108"/>
          <p:cNvGrpSpPr/>
          <p:nvPr/>
        </p:nvGrpSpPr>
        <p:grpSpPr>
          <a:xfrm rot="600000">
            <a:off x="4295140" y="4114165"/>
            <a:ext cx="288925" cy="288290"/>
            <a:chOff x="1310" y="3098"/>
            <a:chExt cx="455" cy="454"/>
          </a:xfrm>
        </p:grpSpPr>
        <p:sp>
          <p:nvSpPr>
            <p:cNvPr id="49" name="Line 116"/>
            <p:cNvSpPr>
              <a:spLocks noChangeShapeType="1"/>
            </p:cNvSpPr>
            <p:nvPr/>
          </p:nvSpPr>
          <p:spPr bwMode="auto">
            <a:xfrm>
              <a:off x="1310" y="3098"/>
              <a:ext cx="4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lIns="522000" tIns="154800" rIns="522000" bIns="154800" anchor="ctr" anchorCtr="1">
              <a:spAutoFit/>
            </a:bodyPr>
            <a:lstStyle/>
            <a:p>
              <a:endParaRPr lang="zh-CN" altLang="en-US"/>
            </a:p>
          </p:txBody>
        </p:sp>
        <p:sp>
          <p:nvSpPr>
            <p:cNvPr id="50" name="Line 116"/>
            <p:cNvSpPr>
              <a:spLocks noChangeShapeType="1"/>
            </p:cNvSpPr>
            <p:nvPr/>
          </p:nvSpPr>
          <p:spPr bwMode="auto">
            <a:xfrm rot="5400000">
              <a:off x="1538" y="3325"/>
              <a:ext cx="4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lIns="522000" tIns="154800" rIns="522000" bIns="154800" anchor="ctr" anchorCtr="1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64" name="组合 109"/>
          <p:cNvGrpSpPr/>
          <p:nvPr/>
        </p:nvGrpSpPr>
        <p:grpSpPr>
          <a:xfrm rot="21300000">
            <a:off x="4692015" y="4093210"/>
            <a:ext cx="288925" cy="288290"/>
            <a:chOff x="1310" y="3098"/>
            <a:chExt cx="455" cy="454"/>
          </a:xfrm>
        </p:grpSpPr>
        <p:sp>
          <p:nvSpPr>
            <p:cNvPr id="111" name="Line 116"/>
            <p:cNvSpPr>
              <a:spLocks noChangeShapeType="1"/>
            </p:cNvSpPr>
            <p:nvPr/>
          </p:nvSpPr>
          <p:spPr bwMode="auto">
            <a:xfrm>
              <a:off x="1310" y="3098"/>
              <a:ext cx="4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lIns="522000" tIns="154800" rIns="522000" bIns="154800" anchor="ctr" anchorCtr="1">
              <a:spAutoFit/>
            </a:bodyPr>
            <a:lstStyle/>
            <a:p>
              <a:endParaRPr lang="zh-CN" altLang="en-US"/>
            </a:p>
          </p:txBody>
        </p:sp>
        <p:sp>
          <p:nvSpPr>
            <p:cNvPr id="125" name="Line 116"/>
            <p:cNvSpPr>
              <a:spLocks noChangeShapeType="1"/>
            </p:cNvSpPr>
            <p:nvPr/>
          </p:nvSpPr>
          <p:spPr bwMode="auto">
            <a:xfrm rot="5400000">
              <a:off x="1538" y="3325"/>
              <a:ext cx="4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lIns="522000" tIns="154800" rIns="522000" bIns="154800" anchor="ctr" anchorCtr="1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68" name="组合 125"/>
          <p:cNvGrpSpPr/>
          <p:nvPr/>
        </p:nvGrpSpPr>
        <p:grpSpPr>
          <a:xfrm rot="21000000">
            <a:off x="3769360" y="4122420"/>
            <a:ext cx="201295" cy="207645"/>
            <a:chOff x="1310" y="3098"/>
            <a:chExt cx="455" cy="454"/>
          </a:xfrm>
        </p:grpSpPr>
        <p:sp>
          <p:nvSpPr>
            <p:cNvPr id="127" name="Line 116"/>
            <p:cNvSpPr>
              <a:spLocks noChangeShapeType="1"/>
            </p:cNvSpPr>
            <p:nvPr/>
          </p:nvSpPr>
          <p:spPr bwMode="auto">
            <a:xfrm>
              <a:off x="1310" y="3098"/>
              <a:ext cx="4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lIns="522000" tIns="154800" rIns="522000" bIns="154800" anchor="ctr" anchorCtr="1">
              <a:spAutoFit/>
            </a:bodyPr>
            <a:lstStyle/>
            <a:p>
              <a:endParaRPr lang="zh-CN" altLang="en-US"/>
            </a:p>
          </p:txBody>
        </p:sp>
        <p:sp>
          <p:nvSpPr>
            <p:cNvPr id="128" name="Line 116"/>
            <p:cNvSpPr>
              <a:spLocks noChangeShapeType="1"/>
            </p:cNvSpPr>
            <p:nvPr/>
          </p:nvSpPr>
          <p:spPr bwMode="auto">
            <a:xfrm rot="5400000">
              <a:off x="1538" y="3325"/>
              <a:ext cx="4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lIns="522000" tIns="154800" rIns="522000" bIns="154800" anchor="ctr" anchorCtr="1">
              <a:spAutoFit/>
            </a:bodyPr>
            <a:lstStyle/>
            <a:p>
              <a:endParaRPr lang="zh-CN" altLang="en-US"/>
            </a:p>
          </p:txBody>
        </p:sp>
      </p:grpSp>
      <p:grpSp>
        <p:nvGrpSpPr>
          <p:cNvPr id="72" name="组合 128"/>
          <p:cNvGrpSpPr/>
          <p:nvPr/>
        </p:nvGrpSpPr>
        <p:grpSpPr>
          <a:xfrm rot="1080000">
            <a:off x="3183890" y="4122420"/>
            <a:ext cx="288925" cy="288290"/>
            <a:chOff x="1310" y="3098"/>
            <a:chExt cx="455" cy="454"/>
          </a:xfrm>
        </p:grpSpPr>
        <p:sp>
          <p:nvSpPr>
            <p:cNvPr id="130" name="Line 116"/>
            <p:cNvSpPr>
              <a:spLocks noChangeShapeType="1"/>
            </p:cNvSpPr>
            <p:nvPr/>
          </p:nvSpPr>
          <p:spPr bwMode="auto">
            <a:xfrm>
              <a:off x="1310" y="3098"/>
              <a:ext cx="4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lIns="522000" tIns="154800" rIns="522000" bIns="154800" anchor="ctr" anchorCtr="1">
              <a:spAutoFit/>
            </a:bodyPr>
            <a:lstStyle/>
            <a:p>
              <a:endParaRPr lang="zh-CN" altLang="en-US"/>
            </a:p>
          </p:txBody>
        </p:sp>
        <p:sp>
          <p:nvSpPr>
            <p:cNvPr id="131" name="Line 116"/>
            <p:cNvSpPr>
              <a:spLocks noChangeShapeType="1"/>
            </p:cNvSpPr>
            <p:nvPr/>
          </p:nvSpPr>
          <p:spPr bwMode="auto">
            <a:xfrm rot="5400000">
              <a:off x="1538" y="3325"/>
              <a:ext cx="4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</p:spPr>
          <p:txBody>
            <a:bodyPr lIns="522000" tIns="154800" rIns="522000" bIns="154800" anchor="ctr" anchorCtr="1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01"/>
          <p:cNvSpPr txBox="1">
            <a:spLocks noChangeArrowheads="1"/>
          </p:cNvSpPr>
          <p:nvPr/>
        </p:nvSpPr>
        <p:spPr bwMode="auto">
          <a:xfrm>
            <a:off x="880104" y="1491630"/>
            <a:ext cx="7890205" cy="170046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漫反射：平行光线射到凹凸不平的表面上，</a:t>
            </a:r>
            <a:endParaRPr kumimoji="1" lang="en-US" altLang="zh-CN" sz="3200" b="1" dirty="0">
              <a:solidFill>
                <a:schemeClr val="tx1"/>
              </a:solidFill>
              <a:latin typeface="+mn-ea"/>
              <a:ea typeface="+mn-ea"/>
            </a:endParaRPr>
          </a:p>
          <a:p>
            <a:pPr fontAlgn="base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kumimoji="1" lang="zh-CN" altLang="en-US" sz="3200" b="1" dirty="0">
                <a:solidFill>
                  <a:schemeClr val="tx1"/>
                </a:solidFill>
                <a:latin typeface="+mn-ea"/>
                <a:ea typeface="+mn-ea"/>
              </a:rPr>
              <a:t>反射光线射向各个方向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635" y="1021080"/>
            <a:ext cx="7208520" cy="3847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39552" y="1137920"/>
            <a:ext cx="8311515" cy="3449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+mn-ea"/>
                <a:ea typeface="+mn-ea"/>
              </a:rPr>
              <a:t>1. </a:t>
            </a:r>
            <a:r>
              <a:rPr lang="zh-CN" altLang="en-US" sz="2800" b="1" dirty="0">
                <a:solidFill>
                  <a:srgbClr val="0000FF"/>
                </a:solidFill>
                <a:latin typeface="+mn-ea"/>
                <a:ea typeface="+mn-ea"/>
              </a:rPr>
              <a:t>光的反射定律</a:t>
            </a:r>
            <a:r>
              <a:rPr lang="zh-CN" altLang="en-US" sz="2800" b="1" dirty="0">
                <a:latin typeface="+mn-ea"/>
                <a:ea typeface="+mn-ea"/>
              </a:rPr>
              <a:t>：在反射现象中，反射光线、入射光线和法线都在同一平面内；反射光线、入射光线分别位于法线两侧；反射角等于入射角。</a:t>
            </a:r>
          </a:p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+mn-ea"/>
                <a:ea typeface="+mn-ea"/>
              </a:rPr>
              <a:t>2. </a:t>
            </a:r>
            <a:r>
              <a:rPr lang="zh-CN" altLang="en-US" sz="2800" b="1" dirty="0">
                <a:latin typeface="+mn-ea"/>
                <a:ea typeface="+mn-ea"/>
              </a:rPr>
              <a:t>在反射现象中，光路可逆。</a:t>
            </a:r>
          </a:p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+mn-ea"/>
                <a:ea typeface="+mn-ea"/>
              </a:rPr>
              <a:t>3. </a:t>
            </a:r>
            <a:r>
              <a:rPr lang="zh-CN" altLang="en-US" sz="2800" b="1" dirty="0">
                <a:latin typeface="+mn-ea"/>
                <a:ea typeface="+mn-ea"/>
              </a:rPr>
              <a:t>反射现象分镜面反射和漫反射。镜面反射和漫反射都遵循光的反射定律。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>
            <a:spLocks noChangeArrowheads="1"/>
          </p:cNvSpPr>
          <p:nvPr/>
        </p:nvSpPr>
        <p:spPr bwMode="auto">
          <a:xfrm>
            <a:off x="3491880" y="1995686"/>
            <a:ext cx="28498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完成课堂</a:t>
            </a:r>
            <a:r>
              <a:rPr kumimoji="1"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kumimoji="1"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分钟。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91680" y="1923678"/>
            <a:ext cx="5276215" cy="12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kumimoji="1"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自我评价第</a:t>
            </a:r>
            <a:r>
              <a:rPr kumimoji="1" lang="en-US" altLang="zh-CN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kumimoji="1"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～</a:t>
            </a:r>
            <a:r>
              <a:rPr kumimoji="1" lang="en-US" altLang="zh-CN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kumimoji="1"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题。</a:t>
            </a:r>
            <a:endParaRPr kumimoji="1" lang="en-US" altLang="zh-CN" sz="28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kumimoji="1"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课后练习册。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087.499212598425,&quot;width&quot;:6170}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1163</Words>
  <Application>Microsoft Office PowerPoint</Application>
  <PresentationFormat>全屏显示(16:9)</PresentationFormat>
  <Paragraphs>100</Paragraphs>
  <Slides>29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39" baseType="lpstr">
      <vt:lpstr>宋体</vt:lpstr>
      <vt:lpstr>Calibri</vt:lpstr>
      <vt:lpstr>Times New Roman</vt:lpstr>
      <vt:lpstr>黑体</vt:lpstr>
      <vt:lpstr>Wingdings</vt:lpstr>
      <vt:lpstr>华文行楷</vt:lpstr>
      <vt:lpstr>Arial</vt:lpstr>
      <vt:lpstr>自定义设计方案</vt:lpstr>
      <vt:lpstr>Image</vt:lpstr>
      <vt:lpstr>BMP 图象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Administrator</cp:lastModifiedBy>
  <cp:revision>759</cp:revision>
  <dcterms:created xsi:type="dcterms:W3CDTF">2018-11-06T06:39:00Z</dcterms:created>
  <dcterms:modified xsi:type="dcterms:W3CDTF">2026-08-13T23:59:02Z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2052-10.8.2.6543</vt:lpwstr>
  </property>
  <property fmtid="{D5CDD505-2E9C-101B-9397-08002B2CF9AE}" pid="3" name="ICV">
    <vt:lpwstr>1AFB7E288E33485F9E9C6F34A9AA9906_13</vt:lpwstr>
  </property>
</Properties>
</file>