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559" r:id="rId2"/>
    <p:sldId id="560" r:id="rId3"/>
    <p:sldId id="583" r:id="rId4"/>
    <p:sldId id="571" r:id="rId5"/>
    <p:sldId id="562" r:id="rId6"/>
    <p:sldId id="570" r:id="rId7"/>
    <p:sldId id="569" r:id="rId8"/>
    <p:sldId id="568" r:id="rId9"/>
    <p:sldId id="567" r:id="rId10"/>
    <p:sldId id="566" r:id="rId11"/>
    <p:sldId id="574" r:id="rId12"/>
    <p:sldId id="573" r:id="rId13"/>
    <p:sldId id="577" r:id="rId14"/>
    <p:sldId id="576" r:id="rId15"/>
    <p:sldId id="575" r:id="rId16"/>
    <p:sldId id="584" r:id="rId17"/>
    <p:sldId id="579" r:id="rId18"/>
    <p:sldId id="578" r:id="rId19"/>
    <p:sldId id="581" r:id="rId20"/>
    <p:sldId id="582" r:id="rId21"/>
    <p:sldId id="580" r:id="rId22"/>
    <p:sldId id="572" r:id="rId23"/>
    <p:sldId id="564" r:id="rId24"/>
    <p:sldId id="565" r:id="rId25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28"/>
      <p:bold r:id="rId29"/>
      <p:italic r:id="rId30"/>
      <p:boldItalic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黑体" panose="02010609060101010101" pitchFamily="49" charset="-122"/>
      <p:regular r:id="rId34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046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0761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wmf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55108" y="1275606"/>
            <a:ext cx="523378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4</a:t>
            </a:r>
            <a:r>
              <a:rPr lang="zh-CN" altLang="en-US" sz="4800" dirty="0">
                <a:latin typeface="+mj-ea"/>
                <a:ea typeface="+mj-ea"/>
              </a:rPr>
              <a:t>章 光的世界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5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5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5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 光的传播</a:t>
            </a:r>
            <a:endParaRPr lang="en-US" altLang="zh-CN" sz="5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wzsd\Desktop\QQ截图20240527111050.pngQQ截图20240527111050"/>
          <p:cNvPicPr>
            <a:picLocks noChangeAspect="1" noChangeArrowheads="1"/>
          </p:cNvPicPr>
          <p:nvPr/>
        </p:nvPicPr>
        <p:blipFill>
          <a:blip r:embed="rId2">
            <a:lum bright="36000"/>
          </a:blip>
          <a:srcRect/>
          <a:stretch>
            <a:fillRect/>
          </a:stretch>
        </p:blipFill>
        <p:spPr bwMode="auto">
          <a:xfrm>
            <a:off x="393010" y="1131590"/>
            <a:ext cx="3871571" cy="231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71600" y="3466250"/>
            <a:ext cx="3540880" cy="940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zh-CN" altLang="en-US" sz="2800" dirty="0"/>
              <a:t>光在不均匀糖水中的</a:t>
            </a:r>
          </a:p>
          <a:p>
            <a:pPr algn="ctr">
              <a:lnSpc>
                <a:spcPct val="150000"/>
              </a:lnSpc>
            </a:pPr>
            <a:r>
              <a:rPr lang="zh-CN" altLang="en-US" sz="2800" dirty="0"/>
              <a:t>传播路径</a:t>
            </a:r>
            <a:endParaRPr lang="zh-CN" altLang="en-US" sz="2800" b="1" dirty="0">
              <a:latin typeface="Comic Sans MS" panose="030F0702030302020204" pitchFamily="66" charset="0"/>
            </a:endParaRPr>
          </a:p>
        </p:txBody>
      </p:sp>
      <p:pic>
        <p:nvPicPr>
          <p:cNvPr id="2" name="图片 1" descr="QQ截图202405271112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399" y="1131590"/>
            <a:ext cx="3690908" cy="2314823"/>
          </a:xfrm>
          <a:prstGeom prst="rect">
            <a:avLst/>
          </a:prstGeom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118678" y="3466250"/>
            <a:ext cx="3540880" cy="940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zh-CN" altLang="en-US" sz="2800" dirty="0"/>
              <a:t>光在均匀糖水中的</a:t>
            </a:r>
          </a:p>
          <a:p>
            <a:pPr algn="ctr">
              <a:lnSpc>
                <a:spcPct val="150000"/>
              </a:lnSpc>
            </a:pPr>
            <a:r>
              <a:rPr lang="zh-CN" altLang="en-US" sz="2800" dirty="0"/>
              <a:t>传播路径</a:t>
            </a:r>
            <a:endParaRPr lang="zh-CN" altLang="en-US" sz="28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595572" y="1131590"/>
            <a:ext cx="7572428" cy="63553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光在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两种介质的交界面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，发生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反射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和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折射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。</a:t>
            </a:r>
          </a:p>
        </p:txBody>
      </p:sp>
      <p:grpSp>
        <p:nvGrpSpPr>
          <p:cNvPr id="10" name="Group 3"/>
          <p:cNvGrpSpPr/>
          <p:nvPr/>
        </p:nvGrpSpPr>
        <p:grpSpPr bwMode="auto">
          <a:xfrm>
            <a:off x="3059960" y="2088784"/>
            <a:ext cx="2643652" cy="1907085"/>
            <a:chOff x="0" y="0"/>
            <a:chExt cx="4400" cy="3238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400" cy="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H="1">
              <a:off x="1633" y="1360"/>
              <a:ext cx="528" cy="1536"/>
            </a:xfrm>
            <a:prstGeom prst="line">
              <a:avLst/>
            </a:prstGeom>
            <a:noFill/>
            <a:ln w="1047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" name="Group 6"/>
          <p:cNvGrpSpPr/>
          <p:nvPr/>
        </p:nvGrpSpPr>
        <p:grpSpPr bwMode="auto">
          <a:xfrm>
            <a:off x="5964252" y="2203160"/>
            <a:ext cx="3002979" cy="1708072"/>
            <a:chOff x="0" y="0"/>
            <a:chExt cx="4911" cy="3356"/>
          </a:xfrm>
        </p:grpSpPr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4911" cy="3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Line 8"/>
            <p:cNvSpPr>
              <a:spLocks noChangeShapeType="1"/>
            </p:cNvSpPr>
            <p:nvPr/>
          </p:nvSpPr>
          <p:spPr bwMode="auto">
            <a:xfrm rot="21525344">
              <a:off x="1634" y="1178"/>
              <a:ext cx="1542" cy="1724"/>
            </a:xfrm>
            <a:prstGeom prst="line">
              <a:avLst/>
            </a:prstGeom>
            <a:noFill/>
            <a:ln w="889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3221" y="2903"/>
              <a:ext cx="672" cy="336"/>
            </a:xfrm>
            <a:prstGeom prst="line">
              <a:avLst/>
            </a:prstGeom>
            <a:noFill/>
            <a:ln w="88900">
              <a:solidFill>
                <a:srgbClr val="FF33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" name="Group 10"/>
          <p:cNvGrpSpPr/>
          <p:nvPr/>
        </p:nvGrpSpPr>
        <p:grpSpPr bwMode="auto">
          <a:xfrm>
            <a:off x="619672" y="2040067"/>
            <a:ext cx="2098698" cy="1955802"/>
            <a:chOff x="0" y="0"/>
            <a:chExt cx="3288" cy="3534"/>
          </a:xfrm>
        </p:grpSpPr>
        <p:pic>
          <p:nvPicPr>
            <p:cNvPr id="18" name="Picture 1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288" cy="3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1429" y="3158"/>
              <a:ext cx="226" cy="1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699792" y="1131590"/>
            <a:ext cx="4341495" cy="73279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光是如何传播的？</a:t>
            </a:r>
            <a:br>
              <a:rPr kumimoji="0" lang="zh-CN" altLang="en-US" sz="5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zh-CN" altLang="en-US" sz="5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</a:t>
            </a:r>
            <a:br>
              <a:rPr kumimoji="0" lang="zh-CN" altLang="en-US" sz="5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zh-CN" altLang="en-US" sz="5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887445" y="1863724"/>
            <a:ext cx="8166735" cy="2580234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光的直线传播规律：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光在</a:t>
            </a:r>
            <a:r>
              <a:rPr kumimoji="0" lang="zh-CN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同一种均匀物质</a:t>
            </a:r>
            <a:r>
              <a:rPr kumimoji="0" lang="zh-CN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中是沿直线传播的。</a:t>
            </a:r>
            <a:endParaRPr kumimoji="0" lang="en-US" altLang="zh-CN" sz="30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光在两种介质交界面处，发生反射和折射。</a:t>
            </a:r>
            <a:endParaRPr kumimoji="0" lang="en-US" altLang="zh-CN" sz="30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3009918"/>
            <a:ext cx="9144000" cy="21336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" name="Picture 3" descr="PE01686_"/>
          <p:cNvPicPr>
            <a:picLocks noChangeAspect="1" noChangeArrowheads="1"/>
          </p:cNvPicPr>
          <p:nvPr/>
        </p:nvPicPr>
        <p:blipFill>
          <a:blip r:embed="rId5">
            <a:lum contrast="24000"/>
          </a:blip>
          <a:srcRect/>
          <a:stretch>
            <a:fillRect/>
          </a:stretch>
        </p:blipFill>
        <p:spPr bwMode="auto">
          <a:xfrm>
            <a:off x="2971800" y="928676"/>
            <a:ext cx="208121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未知"/>
          <p:cNvSpPr/>
          <p:nvPr/>
        </p:nvSpPr>
        <p:spPr bwMode="auto">
          <a:xfrm>
            <a:off x="3124200" y="2986076"/>
            <a:ext cx="4343400" cy="1219200"/>
          </a:xfrm>
          <a:custGeom>
            <a:avLst/>
            <a:gdLst/>
            <a:ahLst/>
            <a:cxnLst>
              <a:cxn ang="0">
                <a:pos x="1056" y="96"/>
              </a:cxn>
              <a:cxn ang="0">
                <a:pos x="1344" y="0"/>
              </a:cxn>
              <a:cxn ang="0">
                <a:pos x="1680" y="192"/>
              </a:cxn>
              <a:cxn ang="0">
                <a:pos x="1824" y="144"/>
              </a:cxn>
              <a:cxn ang="0">
                <a:pos x="1920" y="48"/>
              </a:cxn>
              <a:cxn ang="0">
                <a:pos x="2352" y="144"/>
              </a:cxn>
              <a:cxn ang="0">
                <a:pos x="2496" y="0"/>
              </a:cxn>
              <a:cxn ang="0">
                <a:pos x="2688" y="96"/>
              </a:cxn>
              <a:cxn ang="0">
                <a:pos x="2736" y="288"/>
              </a:cxn>
              <a:cxn ang="0">
                <a:pos x="2544" y="432"/>
              </a:cxn>
              <a:cxn ang="0">
                <a:pos x="2400" y="384"/>
              </a:cxn>
              <a:cxn ang="0">
                <a:pos x="2304" y="432"/>
              </a:cxn>
              <a:cxn ang="0">
                <a:pos x="2256" y="576"/>
              </a:cxn>
              <a:cxn ang="0">
                <a:pos x="2064" y="720"/>
              </a:cxn>
              <a:cxn ang="0">
                <a:pos x="1872" y="768"/>
              </a:cxn>
              <a:cxn ang="0">
                <a:pos x="1824" y="672"/>
              </a:cxn>
              <a:cxn ang="0">
                <a:pos x="2016" y="576"/>
              </a:cxn>
              <a:cxn ang="0">
                <a:pos x="2064" y="528"/>
              </a:cxn>
              <a:cxn ang="0">
                <a:pos x="1728" y="528"/>
              </a:cxn>
              <a:cxn ang="0">
                <a:pos x="1392" y="480"/>
              </a:cxn>
              <a:cxn ang="0">
                <a:pos x="1200" y="480"/>
              </a:cxn>
              <a:cxn ang="0">
                <a:pos x="624" y="384"/>
              </a:cxn>
              <a:cxn ang="0">
                <a:pos x="288" y="192"/>
              </a:cxn>
              <a:cxn ang="0">
                <a:pos x="0" y="96"/>
              </a:cxn>
              <a:cxn ang="0">
                <a:pos x="240" y="96"/>
              </a:cxn>
              <a:cxn ang="0">
                <a:pos x="528" y="192"/>
              </a:cxn>
              <a:cxn ang="0">
                <a:pos x="720" y="288"/>
              </a:cxn>
              <a:cxn ang="0">
                <a:pos x="1056" y="288"/>
              </a:cxn>
              <a:cxn ang="0">
                <a:pos x="1200" y="288"/>
              </a:cxn>
              <a:cxn ang="0">
                <a:pos x="1200" y="144"/>
              </a:cxn>
              <a:cxn ang="0">
                <a:pos x="960" y="144"/>
              </a:cxn>
              <a:cxn ang="0">
                <a:pos x="960" y="48"/>
              </a:cxn>
              <a:cxn ang="0">
                <a:pos x="1104" y="48"/>
              </a:cxn>
              <a:cxn ang="0">
                <a:pos x="1248" y="48"/>
              </a:cxn>
            </a:cxnLst>
            <a:rect l="0" t="0" r="r" b="b"/>
            <a:pathLst>
              <a:path w="2736" h="768">
                <a:moveTo>
                  <a:pt x="1056" y="96"/>
                </a:moveTo>
                <a:lnTo>
                  <a:pt x="1344" y="0"/>
                </a:lnTo>
                <a:lnTo>
                  <a:pt x="1680" y="192"/>
                </a:lnTo>
                <a:lnTo>
                  <a:pt x="1824" y="144"/>
                </a:lnTo>
                <a:lnTo>
                  <a:pt x="1920" y="48"/>
                </a:lnTo>
                <a:lnTo>
                  <a:pt x="2352" y="144"/>
                </a:lnTo>
                <a:lnTo>
                  <a:pt x="2496" y="0"/>
                </a:lnTo>
                <a:lnTo>
                  <a:pt x="2688" y="96"/>
                </a:lnTo>
                <a:lnTo>
                  <a:pt x="2736" y="288"/>
                </a:lnTo>
                <a:lnTo>
                  <a:pt x="2544" y="432"/>
                </a:lnTo>
                <a:lnTo>
                  <a:pt x="2400" y="384"/>
                </a:lnTo>
                <a:lnTo>
                  <a:pt x="2304" y="432"/>
                </a:lnTo>
                <a:lnTo>
                  <a:pt x="2256" y="576"/>
                </a:lnTo>
                <a:lnTo>
                  <a:pt x="2064" y="720"/>
                </a:lnTo>
                <a:lnTo>
                  <a:pt x="1872" y="768"/>
                </a:lnTo>
                <a:lnTo>
                  <a:pt x="1824" y="672"/>
                </a:lnTo>
                <a:lnTo>
                  <a:pt x="2016" y="576"/>
                </a:lnTo>
                <a:lnTo>
                  <a:pt x="2064" y="528"/>
                </a:lnTo>
                <a:lnTo>
                  <a:pt x="1728" y="528"/>
                </a:lnTo>
                <a:lnTo>
                  <a:pt x="1392" y="480"/>
                </a:lnTo>
                <a:lnTo>
                  <a:pt x="1200" y="480"/>
                </a:lnTo>
                <a:lnTo>
                  <a:pt x="624" y="384"/>
                </a:lnTo>
                <a:lnTo>
                  <a:pt x="288" y="192"/>
                </a:lnTo>
                <a:lnTo>
                  <a:pt x="0" y="96"/>
                </a:lnTo>
                <a:lnTo>
                  <a:pt x="240" y="96"/>
                </a:lnTo>
                <a:lnTo>
                  <a:pt x="528" y="192"/>
                </a:lnTo>
                <a:lnTo>
                  <a:pt x="720" y="288"/>
                </a:lnTo>
                <a:lnTo>
                  <a:pt x="1056" y="288"/>
                </a:lnTo>
                <a:lnTo>
                  <a:pt x="1200" y="288"/>
                </a:lnTo>
                <a:lnTo>
                  <a:pt x="1200" y="144"/>
                </a:lnTo>
                <a:lnTo>
                  <a:pt x="960" y="144"/>
                </a:lnTo>
                <a:lnTo>
                  <a:pt x="960" y="48"/>
                </a:lnTo>
                <a:lnTo>
                  <a:pt x="1104" y="48"/>
                </a:lnTo>
                <a:lnTo>
                  <a:pt x="1248" y="48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5572132" y="1214428"/>
            <a:ext cx="3070071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2800" b="1" dirty="0">
                <a:solidFill>
                  <a:srgbClr val="0000FF"/>
                </a:solidFill>
              </a:rPr>
              <a:t>光的直线传播现象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3568" y="1419622"/>
            <a:ext cx="8280920" cy="2592387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影子是怎样形成的？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总结：由于光沿直线传播，当光遇到不透明的物体时，会在物体的后面形成影子。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018528" y="1923678"/>
            <a:ext cx="7535760" cy="12840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n-ea"/>
                <a:ea typeface="+mn-ea"/>
              </a:rPr>
              <a:t>光线：为了表示光的传播情况，我们通常用一条带有箭头的直线表示光的径迹和方向。</a:t>
            </a:r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58024" y="1203598"/>
            <a:ext cx="1152128" cy="50405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光线</a:t>
            </a: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2123728" y="3651870"/>
            <a:ext cx="403383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tailEnd type="arrow" w="med" len="med"/>
          </a:ln>
          <a:effectLst/>
        </p:spPr>
        <p:txBody>
          <a:bodyPr/>
          <a:lstStyle/>
          <a:p>
            <a:endParaRPr lang="zh-CN" altLang="en-US" sz="200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15616" y="1419877"/>
            <a:ext cx="7127875" cy="257666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zh-CN" altLang="en-US" sz="2800" dirty="0">
                <a:latin typeface="+mn-ea"/>
                <a:ea typeface="+mn-ea"/>
              </a:rPr>
              <a:t>为了更形象、更简单地描述和研究光现象及其规律，物理学采用</a:t>
            </a:r>
            <a:r>
              <a:rPr lang="zh-CN" altLang="en-US" sz="2800" dirty="0">
                <a:solidFill>
                  <a:schemeClr val="tx2"/>
                </a:solidFill>
                <a:latin typeface="+mn-ea"/>
                <a:ea typeface="+mn-ea"/>
              </a:rPr>
              <a:t>理想化模型</a:t>
            </a:r>
            <a:r>
              <a:rPr lang="zh-CN" altLang="en-US" sz="2800" dirty="0">
                <a:latin typeface="+mn-ea"/>
                <a:ea typeface="+mn-ea"/>
              </a:rPr>
              <a:t>的方法，用光线来表示光的传播路线，用作图法解决光学问题。</a:t>
            </a:r>
          </a:p>
        </p:txBody>
      </p:sp>
    </p:spTree>
    <p:extLst>
      <p:ext uri="{BB962C8B-B14F-4D97-AF65-F5344CB8AC3E}">
        <p14:creationId xmlns:p14="http://schemas.microsoft.com/office/powerpoint/2010/main" val="192035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mg2216479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960" y="1275606"/>
            <a:ext cx="4579684" cy="336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971600" y="2289810"/>
            <a:ext cx="3105100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</a:t>
            </a:r>
            <a:r>
              <a:rPr lang="zh-CN" altLang="en-US" sz="4800" b="1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射击瞄准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99592" y="1059582"/>
            <a:ext cx="1619885" cy="4635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小孔成像 </a:t>
            </a:r>
          </a:p>
        </p:txBody>
      </p:sp>
      <p:pic>
        <p:nvPicPr>
          <p:cNvPr id="3" name="Picture 3" descr="t213.GIF (3849 字节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0869" y="3216276"/>
            <a:ext cx="4427537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7544" y="1523132"/>
            <a:ext cx="8428038" cy="1890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457200" algn="just">
              <a:lnSpc>
                <a:spcPct val="125000"/>
              </a:lnSpc>
            </a:pPr>
            <a:r>
              <a:rPr lang="zh-CN" altLang="en-US" sz="2400" dirty="0"/>
              <a:t>在较暗的屋子里，把一支点燃的蜡烛放在一块半透明的塑料薄膜前面，在它们之间放一块钻有小孔的纸板。由于光沿直线传播，塑料薄膜上就出现烛焰的倒立的像</a:t>
            </a:r>
            <a:r>
              <a:rPr lang="en-US" altLang="zh-CN" sz="2400" dirty="0"/>
              <a:t>(</a:t>
            </a:r>
            <a:r>
              <a:rPr lang="zh-CN" altLang="en-US" sz="2400" dirty="0"/>
              <a:t>如图所示</a:t>
            </a:r>
            <a:r>
              <a:rPr lang="en-US" altLang="zh-CN" sz="2400" dirty="0"/>
              <a:t>)</a:t>
            </a:r>
            <a:r>
              <a:rPr lang="zh-CN" altLang="en-US" sz="2400" dirty="0"/>
              <a:t>。这种现象叫作小孔成像。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日食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4138" y="2000251"/>
            <a:ext cx="26638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 descr="月食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00" y="2000251"/>
            <a:ext cx="244792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日食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388" y="2000251"/>
            <a:ext cx="270033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99592" y="1193734"/>
            <a:ext cx="242889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</a:rPr>
              <a:t>日食、月食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755576" y="1131590"/>
            <a:ext cx="8089265" cy="33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理解光沿直线传播的条件，认识反射、折射现象。了解光在真空中的传播速度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=3×10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m/s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。了解光在社会生活与生产中的一些应用。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观察光在空气、水和玻璃中传播的实验现象，认识光沿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直线传播是有条件的。通过讨论“光传播什么”，了解光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是传播能量和信息的重要载体。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55576" y="1203598"/>
            <a:ext cx="8229600" cy="2329815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光在同种均匀介质中沿直线传播。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光线：用带有箭头的直线表示光的径迹和方向。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应用：解释影子的形成，小孔成像，月食、日食形成等现象，生活中激光准直，射击瞄准等。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39375" y="930380"/>
            <a:ext cx="2346082" cy="5060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三、光速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354572"/>
              </p:ext>
            </p:extLst>
          </p:nvPr>
        </p:nvGraphicFramePr>
        <p:xfrm>
          <a:off x="1547664" y="1512253"/>
          <a:ext cx="5976664" cy="3326187"/>
        </p:xfrm>
        <a:graphic>
          <a:graphicData uri="http://schemas.openxmlformats.org/drawingml/2006/table">
            <a:tbl>
              <a:tblPr/>
              <a:tblGrid>
                <a:gridCol w="1608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8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2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介质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光     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4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真空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4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空气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4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4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玻璃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24"/>
          <p:cNvSpPr txBox="1">
            <a:spLocks noChangeArrowheads="1"/>
          </p:cNvSpPr>
          <p:nvPr/>
        </p:nvSpPr>
        <p:spPr bwMode="auto">
          <a:xfrm>
            <a:off x="4093183" y="2143529"/>
            <a:ext cx="273491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=3×10</a:t>
            </a:r>
            <a:r>
              <a:rPr lang="en-US" altLang="zh-CN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米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秒</a:t>
            </a:r>
          </a:p>
        </p:txBody>
      </p:sp>
      <p:sp>
        <p:nvSpPr>
          <p:cNvPr id="5" name="Rectangle 25"/>
          <p:cNvSpPr>
            <a:spLocks noChangeArrowheads="1"/>
          </p:cNvSpPr>
          <p:nvPr/>
        </p:nvSpPr>
        <p:spPr bwMode="auto">
          <a:xfrm>
            <a:off x="3779912" y="2846708"/>
            <a:ext cx="3516161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</a:rPr>
              <a:t>稍小于真空中的速度</a:t>
            </a:r>
          </a:p>
        </p:txBody>
      </p:sp>
      <p:sp>
        <p:nvSpPr>
          <p:cNvPr id="6" name="Rectangle 26"/>
          <p:cNvSpPr>
            <a:spLocks noChangeArrowheads="1"/>
          </p:cNvSpPr>
          <p:nvPr/>
        </p:nvSpPr>
        <p:spPr bwMode="auto">
          <a:xfrm>
            <a:off x="4074462" y="3507854"/>
            <a:ext cx="271964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约真空中的</a:t>
            </a:r>
            <a:r>
              <a:rPr lang="en-US" altLang="zh-CN" sz="2800" b="1" dirty="0">
                <a:solidFill>
                  <a:srgbClr val="FF0000"/>
                </a:solidFill>
              </a:rPr>
              <a:t>3/4</a:t>
            </a:r>
          </a:p>
        </p:txBody>
      </p:sp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4058853" y="4221304"/>
            <a:ext cx="271347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约真空中的</a:t>
            </a:r>
            <a:r>
              <a:rPr lang="en-US" altLang="zh-CN" sz="2800" b="1" dirty="0">
                <a:solidFill>
                  <a:srgbClr val="FF0000"/>
                </a:solidFill>
              </a:rPr>
              <a:t>2/3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 autoUpdateAnimBg="0"/>
      <p:bldP spid="5" grpId="0" bldLvl="0" animBg="1" autoUpdateAnimBg="0"/>
      <p:bldP spid="6" grpId="0" bldLvl="0" animBg="1" autoUpdateAnimBg="0"/>
      <p:bldP spid="7" grpId="0" bldLvl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34960"/>
            <a:ext cx="7992888" cy="302004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347864" y="1995686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17868" y="1923678"/>
            <a:ext cx="48204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～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1600" y="1475182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通过介绍墨子在光学中的贡献，激发学生的民族自豪感，进行爱国主义教育。通过对光沿直线传播的探究性学习活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动，使学生认识到理论的片面性。 </a:t>
            </a:r>
          </a:p>
        </p:txBody>
      </p:sp>
    </p:spTree>
    <p:extLst>
      <p:ext uri="{BB962C8B-B14F-4D97-AF65-F5344CB8AC3E}">
        <p14:creationId xmlns:p14="http://schemas.microsoft.com/office/powerpoint/2010/main" val="338403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图片2"/>
          <p:cNvPicPr>
            <a:picLocks noChangeAspect="1" noChangeArrowheads="1"/>
          </p:cNvPicPr>
          <p:nvPr/>
        </p:nvPicPr>
        <p:blipFill>
          <a:blip r:embed="rId2"/>
          <a:srcRect l="3621" t="3459" r="4367" b="4117"/>
          <a:stretch>
            <a:fillRect/>
          </a:stretch>
        </p:blipFill>
        <p:spPr bwMode="auto">
          <a:xfrm>
            <a:off x="4617085" y="3245485"/>
            <a:ext cx="3130550" cy="176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 descr="u=1530669058,3626194817&amp;fm=253&amp;fmt=auto&amp;app=120&amp;f=JPEG.web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30" y="1348105"/>
            <a:ext cx="3810635" cy="2541270"/>
          </a:xfrm>
          <a:prstGeom prst="rect">
            <a:avLst/>
          </a:prstGeom>
        </p:spPr>
      </p:pic>
      <p:pic>
        <p:nvPicPr>
          <p:cNvPr id="4" name="图片 3" descr="1703.jpg_wh3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085" y="984885"/>
            <a:ext cx="3131185" cy="20732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835696" y="3954723"/>
            <a:ext cx="1839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霞光万道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822251" y="1329024"/>
            <a:ext cx="12342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阳光</a:t>
            </a:r>
            <a:endParaRPr lang="en-US" altLang="zh-CN" sz="2800" b="1" dirty="0"/>
          </a:p>
          <a:p>
            <a:r>
              <a:rPr lang="zh-CN" altLang="en-US" sz="2800" b="1" dirty="0"/>
              <a:t>穿透</a:t>
            </a:r>
            <a:endParaRPr lang="en-US" altLang="zh-CN" sz="2800" b="1" dirty="0"/>
          </a:p>
          <a:p>
            <a:r>
              <a:rPr lang="zh-CN" altLang="en-US" sz="2800" b="1" dirty="0"/>
              <a:t>树林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748271" y="3435319"/>
            <a:ext cx="1216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夜晚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霓虹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闪烁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3568" y="1131590"/>
            <a:ext cx="8153400" cy="1905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光是从哪里来的？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209800" y="1943094"/>
          <a:ext cx="1820863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6506825" imgH="20716875" progId="">
                  <p:embed/>
                </p:oleObj>
              </mc:Choice>
              <mc:Fallback>
                <p:oleObj r:id="rId2" imgW="16506825" imgH="20716875" progId="">
                  <p:embed/>
                  <p:pic>
                    <p:nvPicPr>
                      <p:cNvPr id="0" name="图片 1024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09800" y="1943094"/>
                        <a:ext cx="1820863" cy="2286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4"/>
          <p:cNvGrpSpPr/>
          <p:nvPr/>
        </p:nvGrpSpPr>
        <p:grpSpPr bwMode="auto">
          <a:xfrm>
            <a:off x="4876800" y="1714494"/>
            <a:ext cx="2362200" cy="2667000"/>
            <a:chOff x="0" y="0"/>
            <a:chExt cx="1488" cy="1680"/>
          </a:xfrm>
        </p:grpSpPr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192" y="336"/>
              <a:ext cx="1104" cy="110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V="1">
              <a:off x="720" y="0"/>
              <a:ext cx="0" cy="1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768" y="1536"/>
              <a:ext cx="0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1392" y="912"/>
              <a:ext cx="9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 flipH="1">
              <a:off x="0" y="912"/>
              <a:ext cx="14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V="1">
              <a:off x="1152" y="288"/>
              <a:ext cx="96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1200" y="1344"/>
              <a:ext cx="144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 flipH="1">
              <a:off x="192" y="1344"/>
              <a:ext cx="96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 flipH="1" flipV="1">
              <a:off x="96" y="336"/>
              <a:ext cx="144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6" descr="1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358737"/>
            <a:ext cx="2596326" cy="183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027"/>
          <p:cNvSpPr txBox="1">
            <a:spLocks noChangeArrowheads="1"/>
          </p:cNvSpPr>
          <p:nvPr/>
        </p:nvSpPr>
        <p:spPr bwMode="auto">
          <a:xfrm>
            <a:off x="323528" y="843558"/>
            <a:ext cx="225044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chemeClr val="folHlink"/>
                </a:solidFill>
                <a:latin typeface="Tahoma" panose="020B0604030504040204" pitchFamily="34" charset="0"/>
              </a:rPr>
              <a:t>一、光源</a:t>
            </a:r>
          </a:p>
        </p:txBody>
      </p:sp>
      <p:pic>
        <p:nvPicPr>
          <p:cNvPr id="4" name="Picture 1032" descr="sm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3395864"/>
            <a:ext cx="2596326" cy="158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33" descr="2-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5976" y="3274348"/>
            <a:ext cx="2805681" cy="170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35" descr="lieyan_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5976" y="1347614"/>
            <a:ext cx="2805681" cy="184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861695" y="1131590"/>
            <a:ext cx="73152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latin typeface="+mn-ea"/>
                <a:ea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</a:rPr>
              <a:t>光源：能够自行发光的物体称为光源。</a:t>
            </a:r>
            <a:endParaRPr lang="en-US" altLang="zh-CN" sz="2800" b="1" dirty="0">
              <a:latin typeface="+mn-ea"/>
              <a:ea typeface="+mn-ea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99592" y="1779662"/>
            <a:ext cx="741235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+mn-ea"/>
                <a:ea typeface="+mn-ea"/>
              </a:rPr>
              <a:t>例如：太阳，萤火虫，通电电灯及燃烧的蜡烛。</a:t>
            </a:r>
            <a:endParaRPr lang="en-US" altLang="zh-CN" sz="2800" b="1" dirty="0">
              <a:latin typeface="+mn-ea"/>
              <a:ea typeface="+mn-ea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000761" y="4011910"/>
            <a:ext cx="350456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+mn-ea"/>
                <a:ea typeface="+mn-ea"/>
              </a:rPr>
              <a:t>月亮是光源吗</a:t>
            </a:r>
            <a:r>
              <a:rPr lang="en-US" altLang="zh-CN" sz="2800" b="1" dirty="0">
                <a:latin typeface="+mn-ea"/>
                <a:ea typeface="+mn-ea"/>
              </a:rPr>
              <a:t>?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11" name="AutoShape 6"/>
          <p:cNvSpPr/>
          <p:nvPr/>
        </p:nvSpPr>
        <p:spPr bwMode="auto">
          <a:xfrm>
            <a:off x="2092960" y="2612241"/>
            <a:ext cx="216535" cy="1007110"/>
          </a:xfrm>
          <a:prstGeom prst="leftBrace">
            <a:avLst>
              <a:gd name="adj1" fmla="val 35000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algn="ctr"/>
            <a:endParaRPr lang="zh-CN" altLang="en-US" sz="2800">
              <a:latin typeface="+mn-ea"/>
              <a:ea typeface="+mn-ea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309495" y="2499133"/>
            <a:ext cx="59436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latin typeface="+mn-ea"/>
                <a:ea typeface="+mn-ea"/>
              </a:rPr>
              <a:t>自然光源：如太阳、萤火虫、水母等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09495" y="3259929"/>
            <a:ext cx="58674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+mn-ea"/>
                <a:ea typeface="+mn-ea"/>
              </a:rPr>
              <a:t>人造光源：如火把、蜡烛、电灯等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862482" y="2854186"/>
            <a:ext cx="149606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  <a:cs typeface="黑体" panose="02010609060101010101" pitchFamily="49" charset="-122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黑体" panose="02010609060101010101" pitchFamily="49" charset="-122"/>
              </a:rPr>
              <a:t>分类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/>
      <p:bldP spid="9" grpId="0" bldLvl="0"/>
      <p:bldP spid="10" grpId="0" bldLvl="0"/>
      <p:bldP spid="11" grpId="0" bldLvl="0" animBg="1" autoUpdateAnimBg="0"/>
      <p:bldP spid="12" grpId="0" bldLvl="0"/>
      <p:bldP spid="13" grpId="0" bldLvl="0"/>
      <p:bldP spid="15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80860" y="1707654"/>
            <a:ext cx="4215276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</a:rPr>
              <a:t>光是如何传播的呢？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71600" y="3795886"/>
            <a:ext cx="7908975" cy="107329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但是光能在空气，水，玻璃等透明物质中传播，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这些物质叫光的介质。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71600" y="2499742"/>
            <a:ext cx="7772400" cy="44386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对比与声的传播，光也需要介质才能传播吗？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87624" y="3111955"/>
            <a:ext cx="1445260" cy="584775"/>
          </a:xfrm>
          <a:prstGeom prst="rect">
            <a:avLst/>
          </a:prstGeom>
          <a:noFill/>
          <a:ln w="9525">
            <a:noFill/>
            <a:bevel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3200" dirty="0">
                <a:solidFill>
                  <a:srgbClr val="FF0066"/>
                </a:solidFill>
              </a:rPr>
              <a:t>不需要！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09294" y="1061085"/>
            <a:ext cx="3142625" cy="4927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二、光的传播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5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 rot="4528336" flipH="1" flipV="1">
            <a:off x="3258185" y="1215390"/>
            <a:ext cx="742950" cy="2467610"/>
          </a:xfrm>
          <a:prstGeom prst="line">
            <a:avLst/>
          </a:prstGeom>
          <a:noFill/>
          <a:ln w="10477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pic>
        <p:nvPicPr>
          <p:cNvPr id="3" name="Picture 3" descr="HM00163_"/>
          <p:cNvPicPr>
            <a:picLocks noChangeAspect="1" noChangeArrowheads="1"/>
          </p:cNvPicPr>
          <p:nvPr/>
        </p:nvPicPr>
        <p:blipFill>
          <a:blip r:embed="rId2"/>
          <a:srcRect r="35321"/>
          <a:stretch>
            <a:fillRect/>
          </a:stretch>
        </p:blipFill>
        <p:spPr bwMode="auto">
          <a:xfrm>
            <a:off x="500034" y="2376479"/>
            <a:ext cx="20669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3"/>
          <p:cNvSpPr txBox="1"/>
          <p:nvPr/>
        </p:nvSpPr>
        <p:spPr>
          <a:xfrm>
            <a:off x="4331970" y="2571750"/>
            <a:ext cx="44885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注意：实验时，不要用激光束照射到人的眼睛。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920</Words>
  <Application>Microsoft Office PowerPoint</Application>
  <PresentationFormat>全屏显示(16:9)</PresentationFormat>
  <Paragraphs>68</Paragraphs>
  <Slides>24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24</vt:i4>
      </vt:variant>
    </vt:vector>
  </HeadingPairs>
  <TitlesOfParts>
    <vt:vector size="33" baseType="lpstr">
      <vt:lpstr>宋体</vt:lpstr>
      <vt:lpstr>Calibri</vt:lpstr>
      <vt:lpstr>黑体</vt:lpstr>
      <vt:lpstr>Times New Roman</vt:lpstr>
      <vt:lpstr>Tahoma</vt:lpstr>
      <vt:lpstr>Comic Sans MS</vt:lpstr>
      <vt:lpstr>Wingdings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769</cp:revision>
  <dcterms:created xsi:type="dcterms:W3CDTF">2018-11-06T06:39:00Z</dcterms:created>
  <dcterms:modified xsi:type="dcterms:W3CDTF">2026-08-14T00:00:43Z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