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558" r:id="rId6"/>
    <p:sldId id="2559" r:id="rId7"/>
    <p:sldId id="2560" r:id="rId8"/>
    <p:sldId id="2561" r:id="rId9"/>
    <p:sldId id="2562" r:id="rId10"/>
    <p:sldId id="2564" r:id="rId11"/>
    <p:sldId id="2565" r:id="rId12"/>
    <p:sldId id="2566" r:id="rId13"/>
    <p:sldId id="2567" r:id="rId14"/>
    <p:sldId id="2568" r:id="rId15"/>
    <p:sldId id="2569" r:id="rId16"/>
    <p:sldId id="2570" r:id="rId17"/>
    <p:sldId id="2571" r:id="rId18"/>
    <p:sldId id="2572" r:id="rId19"/>
    <p:sldId id="2573" r:id="rId20"/>
    <p:sldId id="2574" r:id="rId21"/>
    <p:sldId id="2575" r:id="rId22"/>
    <p:sldId id="2577" r:id="rId23"/>
    <p:sldId id="2578" r:id="rId24"/>
    <p:sldId id="2579" r:id="rId25"/>
    <p:sldId id="2580" r:id="rId26"/>
    <p:sldId id="2581" r:id="rId27"/>
    <p:sldId id="2582" r:id="rId28"/>
    <p:sldId id="2583" r:id="rId29"/>
    <p:sldId id="2584" r:id="rId30"/>
    <p:sldId id="2576" r:id="rId31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tags" Target="tags/tag404.xml" /><Relationship Id="rId33" Type="http://schemas.openxmlformats.org/officeDocument/2006/relationships/presProps" Target="presProps.xml" /><Relationship Id="rId34" Type="http://schemas.openxmlformats.org/officeDocument/2006/relationships/viewProps" Target="viewProps.xml" /><Relationship Id="rId35" Type="http://schemas.openxmlformats.org/officeDocument/2006/relationships/theme" Target="theme/theme1.xml" /><Relationship Id="rId36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4.xml" /><Relationship Id="rId4" Type="http://schemas.openxmlformats.org/officeDocument/2006/relationships/tags" Target="../tags/tag375.xml" /><Relationship Id="rId5" Type="http://schemas.openxmlformats.org/officeDocument/2006/relationships/tags" Target="../tags/tag376.xml" /><Relationship Id="rId6" Type="http://schemas.openxmlformats.org/officeDocument/2006/relationships/tags" Target="../tags/tag37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0.xml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tags" Target="../tags/tag263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tags" Target="../tags/tag30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3.xml" /><Relationship Id="rId4" Type="http://schemas.openxmlformats.org/officeDocument/2006/relationships/tags" Target="../tags/tag314.xml" /><Relationship Id="rId5" Type="http://schemas.openxmlformats.org/officeDocument/2006/relationships/tags" Target="../tags/tag315.xml" /><Relationship Id="rId6" Type="http://schemas.openxmlformats.org/officeDocument/2006/relationships/tags" Target="../tags/tag316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6.xml" /><Relationship Id="rId4" Type="http://schemas.openxmlformats.org/officeDocument/2006/relationships/tags" Target="../tags/tag327.xml" /><Relationship Id="rId5" Type="http://schemas.openxmlformats.org/officeDocument/2006/relationships/tags" Target="../tags/tag328.xml" /><Relationship Id="rId6" Type="http://schemas.openxmlformats.org/officeDocument/2006/relationships/tags" Target="../tags/tag32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2026年1月31日星期六8时39分49秒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4"/>
            </p:custDataLst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5843" name="备注占位符 2"/>
          <p:cNvSpPr txBox="1">
            <a:spLocks noGrp="1" noChangeArrowheads="1"/>
          </p:cNvSpPr>
          <p:nvPr>
            <p:ph type="body" idx="6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  <p:custDataLst>
              <p:tags r:id="rId6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97931E9-840C-4943-9D88-44127386884E}" type="slidenum">
              <a:rPr lang="zh-CN" altLang="en-US">
                <a:latin typeface="Times New Roman"/>
                <a:ea typeface="黑体"/>
              </a:rPr>
              <a:t>16</a:t>
            </a:fld>
            <a:endParaRPr lang="zh-CN" altLang="en-US">
              <a:latin typeface="Times New Roman"/>
              <a:ea typeface="黑体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2026年1月31日星期六8时39分48秒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11" Type="http://schemas.openxmlformats.org/officeDocument/2006/relationships/tags" Target="../tags/tag178.xml" /><Relationship Id="rId12" Type="http://schemas.openxmlformats.org/officeDocument/2006/relationships/tags" Target="../tags/tag179.xml" /><Relationship Id="rId13" Type="http://schemas.openxmlformats.org/officeDocument/2006/relationships/tags" Target="../tags/tag180.xml" /><Relationship Id="rId14" Type="http://schemas.openxmlformats.org/officeDocument/2006/relationships/tags" Target="../tags/tag181.xml" /><Relationship Id="rId15" Type="http://schemas.openxmlformats.org/officeDocument/2006/relationships/tags" Target="../tags/tag182.xml" /><Relationship Id="rId16" Type="http://schemas.openxmlformats.org/officeDocument/2006/relationships/tags" Target="../tags/tag183.xml" /><Relationship Id="rId17" Type="http://schemas.openxmlformats.org/officeDocument/2006/relationships/image" Target="../media/image26.png" /><Relationship Id="rId18" Type="http://schemas.openxmlformats.org/officeDocument/2006/relationships/tags" Target="../tags/tag184.xml" /><Relationship Id="rId19" Type="http://schemas.openxmlformats.org/officeDocument/2006/relationships/image" Target="../media/image27.png" /><Relationship Id="rId2" Type="http://schemas.openxmlformats.org/officeDocument/2006/relationships/tags" Target="../tags/tag170.xml" /><Relationship Id="rId20" Type="http://schemas.openxmlformats.org/officeDocument/2006/relationships/tags" Target="../tags/tag185.xml" /><Relationship Id="rId21" Type="http://schemas.openxmlformats.org/officeDocument/2006/relationships/tags" Target="../tags/tag186.xml" /><Relationship Id="rId22" Type="http://schemas.openxmlformats.org/officeDocument/2006/relationships/tags" Target="../tags/tag187.xml" /><Relationship Id="rId23" Type="http://schemas.openxmlformats.org/officeDocument/2006/relationships/tags" Target="../tags/tag188.xml" /><Relationship Id="rId24" Type="http://schemas.openxmlformats.org/officeDocument/2006/relationships/tags" Target="../tags/tag189.xml" /><Relationship Id="rId25" Type="http://schemas.openxmlformats.org/officeDocument/2006/relationships/tags" Target="../tags/tag190.xml" /><Relationship Id="rId26" Type="http://schemas.openxmlformats.org/officeDocument/2006/relationships/tags" Target="../tags/tag191.xml" /><Relationship Id="rId27" Type="http://schemas.openxmlformats.org/officeDocument/2006/relationships/tags" Target="../tags/tag192.xml" /><Relationship Id="rId28" Type="http://schemas.openxmlformats.org/officeDocument/2006/relationships/tags" Target="../tags/tag193.xml" /><Relationship Id="rId29" Type="http://schemas.openxmlformats.org/officeDocument/2006/relationships/tags" Target="../tags/tag194.xml" /><Relationship Id="rId3" Type="http://schemas.openxmlformats.org/officeDocument/2006/relationships/image" Target="../media/image25.png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tags" Target="../tags/tag174.xml" /><Relationship Id="rId8" Type="http://schemas.openxmlformats.org/officeDocument/2006/relationships/tags" Target="../tags/tag175.xml" /><Relationship Id="rId9" Type="http://schemas.openxmlformats.org/officeDocument/2006/relationships/tags" Target="../tags/tag176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5.xml" /><Relationship Id="rId3" Type="http://schemas.openxmlformats.org/officeDocument/2006/relationships/image" Target="../media/image22.png" /><Relationship Id="rId4" Type="http://schemas.openxmlformats.org/officeDocument/2006/relationships/tags" Target="../tags/tag196.xml" /><Relationship Id="rId5" Type="http://schemas.openxmlformats.org/officeDocument/2006/relationships/image" Target="../media/image28.png" /><Relationship Id="rId6" Type="http://schemas.openxmlformats.org/officeDocument/2006/relationships/tags" Target="../tags/tag197.xml" /><Relationship Id="rId7" Type="http://schemas.openxmlformats.org/officeDocument/2006/relationships/tags" Target="../tags/tag19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4.xml" /><Relationship Id="rId11" Type="http://schemas.openxmlformats.org/officeDocument/2006/relationships/tags" Target="../tags/tag215.xml" /><Relationship Id="rId12" Type="http://schemas.openxmlformats.org/officeDocument/2006/relationships/tags" Target="../tags/tag216.xml" /><Relationship Id="rId13" Type="http://schemas.openxmlformats.org/officeDocument/2006/relationships/tags" Target="../tags/tag217.xml" /><Relationship Id="rId14" Type="http://schemas.openxmlformats.org/officeDocument/2006/relationships/tags" Target="../tags/tag218.xml" /><Relationship Id="rId15" Type="http://schemas.openxmlformats.org/officeDocument/2006/relationships/tags" Target="../tags/tag219.xml" /><Relationship Id="rId2" Type="http://schemas.openxmlformats.org/officeDocument/2006/relationships/tags" Target="../tags/tag207.xml" /><Relationship Id="rId3" Type="http://schemas.openxmlformats.org/officeDocument/2006/relationships/image" Target="../media/image29.png" /><Relationship Id="rId4" Type="http://schemas.openxmlformats.org/officeDocument/2006/relationships/tags" Target="../tags/tag208.xml" /><Relationship Id="rId5" Type="http://schemas.openxmlformats.org/officeDocument/2006/relationships/tags" Target="../tags/tag209.xml" /><Relationship Id="rId6" Type="http://schemas.openxmlformats.org/officeDocument/2006/relationships/tags" Target="../tags/tag210.xml" /><Relationship Id="rId7" Type="http://schemas.openxmlformats.org/officeDocument/2006/relationships/tags" Target="../tags/tag211.xml" /><Relationship Id="rId8" Type="http://schemas.openxmlformats.org/officeDocument/2006/relationships/tags" Target="../tags/tag212.xml" /><Relationship Id="rId9" Type="http://schemas.openxmlformats.org/officeDocument/2006/relationships/tags" Target="../tags/tag2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8.xml" /><Relationship Id="rId11" Type="http://schemas.openxmlformats.org/officeDocument/2006/relationships/tags" Target="../tags/tag229.xml" /><Relationship Id="rId12" Type="http://schemas.openxmlformats.org/officeDocument/2006/relationships/tags" Target="../tags/tag230.xml" /><Relationship Id="rId13" Type="http://schemas.openxmlformats.org/officeDocument/2006/relationships/tags" Target="../tags/tag231.xml" /><Relationship Id="rId14" Type="http://schemas.openxmlformats.org/officeDocument/2006/relationships/tags" Target="../tags/tag232.xml" /><Relationship Id="rId15" Type="http://schemas.openxmlformats.org/officeDocument/2006/relationships/tags" Target="../tags/tag233.xml" /><Relationship Id="rId16" Type="http://schemas.openxmlformats.org/officeDocument/2006/relationships/tags" Target="../tags/tag234.xml" /><Relationship Id="rId17" Type="http://schemas.openxmlformats.org/officeDocument/2006/relationships/tags" Target="../tags/tag235.xml" /><Relationship Id="rId18" Type="http://schemas.openxmlformats.org/officeDocument/2006/relationships/tags" Target="../tags/tag236.xml" /><Relationship Id="rId19" Type="http://schemas.openxmlformats.org/officeDocument/2006/relationships/tags" Target="../tags/tag237.xml" /><Relationship Id="rId2" Type="http://schemas.openxmlformats.org/officeDocument/2006/relationships/tags" Target="../tags/tag220.xml" /><Relationship Id="rId20" Type="http://schemas.openxmlformats.org/officeDocument/2006/relationships/tags" Target="../tags/tag238.xml" /><Relationship Id="rId21" Type="http://schemas.openxmlformats.org/officeDocument/2006/relationships/tags" Target="../tags/tag239.xml" /><Relationship Id="rId22" Type="http://schemas.openxmlformats.org/officeDocument/2006/relationships/tags" Target="../tags/tag240.xml" /><Relationship Id="rId23" Type="http://schemas.openxmlformats.org/officeDocument/2006/relationships/tags" Target="../tags/tag241.xml" /><Relationship Id="rId24" Type="http://schemas.openxmlformats.org/officeDocument/2006/relationships/tags" Target="../tags/tag242.xml" /><Relationship Id="rId25" Type="http://schemas.openxmlformats.org/officeDocument/2006/relationships/tags" Target="../tags/tag243.xml" /><Relationship Id="rId26" Type="http://schemas.openxmlformats.org/officeDocument/2006/relationships/image" Target="../media/image30.png" /><Relationship Id="rId27" Type="http://schemas.openxmlformats.org/officeDocument/2006/relationships/tags" Target="../tags/tag244.xml" /><Relationship Id="rId28" Type="http://schemas.openxmlformats.org/officeDocument/2006/relationships/tags" Target="../tags/tag245.xml" /><Relationship Id="rId29" Type="http://schemas.openxmlformats.org/officeDocument/2006/relationships/tags" Target="../tags/tag246.xml" /><Relationship Id="rId3" Type="http://schemas.openxmlformats.org/officeDocument/2006/relationships/tags" Target="../tags/tag221.xml" /><Relationship Id="rId30" Type="http://schemas.openxmlformats.org/officeDocument/2006/relationships/image" Target="../media/image31.png" /><Relationship Id="rId31" Type="http://schemas.openxmlformats.org/officeDocument/2006/relationships/tags" Target="../tags/tag247.xml" /><Relationship Id="rId32" Type="http://schemas.openxmlformats.org/officeDocument/2006/relationships/tags" Target="../tags/tag248.xml" /><Relationship Id="rId33" Type="http://schemas.openxmlformats.org/officeDocument/2006/relationships/tags" Target="../tags/tag249.xml" /><Relationship Id="rId34" Type="http://schemas.openxmlformats.org/officeDocument/2006/relationships/tags" Target="../tags/tag250.xml" /><Relationship Id="rId35" Type="http://schemas.openxmlformats.org/officeDocument/2006/relationships/tags" Target="../tags/tag25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tags" Target="../tags/tag226.xml" /><Relationship Id="rId9" Type="http://schemas.openxmlformats.org/officeDocument/2006/relationships/tags" Target="../tags/tag22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9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image" Target="../media/image3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1.xml" /><Relationship Id="rId11" Type="http://schemas.openxmlformats.org/officeDocument/2006/relationships/image" Target="../media/image33.png" /><Relationship Id="rId12" Type="http://schemas.openxmlformats.org/officeDocument/2006/relationships/tags" Target="../tags/tag272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64.xml" /><Relationship Id="rId4" Type="http://schemas.openxmlformats.org/officeDocument/2006/relationships/tags" Target="../tags/tag265.xml" /><Relationship Id="rId5" Type="http://schemas.openxmlformats.org/officeDocument/2006/relationships/tags" Target="../tags/tag266.xml" /><Relationship Id="rId6" Type="http://schemas.openxmlformats.org/officeDocument/2006/relationships/tags" Target="../tags/tag267.xml" /><Relationship Id="rId7" Type="http://schemas.openxmlformats.org/officeDocument/2006/relationships/tags" Target="../tags/tag268.xml" /><Relationship Id="rId8" Type="http://schemas.openxmlformats.org/officeDocument/2006/relationships/tags" Target="../tags/tag269.xml" /><Relationship Id="rId9" Type="http://schemas.openxmlformats.org/officeDocument/2006/relationships/tags" Target="../tags/tag27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0.xml" /><Relationship Id="rId11" Type="http://schemas.openxmlformats.org/officeDocument/2006/relationships/tags" Target="../tags/tag281.xml" /><Relationship Id="rId12" Type="http://schemas.openxmlformats.org/officeDocument/2006/relationships/tags" Target="../tags/tag282.xml" /><Relationship Id="rId13" Type="http://schemas.openxmlformats.org/officeDocument/2006/relationships/tags" Target="../tags/tag283.xml" /><Relationship Id="rId14" Type="http://schemas.openxmlformats.org/officeDocument/2006/relationships/tags" Target="../tags/tag284.xml" /><Relationship Id="rId15" Type="http://schemas.openxmlformats.org/officeDocument/2006/relationships/tags" Target="../tags/tag285.xml" /><Relationship Id="rId16" Type="http://schemas.openxmlformats.org/officeDocument/2006/relationships/tags" Target="../tags/tag286.xml" /><Relationship Id="rId17" Type="http://schemas.openxmlformats.org/officeDocument/2006/relationships/tags" Target="../tags/tag287.xml" /><Relationship Id="rId18" Type="http://schemas.openxmlformats.org/officeDocument/2006/relationships/tags" Target="../tags/tag288.xml" /><Relationship Id="rId2" Type="http://schemas.openxmlformats.org/officeDocument/2006/relationships/tags" Target="../tags/tag273.xml" /><Relationship Id="rId3" Type="http://schemas.openxmlformats.org/officeDocument/2006/relationships/image" Target="../media/image34.gif" /><Relationship Id="rId4" Type="http://schemas.openxmlformats.org/officeDocument/2006/relationships/tags" Target="../tags/tag274.xml" /><Relationship Id="rId5" Type="http://schemas.openxmlformats.org/officeDocument/2006/relationships/tags" Target="../tags/tag275.xml" /><Relationship Id="rId6" Type="http://schemas.openxmlformats.org/officeDocument/2006/relationships/tags" Target="../tags/tag276.xml" /><Relationship Id="rId7" Type="http://schemas.openxmlformats.org/officeDocument/2006/relationships/tags" Target="../tags/tag277.xml" /><Relationship Id="rId8" Type="http://schemas.openxmlformats.org/officeDocument/2006/relationships/tags" Target="../tags/tag278.xml" /><Relationship Id="rId9" Type="http://schemas.openxmlformats.org/officeDocument/2006/relationships/tags" Target="../tags/tag27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9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tags" Target="../tags/tag300.xml" /><Relationship Id="rId7" Type="http://schemas.openxmlformats.org/officeDocument/2006/relationships/tags" Target="../tags/tag301.xml" /><Relationship Id="rId8" Type="http://schemas.openxmlformats.org/officeDocument/2006/relationships/tags" Target="../tags/tag302.xml" /><Relationship Id="rId9" Type="http://schemas.openxmlformats.org/officeDocument/2006/relationships/slide" Target="slide2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8.xml" /><Relationship Id="rId11" Type="http://schemas.openxmlformats.org/officeDocument/2006/relationships/tags" Target="../tags/tag79.xml" /><Relationship Id="rId12" Type="http://schemas.openxmlformats.org/officeDocument/2006/relationships/tags" Target="../tags/tag80.xml" /><Relationship Id="rId13" Type="http://schemas.openxmlformats.org/officeDocument/2006/relationships/tags" Target="../tags/tag81.xml" /><Relationship Id="rId14" Type="http://schemas.openxmlformats.org/officeDocument/2006/relationships/tags" Target="../tags/tag82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image" Target="../media/image35.jpeg" /><Relationship Id="rId7" Type="http://schemas.openxmlformats.org/officeDocument/2006/relationships/tags" Target="../tags/tag310.xml" /><Relationship Id="rId8" Type="http://schemas.openxmlformats.org/officeDocument/2006/relationships/tags" Target="../tags/tag311.xml" /><Relationship Id="rId9" Type="http://schemas.openxmlformats.org/officeDocument/2006/relationships/tags" Target="../tags/tag31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23.xml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317.xml" /><Relationship Id="rId4" Type="http://schemas.openxmlformats.org/officeDocument/2006/relationships/image" Target="../media/image36.jpeg" /><Relationship Id="rId5" Type="http://schemas.openxmlformats.org/officeDocument/2006/relationships/tags" Target="../tags/tag318.xml" /><Relationship Id="rId6" Type="http://schemas.openxmlformats.org/officeDocument/2006/relationships/tags" Target="../tags/tag319.xml" /><Relationship Id="rId7" Type="http://schemas.openxmlformats.org/officeDocument/2006/relationships/tags" Target="../tags/tag320.xml" /><Relationship Id="rId8" Type="http://schemas.openxmlformats.org/officeDocument/2006/relationships/tags" Target="../tags/tag321.xml" /><Relationship Id="rId9" Type="http://schemas.openxmlformats.org/officeDocument/2006/relationships/tags" Target="../tags/tag32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36.xml" /><Relationship Id="rId11" Type="http://schemas.openxmlformats.org/officeDocument/2006/relationships/tags" Target="../tags/tag337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330.xml" /><Relationship Id="rId4" Type="http://schemas.openxmlformats.org/officeDocument/2006/relationships/tags" Target="../tags/tag331.xml" /><Relationship Id="rId5" Type="http://schemas.openxmlformats.org/officeDocument/2006/relationships/tags" Target="../tags/tag332.xml" /><Relationship Id="rId6" Type="http://schemas.openxmlformats.org/officeDocument/2006/relationships/tags" Target="../tags/tag333.xml" /><Relationship Id="rId7" Type="http://schemas.openxmlformats.org/officeDocument/2006/relationships/image" Target="../media/image37.jpeg" /><Relationship Id="rId8" Type="http://schemas.openxmlformats.org/officeDocument/2006/relationships/tags" Target="../tags/tag334.xml" /><Relationship Id="rId9" Type="http://schemas.openxmlformats.org/officeDocument/2006/relationships/tags" Target="../tags/tag33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342.xml" /><Relationship Id="rId4" Type="http://schemas.openxmlformats.org/officeDocument/2006/relationships/tags" Target="../tags/tag343.xml" /><Relationship Id="rId5" Type="http://schemas.openxmlformats.org/officeDocument/2006/relationships/tags" Target="../tags/tag344.xml" /><Relationship Id="rId6" Type="http://schemas.openxmlformats.org/officeDocument/2006/relationships/image" Target="../media/image38.jpeg" /><Relationship Id="rId7" Type="http://schemas.openxmlformats.org/officeDocument/2006/relationships/tags" Target="../tags/tag345.xml" /><Relationship Id="rId8" Type="http://schemas.openxmlformats.org/officeDocument/2006/relationships/tags" Target="../tags/tag346.xml" /><Relationship Id="rId9" Type="http://schemas.openxmlformats.org/officeDocument/2006/relationships/tags" Target="../tags/tag34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57.xml" /><Relationship Id="rId11" Type="http://schemas.openxmlformats.org/officeDocument/2006/relationships/tags" Target="../tags/tag358.xml" /><Relationship Id="rId12" Type="http://schemas.openxmlformats.org/officeDocument/2006/relationships/image" Target="../media/image41.png" /><Relationship Id="rId13" Type="http://schemas.openxmlformats.org/officeDocument/2006/relationships/tags" Target="../tags/tag359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352.xml" /><Relationship Id="rId4" Type="http://schemas.openxmlformats.org/officeDocument/2006/relationships/tags" Target="../tags/tag353.xml" /><Relationship Id="rId5" Type="http://schemas.openxmlformats.org/officeDocument/2006/relationships/tags" Target="../tags/tag354.xml" /><Relationship Id="rId6" Type="http://schemas.openxmlformats.org/officeDocument/2006/relationships/image" Target="../media/image39.png" /><Relationship Id="rId7" Type="http://schemas.openxmlformats.org/officeDocument/2006/relationships/tags" Target="../tags/tag355.xml" /><Relationship Id="rId8" Type="http://schemas.openxmlformats.org/officeDocument/2006/relationships/image" Target="../media/image40.jpeg" /><Relationship Id="rId9" Type="http://schemas.openxmlformats.org/officeDocument/2006/relationships/tags" Target="../tags/tag35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68.xml" /><Relationship Id="rId11" Type="http://schemas.openxmlformats.org/officeDocument/2006/relationships/tags" Target="../tags/tag369.xml" /><Relationship Id="rId12" Type="http://schemas.openxmlformats.org/officeDocument/2006/relationships/tags" Target="../tags/tag370.xml" /><Relationship Id="rId13" Type="http://schemas.openxmlformats.org/officeDocument/2006/relationships/tags" Target="../tags/tag371.xml" /><Relationship Id="rId14" Type="http://schemas.openxmlformats.org/officeDocument/2006/relationships/tags" Target="../tags/tag372.xml" /><Relationship Id="rId15" Type="http://schemas.openxmlformats.org/officeDocument/2006/relationships/tags" Target="../tags/tag373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364.xml" /><Relationship Id="rId4" Type="http://schemas.openxmlformats.org/officeDocument/2006/relationships/image" Target="../media/image42.jpeg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tags" Target="../tags/tag367.xml" /><Relationship Id="rId8" Type="http://schemas.openxmlformats.org/officeDocument/2006/relationships/image" Target="../media/image43.png" /><Relationship Id="rId9" Type="http://schemas.openxmlformats.org/officeDocument/2006/relationships/image" Target="../media/image4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383.xml" /><Relationship Id="rId11" Type="http://schemas.openxmlformats.org/officeDocument/2006/relationships/tags" Target="../tags/tag384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tags" Target="../tags/tag380.xml" /><Relationship Id="rId6" Type="http://schemas.openxmlformats.org/officeDocument/2006/relationships/image" Target="../media/image45.png" /><Relationship Id="rId7" Type="http://schemas.openxmlformats.org/officeDocument/2006/relationships/image" Target="../media/image46.jpeg" /><Relationship Id="rId8" Type="http://schemas.openxmlformats.org/officeDocument/2006/relationships/tags" Target="../tags/tag381.xml" /><Relationship Id="rId9" Type="http://schemas.openxmlformats.org/officeDocument/2006/relationships/tags" Target="../tags/tag38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12" Type="http://schemas.openxmlformats.org/officeDocument/2006/relationships/tags" Target="../tags/tag395.xml" /><Relationship Id="rId13" Type="http://schemas.openxmlformats.org/officeDocument/2006/relationships/tags" Target="../tags/tag396.xml" /><Relationship Id="rId14" Type="http://schemas.openxmlformats.org/officeDocument/2006/relationships/tags" Target="../tags/tag397.xml" /><Relationship Id="rId15" Type="http://schemas.openxmlformats.org/officeDocument/2006/relationships/tags" Target="../tags/tag398.xml" /><Relationship Id="rId16" Type="http://schemas.openxmlformats.org/officeDocument/2006/relationships/tags" Target="../tags/tag399.xml" /><Relationship Id="rId17" Type="http://schemas.openxmlformats.org/officeDocument/2006/relationships/tags" Target="../tags/tag400.xml" /><Relationship Id="rId18" Type="http://schemas.openxmlformats.org/officeDocument/2006/relationships/tags" Target="../tags/tag401.xml" /><Relationship Id="rId19" Type="http://schemas.openxmlformats.org/officeDocument/2006/relationships/tags" Target="../tags/tag402.xml" /><Relationship Id="rId2" Type="http://schemas.openxmlformats.org/officeDocument/2006/relationships/tags" Target="../tags/tag385.xml" /><Relationship Id="rId20" Type="http://schemas.openxmlformats.org/officeDocument/2006/relationships/tags" Target="../tags/tag403.xml" /><Relationship Id="rId3" Type="http://schemas.openxmlformats.org/officeDocument/2006/relationships/tags" Target="../tags/tag386.xml" /><Relationship Id="rId4" Type="http://schemas.openxmlformats.org/officeDocument/2006/relationships/tags" Target="../tags/tag387.xml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11" Type="http://schemas.openxmlformats.org/officeDocument/2006/relationships/tags" Target="../tags/tag90.xml" /><Relationship Id="rId12" Type="http://schemas.openxmlformats.org/officeDocument/2006/relationships/tags" Target="../tags/tag91.xml" /><Relationship Id="rId13" Type="http://schemas.openxmlformats.org/officeDocument/2006/relationships/tags" Target="../tags/tag92.xml" /><Relationship Id="rId14" Type="http://schemas.openxmlformats.org/officeDocument/2006/relationships/tags" Target="../tags/tag93.xml" /><Relationship Id="rId2" Type="http://schemas.openxmlformats.org/officeDocument/2006/relationships/tags" Target="../tags/tag83.xml" /><Relationship Id="rId3" Type="http://schemas.openxmlformats.org/officeDocument/2006/relationships/image" Target="../media/image16.jpeg" /><Relationship Id="rId4" Type="http://schemas.openxmlformats.org/officeDocument/2006/relationships/tags" Target="../tags/tag84.xml" /><Relationship Id="rId5" Type="http://schemas.openxmlformats.org/officeDocument/2006/relationships/image" Target="../media/image17.jpeg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2.xml" /><Relationship Id="rId11" Type="http://schemas.openxmlformats.org/officeDocument/2006/relationships/tags" Target="../tags/tag103.xml" /><Relationship Id="rId12" Type="http://schemas.openxmlformats.org/officeDocument/2006/relationships/tags" Target="../tags/tag104.xml" /><Relationship Id="rId13" Type="http://schemas.openxmlformats.org/officeDocument/2006/relationships/tags" Target="../tags/tag105.xml" /><Relationship Id="rId14" Type="http://schemas.openxmlformats.org/officeDocument/2006/relationships/tags" Target="../tags/tag106.xml" /><Relationship Id="rId15" Type="http://schemas.openxmlformats.org/officeDocument/2006/relationships/tags" Target="../tags/tag107.xml" /><Relationship Id="rId16" Type="http://schemas.openxmlformats.org/officeDocument/2006/relationships/tags" Target="../tags/tag108.xml" /><Relationship Id="rId17" Type="http://schemas.openxmlformats.org/officeDocument/2006/relationships/tags" Target="../tags/tag109.xml" /><Relationship Id="rId2" Type="http://schemas.openxmlformats.org/officeDocument/2006/relationships/tags" Target="../tags/tag94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Relationship Id="rId8" Type="http://schemas.openxmlformats.org/officeDocument/2006/relationships/tags" Target="../tags/tag100.xml" /><Relationship Id="rId9" Type="http://schemas.openxmlformats.org/officeDocument/2006/relationships/tags" Target="../tags/tag10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tags" Target="../tags/tag11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5.xml" /><Relationship Id="rId11" Type="http://schemas.openxmlformats.org/officeDocument/2006/relationships/image" Target="../media/image19.png" /><Relationship Id="rId12" Type="http://schemas.openxmlformats.org/officeDocument/2006/relationships/tags" Target="../tags/tag126.xml" /><Relationship Id="rId13" Type="http://schemas.openxmlformats.org/officeDocument/2006/relationships/image" Target="../media/image20.png" /><Relationship Id="rId14" Type="http://schemas.openxmlformats.org/officeDocument/2006/relationships/tags" Target="../tags/tag127.xml" /><Relationship Id="rId15" Type="http://schemas.openxmlformats.org/officeDocument/2006/relationships/tags" Target="../tags/tag128.xml" /><Relationship Id="rId16" Type="http://schemas.openxmlformats.org/officeDocument/2006/relationships/tags" Target="../tags/tag129.xml" /><Relationship Id="rId17" Type="http://schemas.openxmlformats.org/officeDocument/2006/relationships/tags" Target="../tags/tag130.xml" /><Relationship Id="rId18" Type="http://schemas.openxmlformats.org/officeDocument/2006/relationships/tags" Target="../tags/tag131.xml" /><Relationship Id="rId19" Type="http://schemas.openxmlformats.org/officeDocument/2006/relationships/tags" Target="../tags/tag132.xml" /><Relationship Id="rId2" Type="http://schemas.openxmlformats.org/officeDocument/2006/relationships/tags" Target="../tags/tag118.xml" /><Relationship Id="rId20" Type="http://schemas.openxmlformats.org/officeDocument/2006/relationships/tags" Target="../tags/tag133.xml" /><Relationship Id="rId21" Type="http://schemas.openxmlformats.org/officeDocument/2006/relationships/tags" Target="../tags/tag134.xml" /><Relationship Id="rId22" Type="http://schemas.openxmlformats.org/officeDocument/2006/relationships/tags" Target="../tags/tag135.xml" /><Relationship Id="rId23" Type="http://schemas.openxmlformats.org/officeDocument/2006/relationships/tags" Target="../tags/tag136.xml" /><Relationship Id="rId24" Type="http://schemas.openxmlformats.org/officeDocument/2006/relationships/tags" Target="../tags/tag137.xml" /><Relationship Id="rId25" Type="http://schemas.openxmlformats.org/officeDocument/2006/relationships/tags" Target="../tags/tag138.xml" /><Relationship Id="rId26" Type="http://schemas.openxmlformats.org/officeDocument/2006/relationships/tags" Target="../tags/tag139.xml" /><Relationship Id="rId27" Type="http://schemas.openxmlformats.org/officeDocument/2006/relationships/tags" Target="../tags/tag140.xml" /><Relationship Id="rId28" Type="http://schemas.openxmlformats.org/officeDocument/2006/relationships/tags" Target="../tags/tag141.xml" /><Relationship Id="rId29" Type="http://schemas.openxmlformats.org/officeDocument/2006/relationships/tags" Target="../tags/tag142.xml" /><Relationship Id="rId3" Type="http://schemas.openxmlformats.org/officeDocument/2006/relationships/tags" Target="../tags/tag119.xml" /><Relationship Id="rId30" Type="http://schemas.openxmlformats.org/officeDocument/2006/relationships/tags" Target="../tags/tag143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ags" Target="../tags/tag124.xml" /><Relationship Id="rId9" Type="http://schemas.openxmlformats.org/officeDocument/2006/relationships/image" Target="../media/image1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4.xml" /><Relationship Id="rId3" Type="http://schemas.openxmlformats.org/officeDocument/2006/relationships/tags" Target="../tags/tag145.xml" /><Relationship Id="rId4" Type="http://schemas.openxmlformats.org/officeDocument/2006/relationships/image" Target="../media/image21.jpeg" /><Relationship Id="rId5" Type="http://schemas.openxmlformats.org/officeDocument/2006/relationships/tags" Target="../tags/tag146.xml" /><Relationship Id="rId6" Type="http://schemas.openxmlformats.org/officeDocument/2006/relationships/image" Target="../media/image22.png" /><Relationship Id="rId7" Type="http://schemas.openxmlformats.org/officeDocument/2006/relationships/tags" Target="../tags/tag147.xml" /><Relationship Id="rId8" Type="http://schemas.openxmlformats.org/officeDocument/2006/relationships/tags" Target="../tags/tag148.xml" /><Relationship Id="rId9" Type="http://schemas.openxmlformats.org/officeDocument/2006/relationships/tags" Target="../tags/tag14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6.xml" /><Relationship Id="rId11" Type="http://schemas.openxmlformats.org/officeDocument/2006/relationships/tags" Target="../tags/tag157.xml" /><Relationship Id="rId12" Type="http://schemas.openxmlformats.org/officeDocument/2006/relationships/tags" Target="../tags/tag158.xml" /><Relationship Id="rId13" Type="http://schemas.openxmlformats.org/officeDocument/2006/relationships/tags" Target="../tags/tag159.xml" /><Relationship Id="rId14" Type="http://schemas.openxmlformats.org/officeDocument/2006/relationships/tags" Target="../tags/tag160.xml" /><Relationship Id="rId15" Type="http://schemas.openxmlformats.org/officeDocument/2006/relationships/tags" Target="../tags/tag161.xml" /><Relationship Id="rId2" Type="http://schemas.openxmlformats.org/officeDocument/2006/relationships/tags" Target="../tags/tag150.xml" /><Relationship Id="rId3" Type="http://schemas.openxmlformats.org/officeDocument/2006/relationships/image" Target="../media/image23.png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image" Target="../media/image24.png" /><Relationship Id="rId7" Type="http://schemas.openxmlformats.org/officeDocument/2006/relationships/tags" Target="../tags/tag153.xml" /><Relationship Id="rId8" Type="http://schemas.openxmlformats.org/officeDocument/2006/relationships/tags" Target="../tags/tag154.xml" /><Relationship Id="rId9" Type="http://schemas.openxmlformats.org/officeDocument/2006/relationships/tags" Target="../tags/tag15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Relationship Id="rId6" Type="http://schemas.openxmlformats.org/officeDocument/2006/relationships/tags" Target="../tags/tag166.xml" /><Relationship Id="rId7" Type="http://schemas.openxmlformats.org/officeDocument/2006/relationships/tags" Target="../tags/tag167.xml" /><Relationship Id="rId8" Type="http://schemas.openxmlformats.org/officeDocument/2006/relationships/tags" Target="../tags/tag168.xml" /><Relationship Id="rId9" Type="http://schemas.openxmlformats.org/officeDocument/2006/relationships/tags" Target="../tags/tag16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10.1.2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机械能及其转化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6" name="图片 2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3476" y="681038"/>
            <a:ext cx="6857048" cy="1265873"/>
          </a:xfrm>
          <a:prstGeom prst="rect">
            <a:avLst/>
          </a:prstGeom>
        </p:spPr>
      </p:pic>
      <p:grpSp>
        <p:nvGrpSpPr>
          <p:cNvPr id="18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871911" cy="414020"/>
            <a:chOff x="0" y="623478"/>
            <a:chExt cx="4550681" cy="484440"/>
          </a:xfrm>
        </p:grpSpPr>
        <p:grpSp>
          <p:nvGrpSpPr>
            <p:cNvPr id="19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1" name="矩形 20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77902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动能和弹性势能相互转化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346710" y="1140143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①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462280" y="3539490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②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2"/>
            </p:custDataLst>
          </p:nvPr>
        </p:nvSpPr>
        <p:spPr>
          <a:xfrm>
            <a:off x="346710" y="4178618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③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3"/>
            </p:custDataLst>
          </p:nvPr>
        </p:nvSpPr>
        <p:spPr>
          <a:xfrm>
            <a:off x="8276273" y="4178618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①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4"/>
            </p:custDataLst>
          </p:nvPr>
        </p:nvSpPr>
        <p:spPr>
          <a:xfrm>
            <a:off x="8276273" y="2654618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②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5"/>
            </p:custDataLst>
          </p:nvPr>
        </p:nvSpPr>
        <p:spPr>
          <a:xfrm>
            <a:off x="8276273" y="1140143"/>
            <a:ext cx="56578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>
                <a:solidFill>
                  <a:srgbClr val="008080"/>
                </a:solidFill>
              </a:rPr>
              <a:t>③</a:t>
            </a:r>
            <a:endParaRPr lang="zh-CN" altLang="en-US" sz="3000" b="1">
              <a:solidFill>
                <a:srgbClr val="008080"/>
              </a:solidFill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6"/>
            </p:custDataLst>
          </p:nvPr>
        </p:nvSpPr>
        <p:spPr>
          <a:xfrm>
            <a:off x="1544003" y="951548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A9713F"/>
                </a:solidFill>
                <a:latin typeface="微软雅黑" panose="020b0503020204020204" charset="-122"/>
                <a:ea typeface="微软雅黑" panose="020b0503020204020204" charset="-122"/>
              </a:rPr>
              <a:t>弹簧弹性势能最大</a:t>
            </a:r>
            <a:endParaRPr lang="zh-CN" altLang="en-US" sz="1800">
              <a:solidFill>
                <a:srgbClr val="A9713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4" name="图片 43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143476" y="2168843"/>
            <a:ext cx="6857048" cy="1265873"/>
          </a:xfrm>
          <a:prstGeom prst="rect">
            <a:avLst/>
          </a:prstGeom>
        </p:spPr>
      </p:pic>
      <p:pic>
        <p:nvPicPr>
          <p:cNvPr id="45" name="图片 44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143476" y="3396615"/>
            <a:ext cx="6857048" cy="1625918"/>
          </a:xfrm>
          <a:prstGeom prst="rect">
            <a:avLst/>
          </a:prstGeom>
        </p:spPr>
      </p:pic>
      <p:sp>
        <p:nvSpPr>
          <p:cNvPr id="46" name="文本框 45" title=""/>
          <p:cNvSpPr txBox="1"/>
          <p:nvPr>
            <p:custDataLst>
              <p:tags r:id="rId21"/>
            </p:custDataLst>
          </p:nvPr>
        </p:nvSpPr>
        <p:spPr>
          <a:xfrm>
            <a:off x="1513523" y="2361248"/>
            <a:ext cx="19170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A971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弹簧弹性势能为</a:t>
            </a:r>
            <a:r>
              <a:rPr lang="en-US" altLang="zh-CN" sz="1800">
                <a:solidFill>
                  <a:srgbClr val="A971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zh-CN" sz="1800">
              <a:solidFill>
                <a:srgbClr val="A971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22"/>
            </p:custDataLst>
          </p:nvPr>
        </p:nvSpPr>
        <p:spPr>
          <a:xfrm>
            <a:off x="2570798" y="1380173"/>
            <a:ext cx="1459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小车动能为</a:t>
            </a:r>
            <a:r>
              <a:rPr lang="en-US" altLang="zh-CN" sz="18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zh-CN" sz="18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23"/>
            </p:custDataLst>
          </p:nvPr>
        </p:nvSpPr>
        <p:spPr>
          <a:xfrm>
            <a:off x="3662363" y="2878931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小车具有动能</a:t>
            </a:r>
            <a:endParaRPr lang="zh-CN" altLang="en-US" sz="18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文本框 48" title=""/>
          <p:cNvSpPr txBox="1"/>
          <p:nvPr>
            <p:custDataLst>
              <p:tags r:id="rId24"/>
            </p:custDataLst>
          </p:nvPr>
        </p:nvSpPr>
        <p:spPr>
          <a:xfrm rot="19860000">
            <a:off x="6398419" y="3129439"/>
            <a:ext cx="1459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小车动能为</a:t>
            </a:r>
            <a:r>
              <a:rPr lang="en-US" altLang="zh-CN" sz="18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zh-CN" sz="18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文本框 49" title=""/>
          <p:cNvSpPr txBox="1"/>
          <p:nvPr>
            <p:custDataLst>
              <p:tags r:id="rId25"/>
            </p:custDataLst>
          </p:nvPr>
        </p:nvSpPr>
        <p:spPr>
          <a:xfrm>
            <a:off x="1427798" y="4037171"/>
            <a:ext cx="19170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solidFill>
                  <a:srgbClr val="A971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弹簧弹性势能为</a:t>
            </a:r>
            <a:r>
              <a:rPr lang="en-US" altLang="zh-CN" sz="1800">
                <a:solidFill>
                  <a:srgbClr val="A971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zh-CN" sz="1800">
              <a:solidFill>
                <a:srgbClr val="A971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1" name="直接箭头连接符 50" title=""/>
          <p:cNvCxnSpPr>
            <a:stCxn id="12" idx="2"/>
            <a:endCxn id="15" idx="0"/>
          </p:cNvCxnSpPr>
          <p:nvPr>
            <p:custDataLst>
              <p:tags r:id="rId26"/>
            </p:custDataLst>
          </p:nvPr>
        </p:nvCxnSpPr>
        <p:spPr>
          <a:xfrm>
            <a:off x="472440" y="1270159"/>
            <a:ext cx="86678" cy="1384459"/>
          </a:xfrm>
          <a:prstGeom prst="straightConnector1">
            <a:avLst/>
          </a:prstGeom>
          <a:ln w="2540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 title=""/>
          <p:cNvCxnSpPr/>
          <p:nvPr>
            <p:custDataLst>
              <p:tags r:id="rId27"/>
            </p:custDataLst>
          </p:nvPr>
        </p:nvCxnSpPr>
        <p:spPr>
          <a:xfrm flipH="1">
            <a:off x="606743" y="3184684"/>
            <a:ext cx="0" cy="984409"/>
          </a:xfrm>
          <a:prstGeom prst="straightConnector1">
            <a:avLst/>
          </a:prstGeom>
          <a:ln w="2540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 title=""/>
          <p:cNvCxnSpPr/>
          <p:nvPr>
            <p:custDataLst>
              <p:tags r:id="rId28"/>
            </p:custDataLst>
          </p:nvPr>
        </p:nvCxnSpPr>
        <p:spPr>
          <a:xfrm flipH="1" flipV="1">
            <a:off x="8536305" y="1670209"/>
            <a:ext cx="0" cy="984409"/>
          </a:xfrm>
          <a:prstGeom prst="straightConnector1">
            <a:avLst/>
          </a:prstGeom>
          <a:ln w="2540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 title=""/>
          <p:cNvCxnSpPr/>
          <p:nvPr>
            <p:custDataLst>
              <p:tags r:id="rId29"/>
            </p:custDataLst>
          </p:nvPr>
        </p:nvCxnSpPr>
        <p:spPr>
          <a:xfrm flipH="1" flipV="1">
            <a:off x="8536305" y="3175159"/>
            <a:ext cx="0" cy="984409"/>
          </a:xfrm>
          <a:prstGeom prst="straightConnector1">
            <a:avLst/>
          </a:prstGeom>
          <a:ln w="2540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  <p:cond evt="onBegin" delay="0">
                          <p:tn val="97"/>
                        </p:cond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  <p:cond evt="onBegin" delay="0">
                          <p:tn val="104"/>
                        </p:cond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  <p:cond evt="onBegin" delay="0">
                          <p:tn val="109"/>
                        </p:cond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22" grpId="0"/>
      <p:bldP spid="24" grpId="0"/>
      <p:bldP spid="25" grpId="0"/>
      <p:bldP spid="46" grpId="0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38563" y="967264"/>
            <a:ext cx="1666399" cy="847249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9645" y="1885474"/>
            <a:ext cx="7435691" cy="1372553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847725" y="3882866"/>
            <a:ext cx="79948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小车最终为什么会停下来，最开始具有的能量哪里去了？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3" name="文本框 22" title=""/>
          <p:cNvSpPr txBox="1"/>
          <p:nvPr>
            <p:custDataLst>
              <p:tags r:id="rId8"/>
            </p:custDataLst>
          </p:nvPr>
        </p:nvSpPr>
        <p:spPr>
          <a:xfrm>
            <a:off x="580549" y="772478"/>
            <a:ext cx="798957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乒乓球从自由下落到反弹上升可分为四个过程，即：自由下落到地面的过程，与地面碰撞发生形变的过程，恢复形变的过程，反弹上升的过程。由动能转化为势能的过程是（　　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A．自由下落过程和碰撞形变过程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B．碰撞形变过程和恢复形变过程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C．恢复形变过程和反弹上升过程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D．碰撞形变过程和反弹上升过程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9"/>
            </p:custDataLst>
          </p:nvPr>
        </p:nvSpPr>
        <p:spPr>
          <a:xfrm>
            <a:off x="5518309" y="1945481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4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57726" y="1296829"/>
            <a:ext cx="3583781" cy="1686878"/>
          </a:xfrm>
          <a:prstGeom prst="rect">
            <a:avLst/>
          </a:prstGeom>
        </p:spPr>
      </p:pic>
      <p:sp>
        <p:nvSpPr>
          <p:cNvPr id="3" name="椭圆 2" title=""/>
          <p:cNvSpPr/>
          <p:nvPr>
            <p:custDataLst>
              <p:tags r:id="rId5"/>
            </p:custDataLst>
          </p:nvPr>
        </p:nvSpPr>
        <p:spPr>
          <a:xfrm>
            <a:off x="3010853" y="1296829"/>
            <a:ext cx="292894" cy="29289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innerShdw blurRad="152400" dist="101600" dir="3420000">
              <a:srgbClr val="001846">
                <a:alpha val="8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2417445" y="1152049"/>
            <a:ext cx="4032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/>
                <a:cs typeface="Times New Roman" panose="02020603050405020304" charset="0"/>
              </a:rPr>
              <a:t>A</a:t>
            </a:r>
            <a:endParaRPr lang="en-US" altLang="zh-CN" sz="2400">
              <a:latin typeface="Times New Roman"/>
              <a:cs typeface="Times New Roman" panose="02020603050405020304" charset="0"/>
            </a:endParaRPr>
          </a:p>
        </p:txBody>
      </p:sp>
      <p:grpSp>
        <p:nvGrpSpPr>
          <p:cNvPr id="5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50834"/>
            <a:ext cx="3945673" cy="382037"/>
            <a:chOff x="0" y="678733"/>
            <a:chExt cx="4637373" cy="447017"/>
          </a:xfrm>
        </p:grpSpPr>
        <p:grpSp>
          <p:nvGrpSpPr>
            <p:cNvPr id="6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042" y="679203"/>
              <a:ext cx="3866331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  <a:defRPr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机械能守恒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4379595" y="2917031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/>
                <a:cs typeface="Times New Roman" panose="02020603050405020304" charset="0"/>
              </a:rPr>
              <a:t>B</a:t>
            </a:r>
            <a:endParaRPr lang="en-US" altLang="zh-CN" sz="240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3"/>
            </p:custDataLst>
          </p:nvPr>
        </p:nvSpPr>
        <p:spPr>
          <a:xfrm>
            <a:off x="6427470" y="1152049"/>
            <a:ext cx="38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/>
                <a:cs typeface="Times New Roman" panose="02020603050405020304" charset="0"/>
              </a:rPr>
              <a:t>C</a:t>
            </a:r>
            <a:endParaRPr lang="en-US" altLang="zh-CN" sz="2400">
              <a:latin typeface="Times New Roman"/>
              <a:cs typeface="Times New Roman" panose="02020603050405020304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735330" y="3500914"/>
            <a:ext cx="797433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碗中小球从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点到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点的过程中，动能和重力势能是如何转化的？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5"/>
            </p:custDataLst>
          </p:nvPr>
        </p:nvSpPr>
        <p:spPr>
          <a:xfrm>
            <a:off x="735330" y="4072414"/>
            <a:ext cx="77819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小球最终能到达碗口</a:t>
            </a:r>
            <a:r>
              <a:rPr lang="en-US" altLang="zh-CN" sz="2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点吗，如果不能，增加什么条件可以呢？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1176338" y="766763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 title=""/>
          <p:cNvSpPr/>
          <p:nvPr>
            <p:custDataLst>
              <p:tags r:id="rId4"/>
            </p:custDataLst>
          </p:nvPr>
        </p:nvSpPr>
        <p:spPr>
          <a:xfrm>
            <a:off x="1640205" y="766763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2104073" y="766763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2567940" y="766763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1176338" y="1230630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1640205" y="1230630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9" name="矩形 8" title=""/>
          <p:cNvSpPr/>
          <p:nvPr>
            <p:custDataLst>
              <p:tags r:id="rId9"/>
            </p:custDataLst>
          </p:nvPr>
        </p:nvSpPr>
        <p:spPr>
          <a:xfrm>
            <a:off x="2104073" y="1230630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0" name="矩形 9" title=""/>
          <p:cNvSpPr/>
          <p:nvPr>
            <p:custDataLst>
              <p:tags r:id="rId10"/>
            </p:custDataLst>
          </p:nvPr>
        </p:nvSpPr>
        <p:spPr>
          <a:xfrm>
            <a:off x="2567940" y="1230630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矩形 10" title=""/>
          <p:cNvSpPr/>
          <p:nvPr>
            <p:custDataLst>
              <p:tags r:id="rId11"/>
            </p:custDataLst>
          </p:nvPr>
        </p:nvSpPr>
        <p:spPr>
          <a:xfrm>
            <a:off x="1176338" y="1694498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矩形 11" title=""/>
          <p:cNvSpPr/>
          <p:nvPr>
            <p:custDataLst>
              <p:tags r:id="rId12"/>
            </p:custDataLst>
          </p:nvPr>
        </p:nvSpPr>
        <p:spPr>
          <a:xfrm>
            <a:off x="1640205" y="1694498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3" name="矩形 12" title=""/>
          <p:cNvSpPr/>
          <p:nvPr>
            <p:custDataLst>
              <p:tags r:id="rId13"/>
            </p:custDataLst>
          </p:nvPr>
        </p:nvSpPr>
        <p:spPr>
          <a:xfrm>
            <a:off x="2104073" y="1694498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矩形 13" title=""/>
          <p:cNvSpPr/>
          <p:nvPr>
            <p:custDataLst>
              <p:tags r:id="rId14"/>
            </p:custDataLst>
          </p:nvPr>
        </p:nvSpPr>
        <p:spPr>
          <a:xfrm>
            <a:off x="2567940" y="1694498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矩形 14" title=""/>
          <p:cNvSpPr/>
          <p:nvPr>
            <p:custDataLst>
              <p:tags r:id="rId15"/>
            </p:custDataLst>
          </p:nvPr>
        </p:nvSpPr>
        <p:spPr>
          <a:xfrm>
            <a:off x="1176338" y="2158365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6" name="矩形 15" title=""/>
          <p:cNvSpPr/>
          <p:nvPr>
            <p:custDataLst>
              <p:tags r:id="rId16"/>
            </p:custDataLst>
          </p:nvPr>
        </p:nvSpPr>
        <p:spPr>
          <a:xfrm>
            <a:off x="1640205" y="2158365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7" name="矩形 16" title=""/>
          <p:cNvSpPr/>
          <p:nvPr>
            <p:custDataLst>
              <p:tags r:id="rId17"/>
            </p:custDataLst>
          </p:nvPr>
        </p:nvSpPr>
        <p:spPr>
          <a:xfrm>
            <a:off x="2104073" y="2158365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8" name="矩形 17" title=""/>
          <p:cNvSpPr/>
          <p:nvPr>
            <p:custDataLst>
              <p:tags r:id="rId18"/>
            </p:custDataLst>
          </p:nvPr>
        </p:nvSpPr>
        <p:spPr>
          <a:xfrm>
            <a:off x="2567940" y="2158365"/>
            <a:ext cx="463868" cy="463868"/>
          </a:xfrm>
          <a:prstGeom prst="rect">
            <a:avLst/>
          </a:prstGeom>
          <a:solidFill>
            <a:srgbClr val="EF66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3" name="矩形 22" title=""/>
          <p:cNvSpPr/>
          <p:nvPr>
            <p:custDataLst>
              <p:tags r:id="rId19"/>
            </p:custDataLst>
          </p:nvPr>
        </p:nvSpPr>
        <p:spPr>
          <a:xfrm>
            <a:off x="3031808" y="766763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矩形 23" title=""/>
          <p:cNvSpPr/>
          <p:nvPr>
            <p:custDataLst>
              <p:tags r:id="rId20"/>
            </p:custDataLst>
          </p:nvPr>
        </p:nvSpPr>
        <p:spPr>
          <a:xfrm>
            <a:off x="3031808" y="1230630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5" name="矩形 24" title=""/>
          <p:cNvSpPr/>
          <p:nvPr>
            <p:custDataLst>
              <p:tags r:id="rId21"/>
            </p:custDataLst>
          </p:nvPr>
        </p:nvSpPr>
        <p:spPr>
          <a:xfrm>
            <a:off x="3031808" y="1694498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6" name="矩形 25" title=""/>
          <p:cNvSpPr/>
          <p:nvPr>
            <p:custDataLst>
              <p:tags r:id="rId22"/>
            </p:custDataLst>
          </p:nvPr>
        </p:nvSpPr>
        <p:spPr>
          <a:xfrm>
            <a:off x="3031808" y="2158365"/>
            <a:ext cx="463868" cy="463868"/>
          </a:xfrm>
          <a:prstGeom prst="rect">
            <a:avLst/>
          </a:prstGeom>
          <a:solidFill>
            <a:srgbClr val="1BAEE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7" name="文本框 26" title=""/>
          <p:cNvSpPr txBox="1"/>
          <p:nvPr>
            <p:custDataLst>
              <p:tags r:id="rId23"/>
            </p:custDataLst>
          </p:nvPr>
        </p:nvSpPr>
        <p:spPr>
          <a:xfrm>
            <a:off x="1924526" y="330518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机械能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4"/>
            </p:custDataLst>
          </p:nvPr>
        </p:nvSpPr>
        <p:spPr>
          <a:xfrm>
            <a:off x="490220" y="1283018"/>
            <a:ext cx="551815" cy="7912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>
                <a:solidFill>
                  <a:srgbClr val="EF66B9"/>
                </a:solidFill>
                <a:latin typeface="微软雅黑" panose="020b0503020204020204" charset="-122"/>
                <a:ea typeface="微软雅黑" panose="020b0503020204020204" charset="-122"/>
              </a:rPr>
              <a:t>动 能</a:t>
            </a:r>
            <a:endParaRPr lang="zh-CN" altLang="en-US" sz="2400">
              <a:solidFill>
                <a:srgbClr val="EF66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25"/>
            </p:custDataLst>
          </p:nvPr>
        </p:nvSpPr>
        <p:spPr>
          <a:xfrm>
            <a:off x="3538220" y="1283018"/>
            <a:ext cx="551815" cy="7912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>
                <a:solidFill>
                  <a:srgbClr val="1BAEEE"/>
                </a:solidFill>
                <a:latin typeface="微软雅黑" panose="020b0503020204020204" charset="-122"/>
                <a:ea typeface="微软雅黑" panose="020b0503020204020204" charset="-122"/>
              </a:rPr>
              <a:t>势 能</a:t>
            </a:r>
            <a:endParaRPr lang="zh-CN" altLang="en-US" sz="2400">
              <a:solidFill>
                <a:srgbClr val="1BAEE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" name="图片 50" title="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918359" y="2821781"/>
            <a:ext cx="2336006" cy="1871663"/>
          </a:xfrm>
          <a:prstGeom prst="rect">
            <a:avLst/>
          </a:prstGeom>
        </p:spPr>
      </p:pic>
      <p:sp>
        <p:nvSpPr>
          <p:cNvPr id="53" name="文本框 52" title=""/>
          <p:cNvSpPr txBox="1"/>
          <p:nvPr>
            <p:custDataLst>
              <p:tags r:id="rId28"/>
            </p:custDataLst>
          </p:nvPr>
        </p:nvSpPr>
        <p:spPr>
          <a:xfrm>
            <a:off x="5138738" y="980599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u="sng">
                <a:gradFill>
                  <a:gsLst>
                    <a:gs pos="0">
                      <a:srgbClr val="EF66B9"/>
                    </a:gs>
                    <a:gs pos="100000">
                      <a:srgbClr val="1BAEEE"/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</a:rPr>
              <a:t>当机械能守恒时</a:t>
            </a:r>
            <a:endParaRPr lang="zh-CN" altLang="en-US" sz="2400" u="sng">
              <a:gradFill>
                <a:gsLst>
                  <a:gs pos="0">
                    <a:srgbClr val="EF66B9"/>
                  </a:gs>
                  <a:gs pos="100000">
                    <a:srgbClr val="1BAEEE"/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 title=""/>
          <p:cNvSpPr txBox="1"/>
          <p:nvPr>
            <p:custDataLst>
              <p:tags r:id="rId29"/>
            </p:custDataLst>
          </p:nvPr>
        </p:nvSpPr>
        <p:spPr>
          <a:xfrm>
            <a:off x="1505903" y="3549968"/>
            <a:ext cx="2316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u="sng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当机械能转化为</a:t>
            </a:r>
            <a:endParaRPr lang="zh-CN" altLang="en-US" sz="2400" u="sng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u="sng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其他形式能量时</a:t>
            </a:r>
            <a:endParaRPr lang="zh-CN" altLang="en-US" sz="2400" u="sng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8" name="图片 57" title="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0"/>
          <a:srcRect l="24609" t="22052" r="21667" b="20208"/>
          <a:stretch>
            <a:fillRect/>
          </a:stretch>
        </p:blipFill>
        <p:spPr>
          <a:xfrm>
            <a:off x="7162800" y="1089184"/>
            <a:ext cx="532924" cy="573405"/>
          </a:xfrm>
          <a:prstGeom prst="rect">
            <a:avLst/>
          </a:prstGeom>
        </p:spPr>
      </p:pic>
      <p:sp>
        <p:nvSpPr>
          <p:cNvPr id="59" name="文本框 58" title=""/>
          <p:cNvSpPr txBox="1"/>
          <p:nvPr>
            <p:custDataLst>
              <p:tags r:id="rId32"/>
            </p:custDataLst>
          </p:nvPr>
        </p:nvSpPr>
        <p:spPr>
          <a:xfrm>
            <a:off x="5348288" y="1418273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/>
              <a:t>点击该行文字演示动画</a:t>
            </a:r>
            <a:endParaRPr lang="zh-CN" altLang="en-US" sz="100"/>
          </a:p>
        </p:txBody>
      </p:sp>
      <p:sp>
        <p:nvSpPr>
          <p:cNvPr id="61" name="文本框 60" title=""/>
          <p:cNvSpPr txBox="1"/>
          <p:nvPr>
            <p:custDataLst>
              <p:tags r:id="rId33"/>
            </p:custDataLst>
          </p:nvPr>
        </p:nvSpPr>
        <p:spPr>
          <a:xfrm>
            <a:off x="8425339" y="3030855"/>
            <a:ext cx="4114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其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他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形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式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能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0"/>
          <a:srcRect l="24609" t="22052" r="21667" b="20208"/>
          <a:stretch>
            <a:fillRect/>
          </a:stretch>
        </p:blipFill>
        <p:spPr>
          <a:xfrm>
            <a:off x="3583781" y="4113848"/>
            <a:ext cx="532924" cy="573405"/>
          </a:xfrm>
          <a:prstGeom prst="rect">
            <a:avLst/>
          </a:prstGeom>
        </p:spPr>
      </p:pic>
      <p:sp>
        <p:nvSpPr>
          <p:cNvPr id="19" name="文本框 18" title=""/>
          <p:cNvSpPr txBox="1"/>
          <p:nvPr>
            <p:custDataLst>
              <p:tags r:id="rId35"/>
            </p:custDataLst>
          </p:nvPr>
        </p:nvSpPr>
        <p:spPr>
          <a:xfrm>
            <a:off x="1715453" y="4417219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/>
              <a:t>点击该行文字演示动画</a:t>
            </a:r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AEE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66B9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66B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AEEE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9531 0.040278" pathEditMode="relative" ptsTypes="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4844 0.4" pathEditMode="relative" ptsTypes="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64844 0.4" pathEditMode="relative" ptsTypes="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41" name="矩形 104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7978" y="682088"/>
            <a:ext cx="7650480" cy="1156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机械能守恒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sz="2100" err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只有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动能和势能</a:t>
            </a: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相互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转化</a:t>
            </a: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的过程中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，机械能</a:t>
            </a: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总量</a:t>
            </a:r>
            <a:r>
              <a:rPr lang="zh-CN" altLang="en-US" sz="2100" err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保持</a:t>
            </a:r>
            <a:r>
              <a:rPr lang="en-US" altLang="zh-CN" sz="2100" err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en-US" sz="210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100" err="1">
                <a:latin typeface="微软雅黑" panose="020b0503020204020204" charset="-122"/>
                <a:ea typeface="微软雅黑" panose="020b0503020204020204" charset="-122"/>
              </a:rPr>
              <a:t>即机械能是守恒的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2" name="矩形 104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41170" y="1894999"/>
            <a:ext cx="620268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5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机械能 </a:t>
            </a:r>
            <a:r>
              <a:rPr lang="en-US" altLang="zh-CN" sz="45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zh-CN" altLang="en-US" sz="45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动能 </a:t>
            </a:r>
            <a:r>
              <a:rPr lang="en-US" altLang="zh-CN" sz="45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45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势能</a:t>
            </a:r>
            <a:endParaRPr lang="zh-CN" altLang="en-US" sz="45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702469" y="3078480"/>
            <a:ext cx="7869079" cy="1711166"/>
            <a:chOff x="1458" y="6786"/>
            <a:chExt cx="16523" cy="3593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2214" y="6786"/>
              <a:ext cx="1754" cy="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点 拨</a:t>
              </a:r>
              <a:endPara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2000" y="7511"/>
              <a:ext cx="15981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rPr>
                <a:t>外力对物体做功的过程实质是能量转化或转移的过程。功是能量转化的度量，即外力对物体做了多少功，就有多少能量发生了变化。</a:t>
              </a:r>
              <a:endParaRPr lang="zh-CN" altLang="en-US" sz="21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圆角矩形 5"/>
            <p:cNvSpPr/>
            <p:nvPr>
              <p:custDataLst>
                <p:tags r:id="rId8"/>
              </p:custDataLst>
            </p:nvPr>
          </p:nvSpPr>
          <p:spPr>
            <a:xfrm>
              <a:off x="1691" y="7452"/>
              <a:ext cx="16032" cy="2927"/>
            </a:xfrm>
            <a:prstGeom prst="roundRect">
              <a:avLst>
                <a:gd name="adj" fmla="val 16792"/>
              </a:avLst>
            </a:prstGeom>
            <a:noFill/>
            <a:ln w="19050" cmpd="sng">
              <a:solidFill>
                <a:srgbClr val="00808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9" name="图片 8" descr="memo_1f4dd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458" y="7043"/>
              <a:ext cx="834" cy="83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" grpId="0"/>
      <p:bldP spid="10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4"/>
            </p:custDataLst>
          </p:nvPr>
        </p:nvSpPr>
        <p:spPr>
          <a:xfrm>
            <a:off x="580549" y="997268"/>
            <a:ext cx="8178641" cy="3580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如图所示，将同一个物体从A点开始沿三个光滑的斜面AB、AC、AD自由滚下，到达同一水平面时的动能分别为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，则（　　）</a:t>
            </a:r>
            <a:endParaRPr lang="en-US" altLang="zh-CN" sz="210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A．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最大	          </a:t>
            </a:r>
            <a:endParaRPr lang="en-US" altLang="zh-CN" sz="210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B．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最大	</a:t>
            </a:r>
            <a:endParaRPr lang="en-US" altLang="zh-CN" sz="210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C．</a:t>
            </a:r>
            <a:r>
              <a:rPr lang="en-US" altLang="zh-CN" sz="2100" i="1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</a:t>
            </a:r>
            <a:r>
              <a:rPr lang="en-US" altLang="zh-CN" sz="2100" baseline="-2500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最大	       </a:t>
            </a:r>
            <a:endParaRPr lang="en-US" altLang="zh-CN" sz="210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80000"/>
              </a:lnSpc>
            </a:pPr>
            <a:r>
              <a:rPr lang="en-US" altLang="zh-CN" sz="2100" err="1">
                <a:latin typeface="微软雅黑" panose="020b0503020204020204" charset="-122"/>
                <a:ea typeface="微软雅黑" panose="020b0503020204020204" charset="-122"/>
              </a:rPr>
              <a:t>D．一样大</a:t>
            </a:r>
            <a:endParaRPr lang="en-US" altLang="zh-CN" sz="2100" err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874657" y="1751393"/>
            <a:ext cx="638175" cy="50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7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D</a:t>
            </a:r>
            <a:endParaRPr lang="en-US" altLang="zh-CN" sz="27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6" name="图片 1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0205" y="2455545"/>
            <a:ext cx="2273618" cy="18869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9" name="图片 18" title="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72139" y="1383983"/>
            <a:ext cx="4643438" cy="2614613"/>
          </a:xfrm>
          <a:prstGeom prst="rect">
            <a:avLst/>
          </a:prstGeom>
        </p:spPr>
      </p:pic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5" name="组合 14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水碓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矩形 29710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18323" y="735806"/>
            <a:ext cx="4527709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水碓的结构及工作过程</a:t>
            </a:r>
            <a:endParaRPr lang="zh-CN" altLang="en-US" sz="3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6744653" y="1869758"/>
            <a:ext cx="767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大轮</a:t>
            </a:r>
            <a:endParaRPr lang="zh-CN" altLang="en-US" sz="18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6839903" y="2507456"/>
            <a:ext cx="767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拨板</a:t>
            </a:r>
            <a:endParaRPr lang="zh-CN" altLang="en-US" sz="18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4086225" y="4300061"/>
            <a:ext cx="767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碓杆</a:t>
            </a:r>
            <a:endParaRPr lang="zh-CN" altLang="en-US" sz="18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683895" y="2787968"/>
            <a:ext cx="767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spc="5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石锤</a:t>
            </a:r>
            <a:endParaRPr lang="zh-CN" altLang="en-US" sz="1800" spc="5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 title=""/>
          <p:cNvCxnSpPr>
            <a:endCxn id="5" idx="1"/>
          </p:cNvCxnSpPr>
          <p:nvPr>
            <p:custDataLst>
              <p:tags r:id="rId15"/>
            </p:custDataLst>
          </p:nvPr>
        </p:nvCxnSpPr>
        <p:spPr>
          <a:xfrm>
            <a:off x="4266248" y="1964531"/>
            <a:ext cx="863918" cy="54293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 title=""/>
          <p:cNvCxnSpPr>
            <a:endCxn id="4" idx="0"/>
          </p:cNvCxnSpPr>
          <p:nvPr>
            <p:custDataLst>
              <p:tags r:id="rId16"/>
            </p:custDataLst>
          </p:nvPr>
        </p:nvCxnSpPr>
        <p:spPr>
          <a:xfrm>
            <a:off x="4232910" y="1112044"/>
            <a:ext cx="1113473" cy="290513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 title=""/>
          <p:cNvCxnSpPr>
            <a:endCxn id="6" idx="0"/>
          </p:cNvCxnSpPr>
          <p:nvPr>
            <p:custDataLst>
              <p:tags r:id="rId17"/>
            </p:custDataLst>
          </p:nvPr>
        </p:nvCxnSpPr>
        <p:spPr>
          <a:xfrm>
            <a:off x="3115151" y="1658779"/>
            <a:ext cx="237173" cy="1566386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 title=""/>
          <p:cNvCxnSpPr/>
          <p:nvPr>
            <p:custDataLst>
              <p:tags r:id="rId18"/>
            </p:custDataLst>
          </p:nvPr>
        </p:nvCxnSpPr>
        <p:spPr>
          <a:xfrm flipV="1">
            <a:off x="1115854" y="2896076"/>
            <a:ext cx="1620203" cy="53816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2971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23699" y="843915"/>
            <a:ext cx="3296603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水碓的工作原理</a:t>
            </a:r>
            <a:endParaRPr lang="zh-CN" altLang="en-US" sz="3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4"/>
            </p:custDataLst>
          </p:nvPr>
        </p:nvSpPr>
        <p:spPr>
          <a:xfrm>
            <a:off x="1143953" y="1545908"/>
            <a:ext cx="6909911" cy="10691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工作原理：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水流推动大轮转动，带动轴上的拨板依次不断向下挤压碓杆，从而使石锤抬起。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1143953" y="2787968"/>
            <a:ext cx="68560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能量转化：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①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水流带动石锤抬起，水的动能转化为石锤的重力势能；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石锤落下，石锤的重力势能又转化为石锤的动能；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③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石锤对下面的米做功，石锤的动能转化为米的内能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0931845fc?vcp=1&amp;pid=f656a814f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动能和势能的相互转化</a:t>
            </a:r>
            <a:endParaRPr lang="en-US" altLang="zh-CN" sz="2600"/>
          </a:p>
        </p:txBody>
      </p:sp>
      <p:sp>
        <p:nvSpPr>
          <p:cNvPr id="3" name="QC_6_BD.1_1#4d8d1d7a5?vcp=1&amp;vis=1&amp;pid=0931845fc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［2024·上海期末］下列过程中，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重力势能转化为动能的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_1#4d8d1d7a5.bracket?vcp=1&amp;vis=1&amp;pid=0931845fc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10768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6_BD.1_2#4d8d1d7a5.choices?vcp=1&amp;vis=1&amp;pid=0931845fc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正在下落的篮球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拉弯的弓把箭射出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向上垫起的排球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匀速下降的降落伞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Rectangle 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324" y="2144951"/>
            <a:ext cx="6917531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知道物体的动能和势能之间可以相互转化。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8324" y="1301036"/>
            <a:ext cx="594121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知道动能、势能统称为机械能。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Rectangle 9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8324" y="2988866"/>
            <a:ext cx="567118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知道机械能守恒的概念及条件。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11" title=""/>
          <p:cNvGrpSpPr/>
          <p:nvPr>
            <p:custDataLst>
              <p:tags r:id="rId6"/>
            </p:custDataLst>
          </p:nvPr>
        </p:nvGrpSpPr>
        <p:grpSpPr>
          <a:xfrm>
            <a:off x="1138238" y="2194084"/>
            <a:ext cx="511969" cy="509588"/>
            <a:chOff x="7003603" y="4439327"/>
            <a:chExt cx="717385" cy="717385"/>
          </a:xfrm>
        </p:grpSpPr>
        <p:sp>
          <p:nvSpPr>
            <p:cNvPr id="13" name="椭圆 12"/>
            <p:cNvSpPr/>
            <p:nvPr>
              <p:custDataLst>
                <p:tags r:id="rId7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rgbClr val="FFDB8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015282" y="4521020"/>
              <a:ext cx="694028" cy="58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02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16" title=""/>
          <p:cNvGrpSpPr/>
          <p:nvPr>
            <p:custDataLst>
              <p:tags r:id="rId9"/>
            </p:custDataLst>
          </p:nvPr>
        </p:nvGrpSpPr>
        <p:grpSpPr>
          <a:xfrm>
            <a:off x="1126331" y="1340644"/>
            <a:ext cx="523875" cy="525304"/>
            <a:chOff x="6971705" y="1503806"/>
            <a:chExt cx="717385" cy="717385"/>
          </a:xfrm>
        </p:grpSpPr>
        <p:sp>
          <p:nvSpPr>
            <p:cNvPr id="18" name="椭圆 17"/>
            <p:cNvSpPr/>
            <p:nvPr>
              <p:custDataLst>
                <p:tags r:id="rId10"/>
              </p:custDataLst>
            </p:nvPr>
          </p:nvSpPr>
          <p:spPr>
            <a:xfrm>
              <a:off x="6971705" y="1503806"/>
              <a:ext cx="717385" cy="717385"/>
            </a:xfrm>
            <a:prstGeom prst="ellipse">
              <a:avLst/>
            </a:prstGeom>
            <a:solidFill>
              <a:srgbClr val="228989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7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991271" y="1585499"/>
              <a:ext cx="678255" cy="56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01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11" title=""/>
          <p:cNvGrpSpPr/>
          <p:nvPr>
            <p:custDataLst>
              <p:tags r:id="rId12"/>
            </p:custDataLst>
          </p:nvPr>
        </p:nvGrpSpPr>
        <p:grpSpPr>
          <a:xfrm>
            <a:off x="1138238" y="3015139"/>
            <a:ext cx="511969" cy="509588"/>
            <a:chOff x="7003603" y="4439327"/>
            <a:chExt cx="717385" cy="717385"/>
          </a:xfrm>
        </p:grpSpPr>
        <p:sp>
          <p:nvSpPr>
            <p:cNvPr id="8" name="椭圆 7"/>
            <p:cNvSpPr/>
            <p:nvPr>
              <p:custDataLst>
                <p:tags r:id="rId13"/>
              </p:custDataLst>
            </p:nvPr>
          </p:nvSpPr>
          <p:spPr>
            <a:xfrm>
              <a:off x="7003603" y="4439327"/>
              <a:ext cx="717385" cy="71738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015282" y="4521020"/>
              <a:ext cx="694028" cy="58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1" lang="en-US" altLang="zh-CN" sz="2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03</a:t>
              </a:r>
              <a:endParaRPr kumimoji="1" lang="en-US" altLang="zh-CN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6_BD.3_1#c642be732?sp=1&amp;vcp=1&amp;vis=1&amp;pid=0931845fc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53924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［2025·南通期中改编］如图是海安“高铁站台”的示意图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与站台连接的轨道有一定的坡度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列车无动力滑行进站时将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6_AN.4_1#c642be732.bracket?vcp=1&amp;vis=1&amp;pid=0931845fc&amp;color=0,0,0&amp;vpa=2&amp;vtp=1" title=""/>
          <p:cNvSpPr/>
          <p:nvPr>
            <p:custDataLst>
              <p:tags r:id="rId5"/>
            </p:custDataLst>
          </p:nvPr>
        </p:nvSpPr>
        <p:spPr>
          <a:xfrm>
            <a:off x="784765" y="168168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6_BD.3_2#c642be732?htil=1&amp;vcp=1&amp;vis=1&amp;pid=0931845fc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267" y="2336496"/>
            <a:ext cx="3163824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3_3#c642be732.choices?htil=1&amp;vcp=1&amp;vis=1&amp;pid=0931845fc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255270"/>
            <a:ext cx="477316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重力势能转化为动能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弹性势能转化为重力势能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动能转化为重力势能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动能转化为弹性势能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5_1#5919d500d?iti=1&amp;htil=2&amp;vcp=1&amp;vis=1&amp;pid=0931845fc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5232" y="619964"/>
            <a:ext cx="1453896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6_BD.5_2#5919d500d?iti=1&amp;htil=2&amp;vcp=1&amp;vis=1&amp;pid=0931845fc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052249" y="1963116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（第3题）</a:t>
            </a:r>
            <a:endParaRPr lang="en-US" altLang="zh-CN" sz="2400"/>
          </a:p>
        </p:txBody>
      </p:sp>
      <p:sp>
        <p:nvSpPr>
          <p:cNvPr id="4" name="QB_6_BD.5_3#5919d500d?htil=2&amp;sp=1&amp;vcp=1&amp;vis=1&amp;pid=0931845fc&amp;color=0,0,0&amp;vtp=1&amp;bt=1&amp;bbb=1&amp;hb=1&amp;hs=1" title=""/>
          <p:cNvSpPr/>
          <p:nvPr>
            <p:custDataLst>
              <p:tags r:id="rId7"/>
            </p:custDataLst>
          </p:nvPr>
        </p:nvSpPr>
        <p:spPr>
          <a:xfrm>
            <a:off x="539496" y="574244"/>
            <a:ext cx="6446520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3.［2025·咸宁期中］如图所示，用手旋转“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橡皮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筋动力车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”的扇叶，将橡皮筋拧紧，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使橡皮筋具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有了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选填“动”“重力势”或“弹性势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”）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；松手后，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橡皮筋将获得的能量转化为扇叶的</a:t>
            </a:r>
            <a:endParaRPr lang="en-US" altLang="zh-CN" sz="2400"/>
          </a:p>
        </p:txBody>
      </p:sp>
      <p:sp>
        <p:nvSpPr>
          <p:cNvPr id="5" name="QB_6_AN.6_1#5919d500d.blank?vcp=1&amp;vis=1&amp;pid=0931845fc&amp;color=0,0,0&amp;vpa=3&amp;vtp=1&amp;bbb=1" title=""/>
          <p:cNvSpPr/>
          <p:nvPr>
            <p:custDataLst>
              <p:tags r:id="rId8"/>
            </p:custDataLst>
          </p:nvPr>
        </p:nvSpPr>
        <p:spPr>
          <a:xfrm>
            <a:off x="1165765" y="1663904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弹性势</a:t>
            </a:r>
            <a:endParaRPr lang="en-US" altLang="zh-CN" sz="2400"/>
          </a:p>
        </p:txBody>
      </p:sp>
      <p:sp>
        <p:nvSpPr>
          <p:cNvPr id="6" name="QB_6_AN.7_1#5919d500d.blank?vcp=1&amp;vis=1&amp;pid=0931845fc&amp;color=0,0,0&amp;vpa=4&amp;vtp=1" title=""/>
          <p:cNvSpPr/>
          <p:nvPr>
            <p:custDataLst>
              <p:tags r:id="rId9"/>
            </p:custDataLst>
          </p:nvPr>
        </p:nvSpPr>
        <p:spPr>
          <a:xfrm>
            <a:off x="556165" y="2793750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</a:t>
            </a:r>
            <a:endParaRPr lang="en-US" altLang="zh-CN" sz="2400"/>
          </a:p>
        </p:txBody>
      </p:sp>
      <p:sp>
        <p:nvSpPr>
          <p:cNvPr id="7" name="QB_6_AN.8_1#5919d500d.blank?vcp=1&amp;vis=1&amp;pid=0931845fc&amp;color=0,0,0&amp;vpa=5&amp;vtp=1&amp;bbb=1" title=""/>
          <p:cNvSpPr/>
          <p:nvPr>
            <p:custDataLst>
              <p:tags r:id="rId10"/>
            </p:custDataLst>
          </p:nvPr>
        </p:nvSpPr>
        <p:spPr>
          <a:xfrm>
            <a:off x="6347365" y="335255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不变</a:t>
            </a:r>
            <a:endParaRPr lang="en-US" altLang="zh-CN" sz="2400"/>
          </a:p>
        </p:txBody>
      </p:sp>
      <p:sp>
        <p:nvSpPr>
          <p:cNvPr id="8" name="QB_6_BD.5_3#5919d500d?htil=2&amp;sp=1&amp;vcp=1&amp;vis=1&amp;pid=0931845fc&amp;color=0,0,0&amp;vtp=1&amp;bt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2821690"/>
            <a:ext cx="8064000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选填“动”“重力势”或“弹性势”）能，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扇叶快速转动，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小车沿水平地面运动起来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小车的重力势能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选填“增大”“不变”或“减小”）。</a:t>
            </a:r>
            <a:endParaRPr lang="en-US" altLang="zh-CN" sz="2400"/>
          </a:p>
        </p:txBody>
      </p:sp>
      <p:sp>
        <p:nvSpPr>
          <p:cNvPr id="9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6789a897e?vcp=1&amp;pid=f656a814f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9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机械能及其守恒</a:t>
            </a:r>
            <a:endParaRPr lang="en-US" altLang="zh-CN" sz="2600"/>
          </a:p>
        </p:txBody>
      </p:sp>
      <p:sp>
        <p:nvSpPr>
          <p:cNvPr id="3" name="QC_6_BD.9_1#bfd20285e?sp=1&amp;vcp=1&amp;vis=1&amp;pid=6789a897e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96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［2024·通辽］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小丽站在自动扶梯上随扶梯一起向上匀速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运动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，如图。下列关于她的机械能说法正确的是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10_1#bfd20285e.bracket?vcp=1&amp;vis=1&amp;pid=6789a897e&amp;color=0,0,0&amp;vpa=6&amp;vtp=1" title=""/>
          <p:cNvSpPr/>
          <p:nvPr>
            <p:custDataLst>
              <p:tags r:id="rId6"/>
            </p:custDataLst>
          </p:nvPr>
        </p:nvSpPr>
        <p:spPr>
          <a:xfrm>
            <a:off x="7185564" y="1542093"/>
            <a:ext cx="423863" cy="4699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5" name="QC_6_BD.9_2#bfd20285e?iti=2&amp;htil=3&amp;vcp=1&amp;vis=1&amp;pid=6789a897e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159" y="2136906"/>
            <a:ext cx="2148840" cy="18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C_6_BD.9_3#bfd20285e?iti=2&amp;htil=3&amp;vcp=1&amp;vis=1&amp;pid=6789a897e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930648" y="4072894"/>
            <a:ext cx="1439862" cy="4351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7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2400"/>
          </a:p>
        </p:txBody>
      </p:sp>
      <p:sp>
        <p:nvSpPr>
          <p:cNvPr id="7" name="QC_6_BD.9_4#bfd20285e.choices?htil=3&amp;vcp=1&amp;vis=1&amp;pid=6789a897e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2055680"/>
            <a:ext cx="5779008" cy="1930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动能增大，机械能增大</a:t>
            </a:r>
            <a:endParaRPr lang="en-US" altLang="zh-CN" sz="2400"/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重力势能增大，机械能增大</a:t>
            </a:r>
            <a:endParaRPr lang="en-US" altLang="zh-CN" sz="2400"/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动能减小，机械能不变</a:t>
            </a:r>
            <a:endParaRPr lang="en-US" altLang="zh-CN" sz="2400"/>
          </a:p>
          <a:p>
            <a:pPr latinLnBrk="1">
              <a:lnSpc>
                <a:spcPts val="38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重力势能减小，机械能增大</a:t>
            </a:r>
            <a:endParaRPr lang="en-US" altLang="zh-CN" sz="2400"/>
          </a:p>
        </p:txBody>
      </p:sp>
      <p:sp>
        <p:nvSpPr>
          <p:cNvPr id="8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6_BD.11_1#d5bd8b257?sp=1&amp;vcp=1&amp;vis=1&amp;pid=6789a897e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889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［2024·宜宾］如图所示，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人造地球卫星沿椭圆轨道绕地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球运行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，当卫星从近地点向远地点运动的过程中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6_AN.12_1#d5bd8b257.bracket?vcp=1&amp;vis=1&amp;pid=6789a897e&amp;color=0,0,0&amp;vpa=7&amp;vtp=1" title=""/>
          <p:cNvSpPr/>
          <p:nvPr>
            <p:custDataLst>
              <p:tags r:id="rId5"/>
            </p:custDataLst>
          </p:nvPr>
        </p:nvSpPr>
        <p:spPr>
          <a:xfrm>
            <a:off x="7185564" y="852424"/>
            <a:ext cx="4238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pic>
        <p:nvPicPr>
          <p:cNvPr id="4" name="QC_6_BD.11_2#d5bd8b257?vcp=1&amp;vis=1&amp;pid=6789a897e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6356" y="1410208"/>
            <a:ext cx="2031288" cy="20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6_BD.11_3#d5bd8b257.choices?vcp=1&amp;vis=1&amp;pid=6789a897e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3632708"/>
            <a:ext cx="8065008" cy="889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速度增大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动能转化为重力势能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机械能增大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重力势能减小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6_BD.13_1#c990e30f3?sp=1&amp;vcp=1&amp;vis=1&amp;pid=6789a897e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53924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6.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［2024·武汉］如图所示，将一个小球用细线悬挂起来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让小球从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点静止释放，小球会在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两点之间来回摆动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最终静止下来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。下列说法正确的是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6_BD.13_1#c990e30f3?sp=1&amp;vcp=1&amp;vis=1&amp;pid=6789a897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53924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12" r="3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6_AN.14_1#c990e30f3.bracket?vcp=1&amp;vis=1&amp;pid=6789a897e&amp;color=0,0,0&amp;vpa=8&amp;vtp=1" title=""/>
          <p:cNvSpPr/>
          <p:nvPr>
            <p:custDataLst>
              <p:tags r:id="rId7"/>
            </p:custDataLst>
          </p:nvPr>
        </p:nvSpPr>
        <p:spPr>
          <a:xfrm>
            <a:off x="5356765" y="168168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6_BD.13_2#c990e30f3?htil=4&amp;vcp=1&amp;vis=1&amp;pid=6789a897e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2937" y="2336496"/>
            <a:ext cx="1106424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6_BD.13_3#c990e30f3.choices?htil=4&amp;vcp=1&amp;vis=1&amp;pid=6789a897e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255270"/>
                <a:ext cx="682142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小球从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点摆动到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点，动能转化为重力势能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小球能从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点摆动到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点是由于受到惯性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小球每次经过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点，其动能都比上一次小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小球最终静止在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点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6_BD.13_3#c990e30f3.choices?htil=4&amp;vcp=1&amp;vis=1&amp;pid=6789a897e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255270"/>
                <a:ext cx="6821424" cy="2235200"/>
              </a:xfrm>
              <a:prstGeom prst="rect">
                <a:avLst/>
              </a:prstGeom>
              <a:blipFill rotWithShape="1">
                <a:blip r:embed="rId12"/>
                <a:stretch>
                  <a:fillRect l="-6" t="-17" r="0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6_BD.15_1#5a0b96731?htil=5&amp;vcp=1&amp;vis=1&amp;pid=6789a897e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7164" y="585674"/>
            <a:ext cx="180136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15_2#5a0b96731?htil=5&amp;vcp=1&amp;vis=1&amp;pid=6789a897e&amp;color=0,0,0&amp;vtp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572974"/>
                <a:ext cx="6135624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7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天工开物》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中记载了我国古代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的一种水力舂米机械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——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水碓</a:t>
                </a:r>
                <a14:m>
                  <m:oMathPara>
                    <m:oMathParaPr>
                      <m:jc/>
                    </m:oMathParaPr>
                    <m:oMath>
                      <m:d>
                        <m:dPr>
                          <m:begChr m:val="("/>
                          <m:sepChr m:val="|"/>
                          <m:endChr m:val=")"/>
                          <m:grow m:val="on"/>
                          <m:shp m:val="centered"/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du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ì</m:t>
                          </m:r>
                        </m:e>
                      </m:d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，如图所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。水碓工作时，水流推动大轮转动，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从而使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石锤抬高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石锤的重力势能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选填“增大”“减小”或“不变”），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然后石锤落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15_2#5a0b96731?htil=5&amp;vcp=1&amp;vis=1&amp;pid=6789a897e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572974"/>
                <a:ext cx="6135624" cy="2794000"/>
              </a:xfrm>
              <a:prstGeom prst="rect">
                <a:avLst/>
              </a:prstGeom>
              <a:blipFill rotWithShape="1">
                <a:blip r:embed="rId8"/>
                <a:stretch>
                  <a:fillRect l="-6" t="-7" r="-724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B_6_BD.15_2#5a0b96731?htil=5&amp;vcp=1&amp;vis=1&amp;pid=6789a897e&amp;color=0,0,0&amp;tib=255,255,255&amp;iip=1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632410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6_AN.16_1#5a0b96731.blank?vcp=1&amp;vis=1&amp;pid=6789a897e&amp;color=0,0,0&amp;vpa=9&amp;vtp=1&amp;bbb=1" title=""/>
          <p:cNvSpPr/>
          <p:nvPr>
            <p:custDataLst>
              <p:tags r:id="rId11"/>
            </p:custDataLst>
          </p:nvPr>
        </p:nvSpPr>
        <p:spPr>
          <a:xfrm>
            <a:off x="4213765" y="2221434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增大</a:t>
            </a:r>
            <a:endParaRPr lang="en-US" altLang="zh-CN" sz="2400"/>
          </a:p>
        </p:txBody>
      </p:sp>
      <p:sp>
        <p:nvSpPr>
          <p:cNvPr id="6" name="QB_6_AN.17_1#5a0b96731.blank?vcp=1&amp;vis=1&amp;pid=6789a897e&amp;color=0,0,0&amp;vpa=10&amp;vtp=1" title=""/>
          <p:cNvSpPr/>
          <p:nvPr>
            <p:custDataLst>
              <p:tags r:id="rId12"/>
            </p:custDataLst>
          </p:nvPr>
        </p:nvSpPr>
        <p:spPr>
          <a:xfrm>
            <a:off x="1146715" y="3343660"/>
            <a:ext cx="500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1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动</a:t>
            </a:r>
            <a:endParaRPr lang="en-US" altLang="zh-CN" sz="2400" spc="-100"/>
          </a:p>
        </p:txBody>
      </p:sp>
      <p:sp>
        <p:nvSpPr>
          <p:cNvPr id="7" name="QB_6_AN.18_1#5a0b96731.blank?vcp=1&amp;vis=1&amp;pid=6789a897e&amp;color=0,0,0&amp;vpa=11&amp;vtp=1&amp;bbb=1" title=""/>
          <p:cNvSpPr/>
          <p:nvPr>
            <p:custDataLst>
              <p:tags r:id="rId13"/>
            </p:custDataLst>
          </p:nvPr>
        </p:nvSpPr>
        <p:spPr>
          <a:xfrm>
            <a:off x="4042315" y="3902460"/>
            <a:ext cx="7921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pc="-100" smtClean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不变</a:t>
            </a:r>
            <a:endParaRPr lang="en-US" altLang="zh-CN" sz="2400" spc="-100"/>
          </a:p>
        </p:txBody>
      </p:sp>
      <p:sp>
        <p:nvSpPr>
          <p:cNvPr id="8" name="QB_6_BD.15_2#5a0b96731?htil=5&amp;vcp=1&amp;vis=1&amp;pid=6789a897e&amp;color=0,0,0&amp;vtp=1&amp;bbb=1&amp;hb=1&amp;hs=1" title=""/>
          <p:cNvSpPr/>
          <p:nvPr>
            <p:custDataLst>
              <p:tags r:id="rId14"/>
            </p:custDataLst>
          </p:nvPr>
        </p:nvSpPr>
        <p:spPr>
          <a:xfrm>
            <a:off x="539496" y="337160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i="0" spc="-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能增大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，再对下方臼中的稻米做功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。忽略空气阻力，</a:t>
            </a:r>
            <a:endParaRPr lang="en-US" altLang="zh-CN" sz="2400" b="0" i="0" spc="-10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整个过程中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石锤的机械能</a:t>
            </a:r>
            <a:r>
              <a:rPr lang="en-US" altLang="zh-CN" sz="2400" i="0" spc="-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选填“增大”“减小”或“不变”）</a:t>
            </a:r>
            <a:endParaRPr lang="en-US" altLang="zh-CN" sz="2400" spc="-100"/>
          </a:p>
        </p:txBody>
      </p:sp>
      <p:sp>
        <p:nvSpPr>
          <p:cNvPr id="9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19_1#53ebc487c?vcp=1&amp;vis=1&amp;pid=ef14f7406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29768"/>
                <a:ext cx="8064504" cy="13335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8.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2024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年2月18日，国产商用飞机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919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在2024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年新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加坡航空展的飞行预演上亮相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这是国产大飞机首次在海外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试飞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。下列说法正确的是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5_BD.19_1#53ebc487c?vcp=1&amp;vis=1&amp;pid=ef14f7406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29768"/>
                <a:ext cx="8064504" cy="1333500"/>
              </a:xfrm>
              <a:prstGeom prst="rect">
                <a:avLst/>
              </a:prstGeom>
              <a:blipFill rotWithShape="1">
                <a:blip r:embed="rId6"/>
                <a:stretch>
                  <a:fillRect l="-5" t="-38" r="5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5_BD.19_1#53ebc487c?vcp=1&amp;vis=1&amp;pid=ef14f7406&amp;color=0,0,0&amp;tib=255,255,255&amp;iip=2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72" y="402336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AN.20_1#53ebc487c.bracket?vcp=1&amp;vis=1&amp;pid=ef14f7406&amp;color=0,0,0&amp;vpa=12&amp;vtp=1" title=""/>
          <p:cNvSpPr/>
          <p:nvPr>
            <p:custDataLst>
              <p:tags r:id="rId9"/>
            </p:custDataLst>
          </p:nvPr>
        </p:nvSpPr>
        <p:spPr>
          <a:xfrm>
            <a:off x="4124865" y="1324356"/>
            <a:ext cx="441325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5" name="QC_5_BD.19_2#53ebc487c.choices?vcp=1&amp;vis=1&amp;pid=ef14f7406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1798374"/>
            <a:ext cx="8065008" cy="2667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飞机减速下降过程中，飞机的机械能逐渐减小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飞机从起飞到安全降落的整个过程中，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飞行员的动能一直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保持不变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飞机降落后，在水平跑道上滑行过程中，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飞机的动能转化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为重力势能</a:t>
            </a:r>
            <a:endParaRPr lang="en-US" altLang="zh-CN" sz="2400"/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飞机匀速上升过程中，机械能守恒</a:t>
            </a:r>
            <a:endParaRPr lang="en-US" altLang="zh-CN" sz="2400"/>
          </a:p>
        </p:txBody>
      </p:sp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6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9684" y="2280870"/>
            <a:ext cx="823789" cy="1584108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defPPr>
              <a:defRPr lang="zh-CN"/>
            </a:defPPr>
            <a:lvl1pPr eaLnBrk="1" hangingPunct="1">
              <a:defRPr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400"/>
              <a:t>机械能及其转化</a:t>
            </a:r>
            <a:endParaRPr lang="zh-CN" altLang="en-US" sz="2400"/>
          </a:p>
        </p:txBody>
      </p:sp>
      <p:sp>
        <p:nvSpPr>
          <p:cNvPr id="21507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10754" y="1979783"/>
            <a:ext cx="1046979" cy="4140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机械能</a:t>
            </a:r>
            <a:endParaRPr lang="zh-CN" altLang="en-US" sz="2100"/>
          </a:p>
        </p:txBody>
      </p:sp>
      <p:sp>
        <p:nvSpPr>
          <p:cNvPr id="21508" name="文本框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1055" y="1216667"/>
            <a:ext cx="3784764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动能、重力势能和弹性势能统称为机械能</a:t>
            </a:r>
            <a:endParaRPr lang="zh-CN" altLang="en-US" sz="2100"/>
          </a:p>
        </p:txBody>
      </p:sp>
      <p:sp>
        <p:nvSpPr>
          <p:cNvPr id="21509" name="文本框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6963" y="2242781"/>
            <a:ext cx="215979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机械能及其转化</a:t>
            </a:r>
            <a:endParaRPr lang="zh-CN" altLang="en-US" sz="2100"/>
          </a:p>
        </p:txBody>
      </p:sp>
      <p:sp>
        <p:nvSpPr>
          <p:cNvPr id="21510" name="文本框 5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96710" y="2829266"/>
            <a:ext cx="216931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机械能守恒</a:t>
            </a:r>
            <a:endParaRPr lang="zh-CN" altLang="en-US" sz="2100"/>
          </a:p>
        </p:txBody>
      </p:sp>
      <p:sp>
        <p:nvSpPr>
          <p:cNvPr id="21511" name="文本框 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10765" y="3662839"/>
            <a:ext cx="2897029" cy="4140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动能与势能的转化实例</a:t>
            </a:r>
            <a:endParaRPr lang="zh-CN" altLang="en-US" sz="2100"/>
          </a:p>
        </p:txBody>
      </p:sp>
      <p:sp>
        <p:nvSpPr>
          <p:cNvPr id="21512" name="文本框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40718" y="3651885"/>
            <a:ext cx="80867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r>
              <a:rPr lang="zh-CN" altLang="en-US" sz="2100"/>
              <a:t>水碓</a:t>
            </a:r>
            <a:endParaRPr lang="zh-CN" altLang="en-US" sz="2100"/>
          </a:p>
        </p:txBody>
      </p:sp>
      <p:grpSp>
        <p:nvGrpSpPr>
          <p:cNvPr id="14" name="组合 13" title=""/>
          <p:cNvGrpSpPr/>
          <p:nvPr>
            <p:custDataLst>
              <p:tags r:id="rId10"/>
            </p:custDataLst>
          </p:nvPr>
        </p:nvGrpSpPr>
        <p:grpSpPr>
          <a:xfrm>
            <a:off x="1869911" y="2164571"/>
            <a:ext cx="386621" cy="1694711"/>
            <a:chOff x="1775520" y="2156166"/>
            <a:chExt cx="695494" cy="2364582"/>
          </a:xfrm>
        </p:grpSpPr>
        <p:cxnSp>
          <p:nvCxnSpPr>
            <p:cNvPr id="15" name="直接连接符 14"/>
            <p:cNvCxnSpPr/>
            <p:nvPr>
              <p:custDataLst>
                <p:tags r:id="rId11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2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4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 title=""/>
          <p:cNvGrpSpPr/>
          <p:nvPr>
            <p:custDataLst>
              <p:tags r:id="rId15"/>
            </p:custDataLst>
          </p:nvPr>
        </p:nvGrpSpPr>
        <p:grpSpPr>
          <a:xfrm>
            <a:off x="3412936" y="1352687"/>
            <a:ext cx="291962" cy="1719701"/>
            <a:chOff x="1775520" y="2156166"/>
            <a:chExt cx="695494" cy="2364582"/>
          </a:xfrm>
        </p:grpSpPr>
        <p:cxnSp>
          <p:nvCxnSpPr>
            <p:cNvPr id="20" name="直接连接符 19"/>
            <p:cNvCxnSpPr/>
            <p:nvPr>
              <p:custDataLst>
                <p:tags r:id="rId16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7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18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9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直接连接符 25" title=""/>
          <p:cNvCxnSpPr/>
          <p:nvPr>
            <p:custDataLst>
              <p:tags r:id="rId20"/>
            </p:custDataLst>
          </p:nvPr>
        </p:nvCxnSpPr>
        <p:spPr>
          <a:xfrm>
            <a:off x="5273993" y="3868103"/>
            <a:ext cx="431959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" name="图片 39943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rcRect r="7551"/>
          <a:stretch>
            <a:fillRect/>
          </a:stretch>
        </p:blipFill>
        <p:spPr bwMode="auto">
          <a:xfrm>
            <a:off x="5392579" y="975836"/>
            <a:ext cx="3051810" cy="2197418"/>
          </a:xfrm>
          <a:prstGeom prst="rect">
            <a:avLst/>
          </a:prstGeom>
          <a:noFill/>
          <a:ln w="28575">
            <a:noFill/>
            <a:miter lim="800000"/>
          </a:ln>
        </p:spPr>
      </p:pic>
      <p:pic>
        <p:nvPicPr>
          <p:cNvPr id="7173" name="图片 12307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72941" y="975836"/>
            <a:ext cx="3075146" cy="2218849"/>
          </a:xfrm>
          <a:prstGeom prst="rect">
            <a:avLst/>
          </a:prstGeom>
          <a:noFill/>
          <a:ln w="28575">
            <a:noFill/>
            <a:miter lim="800000"/>
          </a:ln>
        </p:spPr>
      </p:pic>
      <p:sp>
        <p:nvSpPr>
          <p:cNvPr id="12309" name="文本框 1230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67575" y="3279183"/>
            <a:ext cx="225779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飞行中的飞机</a:t>
            </a:r>
            <a:endParaRPr lang="zh-CN" altLang="en-US" sz="21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机械能</a:t>
              </a:r>
              <a:endParaRPr lang="zh-CN" altLang="en-US" sz="21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>
          <a:xfrm>
            <a:off x="6296557" y="3279183"/>
            <a:ext cx="15163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跳水运动员</a:t>
            </a:r>
            <a:endParaRPr lang="zh-CN" altLang="en-US" sz="21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 title=""/>
          <p:cNvSpPr txBox="1"/>
          <p:nvPr>
            <p:custDataLst>
              <p:tags r:id="rId14"/>
            </p:custDataLst>
          </p:nvPr>
        </p:nvSpPr>
        <p:spPr>
          <a:xfrm>
            <a:off x="2678430" y="3971925"/>
            <a:ext cx="4159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u="sng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他们都具有什么形式的能？</a:t>
            </a:r>
            <a:endParaRPr lang="zh-CN" altLang="en-US" sz="2400" u="sng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9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椭圆 2" title=""/>
          <p:cNvSpPr/>
          <p:nvPr>
            <p:custDataLst>
              <p:tags r:id="rId3"/>
            </p:custDataLst>
          </p:nvPr>
        </p:nvSpPr>
        <p:spPr>
          <a:xfrm>
            <a:off x="2165033" y="1468755"/>
            <a:ext cx="4679156" cy="2290286"/>
          </a:xfrm>
          <a:prstGeom prst="ellipse">
            <a:avLst/>
          </a:prstGeom>
          <a:solidFill>
            <a:srgbClr val="008080">
              <a:alpha val="6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sp>
        <p:nvSpPr>
          <p:cNvPr id="9228" name="Rectangle 1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82641" y="1529239"/>
            <a:ext cx="982980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zh-CN" altLang="en-US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机械能</a:t>
            </a:r>
            <a:endParaRPr lang="zh-CN" altLang="en-US" sz="21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19" name="Rectangle 1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1712" y="827645"/>
            <a:ext cx="7200900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zh-CN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zh-CN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2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动能、势能统称为机械能。</a:t>
            </a:r>
            <a:endParaRPr lang="zh-CN" altLang="en-US" sz="2100" spc="200" baseline="-250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878" name="矩形 36877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1980" y="4085590"/>
            <a:ext cx="750252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zh-CN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2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物体具有机械能的总量等于动能、势能两种能量之和。</a:t>
            </a:r>
            <a:endParaRPr lang="zh-CN" altLang="en-US" sz="2100" spc="2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0">
                        <a:srgbClr val="FDC7E9"/>
                      </a:gs>
                      <a:gs pos="100000">
                        <a:srgbClr val="0503FF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0">
                        <a:srgbClr val="FDC7E9"/>
                      </a:gs>
                      <a:gs pos="100000">
                        <a:srgbClr val="0503FF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0">
                        <a:srgbClr val="FDC7E9"/>
                      </a:gs>
                      <a:gs pos="100000">
                        <a:srgbClr val="0503FF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微软雅黑" panose="020b0503020204020204" charset="-122"/>
                </a:rPr>
                <a:t>机械能</a:t>
              </a:r>
              <a:endParaRPr lang="zh-CN" altLang="en-US" sz="2100" b="1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4" name="椭圆 3" title=""/>
          <p:cNvSpPr/>
          <p:nvPr>
            <p:custDataLst>
              <p:tags r:id="rId12"/>
            </p:custDataLst>
          </p:nvPr>
        </p:nvSpPr>
        <p:spPr>
          <a:xfrm>
            <a:off x="2471261" y="2158841"/>
            <a:ext cx="1798796" cy="1221581"/>
          </a:xfrm>
          <a:prstGeom prst="ellipse">
            <a:avLst/>
          </a:prstGeom>
          <a:solidFill>
            <a:srgbClr val="FFE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sp>
        <p:nvSpPr>
          <p:cNvPr id="9229" name="Rectangle 11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71800" y="2573655"/>
            <a:ext cx="898684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zh-CN" altLang="en-US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动 能</a:t>
            </a:r>
            <a:endParaRPr lang="zh-CN" altLang="en-US" sz="21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 title=""/>
          <p:cNvSpPr/>
          <p:nvPr>
            <p:custDataLst>
              <p:tags r:id="rId14"/>
            </p:custDataLst>
          </p:nvPr>
        </p:nvSpPr>
        <p:spPr>
          <a:xfrm>
            <a:off x="4641533" y="2158841"/>
            <a:ext cx="1798796" cy="1221581"/>
          </a:xfrm>
          <a:prstGeom prst="ellipse">
            <a:avLst/>
          </a:prstGeom>
          <a:solidFill>
            <a:srgbClr val="67D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0">
                    <a:srgbClr val="FDC7E9"/>
                  </a:gs>
                  <a:gs pos="100000">
                    <a:srgbClr val="0503FF"/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</p:txBody>
      </p:sp>
      <p:grpSp>
        <p:nvGrpSpPr>
          <p:cNvPr id="2" name="组合 1" title=""/>
          <p:cNvGrpSpPr/>
          <p:nvPr>
            <p:custDataLst>
              <p:tags r:id="rId15"/>
            </p:custDataLst>
          </p:nvPr>
        </p:nvGrpSpPr>
        <p:grpSpPr>
          <a:xfrm>
            <a:off x="4916329" y="2346960"/>
            <a:ext cx="1249680" cy="822960"/>
            <a:chOff x="9871" y="5606"/>
            <a:chExt cx="2624" cy="1728"/>
          </a:xfrm>
        </p:grpSpPr>
        <p:sp>
          <p:nvSpPr>
            <p:cNvPr id="9231" name="Rectangl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9871" y="5606"/>
              <a:ext cx="2624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2100">
                  <a:gradFill>
                    <a:gsLst>
                      <a:gs pos="0">
                        <a:srgbClr val="FDC7E9"/>
                      </a:gs>
                      <a:gs pos="100000">
                        <a:srgbClr val="0503FF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重力势能</a:t>
              </a:r>
              <a:endParaRPr lang="zh-CN" altLang="en-US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232" name="Rectangle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9871" y="6465"/>
              <a:ext cx="2624" cy="8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2100">
                  <a:gradFill>
                    <a:gsLst>
                      <a:gs pos="0">
                        <a:srgbClr val="FDC7E9"/>
                      </a:gs>
                      <a:gs pos="100000">
                        <a:srgbClr val="0503FF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微软雅黑" panose="020b0503020204020204" charset="-122"/>
                  <a:ea typeface="微软雅黑" panose="020b0503020204020204" charset="-122"/>
                </a:rPr>
                <a:t>弹性势能</a:t>
              </a:r>
              <a:endParaRPr lang="zh-CN" altLang="en-US" sz="2100">
                <a:gradFill>
                  <a:gsLst>
                    <a:gs pos="0">
                      <a:srgbClr val="FDC7E9"/>
                    </a:gs>
                    <a:gs pos="100000">
                      <a:srgbClr val="0503FF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228" grpId="0"/>
      <p:bldP spid="9219" grpId="0"/>
      <p:bldP spid="36878" grpId="0"/>
      <p:bldP spid="4" grpId="0" animBg="1"/>
      <p:bldP spid="922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609412" y="733886"/>
            <a:ext cx="7145179" cy="315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下列四个实例中，机械能正在增加的是（   　　）</a:t>
            </a:r>
            <a:endParaRPr lang="zh-CN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蓄势待发的火箭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水平匀速飞行的飞机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加速上升的飞艇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匀速下降的热气球</a:t>
            </a:r>
            <a:endParaRPr lang="zh-CN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6223183" y="942559"/>
            <a:ext cx="412115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27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103" name="直接连接符 3102" title="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98546" y="3388721"/>
            <a:ext cx="3029426" cy="476"/>
          </a:xfrm>
          <a:prstGeom prst="line">
            <a:avLst/>
          </a:prstGeom>
          <a:noFill/>
          <a:ln w="28575" cap="rnd">
            <a:solidFill>
              <a:srgbClr val="CC0000"/>
            </a:solidFill>
            <a:prstDash val="dash"/>
            <a:round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38" name="直接连接符 3089" title="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212395" y="2732449"/>
            <a:ext cx="1905" cy="41862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tailEnd type="triangle" w="med" len="lg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36" name="文本框 3099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21795" y="1252264"/>
            <a:ext cx="956786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500" rIns="135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初始态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34" name="文本框 3100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77131" y="1252264"/>
            <a:ext cx="884873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500" rIns="135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最低点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26" name="文本框 3101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20139" y="1252264"/>
            <a:ext cx="92011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3500" rIns="1350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最高点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04" name="直接连接符 3103" title="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022371" y="2607671"/>
            <a:ext cx="5273516" cy="476"/>
          </a:xfrm>
          <a:prstGeom prst="line">
            <a:avLst/>
          </a:prstGeom>
          <a:noFill/>
          <a:ln w="28575" cap="rnd">
            <a:solidFill>
              <a:srgbClr val="CC0000"/>
            </a:solidFill>
            <a:prstDash val="dash"/>
            <a:round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00376" y="1595640"/>
            <a:ext cx="991553" cy="2199323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82254" y="1595640"/>
            <a:ext cx="991553" cy="1419225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60926" y="1595640"/>
            <a:ext cx="991553" cy="2453164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21476" y="1595640"/>
            <a:ext cx="991553" cy="2199323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82026" y="1595640"/>
            <a:ext cx="991553" cy="1419225"/>
          </a:xfrm>
          <a:prstGeom prst="rect">
            <a:avLst/>
          </a:prstGeom>
        </p:spPr>
      </p:pic>
      <p:sp>
        <p:nvSpPr>
          <p:cNvPr id="14" name="直接连接符 13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3057452" y="4028056"/>
            <a:ext cx="3029426" cy="476"/>
          </a:xfrm>
          <a:prstGeom prst="line">
            <a:avLst/>
          </a:prstGeom>
          <a:noFill/>
          <a:ln w="28575" cap="rnd">
            <a:solidFill>
              <a:srgbClr val="CC0000"/>
            </a:solidFill>
            <a:prstDash val="dash"/>
            <a:round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直接连接符 3089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682001" y="2732449"/>
            <a:ext cx="1905" cy="41862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tailEnd type="triangle" w="med" len="lg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直接连接符 3089" title="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3697560" y="3612559"/>
            <a:ext cx="1429" cy="2476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tailEnd type="triangle" w="med" len="lg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直接连接符 3089" title="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5215260" y="3612559"/>
            <a:ext cx="1429" cy="2476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tailEnd type="triangle" w="med" len="lg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任意多边形 1" title=""/>
          <p:cNvSpPr/>
          <p:nvPr>
            <p:custDataLst>
              <p:tags r:id="rId21"/>
            </p:custDataLst>
          </p:nvPr>
        </p:nvSpPr>
        <p:spPr>
          <a:xfrm>
            <a:off x="919639" y="2980373"/>
            <a:ext cx="3431381" cy="1602105"/>
          </a:xfrm>
          <a:custGeom>
            <a:gdLst>
              <a:gd name="connsiteX0" fmla="*/ 0 w 7205"/>
              <a:gd name="connsiteY0" fmla="*/ 0 h 3364"/>
              <a:gd name="connsiteX1" fmla="*/ 7205 w 7205"/>
              <a:gd name="connsiteY1" fmla="*/ 3364 h 336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4" h="3364">
                <a:moveTo>
                  <a:pt x="0" y="0"/>
                </a:moveTo>
                <a:cubicBezTo>
                  <a:pt x="148" y="247"/>
                  <a:pt x="1928" y="3157"/>
                  <a:pt x="7205" y="3364"/>
                </a:cubicBezTo>
              </a:path>
            </a:pathLst>
          </a:custGeom>
          <a:noFill/>
          <a:ln w="53975">
            <a:gradFill>
              <a:gsLst>
                <a:gs pos="0">
                  <a:srgbClr val="0DAFEF"/>
                </a:gs>
                <a:gs pos="100000">
                  <a:srgbClr val="F162B6"/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任意多边形 2" title=""/>
          <p:cNvSpPr/>
          <p:nvPr>
            <p:custDataLst>
              <p:tags r:id="rId22"/>
            </p:custDataLst>
          </p:nvPr>
        </p:nvSpPr>
        <p:spPr>
          <a:xfrm flipH="1">
            <a:off x="4600099" y="2980373"/>
            <a:ext cx="3431381" cy="1602105"/>
          </a:xfrm>
          <a:custGeom>
            <a:gdLst>
              <a:gd name="connsiteX0" fmla="*/ 0 w 7205"/>
              <a:gd name="connsiteY0" fmla="*/ 0 h 3364"/>
              <a:gd name="connsiteX1" fmla="*/ 7205 w 7205"/>
              <a:gd name="connsiteY1" fmla="*/ 3364 h 336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4" h="3364">
                <a:moveTo>
                  <a:pt x="0" y="0"/>
                </a:moveTo>
                <a:cubicBezTo>
                  <a:pt x="148" y="247"/>
                  <a:pt x="1928" y="3157"/>
                  <a:pt x="7205" y="3364"/>
                </a:cubicBezTo>
              </a:path>
            </a:pathLst>
          </a:custGeom>
          <a:noFill/>
          <a:ln w="53975">
            <a:gradFill>
              <a:gsLst>
                <a:gs pos="0">
                  <a:srgbClr val="0DAFEF"/>
                </a:gs>
                <a:gs pos="100000">
                  <a:srgbClr val="F162B6"/>
                </a:gs>
              </a:gsLst>
              <a:lin ang="5400000" scaled="1"/>
            </a:gra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文本框 3" title=""/>
          <p:cNvSpPr txBox="1"/>
          <p:nvPr>
            <p:custDataLst>
              <p:tags r:id="rId23"/>
            </p:custDataLst>
          </p:nvPr>
        </p:nvSpPr>
        <p:spPr>
          <a:xfrm rot="1500000">
            <a:off x="794861" y="4173379"/>
            <a:ext cx="2742724" cy="391478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81206"/>
              </a:avLst>
            </a:prstTxWarp>
            <a:spAutoFit/>
          </a:bodyPr>
          <a:lstStyle/>
          <a:p>
            <a:r>
              <a:rPr lang="zh-CN" altLang="en-US" sz="2100" spc="200">
                <a:solidFill>
                  <a:srgbClr val="18AEEF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重力势能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转化为</a:t>
            </a:r>
            <a:r>
              <a:rPr lang="zh-CN" altLang="en-US" sz="2100" spc="200">
                <a:solidFill>
                  <a:srgbClr val="EF66B9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动能</a:t>
            </a:r>
            <a:endParaRPr lang="zh-CN" altLang="en-US" sz="2100" spc="200">
              <a:solidFill>
                <a:srgbClr val="EF66B9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4"/>
            </p:custDataLst>
          </p:nvPr>
        </p:nvSpPr>
        <p:spPr>
          <a:xfrm rot="19980000">
            <a:off x="5665470" y="4065746"/>
            <a:ext cx="2742724" cy="391478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81206"/>
              </a:avLst>
            </a:prstTxWarp>
            <a:spAutoFit/>
          </a:bodyPr>
          <a:lstStyle/>
          <a:p>
            <a:r>
              <a:rPr lang="zh-CN" altLang="en-US" sz="2100" spc="200">
                <a:solidFill>
                  <a:srgbClr val="EF66B9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动能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转化为</a:t>
            </a:r>
            <a:r>
              <a:rPr lang="zh-CN" altLang="en-US" sz="2100" spc="200">
                <a:solidFill>
                  <a:srgbClr val="20AEEE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重力势能</a:t>
            </a:r>
            <a:endParaRPr lang="zh-CN" altLang="en-US" sz="2100" spc="200">
              <a:solidFill>
                <a:srgbClr val="20AEEE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25"/>
            </p:custDataLst>
          </p:nvPr>
        </p:nvGrpSpPr>
        <p:grpSpPr>
          <a:xfrm>
            <a:off x="-76200" y="350834"/>
            <a:ext cx="3945673" cy="382037"/>
            <a:chOff x="0" y="678733"/>
            <a:chExt cx="4637373" cy="447017"/>
          </a:xfrm>
        </p:grpSpPr>
        <p:grpSp>
          <p:nvGrpSpPr>
            <p:cNvPr id="23" name="组合 10"/>
            <p:cNvGrpSpPr/>
            <p:nvPr>
              <p:custDataLst>
                <p:tags r:id="rId2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2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771042" y="679203"/>
              <a:ext cx="3866331" cy="44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  <a:defRPr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cs typeface="微软雅黑" panose="020b0503020204020204" charset="-122"/>
                </a:rPr>
                <a:t>动能和重力势能相互转化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7" name="文本框 26" title=""/>
          <p:cNvSpPr txBox="1"/>
          <p:nvPr>
            <p:custDataLst>
              <p:tags r:id="rId30"/>
            </p:custDataLst>
          </p:nvPr>
        </p:nvSpPr>
        <p:spPr>
          <a:xfrm>
            <a:off x="3924300" y="858203"/>
            <a:ext cx="1417320" cy="40790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1800" b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滚摆实验</a:t>
            </a:r>
            <a:endParaRPr lang="zh-CN" altLang="en-US" sz="1800" b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14" name="TextBox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9614" y="1681583"/>
            <a:ext cx="5470525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从鼻尖静止释放铁锁，会再次打到鼻尖吗？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474" name="图片 1347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2955" y="1802130"/>
            <a:ext cx="2258854" cy="186166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46871" y="882015"/>
            <a:ext cx="1573054" cy="799624"/>
          </a:xfrm>
          <a:prstGeom prst="rect">
            <a:avLst/>
          </a:prstGeom>
        </p:spPr>
      </p:pic>
      <p:sp>
        <p:nvSpPr>
          <p:cNvPr id="8" name="TextBox 1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59614" y="2476920"/>
            <a:ext cx="5470525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从鼻尖向前轻推铁锁，会再次打到鼻尖吗？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1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59614" y="3272258"/>
            <a:ext cx="3870325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铁锁最终为什么会停下来呢？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13898" y="1375410"/>
            <a:ext cx="1039178" cy="1039178"/>
          </a:xfrm>
          <a:prstGeom prst="rect">
            <a:avLst/>
          </a:prstGeom>
        </p:spPr>
      </p:pic>
      <p:sp>
        <p:nvSpPr>
          <p:cNvPr id="3" name="椭圆 2" title=""/>
          <p:cNvSpPr/>
          <p:nvPr>
            <p:custDataLst>
              <p:tags r:id="rId5"/>
            </p:custDataLst>
          </p:nvPr>
        </p:nvSpPr>
        <p:spPr>
          <a:xfrm rot="18960000">
            <a:off x="2242661" y="1901190"/>
            <a:ext cx="4302443" cy="130159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71925" y="1538288"/>
            <a:ext cx="619601" cy="505778"/>
          </a:xfrm>
          <a:prstGeom prst="rect">
            <a:avLst/>
          </a:prstGeom>
        </p:spPr>
      </p:pic>
      <p:sp>
        <p:nvSpPr>
          <p:cNvPr id="5" name="椭圆 4" title=""/>
          <p:cNvSpPr/>
          <p:nvPr>
            <p:custDataLst>
              <p:tags r:id="rId8"/>
            </p:custDataLst>
          </p:nvPr>
        </p:nvSpPr>
        <p:spPr>
          <a:xfrm>
            <a:off x="5842635" y="989648"/>
            <a:ext cx="161925" cy="161925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8080"/>
              </a:solidFill>
            </a:endParaRPr>
          </a:p>
        </p:txBody>
      </p:sp>
      <p:sp>
        <p:nvSpPr>
          <p:cNvPr id="6" name="椭圆 5" title=""/>
          <p:cNvSpPr/>
          <p:nvPr>
            <p:custDataLst>
              <p:tags r:id="rId9"/>
            </p:custDataLst>
          </p:nvPr>
        </p:nvSpPr>
        <p:spPr>
          <a:xfrm>
            <a:off x="2804160" y="3990023"/>
            <a:ext cx="161925" cy="161925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rgbClr val="008080"/>
              </a:solidFill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6004560" y="690563"/>
            <a:ext cx="754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近地点</a:t>
            </a:r>
            <a:endParaRPr lang="zh-CN" altLang="en-US" sz="15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2530793" y="4329589"/>
            <a:ext cx="754380" cy="321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远地点</a:t>
            </a:r>
            <a:endParaRPr lang="zh-CN" altLang="en-US" sz="15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 rot="19080000">
            <a:off x="2056448" y="1197769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动能转化为重力势能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任意多边形 9" title=""/>
          <p:cNvSpPr/>
          <p:nvPr>
            <p:custDataLst>
              <p:tags r:id="rId13"/>
            </p:custDataLst>
          </p:nvPr>
        </p:nvSpPr>
        <p:spPr>
          <a:xfrm>
            <a:off x="2530793" y="665798"/>
            <a:ext cx="2496979" cy="2457926"/>
          </a:xfrm>
          <a:custGeom>
            <a:gdLst>
              <a:gd name="connsiteX0" fmla="*/ 5243 w 5243"/>
              <a:gd name="connsiteY0" fmla="*/ 0 h 5161"/>
              <a:gd name="connsiteX1" fmla="*/ 0 w 5243"/>
              <a:gd name="connsiteY1" fmla="*/ 5161 h 51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3" h="5161">
                <a:moveTo>
                  <a:pt x="5243" y="0"/>
                </a:moveTo>
                <a:cubicBezTo>
                  <a:pt x="1723" y="1020"/>
                  <a:pt x="363" y="3560"/>
                  <a:pt x="0" y="5161"/>
                </a:cubicBez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任意多边形 10" title=""/>
          <p:cNvSpPr/>
          <p:nvPr>
            <p:custDataLst>
              <p:tags r:id="rId14"/>
            </p:custDataLst>
          </p:nvPr>
        </p:nvSpPr>
        <p:spPr>
          <a:xfrm flipH="1" flipV="1">
            <a:off x="4216241" y="1871663"/>
            <a:ext cx="2496979" cy="2457926"/>
          </a:xfrm>
          <a:custGeom>
            <a:gdLst>
              <a:gd name="connsiteX0" fmla="*/ 5243 w 5243"/>
              <a:gd name="connsiteY0" fmla="*/ 0 h 5161"/>
              <a:gd name="connsiteX1" fmla="*/ 0 w 5243"/>
              <a:gd name="connsiteY1" fmla="*/ 5161 h 51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3" h="5161">
                <a:moveTo>
                  <a:pt x="5243" y="0"/>
                </a:moveTo>
                <a:cubicBezTo>
                  <a:pt x="1723" y="1020"/>
                  <a:pt x="363" y="3560"/>
                  <a:pt x="0" y="5161"/>
                </a:cubicBezTo>
              </a:path>
            </a:pathLst>
          </a:custGeom>
          <a:noFill/>
          <a:ln w="381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文本框 11" title=""/>
          <p:cNvSpPr txBox="1"/>
          <p:nvPr>
            <p:custDataLst>
              <p:tags r:id="rId15"/>
            </p:custDataLst>
          </p:nvPr>
        </p:nvSpPr>
        <p:spPr>
          <a:xfrm rot="18720000">
            <a:off x="5262086" y="3295174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重力势能转化为动能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7 0.436692 C -0.130365 0.486959 -0.032462 0.397632 0.061003 0.237174 C 0.154467 0.076717 0.2081 -0.09411 0.180795 -0.144377 C 0.15349 -0.194644 0.055587 -0.105316 -0.037878 0.055141 C -0.131342 0.215599 -0.184975 0.386425 -0.15767 0.436692 Z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740674" y="862691"/>
            <a:ext cx="7051834" cy="2835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下列现象中，物体动能转化为重力势能的是（　　）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向上抛出去的篮球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B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张开的弓把箭水平射出去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C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骑自行车匀速上坡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zh-CN" sz="2100">
                <a:uFillTx/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秋千由最高处向最低处荡去</a:t>
            </a:r>
            <a:endParaRPr lang="zh-CN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矩形 7" title=""/>
          <p:cNvSpPr/>
          <p:nvPr>
            <p:custDataLst>
              <p:tags r:id="rId9"/>
            </p:custDataLst>
          </p:nvPr>
        </p:nvSpPr>
        <p:spPr>
          <a:xfrm>
            <a:off x="6601129" y="1018552"/>
            <a:ext cx="43053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2700">
              <a:solidFill>
                <a:srgbClr val="C0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  <p:tag name="KSO_WM_UNIT_PLACING_PICTURE_USER_VIEWPORT" val="{&quot;height&quot;:1755,&quot;width&quot;:2115}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AS_UNIQUEID" val="561"/>
</p:tagLst>
</file>

<file path=ppt/tags/tag66.xml><?xml version="1.0" encoding="utf-8"?>
<p:tagLst xmlns:p="http://schemas.openxmlformats.org/presentationml/2006/main">
  <p:tag name="AS_UNIQUEID" val="562"/>
</p:tagLst>
</file>

<file path=ppt/tags/tag67.xml><?xml version="1.0" encoding="utf-8"?>
<p:tagLst xmlns:p="http://schemas.openxmlformats.org/presentationml/2006/main">
  <p:tag name="AS_UNIQUEID" val="563"/>
</p:tagLst>
</file>

<file path=ppt/tags/tag68.xml><?xml version="1.0" encoding="utf-8"?>
<p:tagLst xmlns:p="http://schemas.openxmlformats.org/presentationml/2006/main">
  <p:tag name="AS_UNIQUEID" val="564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</p:tagLst>
</file>

<file path=ppt/tags/tag71.xml><?xml version="1.0" encoding="utf-8"?>
<p:tagLst xmlns:p="http://schemas.openxmlformats.org/presentationml/2006/main">
  <p:tag name="AS_UNIQUEID" val="566"/>
  <p:tag name="KSO_WM_DIAGRAM_VIRTUALLY_FRAME" val="{&quot;height&quot;:235.25,&quot;left&quot;:118.25,&quot;top&quot;:137.8,&quot;width&quot;:799.95}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235.25,&quot;left&quot;:118.25,&quot;top&quot;:137.8,&quot;width&quot;:799.95}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235.25,&quot;left&quot;:118.25,&quot;top&quot;:137.8,&quot;width&quot;:799.95}"/>
</p:tagLst>
</file>

<file path=ppt/tags/tag74.xml><?xml version="1.0" encoding="utf-8"?>
<p:tagLst xmlns:p="http://schemas.openxmlformats.org/presentationml/2006/main">
  <p:tag name="AS_UNIQUEID" val="569"/>
  <p:tag name="KSO_WM_DIAGRAM_VIRTUALLY_FRAME" val="{&quot;height&quot;:235.25,&quot;left&quot;:118.25,&quot;top&quot;:137.8,&quot;width&quot;:799.95}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235.25,&quot;left&quot;:118.25,&quot;top&quot;:137.8,&quot;width&quot;:799.95}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235.25,&quot;left&quot;:118.25,&quot;top&quot;:137.8,&quot;width&quot;:799.95}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235.25,&quot;left&quot;:118.25,&quot;top&quot;:137.8,&quot;width&quot;:799.95}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235.25,&quot;left&quot;:118.25,&quot;top&quot;:137.8,&quot;width&quot;:799.95}"/>
</p:tagLst>
</file>

<file path=ppt/tags/tag79.xml><?xml version="1.0" encoding="utf-8"?>
<p:tagLst xmlns:p="http://schemas.openxmlformats.org/presentationml/2006/main">
  <p:tag name="AS_UNIQUEID" val="574"/>
  <p:tag name="KSO_WM_DIAGRAM_VIRTUALLY_FRAME" val="{&quot;height&quot;:235.25,&quot;left&quot;:118.25,&quot;top&quot;:137.8,&quot;width&quot;:799.95}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235.25,&quot;left&quot;:118.25,&quot;top&quot;:137.8,&quot;width&quot;:799.95}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235.25,&quot;left&quot;:118.25,&quot;top&quot;:137.8,&quot;width&quot;:799.95}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235.25,&quot;left&quot;:118.25,&quot;top&quot;:137.8,&quot;width&quot;:799.95}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283.01960629921257,&quot;left&quot;:70.65,&quot;top&quot;:102.45,&quot;width&quot;:815.9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283.01960629921257,&quot;left&quot;:70.65,&quot;top&quot;:102.45,&quot;width&quot;:815.9}"/>
</p:tagLst>
</file>

<file path=ppt/tags/tag86.xml><?xml version="1.0" encoding="utf-8"?>
<p:tagLst xmlns:p="http://schemas.openxmlformats.org/presentationml/2006/main">
  <p:tag name="AS_UNIQUEID" val="581"/>
  <p:tag name="KSO_WM_DIAGRAM_VIRTUALLY_FRAME" val="{&quot;height&quot;:283.01960629921257,&quot;left&quot;:70.65,&quot;top&quot;:102.45,&quot;width&quot;:815.9}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  <p:tag name="KSO_WM_DIAGRAM_VIRTUALLY_FRAME" val="{&quot;height&quot;:283.01960629921257,&quot;left&quot;:70.65,&quot;top&quot;:102.45,&quot;width&quot;:815.9}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200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2026-01-31T08:39:48Z</cp:lastPrinted>
  <dcterms:created xsi:type="dcterms:W3CDTF">2026-01-31T08:39:48Z</dcterms:created>
  <dcterms:modified xsi:type="dcterms:W3CDTF">2026-01-31T00:39:48Z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