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tags" Target="tags/tag1.xml" /><Relationship Id="rId2" Type="http://schemas.openxmlformats.org/officeDocument/2006/relationships/slide" Target="slides/slide1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image" Target="file:///D:\qq&#25991;&#20214;\712321467\Image\C2C\Image2\%7b75232B38-A165-1FB7-499C-2E1C792CACB5%7d.png" TargetMode="External" /><Relationship Id="rId19" Type="http://schemas.openxmlformats.org/officeDocument/2006/relationships/image" Target="../media/image1.png" /><Relationship Id="rId2" Type="http://schemas.openxmlformats.org/officeDocument/2006/relationships/slideLayout" Target="../slideLayouts/slideLayout2.xml" /><Relationship Id="rId20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19" r:link="rId18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openxmlformats.org/officeDocument/2006/relationships/image" Target="../media/image9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video" Target="../media/media1.mp4" /><Relationship Id="rId5" Type="http://schemas.microsoft.com/office/2007/relationships/media" Target="../media/media1.mp4" /><Relationship Id="rId6" Type="http://schemas.openxmlformats.org/officeDocument/2006/relationships/image" Target="../media/image12.png" /><Relationship Id="rId7" Type="http://schemas.openxmlformats.org/officeDocument/2006/relationships/image" Target="../media/image13.png" /><Relationship Id="rId8" Type="http://schemas.openxmlformats.org/officeDocument/2006/relationships/image" Target="../media/image9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9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4.jpeg" /><Relationship Id="rId3" Type="http://schemas.openxmlformats.org/officeDocument/2006/relationships/image" Target="../media/image9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14.jpeg" /><Relationship Id="rId3" Type="http://schemas.openxmlformats.org/officeDocument/2006/relationships/image" Target="../media/image9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1.xml" TargetMode="Internal" /><Relationship Id="rId3" Type="http://schemas.openxmlformats.org/officeDocument/2006/relationships/image" Target="../media/image14.jpeg" /><Relationship Id="rId4" Type="http://schemas.openxmlformats.org/officeDocument/2006/relationships/image" Target="../media/image16.png" /><Relationship Id="rId5" Type="http://schemas.openxmlformats.org/officeDocument/2006/relationships/slide" Target="slide13.xml" TargetMode="Internal" /><Relationship Id="rId6" Type="http://schemas.openxmlformats.org/officeDocument/2006/relationships/image" Target="../media/image9.png" /><Relationship Id="rId7" Type="http://schemas.openxmlformats.org/officeDocument/2006/relationships/audio" Target="../media/audio1222.wav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7.jpeg" /><Relationship Id="rId3" Type="http://schemas.openxmlformats.org/officeDocument/2006/relationships/image" Target="../media/image15.jpeg" /><Relationship Id="rId4" Type="http://schemas.openxmlformats.org/officeDocument/2006/relationships/image" Target="../media/image9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7.jpeg" /><Relationship Id="rId3" Type="http://schemas.openxmlformats.org/officeDocument/2006/relationships/image" Target="../media/image9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slide" Target="slide12.xml" TargetMode="Internal" /><Relationship Id="rId3" Type="http://schemas.openxmlformats.org/officeDocument/2006/relationships/image" Target="../media/image17.jpeg" /><Relationship Id="rId4" Type="http://schemas.openxmlformats.org/officeDocument/2006/relationships/image" Target="../media/image16.png" /><Relationship Id="rId5" Type="http://schemas.openxmlformats.org/officeDocument/2006/relationships/slide" Target="slide15.xml" TargetMode="Internal" /><Relationship Id="rId6" Type="http://schemas.openxmlformats.org/officeDocument/2006/relationships/image" Target="../media/image9.png" /><Relationship Id="rId7" Type="http://schemas.openxmlformats.org/officeDocument/2006/relationships/audio" Target="../media/audio2333.wav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image" Target="../media/image18.png" /><Relationship Id="rId3" Type="http://schemas.openxmlformats.org/officeDocument/2006/relationships/image" Target="../media/image19.png" /><Relationship Id="rId4" Type="http://schemas.openxmlformats.org/officeDocument/2006/relationships/video" Target="../media/media4.mp4" /><Relationship Id="rId5" Type="http://schemas.microsoft.com/office/2007/relationships/media" Target="../media/media4.mp4" /><Relationship Id="rId6" Type="http://schemas.openxmlformats.org/officeDocument/2006/relationships/image" Target="../media/image20.png" /><Relationship Id="rId7" Type="http://schemas.openxmlformats.org/officeDocument/2006/relationships/slide" Target="slide16.xml" TargetMode="Internal" /><Relationship Id="rId8" Type="http://schemas.openxmlformats.org/officeDocument/2006/relationships/image" Target="../media/image9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18.png" /><Relationship Id="rId3" Type="http://schemas.openxmlformats.org/officeDocument/2006/relationships/slide" Target="slide6.xml" TargetMode="Internal" /><Relationship Id="rId4" Type="http://schemas.openxmlformats.org/officeDocument/2006/relationships/image" Target="../media/image21.png" /><Relationship Id="rId5" Type="http://schemas.openxmlformats.org/officeDocument/2006/relationships/image" Target="../media/image22.png" /><Relationship Id="rId6" Type="http://schemas.openxmlformats.org/officeDocument/2006/relationships/video" Target="../media/media5.mp4" /><Relationship Id="rId7" Type="http://schemas.microsoft.com/office/2007/relationships/media" Target="../media/media5.mp4" /><Relationship Id="rId8" Type="http://schemas.openxmlformats.org/officeDocument/2006/relationships/image" Target="../media/image9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8.png" /><Relationship Id="rId3" Type="http://schemas.openxmlformats.org/officeDocument/2006/relationships/slide" Target="slide9.xml" TargetMode="Internal" /><Relationship Id="rId4" Type="http://schemas.openxmlformats.org/officeDocument/2006/relationships/image" Target="../media/image21.png" /><Relationship Id="rId5" Type="http://schemas.openxmlformats.org/officeDocument/2006/relationships/image" Target="../media/image23.png" /><Relationship Id="rId6" Type="http://schemas.openxmlformats.org/officeDocument/2006/relationships/video" Target="../media/media6.mp4" /><Relationship Id="rId7" Type="http://schemas.microsoft.com/office/2007/relationships/media" Target="../media/media6.mp4" /><Relationship Id="rId8" Type="http://schemas.openxmlformats.org/officeDocument/2006/relationships/image" Target="../media/image9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24.png" /><Relationship Id="rId3" Type="http://schemas.openxmlformats.org/officeDocument/2006/relationships/image" Target="../media/image2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21.png" /><Relationship Id="rId3" Type="http://schemas.openxmlformats.org/officeDocument/2006/relationships/slide" Target="slide7.xml" TargetMode="Internal" /><Relationship Id="rId4" Type="http://schemas.openxmlformats.org/officeDocument/2006/relationships/image" Target="../media/image26.png" /><Relationship Id="rId5" Type="http://schemas.openxmlformats.org/officeDocument/2006/relationships/image" Target="../media/image25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1.png" /><Relationship Id="rId3" Type="http://schemas.openxmlformats.org/officeDocument/2006/relationships/slide" Target="slide10.xml" TargetMode="Internal" /><Relationship Id="rId4" Type="http://schemas.openxmlformats.org/officeDocument/2006/relationships/image" Target="../media/image27.png" /><Relationship Id="rId5" Type="http://schemas.openxmlformats.org/officeDocument/2006/relationships/image" Target="../media/image26.png" /><Relationship Id="rId6" Type="http://schemas.openxmlformats.org/officeDocument/2006/relationships/image" Target="../media/image2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24.png" /><Relationship Id="rId3" Type="http://schemas.openxmlformats.org/officeDocument/2006/relationships/image" Target="../media/image25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26.png" /><Relationship Id="rId3" Type="http://schemas.openxmlformats.org/officeDocument/2006/relationships/image" Target="../media/image28.png" /><Relationship Id="rId4" Type="http://schemas.openxmlformats.org/officeDocument/2006/relationships/image" Target="../media/image25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61" y="3032236"/>
            <a:ext cx="11734209" cy="2766317"/>
          </a:xfrm>
          <a:prstGeom prst="rect">
            <a:avLst/>
          </a:prstGeom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696" y="4264619"/>
            <a:ext cx="2637101" cy="1924345"/>
          </a:xfrm>
          <a:prstGeom prst="rect">
            <a:avLst/>
          </a:prstGeom>
        </p:spPr>
      </p:pic>
      <p:pic>
        <p:nvPicPr>
          <p:cNvPr id="4" name="图片3" title=""/>
          <p:cNvPicPr>
            <a:picLocks noChangeAspect="1"/>
          </p:cNvPicPr>
          <p:nvPr/>
        </p:nvPicPr>
        <p:blipFill>
          <a:blip r:embed="rId4"/>
          <a:srcRect r="16081"/>
          <a:stretch>
            <a:fillRect/>
          </a:stretch>
        </p:blipFill>
        <p:spPr>
          <a:xfrm>
            <a:off x="9850917" y="3511248"/>
            <a:ext cx="2111527" cy="1697907"/>
          </a:xfrm>
          <a:prstGeom prst="rect">
            <a:avLst/>
          </a:prstGeom>
        </p:spPr>
      </p:pic>
      <p:pic>
        <p:nvPicPr>
          <p:cNvPr id="5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3056" y="3561102"/>
            <a:ext cx="1601629" cy="1166774"/>
          </a:xfrm>
          <a:prstGeom prst="rect">
            <a:avLst/>
          </a:prstGeom>
        </p:spPr>
      </p:pic>
      <p:pic>
        <p:nvPicPr>
          <p:cNvPr id="6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0613" y="5009931"/>
            <a:ext cx="1990325" cy="1440009"/>
          </a:xfrm>
          <a:prstGeom prst="rect">
            <a:avLst/>
          </a:prstGeom>
        </p:spPr>
      </p:pic>
      <p:sp>
        <p:nvSpPr>
          <p:cNvPr id="7" name="形状1" title=""/>
          <p:cNvSpPr txBox="1"/>
          <p:nvPr/>
        </p:nvSpPr>
        <p:spPr>
          <a:xfrm>
            <a:off x="222285" y="876691"/>
            <a:ext cx="11733895" cy="129318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/>
            <a:r>
              <a:rPr lang="zh-CN" altLang="en-US" sz="4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第十五章　电流和电路</a:t>
            </a:r>
            <a:endParaRPr lang="zh-CN" altLang="en-US" sz="4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algn="ctr">
              <a:lnSpc>
                <a:spcPts val="5800"/>
              </a:lnSpc>
            </a:pPr>
            <a:r>
              <a:rPr lang="zh-CN" altLang="en-US" sz="5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第5节　串、并联电路中电流的规律</a:t>
            </a:r>
            <a:endParaRPr lang="zh-CN" altLang="en-US" sz="5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8" name="图片6" title=""/>
          <p:cNvPicPr>
            <a:picLocks noChangeAspect="1"/>
          </p:cNvPicPr>
          <p:nvPr/>
        </p:nvPicPr>
        <p:blipFill>
          <a:blip r:embed="rId7"/>
          <a:srcRect r="97" b="88827"/>
          <a:stretch>
            <a:fillRect/>
          </a:stretch>
        </p:blipFill>
        <p:spPr>
          <a:xfrm>
            <a:off x="221590" y="214017"/>
            <a:ext cx="11734876" cy="662788"/>
          </a:xfrm>
          <a:prstGeom prst="rect">
            <a:avLst/>
          </a:prstGeom>
        </p:spPr>
      </p:pic>
      <p:pic>
        <p:nvPicPr>
          <p:cNvPr id="9" name="图片7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7550" y="2294868"/>
            <a:ext cx="2602944" cy="192464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新课引入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6467936" y="277206"/>
            <a:ext cx="6001531" cy="6305131"/>
            <a:chExt cx="6001531" cy="6305131"/>
          </a:xfrm>
        </p:grpSpPr>
        <p:sp>
          <p:nvSpPr>
            <p:cNvPr id="4" name="形状2"/>
            <p:cNvSpPr txBox="1"/>
            <p:nvPr/>
          </p:nvSpPr>
          <p:spPr>
            <a:xfrm rot="5400000">
              <a:off x="0" y="1655959"/>
              <a:ext cx="6001531" cy="2993136"/>
            </a:xfrm>
            <a:custGeom>
              <a:gdLst>
                <a:gd name="connsiteX0" fmla="*/ 385332 w 6001531"/>
                <a:gd name="connsiteY0" fmla="*/ 0 h 2993136"/>
                <a:gd name="connsiteX1" fmla="*/ 5616200 w 6001531"/>
                <a:gd name="connsiteY1" fmla="*/ 0 h 2993136"/>
                <a:gd name="connsiteX2" fmla="*/ 5829012 w 6001531"/>
                <a:gd name="connsiteY2" fmla="*/ 0 h 2993136"/>
                <a:gd name="connsiteX3" fmla="*/ 6001531 w 6001531"/>
                <a:gd name="connsiteY3" fmla="*/ 2607804 h 2993136"/>
                <a:gd name="connsiteX4" fmla="*/ 6001531 w 6001531"/>
                <a:gd name="connsiteY4" fmla="*/ 2820617 h 2993136"/>
                <a:gd name="connsiteX5" fmla="*/ 385332 w 6001531"/>
                <a:gd name="connsiteY5" fmla="*/ 2993136 h 2993136"/>
                <a:gd name="connsiteX6" fmla="*/ 172519 w 6001531"/>
                <a:gd name="connsiteY6" fmla="*/ 2993136 h 2993136"/>
                <a:gd name="connsiteX7" fmla="*/ 0 w 6001531"/>
                <a:gd name="connsiteY7" fmla="*/ 385332 h 2993136"/>
                <a:gd name="connsiteX8" fmla="*/ 0 w 6001531"/>
                <a:gd name="connsiteY8" fmla="*/ 172519 h 299313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01531" h="2993136">
                  <a:moveTo>
                    <a:pt x="385332" y="0"/>
                  </a:moveTo>
                  <a:lnTo>
                    <a:pt x="5616200" y="0"/>
                  </a:lnTo>
                  <a:cubicBezTo>
                    <a:pt x="5829012" y="0"/>
                    <a:pt x="6001531" y="172519"/>
                    <a:pt x="6001531" y="385332"/>
                  </a:cubicBezTo>
                  <a:lnTo>
                    <a:pt x="6001531" y="2607804"/>
                  </a:lnTo>
                  <a:cubicBezTo>
                    <a:pt x="6001531" y="2820617"/>
                    <a:pt x="5829012" y="2993136"/>
                    <a:pt x="5616200" y="2993136"/>
                  </a:cubicBezTo>
                  <a:lnTo>
                    <a:pt x="385332" y="2993136"/>
                  </a:lnTo>
                  <a:cubicBezTo>
                    <a:pt x="172519" y="2993136"/>
                    <a:pt x="0" y="2820617"/>
                    <a:pt x="0" y="2607804"/>
                  </a:cubicBezTo>
                  <a:lnTo>
                    <a:pt x="0" y="385332"/>
                  </a:lnTo>
                  <a:cubicBezTo>
                    <a:pt x="0" y="172519"/>
                    <a:pt x="172519" y="0"/>
                    <a:pt x="385332" y="0"/>
                  </a:cubicBezTo>
                  <a:close/>
                </a:path>
              </a:pathLst>
            </a:custGeom>
            <a:solidFill>
              <a:srgbClr val="060407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5" name="图片1"/>
            <p:cNvPicPr>
              <a:picLocks noChangeAspect="1"/>
            </p:cNvPicPr>
            <p:nvPr/>
          </p:nvPicPr>
          <p:blipFill>
            <a:blip r:embed="rId2"/>
            <a:srcRect l="12267" r="11338" b="2334"/>
            <a:stretch>
              <a:fillRect/>
            </a:stretch>
          </p:blipFill>
          <p:spPr>
            <a:xfrm>
              <a:off x="1347587" y="0"/>
              <a:ext cx="3306547" cy="6305131"/>
            </a:xfrm>
            <a:prstGeom prst="rect">
              <a:avLst/>
            </a:prstGeom>
          </p:spPr>
        </p:pic>
      </p:grp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047349" y="922344"/>
            <a:ext cx="2820591" cy="5014379"/>
          </a:xfrm>
          <a:prstGeom prst="rect">
            <a:avLst/>
          </a:prstGeom>
        </p:spPr>
      </p:pic>
      <p:sp>
        <p:nvSpPr>
          <p:cNvPr id="7" name="文本1" title=""/>
          <p:cNvSpPr txBox="1"/>
          <p:nvPr/>
        </p:nvSpPr>
        <p:spPr>
          <a:xfrm>
            <a:off x="1162593" y="2552005"/>
            <a:ext cx="455222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三个LED灯的亮度一样吗？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2" title=""/>
          <p:cNvSpPr txBox="1"/>
          <p:nvPr/>
        </p:nvSpPr>
        <p:spPr>
          <a:xfrm>
            <a:off x="1162593" y="3116332"/>
            <a:ext cx="46101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通过它们的电流一样大吗？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3" title=""/>
          <p:cNvSpPr txBox="1"/>
          <p:nvPr/>
        </p:nvSpPr>
        <p:spPr>
          <a:xfrm>
            <a:off x="1162593" y="1987677"/>
            <a:ext cx="488242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三个LED灯是串联还是并联？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" name="组合2" title=""/>
          <p:cNvGrpSpPr/>
          <p:nvPr/>
        </p:nvGrpSpPr>
        <p:grpSpPr>
          <a:xfrm>
            <a:off x="222485" y="506911"/>
            <a:ext cx="3291411" cy="1458220"/>
            <a:chExt cx="3291411" cy="1458220"/>
          </a:xfrm>
        </p:grpSpPr>
        <p:pic>
          <p:nvPicPr>
            <p:cNvPr id="11" name="图片2"/>
            <p:cNvPicPr>
              <a:picLocks noChangeAspect="1"/>
            </p:cNvPicPr>
            <p:nvPr/>
          </p:nvPicPr>
          <p:blipFill>
            <a:blip r:embed="rId6"/>
            <a:srcRect l="20655" r="22622" b="27467"/>
            <a:stretch>
              <a:fillRect/>
            </a:stretch>
          </p:blipFill>
          <p:spPr>
            <a:xfrm>
              <a:off x="0" y="0"/>
              <a:ext cx="1251661" cy="1458220"/>
            </a:xfrm>
            <a:prstGeom prst="rect">
              <a:avLst/>
            </a:prstGeom>
          </p:spPr>
        </p:pic>
        <p:sp>
          <p:nvSpPr>
            <p:cNvPr id="12" name="文本4"/>
            <p:cNvSpPr txBox="1"/>
            <p:nvPr/>
          </p:nvSpPr>
          <p:spPr>
            <a:xfrm>
              <a:off x="1310211" y="435769"/>
              <a:ext cx="1981200" cy="87687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4700" b="0" i="0">
                  <a:solidFill>
                    <a:srgbClr val="ED7D31">
                      <a:alpha val="100000"/>
                    </a:srgbClr>
                  </a:solidFill>
                  <a:effectLst>
                    <a:reflection blurRad="6350" stA="40000" endA="300" endPos="70000" dist="76200" dir="5400000" sy="-100000" algn="bl" rotWithShape="0"/>
                  </a:effectLst>
                  <a:latin typeface="Arial"/>
                  <a:ea typeface="Arial"/>
                </a:rPr>
                <a:t>想一想</a:t>
              </a:r>
              <a:endParaRPr lang="zh-CN" altLang="en-US" sz="4700" b="0" i="0">
                <a:solidFill>
                  <a:srgbClr val="ED7D31">
                    <a:alpha val="100000"/>
                  </a:srgbClr>
                </a:solidFill>
                <a:effectLst>
                  <a:reflection blurRad="6350" stA="40000" endA="300" endPos="70000" dist="76200" dir="5400000" sy="-100000" algn="bl" rotWithShape="0"/>
                </a:effectLst>
                <a:latin typeface="Arial"/>
                <a:ea typeface="Arial"/>
              </a:endParaRPr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1264900" y="116967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28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6" grpId="0" animBg="1"/>
      <p:bldP spid="10" grpId="0" animBg="1"/>
      <p:bldP spid="9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rcRect l="1288" r="1761" b="16101"/>
          <a:stretch>
            <a:fillRect/>
          </a:stretch>
        </p:blipFill>
        <p:spPr>
          <a:xfrm>
            <a:off x="6824615" y="4361326"/>
            <a:ext cx="2406110" cy="1688997"/>
          </a:xfrm>
          <a:prstGeom prst="rect">
            <a:avLst/>
          </a:prstGeom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rcRect l="68000" r="800" b="16957"/>
          <a:stretch>
            <a:fillRect/>
          </a:stretch>
        </p:blipFill>
        <p:spPr>
          <a:xfrm>
            <a:off x="6817919" y="4367136"/>
            <a:ext cx="2418493" cy="1659474"/>
          </a:xfrm>
          <a:prstGeom prst="rect">
            <a:avLst/>
          </a:prstGeom>
        </p:spPr>
      </p:pic>
      <p:pic>
        <p:nvPicPr>
          <p:cNvPr id="4" name="图片3" title=""/>
          <p:cNvPicPr>
            <a:picLocks noChangeAspect="1"/>
          </p:cNvPicPr>
          <p:nvPr/>
        </p:nvPicPr>
        <p:blipFill>
          <a:blip r:embed="rId2"/>
          <a:srcRect l="1288" r="1761" b="16101"/>
          <a:stretch>
            <a:fillRect/>
          </a:stretch>
        </p:blipFill>
        <p:spPr>
          <a:xfrm>
            <a:off x="3753599" y="4356368"/>
            <a:ext cx="2406110" cy="1688997"/>
          </a:xfrm>
          <a:prstGeom prst="rect">
            <a:avLst/>
          </a:prstGeom>
        </p:spPr>
      </p:pic>
      <p:pic>
        <p:nvPicPr>
          <p:cNvPr id="5" name="图片4" title=""/>
          <p:cNvPicPr>
            <a:picLocks noChangeAspect="1"/>
          </p:cNvPicPr>
          <p:nvPr/>
        </p:nvPicPr>
        <p:blipFill>
          <a:blip r:embed="rId2"/>
          <a:srcRect l="1288" r="1761" b="16101"/>
          <a:stretch>
            <a:fillRect/>
          </a:stretch>
        </p:blipFill>
        <p:spPr>
          <a:xfrm>
            <a:off x="535143" y="4352801"/>
            <a:ext cx="2406110" cy="1688997"/>
          </a:xfrm>
          <a:prstGeom prst="rect">
            <a:avLst/>
          </a:prstGeom>
        </p:spPr>
      </p:pic>
      <p:sp>
        <p:nvSpPr>
          <p:cNvPr id="6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7" name="组合1" title=""/>
          <p:cNvGrpSpPr/>
          <p:nvPr/>
        </p:nvGrpSpPr>
        <p:grpSpPr>
          <a:xfrm>
            <a:off x="416719" y="284966"/>
            <a:ext cx="5943190" cy="835015"/>
            <a:chExt cx="5943190" cy="835015"/>
          </a:xfrm>
        </p:grpSpPr>
        <p:sp>
          <p:nvSpPr>
            <p:cNvPr id="8" name="形状2"/>
            <p:cNvSpPr txBox="1"/>
            <p:nvPr/>
          </p:nvSpPr>
          <p:spPr>
            <a:xfrm>
              <a:off x="559908" y="0"/>
              <a:ext cx="5275421" cy="760847"/>
            </a:xfrm>
            <a:custGeom>
              <a:gdLst>
                <a:gd name="connsiteX0" fmla="*/ 0 w 5275421"/>
                <a:gd name="connsiteY0" fmla="*/ 760847 h 760847"/>
                <a:gd name="connsiteX1" fmla="*/ 5275421 w 5275421"/>
                <a:gd name="connsiteY1" fmla="*/ 760847 h 760847"/>
                <a:gd name="connsiteX2" fmla="*/ 0 w 5275421"/>
                <a:gd name="connsiteY2" fmla="*/ 760847 h 760847"/>
                <a:gd name="connsiteX0-1" fmla="*/ 0 w 5275421"/>
                <a:gd name="connsiteY0-2" fmla="*/ 0 h 760847"/>
                <a:gd name="connsiteX1-3" fmla="*/ 1914 w 5275421"/>
                <a:gd name="connsiteY1-4" fmla="*/ 0 h 760847"/>
                <a:gd name="connsiteX2-5" fmla="*/ 0 w 527542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5275422" h="760847">
                  <a:moveTo>
                    <a:pt x="0" y="760847"/>
                  </a:moveTo>
                  <a:lnTo>
                    <a:pt x="5275421" y="760847"/>
                  </a:lnTo>
                  <a:lnTo>
                    <a:pt x="0" y="760847"/>
                  </a:lnTo>
                  <a:close/>
                </a:path>
                <a:path w="5275422" h="760847">
                  <a:moveTo>
                    <a:pt x="0" y="0"/>
                  </a:moveTo>
                  <a:lnTo>
                    <a:pt x="1914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9" name="形状3"/>
            <p:cNvSpPr txBox="1"/>
            <p:nvPr/>
          </p:nvSpPr>
          <p:spPr>
            <a:xfrm>
              <a:off x="0" y="28784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0" name="形状4"/>
            <p:cNvSpPr txBox="1"/>
            <p:nvPr/>
          </p:nvSpPr>
          <p:spPr>
            <a:xfrm>
              <a:off x="361847" y="23712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1" name="形状5"/>
            <p:cNvSpPr txBox="1"/>
            <p:nvPr/>
          </p:nvSpPr>
          <p:spPr>
            <a:xfrm>
              <a:off x="557374" y="273901"/>
              <a:ext cx="538581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探究串联电路中各处电流的关系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形状6"/>
            <p:cNvSpPr txBox="1"/>
            <p:nvPr/>
          </p:nvSpPr>
          <p:spPr>
            <a:xfrm>
              <a:off x="0" y="28657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3" name="文本1" title=""/>
          <p:cNvSpPr txBox="1"/>
          <p:nvPr/>
        </p:nvSpPr>
        <p:spPr>
          <a:xfrm>
            <a:off x="410013" y="1124626"/>
            <a:ext cx="2056828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提出问题：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2" title=""/>
          <p:cNvSpPr txBox="1"/>
          <p:nvPr/>
        </p:nvSpPr>
        <p:spPr>
          <a:xfrm>
            <a:off x="2139163" y="1124550"/>
            <a:ext cx="9633522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如图所示的串联电路，流过小灯泡 L</a:t>
            </a:r>
            <a:r>
              <a:rPr lang="zh-CN" altLang="en-US" sz="3000" b="1" i="0" baseline="-250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和 L</a:t>
            </a:r>
            <a:r>
              <a:rPr lang="zh-CN" altLang="en-US" sz="3000" b="1" i="0" baseline="-250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的电流大小有怎样的关系？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3" title=""/>
          <p:cNvSpPr txBox="1"/>
          <p:nvPr/>
        </p:nvSpPr>
        <p:spPr>
          <a:xfrm>
            <a:off x="409604" y="1750866"/>
            <a:ext cx="2361628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猜想与假设：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4" title=""/>
          <p:cNvSpPr txBox="1"/>
          <p:nvPr/>
        </p:nvSpPr>
        <p:spPr>
          <a:xfrm>
            <a:off x="2466804" y="1751286"/>
            <a:ext cx="5807392" cy="995045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⑴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从电源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正极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到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负极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，由于存在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用电器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，串联电路中电流可能越来越___ /___。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5" title=""/>
          <p:cNvSpPr txBox="1"/>
          <p:nvPr/>
        </p:nvSpPr>
        <p:spPr>
          <a:xfrm>
            <a:off x="2466804" y="2746172"/>
            <a:ext cx="5806916" cy="995045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串联电路中电流只有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一条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路径，所以各处电流可能______。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6" title=""/>
          <p:cNvSpPr txBox="1"/>
          <p:nvPr/>
        </p:nvSpPr>
        <p:spPr>
          <a:xfrm>
            <a:off x="6169228" y="2153412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小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7" title=""/>
          <p:cNvSpPr txBox="1"/>
          <p:nvPr/>
        </p:nvSpPr>
        <p:spPr>
          <a:xfrm>
            <a:off x="6817804" y="2179587"/>
            <a:ext cx="4953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大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0" name="文本8" title=""/>
          <p:cNvSpPr txBox="1"/>
          <p:nvPr/>
        </p:nvSpPr>
        <p:spPr>
          <a:xfrm>
            <a:off x="4086644" y="3148289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相等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9" title=""/>
          <p:cNvSpPr txBox="1"/>
          <p:nvPr/>
        </p:nvSpPr>
        <p:spPr>
          <a:xfrm>
            <a:off x="416728" y="3740610"/>
            <a:ext cx="2056828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设计实验：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10" title=""/>
          <p:cNvSpPr txBox="1"/>
          <p:nvPr/>
        </p:nvSpPr>
        <p:spPr>
          <a:xfrm>
            <a:off x="2167880" y="3740610"/>
            <a:ext cx="2719102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⑴ 设计实验电路。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3" name="图片5" title=""/>
          <p:cNvPicPr>
            <a:picLocks noChangeAspect="1"/>
          </p:cNvPicPr>
          <p:nvPr/>
        </p:nvPicPr>
        <p:blipFill>
          <a:blip r:embed="rId3"/>
          <a:srcRect l="34625" r="34550" b="16957"/>
          <a:stretch>
            <a:fillRect/>
          </a:stretch>
        </p:blipFill>
        <p:spPr>
          <a:xfrm>
            <a:off x="3760689" y="4367136"/>
            <a:ext cx="2388246" cy="1659474"/>
          </a:xfrm>
          <a:prstGeom prst="rect">
            <a:avLst/>
          </a:prstGeom>
        </p:spPr>
      </p:pic>
      <p:pic>
        <p:nvPicPr>
          <p:cNvPr id="24" name="图片6" title=""/>
          <p:cNvPicPr>
            <a:picLocks noChangeAspect="1"/>
          </p:cNvPicPr>
          <p:nvPr/>
        </p:nvPicPr>
        <p:blipFill>
          <a:blip r:embed="rId3"/>
          <a:srcRect l="725" r="68250" b="16085"/>
          <a:stretch>
            <a:fillRect/>
          </a:stretch>
        </p:blipFill>
        <p:spPr>
          <a:xfrm>
            <a:off x="536248" y="4367136"/>
            <a:ext cx="2403369" cy="1677325"/>
          </a:xfrm>
          <a:prstGeom prst="rect">
            <a:avLst/>
          </a:prstGeom>
        </p:spPr>
      </p:pic>
      <p:sp>
        <p:nvSpPr>
          <p:cNvPr id="25" name="文本11" title=""/>
          <p:cNvSpPr txBox="1"/>
          <p:nvPr/>
        </p:nvSpPr>
        <p:spPr>
          <a:xfrm>
            <a:off x="710689" y="6055243"/>
            <a:ext cx="1928971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测量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点电流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12" title=""/>
          <p:cNvSpPr txBox="1"/>
          <p:nvPr/>
        </p:nvSpPr>
        <p:spPr>
          <a:xfrm>
            <a:off x="3990442" y="6121298"/>
            <a:ext cx="1928971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测量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点电流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13" title=""/>
          <p:cNvSpPr txBox="1"/>
          <p:nvPr/>
        </p:nvSpPr>
        <p:spPr>
          <a:xfrm>
            <a:off x="7122062" y="6121308"/>
            <a:ext cx="1928971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测量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点电流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8" name="图片7" title=""/>
          <p:cNvPicPr>
            <a:picLocks noChangeAspect="1"/>
          </p:cNvPicPr>
          <p:nvPr/>
        </p:nvPicPr>
        <p:blipFill>
          <a:blip r:embed="rId2"/>
          <a:srcRect l="1288" r="1761" b="16101"/>
          <a:stretch>
            <a:fillRect/>
          </a:stretch>
        </p:blipFill>
        <p:spPr>
          <a:xfrm>
            <a:off x="9171737" y="1779861"/>
            <a:ext cx="2406110" cy="168899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8" grpId="0" animBg="1"/>
      <p:bldP spid="15" grpId="0" animBg="1"/>
      <p:bldP spid="16" grpId="0" animBg="1"/>
      <p:bldP spid="18" grpId="0" animBg="1"/>
      <p:bldP spid="19" grpId="0" animBg="1"/>
      <p:bldP spid="17" grpId="0" animBg="1"/>
      <p:bldP spid="20" grpId="0" animBg="1"/>
      <p:bldP spid="21" grpId="0" animBg="1"/>
      <p:bldP spid="22" grpId="0" animBg="1"/>
      <p:bldP spid="25" grpId="0" animBg="1"/>
      <p:bldP spid="5" grpId="0" animBg="1"/>
      <p:bldP spid="24" grpId="0" animBg="1"/>
      <p:bldP spid="26" grpId="0" animBg="1"/>
      <p:bldP spid="4" grpId="0" animBg="1"/>
      <p:bldP spid="23" grpId="0" animBg="1"/>
      <p:bldP spid="27" grpId="0" animBg="1"/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66"/>
            <a:ext cx="5943190" cy="835015"/>
            <a:chExt cx="5943190" cy="835015"/>
          </a:xfrm>
        </p:grpSpPr>
        <p:sp>
          <p:nvSpPr>
            <p:cNvPr id="4" name="形状2"/>
            <p:cNvSpPr txBox="1"/>
            <p:nvPr/>
          </p:nvSpPr>
          <p:spPr>
            <a:xfrm>
              <a:off x="559908" y="0"/>
              <a:ext cx="5275421" cy="760847"/>
            </a:xfrm>
            <a:custGeom>
              <a:gdLst>
                <a:gd name="connsiteX0" fmla="*/ 0 w 5275421"/>
                <a:gd name="connsiteY0" fmla="*/ 760847 h 760847"/>
                <a:gd name="connsiteX1" fmla="*/ 5275421 w 5275421"/>
                <a:gd name="connsiteY1" fmla="*/ 760847 h 760847"/>
                <a:gd name="connsiteX2" fmla="*/ 0 w 5275421"/>
                <a:gd name="connsiteY2" fmla="*/ 760847 h 760847"/>
                <a:gd name="connsiteX0-1" fmla="*/ 0 w 5275421"/>
                <a:gd name="connsiteY0-2" fmla="*/ 0 h 760847"/>
                <a:gd name="connsiteX1-3" fmla="*/ 1914 w 5275421"/>
                <a:gd name="connsiteY1-4" fmla="*/ 0 h 760847"/>
                <a:gd name="connsiteX2-5" fmla="*/ 0 w 527542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5275421" h="760847">
                  <a:moveTo>
                    <a:pt x="0" y="760847"/>
                  </a:moveTo>
                  <a:lnTo>
                    <a:pt x="5275421" y="760847"/>
                  </a:lnTo>
                  <a:lnTo>
                    <a:pt x="0" y="760847"/>
                  </a:lnTo>
                  <a:close/>
                </a:path>
                <a:path w="5275421" h="760847">
                  <a:moveTo>
                    <a:pt x="0" y="0"/>
                  </a:moveTo>
                  <a:lnTo>
                    <a:pt x="1914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0" y="28784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361847" y="23712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57374" y="273901"/>
              <a:ext cx="538581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探究串联电路中各处电流的关系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7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17128" y="1120245"/>
            <a:ext cx="2056828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设计实验：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2" title=""/>
          <p:cNvSpPr txBox="1"/>
          <p:nvPr/>
        </p:nvSpPr>
        <p:spPr>
          <a:xfrm>
            <a:off x="2168281" y="1119845"/>
            <a:ext cx="5462302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⑵ 根据电路图连接电路，并进行测量。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2168481" y="1712576"/>
            <a:ext cx="6618999" cy="995045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⑶ 把测量数据记录在表格中，并把操作中出现的问题简明扼要地写下来。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4" title=""/>
          <p:cNvSpPr txBox="1"/>
          <p:nvPr/>
        </p:nvSpPr>
        <p:spPr>
          <a:xfrm>
            <a:off x="2168271" y="2706948"/>
            <a:ext cx="6618999" cy="995045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⑷ 换上另外两个规格不同的小灯泡，再次测量并记录各点的电流。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3" name="表格1" title=""/>
          <p:cNvGraphicFramePr>
            <a:graphicFrameLocks noGrp="1"/>
          </p:cNvGraphicFramePr>
          <p:nvPr/>
        </p:nvGraphicFramePr>
        <p:xfrm>
          <a:off x="2370553" y="3936606"/>
          <a:ext cx="7451725" cy="1426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935"/>
                <a:gridCol w="1979930"/>
                <a:gridCol w="1979930"/>
                <a:gridCol w="1979930"/>
              </a:tblGrid>
              <a:tr h="475615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400"/>
                        </a:lnSpc>
                      </a:pP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小灯泡规格</a:t>
                      </a:r>
                      <a:endParaRPr lang="zh-CN" altLang="en-US" sz="2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等线"/>
                        <a:ea typeface="等线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A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点电流</a:t>
                      </a: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I</a:t>
                      </a:r>
                      <a:r>
                        <a:rPr lang="zh-CN" altLang="en-US" sz="2660" b="1" i="1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A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/A</a:t>
                      </a:r>
                      <a:endParaRPr lang="zh-CN" altLang="en-US" sz="2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B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点电流</a:t>
                      </a: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I</a:t>
                      </a:r>
                      <a:r>
                        <a:rPr lang="zh-CN" altLang="en-US" sz="2660" b="1" i="1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B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/A</a:t>
                      </a:r>
                      <a:endParaRPr lang="zh-CN" altLang="en-US" sz="2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C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点电流</a:t>
                      </a: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I</a:t>
                      </a:r>
                      <a:r>
                        <a:rPr lang="zh-CN" altLang="en-US" sz="2660" b="1" i="1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C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/A</a:t>
                      </a:r>
                      <a:endParaRPr lang="zh-CN" altLang="en-US" sz="2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75615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L</a:t>
                      </a:r>
                      <a:r>
                        <a:rPr lang="zh-CN" altLang="en-US" sz="2660" b="1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1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、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L</a:t>
                      </a:r>
                      <a:r>
                        <a:rPr lang="zh-CN" altLang="en-US" sz="2660" b="1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2</a:t>
                      </a:r>
                      <a:endParaRPr lang="zh-CN" altLang="en-US" sz="2660" b="1" i="0" baseline="-2500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75615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L</a:t>
                      </a:r>
                      <a:r>
                        <a:rPr lang="zh-CN" altLang="en-US" sz="2660" b="1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3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、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L</a:t>
                      </a:r>
                      <a:r>
                        <a:rPr lang="zh-CN" altLang="en-US" sz="2660" b="1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zh-CN" altLang="en-US" sz="2660" b="1" i="0" baseline="-2500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4" name="图片1" title=""/>
          <p:cNvPicPr>
            <a:picLocks noChangeAspect="1"/>
          </p:cNvPicPr>
          <p:nvPr/>
        </p:nvPicPr>
        <p:blipFill>
          <a:blip r:embed="rId2"/>
          <a:srcRect l="1288" r="1761" b="16101"/>
          <a:stretch>
            <a:fillRect/>
          </a:stretch>
        </p:blipFill>
        <p:spPr>
          <a:xfrm>
            <a:off x="9501930" y="1119854"/>
            <a:ext cx="2406110" cy="168899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515179" y="1721673"/>
            <a:ext cx="8297285" cy="4439926"/>
            <a:chExt cx="8297285" cy="4439926"/>
          </a:xfrm>
        </p:grpSpPr>
        <p:sp>
          <p:nvSpPr>
            <p:cNvPr id="3" name="形状2"/>
            <p:cNvSpPr txBox="1"/>
            <p:nvPr/>
          </p:nvSpPr>
          <p:spPr>
            <a:xfrm>
              <a:off x="0" y="0"/>
              <a:ext cx="8297285" cy="4439926"/>
            </a:xfrm>
            <a:custGeom>
              <a:gdLst>
                <a:gd name="connsiteX0" fmla="*/ 111208 w 8297285"/>
                <a:gd name="connsiteY0" fmla="*/ 0 h 4439926"/>
                <a:gd name="connsiteX1" fmla="*/ 8186077 w 8297285"/>
                <a:gd name="connsiteY1" fmla="*/ 0 h 4439926"/>
                <a:gd name="connsiteX2" fmla="*/ 8215571 w 8297285"/>
                <a:gd name="connsiteY2" fmla="*/ 0 h 4439926"/>
                <a:gd name="connsiteX3" fmla="*/ 8285568 w 8297285"/>
                <a:gd name="connsiteY3" fmla="*/ 53427 h 4439926"/>
                <a:gd name="connsiteX4" fmla="*/ 8297285 w 8297285"/>
                <a:gd name="connsiteY4" fmla="*/ 4328719 h 4439926"/>
                <a:gd name="connsiteX5" fmla="*/ 8297285 w 8297285"/>
                <a:gd name="connsiteY5" fmla="*/ 4358213 h 4439926"/>
                <a:gd name="connsiteX6" fmla="*/ 8243857 w 8297285"/>
                <a:gd name="connsiteY6" fmla="*/ 4428210 h 4439926"/>
                <a:gd name="connsiteX7" fmla="*/ 111208 w 8297285"/>
                <a:gd name="connsiteY7" fmla="*/ 4439926 h 4439926"/>
                <a:gd name="connsiteX8" fmla="*/ 81714 w 8297285"/>
                <a:gd name="connsiteY8" fmla="*/ 4439926 h 4439926"/>
                <a:gd name="connsiteX9" fmla="*/ 11716 w 8297285"/>
                <a:gd name="connsiteY9" fmla="*/ 4386499 h 4439926"/>
                <a:gd name="connsiteX10" fmla="*/ 0 w 8297285"/>
                <a:gd name="connsiteY10" fmla="*/ 111208 h 4439926"/>
                <a:gd name="connsiteX11" fmla="*/ 0 w 8297285"/>
                <a:gd name="connsiteY11" fmla="*/ 49789 h 443992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7285" h="4439926">
                  <a:moveTo>
                    <a:pt x="111208" y="0"/>
                  </a:moveTo>
                  <a:lnTo>
                    <a:pt x="8186077" y="0"/>
                  </a:lnTo>
                  <a:cubicBezTo>
                    <a:pt x="8215571" y="0"/>
                    <a:pt x="8243857" y="11716"/>
                    <a:pt x="8264713" y="32572"/>
                  </a:cubicBezTo>
                  <a:cubicBezTo>
                    <a:pt x="8285568" y="53427"/>
                    <a:pt x="8297285" y="81714"/>
                    <a:pt x="8297285" y="111208"/>
                  </a:cubicBezTo>
                  <a:lnTo>
                    <a:pt x="8297285" y="4328719"/>
                  </a:lnTo>
                  <a:cubicBezTo>
                    <a:pt x="8297285" y="4358213"/>
                    <a:pt x="8285568" y="4386499"/>
                    <a:pt x="8264713" y="4407354"/>
                  </a:cubicBezTo>
                  <a:cubicBezTo>
                    <a:pt x="8243857" y="4428210"/>
                    <a:pt x="8215571" y="4439926"/>
                    <a:pt x="8186077" y="4439926"/>
                  </a:cubicBezTo>
                  <a:lnTo>
                    <a:pt x="111208" y="4439926"/>
                  </a:lnTo>
                  <a:cubicBezTo>
                    <a:pt x="81714" y="4439926"/>
                    <a:pt x="53427" y="4428210"/>
                    <a:pt x="32572" y="4407354"/>
                  </a:cubicBezTo>
                  <a:cubicBezTo>
                    <a:pt x="11716" y="4386499"/>
                    <a:pt x="0" y="4358213"/>
                    <a:pt x="0" y="4328719"/>
                  </a:cubicBezTo>
                  <a:lnTo>
                    <a:pt x="0" y="111208"/>
                  </a:lnTo>
                  <a:cubicBezTo>
                    <a:pt x="0" y="49789"/>
                    <a:pt x="49789" y="0"/>
                    <a:pt x="111208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" name="形状3"/>
            <p:cNvSpPr txBox="1"/>
            <p:nvPr/>
          </p:nvSpPr>
          <p:spPr>
            <a:xfrm flipV="1">
              <a:off x="242211" y="621959"/>
              <a:ext cx="7761753" cy="1191"/>
            </a:xfrm>
            <a:prstGeom prst="line">
              <a:avLst/>
            </a:prstGeom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文本1" title=""/>
          <p:cNvSpPr txBox="1"/>
          <p:nvPr/>
        </p:nvSpPr>
        <p:spPr>
          <a:xfrm>
            <a:off x="759638" y="2295125"/>
            <a:ext cx="7598442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①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连接或改接电路时，开关应_______。电流表要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调零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7" name="组合2" title=""/>
          <p:cNvGrpSpPr/>
          <p:nvPr/>
        </p:nvGrpSpPr>
        <p:grpSpPr>
          <a:xfrm>
            <a:off x="416719" y="284969"/>
            <a:ext cx="5990815" cy="835012"/>
            <a:chExt cx="5990815" cy="835012"/>
          </a:xfrm>
        </p:grpSpPr>
        <p:sp>
          <p:nvSpPr>
            <p:cNvPr id="8" name="形状4"/>
            <p:cNvSpPr txBox="1"/>
            <p:nvPr/>
          </p:nvSpPr>
          <p:spPr>
            <a:xfrm>
              <a:off x="559908" y="0"/>
              <a:ext cx="5323046" cy="760847"/>
            </a:xfrm>
            <a:custGeom>
              <a:gdLst>
                <a:gd name="connsiteX0" fmla="*/ 0 w 5323046"/>
                <a:gd name="connsiteY0" fmla="*/ 760847 h 760847"/>
                <a:gd name="connsiteX1" fmla="*/ 5323046 w 5323046"/>
                <a:gd name="connsiteY1" fmla="*/ 760847 h 760847"/>
                <a:gd name="connsiteX2" fmla="*/ 0 w 5323046"/>
                <a:gd name="connsiteY2" fmla="*/ 760847 h 760847"/>
                <a:gd name="connsiteX0-1" fmla="*/ 0 w 5323046"/>
                <a:gd name="connsiteY0-2" fmla="*/ 0 h 760847"/>
                <a:gd name="connsiteX1-3" fmla="*/ 1931 w 5323046"/>
                <a:gd name="connsiteY1-4" fmla="*/ 0 h 760847"/>
                <a:gd name="connsiteX2-5" fmla="*/ 0 w 532304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5323047" h="760847">
                  <a:moveTo>
                    <a:pt x="0" y="760847"/>
                  </a:moveTo>
                  <a:lnTo>
                    <a:pt x="5323046" y="760847"/>
                  </a:lnTo>
                  <a:lnTo>
                    <a:pt x="0" y="760847"/>
                  </a:lnTo>
                  <a:close/>
                </a:path>
                <a:path w="5323047" h="760847">
                  <a:moveTo>
                    <a:pt x="0" y="0"/>
                  </a:moveTo>
                  <a:lnTo>
                    <a:pt x="1931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9" name="形状5"/>
            <p:cNvSpPr txBox="1"/>
            <p:nvPr/>
          </p:nvSpPr>
          <p:spPr>
            <a:xfrm>
              <a:off x="0" y="28783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0" name="形状6"/>
            <p:cNvSpPr txBox="1"/>
            <p:nvPr/>
          </p:nvSpPr>
          <p:spPr>
            <a:xfrm>
              <a:off x="361847" y="23711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1" name="形状7"/>
            <p:cNvSpPr txBox="1"/>
            <p:nvPr/>
          </p:nvSpPr>
          <p:spPr>
            <a:xfrm>
              <a:off x="557374" y="273898"/>
              <a:ext cx="543344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探究串联电路中各处电流的关系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形状8"/>
            <p:cNvSpPr txBox="1"/>
            <p:nvPr/>
          </p:nvSpPr>
          <p:spPr>
            <a:xfrm>
              <a:off x="0" y="28657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3" name="文本2" title=""/>
          <p:cNvSpPr txBox="1"/>
          <p:nvPr/>
        </p:nvSpPr>
        <p:spPr>
          <a:xfrm>
            <a:off x="5000120" y="2294753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断开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3" title=""/>
          <p:cNvSpPr txBox="1"/>
          <p:nvPr/>
        </p:nvSpPr>
        <p:spPr>
          <a:xfrm>
            <a:off x="755275" y="4441384"/>
            <a:ext cx="670944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④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接通电路前必须先用电流表的大量程_______；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4" title=""/>
          <p:cNvSpPr txBox="1"/>
          <p:nvPr/>
        </p:nvSpPr>
        <p:spPr>
          <a:xfrm>
            <a:off x="687886" y="1754210"/>
            <a:ext cx="23241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实验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注意事项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6" name="文本5" title=""/>
          <p:cNvSpPr txBox="1"/>
          <p:nvPr/>
        </p:nvSpPr>
        <p:spPr>
          <a:xfrm>
            <a:off x="764400" y="2853823"/>
            <a:ext cx="475018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②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电流表应____联在被测电路中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6" title=""/>
          <p:cNvSpPr txBox="1"/>
          <p:nvPr/>
        </p:nvSpPr>
        <p:spPr>
          <a:xfrm>
            <a:off x="755475" y="3446593"/>
            <a:ext cx="8157572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③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应从电源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正极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（或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负极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）起按电路图将元件逐个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首尾顺次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连接起来；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7" title=""/>
          <p:cNvSpPr txBox="1"/>
          <p:nvPr/>
        </p:nvSpPr>
        <p:spPr>
          <a:xfrm>
            <a:off x="417128" y="1120245"/>
            <a:ext cx="2056828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设计实验：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8" title=""/>
          <p:cNvSpPr txBox="1"/>
          <p:nvPr/>
        </p:nvSpPr>
        <p:spPr>
          <a:xfrm>
            <a:off x="755275" y="5033724"/>
            <a:ext cx="7595902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⑤ 读数、记录数据时要客观、精确，读数完毕，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断开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开关，切断电源，整理好仪器。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9" title=""/>
          <p:cNvSpPr txBox="1"/>
          <p:nvPr/>
        </p:nvSpPr>
        <p:spPr>
          <a:xfrm>
            <a:off x="2484958" y="2854204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串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10" title=""/>
          <p:cNvSpPr txBox="1"/>
          <p:nvPr/>
        </p:nvSpPr>
        <p:spPr>
          <a:xfrm>
            <a:off x="6197975" y="4441012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试触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2" name="图片1" title=""/>
          <p:cNvPicPr>
            <a:picLocks noChangeAspect="1"/>
          </p:cNvPicPr>
          <p:nvPr/>
        </p:nvPicPr>
        <p:blipFill>
          <a:blip r:embed="rId2"/>
          <a:srcRect l="1288" r="1761" b="16101"/>
          <a:stretch>
            <a:fillRect/>
          </a:stretch>
        </p:blipFill>
        <p:spPr>
          <a:xfrm>
            <a:off x="9501930" y="1119854"/>
            <a:ext cx="2406110" cy="168899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5" grpId="0" animBg="1"/>
      <p:bldP spid="13" grpId="0" animBg="1"/>
      <p:bldP spid="16" grpId="0" animBg="1"/>
      <p:bldP spid="20" grpId="0" animBg="1"/>
      <p:bldP spid="17" grpId="0" animBg="1"/>
      <p:bldP spid="14" grpId="0" animBg="1"/>
      <p:bldP spid="21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711251" y="4306405"/>
            <a:ext cx="752198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结论：串联电路中电流__________。即______________ 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4" name="组合1" title=""/>
          <p:cNvGrpSpPr/>
          <p:nvPr/>
        </p:nvGrpSpPr>
        <p:grpSpPr>
          <a:xfrm>
            <a:off x="416719" y="284969"/>
            <a:ext cx="5990815" cy="835012"/>
            <a:chExt cx="5990815" cy="835012"/>
          </a:xfrm>
        </p:grpSpPr>
        <p:sp>
          <p:nvSpPr>
            <p:cNvPr id="5" name="形状2"/>
            <p:cNvSpPr txBox="1"/>
            <p:nvPr/>
          </p:nvSpPr>
          <p:spPr>
            <a:xfrm>
              <a:off x="559908" y="0"/>
              <a:ext cx="5323046" cy="760847"/>
            </a:xfrm>
            <a:custGeom>
              <a:gdLst>
                <a:gd name="connsiteX0" fmla="*/ 0 w 5323046"/>
                <a:gd name="connsiteY0" fmla="*/ 760847 h 760847"/>
                <a:gd name="connsiteX1" fmla="*/ 5323046 w 5323046"/>
                <a:gd name="connsiteY1" fmla="*/ 760847 h 760847"/>
                <a:gd name="connsiteX2" fmla="*/ 0 w 5323046"/>
                <a:gd name="connsiteY2" fmla="*/ 760847 h 760847"/>
                <a:gd name="connsiteX0-1" fmla="*/ 0 w 5323046"/>
                <a:gd name="connsiteY0-2" fmla="*/ 0 h 760847"/>
                <a:gd name="connsiteX1-3" fmla="*/ 1931 w 5323046"/>
                <a:gd name="connsiteY1-4" fmla="*/ 0 h 760847"/>
                <a:gd name="connsiteX2-5" fmla="*/ 0 w 532304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5323046" h="760847">
                  <a:moveTo>
                    <a:pt x="0" y="760847"/>
                  </a:moveTo>
                  <a:lnTo>
                    <a:pt x="5323046" y="760847"/>
                  </a:lnTo>
                  <a:lnTo>
                    <a:pt x="0" y="760847"/>
                  </a:lnTo>
                  <a:close/>
                </a:path>
                <a:path w="5323046" h="760847">
                  <a:moveTo>
                    <a:pt x="0" y="0"/>
                  </a:moveTo>
                  <a:lnTo>
                    <a:pt x="1931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3"/>
            <p:cNvSpPr txBox="1"/>
            <p:nvPr/>
          </p:nvSpPr>
          <p:spPr>
            <a:xfrm>
              <a:off x="0" y="28783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4"/>
            <p:cNvSpPr txBox="1"/>
            <p:nvPr/>
          </p:nvSpPr>
          <p:spPr>
            <a:xfrm>
              <a:off x="361847" y="23711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5"/>
            <p:cNvSpPr txBox="1"/>
            <p:nvPr/>
          </p:nvSpPr>
          <p:spPr>
            <a:xfrm>
              <a:off x="557374" y="273898"/>
              <a:ext cx="543344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探究串联电路中各处电流的关系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形状6"/>
            <p:cNvSpPr txBox="1"/>
            <p:nvPr/>
          </p:nvSpPr>
          <p:spPr>
            <a:xfrm>
              <a:off x="0" y="28657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文本2" title="">
            <a:hlinkClick r:id="rId2" action="ppaction://hlinksldjump"/>
          </p:cNvPr>
          <p:cNvSpPr txBox="1"/>
          <p:nvPr/>
        </p:nvSpPr>
        <p:spPr>
          <a:xfrm>
            <a:off x="409813" y="1120311"/>
            <a:ext cx="2056828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4.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2" action="ppaction://hlinksldjump"/>
              </a:rPr>
              <a:t>进行实验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409985" y="3713921"/>
            <a:ext cx="2056828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5. 分析论证：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4" title=""/>
          <p:cNvSpPr txBox="1"/>
          <p:nvPr/>
        </p:nvSpPr>
        <p:spPr>
          <a:xfrm>
            <a:off x="3874475" y="4306595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处处相等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3" name="表格1" title=""/>
          <p:cNvGraphicFramePr>
            <a:graphicFrameLocks noGrp="1"/>
          </p:cNvGraphicFramePr>
          <p:nvPr/>
        </p:nvGraphicFramePr>
        <p:xfrm>
          <a:off x="760962" y="1899247"/>
          <a:ext cx="7451725" cy="1426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935"/>
                <a:gridCol w="1979930"/>
                <a:gridCol w="1979930"/>
                <a:gridCol w="1979930"/>
              </a:tblGrid>
              <a:tr h="475615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400"/>
                        </a:lnSpc>
                      </a:pP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小灯泡规格</a:t>
                      </a:r>
                      <a:endParaRPr lang="zh-CN" altLang="en-US" sz="2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等线"/>
                        <a:ea typeface="等线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A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点电流</a:t>
                      </a: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I</a:t>
                      </a:r>
                      <a:r>
                        <a:rPr lang="zh-CN" altLang="en-US" sz="2660" b="1" i="1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A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/A</a:t>
                      </a:r>
                      <a:endParaRPr lang="zh-CN" altLang="en-US" sz="2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B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点电流</a:t>
                      </a: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I</a:t>
                      </a:r>
                      <a:r>
                        <a:rPr lang="zh-CN" altLang="en-US" sz="2660" b="1" i="1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B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/A</a:t>
                      </a:r>
                      <a:endParaRPr lang="zh-CN" altLang="en-US" sz="2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C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点电流</a:t>
                      </a: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I</a:t>
                      </a:r>
                      <a:r>
                        <a:rPr lang="zh-CN" altLang="en-US" sz="2660" b="1" i="1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C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/A</a:t>
                      </a:r>
                      <a:endParaRPr lang="zh-CN" altLang="en-US" sz="2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75615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L</a:t>
                      </a:r>
                      <a:r>
                        <a:rPr lang="zh-CN" altLang="en-US" sz="2660" b="1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1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、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L</a:t>
                      </a:r>
                      <a:r>
                        <a:rPr lang="zh-CN" altLang="en-US" sz="2660" b="1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2</a:t>
                      </a:r>
                      <a:endParaRPr lang="zh-CN" altLang="en-US" sz="2660" b="1" i="0" baseline="-2500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75615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L</a:t>
                      </a:r>
                      <a:r>
                        <a:rPr lang="zh-CN" altLang="en-US" sz="2660" b="1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1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、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L</a:t>
                      </a:r>
                      <a:r>
                        <a:rPr lang="zh-CN" altLang="en-US" sz="2660" b="1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3</a:t>
                      </a:r>
                      <a:endParaRPr lang="zh-CN" altLang="en-US" sz="2660" b="1" i="0" baseline="-2500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" name="文本5" title=""/>
          <p:cNvSpPr txBox="1"/>
          <p:nvPr/>
        </p:nvSpPr>
        <p:spPr>
          <a:xfrm>
            <a:off x="2863186" y="2364981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0.22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5" name="文本6" title=""/>
          <p:cNvSpPr txBox="1"/>
          <p:nvPr/>
        </p:nvSpPr>
        <p:spPr>
          <a:xfrm>
            <a:off x="4879896" y="2365191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0.22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6" name="文本7" title=""/>
          <p:cNvSpPr txBox="1"/>
          <p:nvPr/>
        </p:nvSpPr>
        <p:spPr>
          <a:xfrm>
            <a:off x="6907730" y="2365191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0.22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7" name="文本8" title=""/>
          <p:cNvSpPr txBox="1"/>
          <p:nvPr/>
        </p:nvSpPr>
        <p:spPr>
          <a:xfrm>
            <a:off x="2863186" y="2850747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0.18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8" name="文本9" title=""/>
          <p:cNvSpPr txBox="1"/>
          <p:nvPr/>
        </p:nvSpPr>
        <p:spPr>
          <a:xfrm>
            <a:off x="4879705" y="2851137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0.18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9" name="文本10" title=""/>
          <p:cNvSpPr txBox="1"/>
          <p:nvPr/>
        </p:nvSpPr>
        <p:spPr>
          <a:xfrm>
            <a:off x="6907730" y="2851137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0.18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0" name="文本11" title=""/>
          <p:cNvSpPr txBox="1"/>
          <p:nvPr/>
        </p:nvSpPr>
        <p:spPr>
          <a:xfrm>
            <a:off x="5903700" y="4318302"/>
            <a:ext cx="1879727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I=I</a:t>
            </a:r>
            <a:r>
              <a:rPr lang="zh-CN" altLang="en-US" sz="24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=I</a:t>
            </a:r>
            <a:r>
              <a:rPr lang="zh-CN" altLang="en-US" sz="24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=...=I</a:t>
            </a:r>
            <a:r>
              <a:rPr lang="zh-CN" altLang="en-US" sz="24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n</a:t>
            </a:r>
            <a:endParaRPr lang="zh-CN" altLang="en-US" sz="24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21" name="图片1" title=""/>
          <p:cNvPicPr>
            <a:picLocks noChangeAspect="1"/>
          </p:cNvPicPr>
          <p:nvPr/>
        </p:nvPicPr>
        <p:blipFill>
          <a:blip r:embed="rId3"/>
          <a:srcRect l="1288" r="1761" b="16101"/>
          <a:stretch>
            <a:fillRect/>
          </a:stretch>
        </p:blipFill>
        <p:spPr>
          <a:xfrm>
            <a:off x="9501930" y="1119854"/>
            <a:ext cx="2406110" cy="1688997"/>
          </a:xfrm>
          <a:prstGeom prst="rect">
            <a:avLst/>
          </a:prstGeom>
        </p:spPr>
      </p:pic>
      <p:pic>
        <p:nvPicPr>
          <p:cNvPr id="22" name="图片2" title="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5498" y="6155711"/>
            <a:ext cx="523846" cy="49641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11" grpId="0" animBg="1"/>
      <p:bldP spid="2" grpId="0" animBg="1"/>
      <p:bldP spid="12" grpId="0" animBg="1"/>
      <p:bldP spid="20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410013" y="1124626"/>
            <a:ext cx="2056828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提出问题：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2139163" y="1124550"/>
            <a:ext cx="9029700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如图所示的并联电路中，干路电流与两条支流电流有什么关系呢？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3" title=""/>
          <p:cNvSpPr txBox="1"/>
          <p:nvPr/>
        </p:nvSpPr>
        <p:spPr>
          <a:xfrm>
            <a:off x="409804" y="1717329"/>
            <a:ext cx="2361628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猜想与假设：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4" title=""/>
          <p:cNvSpPr txBox="1"/>
          <p:nvPr/>
        </p:nvSpPr>
        <p:spPr>
          <a:xfrm>
            <a:off x="2467004" y="1717748"/>
            <a:ext cx="5062823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⑴ 并联电路中电流可能处处______。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5" title=""/>
          <p:cNvSpPr txBox="1"/>
          <p:nvPr/>
        </p:nvSpPr>
        <p:spPr>
          <a:xfrm>
            <a:off x="2466804" y="2310003"/>
            <a:ext cx="5802662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⑵ 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干路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电流可能比各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支路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电流都___/___。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6" title=""/>
          <p:cNvSpPr txBox="1"/>
          <p:nvPr/>
        </p:nvSpPr>
        <p:spPr>
          <a:xfrm>
            <a:off x="409785" y="3494942"/>
            <a:ext cx="2056828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设计实验：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7" title=""/>
          <p:cNvSpPr txBox="1"/>
          <p:nvPr/>
        </p:nvSpPr>
        <p:spPr>
          <a:xfrm>
            <a:off x="2160937" y="3494942"/>
            <a:ext cx="2719102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⑴ 设计实验电路。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8" title=""/>
          <p:cNvSpPr txBox="1"/>
          <p:nvPr/>
        </p:nvSpPr>
        <p:spPr>
          <a:xfrm>
            <a:off x="573176" y="6122318"/>
            <a:ext cx="1928971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测量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点电流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9" title=""/>
          <p:cNvSpPr txBox="1"/>
          <p:nvPr/>
        </p:nvSpPr>
        <p:spPr>
          <a:xfrm>
            <a:off x="3984488" y="6122089"/>
            <a:ext cx="1928971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测量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点电流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10" title=""/>
          <p:cNvSpPr txBox="1"/>
          <p:nvPr/>
        </p:nvSpPr>
        <p:spPr>
          <a:xfrm>
            <a:off x="7397296" y="6121508"/>
            <a:ext cx="1928971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测量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点电流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3" name="组合1" title=""/>
          <p:cNvGrpSpPr/>
          <p:nvPr/>
        </p:nvGrpSpPr>
        <p:grpSpPr>
          <a:xfrm>
            <a:off x="409689" y="289811"/>
            <a:ext cx="8172041" cy="835006"/>
            <a:chExt cx="8172041" cy="835006"/>
          </a:xfrm>
        </p:grpSpPr>
        <p:sp>
          <p:nvSpPr>
            <p:cNvPr id="14" name="形状2"/>
            <p:cNvSpPr txBox="1"/>
            <p:nvPr/>
          </p:nvSpPr>
          <p:spPr>
            <a:xfrm>
              <a:off x="559908" y="0"/>
              <a:ext cx="7380446" cy="760847"/>
            </a:xfrm>
            <a:custGeom>
              <a:gdLst>
                <a:gd name="connsiteX0" fmla="*/ 0 w 7380446"/>
                <a:gd name="connsiteY0" fmla="*/ 760847 h 760847"/>
                <a:gd name="connsiteX1" fmla="*/ 7380446 w 7380446"/>
                <a:gd name="connsiteY1" fmla="*/ 760847 h 760847"/>
                <a:gd name="connsiteX2" fmla="*/ 0 w 7380446"/>
                <a:gd name="connsiteY2" fmla="*/ 760847 h 760847"/>
                <a:gd name="connsiteX0-1" fmla="*/ 0 w 7380446"/>
                <a:gd name="connsiteY0-2" fmla="*/ 0 h 760847"/>
                <a:gd name="connsiteX1-3" fmla="*/ 2678 w 7380446"/>
                <a:gd name="connsiteY1-4" fmla="*/ 0 h 760847"/>
                <a:gd name="connsiteX2-5" fmla="*/ 0 w 738044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7380446" h="760847">
                  <a:moveTo>
                    <a:pt x="0" y="760847"/>
                  </a:moveTo>
                  <a:lnTo>
                    <a:pt x="7380446" y="760847"/>
                  </a:lnTo>
                  <a:lnTo>
                    <a:pt x="0" y="760847"/>
                  </a:lnTo>
                  <a:close/>
                </a:path>
                <a:path w="7380446" h="760847">
                  <a:moveTo>
                    <a:pt x="0" y="0"/>
                  </a:moveTo>
                  <a:lnTo>
                    <a:pt x="2678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5" name="形状3"/>
            <p:cNvSpPr txBox="1"/>
            <p:nvPr/>
          </p:nvSpPr>
          <p:spPr>
            <a:xfrm>
              <a:off x="0" y="287833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6" name="形状4"/>
            <p:cNvSpPr txBox="1"/>
            <p:nvPr/>
          </p:nvSpPr>
          <p:spPr>
            <a:xfrm>
              <a:off x="361847" y="23711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7" name="形状5"/>
            <p:cNvSpPr txBox="1"/>
            <p:nvPr/>
          </p:nvSpPr>
          <p:spPr>
            <a:xfrm>
              <a:off x="557375" y="273901"/>
              <a:ext cx="761466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探究并联电路中干路电流与各支路电流的关系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形状6"/>
            <p:cNvSpPr txBox="1"/>
            <p:nvPr/>
          </p:nvSpPr>
          <p:spPr>
            <a:xfrm>
              <a:off x="0" y="286565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9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380" y="4252370"/>
            <a:ext cx="2479796" cy="1872196"/>
          </a:xfrm>
          <a:prstGeom prst="rect">
            <a:avLst/>
          </a:prstGeom>
        </p:spPr>
      </p:pic>
      <p:sp>
        <p:nvSpPr>
          <p:cNvPr id="20" name="文本11" title=""/>
          <p:cNvSpPr txBox="1"/>
          <p:nvPr/>
        </p:nvSpPr>
        <p:spPr>
          <a:xfrm>
            <a:off x="2473938" y="2902658"/>
            <a:ext cx="5553361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⑶ 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干路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电流可能等于各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支路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电流之___。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1" name="图片2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9611" y="4252570"/>
            <a:ext cx="2479796" cy="1872196"/>
          </a:xfrm>
          <a:prstGeom prst="rect">
            <a:avLst/>
          </a:prstGeom>
        </p:spPr>
      </p:pic>
      <p:pic>
        <p:nvPicPr>
          <p:cNvPr id="22" name="图片3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1842" y="4252760"/>
            <a:ext cx="2479796" cy="1872193"/>
          </a:xfrm>
          <a:prstGeom prst="rect">
            <a:avLst/>
          </a:prstGeom>
        </p:spPr>
      </p:pic>
      <p:pic>
        <p:nvPicPr>
          <p:cNvPr id="23" name="图片4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1546" y="1856242"/>
            <a:ext cx="2479796" cy="1872196"/>
          </a:xfrm>
          <a:prstGeom prst="rect">
            <a:avLst/>
          </a:prstGeom>
        </p:spPr>
      </p:pic>
      <p:pic>
        <p:nvPicPr>
          <p:cNvPr id="24" name="图片5" title=""/>
          <p:cNvPicPr>
            <a:picLocks noChangeAspect="1"/>
          </p:cNvPicPr>
          <p:nvPr/>
        </p:nvPicPr>
        <p:blipFill>
          <a:blip r:embed="rId3"/>
          <a:srcRect l="88150" t="9496" r="4825" b="69089"/>
          <a:stretch>
            <a:fillRect/>
          </a:stretch>
        </p:blipFill>
        <p:spPr>
          <a:xfrm>
            <a:off x="1011241" y="4402452"/>
            <a:ext cx="545243" cy="427574"/>
          </a:xfrm>
          <a:prstGeom prst="rect">
            <a:avLst/>
          </a:prstGeom>
        </p:spPr>
      </p:pic>
      <p:pic>
        <p:nvPicPr>
          <p:cNvPr id="25" name="图片6" title=""/>
          <p:cNvPicPr>
            <a:picLocks noChangeAspect="1"/>
          </p:cNvPicPr>
          <p:nvPr/>
        </p:nvPicPr>
        <p:blipFill>
          <a:blip r:embed="rId3"/>
          <a:srcRect l="88150" t="9496" r="4825" b="69089"/>
          <a:stretch>
            <a:fillRect/>
          </a:stretch>
        </p:blipFill>
        <p:spPr>
          <a:xfrm>
            <a:off x="4414847" y="4974546"/>
            <a:ext cx="545243" cy="427574"/>
          </a:xfrm>
          <a:prstGeom prst="rect">
            <a:avLst/>
          </a:prstGeom>
        </p:spPr>
      </p:pic>
      <p:pic>
        <p:nvPicPr>
          <p:cNvPr id="26" name="图片7" title=""/>
          <p:cNvPicPr>
            <a:picLocks noChangeAspect="1"/>
          </p:cNvPicPr>
          <p:nvPr/>
        </p:nvPicPr>
        <p:blipFill>
          <a:blip r:embed="rId3"/>
          <a:srcRect l="89800" t="12596" r="6525" b="73062"/>
          <a:stretch>
            <a:fillRect/>
          </a:stretch>
        </p:blipFill>
        <p:spPr>
          <a:xfrm>
            <a:off x="7259784" y="4994786"/>
            <a:ext cx="285750" cy="285750"/>
          </a:xfrm>
          <a:prstGeom prst="rect">
            <a:avLst/>
          </a:prstGeom>
        </p:spPr>
      </p:pic>
      <p:sp>
        <p:nvSpPr>
          <p:cNvPr id="27" name="文本12" title=""/>
          <p:cNvSpPr txBox="1"/>
          <p:nvPr/>
        </p:nvSpPr>
        <p:spPr>
          <a:xfrm>
            <a:off x="6322019" y="1717872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相等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13" title=""/>
          <p:cNvSpPr txBox="1"/>
          <p:nvPr/>
        </p:nvSpPr>
        <p:spPr>
          <a:xfrm>
            <a:off x="6901653" y="2310213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大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14" title=""/>
          <p:cNvSpPr txBox="1"/>
          <p:nvPr/>
        </p:nvSpPr>
        <p:spPr>
          <a:xfrm>
            <a:off x="7426719" y="2310213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小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15" title=""/>
          <p:cNvSpPr txBox="1"/>
          <p:nvPr/>
        </p:nvSpPr>
        <p:spPr>
          <a:xfrm>
            <a:off x="7191375" y="2902544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27" grpId="0" animBg="1"/>
      <p:bldP spid="6" grpId="0" animBg="1"/>
      <p:bldP spid="28" grpId="0" animBg="1"/>
      <p:bldP spid="29" grpId="0" animBg="1"/>
      <p:bldP spid="20" grpId="0" animBg="1"/>
      <p:bldP spid="30" grpId="0" animBg="1"/>
      <p:bldP spid="7" grpId="0" animBg="1"/>
      <p:bldP spid="8" grpId="0" animBg="1"/>
      <p:bldP spid="9" grpId="0" animBg="1"/>
      <p:bldP spid="19" grpId="0" animBg="1"/>
      <p:bldP spid="24" grpId="0" animBg="1"/>
      <p:bldP spid="10" grpId="0" animBg="1"/>
      <p:bldP spid="21" grpId="0" animBg="1"/>
      <p:bldP spid="25" grpId="0" animBg="1"/>
      <p:bldP spid="11" grpId="0" animBg="1"/>
      <p:bldP spid="22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417128" y="1120245"/>
            <a:ext cx="2056828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设计实验：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2168281" y="1119845"/>
            <a:ext cx="5462302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⑵ 根据电路图连接电路，并进行测量。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3" title=""/>
          <p:cNvSpPr txBox="1"/>
          <p:nvPr/>
        </p:nvSpPr>
        <p:spPr>
          <a:xfrm>
            <a:off x="2168481" y="1712576"/>
            <a:ext cx="6618999" cy="995045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⑶ 把测量数据记录在表格中，并把操作中出现的问题简明扼要地写下来。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4" title=""/>
          <p:cNvSpPr txBox="1"/>
          <p:nvPr/>
        </p:nvSpPr>
        <p:spPr>
          <a:xfrm>
            <a:off x="2168271" y="2706948"/>
            <a:ext cx="6618999" cy="995045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⑷ 换上另外两个规格不同的小灯泡，再次测量并记录各点的电流。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6" name="表格1" title=""/>
          <p:cNvGraphicFramePr>
            <a:graphicFrameLocks noGrp="1"/>
          </p:cNvGraphicFramePr>
          <p:nvPr/>
        </p:nvGraphicFramePr>
        <p:xfrm>
          <a:off x="2370553" y="3936606"/>
          <a:ext cx="7451725" cy="1976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935"/>
                <a:gridCol w="1979930"/>
                <a:gridCol w="1979930"/>
                <a:gridCol w="1979930"/>
              </a:tblGrid>
              <a:tr h="475615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400"/>
                        </a:lnSpc>
                      </a:pP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小灯泡规格</a:t>
                      </a:r>
                      <a:endParaRPr lang="zh-CN" altLang="en-US" sz="2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等线"/>
                        <a:ea typeface="等线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A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点电流</a:t>
                      </a: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I</a:t>
                      </a:r>
                      <a:r>
                        <a:rPr lang="zh-CN" altLang="en-US" sz="2660" b="1" i="1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A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/A</a:t>
                      </a:r>
                      <a:endParaRPr lang="zh-CN" altLang="en-US" sz="2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B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点电流</a:t>
                      </a: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I</a:t>
                      </a:r>
                      <a:r>
                        <a:rPr lang="zh-CN" altLang="en-US" sz="2660" b="1" i="1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B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/A</a:t>
                      </a:r>
                      <a:endParaRPr lang="zh-CN" altLang="en-US" sz="2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C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点电流</a:t>
                      </a: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I</a:t>
                      </a:r>
                      <a:r>
                        <a:rPr lang="zh-CN" altLang="en-US" sz="2660" b="1" i="1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C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/A</a:t>
                      </a:r>
                      <a:endParaRPr lang="zh-CN" altLang="en-US" sz="2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75615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L</a:t>
                      </a:r>
                      <a:r>
                        <a:rPr lang="zh-CN" altLang="en-US" sz="2660" b="1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1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、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L</a:t>
                      </a:r>
                      <a:r>
                        <a:rPr lang="zh-CN" altLang="en-US" sz="2660" b="1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2</a:t>
                      </a:r>
                      <a:endParaRPr lang="zh-CN" altLang="en-US" sz="2660" b="1" i="0" baseline="-2500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75615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L</a:t>
                      </a:r>
                      <a:r>
                        <a:rPr lang="zh-CN" altLang="en-US" sz="2660" b="1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1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、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L</a:t>
                      </a:r>
                      <a:r>
                        <a:rPr lang="zh-CN" altLang="en-US" sz="2660" b="1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zh-CN" altLang="en-US" sz="2660" b="1" i="0" baseline="-2500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550042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L</a:t>
                      </a:r>
                      <a:r>
                        <a:rPr lang="zh-CN" altLang="en-US" sz="2660" b="1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3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、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L</a:t>
                      </a:r>
                      <a:r>
                        <a:rPr lang="zh-CN" altLang="en-US" sz="2660" b="1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zh-CN" altLang="en-US" sz="2660" b="1" i="0" baseline="-2500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7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6413" y="1119854"/>
            <a:ext cx="2237144" cy="1688997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9" name="组合1" title=""/>
          <p:cNvGrpSpPr/>
          <p:nvPr/>
        </p:nvGrpSpPr>
        <p:grpSpPr>
          <a:xfrm>
            <a:off x="409689" y="289811"/>
            <a:ext cx="8172041" cy="835006"/>
            <a:chExt cx="8172041" cy="835006"/>
          </a:xfrm>
        </p:grpSpPr>
        <p:sp>
          <p:nvSpPr>
            <p:cNvPr id="10" name="形状2"/>
            <p:cNvSpPr txBox="1"/>
            <p:nvPr/>
          </p:nvSpPr>
          <p:spPr>
            <a:xfrm>
              <a:off x="559908" y="0"/>
              <a:ext cx="7380446" cy="760847"/>
            </a:xfrm>
            <a:custGeom>
              <a:gdLst>
                <a:gd name="connsiteX0" fmla="*/ 0 w 7380446"/>
                <a:gd name="connsiteY0" fmla="*/ 760847 h 760847"/>
                <a:gd name="connsiteX1" fmla="*/ 7380446 w 7380446"/>
                <a:gd name="connsiteY1" fmla="*/ 760847 h 760847"/>
                <a:gd name="connsiteX2" fmla="*/ 0 w 7380446"/>
                <a:gd name="connsiteY2" fmla="*/ 760847 h 760847"/>
                <a:gd name="connsiteX0-1" fmla="*/ 0 w 7380446"/>
                <a:gd name="connsiteY0-2" fmla="*/ 0 h 760847"/>
                <a:gd name="connsiteX1-3" fmla="*/ 2678 w 7380446"/>
                <a:gd name="connsiteY1-4" fmla="*/ 0 h 760847"/>
                <a:gd name="connsiteX2-5" fmla="*/ 0 w 738044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7380446" h="760847">
                  <a:moveTo>
                    <a:pt x="0" y="760847"/>
                  </a:moveTo>
                  <a:lnTo>
                    <a:pt x="7380446" y="760847"/>
                  </a:lnTo>
                  <a:lnTo>
                    <a:pt x="0" y="760847"/>
                  </a:lnTo>
                  <a:close/>
                </a:path>
                <a:path w="7380446" h="760847">
                  <a:moveTo>
                    <a:pt x="0" y="0"/>
                  </a:moveTo>
                  <a:lnTo>
                    <a:pt x="2678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1" name="形状3"/>
            <p:cNvSpPr txBox="1"/>
            <p:nvPr/>
          </p:nvSpPr>
          <p:spPr>
            <a:xfrm>
              <a:off x="0" y="287833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2" name="形状4"/>
            <p:cNvSpPr txBox="1"/>
            <p:nvPr/>
          </p:nvSpPr>
          <p:spPr>
            <a:xfrm>
              <a:off x="361847" y="23711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3" name="形状5"/>
            <p:cNvSpPr txBox="1"/>
            <p:nvPr/>
          </p:nvSpPr>
          <p:spPr>
            <a:xfrm>
              <a:off x="557375" y="273901"/>
              <a:ext cx="761466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探究并联电路中干路电流与各支路电流的关系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形状6"/>
            <p:cNvSpPr txBox="1"/>
            <p:nvPr/>
          </p:nvSpPr>
          <p:spPr>
            <a:xfrm>
              <a:off x="0" y="286565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618534" y="4779169"/>
            <a:ext cx="10023507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结论：并联电路中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干路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电流等于各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支路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电流之___。即_________________ 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2" title="">
            <a:hlinkClick r:id="rId2" action="ppaction://hlinksldjump"/>
          </p:cNvPr>
          <p:cNvSpPr txBox="1"/>
          <p:nvPr/>
        </p:nvSpPr>
        <p:spPr>
          <a:xfrm>
            <a:off x="409813" y="1120311"/>
            <a:ext cx="2056828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4.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2" action="ppaction://hlinksldjump"/>
              </a:rPr>
              <a:t>进行实验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3" title=""/>
          <p:cNvSpPr txBox="1"/>
          <p:nvPr/>
        </p:nvSpPr>
        <p:spPr>
          <a:xfrm>
            <a:off x="317268" y="4187085"/>
            <a:ext cx="2056828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5. 分析论证：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5" name="表格1" title=""/>
          <p:cNvGraphicFramePr>
            <a:graphicFrameLocks noGrp="1"/>
          </p:cNvGraphicFramePr>
          <p:nvPr/>
        </p:nvGraphicFramePr>
        <p:xfrm>
          <a:off x="1164850" y="1712319"/>
          <a:ext cx="7451725" cy="1976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935"/>
                <a:gridCol w="1979930"/>
                <a:gridCol w="1979930"/>
                <a:gridCol w="1979930"/>
              </a:tblGrid>
              <a:tr h="475615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400"/>
                        </a:lnSpc>
                      </a:pP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小灯泡规格</a:t>
                      </a:r>
                      <a:endParaRPr lang="zh-CN" altLang="en-US" sz="2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等线"/>
                        <a:ea typeface="等线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A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点电流</a:t>
                      </a: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I</a:t>
                      </a:r>
                      <a:r>
                        <a:rPr lang="zh-CN" altLang="en-US" sz="2660" b="1" i="1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A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/A</a:t>
                      </a:r>
                      <a:endParaRPr lang="zh-CN" altLang="en-US" sz="2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B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点电流</a:t>
                      </a: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I</a:t>
                      </a:r>
                      <a:r>
                        <a:rPr lang="zh-CN" altLang="en-US" sz="2660" b="1" i="1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B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/A</a:t>
                      </a:r>
                      <a:endParaRPr lang="zh-CN" altLang="en-US" sz="2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C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点电流</a:t>
                      </a:r>
                      <a:r>
                        <a:rPr lang="zh-CN" altLang="en-US" sz="2000" b="1" i="1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I</a:t>
                      </a:r>
                      <a:r>
                        <a:rPr lang="zh-CN" altLang="en-US" sz="2660" b="1" i="1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C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/A</a:t>
                      </a:r>
                      <a:endParaRPr lang="zh-CN" altLang="en-US" sz="2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75615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L</a:t>
                      </a:r>
                      <a:r>
                        <a:rPr lang="zh-CN" altLang="en-US" sz="2660" b="1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1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、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L</a:t>
                      </a:r>
                      <a:r>
                        <a:rPr lang="zh-CN" altLang="en-US" sz="2660" b="1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2</a:t>
                      </a:r>
                      <a:endParaRPr lang="zh-CN" altLang="en-US" sz="2660" b="1" i="0" baseline="-2500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75615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L</a:t>
                      </a:r>
                      <a:r>
                        <a:rPr lang="zh-CN" altLang="en-US" sz="2660" b="1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1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、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L</a:t>
                      </a:r>
                      <a:r>
                        <a:rPr lang="zh-CN" altLang="en-US" sz="2660" b="1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zh-CN" altLang="en-US" sz="2660" b="1" i="0" baseline="-2500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550042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200"/>
                        </a:lnSpc>
                      </a:pP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L</a:t>
                      </a:r>
                      <a:r>
                        <a:rPr lang="zh-CN" altLang="en-US" sz="2660" b="1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3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等线"/>
                          <a:ea typeface="等线"/>
                        </a:rPr>
                        <a:t>、</a:t>
                      </a:r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L</a:t>
                      </a:r>
                      <a:r>
                        <a:rPr lang="zh-CN" altLang="en-US" sz="2660" b="1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zh-CN" altLang="en-US" sz="2660" b="1" i="0" baseline="-25000">
                        <a:solidFill>
                          <a:srgbClr val="FFFFFF">
                            <a:alpha val="100000"/>
                          </a:srgbClr>
                        </a:solidFill>
                        <a:latin typeface="Arial"/>
                        <a:ea typeface="Arial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文本4" title=""/>
          <p:cNvSpPr txBox="1"/>
          <p:nvPr/>
        </p:nvSpPr>
        <p:spPr>
          <a:xfrm>
            <a:off x="3267075" y="2178053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0.18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7" name="文本5" title=""/>
          <p:cNvSpPr txBox="1"/>
          <p:nvPr/>
        </p:nvSpPr>
        <p:spPr>
          <a:xfrm>
            <a:off x="5283784" y="2178263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0.24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8" name="文本6" title=""/>
          <p:cNvSpPr txBox="1"/>
          <p:nvPr/>
        </p:nvSpPr>
        <p:spPr>
          <a:xfrm>
            <a:off x="7311619" y="2178263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0.42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9" name="文本7" title=""/>
          <p:cNvSpPr txBox="1"/>
          <p:nvPr/>
        </p:nvSpPr>
        <p:spPr>
          <a:xfrm>
            <a:off x="3267075" y="2663819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0.16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0" name="文本8" title=""/>
          <p:cNvSpPr txBox="1"/>
          <p:nvPr/>
        </p:nvSpPr>
        <p:spPr>
          <a:xfrm>
            <a:off x="5283794" y="2664209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0.30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1" name="文本9" title=""/>
          <p:cNvSpPr txBox="1"/>
          <p:nvPr/>
        </p:nvSpPr>
        <p:spPr>
          <a:xfrm>
            <a:off x="7311619" y="2664209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0.46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2" name="文本10" title=""/>
          <p:cNvSpPr txBox="1"/>
          <p:nvPr/>
        </p:nvSpPr>
        <p:spPr>
          <a:xfrm>
            <a:off x="3267275" y="3148003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0.2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3" name="文本11" title=""/>
          <p:cNvSpPr txBox="1"/>
          <p:nvPr/>
        </p:nvSpPr>
        <p:spPr>
          <a:xfrm>
            <a:off x="5283794" y="3148393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0.28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4" name="文本12" title=""/>
          <p:cNvSpPr txBox="1"/>
          <p:nvPr/>
        </p:nvSpPr>
        <p:spPr>
          <a:xfrm>
            <a:off x="7312219" y="3148394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0.48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5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6" name="组合1" title=""/>
          <p:cNvGrpSpPr/>
          <p:nvPr/>
        </p:nvGrpSpPr>
        <p:grpSpPr>
          <a:xfrm>
            <a:off x="409689" y="289811"/>
            <a:ext cx="8172041" cy="835006"/>
            <a:chExt cx="8172041" cy="835006"/>
          </a:xfrm>
        </p:grpSpPr>
        <p:sp>
          <p:nvSpPr>
            <p:cNvPr id="17" name="形状2"/>
            <p:cNvSpPr txBox="1"/>
            <p:nvPr/>
          </p:nvSpPr>
          <p:spPr>
            <a:xfrm>
              <a:off x="559908" y="0"/>
              <a:ext cx="7380446" cy="760847"/>
            </a:xfrm>
            <a:custGeom>
              <a:gdLst>
                <a:gd name="connsiteX0" fmla="*/ 0 w 7380446"/>
                <a:gd name="connsiteY0" fmla="*/ 760847 h 760847"/>
                <a:gd name="connsiteX1" fmla="*/ 7380446 w 7380446"/>
                <a:gd name="connsiteY1" fmla="*/ 760847 h 760847"/>
                <a:gd name="connsiteX2" fmla="*/ 0 w 7380446"/>
                <a:gd name="connsiteY2" fmla="*/ 760847 h 760847"/>
                <a:gd name="connsiteX0-1" fmla="*/ 0 w 7380446"/>
                <a:gd name="connsiteY0-2" fmla="*/ 0 h 760847"/>
                <a:gd name="connsiteX1-3" fmla="*/ 2678 w 7380446"/>
                <a:gd name="connsiteY1-4" fmla="*/ 0 h 760847"/>
                <a:gd name="connsiteX2-5" fmla="*/ 0 w 738044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7380446" h="760847">
                  <a:moveTo>
                    <a:pt x="0" y="760847"/>
                  </a:moveTo>
                  <a:lnTo>
                    <a:pt x="7380446" y="760847"/>
                  </a:lnTo>
                  <a:lnTo>
                    <a:pt x="0" y="760847"/>
                  </a:lnTo>
                  <a:close/>
                </a:path>
                <a:path w="7380446" h="760847">
                  <a:moveTo>
                    <a:pt x="0" y="0"/>
                  </a:moveTo>
                  <a:lnTo>
                    <a:pt x="2678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8" name="形状3"/>
            <p:cNvSpPr txBox="1"/>
            <p:nvPr/>
          </p:nvSpPr>
          <p:spPr>
            <a:xfrm>
              <a:off x="0" y="287833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9" name="形状4"/>
            <p:cNvSpPr txBox="1"/>
            <p:nvPr/>
          </p:nvSpPr>
          <p:spPr>
            <a:xfrm>
              <a:off x="361847" y="23711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0" name="形状5"/>
            <p:cNvSpPr txBox="1"/>
            <p:nvPr/>
          </p:nvSpPr>
          <p:spPr>
            <a:xfrm>
              <a:off x="557375" y="273901"/>
              <a:ext cx="761466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探究并联电路中干路电流与各支路电流的关系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形状6"/>
            <p:cNvSpPr txBox="1"/>
            <p:nvPr/>
          </p:nvSpPr>
          <p:spPr>
            <a:xfrm>
              <a:off x="0" y="286565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2" name="图片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6413" y="1119854"/>
            <a:ext cx="2237144" cy="1688997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3" name="文本13" title=""/>
          <p:cNvSpPr txBox="1"/>
          <p:nvPr/>
        </p:nvSpPr>
        <p:spPr>
          <a:xfrm>
            <a:off x="6765922" y="4779569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14" title=""/>
          <p:cNvSpPr txBox="1"/>
          <p:nvPr/>
        </p:nvSpPr>
        <p:spPr>
          <a:xfrm>
            <a:off x="7788278" y="4779169"/>
            <a:ext cx="2478723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I=I</a:t>
            </a:r>
            <a:r>
              <a:rPr lang="zh-CN" altLang="en-US" sz="24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+I</a:t>
            </a:r>
            <a:r>
              <a:rPr lang="zh-CN" altLang="en-US" sz="24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+……+I</a:t>
            </a:r>
            <a:r>
              <a:rPr lang="zh-CN" altLang="en-US" sz="24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n</a:t>
            </a:r>
            <a:endParaRPr lang="zh-CN" altLang="en-US" sz="24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25" name="图片2" title="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5498" y="6155711"/>
            <a:ext cx="523846" cy="49641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4" grpId="0" animBg="1"/>
      <p:bldP spid="2" grpId="0" animBg="1"/>
      <p:bldP spid="23" grpId="0" animBg="1"/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1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文本1" title=""/>
          <p:cNvSpPr txBox="1"/>
          <p:nvPr/>
        </p:nvSpPr>
        <p:spPr>
          <a:xfrm>
            <a:off x="454028" y="2279847"/>
            <a:ext cx="553053" cy="229965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课堂小结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717405" y="788241"/>
            <a:ext cx="9423397" cy="5300662"/>
          </a:xfrm>
          <a:prstGeom prst="rect">
            <a:avLst/>
          </a:prstGeom>
        </p:spPr>
      </p:pic>
      <p:pic>
        <p:nvPicPr>
          <p:cNvPr id="7" name="图片1" title="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/>
          <a:srcRect l="1915" t="16549" r="82535" b="13732"/>
          <a:stretch>
            <a:fillRect/>
          </a:stretch>
        </p:blipFill>
        <p:spPr>
          <a:xfrm>
            <a:off x="11455241" y="6177896"/>
            <a:ext cx="523551" cy="4898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26074" y="317344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682" y="786536"/>
            <a:ext cx="878081" cy="5285394"/>
          </a:xfrm>
          <a:custGeom>
            <a:gdLst>
              <a:gd name="connsiteX0" fmla="*/ 210739 w 878081"/>
              <a:gd name="connsiteY0" fmla="*/ 0 h 5285394"/>
              <a:gd name="connsiteX1" fmla="*/ 807835 w 878081"/>
              <a:gd name="connsiteY1" fmla="*/ 0 h 5285394"/>
              <a:gd name="connsiteX2" fmla="*/ 832931 w 878081"/>
              <a:gd name="connsiteY2" fmla="*/ 0 h 5285394"/>
              <a:gd name="connsiteX3" fmla="*/ 881218 w 878081"/>
              <a:gd name="connsiteY3" fmla="*/ 56858 h 5285394"/>
              <a:gd name="connsiteX4" fmla="*/ 856122 w 878081"/>
              <a:gd name="connsiteY4" fmla="*/ 127104 h 5285394"/>
              <a:gd name="connsiteX5" fmla="*/ 737588 w 878081"/>
              <a:gd name="connsiteY5" fmla="*/ 140493 h 5285394"/>
              <a:gd name="connsiteX6" fmla="*/ 737588 w 878081"/>
              <a:gd name="connsiteY6" fmla="*/ 5215147 h 5285394"/>
              <a:gd name="connsiteX7" fmla="*/ 737588 w 878081"/>
              <a:gd name="connsiteY7" fmla="*/ 5253943 h 5285394"/>
              <a:gd name="connsiteX8" fmla="*/ 70246 w 878081"/>
              <a:gd name="connsiteY8" fmla="*/ 5285394 h 5285394"/>
              <a:gd name="connsiteX9" fmla="*/ 31516 w 878081"/>
              <a:gd name="connsiteY9" fmla="*/ 5285301 h 5285394"/>
              <a:gd name="connsiteX10" fmla="*/ 168 w 878081"/>
              <a:gd name="connsiteY10" fmla="*/ 5176417 h 5285394"/>
              <a:gd name="connsiteX11" fmla="*/ 140493 w 878081"/>
              <a:gd name="connsiteY11" fmla="*/ 5144901 h 5285394"/>
              <a:gd name="connsiteX12" fmla="*/ 140493 w 878081"/>
              <a:gd name="connsiteY12" fmla="*/ 70247 h 5285394"/>
              <a:gd name="connsiteX13" fmla="*/ 140493 w 878081"/>
              <a:gd name="connsiteY13" fmla="*/ 31450 h 5285394"/>
              <a:gd name="connsiteX0-1" fmla="*/ 210739 w 878081"/>
              <a:gd name="connsiteY0-2" fmla="*/ 0 h 5285394"/>
              <a:gd name="connsiteX1-3" fmla="*/ 807835 w 878081"/>
              <a:gd name="connsiteY1-4" fmla="*/ 0 h 5285394"/>
              <a:gd name="connsiteX2-5" fmla="*/ 832931 w 878081"/>
              <a:gd name="connsiteY2-6" fmla="*/ 0 h 5285394"/>
              <a:gd name="connsiteX3-7" fmla="*/ 881218 w 878081"/>
              <a:gd name="connsiteY3-8" fmla="*/ 56858 h 5285394"/>
              <a:gd name="connsiteX4-9" fmla="*/ 856122 w 878081"/>
              <a:gd name="connsiteY4-10" fmla="*/ 127104 h 5285394"/>
              <a:gd name="connsiteX5-11" fmla="*/ 210739 w 878081"/>
              <a:gd name="connsiteY5-12" fmla="*/ 140493 h 5285394"/>
              <a:gd name="connsiteX6-13" fmla="*/ 235836 w 878081"/>
              <a:gd name="connsiteY6-14" fmla="*/ 140493 h 5285394"/>
              <a:gd name="connsiteX7-15" fmla="*/ 284123 w 878081"/>
              <a:gd name="connsiteY7-16" fmla="*/ 83635 h 5285394"/>
              <a:gd name="connsiteX8-17" fmla="*/ 259026 w 878081"/>
              <a:gd name="connsiteY8-18" fmla="*/ 13389 h 5285394"/>
              <a:gd name="connsiteX0-19" fmla="*/ 210739 w 878081"/>
              <a:gd name="connsiteY0-20" fmla="*/ 70246 h 5285394"/>
              <a:gd name="connsiteX1-21" fmla="*/ 280986 w 878081"/>
              <a:gd name="connsiteY1-22" fmla="*/ 70246 h 5285394"/>
              <a:gd name="connsiteX2-23" fmla="*/ 280986 w 878081"/>
              <a:gd name="connsiteY2-24" fmla="*/ 109043 h 5285394"/>
              <a:gd name="connsiteX3-25" fmla="*/ 191341 w 878081"/>
              <a:gd name="connsiteY3-26" fmla="*/ 140493 h 5285394"/>
              <a:gd name="connsiteX4-27" fmla="*/ 175616 w 878081"/>
              <a:gd name="connsiteY4-28" fmla="*/ 85972 h 5285394"/>
              <a:gd name="connsiteX0-29" fmla="*/ 70246 w 878081"/>
              <a:gd name="connsiteY0-30" fmla="*/ 5144901 h 5285394"/>
              <a:gd name="connsiteX1-31" fmla="*/ 140493 w 878081"/>
              <a:gd name="connsiteY1-32" fmla="*/ 5144901 h 5285394"/>
              <a:gd name="connsiteX2-33" fmla="*/ 140493 w 878081"/>
              <a:gd name="connsiteY2-34" fmla="*/ 5215147 h 5285394"/>
              <a:gd name="connsiteX3-35" fmla="*/ 140493 w 878081"/>
              <a:gd name="connsiteY3-36" fmla="*/ 5243560 h 5285394"/>
              <a:gd name="connsiteX4-37" fmla="*/ 70879 w 878081"/>
              <a:gd name="connsiteY4-38" fmla="*/ 5290920 h 5285394"/>
              <a:gd name="connsiteX5-39" fmla="*/ 484 w 878081"/>
              <a:gd name="connsiteY5-40" fmla="*/ 5244729 h 5285394"/>
              <a:gd name="connsiteX6-41" fmla="*/ 16220 w 878081"/>
              <a:gd name="connsiteY6-42" fmla="*/ 5162016 h 5285394"/>
              <a:gd name="connsiteX0-43" fmla="*/ 70246 w 878081"/>
              <a:gd name="connsiteY0-44" fmla="*/ 5144901 h 5285394"/>
              <a:gd name="connsiteX1-45" fmla="*/ 89612 w 878081"/>
              <a:gd name="connsiteY1-46" fmla="*/ 5144948 h 5285394"/>
              <a:gd name="connsiteX2-47" fmla="*/ 105286 w 878081"/>
              <a:gd name="connsiteY2-48" fmla="*/ 5199390 h 5285394"/>
              <a:gd name="connsiteX3-49" fmla="*/ 140493 w 878081"/>
              <a:gd name="connsiteY3-50" fmla="*/ 5215147 h 5285394"/>
              <a:gd name="connsiteX4-51" fmla="*/ 140493 w 878081"/>
              <a:gd name="connsiteY4-52" fmla="*/ 5243560 h 5285394"/>
              <a:gd name="connsiteX5-53" fmla="*/ 70879 w 878081"/>
              <a:gd name="connsiteY5-54" fmla="*/ 5290920 h 5285394"/>
              <a:gd name="connsiteX6-55" fmla="*/ 484 w 878081"/>
              <a:gd name="connsiteY6-56" fmla="*/ 5244729 h 5285394"/>
              <a:gd name="connsiteX7-57" fmla="*/ 16220 w 878081"/>
              <a:gd name="connsiteY7-58" fmla="*/ 5162016 h 5285394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78083" h="5285397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5215147"/>
                </a:lnTo>
                <a:cubicBezTo>
                  <a:pt x="737588" y="5253943"/>
                  <a:pt x="706138" y="5285393"/>
                  <a:pt x="667342" y="5285394"/>
                </a:cubicBezTo>
                <a:lnTo>
                  <a:pt x="70246" y="5285394"/>
                </a:lnTo>
                <a:cubicBezTo>
                  <a:pt x="31516" y="5285301"/>
                  <a:pt x="168" y="5253878"/>
                  <a:pt x="168" y="5215147"/>
                </a:cubicBezTo>
                <a:cubicBezTo>
                  <a:pt x="168" y="5176417"/>
                  <a:pt x="31516" y="5144994"/>
                  <a:pt x="70246" y="5144901"/>
                </a:cubicBezTo>
                <a:lnTo>
                  <a:pt x="140493" y="5144901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3" h="5285397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3" h="5285397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3" h="5285397">
                <a:moveTo>
                  <a:pt x="70246" y="5144901"/>
                </a:moveTo>
                <a:lnTo>
                  <a:pt x="140493" y="5144901"/>
                </a:lnTo>
                <a:lnTo>
                  <a:pt x="140493" y="5215147"/>
                </a:lnTo>
                <a:cubicBezTo>
                  <a:pt x="140493" y="5243560"/>
                  <a:pt x="123378" y="5269174"/>
                  <a:pt x="97129" y="5280047"/>
                </a:cubicBezTo>
                <a:cubicBezTo>
                  <a:pt x="70879" y="5290920"/>
                  <a:pt x="40665" y="5284910"/>
                  <a:pt x="20575" y="5264820"/>
                </a:cubicBezTo>
                <a:cubicBezTo>
                  <a:pt x="484" y="5244729"/>
                  <a:pt x="-5526" y="5214515"/>
                  <a:pt x="5347" y="5188266"/>
                </a:cubicBezTo>
                <a:cubicBezTo>
                  <a:pt x="16220" y="5162016"/>
                  <a:pt x="41834" y="5144902"/>
                  <a:pt x="70246" y="5144901"/>
                </a:cubicBezTo>
                <a:close/>
              </a:path>
              <a:path w="878083" h="5285397">
                <a:moveTo>
                  <a:pt x="70246" y="5144901"/>
                </a:moveTo>
                <a:cubicBezTo>
                  <a:pt x="89612" y="5144948"/>
                  <a:pt x="105286" y="5160659"/>
                  <a:pt x="105286" y="5180025"/>
                </a:cubicBezTo>
                <a:cubicBezTo>
                  <a:pt x="105286" y="5199390"/>
                  <a:pt x="89612" y="5215101"/>
                  <a:pt x="70246" y="5215147"/>
                </a:cubicBezTo>
                <a:lnTo>
                  <a:pt x="140493" y="5215147"/>
                </a:lnTo>
                <a:cubicBezTo>
                  <a:pt x="140493" y="5243560"/>
                  <a:pt x="123378" y="5269174"/>
                  <a:pt x="97129" y="5280047"/>
                </a:cubicBezTo>
                <a:cubicBezTo>
                  <a:pt x="70879" y="5290920"/>
                  <a:pt x="40665" y="5284910"/>
                  <a:pt x="20575" y="5264820"/>
                </a:cubicBezTo>
                <a:cubicBezTo>
                  <a:pt x="484" y="5244729"/>
                  <a:pt x="-5526" y="5214515"/>
                  <a:pt x="5347" y="5188266"/>
                </a:cubicBezTo>
                <a:cubicBezTo>
                  <a:pt x="16220" y="5162016"/>
                  <a:pt x="41834" y="5144902"/>
                  <a:pt x="70246" y="5144901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串联电路中电流的特点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pic>
        <p:nvPicPr>
          <p:cNvPr id="7" name="视频1" title="">
            <a:hlinkClick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27140" y="787279"/>
            <a:ext cx="9395879" cy="528518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26074" y="317344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682" y="786536"/>
            <a:ext cx="878081" cy="5285394"/>
          </a:xfrm>
          <a:custGeom>
            <a:gdLst>
              <a:gd name="connsiteX0" fmla="*/ 210739 w 878081"/>
              <a:gd name="connsiteY0" fmla="*/ 0 h 5285394"/>
              <a:gd name="connsiteX1" fmla="*/ 807835 w 878081"/>
              <a:gd name="connsiteY1" fmla="*/ 0 h 5285394"/>
              <a:gd name="connsiteX2" fmla="*/ 832931 w 878081"/>
              <a:gd name="connsiteY2" fmla="*/ 0 h 5285394"/>
              <a:gd name="connsiteX3" fmla="*/ 881218 w 878081"/>
              <a:gd name="connsiteY3" fmla="*/ 56858 h 5285394"/>
              <a:gd name="connsiteX4" fmla="*/ 856122 w 878081"/>
              <a:gd name="connsiteY4" fmla="*/ 127104 h 5285394"/>
              <a:gd name="connsiteX5" fmla="*/ 737588 w 878081"/>
              <a:gd name="connsiteY5" fmla="*/ 140493 h 5285394"/>
              <a:gd name="connsiteX6" fmla="*/ 737588 w 878081"/>
              <a:gd name="connsiteY6" fmla="*/ 5215147 h 5285394"/>
              <a:gd name="connsiteX7" fmla="*/ 737588 w 878081"/>
              <a:gd name="connsiteY7" fmla="*/ 5253943 h 5285394"/>
              <a:gd name="connsiteX8" fmla="*/ 70246 w 878081"/>
              <a:gd name="connsiteY8" fmla="*/ 5285394 h 5285394"/>
              <a:gd name="connsiteX9" fmla="*/ 31516 w 878081"/>
              <a:gd name="connsiteY9" fmla="*/ 5285301 h 5285394"/>
              <a:gd name="connsiteX10" fmla="*/ 168 w 878081"/>
              <a:gd name="connsiteY10" fmla="*/ 5176417 h 5285394"/>
              <a:gd name="connsiteX11" fmla="*/ 140493 w 878081"/>
              <a:gd name="connsiteY11" fmla="*/ 5144901 h 5285394"/>
              <a:gd name="connsiteX12" fmla="*/ 140493 w 878081"/>
              <a:gd name="connsiteY12" fmla="*/ 70247 h 5285394"/>
              <a:gd name="connsiteX13" fmla="*/ 140493 w 878081"/>
              <a:gd name="connsiteY13" fmla="*/ 31450 h 5285394"/>
              <a:gd name="connsiteX0-1" fmla="*/ 210739 w 878081"/>
              <a:gd name="connsiteY0-2" fmla="*/ 0 h 5285394"/>
              <a:gd name="connsiteX1-3" fmla="*/ 807835 w 878081"/>
              <a:gd name="connsiteY1-4" fmla="*/ 0 h 5285394"/>
              <a:gd name="connsiteX2-5" fmla="*/ 832931 w 878081"/>
              <a:gd name="connsiteY2-6" fmla="*/ 0 h 5285394"/>
              <a:gd name="connsiteX3-7" fmla="*/ 881218 w 878081"/>
              <a:gd name="connsiteY3-8" fmla="*/ 56858 h 5285394"/>
              <a:gd name="connsiteX4-9" fmla="*/ 856122 w 878081"/>
              <a:gd name="connsiteY4-10" fmla="*/ 127104 h 5285394"/>
              <a:gd name="connsiteX5-11" fmla="*/ 210739 w 878081"/>
              <a:gd name="connsiteY5-12" fmla="*/ 140493 h 5285394"/>
              <a:gd name="connsiteX6-13" fmla="*/ 235836 w 878081"/>
              <a:gd name="connsiteY6-14" fmla="*/ 140493 h 5285394"/>
              <a:gd name="connsiteX7-15" fmla="*/ 284123 w 878081"/>
              <a:gd name="connsiteY7-16" fmla="*/ 83635 h 5285394"/>
              <a:gd name="connsiteX8-17" fmla="*/ 259026 w 878081"/>
              <a:gd name="connsiteY8-18" fmla="*/ 13389 h 5285394"/>
              <a:gd name="connsiteX0-19" fmla="*/ 210739 w 878081"/>
              <a:gd name="connsiteY0-20" fmla="*/ 70246 h 5285394"/>
              <a:gd name="connsiteX1-21" fmla="*/ 280986 w 878081"/>
              <a:gd name="connsiteY1-22" fmla="*/ 70246 h 5285394"/>
              <a:gd name="connsiteX2-23" fmla="*/ 280986 w 878081"/>
              <a:gd name="connsiteY2-24" fmla="*/ 109043 h 5285394"/>
              <a:gd name="connsiteX3-25" fmla="*/ 191341 w 878081"/>
              <a:gd name="connsiteY3-26" fmla="*/ 140493 h 5285394"/>
              <a:gd name="connsiteX4-27" fmla="*/ 175616 w 878081"/>
              <a:gd name="connsiteY4-28" fmla="*/ 85972 h 5285394"/>
              <a:gd name="connsiteX0-29" fmla="*/ 70246 w 878081"/>
              <a:gd name="connsiteY0-30" fmla="*/ 5144901 h 5285394"/>
              <a:gd name="connsiteX1-31" fmla="*/ 140493 w 878081"/>
              <a:gd name="connsiteY1-32" fmla="*/ 5144901 h 5285394"/>
              <a:gd name="connsiteX2-33" fmla="*/ 140493 w 878081"/>
              <a:gd name="connsiteY2-34" fmla="*/ 5215147 h 5285394"/>
              <a:gd name="connsiteX3-35" fmla="*/ 140493 w 878081"/>
              <a:gd name="connsiteY3-36" fmla="*/ 5243560 h 5285394"/>
              <a:gd name="connsiteX4-37" fmla="*/ 70879 w 878081"/>
              <a:gd name="connsiteY4-38" fmla="*/ 5290920 h 5285394"/>
              <a:gd name="connsiteX5-39" fmla="*/ 484 w 878081"/>
              <a:gd name="connsiteY5-40" fmla="*/ 5244729 h 5285394"/>
              <a:gd name="connsiteX6-41" fmla="*/ 16220 w 878081"/>
              <a:gd name="connsiteY6-42" fmla="*/ 5162016 h 5285394"/>
              <a:gd name="connsiteX0-43" fmla="*/ 70246 w 878081"/>
              <a:gd name="connsiteY0-44" fmla="*/ 5144901 h 5285394"/>
              <a:gd name="connsiteX1-45" fmla="*/ 89612 w 878081"/>
              <a:gd name="connsiteY1-46" fmla="*/ 5144948 h 5285394"/>
              <a:gd name="connsiteX2-47" fmla="*/ 105286 w 878081"/>
              <a:gd name="connsiteY2-48" fmla="*/ 5199390 h 5285394"/>
              <a:gd name="connsiteX3-49" fmla="*/ 140493 w 878081"/>
              <a:gd name="connsiteY3-50" fmla="*/ 5215147 h 5285394"/>
              <a:gd name="connsiteX4-51" fmla="*/ 140493 w 878081"/>
              <a:gd name="connsiteY4-52" fmla="*/ 5243560 h 5285394"/>
              <a:gd name="connsiteX5-53" fmla="*/ 70879 w 878081"/>
              <a:gd name="connsiteY5-54" fmla="*/ 5290920 h 5285394"/>
              <a:gd name="connsiteX6-55" fmla="*/ 484 w 878081"/>
              <a:gd name="connsiteY6-56" fmla="*/ 5244729 h 5285394"/>
              <a:gd name="connsiteX7-57" fmla="*/ 16220 w 878081"/>
              <a:gd name="connsiteY7-58" fmla="*/ 5162016 h 5285394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78083" h="5285397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5215147"/>
                </a:lnTo>
                <a:cubicBezTo>
                  <a:pt x="737588" y="5253943"/>
                  <a:pt x="706138" y="5285393"/>
                  <a:pt x="667342" y="5285394"/>
                </a:cubicBezTo>
                <a:lnTo>
                  <a:pt x="70246" y="5285394"/>
                </a:lnTo>
                <a:cubicBezTo>
                  <a:pt x="31516" y="5285301"/>
                  <a:pt x="168" y="5253878"/>
                  <a:pt x="168" y="5215147"/>
                </a:cubicBezTo>
                <a:cubicBezTo>
                  <a:pt x="168" y="5176417"/>
                  <a:pt x="31516" y="5144994"/>
                  <a:pt x="70246" y="5144901"/>
                </a:cubicBezTo>
                <a:lnTo>
                  <a:pt x="140493" y="5144901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3" h="5285397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3" h="5285397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3" h="5285397">
                <a:moveTo>
                  <a:pt x="70246" y="5144901"/>
                </a:moveTo>
                <a:lnTo>
                  <a:pt x="140493" y="5144901"/>
                </a:lnTo>
                <a:lnTo>
                  <a:pt x="140493" y="5215147"/>
                </a:lnTo>
                <a:cubicBezTo>
                  <a:pt x="140493" y="5243560"/>
                  <a:pt x="123378" y="5269174"/>
                  <a:pt x="97129" y="5280047"/>
                </a:cubicBezTo>
                <a:cubicBezTo>
                  <a:pt x="70879" y="5290920"/>
                  <a:pt x="40665" y="5284910"/>
                  <a:pt x="20575" y="5264820"/>
                </a:cubicBezTo>
                <a:cubicBezTo>
                  <a:pt x="484" y="5244729"/>
                  <a:pt x="-5526" y="5214515"/>
                  <a:pt x="5347" y="5188266"/>
                </a:cubicBezTo>
                <a:cubicBezTo>
                  <a:pt x="16220" y="5162016"/>
                  <a:pt x="41834" y="5144902"/>
                  <a:pt x="70246" y="5144901"/>
                </a:cubicBezTo>
                <a:close/>
              </a:path>
              <a:path w="878083" h="5285397">
                <a:moveTo>
                  <a:pt x="70246" y="5144901"/>
                </a:moveTo>
                <a:cubicBezTo>
                  <a:pt x="89612" y="5144948"/>
                  <a:pt x="105286" y="5160659"/>
                  <a:pt x="105286" y="5180025"/>
                </a:cubicBezTo>
                <a:cubicBezTo>
                  <a:pt x="105286" y="5199390"/>
                  <a:pt x="89612" y="5215101"/>
                  <a:pt x="70246" y="5215147"/>
                </a:cubicBezTo>
                <a:lnTo>
                  <a:pt x="140493" y="5215147"/>
                </a:lnTo>
                <a:cubicBezTo>
                  <a:pt x="140493" y="5243560"/>
                  <a:pt x="123378" y="5269174"/>
                  <a:pt x="97129" y="5280047"/>
                </a:cubicBezTo>
                <a:cubicBezTo>
                  <a:pt x="70879" y="5290920"/>
                  <a:pt x="40665" y="5284910"/>
                  <a:pt x="20575" y="5264820"/>
                </a:cubicBezTo>
                <a:cubicBezTo>
                  <a:pt x="484" y="5244729"/>
                  <a:pt x="-5526" y="5214515"/>
                  <a:pt x="5347" y="5188266"/>
                </a:cubicBezTo>
                <a:cubicBezTo>
                  <a:pt x="16220" y="5162016"/>
                  <a:pt x="41834" y="5144902"/>
                  <a:pt x="70246" y="5144901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并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联电路中电流的特点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pic>
        <p:nvPicPr>
          <p:cNvPr id="7" name="视频1" title="">
            <a:hlinkClick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99929" y="796816"/>
            <a:ext cx="9395879" cy="528518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6166923" y="2346360"/>
            <a:ext cx="5762625" cy="436245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(3)实验过程中某同学发现，两个串联的小灯泡中一个发光，一个不发光，造成其中一个小灯泡不发光的原因可能是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A.通过灯泡的电流小  B.灯泡的灯丝断了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C.灯丝短路          D.小灯泡靠近负极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(4)如表是某组同学实验得到的数据。分析数据，可得出串联电路电流规律：串联电路中的电流。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(5)有一串小彩灯，由20个小彩灯串联而成，若知道通过第一个小彩灯的电流是0.2A，则通过第10个小彩灯的电流是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2" title=""/>
          <p:cNvSpPr txBox="1"/>
          <p:nvPr/>
        </p:nvSpPr>
        <p:spPr>
          <a:xfrm>
            <a:off x="284521" y="248545"/>
            <a:ext cx="5780484" cy="94043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如图甲所示是“探究串联电路电流特点”的实验电路图。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文本3" title=""/>
          <p:cNvSpPr txBox="1"/>
          <p:nvPr/>
        </p:nvSpPr>
        <p:spPr>
          <a:xfrm>
            <a:off x="292970" y="3174444"/>
            <a:ext cx="5762625" cy="331946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(1)实验中，两个小灯泡的规格应该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(选填“相同”或“不相同”)。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(2)连接电路时开关应该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(选填“断开”或“闭合”)，电流表应先用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(选填“较大”或“较小”)量程试触。若在连接电路之前，看到如图乙所示的情景，则发生此现象的原因是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1" title=""/>
          <p:cNvPicPr>
            <a:picLocks noChangeAspect="1"/>
          </p:cNvPicPr>
          <p:nvPr/>
        </p:nvPicPr>
        <p:blipFill>
          <a:blip r:embed="rId2"/>
          <a:srcRect l="20490" t="40389" r="53047" b="51680"/>
          <a:stretch>
            <a:fillRect/>
          </a:stretch>
        </p:blipFill>
        <p:spPr>
          <a:xfrm>
            <a:off x="729310" y="1091403"/>
            <a:ext cx="4769815" cy="1987944"/>
          </a:xfrm>
          <a:prstGeom prst="rect">
            <a:avLst/>
          </a:prstGeom>
        </p:spPr>
      </p:pic>
      <p:pic>
        <p:nvPicPr>
          <p:cNvPr id="11" name="图片2" title=""/>
          <p:cNvPicPr>
            <a:picLocks noChangeAspect="1"/>
          </p:cNvPicPr>
          <p:nvPr/>
        </p:nvPicPr>
        <p:blipFill>
          <a:blip r:embed="rId2"/>
          <a:srcRect l="56359" t="18691" r="11451" b="70872"/>
          <a:stretch>
            <a:fillRect/>
          </a:stretch>
        </p:blipFill>
        <p:spPr>
          <a:xfrm>
            <a:off x="7058330" y="358578"/>
            <a:ext cx="4405227" cy="198786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sp>
        <p:nvSpPr>
          <p:cNvPr id="6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1" title=""/>
          <p:cNvSpPr txBox="1"/>
          <p:nvPr/>
        </p:nvSpPr>
        <p:spPr>
          <a:xfrm>
            <a:off x="284521" y="155086"/>
            <a:ext cx="5780484" cy="169859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4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如图所示，灯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L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与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L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串联，闭合开关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后，发现灯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L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比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L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亮，则通过两灯的电流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I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与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I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₂的大小关系是( 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文本2" title=""/>
          <p:cNvSpPr txBox="1"/>
          <p:nvPr/>
        </p:nvSpPr>
        <p:spPr>
          <a:xfrm>
            <a:off x="284836" y="1772193"/>
            <a:ext cx="5780284" cy="116488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4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I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&gt;I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B.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I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&lt;I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3000" b="1" i="0" baseline="-2500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>
              <a:lnSpc>
                <a:spcPts val="44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I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=I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D.无法确定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2" title=""/>
          <p:cNvPicPr>
            <a:picLocks noChangeAspect="1"/>
          </p:cNvPicPr>
          <p:nvPr/>
        </p:nvPicPr>
        <p:blipFill>
          <a:blip r:embed="rId4"/>
          <a:srcRect l="23108" t="45459" r="58323" b="47169"/>
          <a:stretch>
            <a:fillRect/>
          </a:stretch>
        </p:blipFill>
        <p:spPr>
          <a:xfrm>
            <a:off x="1278779" y="3184322"/>
            <a:ext cx="3671487" cy="20233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284283" y="155619"/>
            <a:ext cx="5780484" cy="11654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如图所示，在“探究并联电路中干路电流与各支路电流的关系”的实验中：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sp>
        <p:nvSpPr>
          <p:cNvPr id="7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3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文本2" title=""/>
          <p:cNvSpPr txBox="1"/>
          <p:nvPr/>
        </p:nvSpPr>
        <p:spPr>
          <a:xfrm>
            <a:off x="6145930" y="155419"/>
            <a:ext cx="5780484" cy="454053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认真观察图甲，分析并解答下列问题。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44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(1)当只闭合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时，若电流表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的示数为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0.5A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，则通过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L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的电流是多少?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44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(2)当只闭合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时,电流表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示数如图乙所示，电流表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的示数为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0.8A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，则通过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L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L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的电流分别是多少?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44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(3)当开关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都闭合时会出现什么情况?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形状6" title=""/>
          <p:cNvSpPr txBox="1"/>
          <p:nvPr/>
        </p:nvSpPr>
        <p:spPr>
          <a:xfrm>
            <a:off x="6145797" y="3625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4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1" name="图片2" title=""/>
          <p:cNvPicPr>
            <a:picLocks noChangeAspect="1"/>
          </p:cNvPicPr>
          <p:nvPr/>
        </p:nvPicPr>
        <p:blipFill>
          <a:blip r:embed="rId4"/>
          <a:srcRect l="57750" t="76503" r="11697" b="15212"/>
          <a:stretch>
            <a:fillRect/>
          </a:stretch>
        </p:blipFill>
        <p:spPr>
          <a:xfrm>
            <a:off x="6647507" y="4695625"/>
            <a:ext cx="4777607" cy="1800034"/>
          </a:xfrm>
          <a:prstGeom prst="rect">
            <a:avLst/>
          </a:prstGeom>
        </p:spPr>
      </p:pic>
      <p:pic>
        <p:nvPicPr>
          <p:cNvPr id="12" name="图片3" title=""/>
          <p:cNvPicPr>
            <a:picLocks noChangeAspect="1"/>
          </p:cNvPicPr>
          <p:nvPr/>
        </p:nvPicPr>
        <p:blipFill>
          <a:blip r:embed="rId5"/>
          <a:srcRect l="53987" t="79805" r="10429" b="7222"/>
          <a:stretch>
            <a:fillRect/>
          </a:stretch>
        </p:blipFill>
        <p:spPr>
          <a:xfrm>
            <a:off x="1032329" y="2870187"/>
            <a:ext cx="4425061" cy="2241747"/>
          </a:xfrm>
          <a:prstGeom prst="rect">
            <a:avLst/>
          </a:prstGeom>
        </p:spPr>
      </p:pic>
      <p:sp>
        <p:nvSpPr>
          <p:cNvPr id="13" name="文本3" title=""/>
          <p:cNvSpPr txBox="1"/>
          <p:nvPr/>
        </p:nvSpPr>
        <p:spPr>
          <a:xfrm>
            <a:off x="404022" y="5325666"/>
            <a:ext cx="952500" cy="62861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……</a:t>
            </a:r>
            <a:endParaRPr lang="zh-CN" altLang="en-US" sz="3000" b="1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pSp>
        <p:nvGrpSpPr>
          <p:cNvPr id="14" name="组合1" title=""/>
          <p:cNvGrpSpPr/>
          <p:nvPr/>
        </p:nvGrpSpPr>
        <p:grpSpPr>
          <a:xfrm>
            <a:off x="346929" y="1320994"/>
            <a:ext cx="5402955" cy="1403143"/>
            <a:chExt cx="5402955" cy="1403143"/>
          </a:xfrm>
        </p:grpSpPr>
        <p:pic>
          <p:nvPicPr>
            <p:cNvPr id="15" name="图片4"/>
            <p:cNvPicPr>
              <a:picLocks noChangeAspect="1"/>
            </p:cNvPicPr>
            <p:nvPr/>
          </p:nvPicPr>
          <p:blipFill>
            <a:blip r:embed="rId5"/>
            <a:srcRect l="54764" t="62971" r="33742" b="29068"/>
            <a:stretch>
              <a:fillRect/>
            </a:stretch>
          </p:blipFill>
          <p:spPr>
            <a:xfrm>
              <a:off x="0" y="0"/>
              <a:ext cx="1427861" cy="1371797"/>
            </a:xfrm>
            <a:prstGeom prst="rect">
              <a:avLst/>
            </a:prstGeom>
          </p:spPr>
        </p:pic>
        <p:pic>
          <p:nvPicPr>
            <p:cNvPr id="16" name="图片5"/>
            <p:cNvPicPr>
              <a:picLocks noChangeAspect="1"/>
            </p:cNvPicPr>
            <p:nvPr/>
          </p:nvPicPr>
          <p:blipFill>
            <a:blip r:embed="rId5"/>
            <a:srcRect l="65439" t="71403" r="21472" b="20843"/>
            <a:stretch>
              <a:fillRect/>
            </a:stretch>
          </p:blipFill>
          <p:spPr>
            <a:xfrm>
              <a:off x="3778244" y="47225"/>
              <a:ext cx="1624711" cy="1340047"/>
            </a:xfrm>
            <a:prstGeom prst="rect">
              <a:avLst/>
            </a:prstGeom>
          </p:spPr>
        </p:pic>
        <p:pic>
          <p:nvPicPr>
            <p:cNvPr id="17" name="图片6"/>
            <p:cNvPicPr>
              <a:picLocks noChangeAspect="1"/>
            </p:cNvPicPr>
            <p:nvPr/>
          </p:nvPicPr>
          <p:blipFill>
            <a:blip r:embed="rId5"/>
            <a:srcRect l="72474" t="62971" r="11574" b="29068"/>
            <a:stretch>
              <a:fillRect/>
            </a:stretch>
          </p:blipFill>
          <p:spPr>
            <a:xfrm>
              <a:off x="1612897" y="31346"/>
              <a:ext cx="1980311" cy="1371797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66033" y="155715"/>
            <a:ext cx="5780484" cy="613699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某校三个探究小组选用不同规格的灯泡来验证串联电路的电流规律，电路图如图甲所示。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(1)实验室所用的电流表有两个量程，小量程的分度值是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(2)闭合开关后，发现两灯泡的亮度不稳定，电流表的指针也来回摆动，故障的原因可能是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A.某段导线断开  B.某接线柱处接触不良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C.某灯泡被短路  D.电流表被烧坏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形状5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" name="图片1" title=""/>
          <p:cNvPicPr>
            <a:picLocks noChangeAspect="1"/>
          </p:cNvPicPr>
          <p:nvPr/>
        </p:nvPicPr>
        <p:blipFill>
          <a:blip r:embed="rId2"/>
          <a:srcRect l="53905" t="77181" r="8016" b="14681"/>
          <a:stretch>
            <a:fillRect/>
          </a:stretch>
        </p:blipFill>
        <p:spPr>
          <a:xfrm>
            <a:off x="640004" y="1615669"/>
            <a:ext cx="5032600" cy="1491177"/>
          </a:xfrm>
          <a:prstGeom prst="rect">
            <a:avLst/>
          </a:prstGeom>
        </p:spPr>
      </p:pic>
      <p:sp>
        <p:nvSpPr>
          <p:cNvPr id="9" name="文本2" title=""/>
          <p:cNvSpPr txBox="1"/>
          <p:nvPr/>
        </p:nvSpPr>
        <p:spPr>
          <a:xfrm>
            <a:off x="6158436" y="267624"/>
            <a:ext cx="5780484" cy="245030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(3)故障排除后，一小组的同学实验时根据电流表A₁指针偏转角度较 A₂小，如图乙所示，判断“串联电路中各处的电流不等”，请你指出造成他们判断错误的原因：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66033" y="155715"/>
            <a:ext cx="5780484" cy="298136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如图所示的电路图中，开关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闭合、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断开时，电流表A的示数为0.3A，则通过L₂的电流是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A；当开关S₁，S₂均闭合时，电流表A的示数为0.5A,灯泡L₂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(选填“发光”或“不发光”)，通过灯泡L₁的电流是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2" title=""/>
          <p:cNvSpPr txBox="1"/>
          <p:nvPr/>
        </p:nvSpPr>
        <p:spPr>
          <a:xfrm>
            <a:off x="6157560" y="155600"/>
            <a:ext cx="5780484" cy="213980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如图所示的电路图中，闭合开关，电流表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的示数为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1.5A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，电流表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的指针偏转角度相同，则通过灯泡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的电流分别是( 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6189059" y="362902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3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形状6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3" title=""/>
          <p:cNvSpPr txBox="1"/>
          <p:nvPr/>
        </p:nvSpPr>
        <p:spPr>
          <a:xfrm>
            <a:off x="6159741" y="2246014"/>
            <a:ext cx="5775731" cy="110177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A.1.2A   0.3A	B.1.5A   0.3A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C.0.3A   1.2A	D.0.3A   1.5A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11" name="图片1" title=""/>
          <p:cNvPicPr>
            <a:picLocks noChangeAspect="1"/>
          </p:cNvPicPr>
          <p:nvPr/>
        </p:nvPicPr>
        <p:blipFill>
          <a:blip r:embed="rId2"/>
          <a:srcRect l="65316" t="45784" r="21554" b="46845"/>
          <a:stretch>
            <a:fillRect/>
          </a:stretch>
        </p:blipFill>
        <p:spPr>
          <a:xfrm>
            <a:off x="1615135" y="3374822"/>
            <a:ext cx="2998308" cy="2337711"/>
          </a:xfrm>
          <a:prstGeom prst="rect">
            <a:avLst/>
          </a:prstGeom>
        </p:spPr>
      </p:pic>
      <p:pic>
        <p:nvPicPr>
          <p:cNvPr id="12" name="图片2" title=""/>
          <p:cNvPicPr>
            <a:picLocks noChangeAspect="1"/>
          </p:cNvPicPr>
          <p:nvPr/>
        </p:nvPicPr>
        <p:blipFill>
          <a:blip r:embed="rId3"/>
          <a:srcRect l="64826" t="43838" r="21104" b="48555"/>
          <a:stretch>
            <a:fillRect/>
          </a:stretch>
        </p:blipFill>
        <p:spPr>
          <a:xfrm>
            <a:off x="7290835" y="3346847"/>
            <a:ext cx="3513868" cy="263977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162</Paragraphs>
  <Slides>17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等线 Light</vt:lpstr>
      <vt:lpstr>等线</vt:lpstr>
      <vt:lpstr>楷体</vt:lpstr>
      <vt:lpstr>Wingdings</vt:lpstr>
      <vt:lpstr>微软雅黑</vt:lpstr>
      <vt:lpstr>Times New Roman</vt:lpstr>
      <vt:lpstr>宋体</vt:lpstr>
      <vt:lpstr>黑体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2025-12-08T19:44:05Z</cp:lastPrinted>
  <dcterms:created xsi:type="dcterms:W3CDTF">2025-12-08T19:44:05Z</dcterms:created>
  <dcterms:modified xsi:type="dcterms:W3CDTF">2025-12-08T11:44:05Z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