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gif" ContentType="image/gif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tags" Target="tags/tag1.xml" /><Relationship Id="rId26" Type="http://schemas.openxmlformats.org/officeDocument/2006/relationships/presProps" Target="presProps.xml" /><Relationship Id="rId27" Type="http://schemas.openxmlformats.org/officeDocument/2006/relationships/viewProps" Target="viewProps.xml" /><Relationship Id="rId28" Type="http://schemas.openxmlformats.org/officeDocument/2006/relationships/theme" Target="theme/theme1.xml" /><Relationship Id="rId29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slideLayout" Target="../slideLayouts/slideLayout20.xml" /><Relationship Id="rId21" Type="http://schemas.openxmlformats.org/officeDocument/2006/relationships/slideLayout" Target="../slideLayouts/slideLayout21.xml" /><Relationship Id="rId22" Type="http://schemas.openxmlformats.org/officeDocument/2006/relationships/slideLayout" Target="../slideLayouts/slideLayout22.xml" /><Relationship Id="rId23" Type="http://schemas.openxmlformats.org/officeDocument/2006/relationships/slideLayout" Target="../slideLayouts/slideLayout23.xml" /><Relationship Id="rId24" Type="http://schemas.openxmlformats.org/officeDocument/2006/relationships/image" Target="file:///D:\qq&#25991;&#20214;\712321467\Image\C2C\Image2\%7b75232B38-A165-1FB7-499C-2E1C792CACB5%7d.png" TargetMode="External" /><Relationship Id="rId25" Type="http://schemas.openxmlformats.org/officeDocument/2006/relationships/image" Target="../media/image1.png" /><Relationship Id="rId26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25" r:link="rId2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" Target="slide17.xml" TargetMode="Internal" /><Relationship Id="rId11" Type="http://schemas.openxmlformats.org/officeDocument/2006/relationships/image" Target="../media/image10.png" /><Relationship Id="rId12" Type="http://schemas.openxmlformats.org/officeDocument/2006/relationships/audio" Target="../media/audio1111.wav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Relationship Id="rId3" Type="http://schemas.openxmlformats.org/officeDocument/2006/relationships/image" Target="../media/image10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2.png" /><Relationship Id="rId3" Type="http://schemas.openxmlformats.org/officeDocument/2006/relationships/image" Target="../media/image13.png" /><Relationship Id="rId4" Type="http://schemas.openxmlformats.org/officeDocument/2006/relationships/image" Target="../media/image14.gif" /><Relationship Id="rId5" Type="http://schemas.openxmlformats.org/officeDocument/2006/relationships/image" Target="../media/image15.png" /><Relationship Id="rId6" Type="http://schemas.openxmlformats.org/officeDocument/2006/relationships/image" Target="../media/image16.png" /><Relationship Id="rId7" Type="http://schemas.openxmlformats.org/officeDocument/2006/relationships/image" Target="../media/image10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image" Target="../media/image20.gif" /><Relationship Id="rId11" Type="http://schemas.openxmlformats.org/officeDocument/2006/relationships/image" Target="../media/image10.png" /><Relationship Id="rId2" Type="http://schemas.openxmlformats.org/officeDocument/2006/relationships/image" Target="../media/image17.jpeg" /><Relationship Id="rId3" Type="http://schemas.openxmlformats.org/officeDocument/2006/relationships/image" Target="../media/image14.gif" /><Relationship Id="rId4" Type="http://schemas.openxmlformats.org/officeDocument/2006/relationships/image" Target="../media/image15.png" /><Relationship Id="rId5" Type="http://schemas.openxmlformats.org/officeDocument/2006/relationships/image" Target="../media/image16.png" /><Relationship Id="rId6" Type="http://schemas.openxmlformats.org/officeDocument/2006/relationships/image" Target="../media/image18.png" /><Relationship Id="rId7" Type="http://schemas.openxmlformats.org/officeDocument/2006/relationships/image" Target="../media/image12.png" /><Relationship Id="rId8" Type="http://schemas.openxmlformats.org/officeDocument/2006/relationships/image" Target="../media/image13.png" /><Relationship Id="rId9" Type="http://schemas.openxmlformats.org/officeDocument/2006/relationships/image" Target="../media/image19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image" Target="../media/image15.png" /><Relationship Id="rId11" Type="http://schemas.openxmlformats.org/officeDocument/2006/relationships/image" Target="../media/image24.png" /><Relationship Id="rId12" Type="http://schemas.openxmlformats.org/officeDocument/2006/relationships/image" Target="../media/image10.png" /><Relationship Id="rId2" Type="http://schemas.openxmlformats.org/officeDocument/2006/relationships/image" Target="../media/image20.gif" /><Relationship Id="rId3" Type="http://schemas.openxmlformats.org/officeDocument/2006/relationships/image" Target="../media/image18.png" /><Relationship Id="rId4" Type="http://schemas.openxmlformats.org/officeDocument/2006/relationships/image" Target="../media/image16.png" /><Relationship Id="rId5" Type="http://schemas.openxmlformats.org/officeDocument/2006/relationships/image" Target="../media/image13.png" /><Relationship Id="rId6" Type="http://schemas.openxmlformats.org/officeDocument/2006/relationships/image" Target="../media/image21.png" /><Relationship Id="rId7" Type="http://schemas.openxmlformats.org/officeDocument/2006/relationships/image" Target="../media/image22.png" /><Relationship Id="rId8" Type="http://schemas.openxmlformats.org/officeDocument/2006/relationships/image" Target="../media/image23.png" /><Relationship Id="rId9" Type="http://schemas.openxmlformats.org/officeDocument/2006/relationships/image" Target="../media/image12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5.png" /><Relationship Id="rId3" Type="http://schemas.openxmlformats.org/officeDocument/2006/relationships/image" Target="../media/image26.jpeg" /><Relationship Id="rId4" Type="http://schemas.openxmlformats.org/officeDocument/2006/relationships/image" Target="../media/image27.png" /><Relationship Id="rId5" Type="http://schemas.openxmlformats.org/officeDocument/2006/relationships/image" Target="../media/image28.gif" /><Relationship Id="rId6" Type="http://schemas.openxmlformats.org/officeDocument/2006/relationships/image" Target="../media/image29.gif" /><Relationship Id="rId7" Type="http://schemas.openxmlformats.org/officeDocument/2006/relationships/image" Target="../media/image30.png" /><Relationship Id="rId8" Type="http://schemas.openxmlformats.org/officeDocument/2006/relationships/image" Target="../media/image10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31.jpeg" /><Relationship Id="rId11" Type="http://schemas.openxmlformats.org/officeDocument/2006/relationships/slide" Target="slide16.xml" TargetMode="Internal" /><Relationship Id="rId12" Type="http://schemas.openxmlformats.org/officeDocument/2006/relationships/image" Target="../media/image10.png" /><Relationship Id="rId13" Type="http://schemas.openxmlformats.org/officeDocument/2006/relationships/audio" Target="../media/audio2222.wav" /><Relationship Id="rId2" Type="http://schemas.openxmlformats.org/officeDocument/2006/relationships/image" Target="../media/image18.png" /><Relationship Id="rId3" Type="http://schemas.openxmlformats.org/officeDocument/2006/relationships/image" Target="../media/image16.png" /><Relationship Id="rId4" Type="http://schemas.openxmlformats.org/officeDocument/2006/relationships/image" Target="../media/image12.png" /><Relationship Id="rId5" Type="http://schemas.openxmlformats.org/officeDocument/2006/relationships/image" Target="../media/image15.png" /><Relationship Id="rId6" Type="http://schemas.openxmlformats.org/officeDocument/2006/relationships/image" Target="../media/image13.png" /><Relationship Id="rId7" Type="http://schemas.openxmlformats.org/officeDocument/2006/relationships/slide" Target="slide14.xml" TargetMode="Internal" /><Relationship Id="rId8" Type="http://schemas.openxmlformats.org/officeDocument/2006/relationships/slide" Target="slide15.xml" TargetMode="Internal" /><Relationship Id="rId9" Type="http://schemas.openxmlformats.org/officeDocument/2006/relationships/slide" Target="slide13.xml" TargetMode="Interna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slide" Target="slide18.xml" TargetMode="Internal" /><Relationship Id="rId3" Type="http://schemas.openxmlformats.org/officeDocument/2006/relationships/image" Target="../media/image32.png" /><Relationship Id="rId4" Type="http://schemas.openxmlformats.org/officeDocument/2006/relationships/image" Target="../media/image33.png" /><Relationship Id="rId5" Type="http://schemas.openxmlformats.org/officeDocument/2006/relationships/image" Target="../media/image34.png" /><Relationship Id="rId6" Type="http://schemas.openxmlformats.org/officeDocument/2006/relationships/image" Target="../media/image1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35.png" /><Relationship Id="rId3" Type="http://schemas.openxmlformats.org/officeDocument/2006/relationships/image" Target="../media/image36.png" /><Relationship Id="rId4" Type="http://schemas.openxmlformats.org/officeDocument/2006/relationships/image" Target="../media/image37.png" /><Relationship Id="rId5" Type="http://schemas.openxmlformats.org/officeDocument/2006/relationships/image" Target="../media/image38.png" /><Relationship Id="rId6" Type="http://schemas.openxmlformats.org/officeDocument/2006/relationships/image" Target="../media/image39.png" /><Relationship Id="rId7" Type="http://schemas.openxmlformats.org/officeDocument/2006/relationships/image" Target="../media/image10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10" Type="http://schemas.openxmlformats.org/officeDocument/2006/relationships/image" Target="../media/image10.png" /><Relationship Id="rId2" Type="http://schemas.openxmlformats.org/officeDocument/2006/relationships/slide" Target="slide19.xml" TargetMode="Internal" /><Relationship Id="rId3" Type="http://schemas.openxmlformats.org/officeDocument/2006/relationships/image" Target="../media/image40.png" /><Relationship Id="rId4" Type="http://schemas.openxmlformats.org/officeDocument/2006/relationships/image" Target="../media/image13.png" /><Relationship Id="rId5" Type="http://schemas.openxmlformats.org/officeDocument/2006/relationships/image" Target="../media/image41.png" /><Relationship Id="rId6" Type="http://schemas.openxmlformats.org/officeDocument/2006/relationships/image" Target="../media/image42.png" /><Relationship Id="rId7" Type="http://schemas.openxmlformats.org/officeDocument/2006/relationships/image" Target="../media/image43.png" /><Relationship Id="rId8" Type="http://schemas.openxmlformats.org/officeDocument/2006/relationships/image" Target="../media/image44.png" /><Relationship Id="rId9" Type="http://schemas.openxmlformats.org/officeDocument/2006/relationships/image" Target="../media/image45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6.png" /><Relationship Id="rId3" Type="http://schemas.openxmlformats.org/officeDocument/2006/relationships/image" Target="../media/image47.png" /><Relationship Id="rId4" Type="http://schemas.openxmlformats.org/officeDocument/2006/relationships/image" Target="../media/image48.png" /><Relationship Id="rId5" Type="http://schemas.openxmlformats.org/officeDocument/2006/relationships/image" Target="../media/image49.png" /><Relationship Id="rId6" Type="http://schemas.openxmlformats.org/officeDocument/2006/relationships/image" Target="../media/image50.png" /><Relationship Id="rId7" Type="http://schemas.openxmlformats.org/officeDocument/2006/relationships/slide" Target="slide20.xml" TargetMode="Internal" /><Relationship Id="rId8" Type="http://schemas.openxmlformats.org/officeDocument/2006/relationships/image" Target="../media/image10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1.png" /><Relationship Id="rId3" Type="http://schemas.openxmlformats.org/officeDocument/2006/relationships/image" Target="../media/image52.png" /><Relationship Id="rId4" Type="http://schemas.openxmlformats.org/officeDocument/2006/relationships/video" Target="../media/media3.mp4" /><Relationship Id="rId5" Type="http://schemas.microsoft.com/office/2007/relationships/media" Target="../media/media3.mp4" /><Relationship Id="rId6" Type="http://schemas.openxmlformats.org/officeDocument/2006/relationships/image" Target="../media/image53.png" /><Relationship Id="rId7" Type="http://schemas.openxmlformats.org/officeDocument/2006/relationships/slide" Target="slide22.xml" TargetMode="Internal" /><Relationship Id="rId8" Type="http://schemas.openxmlformats.org/officeDocument/2006/relationships/image" Target="../media/image1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61.png" /><Relationship Id="rId11" Type="http://schemas.openxmlformats.org/officeDocument/2006/relationships/image" Target="../media/image62.png" /><Relationship Id="rId12" Type="http://schemas.openxmlformats.org/officeDocument/2006/relationships/image" Target="../media/image10.png" /><Relationship Id="rId2" Type="http://schemas.openxmlformats.org/officeDocument/2006/relationships/image" Target="../media/image54.png" /><Relationship Id="rId3" Type="http://schemas.openxmlformats.org/officeDocument/2006/relationships/image" Target="../media/image55.png" /><Relationship Id="rId4" Type="http://schemas.openxmlformats.org/officeDocument/2006/relationships/image" Target="../media/image56.png" /><Relationship Id="rId5" Type="http://schemas.openxmlformats.org/officeDocument/2006/relationships/image" Target="../media/image57.png" /><Relationship Id="rId6" Type="http://schemas.openxmlformats.org/officeDocument/2006/relationships/image" Target="../media/image58.png" /><Relationship Id="rId7" Type="http://schemas.openxmlformats.org/officeDocument/2006/relationships/slide" Target="slide7.xml" TargetMode="Internal" /><Relationship Id="rId8" Type="http://schemas.openxmlformats.org/officeDocument/2006/relationships/image" Target="../media/image59.png" /><Relationship Id="rId9" Type="http://schemas.openxmlformats.org/officeDocument/2006/relationships/image" Target="../media/image60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image" Target="../media/image70.png" /><Relationship Id="rId11" Type="http://schemas.openxmlformats.org/officeDocument/2006/relationships/image" Target="../media/image62.png" /><Relationship Id="rId12" Type="http://schemas.openxmlformats.org/officeDocument/2006/relationships/image" Target="../media/image10.png" /><Relationship Id="rId2" Type="http://schemas.openxmlformats.org/officeDocument/2006/relationships/slide" Target="slide7.xml" TargetMode="Internal" /><Relationship Id="rId3" Type="http://schemas.openxmlformats.org/officeDocument/2006/relationships/image" Target="../media/image63.png" /><Relationship Id="rId4" Type="http://schemas.openxmlformats.org/officeDocument/2006/relationships/image" Target="../media/image64.png" /><Relationship Id="rId5" Type="http://schemas.openxmlformats.org/officeDocument/2006/relationships/image" Target="../media/image65.png" /><Relationship Id="rId6" Type="http://schemas.openxmlformats.org/officeDocument/2006/relationships/image" Target="../media/image66.png" /><Relationship Id="rId7" Type="http://schemas.openxmlformats.org/officeDocument/2006/relationships/image" Target="../media/image67.png" /><Relationship Id="rId8" Type="http://schemas.openxmlformats.org/officeDocument/2006/relationships/image" Target="../media/image68.jpeg" /><Relationship Id="rId9" Type="http://schemas.openxmlformats.org/officeDocument/2006/relationships/image" Target="../media/image69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10" Type="http://schemas.openxmlformats.org/officeDocument/2006/relationships/image" Target="../media/image78.png" /><Relationship Id="rId11" Type="http://schemas.openxmlformats.org/officeDocument/2006/relationships/image" Target="../media/image62.png" /><Relationship Id="rId12" Type="http://schemas.openxmlformats.org/officeDocument/2006/relationships/image" Target="../media/image10.png" /><Relationship Id="rId2" Type="http://schemas.openxmlformats.org/officeDocument/2006/relationships/slide" Target="slide7.xml" TargetMode="Internal" /><Relationship Id="rId3" Type="http://schemas.openxmlformats.org/officeDocument/2006/relationships/image" Target="../media/image71.png" /><Relationship Id="rId4" Type="http://schemas.openxmlformats.org/officeDocument/2006/relationships/image" Target="../media/image72.png" /><Relationship Id="rId5" Type="http://schemas.openxmlformats.org/officeDocument/2006/relationships/image" Target="../media/image73.png" /><Relationship Id="rId6" Type="http://schemas.openxmlformats.org/officeDocument/2006/relationships/image" Target="../media/image74.png" /><Relationship Id="rId7" Type="http://schemas.openxmlformats.org/officeDocument/2006/relationships/image" Target="../media/image75.png" /><Relationship Id="rId8" Type="http://schemas.openxmlformats.org/officeDocument/2006/relationships/image" Target="../media/image76.png" /><Relationship Id="rId9" Type="http://schemas.openxmlformats.org/officeDocument/2006/relationships/image" Target="../media/image77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10" Type="http://schemas.openxmlformats.org/officeDocument/2006/relationships/image" Target="../media/image87.png" /><Relationship Id="rId11" Type="http://schemas.openxmlformats.org/officeDocument/2006/relationships/image" Target="../media/image88.png" /><Relationship Id="rId12" Type="http://schemas.openxmlformats.org/officeDocument/2006/relationships/image" Target="../media/image89.png" /><Relationship Id="rId13" Type="http://schemas.openxmlformats.org/officeDocument/2006/relationships/image" Target="../media/image90.png" /><Relationship Id="rId14" Type="http://schemas.openxmlformats.org/officeDocument/2006/relationships/image" Target="../media/image91.png" /><Relationship Id="rId15" Type="http://schemas.openxmlformats.org/officeDocument/2006/relationships/image" Target="../media/image92.png" /><Relationship Id="rId16" Type="http://schemas.openxmlformats.org/officeDocument/2006/relationships/image" Target="../media/image93.png" /><Relationship Id="rId17" Type="http://schemas.openxmlformats.org/officeDocument/2006/relationships/image" Target="../media/image62.png" /><Relationship Id="rId18" Type="http://schemas.openxmlformats.org/officeDocument/2006/relationships/slide" Target="slide7.xml" TargetMode="Internal" /><Relationship Id="rId19" Type="http://schemas.openxmlformats.org/officeDocument/2006/relationships/image" Target="../media/image10.png" /><Relationship Id="rId2" Type="http://schemas.openxmlformats.org/officeDocument/2006/relationships/image" Target="../media/image79.png" /><Relationship Id="rId3" Type="http://schemas.openxmlformats.org/officeDocument/2006/relationships/image" Target="../media/image80.png" /><Relationship Id="rId4" Type="http://schemas.openxmlformats.org/officeDocument/2006/relationships/image" Target="../media/image81.png" /><Relationship Id="rId5" Type="http://schemas.openxmlformats.org/officeDocument/2006/relationships/image" Target="../media/image82.png" /><Relationship Id="rId6" Type="http://schemas.openxmlformats.org/officeDocument/2006/relationships/image" Target="../media/image83.png" /><Relationship Id="rId7" Type="http://schemas.openxmlformats.org/officeDocument/2006/relationships/image" Target="../media/image84.png" /><Relationship Id="rId8" Type="http://schemas.openxmlformats.org/officeDocument/2006/relationships/image" Target="../media/image85.png" /><Relationship Id="rId9" Type="http://schemas.openxmlformats.org/officeDocument/2006/relationships/image" Target="../media/image8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51.png" /><Relationship Id="rId3" Type="http://schemas.openxmlformats.org/officeDocument/2006/relationships/slide" Target="slide2.xml" TargetMode="Internal" /><Relationship Id="rId4" Type="http://schemas.openxmlformats.org/officeDocument/2006/relationships/image" Target="../media/image62.png" /><Relationship Id="rId5" Type="http://schemas.openxmlformats.org/officeDocument/2006/relationships/slide" Target="slide1.xml" TargetMode="Internal" /><Relationship Id="rId6" Type="http://schemas.openxmlformats.org/officeDocument/2006/relationships/image" Target="../media/image94.png" /><Relationship Id="rId7" Type="http://schemas.openxmlformats.org/officeDocument/2006/relationships/video" Target="../media/media4.mp4" /><Relationship Id="rId8" Type="http://schemas.microsoft.com/office/2007/relationships/media" Target="../media/media4.mp4" /><Relationship Id="rId9" Type="http://schemas.openxmlformats.org/officeDocument/2006/relationships/image" Target="../media/image10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1.png" /><Relationship Id="rId3" Type="http://schemas.openxmlformats.org/officeDocument/2006/relationships/slide" Target="slide8.xml" TargetMode="Internal" /><Relationship Id="rId4" Type="http://schemas.openxmlformats.org/officeDocument/2006/relationships/image" Target="../media/image62.png" /><Relationship Id="rId5" Type="http://schemas.openxmlformats.org/officeDocument/2006/relationships/image" Target="../media/image95.png" /><Relationship Id="rId6" Type="http://schemas.openxmlformats.org/officeDocument/2006/relationships/video" Target="../media/media5.mp4" /><Relationship Id="rId7" Type="http://schemas.microsoft.com/office/2007/relationships/media" Target="../media/media5.mp4" /><Relationship Id="rId8" Type="http://schemas.openxmlformats.org/officeDocument/2006/relationships/image" Target="../media/image10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51.png" /><Relationship Id="rId3" Type="http://schemas.openxmlformats.org/officeDocument/2006/relationships/slide" Target="slide10.xml" TargetMode="Internal" /><Relationship Id="rId4" Type="http://schemas.openxmlformats.org/officeDocument/2006/relationships/image" Target="../media/image62.png" /><Relationship Id="rId5" Type="http://schemas.openxmlformats.org/officeDocument/2006/relationships/image" Target="../media/image96.png" /><Relationship Id="rId6" Type="http://schemas.openxmlformats.org/officeDocument/2006/relationships/video" Target="../media/media6.mp4" /><Relationship Id="rId7" Type="http://schemas.microsoft.com/office/2007/relationships/media" Target="../media/media6.mp4" /><Relationship Id="rId8" Type="http://schemas.openxmlformats.org/officeDocument/2006/relationships/image" Target="../media/image10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97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image" Target="../media/image62.png" /><Relationship Id="rId3" Type="http://schemas.openxmlformats.org/officeDocument/2006/relationships/slide" Target="slide12.xml" TargetMode="Internal" /><Relationship Id="rId4" Type="http://schemas.openxmlformats.org/officeDocument/2006/relationships/image" Target="../media/image98.png" /><Relationship Id="rId5" Type="http://schemas.openxmlformats.org/officeDocument/2006/relationships/image" Target="../media/image97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97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Relationship Id="rId2" Type="http://schemas.openxmlformats.org/officeDocument/2006/relationships/image" Target="../media/image98.png" /><Relationship Id="rId3" Type="http://schemas.openxmlformats.org/officeDocument/2006/relationships/image" Target="../media/image97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61" y="3032236"/>
            <a:ext cx="11734209" cy="2766317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696" y="4264619"/>
            <a:ext cx="2637101" cy="1924345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rcRect r="16081"/>
          <a:stretch>
            <a:fillRect/>
          </a:stretch>
        </p:blipFill>
        <p:spPr>
          <a:xfrm>
            <a:off x="9850917" y="3511248"/>
            <a:ext cx="2111527" cy="1697907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3056" y="3561102"/>
            <a:ext cx="1601629" cy="1166774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613" y="5009931"/>
            <a:ext cx="1990325" cy="1440009"/>
          </a:xfrm>
          <a:prstGeom prst="rect">
            <a:avLst/>
          </a:prstGeom>
        </p:spPr>
      </p:pic>
      <p:sp>
        <p:nvSpPr>
          <p:cNvPr id="7" name="形状1" title="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第十五章　电流和电路</a:t>
            </a:r>
            <a:endParaRPr lang="zh-CN" altLang="en-US" sz="4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>
              <a:lnSpc>
                <a:spcPts val="5800"/>
              </a:lnSpc>
            </a:pPr>
            <a:r>
              <a:rPr lang="zh-CN" altLang="en-US" sz="5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第2节　电流和电路</a:t>
            </a:r>
            <a:endParaRPr lang="zh-CN" altLang="en-US" sz="5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8" name="图片6" title=""/>
          <p:cNvPicPr>
            <a:picLocks noChangeAspect="1"/>
          </p:cNvPicPr>
          <p:nvPr/>
        </p:nvPicPr>
        <p:blipFill>
          <a:blip r:embed="rId7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9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7550" y="2294868"/>
            <a:ext cx="2602944" cy="1924641"/>
          </a:xfrm>
          <a:prstGeom prst="rect">
            <a:avLst/>
          </a:prstGeom>
        </p:spPr>
      </p:pic>
      <p:pic>
        <p:nvPicPr>
          <p:cNvPr id="10" name="图片8" title="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344000">
            <a:off x="9085136" y="3414417"/>
            <a:ext cx="822198" cy="82219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244107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导入新课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sp>
        <p:nvSpPr>
          <p:cNvPr id="3" name="文本1" title=""/>
          <p:cNvSpPr txBox="1"/>
          <p:nvPr/>
        </p:nvSpPr>
        <p:spPr>
          <a:xfrm>
            <a:off x="352" y="6858305"/>
            <a:ext cx="12192000" cy="48021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过渡语：通过水的作用，水轮机能持续转动，要想让一个小灯泡同水轮机一样能持续发亮，该怎么办呢？</a:t>
            </a:r>
            <a:endParaRPr lang="zh-CN" altLang="en-US" sz="20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096" y="2515038"/>
            <a:ext cx="2924175" cy="3242958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形状2" title=""/>
          <p:cNvSpPr txBox="1"/>
          <p:nvPr/>
        </p:nvSpPr>
        <p:spPr>
          <a:xfrm>
            <a:off x="6844484" y="1311697"/>
            <a:ext cx="3854453" cy="1559881"/>
          </a:xfrm>
          <a:custGeom>
            <a:gdLst>
              <a:gd name="connsiteX0" fmla="*/ 1927227 w 3854453"/>
              <a:gd name="connsiteY0" fmla="*/ 0 h 1559881"/>
              <a:gd name="connsiteX1" fmla="*/ 2991604 w 3854453"/>
              <a:gd name="connsiteY1" fmla="*/ 0 h 1559881"/>
              <a:gd name="connsiteX2" fmla="*/ 3854453 w 3854453"/>
              <a:gd name="connsiteY2" fmla="*/ 1210689 h 1559881"/>
              <a:gd name="connsiteX3" fmla="*/ 1727656 w 3854453"/>
              <a:gd name="connsiteY3" fmla="*/ 1559881 h 1559881"/>
              <a:gd name="connsiteX4" fmla="*/ 1313271 w 3854453"/>
              <a:gd name="connsiteY4" fmla="*/ 1518764 h 1559881"/>
              <a:gd name="connsiteX5" fmla="*/ -51922 w 3854453"/>
              <a:gd name="connsiteY5" fmla="*/ 1972866 h 1559881"/>
              <a:gd name="connsiteX6" fmla="*/ 603061 w 3854453"/>
              <a:gd name="connsiteY6" fmla="*/ 1345635 h 1559881"/>
              <a:gd name="connsiteX7" fmla="*/ 564472 w 3854453"/>
              <a:gd name="connsiteY7" fmla="*/ 1331441 h 1559881"/>
              <a:gd name="connsiteX8" fmla="*/ 215712 w 3854453"/>
              <a:gd name="connsiteY8" fmla="*/ 1190300 h 1559881"/>
              <a:gd name="connsiteX9" fmla="*/ 0 w 3854453"/>
              <a:gd name="connsiteY9" fmla="*/ 349191 h 15598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06374" h="1972866">
                <a:moveTo>
                  <a:pt x="1927227" y="0"/>
                </a:moveTo>
                <a:cubicBezTo>
                  <a:pt x="2991604" y="0"/>
                  <a:pt x="3854453" y="349191"/>
                  <a:pt x="3854453" y="779940"/>
                </a:cubicBezTo>
                <a:cubicBezTo>
                  <a:pt x="3854453" y="1210689"/>
                  <a:pt x="2991604" y="1559881"/>
                  <a:pt x="1927227" y="1559881"/>
                </a:cubicBezTo>
                <a:cubicBezTo>
                  <a:pt x="1727656" y="1559881"/>
                  <a:pt x="1535170" y="1547604"/>
                  <a:pt x="1354128" y="1524816"/>
                </a:cubicBezTo>
                <a:lnTo>
                  <a:pt x="1313271" y="1518764"/>
                </a:lnTo>
                <a:lnTo>
                  <a:pt x="-51922" y="1972866"/>
                </a:lnTo>
                <a:lnTo>
                  <a:pt x="603061" y="1345635"/>
                </a:lnTo>
                <a:lnTo>
                  <a:pt x="564472" y="1331441"/>
                </a:lnTo>
                <a:cubicBezTo>
                  <a:pt x="215712" y="1190300"/>
                  <a:pt x="0" y="995315"/>
                  <a:pt x="0" y="779940"/>
                </a:cubicBezTo>
                <a:cubicBezTo>
                  <a:pt x="0" y="349191"/>
                  <a:pt x="862849" y="0"/>
                  <a:pt x="1927227" y="0"/>
                </a:cubicBezTo>
                <a:close/>
              </a:path>
            </a:pathLst>
          </a:custGeom>
          <a:solidFill>
            <a:srgbClr val="FFEE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3000" b="0" i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如何使小灯泡持续发光？</a:t>
            </a:r>
            <a:endParaRPr lang="zh-CN" altLang="en-US" sz="3000" b="0" i="0">
              <a:ln w="11906">
                <a:solidFill>
                  <a:srgbClr val="ED7D31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642880" y="2492645"/>
            <a:ext cx="4919053" cy="2789434"/>
          </a:xfrm>
          <a:custGeom>
            <a:gdLst>
              <a:gd name="connsiteX0" fmla="*/ 464906 w 4919053"/>
              <a:gd name="connsiteY0" fmla="*/ 0 h 2789434"/>
              <a:gd name="connsiteX1" fmla="*/ 4454147 w 4919053"/>
              <a:gd name="connsiteY1" fmla="*/ 0 h 2789434"/>
              <a:gd name="connsiteX2" fmla="*/ 4710908 w 4919053"/>
              <a:gd name="connsiteY2" fmla="*/ 0 h 2789434"/>
              <a:gd name="connsiteX3" fmla="*/ 4919053 w 4919053"/>
              <a:gd name="connsiteY3" fmla="*/ 2324529 h 2789434"/>
              <a:gd name="connsiteX4" fmla="*/ 4919053 w 4919053"/>
              <a:gd name="connsiteY4" fmla="*/ 2581289 h 2789434"/>
              <a:gd name="connsiteX5" fmla="*/ 464906 w 4919053"/>
              <a:gd name="connsiteY5" fmla="*/ 2789434 h 2789434"/>
              <a:gd name="connsiteX6" fmla="*/ 341605 w 4919053"/>
              <a:gd name="connsiteY6" fmla="*/ 2789434 h 2789434"/>
              <a:gd name="connsiteX7" fmla="*/ 48981 w 4919053"/>
              <a:gd name="connsiteY7" fmla="*/ 2566080 h 2789434"/>
              <a:gd name="connsiteX8" fmla="*/ 0 w 4919053"/>
              <a:gd name="connsiteY8" fmla="*/ 464906 h 2789434"/>
              <a:gd name="connsiteX9" fmla="*/ 0 w 4919053"/>
              <a:gd name="connsiteY9" fmla="*/ 208145 h 27894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19053" h="2789434">
                <a:moveTo>
                  <a:pt x="464906" y="0"/>
                </a:moveTo>
                <a:lnTo>
                  <a:pt x="4454147" y="0"/>
                </a:lnTo>
                <a:cubicBezTo>
                  <a:pt x="4710908" y="0"/>
                  <a:pt x="4919053" y="208146"/>
                  <a:pt x="4919053" y="464906"/>
                </a:cubicBezTo>
                <a:lnTo>
                  <a:pt x="4919053" y="2324529"/>
                </a:lnTo>
                <a:cubicBezTo>
                  <a:pt x="4919053" y="2581289"/>
                  <a:pt x="4710908" y="2789434"/>
                  <a:pt x="4454147" y="2789434"/>
                </a:cubicBezTo>
                <a:lnTo>
                  <a:pt x="464906" y="2789434"/>
                </a:lnTo>
                <a:cubicBezTo>
                  <a:pt x="341605" y="2789434"/>
                  <a:pt x="223354" y="2740453"/>
                  <a:pt x="136168" y="2653267"/>
                </a:cubicBezTo>
                <a:cubicBezTo>
                  <a:pt x="48981" y="2566080"/>
                  <a:pt x="0" y="2447829"/>
                  <a:pt x="0" y="2324529"/>
                </a:cubicBezTo>
                <a:lnTo>
                  <a:pt x="0" y="464906"/>
                </a:lnTo>
                <a:cubicBezTo>
                  <a:pt x="0" y="208145"/>
                  <a:pt x="208145" y="0"/>
                  <a:pt x="464906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1047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3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2310" y="4076148"/>
            <a:ext cx="1571936" cy="1132092"/>
          </a:xfrm>
          <a:prstGeom prst="rect">
            <a:avLst/>
          </a:prstGeom>
        </p:spPr>
      </p:pic>
      <p:pic>
        <p:nvPicPr>
          <p:cNvPr id="4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848" y="3788340"/>
            <a:ext cx="1190625" cy="1190625"/>
          </a:xfrm>
          <a:prstGeom prst="rect">
            <a:avLst/>
          </a:prstGeom>
        </p:spPr>
      </p:pic>
      <p:pic>
        <p:nvPicPr>
          <p:cNvPr id="5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996" y="2535793"/>
            <a:ext cx="4824355" cy="2713692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形状2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7" name="组合1" title=""/>
          <p:cNvGrpSpPr/>
          <p:nvPr/>
        </p:nvGrpSpPr>
        <p:grpSpPr>
          <a:xfrm>
            <a:off x="416719" y="284972"/>
            <a:ext cx="5537425" cy="835009"/>
            <a:chExt cx="5537425" cy="835009"/>
          </a:xfrm>
        </p:grpSpPr>
        <p:sp>
          <p:nvSpPr>
            <p:cNvPr id="8" name="形状11"/>
            <p:cNvSpPr txBox="1"/>
            <p:nvPr/>
          </p:nvSpPr>
          <p:spPr>
            <a:xfrm>
              <a:off x="557374" y="273891"/>
              <a:ext cx="49800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探讨：如何使小灯泡持续发光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12"/>
            <p:cNvSpPr txBox="1"/>
            <p:nvPr/>
          </p:nvSpPr>
          <p:spPr>
            <a:xfrm>
              <a:off x="559908" y="0"/>
              <a:ext cx="4824889" cy="760847"/>
            </a:xfrm>
            <a:custGeom>
              <a:gdLst>
                <a:gd name="connsiteX0" fmla="*/ 0 w 4824889"/>
                <a:gd name="connsiteY0" fmla="*/ 760847 h 760847"/>
                <a:gd name="connsiteX1" fmla="*/ 4824889 w 4824889"/>
                <a:gd name="connsiteY1" fmla="*/ 760847 h 760847"/>
                <a:gd name="connsiteX2" fmla="*/ 0 w 4824889"/>
                <a:gd name="connsiteY2" fmla="*/ 760847 h 760847"/>
                <a:gd name="connsiteX0-1" fmla="*/ 0 w 4824889"/>
                <a:gd name="connsiteY0-2" fmla="*/ 0 h 760847"/>
                <a:gd name="connsiteX1-3" fmla="*/ 1751 w 4824889"/>
                <a:gd name="connsiteY1-4" fmla="*/ 0 h 760847"/>
                <a:gd name="connsiteX2-5" fmla="*/ 0 w 482488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824889" h="760847">
                  <a:moveTo>
                    <a:pt x="0" y="760847"/>
                  </a:moveTo>
                  <a:lnTo>
                    <a:pt x="4824889" y="760847"/>
                  </a:lnTo>
                  <a:lnTo>
                    <a:pt x="0" y="760847"/>
                  </a:lnTo>
                  <a:close/>
                </a:path>
                <a:path w="4824889" h="760847">
                  <a:moveTo>
                    <a:pt x="0" y="0"/>
                  </a:moveTo>
                  <a:lnTo>
                    <a:pt x="1751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0" name="形状13"/>
            <p:cNvSpPr txBox="1"/>
            <p:nvPr/>
          </p:nvSpPr>
          <p:spPr>
            <a:xfrm>
              <a:off x="0" y="28783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1" name="形状14"/>
            <p:cNvSpPr txBox="1"/>
            <p:nvPr/>
          </p:nvSpPr>
          <p:spPr>
            <a:xfrm>
              <a:off x="361847" y="237114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2" name="形状15"/>
            <p:cNvSpPr txBox="1"/>
            <p:nvPr/>
          </p:nvSpPr>
          <p:spPr>
            <a:xfrm>
              <a:off x="0" y="28656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3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9721" y="2440276"/>
            <a:ext cx="2299792" cy="936174"/>
          </a:xfrm>
          <a:prstGeom prst="rect">
            <a:avLst/>
          </a:prstGeom>
        </p:spPr>
      </p:pic>
      <p:sp>
        <p:nvSpPr>
          <p:cNvPr id="14" name="文本1" title=""/>
          <p:cNvSpPr txBox="1"/>
          <p:nvPr/>
        </p:nvSpPr>
        <p:spPr>
          <a:xfrm>
            <a:off x="409585" y="1187139"/>
            <a:ext cx="3267199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从能量角度分析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形状3" title=""/>
          <p:cNvSpPr txBox="1"/>
          <p:nvPr/>
        </p:nvSpPr>
        <p:spPr>
          <a:xfrm>
            <a:off x="7921133" y="5137337"/>
            <a:ext cx="2331644" cy="1014879"/>
          </a:xfrm>
          <a:custGeom>
            <a:gdLst>
              <a:gd name="connsiteX0" fmla="*/ 1194143 w 2331644"/>
              <a:gd name="connsiteY0" fmla="*/ -271999 h 1014879"/>
              <a:gd name="connsiteX1" fmla="*/ 1302025 w 2331644"/>
              <a:gd name="connsiteY1" fmla="*/ 3749 h 1014879"/>
              <a:gd name="connsiteX2" fmla="*/ 1400776 w 2331644"/>
              <a:gd name="connsiteY2" fmla="*/ 10309 h 1014879"/>
              <a:gd name="connsiteX3" fmla="*/ 1932021 w 2331644"/>
              <a:gd name="connsiteY3" fmla="*/ 57626 h 1014879"/>
              <a:gd name="connsiteX4" fmla="*/ 2331644 w 2331644"/>
              <a:gd name="connsiteY4" fmla="*/ 787691 h 1014879"/>
              <a:gd name="connsiteX5" fmla="*/ 521956 w 2331644"/>
              <a:gd name="connsiteY5" fmla="*/ 1014879 h 1014879"/>
              <a:gd name="connsiteX6" fmla="*/ 0 w 2331644"/>
              <a:gd name="connsiteY6" fmla="*/ 244704 h 1014879"/>
              <a:gd name="connsiteX7" fmla="*/ 1063160 w 2331644"/>
              <a:gd name="connsiteY7" fmla="*/ 2256 h 1014879"/>
              <a:gd name="connsiteX8" fmla="*/ 1194143 w 2331644"/>
              <a:gd name="connsiteY8" fmla="*/ -271999 h 10148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644" h="1286878">
                <a:moveTo>
                  <a:pt x="1194143" y="-271999"/>
                </a:moveTo>
                <a:lnTo>
                  <a:pt x="1302025" y="3749"/>
                </a:lnTo>
                <a:lnTo>
                  <a:pt x="1400776" y="10309"/>
                </a:lnTo>
                <a:cubicBezTo>
                  <a:pt x="1932021" y="57626"/>
                  <a:pt x="2331644" y="262220"/>
                  <a:pt x="2331644" y="507440"/>
                </a:cubicBezTo>
                <a:cubicBezTo>
                  <a:pt x="2331644" y="787691"/>
                  <a:pt x="1809688" y="1014879"/>
                  <a:pt x="1165822" y="1014879"/>
                </a:cubicBezTo>
                <a:cubicBezTo>
                  <a:pt x="521956" y="1014879"/>
                  <a:pt x="0" y="787691"/>
                  <a:pt x="0" y="507440"/>
                </a:cubicBezTo>
                <a:cubicBezTo>
                  <a:pt x="0" y="244704"/>
                  <a:pt x="458751" y="28606"/>
                  <a:pt x="1046623" y="2620"/>
                </a:cubicBezTo>
                <a:lnTo>
                  <a:pt x="1063160" y="2256"/>
                </a:lnTo>
                <a:lnTo>
                  <a:pt x="1194143" y="-271999"/>
                </a:lnTo>
                <a:close/>
              </a:path>
            </a:pathLst>
          </a:custGeom>
          <a:solidFill>
            <a:srgbClr val="00E6FF">
              <a:alpha val="6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水轮机转动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ctr"/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形状4" title=""/>
          <p:cNvSpPr txBox="1"/>
          <p:nvPr/>
        </p:nvSpPr>
        <p:spPr>
          <a:xfrm>
            <a:off x="2022624" y="5137052"/>
            <a:ext cx="2331644" cy="1014879"/>
          </a:xfrm>
          <a:custGeom>
            <a:gdLst>
              <a:gd name="connsiteX0" fmla="*/ 1235046 w 2331644"/>
              <a:gd name="connsiteY0" fmla="*/ -446858 h 1014879"/>
              <a:gd name="connsiteX1" fmla="*/ 1359559 w 2331644"/>
              <a:gd name="connsiteY1" fmla="*/ 7571 h 1014879"/>
              <a:gd name="connsiteX2" fmla="*/ 1400776 w 2331644"/>
              <a:gd name="connsiteY2" fmla="*/ 10309 h 1014879"/>
              <a:gd name="connsiteX3" fmla="*/ 1932021 w 2331644"/>
              <a:gd name="connsiteY3" fmla="*/ 57626 h 1014879"/>
              <a:gd name="connsiteX4" fmla="*/ 2331644 w 2331644"/>
              <a:gd name="connsiteY4" fmla="*/ 787691 h 1014879"/>
              <a:gd name="connsiteX5" fmla="*/ 521956 w 2331644"/>
              <a:gd name="connsiteY5" fmla="*/ 1014879 h 1014879"/>
              <a:gd name="connsiteX6" fmla="*/ 0 w 2331644"/>
              <a:gd name="connsiteY6" fmla="*/ 262220 h 1014879"/>
              <a:gd name="connsiteX7" fmla="*/ 1038236 w 2331644"/>
              <a:gd name="connsiteY7" fmla="*/ 3177 h 1014879"/>
              <a:gd name="connsiteX8" fmla="*/ 1235046 w 2331644"/>
              <a:gd name="connsiteY8" fmla="*/ -446858 h 10148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644" h="1461737">
                <a:moveTo>
                  <a:pt x="1235046" y="-446858"/>
                </a:moveTo>
                <a:lnTo>
                  <a:pt x="1359559" y="7571"/>
                </a:lnTo>
                <a:lnTo>
                  <a:pt x="1400776" y="10309"/>
                </a:lnTo>
                <a:cubicBezTo>
                  <a:pt x="1932021" y="57626"/>
                  <a:pt x="2331644" y="262220"/>
                  <a:pt x="2331644" y="507440"/>
                </a:cubicBezTo>
                <a:cubicBezTo>
                  <a:pt x="2331644" y="787691"/>
                  <a:pt x="1809688" y="1014879"/>
                  <a:pt x="1165822" y="1014879"/>
                </a:cubicBezTo>
                <a:cubicBezTo>
                  <a:pt x="521956" y="1014879"/>
                  <a:pt x="0" y="787691"/>
                  <a:pt x="0" y="507440"/>
                </a:cubicBezTo>
                <a:cubicBezTo>
                  <a:pt x="0" y="262220"/>
                  <a:pt x="399623" y="57626"/>
                  <a:pt x="930868" y="10309"/>
                </a:cubicBezTo>
                <a:lnTo>
                  <a:pt x="1038236" y="3177"/>
                </a:lnTo>
                <a:lnTo>
                  <a:pt x="1235046" y="-446858"/>
                </a:lnTo>
                <a:close/>
              </a:path>
            </a:pathLst>
          </a:custGeom>
          <a:solidFill>
            <a:srgbClr val="00E6FF">
              <a:alpha val="6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小灯泡发光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ctr"/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形状5" title=""/>
          <p:cNvSpPr txBox="1"/>
          <p:nvPr/>
        </p:nvSpPr>
        <p:spPr>
          <a:xfrm>
            <a:off x="10445525" y="3610718"/>
            <a:ext cx="948738" cy="891054"/>
          </a:xfrm>
          <a:custGeom>
            <a:gdLst>
              <a:gd name="connsiteX0" fmla="*/ 474369 w 948738"/>
              <a:gd name="connsiteY0" fmla="*/ 0 h 891054"/>
              <a:gd name="connsiteX1" fmla="*/ 736355 w 948738"/>
              <a:gd name="connsiteY1" fmla="*/ 0 h 891054"/>
              <a:gd name="connsiteX2" fmla="*/ 948738 w 948738"/>
              <a:gd name="connsiteY2" fmla="*/ 691585 h 891054"/>
              <a:gd name="connsiteX3" fmla="*/ 261505 w 948738"/>
              <a:gd name="connsiteY3" fmla="*/ 891054 h 891054"/>
              <a:gd name="connsiteX4" fmla="*/ 17692 w 948738"/>
              <a:gd name="connsiteY4" fmla="*/ 564735 h 891054"/>
              <a:gd name="connsiteX5" fmla="*/ -122460 w 948738"/>
              <a:gd name="connsiteY5" fmla="*/ 514520 h 891054"/>
              <a:gd name="connsiteX6" fmla="*/ 570 w 948738"/>
              <a:gd name="connsiteY6" fmla="*/ 434927 h 891054"/>
              <a:gd name="connsiteX7" fmla="*/ 2449 w 948738"/>
              <a:gd name="connsiteY7" fmla="*/ 399975 h 891054"/>
              <a:gd name="connsiteX8" fmla="*/ 26742 w 948738"/>
              <a:gd name="connsiteY8" fmla="*/ 175315 h 8910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1198" h="891054">
                <a:moveTo>
                  <a:pt x="474369" y="0"/>
                </a:moveTo>
                <a:cubicBezTo>
                  <a:pt x="736355" y="0"/>
                  <a:pt x="948738" y="199469"/>
                  <a:pt x="948738" y="445527"/>
                </a:cubicBezTo>
                <a:cubicBezTo>
                  <a:pt x="948738" y="691585"/>
                  <a:pt x="736355" y="891054"/>
                  <a:pt x="474369" y="891054"/>
                </a:cubicBezTo>
                <a:cubicBezTo>
                  <a:pt x="261505" y="891054"/>
                  <a:pt x="81387" y="759373"/>
                  <a:pt x="21327" y="578013"/>
                </a:cubicBezTo>
                <a:lnTo>
                  <a:pt x="17692" y="564735"/>
                </a:lnTo>
                <a:lnTo>
                  <a:pt x="-122460" y="514520"/>
                </a:lnTo>
                <a:lnTo>
                  <a:pt x="570" y="434927"/>
                </a:lnTo>
                <a:lnTo>
                  <a:pt x="2449" y="399975"/>
                </a:lnTo>
                <a:cubicBezTo>
                  <a:pt x="26742" y="175315"/>
                  <a:pt x="228756" y="0"/>
                  <a:pt x="474369" y="0"/>
                </a:cubicBezTo>
                <a:close/>
              </a:path>
            </a:pathLst>
          </a:custGeom>
          <a:solidFill>
            <a:srgbClr val="00E6FF">
              <a:alpha val="6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输送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水能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形状6" title=""/>
          <p:cNvSpPr txBox="1"/>
          <p:nvPr/>
        </p:nvSpPr>
        <p:spPr>
          <a:xfrm>
            <a:off x="6711982" y="3610594"/>
            <a:ext cx="948738" cy="891054"/>
          </a:xfrm>
          <a:custGeom>
            <a:gdLst>
              <a:gd name="connsiteX0" fmla="*/ 474369 w 948738"/>
              <a:gd name="connsiteY0" fmla="*/ 0 h 891054"/>
              <a:gd name="connsiteX1" fmla="*/ 703607 w 948738"/>
              <a:gd name="connsiteY1" fmla="*/ 0 h 891054"/>
              <a:gd name="connsiteX2" fmla="*/ 944315 w 948738"/>
              <a:gd name="connsiteY2" fmla="*/ 387829 h 891054"/>
              <a:gd name="connsiteX3" fmla="*/ 1100149 w 948738"/>
              <a:gd name="connsiteY3" fmla="*/ 469045 h 891054"/>
              <a:gd name="connsiteX4" fmla="*/ 938222 w 948738"/>
              <a:gd name="connsiteY4" fmla="*/ 538523 h 891054"/>
              <a:gd name="connsiteX5" fmla="*/ 927411 w 948738"/>
              <a:gd name="connsiteY5" fmla="*/ 578013 h 891054"/>
              <a:gd name="connsiteX6" fmla="*/ 867350 w 948738"/>
              <a:gd name="connsiteY6" fmla="*/ 759373 h 891054"/>
              <a:gd name="connsiteX7" fmla="*/ 212382 w 948738"/>
              <a:gd name="connsiteY7" fmla="*/ 891054 h 891054"/>
              <a:gd name="connsiteX8" fmla="*/ 0 w 948738"/>
              <a:gd name="connsiteY8" fmla="*/ 199469 h 8910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0149" h="891054">
                <a:moveTo>
                  <a:pt x="474369" y="0"/>
                </a:moveTo>
                <a:cubicBezTo>
                  <a:pt x="703607" y="0"/>
                  <a:pt x="894867" y="152719"/>
                  <a:pt x="939100" y="355738"/>
                </a:cubicBezTo>
                <a:lnTo>
                  <a:pt x="944315" y="387829"/>
                </a:lnTo>
                <a:lnTo>
                  <a:pt x="1100149" y="469045"/>
                </a:lnTo>
                <a:lnTo>
                  <a:pt x="938222" y="538523"/>
                </a:lnTo>
                <a:lnTo>
                  <a:pt x="927411" y="578013"/>
                </a:lnTo>
                <a:cubicBezTo>
                  <a:pt x="867350" y="759373"/>
                  <a:pt x="687233" y="891054"/>
                  <a:pt x="474369" y="891054"/>
                </a:cubicBezTo>
                <a:cubicBezTo>
                  <a:pt x="212382" y="891054"/>
                  <a:pt x="0" y="691585"/>
                  <a:pt x="0" y="445527"/>
                </a:cubicBezTo>
                <a:cubicBezTo>
                  <a:pt x="0" y="199469"/>
                  <a:pt x="212382" y="0"/>
                  <a:pt x="474369" y="0"/>
                </a:cubicBezTo>
                <a:close/>
              </a:path>
            </a:pathLst>
          </a:custGeom>
          <a:solidFill>
            <a:srgbClr val="00E6FF">
              <a:alpha val="6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控制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水路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形状7" title=""/>
          <p:cNvSpPr txBox="1"/>
          <p:nvPr/>
        </p:nvSpPr>
        <p:spPr>
          <a:xfrm>
            <a:off x="8612934" y="1813798"/>
            <a:ext cx="948738" cy="891054"/>
          </a:xfrm>
          <a:custGeom>
            <a:gdLst>
              <a:gd name="connsiteX0" fmla="*/ 474369 w 948738"/>
              <a:gd name="connsiteY0" fmla="*/ 0 h 891054"/>
              <a:gd name="connsiteX1" fmla="*/ 736355 w 948738"/>
              <a:gd name="connsiteY1" fmla="*/ 0 h 891054"/>
              <a:gd name="connsiteX2" fmla="*/ 948738 w 948738"/>
              <a:gd name="connsiteY2" fmla="*/ 691585 h 891054"/>
              <a:gd name="connsiteX3" fmla="*/ 457995 w 948738"/>
              <a:gd name="connsiteY3" fmla="*/ 891054 h 891054"/>
              <a:gd name="connsiteX4" fmla="*/ 385079 w 948738"/>
              <a:gd name="connsiteY4" fmla="*/ 882908 h 891054"/>
              <a:gd name="connsiteX5" fmla="*/ 909 w 948738"/>
              <a:gd name="connsiteY5" fmla="*/ 1197724 h 891054"/>
              <a:gd name="connsiteX6" fmla="*/ 114374 w 948738"/>
              <a:gd name="connsiteY6" fmla="*/ 732599 h 891054"/>
              <a:gd name="connsiteX7" fmla="*/ 81015 w 948738"/>
              <a:gd name="connsiteY7" fmla="*/ 694626 h 891054"/>
              <a:gd name="connsiteX8" fmla="*/ 29866 w 948738"/>
              <a:gd name="connsiteY8" fmla="*/ 623519 h 891054"/>
              <a:gd name="connsiteX9" fmla="*/ 0 w 948738"/>
              <a:gd name="connsiteY9" fmla="*/ 199469 h 8910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48737" h="1197724">
                <a:moveTo>
                  <a:pt x="474369" y="0"/>
                </a:moveTo>
                <a:cubicBezTo>
                  <a:pt x="736355" y="0"/>
                  <a:pt x="948738" y="199469"/>
                  <a:pt x="948738" y="445527"/>
                </a:cubicBezTo>
                <a:cubicBezTo>
                  <a:pt x="948738" y="691585"/>
                  <a:pt x="736355" y="891054"/>
                  <a:pt x="474369" y="891054"/>
                </a:cubicBezTo>
                <a:cubicBezTo>
                  <a:pt x="457995" y="891054"/>
                  <a:pt x="441814" y="890275"/>
                  <a:pt x="425867" y="888754"/>
                </a:cubicBezTo>
                <a:lnTo>
                  <a:pt x="385079" y="882908"/>
                </a:lnTo>
                <a:lnTo>
                  <a:pt x="909" y="1197724"/>
                </a:lnTo>
                <a:lnTo>
                  <a:pt x="114374" y="732599"/>
                </a:lnTo>
                <a:lnTo>
                  <a:pt x="81015" y="694626"/>
                </a:lnTo>
                <a:cubicBezTo>
                  <a:pt x="29866" y="623519"/>
                  <a:pt x="0" y="537799"/>
                  <a:pt x="0" y="445527"/>
                </a:cubicBezTo>
                <a:cubicBezTo>
                  <a:pt x="0" y="199469"/>
                  <a:pt x="212382" y="0"/>
                  <a:pt x="474369" y="0"/>
                </a:cubicBezTo>
                <a:close/>
              </a:path>
            </a:pathLst>
          </a:custGeom>
          <a:solidFill>
            <a:srgbClr val="00E6FF">
              <a:alpha val="6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提供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水能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形状8" title=""/>
          <p:cNvSpPr txBox="1"/>
          <p:nvPr/>
        </p:nvSpPr>
        <p:spPr>
          <a:xfrm>
            <a:off x="4449032" y="3521573"/>
            <a:ext cx="948738" cy="891054"/>
          </a:xfrm>
          <a:custGeom>
            <a:gdLst>
              <a:gd name="connsiteX0" fmla="*/ 474369 w 948738"/>
              <a:gd name="connsiteY0" fmla="*/ 0 h 891054"/>
              <a:gd name="connsiteX1" fmla="*/ 736355 w 948738"/>
              <a:gd name="connsiteY1" fmla="*/ 0 h 891054"/>
              <a:gd name="connsiteX2" fmla="*/ 948738 w 948738"/>
              <a:gd name="connsiteY2" fmla="*/ 691585 h 891054"/>
              <a:gd name="connsiteX3" fmla="*/ 261505 w 948738"/>
              <a:gd name="connsiteY3" fmla="*/ 891054 h 891054"/>
              <a:gd name="connsiteX4" fmla="*/ 17352 w 948738"/>
              <a:gd name="connsiteY4" fmla="*/ 563496 h 891054"/>
              <a:gd name="connsiteX5" fmla="*/ -170315 w 948738"/>
              <a:gd name="connsiteY5" fmla="*/ 493691 h 891054"/>
              <a:gd name="connsiteX6" fmla="*/ 2779 w 948738"/>
              <a:gd name="connsiteY6" fmla="*/ 397947 h 891054"/>
              <a:gd name="connsiteX7" fmla="*/ 9637 w 948738"/>
              <a:gd name="connsiteY7" fmla="*/ 355738 h 891054"/>
              <a:gd name="connsiteX8" fmla="*/ 53871 w 948738"/>
              <a:gd name="connsiteY8" fmla="*/ 152719 h 8910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9052" h="891054">
                <a:moveTo>
                  <a:pt x="474369" y="0"/>
                </a:moveTo>
                <a:cubicBezTo>
                  <a:pt x="736355" y="0"/>
                  <a:pt x="948738" y="199469"/>
                  <a:pt x="948738" y="445527"/>
                </a:cubicBezTo>
                <a:cubicBezTo>
                  <a:pt x="948738" y="691585"/>
                  <a:pt x="736355" y="891054"/>
                  <a:pt x="474369" y="891054"/>
                </a:cubicBezTo>
                <a:cubicBezTo>
                  <a:pt x="261505" y="891054"/>
                  <a:pt x="81387" y="759373"/>
                  <a:pt x="21327" y="578013"/>
                </a:cubicBezTo>
                <a:lnTo>
                  <a:pt x="17352" y="563496"/>
                </a:lnTo>
                <a:lnTo>
                  <a:pt x="-170315" y="493691"/>
                </a:lnTo>
                <a:lnTo>
                  <a:pt x="2779" y="397947"/>
                </a:lnTo>
                <a:lnTo>
                  <a:pt x="9637" y="355738"/>
                </a:lnTo>
                <a:cubicBezTo>
                  <a:pt x="53871" y="152719"/>
                  <a:pt x="245130" y="0"/>
                  <a:pt x="474369" y="0"/>
                </a:cubicBezTo>
                <a:close/>
              </a:path>
            </a:pathLst>
          </a:custGeom>
          <a:solidFill>
            <a:srgbClr val="00E6FF">
              <a:alpha val="6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输送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电能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形状9" title=""/>
          <p:cNvSpPr txBox="1"/>
          <p:nvPr/>
        </p:nvSpPr>
        <p:spPr>
          <a:xfrm>
            <a:off x="3239462" y="1879168"/>
            <a:ext cx="948738" cy="891054"/>
          </a:xfrm>
          <a:custGeom>
            <a:gdLst>
              <a:gd name="connsiteX0" fmla="*/ 474369 w 948738"/>
              <a:gd name="connsiteY0" fmla="*/ 0 h 891054"/>
              <a:gd name="connsiteX1" fmla="*/ 736355 w 948738"/>
              <a:gd name="connsiteY1" fmla="*/ 0 h 891054"/>
              <a:gd name="connsiteX2" fmla="*/ 948738 w 948738"/>
              <a:gd name="connsiteY2" fmla="*/ 691585 h 891054"/>
              <a:gd name="connsiteX3" fmla="*/ 392498 w 948738"/>
              <a:gd name="connsiteY3" fmla="*/ 891054 h 891054"/>
              <a:gd name="connsiteX4" fmla="*/ 237352 w 948738"/>
              <a:gd name="connsiteY4" fmla="*/ 831059 h 891054"/>
              <a:gd name="connsiteX5" fmla="*/ -51016 w 948738"/>
              <a:gd name="connsiteY5" fmla="*/ 941990 h 891054"/>
              <a:gd name="connsiteX6" fmla="*/ 68981 w 948738"/>
              <a:gd name="connsiteY6" fmla="*/ 676021 h 891054"/>
              <a:gd name="connsiteX7" fmla="*/ 57254 w 948738"/>
              <a:gd name="connsiteY7" fmla="*/ 657892 h 891054"/>
              <a:gd name="connsiteX8" fmla="*/ 20740 w 948738"/>
              <a:gd name="connsiteY8" fmla="*/ 594764 h 891054"/>
              <a:gd name="connsiteX9" fmla="*/ 0 w 948738"/>
              <a:gd name="connsiteY9" fmla="*/ 199469 h 8910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9753" h="941989">
                <a:moveTo>
                  <a:pt x="474369" y="0"/>
                </a:moveTo>
                <a:cubicBezTo>
                  <a:pt x="736355" y="0"/>
                  <a:pt x="948738" y="199469"/>
                  <a:pt x="948738" y="445527"/>
                </a:cubicBezTo>
                <a:cubicBezTo>
                  <a:pt x="948738" y="691585"/>
                  <a:pt x="736355" y="891054"/>
                  <a:pt x="474369" y="891054"/>
                </a:cubicBezTo>
                <a:cubicBezTo>
                  <a:pt x="392498" y="891054"/>
                  <a:pt x="315471" y="871575"/>
                  <a:pt x="248256" y="837282"/>
                </a:cubicBezTo>
                <a:lnTo>
                  <a:pt x="237352" y="831059"/>
                </a:lnTo>
                <a:lnTo>
                  <a:pt x="-51016" y="941990"/>
                </a:lnTo>
                <a:lnTo>
                  <a:pt x="68981" y="676021"/>
                </a:lnTo>
                <a:lnTo>
                  <a:pt x="57254" y="657892"/>
                </a:lnTo>
                <a:cubicBezTo>
                  <a:pt x="20740" y="594764"/>
                  <a:pt x="0" y="522420"/>
                  <a:pt x="0" y="445527"/>
                </a:cubicBezTo>
                <a:cubicBezTo>
                  <a:pt x="0" y="199469"/>
                  <a:pt x="212382" y="0"/>
                  <a:pt x="474369" y="0"/>
                </a:cubicBezTo>
                <a:close/>
              </a:path>
            </a:pathLst>
          </a:custGeom>
          <a:solidFill>
            <a:srgbClr val="00E6FF">
              <a:alpha val="6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提供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电能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2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2535" y="3669059"/>
            <a:ext cx="1572044" cy="717071"/>
          </a:xfrm>
          <a:prstGeom prst="rect">
            <a:avLst/>
          </a:prstGeom>
        </p:spPr>
      </p:pic>
      <p:grpSp>
        <p:nvGrpSpPr>
          <p:cNvPr id="23" name="组合2" title=""/>
          <p:cNvGrpSpPr/>
          <p:nvPr/>
        </p:nvGrpSpPr>
        <p:grpSpPr>
          <a:xfrm>
            <a:off x="1587651" y="3011523"/>
            <a:ext cx="2727090" cy="1834424"/>
            <a:chExt cx="2727090" cy="1834424"/>
          </a:xfrm>
        </p:grpSpPr>
        <p:sp>
          <p:nvSpPr>
            <p:cNvPr id="24" name="形状16"/>
            <p:cNvSpPr txBox="1"/>
            <p:nvPr/>
          </p:nvSpPr>
          <p:spPr>
            <a:xfrm>
              <a:off x="0" y="1064312"/>
              <a:ext cx="1081618" cy="770112"/>
            </a:xfrm>
            <a:custGeom>
              <a:gdLst>
                <a:gd name="connsiteX0" fmla="*/ 0 w 1081618"/>
                <a:gd name="connsiteY0" fmla="*/ 0 h 770112"/>
                <a:gd name="connsiteX1" fmla="*/ 130750 w 1081618"/>
                <a:gd name="connsiteY1" fmla="*/ 362760 h 770112"/>
                <a:gd name="connsiteX2" fmla="*/ 474956 w 1081618"/>
                <a:gd name="connsiteY2" fmla="*/ 640982 h 77011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1618" h="770112" fill="none">
                  <a:moveTo>
                    <a:pt x="0" y="0"/>
                  </a:moveTo>
                  <a:quadBezTo>
                    <a:pt x="130750" y="362760"/>
                    <a:pt x="302853" y="501871"/>
                  </a:quadBezTo>
                  <a:quadBezTo>
                    <a:pt x="474956" y="640982"/>
                    <a:pt x="1081618" y="770112"/>
                  </a:quadBezTo>
                </a:path>
              </a:pathLst>
            </a:custGeom>
            <a:solidFill>
              <a:srgbClr val="00E6FF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5" name="形状17"/>
            <p:cNvSpPr txBox="1"/>
            <p:nvPr/>
          </p:nvSpPr>
          <p:spPr>
            <a:xfrm>
              <a:off x="614360" y="0"/>
              <a:ext cx="259588" cy="1072965"/>
            </a:xfrm>
            <a:custGeom>
              <a:gdLst>
                <a:gd name="connsiteX0" fmla="*/ 0 w 259588"/>
                <a:gd name="connsiteY0" fmla="*/ 0 h 1072965"/>
                <a:gd name="connsiteX1" fmla="*/ 158118 w 259588"/>
                <a:gd name="connsiteY1" fmla="*/ 417670 h 1072965"/>
                <a:gd name="connsiteX2" fmla="*/ 239918 w 259588"/>
                <a:gd name="connsiteY2" fmla="*/ 776436 h 107296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9588" h="1072965" fill="none">
                  <a:moveTo>
                    <a:pt x="0" y="0"/>
                  </a:moveTo>
                  <a:quadBezTo>
                    <a:pt x="158118" y="417670"/>
                    <a:pt x="199018" y="597053"/>
                  </a:quadBezTo>
                  <a:quadBezTo>
                    <a:pt x="239918" y="776436"/>
                    <a:pt x="259588" y="1072965"/>
                  </a:quadBezTo>
                </a:path>
              </a:pathLst>
            </a:custGeom>
            <a:solidFill>
              <a:srgbClr val="00E6FF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6" name="形状18"/>
            <p:cNvSpPr txBox="1"/>
            <p:nvPr/>
          </p:nvSpPr>
          <p:spPr>
            <a:xfrm>
              <a:off x="2119972" y="0"/>
              <a:ext cx="607118" cy="1808466"/>
            </a:xfrm>
            <a:custGeom>
              <a:gdLst>
                <a:gd name="connsiteX0" fmla="*/ 571094 w 607118"/>
                <a:gd name="connsiteY0" fmla="*/ 0 h 1808466"/>
                <a:gd name="connsiteX1" fmla="*/ 650949 w 607118"/>
                <a:gd name="connsiteY1" fmla="*/ 711615 h 1808466"/>
                <a:gd name="connsiteX2" fmla="*/ 456628 w 607118"/>
                <a:gd name="connsiteY2" fmla="*/ 1313174 h 18084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118" h="1808466" fill="none">
                  <a:moveTo>
                    <a:pt x="571094" y="0"/>
                  </a:moveTo>
                  <a:quadBezTo>
                    <a:pt x="650949" y="711615"/>
                    <a:pt x="553789" y="1012395"/>
                  </a:quadBezTo>
                  <a:quadBezTo>
                    <a:pt x="456628" y="1313174"/>
                    <a:pt x="0" y="1808466"/>
                  </a:quadBezTo>
                </a:path>
              </a:pathLst>
            </a:custGeom>
            <a:solidFill>
              <a:srgbClr val="00E6FF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27" name="形状10" title=""/>
          <p:cNvSpPr txBox="1"/>
          <p:nvPr/>
        </p:nvSpPr>
        <p:spPr>
          <a:xfrm>
            <a:off x="349882" y="3521612"/>
            <a:ext cx="948738" cy="891054"/>
          </a:xfrm>
          <a:custGeom>
            <a:gdLst>
              <a:gd name="connsiteX0" fmla="*/ 474369 w 948738"/>
              <a:gd name="connsiteY0" fmla="*/ 0 h 891054"/>
              <a:gd name="connsiteX1" fmla="*/ 687233 w 948738"/>
              <a:gd name="connsiteY1" fmla="*/ 0 h 891054"/>
              <a:gd name="connsiteX2" fmla="*/ 937121 w 948738"/>
              <a:gd name="connsiteY2" fmla="*/ 348509 h 891054"/>
              <a:gd name="connsiteX3" fmla="*/ 1116628 w 948738"/>
              <a:gd name="connsiteY3" fmla="*/ 424429 h 891054"/>
              <a:gd name="connsiteX4" fmla="*/ 942930 w 948738"/>
              <a:gd name="connsiteY4" fmla="*/ 511745 h 891054"/>
              <a:gd name="connsiteX5" fmla="*/ 939100 w 948738"/>
              <a:gd name="connsiteY5" fmla="*/ 535316 h 891054"/>
              <a:gd name="connsiteX6" fmla="*/ 894867 w 948738"/>
              <a:gd name="connsiteY6" fmla="*/ 738336 h 891054"/>
              <a:gd name="connsiteX7" fmla="*/ 212382 w 948738"/>
              <a:gd name="connsiteY7" fmla="*/ 891054 h 891054"/>
              <a:gd name="connsiteX8" fmla="*/ 0 w 948738"/>
              <a:gd name="connsiteY8" fmla="*/ 199469 h 89105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6628" h="891054">
                <a:moveTo>
                  <a:pt x="474369" y="0"/>
                </a:moveTo>
                <a:cubicBezTo>
                  <a:pt x="687233" y="0"/>
                  <a:pt x="867350" y="131681"/>
                  <a:pt x="927411" y="313041"/>
                </a:cubicBezTo>
                <a:lnTo>
                  <a:pt x="937121" y="348509"/>
                </a:lnTo>
                <a:lnTo>
                  <a:pt x="1116628" y="424429"/>
                </a:lnTo>
                <a:lnTo>
                  <a:pt x="942930" y="511745"/>
                </a:lnTo>
                <a:lnTo>
                  <a:pt x="939100" y="535316"/>
                </a:lnTo>
                <a:cubicBezTo>
                  <a:pt x="894867" y="738336"/>
                  <a:pt x="703607" y="891054"/>
                  <a:pt x="474369" y="891054"/>
                </a:cubicBezTo>
                <a:cubicBezTo>
                  <a:pt x="212382" y="891054"/>
                  <a:pt x="0" y="691585"/>
                  <a:pt x="0" y="445527"/>
                </a:cubicBezTo>
                <a:cubicBezTo>
                  <a:pt x="0" y="199469"/>
                  <a:pt x="212382" y="0"/>
                  <a:pt x="474369" y="0"/>
                </a:cubicBezTo>
                <a:close/>
              </a:path>
            </a:pathLst>
          </a:custGeom>
          <a:solidFill>
            <a:srgbClr val="00E6FF">
              <a:alpha val="6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控制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电路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2" title=""/>
          <p:cNvSpPr txBox="1"/>
          <p:nvPr/>
        </p:nvSpPr>
        <p:spPr>
          <a:xfrm>
            <a:off x="0" y="-508997"/>
            <a:ext cx="12192000" cy="50917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过渡语：水轮机转动具有动能，哪儿来的呢？水能转化而来，所以水轮机转动消耗水能。</a:t>
            </a:r>
            <a:endParaRPr lang="zh-CN" altLang="en-US" sz="2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文本3" title=""/>
          <p:cNvSpPr txBox="1"/>
          <p:nvPr/>
        </p:nvSpPr>
        <p:spPr>
          <a:xfrm>
            <a:off x="2534241" y="5592366"/>
            <a:ext cx="13081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消耗电能</a:t>
            </a:r>
            <a:endParaRPr lang="zh-CN" altLang="en-US" sz="22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4" title=""/>
          <p:cNvSpPr txBox="1"/>
          <p:nvPr/>
        </p:nvSpPr>
        <p:spPr>
          <a:xfrm>
            <a:off x="8433197" y="5591775"/>
            <a:ext cx="13081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消耗水能</a:t>
            </a:r>
            <a:endParaRPr lang="zh-CN" altLang="en-US" sz="22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5" title=""/>
          <p:cNvSpPr txBox="1"/>
          <p:nvPr/>
        </p:nvSpPr>
        <p:spPr>
          <a:xfrm>
            <a:off x="0" y="6787153"/>
            <a:ext cx="12192000" cy="50917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过渡语：水轮机转动具有动能，哪儿来的呢？水能转化而来，所以水轮机转动消耗水能。</a:t>
            </a:r>
            <a:endParaRPr lang="zh-CN" altLang="en-US" sz="2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0" grpId="0" animBg="1"/>
      <p:bldP spid="19" grpId="0" animBg="1"/>
      <p:bldP spid="18" grpId="0" animBg="1"/>
      <p:bldP spid="17" grpId="0" animBg="1"/>
      <p:bldP spid="2" grpId="0" animBg="1"/>
      <p:bldP spid="3" grpId="0" animBg="1"/>
      <p:bldP spid="4" grpId="0" animBg="1"/>
      <p:bldP spid="16" grpId="0" animBg="1"/>
      <p:bldP spid="29" grpId="0" animBg="1"/>
      <p:bldP spid="13" grpId="0" animBg="1"/>
      <p:bldP spid="21" grpId="0" animBg="1"/>
      <p:bldP spid="22" grpId="0" animBg="1"/>
      <p:bldP spid="27" grpId="0" animBg="1"/>
      <p:bldP spid="23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834" y="2536031"/>
            <a:ext cx="4827060" cy="2713053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形状1" title=""/>
          <p:cNvSpPr txBox="1"/>
          <p:nvPr/>
        </p:nvSpPr>
        <p:spPr>
          <a:xfrm>
            <a:off x="646462" y="2499189"/>
            <a:ext cx="4919053" cy="2789434"/>
          </a:xfrm>
          <a:custGeom>
            <a:gdLst>
              <a:gd name="connsiteX0" fmla="*/ 464906 w 4919053"/>
              <a:gd name="connsiteY0" fmla="*/ 0 h 2789434"/>
              <a:gd name="connsiteX1" fmla="*/ 4454147 w 4919053"/>
              <a:gd name="connsiteY1" fmla="*/ 0 h 2789434"/>
              <a:gd name="connsiteX2" fmla="*/ 4710908 w 4919053"/>
              <a:gd name="connsiteY2" fmla="*/ 0 h 2789434"/>
              <a:gd name="connsiteX3" fmla="*/ 4919053 w 4919053"/>
              <a:gd name="connsiteY3" fmla="*/ 2324529 h 2789434"/>
              <a:gd name="connsiteX4" fmla="*/ 4919053 w 4919053"/>
              <a:gd name="connsiteY4" fmla="*/ 2581289 h 2789434"/>
              <a:gd name="connsiteX5" fmla="*/ 464906 w 4919053"/>
              <a:gd name="connsiteY5" fmla="*/ 2789434 h 2789434"/>
              <a:gd name="connsiteX6" fmla="*/ 341605 w 4919053"/>
              <a:gd name="connsiteY6" fmla="*/ 2789434 h 2789434"/>
              <a:gd name="connsiteX7" fmla="*/ 48981 w 4919053"/>
              <a:gd name="connsiteY7" fmla="*/ 2566080 h 2789434"/>
              <a:gd name="connsiteX8" fmla="*/ 0 w 4919053"/>
              <a:gd name="connsiteY8" fmla="*/ 464906 h 2789434"/>
              <a:gd name="connsiteX9" fmla="*/ 0 w 4919053"/>
              <a:gd name="connsiteY9" fmla="*/ 208145 h 27894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19053" h="2789434">
                <a:moveTo>
                  <a:pt x="464906" y="0"/>
                </a:moveTo>
                <a:lnTo>
                  <a:pt x="4454147" y="0"/>
                </a:lnTo>
                <a:cubicBezTo>
                  <a:pt x="4710908" y="0"/>
                  <a:pt x="4919053" y="208146"/>
                  <a:pt x="4919053" y="464906"/>
                </a:cubicBezTo>
                <a:lnTo>
                  <a:pt x="4919053" y="2324529"/>
                </a:lnTo>
                <a:cubicBezTo>
                  <a:pt x="4919053" y="2581289"/>
                  <a:pt x="4710908" y="2789434"/>
                  <a:pt x="4454147" y="2789434"/>
                </a:cubicBezTo>
                <a:lnTo>
                  <a:pt x="464906" y="2789434"/>
                </a:lnTo>
                <a:cubicBezTo>
                  <a:pt x="341605" y="2789434"/>
                  <a:pt x="223354" y="2740453"/>
                  <a:pt x="136168" y="2653267"/>
                </a:cubicBezTo>
                <a:cubicBezTo>
                  <a:pt x="48981" y="2566080"/>
                  <a:pt x="0" y="2447829"/>
                  <a:pt x="0" y="2324529"/>
                </a:cubicBezTo>
                <a:lnTo>
                  <a:pt x="0" y="464906"/>
                </a:lnTo>
                <a:cubicBezTo>
                  <a:pt x="0" y="208145"/>
                  <a:pt x="208145" y="0"/>
                  <a:pt x="464906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1047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4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577" y="2542337"/>
            <a:ext cx="4824355" cy="2713692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形状2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6" name="组合1" title=""/>
          <p:cNvGrpSpPr/>
          <p:nvPr/>
        </p:nvGrpSpPr>
        <p:grpSpPr>
          <a:xfrm>
            <a:off x="416719" y="284972"/>
            <a:ext cx="5537425" cy="835009"/>
            <a:chExt cx="5537425" cy="835009"/>
          </a:xfrm>
        </p:grpSpPr>
        <p:sp>
          <p:nvSpPr>
            <p:cNvPr id="7" name="形状12"/>
            <p:cNvSpPr txBox="1"/>
            <p:nvPr/>
          </p:nvSpPr>
          <p:spPr>
            <a:xfrm>
              <a:off x="557374" y="273891"/>
              <a:ext cx="49800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探讨：如何使小灯泡持续发光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13"/>
            <p:cNvSpPr txBox="1"/>
            <p:nvPr/>
          </p:nvSpPr>
          <p:spPr>
            <a:xfrm>
              <a:off x="559908" y="0"/>
              <a:ext cx="4824889" cy="760847"/>
            </a:xfrm>
            <a:custGeom>
              <a:gdLst>
                <a:gd name="connsiteX0" fmla="*/ 0 w 4824889"/>
                <a:gd name="connsiteY0" fmla="*/ 760847 h 760847"/>
                <a:gd name="connsiteX1" fmla="*/ 4824889 w 4824889"/>
                <a:gd name="connsiteY1" fmla="*/ 760847 h 760847"/>
                <a:gd name="connsiteX2" fmla="*/ 0 w 4824889"/>
                <a:gd name="connsiteY2" fmla="*/ 760847 h 760847"/>
                <a:gd name="connsiteX0-1" fmla="*/ 0 w 4824889"/>
                <a:gd name="connsiteY0-2" fmla="*/ 0 h 760847"/>
                <a:gd name="connsiteX1-3" fmla="*/ 1751 w 4824889"/>
                <a:gd name="connsiteY1-4" fmla="*/ 0 h 760847"/>
                <a:gd name="connsiteX2-5" fmla="*/ 0 w 482488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824889" h="760848">
                  <a:moveTo>
                    <a:pt x="0" y="760847"/>
                  </a:moveTo>
                  <a:lnTo>
                    <a:pt x="4824889" y="760847"/>
                  </a:lnTo>
                  <a:lnTo>
                    <a:pt x="0" y="760847"/>
                  </a:lnTo>
                  <a:close/>
                </a:path>
                <a:path w="4824889" h="760848">
                  <a:moveTo>
                    <a:pt x="0" y="0"/>
                  </a:moveTo>
                  <a:lnTo>
                    <a:pt x="1751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9" name="形状14"/>
            <p:cNvSpPr txBox="1"/>
            <p:nvPr/>
          </p:nvSpPr>
          <p:spPr>
            <a:xfrm>
              <a:off x="0" y="28783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0" name="形状15"/>
            <p:cNvSpPr txBox="1"/>
            <p:nvPr/>
          </p:nvSpPr>
          <p:spPr>
            <a:xfrm>
              <a:off x="361847" y="237114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1" name="形状16"/>
            <p:cNvSpPr txBox="1"/>
            <p:nvPr/>
          </p:nvSpPr>
          <p:spPr>
            <a:xfrm>
              <a:off x="0" y="28656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2" name="文本1" title=""/>
          <p:cNvSpPr txBox="1"/>
          <p:nvPr/>
        </p:nvSpPr>
        <p:spPr>
          <a:xfrm>
            <a:off x="409585" y="1225839"/>
            <a:ext cx="501980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从物质运动角度分析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形状3" title=""/>
          <p:cNvSpPr txBox="1"/>
          <p:nvPr/>
        </p:nvSpPr>
        <p:spPr>
          <a:xfrm>
            <a:off x="9385878" y="5180990"/>
            <a:ext cx="1562405" cy="848487"/>
          </a:xfrm>
          <a:custGeom>
            <a:gdLst>
              <a:gd name="connsiteX0" fmla="*/ -84871 w 1562405"/>
              <a:gd name="connsiteY0" fmla="*/ -354459 h 848487"/>
              <a:gd name="connsiteX1" fmla="*/ 620529 w 1562405"/>
              <a:gd name="connsiteY1" fmla="*/ 0 h 848487"/>
              <a:gd name="connsiteX2" fmla="*/ 1420990 w 1562405"/>
              <a:gd name="connsiteY2" fmla="*/ 0 h 848487"/>
              <a:gd name="connsiteX3" fmla="*/ 1499091 w 1562405"/>
              <a:gd name="connsiteY3" fmla="*/ 0 h 848487"/>
              <a:gd name="connsiteX4" fmla="*/ 1562405 w 1562405"/>
              <a:gd name="connsiteY4" fmla="*/ 707072 h 848487"/>
              <a:gd name="connsiteX5" fmla="*/ 1562405 w 1562405"/>
              <a:gd name="connsiteY5" fmla="*/ 744578 h 848487"/>
              <a:gd name="connsiteX6" fmla="*/ 1494465 w 1562405"/>
              <a:gd name="connsiteY6" fmla="*/ 833588 h 848487"/>
              <a:gd name="connsiteX7" fmla="*/ 141414 w 1562405"/>
              <a:gd name="connsiteY7" fmla="*/ 848487 h 848487"/>
              <a:gd name="connsiteX8" fmla="*/ 103909 w 1562405"/>
              <a:gd name="connsiteY8" fmla="*/ 848487 h 848487"/>
              <a:gd name="connsiteX9" fmla="*/ 14899 w 1562405"/>
              <a:gd name="connsiteY9" fmla="*/ 780547 h 848487"/>
              <a:gd name="connsiteX10" fmla="*/ 0 w 1562405"/>
              <a:gd name="connsiteY10" fmla="*/ 141415 h 848487"/>
              <a:gd name="connsiteX11" fmla="*/ 0 w 1562405"/>
              <a:gd name="connsiteY11" fmla="*/ 63313 h 848487"/>
              <a:gd name="connsiteX12" fmla="*/ 143218 w 1562405"/>
              <a:gd name="connsiteY12" fmla="*/ 0 h 848487"/>
              <a:gd name="connsiteX13" fmla="*/ -84871 w 1562405"/>
              <a:gd name="connsiteY13" fmla="*/ -354459 h 848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47275" h="1202946">
                <a:moveTo>
                  <a:pt x="-84871" y="-354459"/>
                </a:moveTo>
                <a:lnTo>
                  <a:pt x="620529" y="0"/>
                </a:lnTo>
                <a:lnTo>
                  <a:pt x="1420990" y="0"/>
                </a:lnTo>
                <a:cubicBezTo>
                  <a:pt x="1499091" y="0"/>
                  <a:pt x="1562405" y="63313"/>
                  <a:pt x="1562405" y="141415"/>
                </a:cubicBezTo>
                <a:lnTo>
                  <a:pt x="1562405" y="707072"/>
                </a:lnTo>
                <a:cubicBezTo>
                  <a:pt x="1562405" y="744578"/>
                  <a:pt x="1547506" y="780547"/>
                  <a:pt x="1520986" y="807068"/>
                </a:cubicBezTo>
                <a:cubicBezTo>
                  <a:pt x="1494465" y="833588"/>
                  <a:pt x="1458496" y="848487"/>
                  <a:pt x="1420990" y="848487"/>
                </a:cubicBezTo>
                <a:lnTo>
                  <a:pt x="141414" y="848487"/>
                </a:lnTo>
                <a:cubicBezTo>
                  <a:pt x="103909" y="848487"/>
                  <a:pt x="67940" y="833588"/>
                  <a:pt x="41419" y="807068"/>
                </a:cubicBezTo>
                <a:cubicBezTo>
                  <a:pt x="14899" y="780547"/>
                  <a:pt x="0" y="744578"/>
                  <a:pt x="0" y="707072"/>
                </a:cubicBezTo>
                <a:lnTo>
                  <a:pt x="0" y="141415"/>
                </a:lnTo>
                <a:cubicBezTo>
                  <a:pt x="0" y="63313"/>
                  <a:pt x="63313" y="0"/>
                  <a:pt x="141414" y="0"/>
                </a:cubicBezTo>
                <a:lnTo>
                  <a:pt x="143218" y="0"/>
                </a:lnTo>
                <a:lnTo>
                  <a:pt x="-84871" y="-354459"/>
                </a:lnTo>
                <a:close/>
              </a:path>
            </a:pathLst>
          </a:custGeom>
          <a:solidFill>
            <a:srgbClr val="05A8B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水轮机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持续的转动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形状4" title=""/>
          <p:cNvSpPr txBox="1"/>
          <p:nvPr/>
        </p:nvSpPr>
        <p:spPr>
          <a:xfrm>
            <a:off x="6796678" y="5180667"/>
            <a:ext cx="1562405" cy="848487"/>
          </a:xfrm>
          <a:custGeom>
            <a:gdLst>
              <a:gd name="connsiteX0" fmla="*/ 1448670 w 1562405"/>
              <a:gd name="connsiteY0" fmla="*/ -579111 h 848487"/>
              <a:gd name="connsiteX1" fmla="*/ 1251041 w 1562405"/>
              <a:gd name="connsiteY1" fmla="*/ 0 h 848487"/>
              <a:gd name="connsiteX2" fmla="*/ 1420990 w 1562405"/>
              <a:gd name="connsiteY2" fmla="*/ 0 h 848487"/>
              <a:gd name="connsiteX3" fmla="*/ 1499091 w 1562405"/>
              <a:gd name="connsiteY3" fmla="*/ 0 h 848487"/>
              <a:gd name="connsiteX4" fmla="*/ 1562405 w 1562405"/>
              <a:gd name="connsiteY4" fmla="*/ 707072 h 848487"/>
              <a:gd name="connsiteX5" fmla="*/ 1562405 w 1562405"/>
              <a:gd name="connsiteY5" fmla="*/ 744578 h 848487"/>
              <a:gd name="connsiteX6" fmla="*/ 1494465 w 1562405"/>
              <a:gd name="connsiteY6" fmla="*/ 833588 h 848487"/>
              <a:gd name="connsiteX7" fmla="*/ 141415 w 1562405"/>
              <a:gd name="connsiteY7" fmla="*/ 848487 h 848487"/>
              <a:gd name="connsiteX8" fmla="*/ 103909 w 1562405"/>
              <a:gd name="connsiteY8" fmla="*/ 848487 h 848487"/>
              <a:gd name="connsiteX9" fmla="*/ 14899 w 1562405"/>
              <a:gd name="connsiteY9" fmla="*/ 780547 h 848487"/>
              <a:gd name="connsiteX10" fmla="*/ 0 w 1562405"/>
              <a:gd name="connsiteY10" fmla="*/ 141414 h 848487"/>
              <a:gd name="connsiteX11" fmla="*/ 0 w 1562405"/>
              <a:gd name="connsiteY11" fmla="*/ 63313 h 848487"/>
              <a:gd name="connsiteX12" fmla="*/ 795857 w 1562405"/>
              <a:gd name="connsiteY12" fmla="*/ 0 h 848487"/>
              <a:gd name="connsiteX13" fmla="*/ 1448670 w 1562405"/>
              <a:gd name="connsiteY13" fmla="*/ -579111 h 848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62405" h="1427598">
                <a:moveTo>
                  <a:pt x="1448670" y="-579111"/>
                </a:moveTo>
                <a:lnTo>
                  <a:pt x="1251041" y="0"/>
                </a:lnTo>
                <a:lnTo>
                  <a:pt x="1420990" y="0"/>
                </a:lnTo>
                <a:cubicBezTo>
                  <a:pt x="1499091" y="0"/>
                  <a:pt x="1562405" y="63313"/>
                  <a:pt x="1562405" y="141414"/>
                </a:cubicBezTo>
                <a:lnTo>
                  <a:pt x="1562405" y="707072"/>
                </a:lnTo>
                <a:cubicBezTo>
                  <a:pt x="1562405" y="744578"/>
                  <a:pt x="1547506" y="780547"/>
                  <a:pt x="1520986" y="807068"/>
                </a:cubicBezTo>
                <a:cubicBezTo>
                  <a:pt x="1494465" y="833588"/>
                  <a:pt x="1458496" y="848487"/>
                  <a:pt x="1420990" y="848487"/>
                </a:cubicBezTo>
                <a:lnTo>
                  <a:pt x="141415" y="848487"/>
                </a:lnTo>
                <a:cubicBezTo>
                  <a:pt x="103909" y="848487"/>
                  <a:pt x="67940" y="833588"/>
                  <a:pt x="41419" y="807068"/>
                </a:cubicBezTo>
                <a:cubicBezTo>
                  <a:pt x="14899" y="780547"/>
                  <a:pt x="0" y="744578"/>
                  <a:pt x="0" y="707072"/>
                </a:cubicBezTo>
                <a:lnTo>
                  <a:pt x="0" y="141414"/>
                </a:lnTo>
                <a:cubicBezTo>
                  <a:pt x="0" y="63313"/>
                  <a:pt x="63313" y="0"/>
                  <a:pt x="141415" y="0"/>
                </a:cubicBezTo>
                <a:lnTo>
                  <a:pt x="795857" y="0"/>
                </a:lnTo>
                <a:lnTo>
                  <a:pt x="1448670" y="-579111"/>
                </a:lnTo>
                <a:close/>
              </a:path>
            </a:pathLst>
          </a:custGeom>
          <a:solidFill>
            <a:srgbClr val="05A8B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定向移动的</a:t>
            </a:r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水分子</a:t>
            </a:r>
            <a:endParaRPr lang="zh-CN" altLang="en-US" sz="22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5" name="组合2" title=""/>
          <p:cNvGrpSpPr/>
          <p:nvPr/>
        </p:nvGrpSpPr>
        <p:grpSpPr>
          <a:xfrm>
            <a:off x="8329136" y="5287328"/>
            <a:ext cx="989180" cy="567118"/>
            <a:chExt cx="989180" cy="567118"/>
          </a:xfrm>
        </p:grpSpPr>
        <p:sp>
          <p:nvSpPr>
            <p:cNvPr id="16" name="形状17"/>
            <p:cNvSpPr txBox="1"/>
            <p:nvPr/>
          </p:nvSpPr>
          <p:spPr>
            <a:xfrm>
              <a:off x="50626" y="497530"/>
              <a:ext cx="938554" cy="1191"/>
            </a:xfrm>
            <a:prstGeom prst="line">
              <a:avLst/>
            </a:prstGeom>
            <a:solidFill>
              <a:srgbClr val="05A8B0">
                <a:alpha val="100000"/>
              </a:srgbClr>
            </a:solidFill>
            <a:ln w="47625">
              <a:solidFill>
                <a:srgbClr val="FFEE00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7" name="文本4"/>
            <p:cNvSpPr txBox="1"/>
            <p:nvPr/>
          </p:nvSpPr>
          <p:spPr>
            <a:xfrm>
              <a:off x="0" y="0"/>
              <a:ext cx="863791" cy="56711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EE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做功</a:t>
              </a:r>
              <a:endParaRPr lang="zh-CN" altLang="en-US" sz="2600" b="1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8" name="形状5" title=""/>
          <p:cNvSpPr txBox="1"/>
          <p:nvPr/>
        </p:nvSpPr>
        <p:spPr>
          <a:xfrm>
            <a:off x="6796135" y="5182629"/>
            <a:ext cx="1562100" cy="848316"/>
          </a:xfrm>
          <a:custGeom>
            <a:gdLst>
              <a:gd name="connsiteX0" fmla="*/ 141386 w 1562100"/>
              <a:gd name="connsiteY0" fmla="*/ 0 h 848316"/>
              <a:gd name="connsiteX1" fmla="*/ 1420714 w 1562100"/>
              <a:gd name="connsiteY1" fmla="*/ 0 h 848316"/>
              <a:gd name="connsiteX2" fmla="*/ 1458212 w 1562100"/>
              <a:gd name="connsiteY2" fmla="*/ 0 h 848316"/>
              <a:gd name="connsiteX3" fmla="*/ 1547204 w 1562100"/>
              <a:gd name="connsiteY3" fmla="*/ 67926 h 848316"/>
              <a:gd name="connsiteX4" fmla="*/ 1562100 w 1562100"/>
              <a:gd name="connsiteY4" fmla="*/ 706930 h 848316"/>
              <a:gd name="connsiteX5" fmla="*/ 1562100 w 1562100"/>
              <a:gd name="connsiteY5" fmla="*/ 744428 h 848316"/>
              <a:gd name="connsiteX6" fmla="*/ 1494174 w 1562100"/>
              <a:gd name="connsiteY6" fmla="*/ 833420 h 848316"/>
              <a:gd name="connsiteX7" fmla="*/ 141386 w 1562100"/>
              <a:gd name="connsiteY7" fmla="*/ 848316 h 848316"/>
              <a:gd name="connsiteX8" fmla="*/ 63301 w 1562100"/>
              <a:gd name="connsiteY8" fmla="*/ 848316 h 848316"/>
              <a:gd name="connsiteX9" fmla="*/ 0 w 1562100"/>
              <a:gd name="connsiteY9" fmla="*/ 141386 h 848316"/>
              <a:gd name="connsiteX10" fmla="*/ 0 w 1562100"/>
              <a:gd name="connsiteY10" fmla="*/ 63301 h 848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2100" h="848316">
                <a:moveTo>
                  <a:pt x="141386" y="0"/>
                </a:moveTo>
                <a:lnTo>
                  <a:pt x="1420714" y="0"/>
                </a:lnTo>
                <a:cubicBezTo>
                  <a:pt x="1458212" y="0"/>
                  <a:pt x="1494174" y="14896"/>
                  <a:pt x="1520689" y="41411"/>
                </a:cubicBezTo>
                <a:cubicBezTo>
                  <a:pt x="1547204" y="67926"/>
                  <a:pt x="1562100" y="103888"/>
                  <a:pt x="1562100" y="141386"/>
                </a:cubicBezTo>
                <a:lnTo>
                  <a:pt x="1562100" y="706930"/>
                </a:lnTo>
                <a:cubicBezTo>
                  <a:pt x="1562100" y="744428"/>
                  <a:pt x="1547204" y="780390"/>
                  <a:pt x="1520689" y="806905"/>
                </a:cubicBezTo>
                <a:cubicBezTo>
                  <a:pt x="1494174" y="833420"/>
                  <a:pt x="1458212" y="848316"/>
                  <a:pt x="1420714" y="848316"/>
                </a:cubicBezTo>
                <a:lnTo>
                  <a:pt x="141386" y="848316"/>
                </a:lnTo>
                <a:cubicBezTo>
                  <a:pt x="63301" y="848316"/>
                  <a:pt x="0" y="785015"/>
                  <a:pt x="0" y="706930"/>
                </a:cubicBezTo>
                <a:lnTo>
                  <a:pt x="0" y="141386"/>
                </a:lnTo>
                <a:cubicBezTo>
                  <a:pt x="0" y="63301"/>
                  <a:pt x="63301" y="0"/>
                  <a:pt x="141386" y="0"/>
                </a:cubicBezTo>
                <a:close/>
              </a:path>
            </a:pathLst>
          </a:custGeom>
          <a:solidFill>
            <a:srgbClr val="05A8B0">
              <a:alpha val="7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36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水流</a:t>
            </a:r>
            <a:endParaRPr lang="zh-CN" altLang="en-US" sz="36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3302" y="2446820"/>
            <a:ext cx="2299792" cy="936174"/>
          </a:xfrm>
          <a:prstGeom prst="rect">
            <a:avLst/>
          </a:prstGeom>
        </p:spPr>
      </p:pic>
      <p:pic>
        <p:nvPicPr>
          <p:cNvPr id="20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3735" y="3694652"/>
            <a:ext cx="1572044" cy="717071"/>
          </a:xfrm>
          <a:prstGeom prst="rect">
            <a:avLst/>
          </a:prstGeom>
        </p:spPr>
      </p:pic>
      <p:pic>
        <p:nvPicPr>
          <p:cNvPr id="21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3398" y="3375936"/>
            <a:ext cx="1472767" cy="1036015"/>
          </a:xfrm>
          <a:prstGeom prst="rect">
            <a:avLst/>
          </a:prstGeom>
        </p:spPr>
      </p:pic>
      <p:sp>
        <p:nvSpPr>
          <p:cNvPr id="22" name="形状6" title=""/>
          <p:cNvSpPr txBox="1"/>
          <p:nvPr/>
        </p:nvSpPr>
        <p:spPr>
          <a:xfrm>
            <a:off x="1591233" y="4082378"/>
            <a:ext cx="1081618" cy="770112"/>
          </a:xfrm>
          <a:custGeom>
            <a:gdLst>
              <a:gd name="connsiteX0" fmla="*/ 0 w 1081618"/>
              <a:gd name="connsiteY0" fmla="*/ 0 h 770112"/>
              <a:gd name="connsiteX1" fmla="*/ 130750 w 1081618"/>
              <a:gd name="connsiteY1" fmla="*/ 362760 h 770112"/>
              <a:gd name="connsiteX2" fmla="*/ 474956 w 1081618"/>
              <a:gd name="connsiteY2" fmla="*/ 640982 h 77011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1618" h="770112" fill="none">
                <a:moveTo>
                  <a:pt x="0" y="0"/>
                </a:moveTo>
                <a:quadBezTo>
                  <a:pt x="130750" y="362760"/>
                  <a:pt x="302853" y="501871"/>
                </a:quadBezTo>
                <a:quadBezTo>
                  <a:pt x="474956" y="640982"/>
                  <a:pt x="1081618" y="770112"/>
                </a:quadBezTo>
              </a:path>
            </a:pathLst>
          </a:custGeom>
          <a:solidFill>
            <a:srgbClr val="00E6FF">
              <a:alpha val="100000"/>
            </a:srgbClr>
          </a:solidFill>
          <a:ln w="2857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3" name="形状7" title=""/>
          <p:cNvSpPr txBox="1"/>
          <p:nvPr/>
        </p:nvSpPr>
        <p:spPr>
          <a:xfrm>
            <a:off x="2205590" y="3018063"/>
            <a:ext cx="288160" cy="1064628"/>
          </a:xfrm>
          <a:custGeom>
            <a:gdLst>
              <a:gd name="connsiteX0" fmla="*/ 0 w 288160"/>
              <a:gd name="connsiteY0" fmla="*/ 0 h 1064628"/>
              <a:gd name="connsiteX1" fmla="*/ 175521 w 288160"/>
              <a:gd name="connsiteY1" fmla="*/ 414425 h 1064628"/>
              <a:gd name="connsiteX2" fmla="*/ 266324 w 288160"/>
              <a:gd name="connsiteY2" fmla="*/ 770403 h 106462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160" h="1064628" fill="none">
                <a:moveTo>
                  <a:pt x="0" y="0"/>
                </a:moveTo>
                <a:quadBezTo>
                  <a:pt x="175521" y="414425"/>
                  <a:pt x="220923" y="592414"/>
                </a:quadBezTo>
                <a:quadBezTo>
                  <a:pt x="266324" y="770403"/>
                  <a:pt x="288160" y="1064628"/>
                </a:quadBezTo>
              </a:path>
            </a:pathLst>
          </a:custGeom>
          <a:solidFill>
            <a:srgbClr val="00E6FF">
              <a:alpha val="100000"/>
            </a:srgbClr>
          </a:solidFill>
          <a:ln w="28575">
            <a:solidFill>
              <a:srgbClr val="FF0000">
                <a:alpha val="10000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4" name="形状8" title=""/>
          <p:cNvSpPr txBox="1"/>
          <p:nvPr/>
        </p:nvSpPr>
        <p:spPr>
          <a:xfrm>
            <a:off x="3711204" y="3018066"/>
            <a:ext cx="607118" cy="1808466"/>
          </a:xfrm>
          <a:custGeom>
            <a:gdLst>
              <a:gd name="connsiteX0" fmla="*/ 571094 w 607118"/>
              <a:gd name="connsiteY0" fmla="*/ 0 h 1808466"/>
              <a:gd name="connsiteX1" fmla="*/ 650949 w 607118"/>
              <a:gd name="connsiteY1" fmla="*/ 711615 h 1808466"/>
              <a:gd name="connsiteX2" fmla="*/ 456628 w 607118"/>
              <a:gd name="connsiteY2" fmla="*/ 1313174 h 18084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7118" h="1808466" fill="none">
                <a:moveTo>
                  <a:pt x="571094" y="0"/>
                </a:moveTo>
                <a:quadBezTo>
                  <a:pt x="650949" y="711615"/>
                  <a:pt x="553789" y="1012395"/>
                </a:quadBezTo>
                <a:quadBezTo>
                  <a:pt x="456628" y="1313174"/>
                  <a:pt x="0" y="1808466"/>
                </a:quadBezTo>
              </a:path>
            </a:pathLst>
          </a:custGeom>
          <a:solidFill>
            <a:srgbClr val="00E6FF">
              <a:alpha val="100000"/>
            </a:srgbClr>
          </a:solidFill>
          <a:ln w="28575">
            <a:solidFill>
              <a:srgbClr val="FF0000">
                <a:alpha val="10000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25" name="图片6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5891" y="4082691"/>
            <a:ext cx="1571936" cy="1132092"/>
          </a:xfrm>
          <a:prstGeom prst="rect">
            <a:avLst/>
          </a:prstGeom>
        </p:spPr>
      </p:pic>
      <p:pic>
        <p:nvPicPr>
          <p:cNvPr id="26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6429" y="3794884"/>
            <a:ext cx="1190625" cy="1190625"/>
          </a:xfrm>
          <a:prstGeom prst="rect">
            <a:avLst/>
          </a:prstGeom>
        </p:spPr>
      </p:pic>
      <p:pic>
        <p:nvPicPr>
          <p:cNvPr id="27" name="图片8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2407" y="2918584"/>
            <a:ext cx="212036" cy="195205"/>
          </a:xfrm>
          <a:prstGeom prst="rect">
            <a:avLst/>
          </a:prstGeom>
        </p:spPr>
      </p:pic>
      <p:pic>
        <p:nvPicPr>
          <p:cNvPr id="28" name="图片9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2179" y="2918717"/>
            <a:ext cx="212036" cy="195205"/>
          </a:xfrm>
          <a:prstGeom prst="rect">
            <a:avLst/>
          </a:prstGeom>
        </p:spPr>
      </p:pic>
      <p:pic>
        <p:nvPicPr>
          <p:cNvPr id="29" name="图片10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2198" y="2918612"/>
            <a:ext cx="212036" cy="195205"/>
          </a:xfrm>
          <a:prstGeom prst="rect">
            <a:avLst/>
          </a:prstGeom>
        </p:spPr>
      </p:pic>
      <p:pic>
        <p:nvPicPr>
          <p:cNvPr id="30" name="图片11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2664" y="2918746"/>
            <a:ext cx="212036" cy="195205"/>
          </a:xfrm>
          <a:prstGeom prst="rect">
            <a:avLst/>
          </a:prstGeom>
        </p:spPr>
      </p:pic>
      <p:pic>
        <p:nvPicPr>
          <p:cNvPr id="31" name="图片12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2664" y="2918736"/>
            <a:ext cx="212036" cy="195205"/>
          </a:xfrm>
          <a:prstGeom prst="rect">
            <a:avLst/>
          </a:prstGeom>
        </p:spPr>
      </p:pic>
      <p:pic>
        <p:nvPicPr>
          <p:cNvPr id="32" name="图片13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2198" y="2918965"/>
            <a:ext cx="212036" cy="195205"/>
          </a:xfrm>
          <a:prstGeom prst="rect">
            <a:avLst/>
          </a:prstGeom>
        </p:spPr>
      </p:pic>
      <p:pic>
        <p:nvPicPr>
          <p:cNvPr id="33" name="图片14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2436" y="2918746"/>
            <a:ext cx="212036" cy="195205"/>
          </a:xfrm>
          <a:prstGeom prst="rect">
            <a:avLst/>
          </a:prstGeom>
        </p:spPr>
      </p:pic>
      <p:pic>
        <p:nvPicPr>
          <p:cNvPr id="34" name="图片15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2436" y="2918974"/>
            <a:ext cx="212036" cy="195205"/>
          </a:xfrm>
          <a:prstGeom prst="rect">
            <a:avLst/>
          </a:prstGeom>
        </p:spPr>
      </p:pic>
      <p:pic>
        <p:nvPicPr>
          <p:cNvPr id="35" name="图片16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2436" y="2919079"/>
            <a:ext cx="212036" cy="195205"/>
          </a:xfrm>
          <a:prstGeom prst="rect">
            <a:avLst/>
          </a:prstGeom>
        </p:spPr>
      </p:pic>
      <p:pic>
        <p:nvPicPr>
          <p:cNvPr id="36" name="图片17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2207" y="2919098"/>
            <a:ext cx="212036" cy="195205"/>
          </a:xfrm>
          <a:prstGeom prst="rect">
            <a:avLst/>
          </a:prstGeom>
        </p:spPr>
      </p:pic>
      <p:pic>
        <p:nvPicPr>
          <p:cNvPr id="37" name="图片18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2312" y="2919079"/>
            <a:ext cx="212036" cy="195205"/>
          </a:xfrm>
          <a:prstGeom prst="rect">
            <a:avLst/>
          </a:prstGeom>
        </p:spPr>
      </p:pic>
      <p:sp>
        <p:nvSpPr>
          <p:cNvPr id="38" name="文本2" title=""/>
          <p:cNvSpPr txBox="1"/>
          <p:nvPr/>
        </p:nvSpPr>
        <p:spPr>
          <a:xfrm>
            <a:off x="591" y="-422281"/>
            <a:ext cx="12192000" cy="42227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16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过渡语：水泵工作产生水位差，从而产生水压，促使水分子定向移动形成水流，流动的水分子对水轮机做功，才使得水轮机持续转动。</a:t>
            </a:r>
            <a:endParaRPr lang="zh-CN" altLang="en-US" sz="16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9" name="图片19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2512" y="3883047"/>
            <a:ext cx="212036" cy="195205"/>
          </a:xfrm>
          <a:prstGeom prst="rect">
            <a:avLst/>
          </a:prstGeom>
        </p:spPr>
      </p:pic>
      <p:pic>
        <p:nvPicPr>
          <p:cNvPr id="40" name="图片20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4499" y="4671641"/>
            <a:ext cx="212036" cy="195205"/>
          </a:xfrm>
          <a:prstGeom prst="rect">
            <a:avLst/>
          </a:prstGeom>
        </p:spPr>
      </p:pic>
      <p:pic>
        <p:nvPicPr>
          <p:cNvPr id="41" name="图片21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85862" y="4255522"/>
            <a:ext cx="212036" cy="195205"/>
          </a:xfrm>
          <a:prstGeom prst="rect">
            <a:avLst/>
          </a:prstGeom>
        </p:spPr>
      </p:pic>
      <p:pic>
        <p:nvPicPr>
          <p:cNvPr id="42" name="图片22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9646" y="4671451"/>
            <a:ext cx="212036" cy="195205"/>
          </a:xfrm>
          <a:prstGeom prst="rect">
            <a:avLst/>
          </a:prstGeom>
        </p:spPr>
      </p:pic>
      <p:pic>
        <p:nvPicPr>
          <p:cNvPr id="43" name="图片23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68453" y="4551388"/>
            <a:ext cx="212036" cy="195205"/>
          </a:xfrm>
          <a:prstGeom prst="rect">
            <a:avLst/>
          </a:prstGeom>
        </p:spPr>
      </p:pic>
      <p:pic>
        <p:nvPicPr>
          <p:cNvPr id="44" name="图片24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9428" y="3971353"/>
            <a:ext cx="212036" cy="195205"/>
          </a:xfrm>
          <a:prstGeom prst="rect">
            <a:avLst/>
          </a:prstGeom>
        </p:spPr>
      </p:pic>
      <p:pic>
        <p:nvPicPr>
          <p:cNvPr id="45" name="图片25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8115" y="3971353"/>
            <a:ext cx="212036" cy="195205"/>
          </a:xfrm>
          <a:prstGeom prst="rect">
            <a:avLst/>
          </a:prstGeom>
        </p:spPr>
      </p:pic>
      <p:pic>
        <p:nvPicPr>
          <p:cNvPr id="46" name="图片26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96087" y="3375841"/>
            <a:ext cx="212036" cy="195205"/>
          </a:xfrm>
          <a:prstGeom prst="rect">
            <a:avLst/>
          </a:prstGeom>
        </p:spPr>
      </p:pic>
      <p:pic>
        <p:nvPicPr>
          <p:cNvPr id="47" name="图片27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7249" y="3600069"/>
            <a:ext cx="212036" cy="195205"/>
          </a:xfrm>
          <a:prstGeom prst="rect">
            <a:avLst/>
          </a:prstGeom>
        </p:spPr>
      </p:pic>
      <p:pic>
        <p:nvPicPr>
          <p:cNvPr id="48" name="图片28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0410" y="2536536"/>
            <a:ext cx="4826165" cy="2707519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9" name="形状9" title=""/>
          <p:cNvSpPr txBox="1"/>
          <p:nvPr/>
        </p:nvSpPr>
        <p:spPr>
          <a:xfrm>
            <a:off x="795195" y="5180667"/>
            <a:ext cx="1562405" cy="848487"/>
          </a:xfrm>
          <a:custGeom>
            <a:gdLst>
              <a:gd name="connsiteX0" fmla="*/ 1555699 w 1562405"/>
              <a:gd name="connsiteY0" fmla="*/ -399117 h 848487"/>
              <a:gd name="connsiteX1" fmla="*/ 1347689 w 1562405"/>
              <a:gd name="connsiteY1" fmla="*/ 0 h 848487"/>
              <a:gd name="connsiteX2" fmla="*/ 1420990 w 1562405"/>
              <a:gd name="connsiteY2" fmla="*/ 0 h 848487"/>
              <a:gd name="connsiteX3" fmla="*/ 1499091 w 1562405"/>
              <a:gd name="connsiteY3" fmla="*/ 0 h 848487"/>
              <a:gd name="connsiteX4" fmla="*/ 1562405 w 1562405"/>
              <a:gd name="connsiteY4" fmla="*/ 707072 h 848487"/>
              <a:gd name="connsiteX5" fmla="*/ 1562405 w 1562405"/>
              <a:gd name="connsiteY5" fmla="*/ 744578 h 848487"/>
              <a:gd name="connsiteX6" fmla="*/ 1494465 w 1562405"/>
              <a:gd name="connsiteY6" fmla="*/ 833588 h 848487"/>
              <a:gd name="connsiteX7" fmla="*/ 141415 w 1562405"/>
              <a:gd name="connsiteY7" fmla="*/ 848487 h 848487"/>
              <a:gd name="connsiteX8" fmla="*/ 103909 w 1562405"/>
              <a:gd name="connsiteY8" fmla="*/ 848487 h 848487"/>
              <a:gd name="connsiteX9" fmla="*/ 14899 w 1562405"/>
              <a:gd name="connsiteY9" fmla="*/ 780547 h 848487"/>
              <a:gd name="connsiteX10" fmla="*/ 0 w 1562405"/>
              <a:gd name="connsiteY10" fmla="*/ 141414 h 848487"/>
              <a:gd name="connsiteX11" fmla="*/ 0 w 1562405"/>
              <a:gd name="connsiteY11" fmla="*/ 63313 h 848487"/>
              <a:gd name="connsiteX12" fmla="*/ 892261 w 1562405"/>
              <a:gd name="connsiteY12" fmla="*/ 0 h 848487"/>
              <a:gd name="connsiteX13" fmla="*/ 1555699 w 1562405"/>
              <a:gd name="connsiteY13" fmla="*/ -399117 h 848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62405" h="1247604">
                <a:moveTo>
                  <a:pt x="1555699" y="-399117"/>
                </a:moveTo>
                <a:lnTo>
                  <a:pt x="1347689" y="0"/>
                </a:lnTo>
                <a:lnTo>
                  <a:pt x="1420990" y="0"/>
                </a:lnTo>
                <a:cubicBezTo>
                  <a:pt x="1499091" y="0"/>
                  <a:pt x="1562405" y="63313"/>
                  <a:pt x="1562405" y="141414"/>
                </a:cubicBezTo>
                <a:lnTo>
                  <a:pt x="1562405" y="707072"/>
                </a:lnTo>
                <a:cubicBezTo>
                  <a:pt x="1562405" y="744578"/>
                  <a:pt x="1547506" y="780547"/>
                  <a:pt x="1520986" y="807068"/>
                </a:cubicBezTo>
                <a:cubicBezTo>
                  <a:pt x="1494465" y="833588"/>
                  <a:pt x="1458496" y="848487"/>
                  <a:pt x="1420990" y="848487"/>
                </a:cubicBezTo>
                <a:lnTo>
                  <a:pt x="141415" y="848487"/>
                </a:lnTo>
                <a:cubicBezTo>
                  <a:pt x="103909" y="848487"/>
                  <a:pt x="67940" y="833588"/>
                  <a:pt x="41419" y="807068"/>
                </a:cubicBezTo>
                <a:cubicBezTo>
                  <a:pt x="14899" y="780547"/>
                  <a:pt x="0" y="744578"/>
                  <a:pt x="0" y="707072"/>
                </a:cubicBezTo>
                <a:lnTo>
                  <a:pt x="0" y="141414"/>
                </a:lnTo>
                <a:cubicBezTo>
                  <a:pt x="0" y="63313"/>
                  <a:pt x="63313" y="0"/>
                  <a:pt x="141415" y="0"/>
                </a:cubicBezTo>
                <a:lnTo>
                  <a:pt x="892261" y="0"/>
                </a:lnTo>
                <a:lnTo>
                  <a:pt x="1555699" y="-399117"/>
                </a:lnTo>
                <a:close/>
              </a:path>
            </a:pathLst>
          </a:custGeom>
          <a:solidFill>
            <a:srgbClr val="05A8B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定向移动的</a:t>
            </a:r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电荷</a:t>
            </a:r>
            <a:endParaRPr lang="zh-CN" altLang="en-US" sz="22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0" name="组合3" title=""/>
          <p:cNvGrpSpPr/>
          <p:nvPr/>
        </p:nvGrpSpPr>
        <p:grpSpPr>
          <a:xfrm>
            <a:off x="2344959" y="5354803"/>
            <a:ext cx="989179" cy="509175"/>
            <a:chExt cx="989179" cy="509175"/>
          </a:xfrm>
        </p:grpSpPr>
        <p:sp>
          <p:nvSpPr>
            <p:cNvPr id="51" name="形状18"/>
            <p:cNvSpPr txBox="1"/>
            <p:nvPr/>
          </p:nvSpPr>
          <p:spPr>
            <a:xfrm>
              <a:off x="50625" y="430055"/>
              <a:ext cx="938554" cy="1191"/>
            </a:xfrm>
            <a:prstGeom prst="line">
              <a:avLst/>
            </a:prstGeom>
            <a:solidFill>
              <a:srgbClr val="05A8B0">
                <a:alpha val="100000"/>
              </a:srgbClr>
            </a:solidFill>
            <a:ln w="47625">
              <a:solidFill>
                <a:srgbClr val="FFEE00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2" name="文本5"/>
            <p:cNvSpPr txBox="1"/>
            <p:nvPr/>
          </p:nvSpPr>
          <p:spPr>
            <a:xfrm>
              <a:off x="0" y="0"/>
              <a:ext cx="760222" cy="50917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1" i="0">
                  <a:solidFill>
                    <a:srgbClr val="FFEE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作用</a:t>
              </a:r>
              <a:endParaRPr lang="zh-CN" altLang="en-US" sz="2200" b="1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53" name="形状10" title=""/>
          <p:cNvSpPr txBox="1"/>
          <p:nvPr/>
        </p:nvSpPr>
        <p:spPr>
          <a:xfrm>
            <a:off x="795433" y="5182438"/>
            <a:ext cx="1562100" cy="848316"/>
          </a:xfrm>
          <a:custGeom>
            <a:gdLst>
              <a:gd name="connsiteX0" fmla="*/ 141386 w 1562100"/>
              <a:gd name="connsiteY0" fmla="*/ 0 h 848316"/>
              <a:gd name="connsiteX1" fmla="*/ 1420714 w 1562100"/>
              <a:gd name="connsiteY1" fmla="*/ 0 h 848316"/>
              <a:gd name="connsiteX2" fmla="*/ 1458212 w 1562100"/>
              <a:gd name="connsiteY2" fmla="*/ 0 h 848316"/>
              <a:gd name="connsiteX3" fmla="*/ 1547204 w 1562100"/>
              <a:gd name="connsiteY3" fmla="*/ 67926 h 848316"/>
              <a:gd name="connsiteX4" fmla="*/ 1562100 w 1562100"/>
              <a:gd name="connsiteY4" fmla="*/ 706930 h 848316"/>
              <a:gd name="connsiteX5" fmla="*/ 1562100 w 1562100"/>
              <a:gd name="connsiteY5" fmla="*/ 744428 h 848316"/>
              <a:gd name="connsiteX6" fmla="*/ 1494174 w 1562100"/>
              <a:gd name="connsiteY6" fmla="*/ 833420 h 848316"/>
              <a:gd name="connsiteX7" fmla="*/ 141386 w 1562100"/>
              <a:gd name="connsiteY7" fmla="*/ 848316 h 848316"/>
              <a:gd name="connsiteX8" fmla="*/ 63301 w 1562100"/>
              <a:gd name="connsiteY8" fmla="*/ 848316 h 848316"/>
              <a:gd name="connsiteX9" fmla="*/ 0 w 1562100"/>
              <a:gd name="connsiteY9" fmla="*/ 141386 h 848316"/>
              <a:gd name="connsiteX10" fmla="*/ 0 w 1562100"/>
              <a:gd name="connsiteY10" fmla="*/ 63301 h 84831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62100" h="848316">
                <a:moveTo>
                  <a:pt x="141386" y="0"/>
                </a:moveTo>
                <a:lnTo>
                  <a:pt x="1420714" y="0"/>
                </a:lnTo>
                <a:cubicBezTo>
                  <a:pt x="1458212" y="0"/>
                  <a:pt x="1494174" y="14896"/>
                  <a:pt x="1520689" y="41411"/>
                </a:cubicBezTo>
                <a:cubicBezTo>
                  <a:pt x="1547204" y="67926"/>
                  <a:pt x="1562100" y="103888"/>
                  <a:pt x="1562100" y="141386"/>
                </a:cubicBezTo>
                <a:lnTo>
                  <a:pt x="1562100" y="706930"/>
                </a:lnTo>
                <a:cubicBezTo>
                  <a:pt x="1562100" y="744428"/>
                  <a:pt x="1547204" y="780390"/>
                  <a:pt x="1520689" y="806905"/>
                </a:cubicBezTo>
                <a:cubicBezTo>
                  <a:pt x="1494174" y="833420"/>
                  <a:pt x="1458212" y="848316"/>
                  <a:pt x="1420714" y="848316"/>
                </a:cubicBezTo>
                <a:lnTo>
                  <a:pt x="141386" y="848316"/>
                </a:lnTo>
                <a:cubicBezTo>
                  <a:pt x="63301" y="848316"/>
                  <a:pt x="0" y="785015"/>
                  <a:pt x="0" y="706930"/>
                </a:cubicBezTo>
                <a:lnTo>
                  <a:pt x="0" y="141386"/>
                </a:lnTo>
                <a:cubicBezTo>
                  <a:pt x="0" y="63301"/>
                  <a:pt x="63301" y="0"/>
                  <a:pt x="141386" y="0"/>
                </a:cubicBezTo>
                <a:close/>
              </a:path>
            </a:pathLst>
          </a:custGeom>
          <a:solidFill>
            <a:srgbClr val="05A8B0">
              <a:alpha val="7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36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endParaRPr lang="zh-CN" altLang="en-US" sz="36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形状11" title=""/>
          <p:cNvSpPr txBox="1"/>
          <p:nvPr/>
        </p:nvSpPr>
        <p:spPr>
          <a:xfrm>
            <a:off x="3423618" y="5191535"/>
            <a:ext cx="1562405" cy="848487"/>
          </a:xfrm>
          <a:custGeom>
            <a:gdLst>
              <a:gd name="connsiteX0" fmla="*/ -32573 w 1562405"/>
              <a:gd name="connsiteY0" fmla="*/ -607285 h 848487"/>
              <a:gd name="connsiteX1" fmla="*/ 741460 w 1562405"/>
              <a:gd name="connsiteY1" fmla="*/ 0 h 848487"/>
              <a:gd name="connsiteX2" fmla="*/ 1420990 w 1562405"/>
              <a:gd name="connsiteY2" fmla="*/ 0 h 848487"/>
              <a:gd name="connsiteX3" fmla="*/ 1499091 w 1562405"/>
              <a:gd name="connsiteY3" fmla="*/ 0 h 848487"/>
              <a:gd name="connsiteX4" fmla="*/ 1562405 w 1562405"/>
              <a:gd name="connsiteY4" fmla="*/ 707072 h 848487"/>
              <a:gd name="connsiteX5" fmla="*/ 1562405 w 1562405"/>
              <a:gd name="connsiteY5" fmla="*/ 744578 h 848487"/>
              <a:gd name="connsiteX6" fmla="*/ 1494465 w 1562405"/>
              <a:gd name="connsiteY6" fmla="*/ 833588 h 848487"/>
              <a:gd name="connsiteX7" fmla="*/ 141414 w 1562405"/>
              <a:gd name="connsiteY7" fmla="*/ 848487 h 848487"/>
              <a:gd name="connsiteX8" fmla="*/ 103909 w 1562405"/>
              <a:gd name="connsiteY8" fmla="*/ 848487 h 848487"/>
              <a:gd name="connsiteX9" fmla="*/ 14899 w 1562405"/>
              <a:gd name="connsiteY9" fmla="*/ 780547 h 848487"/>
              <a:gd name="connsiteX10" fmla="*/ 0 w 1562405"/>
              <a:gd name="connsiteY10" fmla="*/ 141414 h 848487"/>
              <a:gd name="connsiteX11" fmla="*/ 0 w 1562405"/>
              <a:gd name="connsiteY11" fmla="*/ 63313 h 848487"/>
              <a:gd name="connsiteX12" fmla="*/ 246192 w 1562405"/>
              <a:gd name="connsiteY12" fmla="*/ 0 h 848487"/>
              <a:gd name="connsiteX13" fmla="*/ -32573 w 1562405"/>
              <a:gd name="connsiteY13" fmla="*/ -607285 h 84848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94978" h="1455772">
                <a:moveTo>
                  <a:pt x="-32573" y="-607285"/>
                </a:moveTo>
                <a:lnTo>
                  <a:pt x="741460" y="0"/>
                </a:lnTo>
                <a:lnTo>
                  <a:pt x="1420990" y="0"/>
                </a:lnTo>
                <a:cubicBezTo>
                  <a:pt x="1499091" y="0"/>
                  <a:pt x="1562405" y="63313"/>
                  <a:pt x="1562405" y="141414"/>
                </a:cubicBezTo>
                <a:lnTo>
                  <a:pt x="1562405" y="707072"/>
                </a:lnTo>
                <a:cubicBezTo>
                  <a:pt x="1562405" y="744578"/>
                  <a:pt x="1547506" y="780547"/>
                  <a:pt x="1520986" y="807068"/>
                </a:cubicBezTo>
                <a:cubicBezTo>
                  <a:pt x="1494465" y="833588"/>
                  <a:pt x="1458496" y="848487"/>
                  <a:pt x="1420990" y="848487"/>
                </a:cubicBezTo>
                <a:lnTo>
                  <a:pt x="141414" y="848487"/>
                </a:lnTo>
                <a:cubicBezTo>
                  <a:pt x="103909" y="848487"/>
                  <a:pt x="67940" y="833588"/>
                  <a:pt x="41419" y="807068"/>
                </a:cubicBezTo>
                <a:cubicBezTo>
                  <a:pt x="14899" y="780547"/>
                  <a:pt x="0" y="744578"/>
                  <a:pt x="0" y="707072"/>
                </a:cubicBezTo>
                <a:lnTo>
                  <a:pt x="0" y="141414"/>
                </a:lnTo>
                <a:cubicBezTo>
                  <a:pt x="0" y="63313"/>
                  <a:pt x="63313" y="0"/>
                  <a:pt x="141414" y="0"/>
                </a:cubicBezTo>
                <a:lnTo>
                  <a:pt x="246192" y="0"/>
                </a:lnTo>
                <a:lnTo>
                  <a:pt x="-32573" y="-607285"/>
                </a:lnTo>
                <a:close/>
              </a:path>
            </a:pathLst>
          </a:custGeom>
          <a:solidFill>
            <a:srgbClr val="05A8B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小灯泡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持续的发光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3" title=""/>
          <p:cNvSpPr txBox="1"/>
          <p:nvPr/>
        </p:nvSpPr>
        <p:spPr>
          <a:xfrm>
            <a:off x="-400" y="6858400"/>
            <a:ext cx="12192591" cy="42227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16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连接实物图，验证让小灯泡发光！</a:t>
            </a:r>
            <a:endParaRPr lang="zh-CN" altLang="en-US" sz="16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up)">
                                      <p:cBhvr>
                                        <p:cTn id="12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99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0" presetClass="path" presetSubtype="0" repeatCount="99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136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0" presetClass="path" presetSubtype="0" repeatCount="99000" fill="hold" grpId="1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145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0" presetClass="path" presetSubtype="0" repeatCount="99000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154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0" presetClass="path" presetSubtype="0" repeatCount="99000" fill="hold" grpId="1" nodeType="click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163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0" presetClass="path" presetSubtype="0" repeatCount="99000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17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0" presetClass="path" presetSubtype="0" repeatCount="99000" fill="hold" grpId="1" nodeType="click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181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0" presetClass="path" presetSubtype="0" repeatCount="99000" fill="hold" grpId="1" nodeType="click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190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 nodeType="clickPar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 nodeType="clickPar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0" presetClass="path" presetSubtype="0" repeatCount="99000" fill="hold" grpId="1" nodeType="click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199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 nodeType="clickPar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 nodeType="clickPar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0" presetClass="path" presetSubtype="0" repeatCount="99000" fill="hold" grpId="1" nodeType="click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208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 nodeType="clickPar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 nodeType="clickPar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0" presetClass="path" presetSubtype="0" repeatCount="99000" fill="hold" grpId="1" nodeType="click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217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 nodeType="clickPar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 nodeType="clickPar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0" presetClass="path" presetSubtype="0" fill="hold" grpId="1" nodeType="click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 0 L 0.00227 0.04453 L 0.00341 0.09664 L 0.00037 0.14197 L -0.01143 0.18528 L -0.02551 0.22249 L -0.04645 0.26512 L -0.08032 0.2658 L -0.08451 0.19678 L -0.0925 0.19678 L -0.09973 0.2658 L -0.12866 0.26715 L -0.14845 0.26174 L -0.17623 0.24685 L -0.1945 0.23061 L -0.2082 0.20016 L -0.22191 0.15686 L -0.20935 0.15347 L -0.20935 0.12573 L -0.15946 0.12573 L -0.15946 0.15416 L -0.14693 0.16295 L -0.14769 0.12573 L -0.15149 0.08581 L -0.15873 0.04792 L -0.16747 0.0021 L -0.16824 0.00258" pathEditMode="relative" ptsTypes="">
                                      <p:cBhvr>
                                        <p:cTn id="226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 nodeType="clickPar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566 -0.06667" pathEditMode="relative" ptsTypes="">
                                      <p:cBhvr>
                                        <p:cTn id="2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 nodeType="clickPar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672 -0.08591 L -0.02131 -0.15257" pathEditMode="relative" ptsTypes="">
                                      <p:cBhvr>
                                        <p:cTn id="2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 nodeType="clickPar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2657 L 0.03813 0.02657 L 0.03683 0.05666 L 0.04985 0.05758 L 0.04334 -0.03084 L 0.0285 -0.09844" pathEditMode="relative" ptsTypes="">
                                      <p:cBhvr>
                                        <p:cTn id="238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 nodeType="clickPar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476 0.00113 L 0.01424 -0.02804 L 0.06372 -0.02711 L 0.06354 0.00391 L 0.07622 0.00414 L 0.06997 -0.08406 L 0.05539 -0.1535" pathEditMode="relative" ptsTypes="">
                                      <p:cBhvr>
                                        <p:cTn id="24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 nodeType="clickPar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158 -0.03837 L -0.03475 -0.08391 L -0.02041 -0.08267 L -0.02095 -0.11076 L 0.02879 -0.1103 L 0.0287 -0.07882 L 0.04103 -0.0787 L 0.03374 -0.1691 L 0.01968 -0.23623" pathEditMode="relative" ptsTypes="">
                                      <p:cBhvr>
                                        <p:cTn id="246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 nodeType="clickPar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876 0 L -0.06912 -0.0329 L -0.09412 -0.10188 L -0.0785 -0.10003 L -0.07954 -0.12781 L -0.02876 -0.12781 L -0.02954 -0.09818 L -0.01704 -0.09864 L -0.02381 -0.18846 L -0.03892 -0.25605" pathEditMode="relative" ptsTypes="">
                                      <p:cBhvr>
                                        <p:cTn id="25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 nodeType="clickPar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195 0.06525 L -0.0419 0.06386 L -0.0583 0.0671 L -0.10413 0.03886 L -0.13565 -0.04031 L -0.12054 -0.03938 L -0.12106 -0.0667 L -0.07057 -0.06974 L -0.07106 -0.03799 L -0.05934 -0.03742 L -0.06481 -0.12642 L -0.08018 -0.19494" pathEditMode="relative" ptsTypes="">
                                      <p:cBhvr>
                                        <p:cTn id="254" dur="3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 nodeType="clickPar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3266 0 L -0.03942 -0.06256 L -0.04854 -0.06256 L -0.05583 0.00272 L -0.08525 0.00226 L -0.10192 0.00504 L -0.14541 -0.01996 L -0.17926 -0.09959 L -0.1639 -0.09774 L -0.1639 -0.12922 L -0.11442 -0.12922 L -0.11442 -0.09774 L -0.10166 -0.09774 L -0.10817 -0.18709 L -0.12354 -0.25422 L -0.12328 -0.25515" pathEditMode="relative" ptsTypes="">
                                      <p:cBhvr>
                                        <p:cTn id="258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 nodeType="clickPar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0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404 0.11713 L -0.07842 0.11644 L -0.0835 0.05463 L -0.09443 0.05359 L -0.10244 0.11852 L -0.12998 0.11678 L -0.14736 0.1213 L -0.18916 0.09699 L -0.2251 0.0147 L -0.20947 0.01366 L -0.20967 -0.01377 L -0.16026 -0.01342 L -0.16045 0.01331 L -0.14658 0.0147 L -0.15498 -0.07176 L -0.16943 -0.13877" pathEditMode="relative" ptsTypes="">
                                      <p:cBhvr>
                                        <p:cTn id="262" dur="4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 nodeType="clickPar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0" presetClass="exit" presetSubtype="0" fill="hold" grpId="2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267" dur="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 nodeType="clickPar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0" presetClass="exit" presetSubtype="0" fill="hold" grpId="2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272" dur="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 nodeType="clickPar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xit" presetSubtype="0" fill="hold" grpId="2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277" dur="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 nodeType="clickPar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xit" presetSubtype="0" fill="hold" grpId="2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282" dur="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 nodeType="clickPar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xit" presetSubtype="0" fill="hold" grpId="2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287" dur="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 nodeType="clickPar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xit" presetSubtype="0" fill="hold" grpId="2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292" dur="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 nodeType="clickPar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0" presetClass="exit" presetSubtype="0" fill="hold" grpId="2" nodeType="click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297" dur="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 nodeType="clickPar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0" presetClass="exit" presetSubtype="0" fill="hold" grpId="2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02" dur="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 nodeType="clickPar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0" presetClass="exit" presetSubtype="0" fill="hold" grpId="2" nodeType="click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07" dur="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 nodeType="clickPar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 nodeType="clickPar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 nodeType="clickPar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2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 nodeType="clickPar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7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 nodeType="clickPar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2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4" grpId="0" animBg="1"/>
      <p:bldP spid="18" grpId="0" animBg="1"/>
      <p:bldP spid="15" grpId="0" animBg="1"/>
      <p:bldP spid="13" grpId="0" animBg="1"/>
      <p:bldP spid="3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42" grpId="0" animBg="1"/>
      <p:bldP spid="41" grpId="0" animBg="1"/>
      <p:bldP spid="43" grpId="0" animBg="1"/>
      <p:bldP spid="44" grpId="0" animBg="1"/>
      <p:bldP spid="47" grpId="0" animBg="1"/>
      <p:bldP spid="46" grpId="0" animBg="1"/>
      <p:bldP spid="45" grpId="0" animBg="1"/>
      <p:bldP spid="40" grpId="0" animBg="1"/>
      <p:bldP spid="39" grpId="0" animBg="1"/>
      <p:bldP spid="21" grpId="1" animBg="1"/>
      <p:bldP spid="20" grpId="0" animBg="1"/>
      <p:bldP spid="26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46" grpId="1" animBg="1"/>
      <p:bldP spid="45" grpId="1" animBg="1"/>
      <p:bldP spid="47" grpId="1" animBg="1"/>
      <p:bldP spid="44" grpId="1" animBg="1"/>
      <p:bldP spid="43" grpId="1" animBg="1"/>
      <p:bldP spid="42" grpId="1" animBg="1"/>
      <p:bldP spid="41" grpId="1" animBg="1"/>
      <p:bldP spid="40" grpId="1" animBg="1"/>
      <p:bldP spid="39" grpId="1" animBg="1"/>
      <p:bldP spid="46" grpId="2" animBg="1"/>
      <p:bldP spid="45" grpId="2" animBg="1"/>
      <p:bldP spid="47" grpId="2" animBg="1"/>
      <p:bldP spid="44" grpId="2" animBg="1"/>
      <p:bldP spid="43" grpId="2" animBg="1"/>
      <p:bldP spid="42" grpId="2" animBg="1"/>
      <p:bldP spid="41" grpId="2" animBg="1"/>
      <p:bldP spid="40" grpId="2" animBg="1"/>
      <p:bldP spid="39" grpId="2" animBg="1"/>
      <p:bldP spid="48" grpId="0" animBg="1"/>
      <p:bldP spid="49" grpId="0" animBg="1"/>
      <p:bldP spid="53" grpId="0" animBg="1"/>
      <p:bldP spid="50" grpId="0" animBg="1"/>
      <p:bldP spid="5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9704" y="2076355"/>
            <a:ext cx="4823946" cy="2703947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176" y="2911592"/>
            <a:ext cx="1472767" cy="1036015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9513" y="3230289"/>
            <a:ext cx="1572044" cy="717071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3514" y="3330540"/>
            <a:ext cx="1190625" cy="1190625"/>
          </a:xfrm>
          <a:prstGeom prst="rect">
            <a:avLst/>
          </a:prstGeom>
        </p:spPr>
      </p:pic>
      <p:sp>
        <p:nvSpPr>
          <p:cNvPr id="6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7" name="组合1" title=""/>
          <p:cNvGrpSpPr/>
          <p:nvPr/>
        </p:nvGrpSpPr>
        <p:grpSpPr>
          <a:xfrm>
            <a:off x="416719" y="284979"/>
            <a:ext cx="1565500" cy="835002"/>
            <a:chExt cx="1565500" cy="835002"/>
          </a:xfrm>
        </p:grpSpPr>
        <p:sp>
          <p:nvSpPr>
            <p:cNvPr id="8" name="形状18"/>
            <p:cNvSpPr txBox="1"/>
            <p:nvPr/>
          </p:nvSpPr>
          <p:spPr>
            <a:xfrm>
              <a:off x="557374" y="273891"/>
              <a:ext cx="100812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电流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19"/>
            <p:cNvSpPr txBox="1"/>
            <p:nvPr/>
          </p:nvSpPr>
          <p:spPr>
            <a:xfrm>
              <a:off x="559908" y="0"/>
              <a:ext cx="986314" cy="760847"/>
            </a:xfrm>
            <a:custGeom>
              <a:gdLst>
                <a:gd name="connsiteX0" fmla="*/ 0 w 986314"/>
                <a:gd name="connsiteY0" fmla="*/ 760847 h 760847"/>
                <a:gd name="connsiteX1" fmla="*/ 986314 w 986314"/>
                <a:gd name="connsiteY1" fmla="*/ 760847 h 760847"/>
                <a:gd name="connsiteX2" fmla="*/ 0 w 986314"/>
                <a:gd name="connsiteY2" fmla="*/ 760847 h 760847"/>
                <a:gd name="connsiteX0-1" fmla="*/ 0 w 986314"/>
                <a:gd name="connsiteY0-2" fmla="*/ 0 h 760847"/>
                <a:gd name="connsiteX1-3" fmla="*/ 358 w 986314"/>
                <a:gd name="connsiteY1-4" fmla="*/ 0 h 760847"/>
                <a:gd name="connsiteX2-5" fmla="*/ 0 w 98631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86314" h="760847">
                  <a:moveTo>
                    <a:pt x="0" y="760847"/>
                  </a:moveTo>
                  <a:lnTo>
                    <a:pt x="986314" y="760847"/>
                  </a:lnTo>
                  <a:lnTo>
                    <a:pt x="0" y="760847"/>
                  </a:lnTo>
                  <a:close/>
                </a:path>
                <a:path w="986314" h="760847">
                  <a:moveTo>
                    <a:pt x="0" y="0"/>
                  </a:moveTo>
                  <a:lnTo>
                    <a:pt x="358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0" name="形状20"/>
            <p:cNvSpPr txBox="1"/>
            <p:nvPr/>
          </p:nvSpPr>
          <p:spPr>
            <a:xfrm>
              <a:off x="0" y="28782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1" name="形状21"/>
            <p:cNvSpPr txBox="1"/>
            <p:nvPr/>
          </p:nvSpPr>
          <p:spPr>
            <a:xfrm>
              <a:off x="361847" y="23710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2" name="形状22"/>
            <p:cNvSpPr txBox="1"/>
            <p:nvPr/>
          </p:nvSpPr>
          <p:spPr>
            <a:xfrm>
              <a:off x="0" y="28656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3" name="文本1" title=""/>
          <p:cNvSpPr txBox="1"/>
          <p:nvPr/>
        </p:nvSpPr>
        <p:spPr>
          <a:xfrm>
            <a:off x="417157" y="1700632"/>
            <a:ext cx="4047925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2.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形成持续电流的条件：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2" title=""/>
          <p:cNvSpPr txBox="1"/>
          <p:nvPr/>
        </p:nvSpPr>
        <p:spPr>
          <a:xfrm>
            <a:off x="416728" y="1120035"/>
            <a:ext cx="2254053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形成原因：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3" title=""/>
          <p:cNvSpPr txBox="1"/>
          <p:nvPr/>
        </p:nvSpPr>
        <p:spPr>
          <a:xfrm>
            <a:off x="3914899" y="1700698"/>
            <a:ext cx="3248625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有电源、闭合电路。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4" title=""/>
          <p:cNvSpPr txBox="1"/>
          <p:nvPr/>
        </p:nvSpPr>
        <p:spPr>
          <a:xfrm>
            <a:off x="2415188" y="1120035"/>
            <a:ext cx="432752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电荷的定向移动形成电流。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5" title=""/>
          <p:cNvSpPr txBox="1"/>
          <p:nvPr/>
        </p:nvSpPr>
        <p:spPr>
          <a:xfrm>
            <a:off x="417157" y="2268731"/>
            <a:ext cx="16762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3.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方向：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6" title=""/>
          <p:cNvSpPr txBox="1"/>
          <p:nvPr/>
        </p:nvSpPr>
        <p:spPr>
          <a:xfrm>
            <a:off x="1638433" y="2268636"/>
            <a:ext cx="5610225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正电荷定向移动的方向为电流方向。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形状2" title=""/>
          <p:cNvSpPr txBox="1"/>
          <p:nvPr/>
        </p:nvSpPr>
        <p:spPr>
          <a:xfrm>
            <a:off x="8479041" y="2590209"/>
            <a:ext cx="161925" cy="504825"/>
          </a:xfrm>
          <a:prstGeom prst="line">
            <a:avLst/>
          </a:prstGeom>
          <a:solidFill>
            <a:srgbClr val="FFEE00">
              <a:alpha val="100000"/>
            </a:srgbClr>
          </a:solidFill>
          <a:ln w="47625">
            <a:solidFill>
              <a:srgbClr val="FFEE00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0" name="形状3" title=""/>
          <p:cNvSpPr txBox="1"/>
          <p:nvPr/>
        </p:nvSpPr>
        <p:spPr>
          <a:xfrm>
            <a:off x="255384" y="2916422"/>
            <a:ext cx="438741" cy="2781900"/>
          </a:xfrm>
          <a:custGeom>
            <a:gdLst>
              <a:gd name="connsiteX0" fmla="*/ 73123 w 438741"/>
              <a:gd name="connsiteY0" fmla="*/ 0 h 2781900"/>
              <a:gd name="connsiteX1" fmla="*/ 365617 w 438741"/>
              <a:gd name="connsiteY1" fmla="*/ 0 h 2781900"/>
              <a:gd name="connsiteX2" fmla="*/ 385011 w 438741"/>
              <a:gd name="connsiteY2" fmla="*/ 0 h 2781900"/>
              <a:gd name="connsiteX3" fmla="*/ 431037 w 438741"/>
              <a:gd name="connsiteY3" fmla="*/ 35131 h 2781900"/>
              <a:gd name="connsiteX4" fmla="*/ 438741 w 438741"/>
              <a:gd name="connsiteY4" fmla="*/ 2708777 h 2781900"/>
              <a:gd name="connsiteX5" fmla="*/ 438741 w 438741"/>
              <a:gd name="connsiteY5" fmla="*/ 2728170 h 2781900"/>
              <a:gd name="connsiteX6" fmla="*/ 403610 w 438741"/>
              <a:gd name="connsiteY6" fmla="*/ 2774196 h 2781900"/>
              <a:gd name="connsiteX7" fmla="*/ 73123 w 438741"/>
              <a:gd name="connsiteY7" fmla="*/ 2781900 h 2781900"/>
              <a:gd name="connsiteX8" fmla="*/ 53730 w 438741"/>
              <a:gd name="connsiteY8" fmla="*/ 2781900 h 2781900"/>
              <a:gd name="connsiteX9" fmla="*/ 7704 w 438741"/>
              <a:gd name="connsiteY9" fmla="*/ 2746769 h 2781900"/>
              <a:gd name="connsiteX10" fmla="*/ 0 w 438741"/>
              <a:gd name="connsiteY10" fmla="*/ 73123 h 2781900"/>
              <a:gd name="connsiteX11" fmla="*/ 0 w 438741"/>
              <a:gd name="connsiteY11" fmla="*/ 32738 h 27819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8741" h="2781900">
                <a:moveTo>
                  <a:pt x="73123" y="0"/>
                </a:moveTo>
                <a:lnTo>
                  <a:pt x="365617" y="0"/>
                </a:lnTo>
                <a:cubicBezTo>
                  <a:pt x="385011" y="0"/>
                  <a:pt x="403610" y="7704"/>
                  <a:pt x="417323" y="21417"/>
                </a:cubicBezTo>
                <a:cubicBezTo>
                  <a:pt x="431037" y="35131"/>
                  <a:pt x="438741" y="53730"/>
                  <a:pt x="438741" y="73123"/>
                </a:cubicBezTo>
                <a:lnTo>
                  <a:pt x="438741" y="2708777"/>
                </a:lnTo>
                <a:cubicBezTo>
                  <a:pt x="438741" y="2728170"/>
                  <a:pt x="431037" y="2746769"/>
                  <a:pt x="417323" y="2760483"/>
                </a:cubicBezTo>
                <a:cubicBezTo>
                  <a:pt x="403610" y="2774196"/>
                  <a:pt x="385011" y="2781900"/>
                  <a:pt x="365617" y="2781900"/>
                </a:cubicBezTo>
                <a:lnTo>
                  <a:pt x="73123" y="2781900"/>
                </a:lnTo>
                <a:cubicBezTo>
                  <a:pt x="53730" y="2781900"/>
                  <a:pt x="35131" y="2774196"/>
                  <a:pt x="21417" y="2760483"/>
                </a:cubicBezTo>
                <a:cubicBezTo>
                  <a:pt x="7704" y="2746769"/>
                  <a:pt x="0" y="2728170"/>
                  <a:pt x="0" y="2708777"/>
                </a:cubicBezTo>
                <a:lnTo>
                  <a:pt x="0" y="73123"/>
                </a:lnTo>
                <a:cubicBezTo>
                  <a:pt x="0" y="32738"/>
                  <a:pt x="32738" y="0"/>
                  <a:pt x="73123" y="0"/>
                </a:cubicBezTo>
                <a:close/>
              </a:path>
            </a:pathLst>
          </a:custGeom>
          <a:solidFill>
            <a:srgbClr val="FFEE00">
              <a:alpha val="80000"/>
            </a:srgbClr>
          </a:solidFill>
          <a:ln w="952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导体中电流方向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1" name="形状4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109" y="2956922"/>
            <a:ext cx="285750" cy="2361600"/>
          </a:xfrm>
          <a:prstGeom prst="rect">
            <a:avLst/>
          </a:prstGeom>
        </p:spPr>
      </p:pic>
      <p:sp>
        <p:nvSpPr>
          <p:cNvPr id="22" name="形状5" title=""/>
          <p:cNvSpPr txBox="1"/>
          <p:nvPr/>
        </p:nvSpPr>
        <p:spPr>
          <a:xfrm>
            <a:off x="1007269" y="2995612"/>
            <a:ext cx="1781175" cy="447675"/>
          </a:xfrm>
          <a:custGeom>
            <a:gdLst>
              <a:gd name="connsiteX0" fmla="*/ 74613 w 1781175"/>
              <a:gd name="connsiteY0" fmla="*/ 0 h 447675"/>
              <a:gd name="connsiteX1" fmla="*/ 1706563 w 1781175"/>
              <a:gd name="connsiteY1" fmla="*/ 0 h 447675"/>
              <a:gd name="connsiteX2" fmla="*/ 1747770 w 1781175"/>
              <a:gd name="connsiteY2" fmla="*/ 0 h 447675"/>
              <a:gd name="connsiteX3" fmla="*/ 1781175 w 1781175"/>
              <a:gd name="connsiteY3" fmla="*/ 373063 h 447675"/>
              <a:gd name="connsiteX4" fmla="*/ 1781175 w 1781175"/>
              <a:gd name="connsiteY4" fmla="*/ 414270 h 447675"/>
              <a:gd name="connsiteX5" fmla="*/ 74613 w 1781175"/>
              <a:gd name="connsiteY5" fmla="*/ 447675 h 447675"/>
              <a:gd name="connsiteX6" fmla="*/ 33405 w 1781175"/>
              <a:gd name="connsiteY6" fmla="*/ 447675 h 447675"/>
              <a:gd name="connsiteX7" fmla="*/ 0 w 1781175"/>
              <a:gd name="connsiteY7" fmla="*/ 74613 h 447675"/>
              <a:gd name="connsiteX8" fmla="*/ 0 w 1781175"/>
              <a:gd name="connsiteY8" fmla="*/ 33405 h 4476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81175" h="447675">
                <a:moveTo>
                  <a:pt x="74613" y="0"/>
                </a:moveTo>
                <a:lnTo>
                  <a:pt x="1706563" y="0"/>
                </a:lnTo>
                <a:cubicBezTo>
                  <a:pt x="1747770" y="0"/>
                  <a:pt x="1781175" y="33405"/>
                  <a:pt x="1781175" y="74613"/>
                </a:cubicBezTo>
                <a:lnTo>
                  <a:pt x="1781175" y="373063"/>
                </a:lnTo>
                <a:cubicBezTo>
                  <a:pt x="1781175" y="414270"/>
                  <a:pt x="1747770" y="447675"/>
                  <a:pt x="1706563" y="447675"/>
                </a:cubicBezTo>
                <a:lnTo>
                  <a:pt x="74613" y="447675"/>
                </a:lnTo>
                <a:cubicBezTo>
                  <a:pt x="33405" y="447675"/>
                  <a:pt x="0" y="414270"/>
                  <a:pt x="0" y="373063"/>
                </a:cubicBezTo>
                <a:lnTo>
                  <a:pt x="0" y="74613"/>
                </a:lnTo>
                <a:cubicBezTo>
                  <a:pt x="0" y="33405"/>
                  <a:pt x="33405" y="0"/>
                  <a:pt x="74613" y="0"/>
                </a:cubicBezTo>
                <a:close/>
              </a:path>
            </a:pathLst>
          </a:custGeom>
          <a:solidFill>
            <a:srgbClr val="FFEE00">
              <a:alpha val="80000"/>
            </a:srgbClr>
          </a:solidFill>
          <a:ln w="952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金属导体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形状6" title=""/>
          <p:cNvSpPr txBox="1"/>
          <p:nvPr/>
        </p:nvSpPr>
        <p:spPr>
          <a:xfrm>
            <a:off x="1041797" y="3911794"/>
            <a:ext cx="1781175" cy="447675"/>
          </a:xfrm>
          <a:custGeom>
            <a:gdLst>
              <a:gd name="connsiteX0" fmla="*/ 74613 w 1781175"/>
              <a:gd name="connsiteY0" fmla="*/ 0 h 447675"/>
              <a:gd name="connsiteX1" fmla="*/ 1706563 w 1781175"/>
              <a:gd name="connsiteY1" fmla="*/ 0 h 447675"/>
              <a:gd name="connsiteX2" fmla="*/ 1747770 w 1781175"/>
              <a:gd name="connsiteY2" fmla="*/ 0 h 447675"/>
              <a:gd name="connsiteX3" fmla="*/ 1781175 w 1781175"/>
              <a:gd name="connsiteY3" fmla="*/ 373063 h 447675"/>
              <a:gd name="connsiteX4" fmla="*/ 1781175 w 1781175"/>
              <a:gd name="connsiteY4" fmla="*/ 414270 h 447675"/>
              <a:gd name="connsiteX5" fmla="*/ 74613 w 1781175"/>
              <a:gd name="connsiteY5" fmla="*/ 447675 h 447675"/>
              <a:gd name="connsiteX6" fmla="*/ 33405 w 1781175"/>
              <a:gd name="connsiteY6" fmla="*/ 447675 h 447675"/>
              <a:gd name="connsiteX7" fmla="*/ 0 w 1781175"/>
              <a:gd name="connsiteY7" fmla="*/ 74613 h 447675"/>
              <a:gd name="connsiteX8" fmla="*/ 0 w 1781175"/>
              <a:gd name="connsiteY8" fmla="*/ 33405 h 4476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81175" h="447675">
                <a:moveTo>
                  <a:pt x="74613" y="0"/>
                </a:moveTo>
                <a:lnTo>
                  <a:pt x="1706563" y="0"/>
                </a:lnTo>
                <a:cubicBezTo>
                  <a:pt x="1747770" y="0"/>
                  <a:pt x="1781175" y="33405"/>
                  <a:pt x="1781175" y="74613"/>
                </a:cubicBezTo>
                <a:lnTo>
                  <a:pt x="1781175" y="373063"/>
                </a:lnTo>
                <a:cubicBezTo>
                  <a:pt x="1781175" y="414270"/>
                  <a:pt x="1747770" y="447675"/>
                  <a:pt x="1706563" y="447675"/>
                </a:cubicBezTo>
                <a:lnTo>
                  <a:pt x="74613" y="447675"/>
                </a:lnTo>
                <a:cubicBezTo>
                  <a:pt x="33405" y="447675"/>
                  <a:pt x="0" y="414270"/>
                  <a:pt x="0" y="373063"/>
                </a:cubicBezTo>
                <a:lnTo>
                  <a:pt x="0" y="74613"/>
                </a:lnTo>
                <a:cubicBezTo>
                  <a:pt x="0" y="33405"/>
                  <a:pt x="33405" y="0"/>
                  <a:pt x="74613" y="0"/>
                </a:cubicBezTo>
                <a:close/>
              </a:path>
            </a:pathLst>
          </a:custGeom>
          <a:solidFill>
            <a:srgbClr val="FFEE00">
              <a:alpha val="80000"/>
            </a:srgbClr>
          </a:solidFill>
          <a:ln w="952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电解质导体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" name="形状7" title=""/>
          <p:cNvSpPr txBox="1"/>
          <p:nvPr/>
        </p:nvSpPr>
        <p:spPr>
          <a:xfrm>
            <a:off x="2790759" y="3209325"/>
            <a:ext cx="323927" cy="1191"/>
          </a:xfrm>
          <a:prstGeom prst="line">
            <a:avLst/>
          </a:prstGeom>
          <a:solidFill>
            <a:srgbClr val="FFEE00">
              <a:alpha val="80000"/>
            </a:srgbClr>
          </a:solidFill>
          <a:ln w="47625">
            <a:solidFill>
              <a:srgbClr val="FFEE00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5" name="形状8" title=""/>
          <p:cNvSpPr txBox="1"/>
          <p:nvPr/>
        </p:nvSpPr>
        <p:spPr>
          <a:xfrm>
            <a:off x="3153966" y="2995612"/>
            <a:ext cx="1781175" cy="447675"/>
          </a:xfrm>
          <a:custGeom>
            <a:gdLst>
              <a:gd name="connsiteX0" fmla="*/ 74613 w 1781175"/>
              <a:gd name="connsiteY0" fmla="*/ 0 h 447675"/>
              <a:gd name="connsiteX1" fmla="*/ 1706563 w 1781175"/>
              <a:gd name="connsiteY1" fmla="*/ 0 h 447675"/>
              <a:gd name="connsiteX2" fmla="*/ 1747770 w 1781175"/>
              <a:gd name="connsiteY2" fmla="*/ 0 h 447675"/>
              <a:gd name="connsiteX3" fmla="*/ 1781175 w 1781175"/>
              <a:gd name="connsiteY3" fmla="*/ 373063 h 447675"/>
              <a:gd name="connsiteX4" fmla="*/ 1781175 w 1781175"/>
              <a:gd name="connsiteY4" fmla="*/ 414270 h 447675"/>
              <a:gd name="connsiteX5" fmla="*/ 74613 w 1781175"/>
              <a:gd name="connsiteY5" fmla="*/ 447675 h 447675"/>
              <a:gd name="connsiteX6" fmla="*/ 33405 w 1781175"/>
              <a:gd name="connsiteY6" fmla="*/ 447675 h 447675"/>
              <a:gd name="connsiteX7" fmla="*/ 0 w 1781175"/>
              <a:gd name="connsiteY7" fmla="*/ 74613 h 447675"/>
              <a:gd name="connsiteX8" fmla="*/ 0 w 1781175"/>
              <a:gd name="connsiteY8" fmla="*/ 33405 h 4476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81175" h="447675">
                <a:moveTo>
                  <a:pt x="74613" y="0"/>
                </a:moveTo>
                <a:lnTo>
                  <a:pt x="1706563" y="0"/>
                </a:lnTo>
                <a:cubicBezTo>
                  <a:pt x="1747770" y="0"/>
                  <a:pt x="1781175" y="33405"/>
                  <a:pt x="1781175" y="74613"/>
                </a:cubicBezTo>
                <a:lnTo>
                  <a:pt x="1781175" y="373063"/>
                </a:lnTo>
                <a:cubicBezTo>
                  <a:pt x="1781175" y="414270"/>
                  <a:pt x="1747770" y="447675"/>
                  <a:pt x="1706563" y="447675"/>
                </a:cubicBezTo>
                <a:lnTo>
                  <a:pt x="74613" y="447675"/>
                </a:lnTo>
                <a:cubicBezTo>
                  <a:pt x="33405" y="447675"/>
                  <a:pt x="0" y="414270"/>
                  <a:pt x="0" y="373063"/>
                </a:cubicBezTo>
                <a:lnTo>
                  <a:pt x="0" y="74613"/>
                </a:lnTo>
                <a:cubicBezTo>
                  <a:pt x="0" y="33405"/>
                  <a:pt x="33405" y="0"/>
                  <a:pt x="74613" y="0"/>
                </a:cubicBezTo>
                <a:close/>
              </a:path>
            </a:pathLst>
          </a:custGeom>
          <a:solidFill>
            <a:srgbClr val="FFEE00">
              <a:alpha val="80000"/>
            </a:srgbClr>
          </a:solidFill>
          <a:ln w="952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自由电子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6" name="形状9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80712" y="3619500"/>
            <a:ext cx="226219" cy="1035844"/>
          </a:xfrm>
          <a:prstGeom prst="rect">
            <a:avLst/>
          </a:prstGeom>
        </p:spPr>
      </p:pic>
      <p:sp>
        <p:nvSpPr>
          <p:cNvPr id="27" name="形状10" title=""/>
          <p:cNvSpPr txBox="1"/>
          <p:nvPr/>
        </p:nvSpPr>
        <p:spPr>
          <a:xfrm>
            <a:off x="3154556" y="3595697"/>
            <a:ext cx="1781175" cy="447675"/>
          </a:xfrm>
          <a:custGeom>
            <a:gdLst>
              <a:gd name="connsiteX0" fmla="*/ 74613 w 1781175"/>
              <a:gd name="connsiteY0" fmla="*/ 0 h 447675"/>
              <a:gd name="connsiteX1" fmla="*/ 1706563 w 1781175"/>
              <a:gd name="connsiteY1" fmla="*/ 0 h 447675"/>
              <a:gd name="connsiteX2" fmla="*/ 1747770 w 1781175"/>
              <a:gd name="connsiteY2" fmla="*/ 0 h 447675"/>
              <a:gd name="connsiteX3" fmla="*/ 1781175 w 1781175"/>
              <a:gd name="connsiteY3" fmla="*/ 373063 h 447675"/>
              <a:gd name="connsiteX4" fmla="*/ 1781175 w 1781175"/>
              <a:gd name="connsiteY4" fmla="*/ 414270 h 447675"/>
              <a:gd name="connsiteX5" fmla="*/ 74613 w 1781175"/>
              <a:gd name="connsiteY5" fmla="*/ 447675 h 447675"/>
              <a:gd name="connsiteX6" fmla="*/ 33405 w 1781175"/>
              <a:gd name="connsiteY6" fmla="*/ 447675 h 447675"/>
              <a:gd name="connsiteX7" fmla="*/ 0 w 1781175"/>
              <a:gd name="connsiteY7" fmla="*/ 74613 h 447675"/>
              <a:gd name="connsiteX8" fmla="*/ 0 w 1781175"/>
              <a:gd name="connsiteY8" fmla="*/ 33405 h 4476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81175" h="447675">
                <a:moveTo>
                  <a:pt x="74613" y="0"/>
                </a:moveTo>
                <a:lnTo>
                  <a:pt x="1706563" y="0"/>
                </a:lnTo>
                <a:cubicBezTo>
                  <a:pt x="1747770" y="0"/>
                  <a:pt x="1781175" y="33405"/>
                  <a:pt x="1781175" y="74613"/>
                </a:cubicBezTo>
                <a:lnTo>
                  <a:pt x="1781175" y="373063"/>
                </a:lnTo>
                <a:cubicBezTo>
                  <a:pt x="1781175" y="414270"/>
                  <a:pt x="1747770" y="447675"/>
                  <a:pt x="1706563" y="447675"/>
                </a:cubicBezTo>
                <a:lnTo>
                  <a:pt x="74613" y="447675"/>
                </a:lnTo>
                <a:cubicBezTo>
                  <a:pt x="33405" y="447675"/>
                  <a:pt x="0" y="414270"/>
                  <a:pt x="0" y="373063"/>
                </a:cubicBezTo>
                <a:lnTo>
                  <a:pt x="0" y="74613"/>
                </a:lnTo>
                <a:cubicBezTo>
                  <a:pt x="0" y="33405"/>
                  <a:pt x="33405" y="0"/>
                  <a:pt x="74613" y="0"/>
                </a:cubicBezTo>
                <a:close/>
              </a:path>
            </a:pathLst>
          </a:custGeom>
          <a:solidFill>
            <a:srgbClr val="FFEE00">
              <a:alpha val="80000"/>
            </a:srgbClr>
          </a:solidFill>
          <a:ln w="952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阴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(负)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离子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" name="形状11" title=""/>
          <p:cNvSpPr txBox="1"/>
          <p:nvPr/>
        </p:nvSpPr>
        <p:spPr>
          <a:xfrm>
            <a:off x="3154556" y="4231491"/>
            <a:ext cx="1781175" cy="447675"/>
          </a:xfrm>
          <a:custGeom>
            <a:gdLst>
              <a:gd name="connsiteX0" fmla="*/ 74613 w 1781175"/>
              <a:gd name="connsiteY0" fmla="*/ 0 h 447675"/>
              <a:gd name="connsiteX1" fmla="*/ 1706563 w 1781175"/>
              <a:gd name="connsiteY1" fmla="*/ 0 h 447675"/>
              <a:gd name="connsiteX2" fmla="*/ 1747770 w 1781175"/>
              <a:gd name="connsiteY2" fmla="*/ 0 h 447675"/>
              <a:gd name="connsiteX3" fmla="*/ 1781175 w 1781175"/>
              <a:gd name="connsiteY3" fmla="*/ 373063 h 447675"/>
              <a:gd name="connsiteX4" fmla="*/ 1781175 w 1781175"/>
              <a:gd name="connsiteY4" fmla="*/ 414270 h 447675"/>
              <a:gd name="connsiteX5" fmla="*/ 74613 w 1781175"/>
              <a:gd name="connsiteY5" fmla="*/ 447675 h 447675"/>
              <a:gd name="connsiteX6" fmla="*/ 33405 w 1781175"/>
              <a:gd name="connsiteY6" fmla="*/ 447675 h 447675"/>
              <a:gd name="connsiteX7" fmla="*/ 0 w 1781175"/>
              <a:gd name="connsiteY7" fmla="*/ 74613 h 447675"/>
              <a:gd name="connsiteX8" fmla="*/ 0 w 1781175"/>
              <a:gd name="connsiteY8" fmla="*/ 33405 h 4476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81175" h="447675">
                <a:moveTo>
                  <a:pt x="74613" y="0"/>
                </a:moveTo>
                <a:lnTo>
                  <a:pt x="1706563" y="0"/>
                </a:lnTo>
                <a:cubicBezTo>
                  <a:pt x="1747770" y="0"/>
                  <a:pt x="1781175" y="33405"/>
                  <a:pt x="1781175" y="74613"/>
                </a:cubicBezTo>
                <a:lnTo>
                  <a:pt x="1781175" y="373063"/>
                </a:lnTo>
                <a:cubicBezTo>
                  <a:pt x="1781175" y="414270"/>
                  <a:pt x="1747770" y="447675"/>
                  <a:pt x="1706563" y="447675"/>
                </a:cubicBezTo>
                <a:lnTo>
                  <a:pt x="74613" y="447675"/>
                </a:lnTo>
                <a:cubicBezTo>
                  <a:pt x="33405" y="447675"/>
                  <a:pt x="0" y="414270"/>
                  <a:pt x="0" y="373063"/>
                </a:cubicBezTo>
                <a:lnTo>
                  <a:pt x="0" y="74613"/>
                </a:lnTo>
                <a:cubicBezTo>
                  <a:pt x="0" y="33405"/>
                  <a:pt x="33405" y="0"/>
                  <a:pt x="74613" y="0"/>
                </a:cubicBezTo>
                <a:close/>
              </a:path>
            </a:pathLst>
          </a:custGeom>
          <a:solidFill>
            <a:srgbClr val="FFEE00">
              <a:alpha val="80000"/>
            </a:srgbClr>
          </a:solidFill>
          <a:ln w="952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阳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(正)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离子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9" name="形状12" title=""/>
          <p:cNvSpPr txBox="1"/>
          <p:nvPr/>
        </p:nvSpPr>
        <p:spPr>
          <a:xfrm>
            <a:off x="1007269" y="4833328"/>
            <a:ext cx="3409950" cy="447675"/>
          </a:xfrm>
          <a:custGeom>
            <a:gdLst>
              <a:gd name="connsiteX0" fmla="*/ 74613 w 3409950"/>
              <a:gd name="connsiteY0" fmla="*/ 0 h 447675"/>
              <a:gd name="connsiteX1" fmla="*/ 3335337 w 3409950"/>
              <a:gd name="connsiteY1" fmla="*/ 0 h 447675"/>
              <a:gd name="connsiteX2" fmla="*/ 3355126 w 3409950"/>
              <a:gd name="connsiteY2" fmla="*/ 0 h 447675"/>
              <a:gd name="connsiteX3" fmla="*/ 3402089 w 3409950"/>
              <a:gd name="connsiteY3" fmla="*/ 35846 h 447675"/>
              <a:gd name="connsiteX4" fmla="*/ 3409950 w 3409950"/>
              <a:gd name="connsiteY4" fmla="*/ 373063 h 447675"/>
              <a:gd name="connsiteX5" fmla="*/ 3409950 w 3409950"/>
              <a:gd name="connsiteY5" fmla="*/ 392851 h 447675"/>
              <a:gd name="connsiteX6" fmla="*/ 3374104 w 3409950"/>
              <a:gd name="connsiteY6" fmla="*/ 439814 h 447675"/>
              <a:gd name="connsiteX7" fmla="*/ 74613 w 3409950"/>
              <a:gd name="connsiteY7" fmla="*/ 447675 h 447675"/>
              <a:gd name="connsiteX8" fmla="*/ 33405 w 3409950"/>
              <a:gd name="connsiteY8" fmla="*/ 447675 h 447675"/>
              <a:gd name="connsiteX9" fmla="*/ 0 w 3409950"/>
              <a:gd name="connsiteY9" fmla="*/ 74612 h 447675"/>
              <a:gd name="connsiteX10" fmla="*/ 0 w 3409950"/>
              <a:gd name="connsiteY10" fmla="*/ 33405 h 4476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09950" h="447675">
                <a:moveTo>
                  <a:pt x="74613" y="0"/>
                </a:moveTo>
                <a:lnTo>
                  <a:pt x="3335337" y="0"/>
                </a:lnTo>
                <a:cubicBezTo>
                  <a:pt x="3355126" y="0"/>
                  <a:pt x="3374104" y="7861"/>
                  <a:pt x="3388096" y="21853"/>
                </a:cubicBezTo>
                <a:cubicBezTo>
                  <a:pt x="3402089" y="35846"/>
                  <a:pt x="3409950" y="54824"/>
                  <a:pt x="3409950" y="74612"/>
                </a:cubicBezTo>
                <a:lnTo>
                  <a:pt x="3409950" y="373063"/>
                </a:lnTo>
                <a:cubicBezTo>
                  <a:pt x="3409950" y="392851"/>
                  <a:pt x="3402089" y="411829"/>
                  <a:pt x="3388096" y="425822"/>
                </a:cubicBezTo>
                <a:cubicBezTo>
                  <a:pt x="3374104" y="439814"/>
                  <a:pt x="3355126" y="447675"/>
                  <a:pt x="3335337" y="447675"/>
                </a:cubicBezTo>
                <a:lnTo>
                  <a:pt x="74613" y="447675"/>
                </a:lnTo>
                <a:cubicBezTo>
                  <a:pt x="33405" y="447675"/>
                  <a:pt x="0" y="414270"/>
                  <a:pt x="0" y="373063"/>
                </a:cubicBezTo>
                <a:lnTo>
                  <a:pt x="0" y="74612"/>
                </a:lnTo>
                <a:cubicBezTo>
                  <a:pt x="0" y="33405"/>
                  <a:pt x="33405" y="0"/>
                  <a:pt x="74613" y="0"/>
                </a:cubicBezTo>
                <a:close/>
              </a:path>
            </a:pathLst>
          </a:custGeom>
          <a:solidFill>
            <a:srgbClr val="FFEE00">
              <a:alpha val="80000"/>
            </a:srgbClr>
          </a:solidFill>
          <a:ln w="952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气体导体、半导体等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0" name="形状13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2172" y="2983706"/>
            <a:ext cx="226219" cy="1035844"/>
          </a:xfrm>
          <a:prstGeom prst="rect">
            <a:avLst/>
          </a:prstGeom>
        </p:spPr>
      </p:pic>
      <p:sp>
        <p:nvSpPr>
          <p:cNvPr id="31" name="形状14" title=""/>
          <p:cNvSpPr txBox="1"/>
          <p:nvPr/>
        </p:nvSpPr>
        <p:spPr>
          <a:xfrm>
            <a:off x="5332209" y="3120619"/>
            <a:ext cx="1435894" cy="763781"/>
          </a:xfrm>
          <a:custGeom>
            <a:gdLst>
              <a:gd name="connsiteX0" fmla="*/ 127297 w 1435894"/>
              <a:gd name="connsiteY0" fmla="*/ 0 h 763781"/>
              <a:gd name="connsiteX1" fmla="*/ 1308597 w 1435894"/>
              <a:gd name="connsiteY1" fmla="*/ 0 h 763781"/>
              <a:gd name="connsiteX2" fmla="*/ 1342358 w 1435894"/>
              <a:gd name="connsiteY2" fmla="*/ 0 h 763781"/>
              <a:gd name="connsiteX3" fmla="*/ 1422482 w 1435894"/>
              <a:gd name="connsiteY3" fmla="*/ 61157 h 763781"/>
              <a:gd name="connsiteX4" fmla="*/ 1435894 w 1435894"/>
              <a:gd name="connsiteY4" fmla="*/ 636484 h 763781"/>
              <a:gd name="connsiteX5" fmla="*/ 1435894 w 1435894"/>
              <a:gd name="connsiteY5" fmla="*/ 706788 h 763781"/>
              <a:gd name="connsiteX6" fmla="*/ 127297 w 1435894"/>
              <a:gd name="connsiteY6" fmla="*/ 763781 h 763781"/>
              <a:gd name="connsiteX7" fmla="*/ 56993 w 1435894"/>
              <a:gd name="connsiteY7" fmla="*/ 763781 h 763781"/>
              <a:gd name="connsiteX8" fmla="*/ 0 w 1435894"/>
              <a:gd name="connsiteY8" fmla="*/ 127297 h 763781"/>
              <a:gd name="connsiteX9" fmla="*/ 0 w 1435894"/>
              <a:gd name="connsiteY9" fmla="*/ 56993 h 7637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35894" h="763781">
                <a:moveTo>
                  <a:pt x="127297" y="0"/>
                </a:moveTo>
                <a:lnTo>
                  <a:pt x="1308597" y="0"/>
                </a:lnTo>
                <a:cubicBezTo>
                  <a:pt x="1342358" y="0"/>
                  <a:pt x="1374737" y="13412"/>
                  <a:pt x="1398609" y="37284"/>
                </a:cubicBezTo>
                <a:cubicBezTo>
                  <a:pt x="1422482" y="61157"/>
                  <a:pt x="1435894" y="93536"/>
                  <a:pt x="1435894" y="127297"/>
                </a:cubicBezTo>
                <a:lnTo>
                  <a:pt x="1435894" y="636484"/>
                </a:lnTo>
                <a:cubicBezTo>
                  <a:pt x="1435894" y="706788"/>
                  <a:pt x="1378901" y="763781"/>
                  <a:pt x="1308597" y="763781"/>
                </a:cubicBezTo>
                <a:lnTo>
                  <a:pt x="127297" y="763781"/>
                </a:lnTo>
                <a:cubicBezTo>
                  <a:pt x="56993" y="763781"/>
                  <a:pt x="0" y="706788"/>
                  <a:pt x="0" y="636484"/>
                </a:cubicBezTo>
                <a:lnTo>
                  <a:pt x="0" y="127297"/>
                </a:lnTo>
                <a:cubicBezTo>
                  <a:pt x="0" y="56993"/>
                  <a:pt x="56993" y="0"/>
                  <a:pt x="127297" y="0"/>
                </a:cubicBezTo>
                <a:close/>
              </a:path>
            </a:pathLst>
          </a:custGeom>
          <a:solidFill>
            <a:srgbClr val="FFEE00">
              <a:alpha val="80000"/>
            </a:srgbClr>
          </a:solidFill>
          <a:ln w="952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与电流方向相反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形状15" title=""/>
          <p:cNvSpPr txBox="1"/>
          <p:nvPr/>
        </p:nvSpPr>
        <p:spPr>
          <a:xfrm>
            <a:off x="5314350" y="4098131"/>
            <a:ext cx="1472203" cy="716756"/>
          </a:xfrm>
          <a:custGeom>
            <a:gdLst>
              <a:gd name="connsiteX0" fmla="*/ 119459 w 1472203"/>
              <a:gd name="connsiteY0" fmla="*/ 0 h 716756"/>
              <a:gd name="connsiteX1" fmla="*/ 1352744 w 1472203"/>
              <a:gd name="connsiteY1" fmla="*/ 0 h 716756"/>
              <a:gd name="connsiteX2" fmla="*/ 1418719 w 1472203"/>
              <a:gd name="connsiteY2" fmla="*/ 0 h 716756"/>
              <a:gd name="connsiteX3" fmla="*/ 1472203 w 1472203"/>
              <a:gd name="connsiteY3" fmla="*/ 597297 h 716756"/>
              <a:gd name="connsiteX4" fmla="*/ 1472203 w 1472203"/>
              <a:gd name="connsiteY4" fmla="*/ 663272 h 716756"/>
              <a:gd name="connsiteX5" fmla="*/ 119459 w 1472203"/>
              <a:gd name="connsiteY5" fmla="*/ 716756 h 716756"/>
              <a:gd name="connsiteX6" fmla="*/ 87777 w 1472203"/>
              <a:gd name="connsiteY6" fmla="*/ 716756 h 716756"/>
              <a:gd name="connsiteX7" fmla="*/ 12586 w 1472203"/>
              <a:gd name="connsiteY7" fmla="*/ 659364 h 716756"/>
              <a:gd name="connsiteX8" fmla="*/ 0 w 1472203"/>
              <a:gd name="connsiteY8" fmla="*/ 119459 h 716756"/>
              <a:gd name="connsiteX9" fmla="*/ 0 w 1472203"/>
              <a:gd name="connsiteY9" fmla="*/ 53484 h 71675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72203" h="716756">
                <a:moveTo>
                  <a:pt x="119459" y="0"/>
                </a:moveTo>
                <a:lnTo>
                  <a:pt x="1352744" y="0"/>
                </a:lnTo>
                <a:cubicBezTo>
                  <a:pt x="1418719" y="0"/>
                  <a:pt x="1472203" y="53484"/>
                  <a:pt x="1472203" y="119459"/>
                </a:cubicBezTo>
                <a:lnTo>
                  <a:pt x="1472203" y="597297"/>
                </a:lnTo>
                <a:cubicBezTo>
                  <a:pt x="1472203" y="663272"/>
                  <a:pt x="1418719" y="716756"/>
                  <a:pt x="1352744" y="716756"/>
                </a:cubicBezTo>
                <a:lnTo>
                  <a:pt x="119459" y="716756"/>
                </a:lnTo>
                <a:cubicBezTo>
                  <a:pt x="87777" y="716756"/>
                  <a:pt x="57392" y="704170"/>
                  <a:pt x="34989" y="681767"/>
                </a:cubicBezTo>
                <a:cubicBezTo>
                  <a:pt x="12586" y="659364"/>
                  <a:pt x="0" y="628979"/>
                  <a:pt x="0" y="597297"/>
                </a:cubicBezTo>
                <a:lnTo>
                  <a:pt x="0" y="119459"/>
                </a:lnTo>
                <a:cubicBezTo>
                  <a:pt x="0" y="53484"/>
                  <a:pt x="53484" y="0"/>
                  <a:pt x="119459" y="0"/>
                </a:cubicBezTo>
                <a:close/>
              </a:path>
            </a:pathLst>
          </a:custGeom>
          <a:solidFill>
            <a:srgbClr val="FFEE00">
              <a:alpha val="80000"/>
            </a:srgbClr>
          </a:solidFill>
          <a:ln w="9525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与电流方向相同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3" name="形状16" title=""/>
          <p:cNvSpPr txBox="1"/>
          <p:nvPr/>
        </p:nvSpPr>
        <p:spPr>
          <a:xfrm>
            <a:off x="4911852" y="4455909"/>
            <a:ext cx="323927" cy="1191"/>
          </a:xfrm>
          <a:prstGeom prst="line">
            <a:avLst/>
          </a:prstGeom>
          <a:solidFill>
            <a:srgbClr val="FFEE00">
              <a:alpha val="80000"/>
            </a:srgbClr>
          </a:solidFill>
          <a:ln w="47625">
            <a:solidFill>
              <a:srgbClr val="FFEE00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4" name="形状17" title=""/>
          <p:cNvSpPr txBox="1"/>
          <p:nvPr/>
        </p:nvSpPr>
        <p:spPr>
          <a:xfrm>
            <a:off x="4969002" y="3220041"/>
            <a:ext cx="307848" cy="239916"/>
          </a:xfrm>
          <a:prstGeom prst="line">
            <a:avLst/>
          </a:prstGeom>
          <a:solidFill>
            <a:srgbClr val="FFEE00">
              <a:alpha val="80000"/>
            </a:srgbClr>
          </a:solidFill>
          <a:ln w="47625">
            <a:solidFill>
              <a:srgbClr val="FFEE00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5" name="文本7" title=""/>
          <p:cNvSpPr txBox="1"/>
          <p:nvPr/>
        </p:nvSpPr>
        <p:spPr>
          <a:xfrm>
            <a:off x="650519" y="5476875"/>
            <a:ext cx="5400475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如何判断电流方向：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6" name="组合2" title=""/>
          <p:cNvGrpSpPr/>
          <p:nvPr/>
        </p:nvGrpSpPr>
        <p:grpSpPr>
          <a:xfrm>
            <a:off x="6884146" y="1982476"/>
            <a:ext cx="4919053" cy="2841803"/>
            <a:chExt cx="4919053" cy="2841803"/>
          </a:xfrm>
        </p:grpSpPr>
        <p:sp>
          <p:nvSpPr>
            <p:cNvPr id="37" name="形状23"/>
            <p:cNvSpPr txBox="1"/>
            <p:nvPr/>
          </p:nvSpPr>
          <p:spPr>
            <a:xfrm>
              <a:off x="0" y="52369"/>
              <a:ext cx="4919053" cy="2789434"/>
            </a:xfrm>
            <a:custGeom>
              <a:gdLst>
                <a:gd name="connsiteX0" fmla="*/ 464906 w 4919053"/>
                <a:gd name="connsiteY0" fmla="*/ 0 h 2789434"/>
                <a:gd name="connsiteX1" fmla="*/ 4454147 w 4919053"/>
                <a:gd name="connsiteY1" fmla="*/ 0 h 2789434"/>
                <a:gd name="connsiteX2" fmla="*/ 4710908 w 4919053"/>
                <a:gd name="connsiteY2" fmla="*/ 0 h 2789434"/>
                <a:gd name="connsiteX3" fmla="*/ 4919053 w 4919053"/>
                <a:gd name="connsiteY3" fmla="*/ 2324529 h 2789434"/>
                <a:gd name="connsiteX4" fmla="*/ 4919053 w 4919053"/>
                <a:gd name="connsiteY4" fmla="*/ 2581289 h 2789434"/>
                <a:gd name="connsiteX5" fmla="*/ 464906 w 4919053"/>
                <a:gd name="connsiteY5" fmla="*/ 2789434 h 2789434"/>
                <a:gd name="connsiteX6" fmla="*/ 341605 w 4919053"/>
                <a:gd name="connsiteY6" fmla="*/ 2789434 h 2789434"/>
                <a:gd name="connsiteX7" fmla="*/ 48981 w 4919053"/>
                <a:gd name="connsiteY7" fmla="*/ 2566080 h 2789434"/>
                <a:gd name="connsiteX8" fmla="*/ 0 w 4919053"/>
                <a:gd name="connsiteY8" fmla="*/ 464906 h 2789434"/>
                <a:gd name="connsiteX9" fmla="*/ 0 w 4919053"/>
                <a:gd name="connsiteY9" fmla="*/ 208145 h 278943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19053" h="2789434">
                  <a:moveTo>
                    <a:pt x="464906" y="0"/>
                  </a:moveTo>
                  <a:lnTo>
                    <a:pt x="4454147" y="0"/>
                  </a:lnTo>
                  <a:cubicBezTo>
                    <a:pt x="4710908" y="0"/>
                    <a:pt x="4919053" y="208146"/>
                    <a:pt x="4919053" y="464906"/>
                  </a:cubicBezTo>
                  <a:lnTo>
                    <a:pt x="4919053" y="2324529"/>
                  </a:lnTo>
                  <a:cubicBezTo>
                    <a:pt x="4919053" y="2581289"/>
                    <a:pt x="4710908" y="2789434"/>
                    <a:pt x="4454147" y="2789434"/>
                  </a:cubicBezTo>
                  <a:lnTo>
                    <a:pt x="464906" y="2789434"/>
                  </a:lnTo>
                  <a:cubicBezTo>
                    <a:pt x="341605" y="2789434"/>
                    <a:pt x="223354" y="2740453"/>
                    <a:pt x="136168" y="2653267"/>
                  </a:cubicBezTo>
                  <a:cubicBezTo>
                    <a:pt x="48981" y="2566080"/>
                    <a:pt x="0" y="2447829"/>
                    <a:pt x="0" y="2324529"/>
                  </a:cubicBezTo>
                  <a:lnTo>
                    <a:pt x="0" y="464906"/>
                  </a:lnTo>
                  <a:cubicBezTo>
                    <a:pt x="0" y="208145"/>
                    <a:pt x="208145" y="0"/>
                    <a:pt x="464906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047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38" name="图片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59429" y="1635871"/>
              <a:ext cx="1571936" cy="1132092"/>
            </a:xfrm>
            <a:prstGeom prst="rect">
              <a:avLst/>
            </a:prstGeom>
          </p:spPr>
        </p:pic>
        <p:pic>
          <p:nvPicPr>
            <p:cNvPr id="39" name="图片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466841" y="0"/>
              <a:ext cx="2299792" cy="936174"/>
            </a:xfrm>
            <a:prstGeom prst="rect">
              <a:avLst/>
            </a:prstGeom>
          </p:spPr>
        </p:pic>
        <p:sp>
          <p:nvSpPr>
            <p:cNvPr id="40" name="形状24"/>
            <p:cNvSpPr txBox="1"/>
            <p:nvPr/>
          </p:nvSpPr>
          <p:spPr>
            <a:xfrm>
              <a:off x="944771" y="1635559"/>
              <a:ext cx="1081618" cy="770112"/>
            </a:xfrm>
            <a:custGeom>
              <a:gdLst>
                <a:gd name="connsiteX0" fmla="*/ 0 w 1081618"/>
                <a:gd name="connsiteY0" fmla="*/ 0 h 770112"/>
                <a:gd name="connsiteX1" fmla="*/ 130750 w 1081618"/>
                <a:gd name="connsiteY1" fmla="*/ 362760 h 770112"/>
                <a:gd name="connsiteX2" fmla="*/ 474956 w 1081618"/>
                <a:gd name="connsiteY2" fmla="*/ 640982 h 77011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1618" h="770112" fill="none">
                  <a:moveTo>
                    <a:pt x="0" y="0"/>
                  </a:moveTo>
                  <a:quadBezTo>
                    <a:pt x="130750" y="362760"/>
                    <a:pt x="302853" y="501871"/>
                  </a:quadBezTo>
                  <a:quadBezTo>
                    <a:pt x="474956" y="640982"/>
                    <a:pt x="1081618" y="770112"/>
                  </a:quadBezTo>
                </a:path>
              </a:pathLst>
            </a:custGeom>
            <a:solidFill>
              <a:srgbClr val="00E6FF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1" name="形状25"/>
            <p:cNvSpPr txBox="1"/>
            <p:nvPr/>
          </p:nvSpPr>
          <p:spPr>
            <a:xfrm>
              <a:off x="1559130" y="571246"/>
              <a:ext cx="259588" cy="1072965"/>
            </a:xfrm>
            <a:custGeom>
              <a:gdLst>
                <a:gd name="connsiteX0" fmla="*/ 0 w 259588"/>
                <a:gd name="connsiteY0" fmla="*/ 0 h 1072965"/>
                <a:gd name="connsiteX1" fmla="*/ 158118 w 259588"/>
                <a:gd name="connsiteY1" fmla="*/ 417670 h 1072965"/>
                <a:gd name="connsiteX2" fmla="*/ 239918 w 259588"/>
                <a:gd name="connsiteY2" fmla="*/ 776436 h 107296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9588" h="1072965" fill="none">
                  <a:moveTo>
                    <a:pt x="0" y="0"/>
                  </a:moveTo>
                  <a:quadBezTo>
                    <a:pt x="158118" y="417670"/>
                    <a:pt x="199018" y="597053"/>
                  </a:quadBezTo>
                  <a:quadBezTo>
                    <a:pt x="239918" y="776436"/>
                    <a:pt x="259588" y="1072965"/>
                  </a:quadBezTo>
                </a:path>
              </a:pathLst>
            </a:custGeom>
            <a:solidFill>
              <a:srgbClr val="00E6FF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2" name="形状26"/>
            <p:cNvSpPr txBox="1"/>
            <p:nvPr/>
          </p:nvSpPr>
          <p:spPr>
            <a:xfrm>
              <a:off x="3064743" y="571246"/>
              <a:ext cx="607118" cy="1808466"/>
            </a:xfrm>
            <a:custGeom>
              <a:gdLst>
                <a:gd name="connsiteX0" fmla="*/ 571094 w 607118"/>
                <a:gd name="connsiteY0" fmla="*/ 0 h 1808466"/>
                <a:gd name="connsiteX1" fmla="*/ 650949 w 607118"/>
                <a:gd name="connsiteY1" fmla="*/ 711615 h 1808466"/>
                <a:gd name="connsiteX2" fmla="*/ 456628 w 607118"/>
                <a:gd name="connsiteY2" fmla="*/ 1313174 h 18084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118" h="1808466" fill="none">
                  <a:moveTo>
                    <a:pt x="571094" y="0"/>
                  </a:moveTo>
                  <a:quadBezTo>
                    <a:pt x="650949" y="711615"/>
                    <a:pt x="553789" y="1012395"/>
                  </a:quadBezTo>
                  <a:quadBezTo>
                    <a:pt x="456628" y="1313174"/>
                    <a:pt x="0" y="1808466"/>
                  </a:quadBezTo>
                </a:path>
              </a:pathLst>
            </a:custGeom>
            <a:solidFill>
              <a:srgbClr val="00E6FF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43" name="文本8" title=""/>
          <p:cNvSpPr txBox="1"/>
          <p:nvPr/>
        </p:nvSpPr>
        <p:spPr>
          <a:xfrm>
            <a:off x="0" y="6858000"/>
            <a:ext cx="12192000" cy="50917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0C4A3B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过渡语：如果不知道电源正负级，又怎么判断电流方向呢？</a:t>
            </a:r>
            <a:endParaRPr lang="zh-CN" altLang="en-US" sz="2200" b="0" i="0">
              <a:solidFill>
                <a:srgbClr val="0C4A3B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12674600" y="111379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2" dur="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up)">
                                      <p:cBhvr>
                                        <p:cTn id="47" dur="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up)">
                                      <p:cBhvr>
                                        <p:cTn id="139" dur="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6" grpId="0" animBg="1"/>
      <p:bldP spid="13" grpId="0" animBg="1"/>
      <p:bldP spid="15" grpId="0" animBg="1"/>
      <p:bldP spid="2" grpId="1" animBg="1"/>
      <p:bldP spid="36" grpId="0" animBg="1"/>
      <p:bldP spid="3" grpId="0" animBg="1"/>
      <p:bldP spid="3" grpId="1" animBg="1"/>
      <p:bldP spid="4" grpId="0" animBg="1"/>
      <p:bldP spid="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9" grpId="0" animBg="1"/>
      <p:bldP spid="24" grpId="0" animBg="1"/>
      <p:bldP spid="25" grpId="0" animBg="1"/>
      <p:bldP spid="34" grpId="0" animBg="1"/>
      <p:bldP spid="31" grpId="0" animBg="1"/>
      <p:bldP spid="26" grpId="0" animBg="1"/>
      <p:bldP spid="27" grpId="0" animBg="1"/>
      <p:bldP spid="28" grpId="0" animBg="1"/>
      <p:bldP spid="34" grpId="1" animBg="1"/>
      <p:bldP spid="30" grpId="0" animBg="1"/>
      <p:bldP spid="33" grpId="0" animBg="1"/>
      <p:bldP spid="32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79"/>
            <a:ext cx="1565500" cy="835002"/>
            <a:chExt cx="1565500" cy="835002"/>
          </a:xfrm>
        </p:grpSpPr>
        <p:sp>
          <p:nvSpPr>
            <p:cNvPr id="4" name="形状2"/>
            <p:cNvSpPr txBox="1"/>
            <p:nvPr/>
          </p:nvSpPr>
          <p:spPr>
            <a:xfrm>
              <a:off x="557374" y="273891"/>
              <a:ext cx="100812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电流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559908" y="0"/>
              <a:ext cx="986314" cy="760847"/>
            </a:xfrm>
            <a:custGeom>
              <a:gdLst>
                <a:gd name="connsiteX0" fmla="*/ 0 w 986314"/>
                <a:gd name="connsiteY0" fmla="*/ 760847 h 760847"/>
                <a:gd name="connsiteX1" fmla="*/ 986314 w 986314"/>
                <a:gd name="connsiteY1" fmla="*/ 760847 h 760847"/>
                <a:gd name="connsiteX2" fmla="*/ 0 w 986314"/>
                <a:gd name="connsiteY2" fmla="*/ 760847 h 760847"/>
                <a:gd name="connsiteX0-1" fmla="*/ 0 w 986314"/>
                <a:gd name="connsiteY0-2" fmla="*/ 0 h 760847"/>
                <a:gd name="connsiteX1-3" fmla="*/ 358 w 986314"/>
                <a:gd name="connsiteY1-4" fmla="*/ 0 h 760847"/>
                <a:gd name="connsiteX2-5" fmla="*/ 0 w 98631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86314" h="760847">
                  <a:moveTo>
                    <a:pt x="0" y="760847"/>
                  </a:moveTo>
                  <a:lnTo>
                    <a:pt x="986314" y="760847"/>
                  </a:lnTo>
                  <a:lnTo>
                    <a:pt x="0" y="760847"/>
                  </a:lnTo>
                  <a:close/>
                </a:path>
                <a:path w="986314" h="760847">
                  <a:moveTo>
                    <a:pt x="0" y="0"/>
                  </a:moveTo>
                  <a:lnTo>
                    <a:pt x="358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0" y="28782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361847" y="23710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6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" name="组合2" title=""/>
          <p:cNvGrpSpPr/>
          <p:nvPr/>
        </p:nvGrpSpPr>
        <p:grpSpPr>
          <a:xfrm>
            <a:off x="326879" y="1120150"/>
            <a:ext cx="2557006" cy="672074"/>
            <a:chExt cx="2557006" cy="672074"/>
          </a:xfrm>
        </p:grpSpPr>
        <p:sp>
          <p:nvSpPr>
            <p:cNvPr id="10" name="形状8"/>
            <p:cNvSpPr txBox="1"/>
            <p:nvPr/>
          </p:nvSpPr>
          <p:spPr>
            <a:xfrm>
              <a:off x="0" y="0"/>
              <a:ext cx="672074" cy="672074"/>
            </a:xfrm>
            <a:custGeom>
              <a:gdLst>
                <a:gd name="connsiteX0" fmla="*/ 336037 w 672074"/>
                <a:gd name="connsiteY0" fmla="*/ 0 h 672074"/>
                <a:gd name="connsiteX1" fmla="*/ 521626 w 672074"/>
                <a:gd name="connsiteY1" fmla="*/ 0 h 672074"/>
                <a:gd name="connsiteX2" fmla="*/ 672075 w 672074"/>
                <a:gd name="connsiteY2" fmla="*/ 521626 h 672074"/>
                <a:gd name="connsiteX3" fmla="*/ 150449 w 672074"/>
                <a:gd name="connsiteY3" fmla="*/ 672075 h 672074"/>
                <a:gd name="connsiteX4" fmla="*/ 0 w 672074"/>
                <a:gd name="connsiteY4" fmla="*/ 150449 h 67207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2074" h="672074">
                  <a:moveTo>
                    <a:pt x="336037" y="0"/>
                  </a:moveTo>
                  <a:cubicBezTo>
                    <a:pt x="521626" y="0"/>
                    <a:pt x="672075" y="150449"/>
                    <a:pt x="672074" y="336037"/>
                  </a:cubicBezTo>
                  <a:cubicBezTo>
                    <a:pt x="672075" y="521626"/>
                    <a:pt x="521626" y="672075"/>
                    <a:pt x="336037" y="672074"/>
                  </a:cubicBezTo>
                  <a:cubicBezTo>
                    <a:pt x="150449" y="672075"/>
                    <a:pt x="0" y="521626"/>
                    <a:pt x="0" y="336037"/>
                  </a:cubicBezTo>
                  <a:cubicBezTo>
                    <a:pt x="0" y="150449"/>
                    <a:pt x="150449" y="0"/>
                    <a:pt x="336037" y="0"/>
                  </a:cubicBezTo>
                  <a:close/>
                </a:path>
              </a:pathLst>
            </a:cu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1" name="图片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429" y="80638"/>
              <a:ext cx="482141" cy="479743"/>
            </a:xfrm>
            <a:prstGeom prst="rect">
              <a:avLst/>
            </a:prstGeom>
          </p:spPr>
        </p:pic>
        <p:sp>
          <p:nvSpPr>
            <p:cNvPr id="12" name="形状7"/>
            <p:cNvSpPr txBox="1"/>
            <p:nvPr/>
          </p:nvSpPr>
          <p:spPr>
            <a:xfrm>
              <a:off x="671570" y="94764"/>
              <a:ext cx="1885436" cy="482460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想想做做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3" name="文本1" title=""/>
          <p:cNvSpPr txBox="1"/>
          <p:nvPr/>
        </p:nvSpPr>
        <p:spPr>
          <a:xfrm>
            <a:off x="2883694" y="1119911"/>
            <a:ext cx="3365106" cy="1062101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利用发光二极管判断电流方向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4" name="图片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139" y="2410852"/>
            <a:ext cx="2990602" cy="2043713"/>
          </a:xfrm>
          <a:prstGeom prst="rect">
            <a:avLst/>
          </a:prstGeom>
        </p:spPr>
      </p:pic>
      <p:grpSp>
        <p:nvGrpSpPr>
          <p:cNvPr id="15" name="组合3" title=""/>
          <p:cNvGrpSpPr/>
          <p:nvPr/>
        </p:nvGrpSpPr>
        <p:grpSpPr>
          <a:xfrm>
            <a:off x="327136" y="2407377"/>
            <a:ext cx="2990133" cy="2044669"/>
            <a:chExt cx="2990133" cy="2044669"/>
          </a:xfrm>
        </p:grpSpPr>
        <p:sp>
          <p:nvSpPr>
            <p:cNvPr id="16" name="形状9"/>
            <p:cNvSpPr txBox="1"/>
            <p:nvPr/>
          </p:nvSpPr>
          <p:spPr>
            <a:xfrm>
              <a:off x="0" y="0"/>
              <a:ext cx="2990133" cy="204466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7" name="图片5"/>
            <p:cNvPicPr>
              <a:picLocks noChangeAspect="1"/>
            </p:cNvPicPr>
            <p:nvPr/>
          </p:nvPicPr>
          <p:blipFill>
            <a:blip r:embed="rId4"/>
            <a:srcRect t="2992" r="3600"/>
            <a:stretch>
              <a:fillRect/>
            </a:stretch>
          </p:blipFill>
          <p:spPr>
            <a:xfrm>
              <a:off x="267178" y="30381"/>
              <a:ext cx="2399961" cy="1983747"/>
            </a:xfrm>
            <a:prstGeom prst="rect">
              <a:avLst/>
            </a:prstGeom>
          </p:spPr>
        </p:pic>
        <p:sp>
          <p:nvSpPr>
            <p:cNvPr id="18" name="形状10"/>
            <p:cNvSpPr txBox="1"/>
            <p:nvPr/>
          </p:nvSpPr>
          <p:spPr>
            <a:xfrm>
              <a:off x="446608" y="626988"/>
              <a:ext cx="788022" cy="415926"/>
            </a:xfrm>
            <a:custGeom>
              <a:gdLst>
                <a:gd name="connsiteX0" fmla="*/ 69321 w 788022"/>
                <a:gd name="connsiteY0" fmla="*/ 0 h 415926"/>
                <a:gd name="connsiteX1" fmla="*/ 718701 w 788022"/>
                <a:gd name="connsiteY1" fmla="*/ 0 h 415926"/>
                <a:gd name="connsiteX2" fmla="*/ 756986 w 788022"/>
                <a:gd name="connsiteY2" fmla="*/ 0 h 415926"/>
                <a:gd name="connsiteX3" fmla="*/ 788022 w 788022"/>
                <a:gd name="connsiteY3" fmla="*/ 346605 h 415926"/>
                <a:gd name="connsiteX4" fmla="*/ 788022 w 788022"/>
                <a:gd name="connsiteY4" fmla="*/ 384890 h 415926"/>
                <a:gd name="connsiteX5" fmla="*/ 551930 w 788022"/>
                <a:gd name="connsiteY5" fmla="*/ 415926 h 415926"/>
                <a:gd name="connsiteX6" fmla="*/ 561398 w 788022"/>
                <a:gd name="connsiteY6" fmla="*/ 580385 h 415926"/>
                <a:gd name="connsiteX7" fmla="*/ 396316 w 788022"/>
                <a:gd name="connsiteY7" fmla="*/ 415926 h 415926"/>
                <a:gd name="connsiteX8" fmla="*/ 69321 w 788022"/>
                <a:gd name="connsiteY8" fmla="*/ 415926 h 415926"/>
                <a:gd name="connsiteX9" fmla="*/ 31036 w 788022"/>
                <a:gd name="connsiteY9" fmla="*/ 415926 h 415926"/>
                <a:gd name="connsiteX10" fmla="*/ 0 w 788022"/>
                <a:gd name="connsiteY10" fmla="*/ 69321 h 415926"/>
                <a:gd name="connsiteX11" fmla="*/ 0 w 788022"/>
                <a:gd name="connsiteY11" fmla="*/ 31036 h 41592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88022" h="580385">
                  <a:moveTo>
                    <a:pt x="69321" y="0"/>
                  </a:moveTo>
                  <a:lnTo>
                    <a:pt x="718701" y="0"/>
                  </a:lnTo>
                  <a:cubicBezTo>
                    <a:pt x="756986" y="0"/>
                    <a:pt x="788022" y="31036"/>
                    <a:pt x="788022" y="69321"/>
                  </a:cubicBezTo>
                  <a:lnTo>
                    <a:pt x="788022" y="346605"/>
                  </a:lnTo>
                  <a:cubicBezTo>
                    <a:pt x="788022" y="384890"/>
                    <a:pt x="756986" y="415926"/>
                    <a:pt x="718701" y="415926"/>
                  </a:cubicBezTo>
                  <a:lnTo>
                    <a:pt x="551930" y="415926"/>
                  </a:lnTo>
                  <a:lnTo>
                    <a:pt x="561398" y="580385"/>
                  </a:lnTo>
                  <a:lnTo>
                    <a:pt x="396316" y="415926"/>
                  </a:lnTo>
                  <a:lnTo>
                    <a:pt x="69321" y="415926"/>
                  </a:lnTo>
                  <a:cubicBezTo>
                    <a:pt x="31036" y="415926"/>
                    <a:pt x="0" y="384890"/>
                    <a:pt x="0" y="346605"/>
                  </a:cubicBezTo>
                  <a:lnTo>
                    <a:pt x="0" y="69321"/>
                  </a:lnTo>
                  <a:cubicBezTo>
                    <a:pt x="0" y="31036"/>
                    <a:pt x="31036" y="0"/>
                    <a:pt x="69321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正极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形状11"/>
            <p:cNvSpPr txBox="1"/>
            <p:nvPr/>
          </p:nvSpPr>
          <p:spPr>
            <a:xfrm>
              <a:off x="1378240" y="1222991"/>
              <a:ext cx="787669" cy="430846"/>
            </a:xfrm>
            <a:custGeom>
              <a:gdLst>
                <a:gd name="connsiteX0" fmla="*/ 71808 w 787669"/>
                <a:gd name="connsiteY0" fmla="*/ 0 h 430846"/>
                <a:gd name="connsiteX1" fmla="*/ 715861 w 787669"/>
                <a:gd name="connsiteY1" fmla="*/ 0 h 430846"/>
                <a:gd name="connsiteX2" fmla="*/ 734906 w 787669"/>
                <a:gd name="connsiteY2" fmla="*/ 0 h 430846"/>
                <a:gd name="connsiteX3" fmla="*/ 780104 w 787669"/>
                <a:gd name="connsiteY3" fmla="*/ 34499 h 430846"/>
                <a:gd name="connsiteX4" fmla="*/ 787669 w 787669"/>
                <a:gd name="connsiteY4" fmla="*/ 359039 h 430846"/>
                <a:gd name="connsiteX5" fmla="*/ 787669 w 787669"/>
                <a:gd name="connsiteY5" fmla="*/ 378083 h 430846"/>
                <a:gd name="connsiteX6" fmla="*/ 753170 w 787669"/>
                <a:gd name="connsiteY6" fmla="*/ 423281 h 430846"/>
                <a:gd name="connsiteX7" fmla="*/ 71808 w 787669"/>
                <a:gd name="connsiteY7" fmla="*/ 430846 h 430846"/>
                <a:gd name="connsiteX8" fmla="*/ 32149 w 787669"/>
                <a:gd name="connsiteY8" fmla="*/ 430846 h 430846"/>
                <a:gd name="connsiteX9" fmla="*/ 0 w 787669"/>
                <a:gd name="connsiteY9" fmla="*/ 188322 h 430846"/>
                <a:gd name="connsiteX10" fmla="*/ -124302 w 787669"/>
                <a:gd name="connsiteY10" fmla="*/ 125076 h 430846"/>
                <a:gd name="connsiteX11" fmla="*/ 0 w 787669"/>
                <a:gd name="connsiteY11" fmla="*/ 109405 h 430846"/>
                <a:gd name="connsiteX12" fmla="*/ 0 w 787669"/>
                <a:gd name="connsiteY12" fmla="*/ 71808 h 430846"/>
                <a:gd name="connsiteX13" fmla="*/ 0 w 787669"/>
                <a:gd name="connsiteY13" fmla="*/ 32149 h 43084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1971" h="430846">
                  <a:moveTo>
                    <a:pt x="71808" y="0"/>
                  </a:moveTo>
                  <a:lnTo>
                    <a:pt x="715861" y="0"/>
                  </a:lnTo>
                  <a:cubicBezTo>
                    <a:pt x="734906" y="0"/>
                    <a:pt x="753170" y="7565"/>
                    <a:pt x="766637" y="21032"/>
                  </a:cubicBezTo>
                  <a:cubicBezTo>
                    <a:pt x="780104" y="34499"/>
                    <a:pt x="787669" y="52763"/>
                    <a:pt x="787669" y="71808"/>
                  </a:cubicBezTo>
                  <a:lnTo>
                    <a:pt x="787669" y="359039"/>
                  </a:lnTo>
                  <a:cubicBezTo>
                    <a:pt x="787669" y="378083"/>
                    <a:pt x="780104" y="396348"/>
                    <a:pt x="766637" y="409814"/>
                  </a:cubicBezTo>
                  <a:cubicBezTo>
                    <a:pt x="753170" y="423281"/>
                    <a:pt x="734906" y="430846"/>
                    <a:pt x="715861" y="430846"/>
                  </a:cubicBezTo>
                  <a:lnTo>
                    <a:pt x="71808" y="430846"/>
                  </a:lnTo>
                  <a:cubicBezTo>
                    <a:pt x="32149" y="430846"/>
                    <a:pt x="0" y="398697"/>
                    <a:pt x="0" y="359039"/>
                  </a:cubicBezTo>
                  <a:lnTo>
                    <a:pt x="0" y="188322"/>
                  </a:lnTo>
                  <a:lnTo>
                    <a:pt x="-124302" y="125076"/>
                  </a:lnTo>
                  <a:lnTo>
                    <a:pt x="0" y="109405"/>
                  </a:lnTo>
                  <a:lnTo>
                    <a:pt x="0" y="71808"/>
                  </a:lnTo>
                  <a:cubicBezTo>
                    <a:pt x="0" y="32149"/>
                    <a:pt x="32149" y="0"/>
                    <a:pt x="71808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负极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0" name="图片2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9985" y="428968"/>
            <a:ext cx="4824341" cy="2713692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1" name="图片3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9985" y="3435306"/>
            <a:ext cx="4824341" cy="2713692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22" name="组合4" title=""/>
          <p:cNvGrpSpPr/>
          <p:nvPr/>
        </p:nvGrpSpPr>
        <p:grpSpPr>
          <a:xfrm>
            <a:off x="9863138" y="812006"/>
            <a:ext cx="333375" cy="3333750"/>
            <a:chExt cx="333375" cy="3333750"/>
          </a:xfrm>
        </p:grpSpPr>
        <p:pic>
          <p:nvPicPr>
            <p:cNvPr id="23" name="图片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333375" cy="333375"/>
            </a:xfrm>
            <a:prstGeom prst="rect">
              <a:avLst/>
            </a:prstGeom>
          </p:spPr>
        </p:pic>
        <p:pic>
          <p:nvPicPr>
            <p:cNvPr id="24" name="图片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3000375"/>
              <a:ext cx="333375" cy="333375"/>
            </a:xfrm>
            <a:prstGeom prst="rect">
              <a:avLst/>
            </a:prstGeom>
          </p:spPr>
        </p:pic>
      </p:grpSp>
      <p:sp>
        <p:nvSpPr>
          <p:cNvPr id="25" name="文本2" title=""/>
          <p:cNvSpPr txBox="1"/>
          <p:nvPr/>
        </p:nvSpPr>
        <p:spPr>
          <a:xfrm>
            <a:off x="327020" y="4759917"/>
            <a:ext cx="607622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发光二极管也叫LED，具有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单向导电性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3" title=""/>
          <p:cNvSpPr txBox="1"/>
          <p:nvPr/>
        </p:nvSpPr>
        <p:spPr>
          <a:xfrm>
            <a:off x="327022" y="5386187"/>
            <a:ext cx="5495192" cy="106210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电流只能从发光二极管的_____流入，______流出。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4" title=""/>
          <p:cNvSpPr txBox="1"/>
          <p:nvPr/>
        </p:nvSpPr>
        <p:spPr>
          <a:xfrm>
            <a:off x="4000500" y="5385797"/>
            <a:ext cx="8509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正极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5" title=""/>
          <p:cNvSpPr txBox="1"/>
          <p:nvPr/>
        </p:nvSpPr>
        <p:spPr>
          <a:xfrm>
            <a:off x="1179909" y="5821566"/>
            <a:ext cx="8509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负极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62" dur="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5" grpId="0" animBg="1"/>
      <p:bldP spid="14" grpId="0" animBg="1"/>
      <p:bldP spid="25" grpId="0" animBg="1"/>
      <p:bldP spid="26" grpId="0" animBg="1"/>
      <p:bldP spid="27" grpId="0" animBg="1"/>
      <p:bldP spid="28" grpId="0" animBg="1"/>
      <p:bldP spid="20" grpId="0" animBg="1"/>
      <p:bldP spid="21" grpId="0" animBg="1"/>
      <p:bldP spid="22" grpId="0" animBg="1"/>
      <p:bldP spid="2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1869" y="3987825"/>
            <a:ext cx="1472767" cy="1036015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206" y="4306522"/>
            <a:ext cx="1572044" cy="717071"/>
          </a:xfrm>
          <a:prstGeom prst="rect">
            <a:avLst/>
          </a:prstGeom>
        </p:spPr>
      </p:pic>
      <p:grpSp>
        <p:nvGrpSpPr>
          <p:cNvPr id="4" name="组合1" title=""/>
          <p:cNvGrpSpPr/>
          <p:nvPr/>
        </p:nvGrpSpPr>
        <p:grpSpPr>
          <a:xfrm>
            <a:off x="6866839" y="3058709"/>
            <a:ext cx="4919053" cy="2841803"/>
            <a:chExt cx="4919053" cy="2841803"/>
          </a:xfrm>
        </p:grpSpPr>
        <p:sp>
          <p:nvSpPr>
            <p:cNvPr id="5" name="形状16"/>
            <p:cNvSpPr txBox="1"/>
            <p:nvPr/>
          </p:nvSpPr>
          <p:spPr>
            <a:xfrm>
              <a:off x="0" y="52369"/>
              <a:ext cx="4919053" cy="2789434"/>
            </a:xfrm>
            <a:custGeom>
              <a:gdLst>
                <a:gd name="connsiteX0" fmla="*/ 464906 w 4919053"/>
                <a:gd name="connsiteY0" fmla="*/ 0 h 2789434"/>
                <a:gd name="connsiteX1" fmla="*/ 4454147 w 4919053"/>
                <a:gd name="connsiteY1" fmla="*/ 0 h 2789434"/>
                <a:gd name="connsiteX2" fmla="*/ 4710908 w 4919053"/>
                <a:gd name="connsiteY2" fmla="*/ 0 h 2789434"/>
                <a:gd name="connsiteX3" fmla="*/ 4919053 w 4919053"/>
                <a:gd name="connsiteY3" fmla="*/ 2324529 h 2789434"/>
                <a:gd name="connsiteX4" fmla="*/ 4919053 w 4919053"/>
                <a:gd name="connsiteY4" fmla="*/ 2581289 h 2789434"/>
                <a:gd name="connsiteX5" fmla="*/ 464906 w 4919053"/>
                <a:gd name="connsiteY5" fmla="*/ 2789434 h 2789434"/>
                <a:gd name="connsiteX6" fmla="*/ 341605 w 4919053"/>
                <a:gd name="connsiteY6" fmla="*/ 2789434 h 2789434"/>
                <a:gd name="connsiteX7" fmla="*/ 48981 w 4919053"/>
                <a:gd name="connsiteY7" fmla="*/ 2566080 h 2789434"/>
                <a:gd name="connsiteX8" fmla="*/ 0 w 4919053"/>
                <a:gd name="connsiteY8" fmla="*/ 464906 h 2789434"/>
                <a:gd name="connsiteX9" fmla="*/ 0 w 4919053"/>
                <a:gd name="connsiteY9" fmla="*/ 208145 h 278943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19053" h="2789434">
                  <a:moveTo>
                    <a:pt x="464906" y="0"/>
                  </a:moveTo>
                  <a:lnTo>
                    <a:pt x="4454147" y="0"/>
                  </a:lnTo>
                  <a:cubicBezTo>
                    <a:pt x="4710908" y="0"/>
                    <a:pt x="4919053" y="208146"/>
                    <a:pt x="4919053" y="464906"/>
                  </a:cubicBezTo>
                  <a:lnTo>
                    <a:pt x="4919053" y="2324529"/>
                  </a:lnTo>
                  <a:cubicBezTo>
                    <a:pt x="4919053" y="2581289"/>
                    <a:pt x="4710908" y="2789434"/>
                    <a:pt x="4454147" y="2789434"/>
                  </a:cubicBezTo>
                  <a:lnTo>
                    <a:pt x="464906" y="2789434"/>
                  </a:lnTo>
                  <a:cubicBezTo>
                    <a:pt x="341605" y="2789434"/>
                    <a:pt x="223354" y="2740453"/>
                    <a:pt x="136168" y="2653267"/>
                  </a:cubicBezTo>
                  <a:cubicBezTo>
                    <a:pt x="48981" y="2566080"/>
                    <a:pt x="0" y="2447829"/>
                    <a:pt x="0" y="2324529"/>
                  </a:cubicBezTo>
                  <a:lnTo>
                    <a:pt x="0" y="464906"/>
                  </a:lnTo>
                  <a:cubicBezTo>
                    <a:pt x="0" y="208145"/>
                    <a:pt x="208145" y="0"/>
                    <a:pt x="464906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047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6" name="图片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59430" y="1635871"/>
              <a:ext cx="1571936" cy="1132092"/>
            </a:xfrm>
            <a:prstGeom prst="rect">
              <a:avLst/>
            </a:prstGeom>
          </p:spPr>
        </p:pic>
        <p:pic>
          <p:nvPicPr>
            <p:cNvPr id="7" name="图片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66841" y="0"/>
              <a:ext cx="2299792" cy="936174"/>
            </a:xfrm>
            <a:prstGeom prst="rect">
              <a:avLst/>
            </a:prstGeom>
          </p:spPr>
        </p:pic>
        <p:sp>
          <p:nvSpPr>
            <p:cNvPr id="8" name="形状17"/>
            <p:cNvSpPr txBox="1"/>
            <p:nvPr/>
          </p:nvSpPr>
          <p:spPr>
            <a:xfrm>
              <a:off x="944771" y="1635559"/>
              <a:ext cx="1081618" cy="770112"/>
            </a:xfrm>
            <a:custGeom>
              <a:gdLst>
                <a:gd name="connsiteX0" fmla="*/ 0 w 1081618"/>
                <a:gd name="connsiteY0" fmla="*/ 0 h 770112"/>
                <a:gd name="connsiteX1" fmla="*/ 130750 w 1081618"/>
                <a:gd name="connsiteY1" fmla="*/ 362760 h 770112"/>
                <a:gd name="connsiteX2" fmla="*/ 474956 w 1081618"/>
                <a:gd name="connsiteY2" fmla="*/ 640982 h 77011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1618" h="770112" fill="none">
                  <a:moveTo>
                    <a:pt x="0" y="0"/>
                  </a:moveTo>
                  <a:quadBezTo>
                    <a:pt x="130750" y="362760"/>
                    <a:pt x="302853" y="501871"/>
                  </a:quadBezTo>
                  <a:quadBezTo>
                    <a:pt x="474956" y="640982"/>
                    <a:pt x="1081618" y="770112"/>
                  </a:quadBezTo>
                </a:path>
              </a:pathLst>
            </a:custGeom>
            <a:solidFill>
              <a:srgbClr val="00E6FF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18"/>
            <p:cNvSpPr txBox="1"/>
            <p:nvPr/>
          </p:nvSpPr>
          <p:spPr>
            <a:xfrm>
              <a:off x="1559130" y="571246"/>
              <a:ext cx="259588" cy="1072965"/>
            </a:xfrm>
            <a:custGeom>
              <a:gdLst>
                <a:gd name="connsiteX0" fmla="*/ 0 w 259588"/>
                <a:gd name="connsiteY0" fmla="*/ 0 h 1072965"/>
                <a:gd name="connsiteX1" fmla="*/ 158118 w 259588"/>
                <a:gd name="connsiteY1" fmla="*/ 417670 h 1072965"/>
                <a:gd name="connsiteX2" fmla="*/ 239918 w 259588"/>
                <a:gd name="connsiteY2" fmla="*/ 776436 h 107296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9588" h="1072965" fill="none">
                  <a:moveTo>
                    <a:pt x="0" y="0"/>
                  </a:moveTo>
                  <a:quadBezTo>
                    <a:pt x="158118" y="417670"/>
                    <a:pt x="199018" y="597053"/>
                  </a:quadBezTo>
                  <a:quadBezTo>
                    <a:pt x="239918" y="776436"/>
                    <a:pt x="259588" y="1072965"/>
                  </a:quadBezTo>
                </a:path>
              </a:pathLst>
            </a:custGeom>
            <a:solidFill>
              <a:srgbClr val="00E6FF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形状19"/>
            <p:cNvSpPr txBox="1"/>
            <p:nvPr/>
          </p:nvSpPr>
          <p:spPr>
            <a:xfrm>
              <a:off x="3064743" y="571246"/>
              <a:ext cx="607118" cy="1808466"/>
            </a:xfrm>
            <a:custGeom>
              <a:gdLst>
                <a:gd name="connsiteX0" fmla="*/ 571094 w 607118"/>
                <a:gd name="connsiteY0" fmla="*/ 0 h 1808466"/>
                <a:gd name="connsiteX1" fmla="*/ 650949 w 607118"/>
                <a:gd name="connsiteY1" fmla="*/ 711615 h 1808466"/>
                <a:gd name="connsiteX2" fmla="*/ 456628 w 607118"/>
                <a:gd name="connsiteY2" fmla="*/ 1313174 h 18084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118" h="1808466" fill="none">
                  <a:moveTo>
                    <a:pt x="571094" y="0"/>
                  </a:moveTo>
                  <a:quadBezTo>
                    <a:pt x="650949" y="711615"/>
                    <a:pt x="553789" y="1012395"/>
                  </a:quadBezTo>
                  <a:quadBezTo>
                    <a:pt x="456628" y="1313174"/>
                    <a:pt x="0" y="1808466"/>
                  </a:quadBezTo>
                </a:path>
              </a:pathLst>
            </a:custGeom>
            <a:solidFill>
              <a:srgbClr val="00E6FF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pic>
        <p:nvPicPr>
          <p:cNvPr id="11" name="图片3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6207" y="4406773"/>
            <a:ext cx="1190625" cy="1190625"/>
          </a:xfrm>
          <a:prstGeom prst="rect">
            <a:avLst/>
          </a:prstGeom>
        </p:spPr>
      </p:pic>
      <p:sp>
        <p:nvSpPr>
          <p:cNvPr id="1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3" name="组合2" title=""/>
          <p:cNvGrpSpPr/>
          <p:nvPr/>
        </p:nvGrpSpPr>
        <p:grpSpPr>
          <a:xfrm>
            <a:off x="416719" y="284979"/>
            <a:ext cx="1546222" cy="835002"/>
            <a:chExt cx="1546222" cy="835002"/>
          </a:xfrm>
        </p:grpSpPr>
        <p:sp>
          <p:nvSpPr>
            <p:cNvPr id="14" name="形状20"/>
            <p:cNvSpPr txBox="1"/>
            <p:nvPr/>
          </p:nvSpPr>
          <p:spPr>
            <a:xfrm>
              <a:off x="557374" y="273891"/>
              <a:ext cx="9033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电路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形状21"/>
            <p:cNvSpPr txBox="1"/>
            <p:nvPr/>
          </p:nvSpPr>
          <p:spPr>
            <a:xfrm>
              <a:off x="559908" y="0"/>
              <a:ext cx="986314" cy="760847"/>
            </a:xfrm>
            <a:custGeom>
              <a:gdLst>
                <a:gd name="connsiteX0" fmla="*/ 0 w 986314"/>
                <a:gd name="connsiteY0" fmla="*/ 760847 h 760847"/>
                <a:gd name="connsiteX1" fmla="*/ 986314 w 986314"/>
                <a:gd name="connsiteY1" fmla="*/ 760847 h 760847"/>
                <a:gd name="connsiteX2" fmla="*/ 0 w 986314"/>
                <a:gd name="connsiteY2" fmla="*/ 760847 h 760847"/>
                <a:gd name="connsiteX0-1" fmla="*/ 0 w 986314"/>
                <a:gd name="connsiteY0-2" fmla="*/ 0 h 760847"/>
                <a:gd name="connsiteX1-3" fmla="*/ 358 w 986314"/>
                <a:gd name="connsiteY1-4" fmla="*/ 0 h 760847"/>
                <a:gd name="connsiteX2-5" fmla="*/ 0 w 98631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86314" h="760847">
                  <a:moveTo>
                    <a:pt x="0" y="760847"/>
                  </a:moveTo>
                  <a:lnTo>
                    <a:pt x="986314" y="760847"/>
                  </a:lnTo>
                  <a:lnTo>
                    <a:pt x="0" y="760847"/>
                  </a:lnTo>
                  <a:close/>
                </a:path>
                <a:path w="986314" h="760847">
                  <a:moveTo>
                    <a:pt x="0" y="0"/>
                  </a:moveTo>
                  <a:lnTo>
                    <a:pt x="358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6" name="形状22"/>
            <p:cNvSpPr txBox="1"/>
            <p:nvPr/>
          </p:nvSpPr>
          <p:spPr>
            <a:xfrm>
              <a:off x="0" y="28782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7" name="形状23"/>
            <p:cNvSpPr txBox="1"/>
            <p:nvPr/>
          </p:nvSpPr>
          <p:spPr>
            <a:xfrm>
              <a:off x="361847" y="23710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8" name="形状24"/>
            <p:cNvSpPr txBox="1"/>
            <p:nvPr/>
          </p:nvSpPr>
          <p:spPr>
            <a:xfrm>
              <a:off x="0" y="28656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" name="文本1" title=""/>
          <p:cNvSpPr txBox="1"/>
          <p:nvPr/>
        </p:nvSpPr>
        <p:spPr>
          <a:xfrm>
            <a:off x="1639167" y="1066705"/>
            <a:ext cx="5305425" cy="106210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由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电源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用电器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导线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开关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组成的电流可以流过的路径叫做电路。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2" title=""/>
          <p:cNvSpPr txBox="1"/>
          <p:nvPr/>
        </p:nvSpPr>
        <p:spPr>
          <a:xfrm>
            <a:off x="417166" y="1066914"/>
            <a:ext cx="16383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电路：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形状2" title=""/>
          <p:cNvSpPr txBox="1"/>
          <p:nvPr/>
        </p:nvSpPr>
        <p:spPr>
          <a:xfrm>
            <a:off x="8796395" y="2517670"/>
            <a:ext cx="1058361" cy="511178"/>
          </a:xfrm>
          <a:custGeom>
            <a:gdLst>
              <a:gd name="connsiteX0" fmla="*/ 85196 w 1058361"/>
              <a:gd name="connsiteY0" fmla="*/ 0 h 511178"/>
              <a:gd name="connsiteX1" fmla="*/ 973165 w 1058361"/>
              <a:gd name="connsiteY1" fmla="*/ 0 h 511178"/>
              <a:gd name="connsiteX2" fmla="*/ 1020217 w 1058361"/>
              <a:gd name="connsiteY2" fmla="*/ 0 h 511178"/>
              <a:gd name="connsiteX3" fmla="*/ 1058361 w 1058361"/>
              <a:gd name="connsiteY3" fmla="*/ 425982 h 511178"/>
              <a:gd name="connsiteX4" fmla="*/ 1058361 w 1058361"/>
              <a:gd name="connsiteY4" fmla="*/ 473034 h 511178"/>
              <a:gd name="connsiteX5" fmla="*/ 661239 w 1058361"/>
              <a:gd name="connsiteY5" fmla="*/ 511178 h 511178"/>
              <a:gd name="connsiteX6" fmla="*/ 577948 w 1058361"/>
              <a:gd name="connsiteY6" fmla="*/ 892188 h 511178"/>
              <a:gd name="connsiteX7" fmla="*/ 430986 w 1058361"/>
              <a:gd name="connsiteY7" fmla="*/ 511178 h 511178"/>
              <a:gd name="connsiteX8" fmla="*/ 85196 w 1058361"/>
              <a:gd name="connsiteY8" fmla="*/ 511178 h 511178"/>
              <a:gd name="connsiteX9" fmla="*/ 38144 w 1058361"/>
              <a:gd name="connsiteY9" fmla="*/ 511178 h 511178"/>
              <a:gd name="connsiteX10" fmla="*/ 0 w 1058361"/>
              <a:gd name="connsiteY10" fmla="*/ 85196 h 511178"/>
              <a:gd name="connsiteX11" fmla="*/ 0 w 1058361"/>
              <a:gd name="connsiteY11" fmla="*/ 38144 h 5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58361" h="892188">
                <a:moveTo>
                  <a:pt x="85196" y="0"/>
                </a:moveTo>
                <a:lnTo>
                  <a:pt x="973165" y="0"/>
                </a:lnTo>
                <a:cubicBezTo>
                  <a:pt x="1020217" y="0"/>
                  <a:pt x="1058361" y="38144"/>
                  <a:pt x="1058361" y="85196"/>
                </a:cubicBezTo>
                <a:lnTo>
                  <a:pt x="1058361" y="425982"/>
                </a:lnTo>
                <a:cubicBezTo>
                  <a:pt x="1058361" y="473034"/>
                  <a:pt x="1020217" y="511178"/>
                  <a:pt x="973165" y="511178"/>
                </a:cubicBezTo>
                <a:lnTo>
                  <a:pt x="661239" y="511178"/>
                </a:lnTo>
                <a:lnTo>
                  <a:pt x="577948" y="892188"/>
                </a:lnTo>
                <a:lnTo>
                  <a:pt x="430986" y="511178"/>
                </a:lnTo>
                <a:lnTo>
                  <a:pt x="85196" y="511178"/>
                </a:lnTo>
                <a:cubicBezTo>
                  <a:pt x="38144" y="511178"/>
                  <a:pt x="0" y="473034"/>
                  <a:pt x="0" y="425982"/>
                </a:cubicBezTo>
                <a:lnTo>
                  <a:pt x="0" y="85196"/>
                </a:lnTo>
                <a:cubicBezTo>
                  <a:pt x="0" y="38144"/>
                  <a:pt x="38144" y="0"/>
                  <a:pt x="85196" y="0"/>
                </a:cubicBezTo>
                <a:close/>
              </a:path>
            </a:pathLst>
          </a:custGeom>
          <a:solidFill>
            <a:srgbClr val="FFEE00">
              <a:alpha val="100000"/>
            </a:srgbClr>
          </a:solidFill>
          <a:ln w="19050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2" name="形状3" title=""/>
          <p:cNvSpPr txBox="1"/>
          <p:nvPr/>
        </p:nvSpPr>
        <p:spPr>
          <a:xfrm>
            <a:off x="7060873" y="3563858"/>
            <a:ext cx="1058361" cy="511178"/>
          </a:xfrm>
          <a:custGeom>
            <a:gdLst>
              <a:gd name="connsiteX0" fmla="*/ 85196 w 1058361"/>
              <a:gd name="connsiteY0" fmla="*/ 0 h 511178"/>
              <a:gd name="connsiteX1" fmla="*/ 973165 w 1058361"/>
              <a:gd name="connsiteY1" fmla="*/ 0 h 511178"/>
              <a:gd name="connsiteX2" fmla="*/ 1020217 w 1058361"/>
              <a:gd name="connsiteY2" fmla="*/ 0 h 511178"/>
              <a:gd name="connsiteX3" fmla="*/ 1058361 w 1058361"/>
              <a:gd name="connsiteY3" fmla="*/ 425982 h 511178"/>
              <a:gd name="connsiteX4" fmla="*/ 1058361 w 1058361"/>
              <a:gd name="connsiteY4" fmla="*/ 473034 h 511178"/>
              <a:gd name="connsiteX5" fmla="*/ 867748 w 1058361"/>
              <a:gd name="connsiteY5" fmla="*/ 511178 h 511178"/>
              <a:gd name="connsiteX6" fmla="*/ 1075220 w 1058361"/>
              <a:gd name="connsiteY6" fmla="*/ 922325 h 511178"/>
              <a:gd name="connsiteX7" fmla="*/ 551677 w 1058361"/>
              <a:gd name="connsiteY7" fmla="*/ 511178 h 511178"/>
              <a:gd name="connsiteX8" fmla="*/ 85196 w 1058361"/>
              <a:gd name="connsiteY8" fmla="*/ 511178 h 511178"/>
              <a:gd name="connsiteX9" fmla="*/ 38144 w 1058361"/>
              <a:gd name="connsiteY9" fmla="*/ 511178 h 511178"/>
              <a:gd name="connsiteX10" fmla="*/ 0 w 1058361"/>
              <a:gd name="connsiteY10" fmla="*/ 85196 h 511178"/>
              <a:gd name="connsiteX11" fmla="*/ 0 w 1058361"/>
              <a:gd name="connsiteY11" fmla="*/ 38144 h 5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75220" h="922325">
                <a:moveTo>
                  <a:pt x="85196" y="0"/>
                </a:moveTo>
                <a:lnTo>
                  <a:pt x="973165" y="0"/>
                </a:lnTo>
                <a:cubicBezTo>
                  <a:pt x="1020217" y="0"/>
                  <a:pt x="1058361" y="38144"/>
                  <a:pt x="1058361" y="85196"/>
                </a:cubicBezTo>
                <a:lnTo>
                  <a:pt x="1058361" y="425982"/>
                </a:lnTo>
                <a:cubicBezTo>
                  <a:pt x="1058361" y="473034"/>
                  <a:pt x="1020217" y="511178"/>
                  <a:pt x="973165" y="511178"/>
                </a:cubicBezTo>
                <a:lnTo>
                  <a:pt x="867748" y="511178"/>
                </a:lnTo>
                <a:lnTo>
                  <a:pt x="1075220" y="922325"/>
                </a:lnTo>
                <a:lnTo>
                  <a:pt x="551677" y="511178"/>
                </a:lnTo>
                <a:lnTo>
                  <a:pt x="85196" y="511178"/>
                </a:lnTo>
                <a:cubicBezTo>
                  <a:pt x="38144" y="511178"/>
                  <a:pt x="0" y="473034"/>
                  <a:pt x="0" y="425982"/>
                </a:cubicBezTo>
                <a:lnTo>
                  <a:pt x="0" y="85196"/>
                </a:lnTo>
                <a:cubicBezTo>
                  <a:pt x="0" y="38144"/>
                  <a:pt x="38144" y="0"/>
                  <a:pt x="85196" y="0"/>
                </a:cubicBezTo>
                <a:close/>
              </a:path>
            </a:pathLst>
          </a:custGeom>
          <a:solidFill>
            <a:srgbClr val="FFEE00">
              <a:alpha val="100000"/>
            </a:srgbClr>
          </a:solidFill>
          <a:ln w="19050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3" name="形状4" title=""/>
          <p:cNvSpPr txBox="1"/>
          <p:nvPr/>
        </p:nvSpPr>
        <p:spPr>
          <a:xfrm>
            <a:off x="8706088" y="5993171"/>
            <a:ext cx="1239336" cy="511178"/>
          </a:xfrm>
          <a:custGeom>
            <a:gdLst>
              <a:gd name="connsiteX0" fmla="*/ 668255 w 1239336"/>
              <a:gd name="connsiteY0" fmla="*/ -421138 h 511178"/>
              <a:gd name="connsiteX1" fmla="*/ 755241 w 1239336"/>
              <a:gd name="connsiteY1" fmla="*/ 0 h 511178"/>
              <a:gd name="connsiteX2" fmla="*/ 1154140 w 1239336"/>
              <a:gd name="connsiteY2" fmla="*/ 0 h 511178"/>
              <a:gd name="connsiteX3" fmla="*/ 1201192 w 1239336"/>
              <a:gd name="connsiteY3" fmla="*/ 0 h 511178"/>
              <a:gd name="connsiteX4" fmla="*/ 1239336 w 1239336"/>
              <a:gd name="connsiteY4" fmla="*/ 425982 h 511178"/>
              <a:gd name="connsiteX5" fmla="*/ 1239336 w 1239336"/>
              <a:gd name="connsiteY5" fmla="*/ 473034 h 511178"/>
              <a:gd name="connsiteX6" fmla="*/ 85196 w 1239336"/>
              <a:gd name="connsiteY6" fmla="*/ 511178 h 511178"/>
              <a:gd name="connsiteX7" fmla="*/ 38144 w 1239336"/>
              <a:gd name="connsiteY7" fmla="*/ 511178 h 511178"/>
              <a:gd name="connsiteX8" fmla="*/ 0 w 1239336"/>
              <a:gd name="connsiteY8" fmla="*/ 85196 h 511178"/>
              <a:gd name="connsiteX9" fmla="*/ 0 w 1239336"/>
              <a:gd name="connsiteY9" fmla="*/ 38144 h 511178"/>
              <a:gd name="connsiteX10" fmla="*/ 515942 w 1239336"/>
              <a:gd name="connsiteY10" fmla="*/ 0 h 511178"/>
              <a:gd name="connsiteX11" fmla="*/ 668255 w 1239336"/>
              <a:gd name="connsiteY11" fmla="*/ -421138 h 5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9336" h="932317">
                <a:moveTo>
                  <a:pt x="668255" y="-421138"/>
                </a:moveTo>
                <a:lnTo>
                  <a:pt x="755241" y="0"/>
                </a:lnTo>
                <a:lnTo>
                  <a:pt x="1154140" y="0"/>
                </a:lnTo>
                <a:cubicBezTo>
                  <a:pt x="1201192" y="0"/>
                  <a:pt x="1239336" y="38144"/>
                  <a:pt x="1239336" y="85196"/>
                </a:cubicBezTo>
                <a:lnTo>
                  <a:pt x="1239336" y="425982"/>
                </a:lnTo>
                <a:cubicBezTo>
                  <a:pt x="1239336" y="473034"/>
                  <a:pt x="1201192" y="511178"/>
                  <a:pt x="1154140" y="511178"/>
                </a:cubicBezTo>
                <a:lnTo>
                  <a:pt x="85196" y="511178"/>
                </a:lnTo>
                <a:cubicBezTo>
                  <a:pt x="38144" y="511178"/>
                  <a:pt x="0" y="473034"/>
                  <a:pt x="0" y="425982"/>
                </a:cubicBezTo>
                <a:lnTo>
                  <a:pt x="0" y="85196"/>
                </a:lnTo>
                <a:cubicBezTo>
                  <a:pt x="0" y="38144"/>
                  <a:pt x="38144" y="0"/>
                  <a:pt x="85196" y="0"/>
                </a:cubicBezTo>
                <a:lnTo>
                  <a:pt x="515942" y="0"/>
                </a:lnTo>
                <a:lnTo>
                  <a:pt x="668255" y="-421138"/>
                </a:lnTo>
                <a:close/>
              </a:path>
            </a:pathLst>
          </a:custGeom>
          <a:solidFill>
            <a:srgbClr val="FFEE00">
              <a:alpha val="100000"/>
            </a:srgbClr>
          </a:solidFill>
          <a:ln w="19050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4" name="形状5" title=""/>
          <p:cNvSpPr txBox="1"/>
          <p:nvPr/>
        </p:nvSpPr>
        <p:spPr>
          <a:xfrm>
            <a:off x="10554043" y="5016964"/>
            <a:ext cx="1058361" cy="511178"/>
          </a:xfrm>
          <a:custGeom>
            <a:gdLst>
              <a:gd name="connsiteX0" fmla="*/ -122425 w 1058361"/>
              <a:gd name="connsiteY0" fmla="*/ -252174 h 511178"/>
              <a:gd name="connsiteX1" fmla="*/ 421751 w 1058361"/>
              <a:gd name="connsiteY1" fmla="*/ 0 h 511178"/>
              <a:gd name="connsiteX2" fmla="*/ 973165 w 1058361"/>
              <a:gd name="connsiteY2" fmla="*/ 0 h 511178"/>
              <a:gd name="connsiteX3" fmla="*/ 1020217 w 1058361"/>
              <a:gd name="connsiteY3" fmla="*/ 0 h 511178"/>
              <a:gd name="connsiteX4" fmla="*/ 1058361 w 1058361"/>
              <a:gd name="connsiteY4" fmla="*/ 425982 h 511178"/>
              <a:gd name="connsiteX5" fmla="*/ 1058361 w 1058361"/>
              <a:gd name="connsiteY5" fmla="*/ 473034 h 511178"/>
              <a:gd name="connsiteX6" fmla="*/ 85196 w 1058361"/>
              <a:gd name="connsiteY6" fmla="*/ 511178 h 511178"/>
              <a:gd name="connsiteX7" fmla="*/ 38144 w 1058361"/>
              <a:gd name="connsiteY7" fmla="*/ 511178 h 511178"/>
              <a:gd name="connsiteX8" fmla="*/ 0 w 1058361"/>
              <a:gd name="connsiteY8" fmla="*/ 85196 h 511178"/>
              <a:gd name="connsiteX9" fmla="*/ 0 w 1058361"/>
              <a:gd name="connsiteY9" fmla="*/ 44025 h 511178"/>
              <a:gd name="connsiteX10" fmla="*/ 82095 w 1058361"/>
              <a:gd name="connsiteY10" fmla="*/ 313 h 511178"/>
              <a:gd name="connsiteX11" fmla="*/ -122425 w 1058361"/>
              <a:gd name="connsiteY11" fmla="*/ -252174 h 51117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0786" h="763353">
                <a:moveTo>
                  <a:pt x="-122425" y="-252174"/>
                </a:moveTo>
                <a:lnTo>
                  <a:pt x="421751" y="0"/>
                </a:lnTo>
                <a:lnTo>
                  <a:pt x="973165" y="0"/>
                </a:lnTo>
                <a:cubicBezTo>
                  <a:pt x="1020217" y="0"/>
                  <a:pt x="1058361" y="38144"/>
                  <a:pt x="1058361" y="85196"/>
                </a:cubicBezTo>
                <a:lnTo>
                  <a:pt x="1058361" y="425982"/>
                </a:lnTo>
                <a:cubicBezTo>
                  <a:pt x="1058361" y="473034"/>
                  <a:pt x="1020217" y="511178"/>
                  <a:pt x="973165" y="511178"/>
                </a:cubicBezTo>
                <a:lnTo>
                  <a:pt x="85196" y="511178"/>
                </a:lnTo>
                <a:cubicBezTo>
                  <a:pt x="38144" y="511178"/>
                  <a:pt x="0" y="473034"/>
                  <a:pt x="0" y="425982"/>
                </a:cubicBezTo>
                <a:lnTo>
                  <a:pt x="0" y="85196"/>
                </a:lnTo>
                <a:cubicBezTo>
                  <a:pt x="0" y="44025"/>
                  <a:pt x="29204" y="9675"/>
                  <a:pt x="68026" y="1731"/>
                </a:cubicBezTo>
                <a:lnTo>
                  <a:pt x="82095" y="313"/>
                </a:lnTo>
                <a:lnTo>
                  <a:pt x="-122425" y="-252174"/>
                </a:lnTo>
                <a:close/>
              </a:path>
            </a:pathLst>
          </a:custGeom>
          <a:solidFill>
            <a:srgbClr val="FFEE00">
              <a:alpha val="100000"/>
            </a:srgbClr>
          </a:solidFill>
          <a:ln w="19050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5" name="文本3" title="">
            <a:hlinkClick r:id="rId7" action="ppaction://hlinksldjump"/>
          </p:cNvPr>
          <p:cNvSpPr txBox="1"/>
          <p:nvPr/>
        </p:nvSpPr>
        <p:spPr>
          <a:xfrm>
            <a:off x="8734377" y="5886948"/>
            <a:ext cx="11811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用电器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4" title="">
            <a:hlinkClick r:id="rId8" action="ppaction://hlinksldjump"/>
          </p:cNvPr>
          <p:cNvSpPr txBox="1"/>
          <p:nvPr/>
        </p:nvSpPr>
        <p:spPr>
          <a:xfrm>
            <a:off x="7181802" y="3495583"/>
            <a:ext cx="8509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开关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5" title="">
            <a:hlinkClick r:id="rId9" action="ppaction://hlinksldjump"/>
          </p:cNvPr>
          <p:cNvSpPr txBox="1"/>
          <p:nvPr/>
        </p:nvSpPr>
        <p:spPr>
          <a:xfrm>
            <a:off x="8899284" y="2189274"/>
            <a:ext cx="8509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电源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6" title=""/>
          <p:cNvSpPr txBox="1"/>
          <p:nvPr/>
        </p:nvSpPr>
        <p:spPr>
          <a:xfrm>
            <a:off x="10650693" y="4917189"/>
            <a:ext cx="8509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导线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形状6" title=""/>
          <p:cNvSpPr txBox="1"/>
          <p:nvPr/>
        </p:nvSpPr>
        <p:spPr>
          <a:xfrm>
            <a:off x="8461734" y="3666442"/>
            <a:ext cx="161925" cy="504825"/>
          </a:xfrm>
          <a:prstGeom prst="line">
            <a:avLst/>
          </a:prstGeom>
          <a:solidFill>
            <a:srgbClr val="FFEE00">
              <a:alpha val="100000"/>
            </a:srgbClr>
          </a:solidFill>
          <a:ln w="47625">
            <a:solidFill>
              <a:srgbClr val="FFEE00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0" name="文本7" title=""/>
          <p:cNvSpPr txBox="1"/>
          <p:nvPr/>
        </p:nvSpPr>
        <p:spPr>
          <a:xfrm>
            <a:off x="2049970" y="2128742"/>
            <a:ext cx="4894421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用元件符号表示电路连接的图。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形状7" title=""/>
          <p:cNvSpPr txBox="1"/>
          <p:nvPr/>
        </p:nvSpPr>
        <p:spPr>
          <a:xfrm rot="10800000">
            <a:off x="5583126" y="4612142"/>
            <a:ext cx="1027500" cy="410851"/>
          </a:xfrm>
          <a:custGeom>
            <a:gdLst>
              <a:gd name="connsiteX0" fmla="*/ 780989 w 1027500"/>
              <a:gd name="connsiteY0" fmla="*/ 0 h 410851"/>
              <a:gd name="connsiteX1" fmla="*/ 1027500 w 1027500"/>
              <a:gd name="connsiteY1" fmla="*/ 205426 h 410851"/>
              <a:gd name="connsiteX2" fmla="*/ 780989 w 1027500"/>
              <a:gd name="connsiteY2" fmla="*/ 410851 h 410851"/>
              <a:gd name="connsiteX3" fmla="*/ 780989 w 1027500"/>
              <a:gd name="connsiteY3" fmla="*/ 273901 h 410851"/>
              <a:gd name="connsiteX4" fmla="*/ 0 w 1027500"/>
              <a:gd name="connsiteY4" fmla="*/ 273901 h 410851"/>
              <a:gd name="connsiteX5" fmla="*/ 0 w 1027500"/>
              <a:gd name="connsiteY5" fmla="*/ 136950 h 410851"/>
              <a:gd name="connsiteX6" fmla="*/ 780989 w 1027500"/>
              <a:gd name="connsiteY6" fmla="*/ 136950 h 410851"/>
              <a:gd name="connsiteX7" fmla="*/ 780989 w 1027500"/>
              <a:gd name="connsiteY7" fmla="*/ 0 h 4108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27499" h="410851">
                <a:moveTo>
                  <a:pt x="780989" y="0"/>
                </a:moveTo>
                <a:lnTo>
                  <a:pt x="1027500" y="205426"/>
                </a:lnTo>
                <a:lnTo>
                  <a:pt x="780989" y="410851"/>
                </a:lnTo>
                <a:lnTo>
                  <a:pt x="780989" y="273901"/>
                </a:lnTo>
                <a:lnTo>
                  <a:pt x="0" y="273901"/>
                </a:lnTo>
                <a:lnTo>
                  <a:pt x="0" y="136950"/>
                </a:lnTo>
                <a:lnTo>
                  <a:pt x="780989" y="136950"/>
                </a:lnTo>
                <a:lnTo>
                  <a:pt x="780989" y="0"/>
                </a:lnTo>
                <a:close/>
              </a:path>
            </a:pathLst>
          </a:custGeom>
          <a:solidFill>
            <a:srgbClr val="8ACE23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2" name="文本8" title=""/>
          <p:cNvSpPr txBox="1"/>
          <p:nvPr/>
        </p:nvSpPr>
        <p:spPr>
          <a:xfrm>
            <a:off x="417166" y="2128723"/>
            <a:ext cx="1914525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电路图：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形状8" title=""/>
          <p:cNvSpPr txBox="1"/>
          <p:nvPr/>
        </p:nvSpPr>
        <p:spPr>
          <a:xfrm>
            <a:off x="469297" y="3270440"/>
            <a:ext cx="4919053" cy="2789434"/>
          </a:xfrm>
          <a:custGeom>
            <a:gdLst>
              <a:gd name="connsiteX0" fmla="*/ 0 w 4919053"/>
              <a:gd name="connsiteY0" fmla="*/ 0 h 2789434"/>
              <a:gd name="connsiteX1" fmla="*/ 4919053 w 4919053"/>
              <a:gd name="connsiteY1" fmla="*/ 0 h 2789434"/>
              <a:gd name="connsiteX2" fmla="*/ 4919053 w 4919053"/>
              <a:gd name="connsiteY2" fmla="*/ 2789434 h 2789434"/>
              <a:gd name="connsiteX3" fmla="*/ 0 w 4919053"/>
              <a:gd name="connsiteY3" fmla="*/ 2789434 h 2789434"/>
              <a:gd name="connsiteX4" fmla="*/ 0 w 4919053"/>
              <a:gd name="connsiteY4" fmla="*/ 0 h 27894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9053" h="2789434">
                <a:moveTo>
                  <a:pt x="0" y="0"/>
                </a:moveTo>
                <a:lnTo>
                  <a:pt x="4919053" y="0"/>
                </a:lnTo>
                <a:lnTo>
                  <a:pt x="4919053" y="2789434"/>
                </a:lnTo>
                <a:lnTo>
                  <a:pt x="0" y="278943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34" name="组合3" title=""/>
          <p:cNvGrpSpPr/>
          <p:nvPr/>
        </p:nvGrpSpPr>
        <p:grpSpPr>
          <a:xfrm>
            <a:off x="2877722" y="3761626"/>
            <a:ext cx="111143" cy="337576"/>
            <a:chExt cx="111143" cy="337576"/>
          </a:xfrm>
        </p:grpSpPr>
        <p:sp>
          <p:nvSpPr>
            <p:cNvPr id="35" name="形状25"/>
            <p:cNvSpPr txBox="1"/>
            <p:nvPr/>
          </p:nvSpPr>
          <p:spPr>
            <a:xfrm>
              <a:off x="0" y="0"/>
              <a:ext cx="1191" cy="337576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6" name="形状26"/>
            <p:cNvSpPr txBox="1"/>
            <p:nvPr/>
          </p:nvSpPr>
          <p:spPr>
            <a:xfrm>
              <a:off x="92093" y="79929"/>
              <a:ext cx="19050" cy="1809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37" name="形状9" title=""/>
          <p:cNvSpPr txBox="1"/>
          <p:nvPr/>
        </p:nvSpPr>
        <p:spPr>
          <a:xfrm>
            <a:off x="2983913" y="3930052"/>
            <a:ext cx="1383360" cy="1191"/>
          </a:xfrm>
          <a:prstGeom prst="line">
            <a:avLst/>
          </a:prstGeom>
          <a:solidFill>
            <a:srgbClr val="166EE1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8" name="形状10" title=""/>
          <p:cNvSpPr txBox="1"/>
          <p:nvPr/>
        </p:nvSpPr>
        <p:spPr>
          <a:xfrm>
            <a:off x="2459831" y="5362769"/>
            <a:ext cx="739289" cy="1191"/>
          </a:xfrm>
          <a:prstGeom prst="line">
            <a:avLst/>
          </a:prstGeom>
          <a:solidFill>
            <a:srgbClr val="166EE1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39" name="组合4" title=""/>
          <p:cNvGrpSpPr/>
          <p:nvPr/>
        </p:nvGrpSpPr>
        <p:grpSpPr>
          <a:xfrm>
            <a:off x="2111578" y="5326548"/>
            <a:ext cx="413571" cy="63015"/>
            <a:chExt cx="413571" cy="63015"/>
          </a:xfrm>
        </p:grpSpPr>
        <p:sp>
          <p:nvSpPr>
            <p:cNvPr id="40" name="形状27"/>
            <p:cNvSpPr txBox="1"/>
            <p:nvPr/>
          </p:nvSpPr>
          <p:spPr>
            <a:xfrm flipV="1">
              <a:off x="40481" y="0"/>
              <a:ext cx="373090" cy="23728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1" name="形状28"/>
            <p:cNvSpPr txBox="1"/>
            <p:nvPr/>
          </p:nvSpPr>
          <p:spPr>
            <a:xfrm>
              <a:off x="0" y="5865"/>
              <a:ext cx="57150" cy="57150"/>
            </a:xfrm>
            <a:custGeom>
              <a:gdLst>
                <a:gd name="connsiteX0" fmla="*/ 28575 w 57150"/>
                <a:gd name="connsiteY0" fmla="*/ 0 h 57150"/>
                <a:gd name="connsiteX1" fmla="*/ 44357 w 57150"/>
                <a:gd name="connsiteY1" fmla="*/ 0 h 57150"/>
                <a:gd name="connsiteX2" fmla="*/ 57150 w 57150"/>
                <a:gd name="connsiteY2" fmla="*/ 44357 h 57150"/>
                <a:gd name="connsiteX3" fmla="*/ 12793 w 57150"/>
                <a:gd name="connsiteY3" fmla="*/ 57150 h 57150"/>
                <a:gd name="connsiteX4" fmla="*/ 0 w 57150"/>
                <a:gd name="connsiteY4" fmla="*/ 12793 h 5715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28575" y="0"/>
                  </a:moveTo>
                  <a:cubicBezTo>
                    <a:pt x="44357" y="0"/>
                    <a:pt x="57150" y="12793"/>
                    <a:pt x="57150" y="28575"/>
                  </a:cubicBez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42" name="形状11" title=""/>
          <p:cNvSpPr txBox="1"/>
          <p:nvPr/>
        </p:nvSpPr>
        <p:spPr>
          <a:xfrm flipV="1">
            <a:off x="1511271" y="5362781"/>
            <a:ext cx="611660" cy="1191"/>
          </a:xfrm>
          <a:prstGeom prst="line">
            <a:avLst/>
          </a:prstGeom>
          <a:solidFill>
            <a:srgbClr val="166EE1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3" name="形状12" title=""/>
          <p:cNvSpPr txBox="1"/>
          <p:nvPr/>
        </p:nvSpPr>
        <p:spPr>
          <a:xfrm>
            <a:off x="1497016" y="3923506"/>
            <a:ext cx="19050" cy="1454164"/>
          </a:xfrm>
          <a:prstGeom prst="line">
            <a:avLst/>
          </a:prstGeom>
          <a:solidFill>
            <a:srgbClr val="FFFFFF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4" name="形状13" title=""/>
          <p:cNvSpPr txBox="1"/>
          <p:nvPr/>
        </p:nvSpPr>
        <p:spPr>
          <a:xfrm flipV="1">
            <a:off x="1484258" y="3929837"/>
            <a:ext cx="1396047" cy="1191"/>
          </a:xfrm>
          <a:prstGeom prst="line">
            <a:avLst/>
          </a:prstGeom>
          <a:solidFill>
            <a:srgbClr val="166EE1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45" name="组合5" title=""/>
          <p:cNvGrpSpPr/>
          <p:nvPr/>
        </p:nvGrpSpPr>
        <p:grpSpPr>
          <a:xfrm>
            <a:off x="3183538" y="5172669"/>
            <a:ext cx="381000" cy="381000"/>
            <a:chExt cx="381000" cy="381000"/>
          </a:xfrm>
        </p:grpSpPr>
        <p:sp>
          <p:nvSpPr>
            <p:cNvPr id="46" name="形状29"/>
            <p:cNvSpPr txBox="1"/>
            <p:nvPr/>
          </p:nvSpPr>
          <p:spPr>
            <a:xfrm>
              <a:off x="0" y="0"/>
              <a:ext cx="381000" cy="381000"/>
            </a:xfrm>
            <a:custGeom>
              <a:gdLst>
                <a:gd name="connsiteX0" fmla="*/ 190500 w 381000"/>
                <a:gd name="connsiteY0" fmla="*/ 0 h 381000"/>
                <a:gd name="connsiteX1" fmla="*/ 295710 w 381000"/>
                <a:gd name="connsiteY1" fmla="*/ 0 h 381000"/>
                <a:gd name="connsiteX2" fmla="*/ 381000 w 381000"/>
                <a:gd name="connsiteY2" fmla="*/ 295710 h 381000"/>
                <a:gd name="connsiteX3" fmla="*/ 85290 w 381000"/>
                <a:gd name="connsiteY3" fmla="*/ 381000 h 381000"/>
                <a:gd name="connsiteX4" fmla="*/ 0 w 381000"/>
                <a:gd name="connsiteY4" fmla="*/ 85290 h 381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" h="381000">
                  <a:moveTo>
                    <a:pt x="190500" y="0"/>
                  </a:moveTo>
                  <a:cubicBezTo>
                    <a:pt x="295710" y="0"/>
                    <a:pt x="381000" y="85290"/>
                    <a:pt x="381000" y="190500"/>
                  </a:cubicBezTo>
                  <a:cubicBezTo>
                    <a:pt x="381000" y="295710"/>
                    <a:pt x="295710" y="381000"/>
                    <a:pt x="190500" y="381000"/>
                  </a:cubicBezTo>
                  <a:cubicBezTo>
                    <a:pt x="85290" y="381000"/>
                    <a:pt x="0" y="295710"/>
                    <a:pt x="0" y="190500"/>
                  </a:cubicBezTo>
                  <a:cubicBezTo>
                    <a:pt x="0" y="85290"/>
                    <a:pt x="85290" y="0"/>
                    <a:pt x="190500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7" name="形状30"/>
            <p:cNvSpPr txBox="1"/>
            <p:nvPr/>
          </p:nvSpPr>
          <p:spPr>
            <a:xfrm>
              <a:off x="76000" y="65287"/>
              <a:ext cx="254079" cy="254079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8" name="形状31"/>
            <p:cNvSpPr txBox="1"/>
            <p:nvPr/>
          </p:nvSpPr>
          <p:spPr>
            <a:xfrm flipH="1">
              <a:off x="69853" y="44650"/>
              <a:ext cx="254000" cy="2794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49" name="形状14" title=""/>
          <p:cNvSpPr txBox="1"/>
          <p:nvPr/>
        </p:nvSpPr>
        <p:spPr>
          <a:xfrm flipV="1">
            <a:off x="3573327" y="5362759"/>
            <a:ext cx="800241" cy="1191"/>
          </a:xfrm>
          <a:prstGeom prst="line">
            <a:avLst/>
          </a:prstGeom>
          <a:solidFill>
            <a:srgbClr val="166EE1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0" name="形状15" title=""/>
          <p:cNvSpPr txBox="1"/>
          <p:nvPr/>
        </p:nvSpPr>
        <p:spPr>
          <a:xfrm>
            <a:off x="4360866" y="3923506"/>
            <a:ext cx="19050" cy="1441674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51" name="图片4" title="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0"/>
          <a:srcRect l="10971" t="267" r="11180" b="267"/>
          <a:stretch>
            <a:fillRect/>
          </a:stretch>
        </p:blipFill>
        <p:spPr>
          <a:xfrm>
            <a:off x="6367424" y="913067"/>
            <a:ext cx="5522014" cy="5504183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2" name="图片5" title=""/>
          <p:cNvPicPr>
            <a:picLocks noChangeAspect="1"/>
          </p:cNvPicPr>
          <p:nvPr/>
        </p:nvPicPr>
        <p:blipFill>
          <a:blip r:embed="rId10"/>
          <a:srcRect l="28213" t="22489" r="28422" b="22356"/>
          <a:stretch>
            <a:fillRect/>
          </a:stretch>
        </p:blipFill>
        <p:spPr>
          <a:xfrm>
            <a:off x="7789431" y="266967"/>
            <a:ext cx="3070914" cy="3053083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53" name="组合6" title=""/>
          <p:cNvGrpSpPr/>
          <p:nvPr/>
        </p:nvGrpSpPr>
        <p:grpSpPr>
          <a:xfrm>
            <a:off x="7792383" y="3891934"/>
            <a:ext cx="825859" cy="570208"/>
            <a:chExt cx="825859" cy="570208"/>
          </a:xfrm>
        </p:grpSpPr>
        <p:sp>
          <p:nvSpPr>
            <p:cNvPr id="54" name="文本9"/>
            <p:cNvSpPr txBox="1"/>
            <p:nvPr/>
          </p:nvSpPr>
          <p:spPr>
            <a:xfrm>
              <a:off x="0" y="10"/>
              <a:ext cx="3786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+</a:t>
              </a:r>
              <a:endParaRPr lang="zh-CN" altLang="en-US" sz="26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55" name="文本10"/>
            <p:cNvSpPr txBox="1"/>
            <p:nvPr/>
          </p:nvSpPr>
          <p:spPr>
            <a:xfrm>
              <a:off x="525409" y="0"/>
              <a:ext cx="3004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-</a:t>
              </a:r>
              <a:endParaRPr lang="zh-CN" altLang="en-US" sz="26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up)">
                                      <p:cBhvr>
                                        <p:cTn id="17" dur="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04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09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14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1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24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29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3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3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44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9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36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8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 nodeType="clickPar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 nodeType="clickPar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 nodeType="clickPar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 nodeType="clickPar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 nodeType="clickPar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 nodeType="clickPar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 nodeType="clickPar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 nodeType="clickPar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 nodeType="clickPar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45582 -0.2728613 E" pathEditMode="relative" ptsTypes="">
                                      <p:cBhvr>
                                        <p:cTn id="2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 nodeType="clickPar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222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 nodeType="clickPar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53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1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1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 nodeType="clickPar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2" grpId="1" animBg="1"/>
      <p:bldP spid="3" grpId="0" animBg="1"/>
      <p:bldP spid="11" grpId="0" animBg="1"/>
      <p:bldP spid="2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19" grpId="0" animBg="1"/>
      <p:bldP spid="32" grpId="0" animBg="1"/>
      <p:bldP spid="30" grpId="0" animBg="1"/>
      <p:bldP spid="51" grpId="0" animBg="1"/>
      <p:bldP spid="25" grpId="1" animBg="1"/>
      <p:bldP spid="26" grpId="1" animBg="1"/>
      <p:bldP spid="27" grpId="1" animBg="1"/>
      <p:bldP spid="28" grpId="1" animBg="1"/>
      <p:bldP spid="29" grpId="1" animBg="1"/>
      <p:bldP spid="21" grpId="1" animBg="1"/>
      <p:bldP spid="22" grpId="1" animBg="1"/>
      <p:bldP spid="23" grpId="1" animBg="1"/>
      <p:bldP spid="24" grpId="1" animBg="1"/>
      <p:bldP spid="53" grpId="0" animBg="1"/>
      <p:bldP spid="31" grpId="0" animBg="1"/>
      <p:bldP spid="33" grpId="0" animBg="1"/>
      <p:bldP spid="34" grpId="0" animBg="1"/>
      <p:bldP spid="37" grpId="0" animBg="1"/>
      <p:bldP spid="38" grpId="0" animBg="1"/>
      <p:bldP spid="39" grpId="0" animBg="1"/>
      <p:bldP spid="42" grpId="0" animBg="1"/>
      <p:bldP spid="43" grpId="0" animBg="1"/>
      <p:bldP spid="44" grpId="0" animBg="1"/>
      <p:bldP spid="45" grpId="0" animBg="1"/>
      <p:bldP spid="49" grpId="0" animBg="1"/>
      <p:bldP spid="50" grpId="0" animBg="1"/>
      <p:bldP spid="51" grpId="1" animBg="1"/>
      <p:bldP spid="53" grpId="1" animBg="1"/>
      <p:bldP spid="51" grpId="2" animBg="1"/>
      <p:bldP spid="5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79"/>
            <a:ext cx="1546222" cy="835002"/>
            <a:chExt cx="1546222" cy="835002"/>
          </a:xfrm>
        </p:grpSpPr>
        <p:sp>
          <p:nvSpPr>
            <p:cNvPr id="4" name="形状11"/>
            <p:cNvSpPr txBox="1"/>
            <p:nvPr/>
          </p:nvSpPr>
          <p:spPr>
            <a:xfrm>
              <a:off x="557374" y="273891"/>
              <a:ext cx="9033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电路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形状12"/>
            <p:cNvSpPr txBox="1"/>
            <p:nvPr/>
          </p:nvSpPr>
          <p:spPr>
            <a:xfrm>
              <a:off x="559908" y="0"/>
              <a:ext cx="986314" cy="760847"/>
            </a:xfrm>
            <a:custGeom>
              <a:gdLst>
                <a:gd name="connsiteX0" fmla="*/ 0 w 986314"/>
                <a:gd name="connsiteY0" fmla="*/ 760847 h 760847"/>
                <a:gd name="connsiteX1" fmla="*/ 986314 w 986314"/>
                <a:gd name="connsiteY1" fmla="*/ 760847 h 760847"/>
                <a:gd name="connsiteX2" fmla="*/ 0 w 986314"/>
                <a:gd name="connsiteY2" fmla="*/ 760847 h 760847"/>
                <a:gd name="connsiteX0-1" fmla="*/ 0 w 986314"/>
                <a:gd name="connsiteY0-2" fmla="*/ 0 h 760847"/>
                <a:gd name="connsiteX1-3" fmla="*/ 358 w 986314"/>
                <a:gd name="connsiteY1-4" fmla="*/ 0 h 760847"/>
                <a:gd name="connsiteX2-5" fmla="*/ 0 w 98631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86314" h="760847">
                  <a:moveTo>
                    <a:pt x="0" y="760847"/>
                  </a:moveTo>
                  <a:lnTo>
                    <a:pt x="986314" y="760847"/>
                  </a:lnTo>
                  <a:lnTo>
                    <a:pt x="0" y="760847"/>
                  </a:lnTo>
                  <a:close/>
                </a:path>
                <a:path w="986314" h="760847">
                  <a:moveTo>
                    <a:pt x="0" y="0"/>
                  </a:moveTo>
                  <a:lnTo>
                    <a:pt x="358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13"/>
            <p:cNvSpPr txBox="1"/>
            <p:nvPr/>
          </p:nvSpPr>
          <p:spPr>
            <a:xfrm>
              <a:off x="0" y="28782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14"/>
            <p:cNvSpPr txBox="1"/>
            <p:nvPr/>
          </p:nvSpPr>
          <p:spPr>
            <a:xfrm>
              <a:off x="361847" y="23710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15"/>
            <p:cNvSpPr txBox="1"/>
            <p:nvPr/>
          </p:nvSpPr>
          <p:spPr>
            <a:xfrm>
              <a:off x="0" y="28656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>
            <a:hlinkClick r:id="rId2" action="ppaction://hlinksldjump"/>
          </p:cNvPr>
          <p:cNvSpPr txBox="1"/>
          <p:nvPr/>
        </p:nvSpPr>
        <p:spPr>
          <a:xfrm>
            <a:off x="447589" y="1010241"/>
            <a:ext cx="42799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rPr>
              <a:t>画电路图要注意的问题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2" title=""/>
          <p:cNvGrpSpPr/>
          <p:nvPr/>
        </p:nvGrpSpPr>
        <p:grpSpPr>
          <a:xfrm>
            <a:off x="712251" y="1724816"/>
            <a:ext cx="3580362" cy="2201398"/>
            <a:chExt cx="3580362" cy="2201398"/>
          </a:xfrm>
        </p:grpSpPr>
        <p:sp>
          <p:nvSpPr>
            <p:cNvPr id="11" name="形状16"/>
            <p:cNvSpPr txBox="1"/>
            <p:nvPr/>
          </p:nvSpPr>
          <p:spPr>
            <a:xfrm>
              <a:off x="9268" y="9372"/>
              <a:ext cx="3571094" cy="2192026"/>
            </a:xfrm>
            <a:custGeom>
              <a:gdLst>
                <a:gd name="connsiteX0" fmla="*/ 100534 w 3571094"/>
                <a:gd name="connsiteY0" fmla="*/ 0 h 2192026"/>
                <a:gd name="connsiteX1" fmla="*/ 3470560 w 3571094"/>
                <a:gd name="connsiteY1" fmla="*/ 0 h 2192026"/>
                <a:gd name="connsiteX2" fmla="*/ 3497223 w 3571094"/>
                <a:gd name="connsiteY2" fmla="*/ 0 h 2192026"/>
                <a:gd name="connsiteX3" fmla="*/ 3560502 w 3571094"/>
                <a:gd name="connsiteY3" fmla="*/ 48299 h 2192026"/>
                <a:gd name="connsiteX4" fmla="*/ 3571094 w 3571094"/>
                <a:gd name="connsiteY4" fmla="*/ 2091493 h 2192026"/>
                <a:gd name="connsiteX5" fmla="*/ 3571094 w 3571094"/>
                <a:gd name="connsiteY5" fmla="*/ 2118156 h 2192026"/>
                <a:gd name="connsiteX6" fmla="*/ 3522795 w 3571094"/>
                <a:gd name="connsiteY6" fmla="*/ 2181434 h 2192026"/>
                <a:gd name="connsiteX7" fmla="*/ 100534 w 3571094"/>
                <a:gd name="connsiteY7" fmla="*/ 2192026 h 2192026"/>
                <a:gd name="connsiteX8" fmla="*/ 73870 w 3571094"/>
                <a:gd name="connsiteY8" fmla="*/ 2192026 h 2192026"/>
                <a:gd name="connsiteX9" fmla="*/ 10592 w 3571094"/>
                <a:gd name="connsiteY9" fmla="*/ 2143727 h 2192026"/>
                <a:gd name="connsiteX10" fmla="*/ 0 w 3571094"/>
                <a:gd name="connsiteY10" fmla="*/ 100534 h 2192026"/>
                <a:gd name="connsiteX11" fmla="*/ 0 w 3571094"/>
                <a:gd name="connsiteY11" fmla="*/ 45010 h 219202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71093" h="2192026">
                  <a:moveTo>
                    <a:pt x="100534" y="0"/>
                  </a:moveTo>
                  <a:lnTo>
                    <a:pt x="3470560" y="0"/>
                  </a:lnTo>
                  <a:cubicBezTo>
                    <a:pt x="3497223" y="0"/>
                    <a:pt x="3522795" y="10592"/>
                    <a:pt x="3541648" y="29446"/>
                  </a:cubicBezTo>
                  <a:cubicBezTo>
                    <a:pt x="3560502" y="48299"/>
                    <a:pt x="3571094" y="73870"/>
                    <a:pt x="3571094" y="100534"/>
                  </a:cubicBezTo>
                  <a:lnTo>
                    <a:pt x="3571094" y="2091493"/>
                  </a:lnTo>
                  <a:cubicBezTo>
                    <a:pt x="3571094" y="2118156"/>
                    <a:pt x="3560502" y="2143727"/>
                    <a:pt x="3541648" y="2162581"/>
                  </a:cubicBezTo>
                  <a:cubicBezTo>
                    <a:pt x="3522795" y="2181434"/>
                    <a:pt x="3497223" y="2192026"/>
                    <a:pt x="3470560" y="2192026"/>
                  </a:cubicBezTo>
                  <a:lnTo>
                    <a:pt x="100534" y="2192026"/>
                  </a:lnTo>
                  <a:cubicBezTo>
                    <a:pt x="73870" y="2192026"/>
                    <a:pt x="48299" y="2181434"/>
                    <a:pt x="29446" y="2162581"/>
                  </a:cubicBezTo>
                  <a:cubicBezTo>
                    <a:pt x="10592" y="2143727"/>
                    <a:pt x="0" y="2118156"/>
                    <a:pt x="0" y="2091493"/>
                  </a:cubicBezTo>
                  <a:lnTo>
                    <a:pt x="0" y="100534"/>
                  </a:lnTo>
                  <a:cubicBezTo>
                    <a:pt x="0" y="45010"/>
                    <a:pt x="45010" y="0"/>
                    <a:pt x="100534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8ACE23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17"/>
            <p:cNvSpPr txBox="1"/>
            <p:nvPr/>
          </p:nvSpPr>
          <p:spPr>
            <a:xfrm>
              <a:off x="109814" y="518974"/>
              <a:ext cx="3400270" cy="1191"/>
            </a:xfrm>
            <a:prstGeom prst="line">
              <a:avLst/>
            </a:prstGeom>
            <a:ln w="19050">
              <a:solidFill>
                <a:srgbClr val="8ACE23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文本3"/>
            <p:cNvSpPr txBox="1"/>
            <p:nvPr/>
          </p:nvSpPr>
          <p:spPr>
            <a:xfrm>
              <a:off x="0" y="0"/>
              <a:ext cx="2128637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① </a:t>
              </a: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符号</a:t>
              </a:r>
              <a:r>
                <a:rPr lang="zh-CN" altLang="en-US" sz="26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统一</a:t>
              </a:r>
              <a:endPara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文本4"/>
            <p:cNvSpPr txBox="1"/>
            <p:nvPr/>
          </p:nvSpPr>
          <p:spPr>
            <a:xfrm>
              <a:off x="102819" y="591576"/>
              <a:ext cx="2971800" cy="59277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要用统一规定符号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文本5"/>
            <p:cNvSpPr txBox="1"/>
            <p:nvPr/>
          </p:nvSpPr>
          <p:spPr>
            <a:xfrm>
              <a:off x="102819" y="1240758"/>
              <a:ext cx="2362200" cy="59277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不能自造符号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3" title=""/>
          <p:cNvGrpSpPr/>
          <p:nvPr/>
        </p:nvGrpSpPr>
        <p:grpSpPr>
          <a:xfrm>
            <a:off x="8228828" y="1725047"/>
            <a:ext cx="3589725" cy="2201399"/>
            <a:chExt cx="3589725" cy="2201399"/>
          </a:xfrm>
        </p:grpSpPr>
        <p:sp>
          <p:nvSpPr>
            <p:cNvPr id="17" name="形状18"/>
            <p:cNvSpPr txBox="1"/>
            <p:nvPr/>
          </p:nvSpPr>
          <p:spPr>
            <a:xfrm>
              <a:off x="9268" y="9373"/>
              <a:ext cx="3571094" cy="2192026"/>
            </a:xfrm>
            <a:custGeom>
              <a:gdLst>
                <a:gd name="connsiteX0" fmla="*/ 100534 w 3571094"/>
                <a:gd name="connsiteY0" fmla="*/ 0 h 2192026"/>
                <a:gd name="connsiteX1" fmla="*/ 3470560 w 3571094"/>
                <a:gd name="connsiteY1" fmla="*/ 0 h 2192026"/>
                <a:gd name="connsiteX2" fmla="*/ 3497223 w 3571094"/>
                <a:gd name="connsiteY2" fmla="*/ 0 h 2192026"/>
                <a:gd name="connsiteX3" fmla="*/ 3560502 w 3571094"/>
                <a:gd name="connsiteY3" fmla="*/ 48299 h 2192026"/>
                <a:gd name="connsiteX4" fmla="*/ 3571094 w 3571094"/>
                <a:gd name="connsiteY4" fmla="*/ 2091493 h 2192026"/>
                <a:gd name="connsiteX5" fmla="*/ 3571094 w 3571094"/>
                <a:gd name="connsiteY5" fmla="*/ 2118156 h 2192026"/>
                <a:gd name="connsiteX6" fmla="*/ 3522795 w 3571094"/>
                <a:gd name="connsiteY6" fmla="*/ 2181434 h 2192026"/>
                <a:gd name="connsiteX7" fmla="*/ 100534 w 3571094"/>
                <a:gd name="connsiteY7" fmla="*/ 2192026 h 2192026"/>
                <a:gd name="connsiteX8" fmla="*/ 73870 w 3571094"/>
                <a:gd name="connsiteY8" fmla="*/ 2192026 h 2192026"/>
                <a:gd name="connsiteX9" fmla="*/ 10592 w 3571094"/>
                <a:gd name="connsiteY9" fmla="*/ 2143727 h 2192026"/>
                <a:gd name="connsiteX10" fmla="*/ 0 w 3571094"/>
                <a:gd name="connsiteY10" fmla="*/ 100534 h 2192026"/>
                <a:gd name="connsiteX11" fmla="*/ 0 w 3571094"/>
                <a:gd name="connsiteY11" fmla="*/ 45010 h 219202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71093" h="2192026">
                  <a:moveTo>
                    <a:pt x="100534" y="0"/>
                  </a:moveTo>
                  <a:lnTo>
                    <a:pt x="3470560" y="0"/>
                  </a:lnTo>
                  <a:cubicBezTo>
                    <a:pt x="3497223" y="0"/>
                    <a:pt x="3522795" y="10592"/>
                    <a:pt x="3541648" y="29446"/>
                  </a:cubicBezTo>
                  <a:cubicBezTo>
                    <a:pt x="3560502" y="48299"/>
                    <a:pt x="3571094" y="73870"/>
                    <a:pt x="3571094" y="100534"/>
                  </a:cubicBezTo>
                  <a:lnTo>
                    <a:pt x="3571094" y="2091493"/>
                  </a:lnTo>
                  <a:cubicBezTo>
                    <a:pt x="3571094" y="2118156"/>
                    <a:pt x="3560502" y="2143727"/>
                    <a:pt x="3541648" y="2162581"/>
                  </a:cubicBezTo>
                  <a:cubicBezTo>
                    <a:pt x="3522795" y="2181434"/>
                    <a:pt x="3497223" y="2192026"/>
                    <a:pt x="3470560" y="2192026"/>
                  </a:cubicBezTo>
                  <a:lnTo>
                    <a:pt x="100534" y="2192026"/>
                  </a:lnTo>
                  <a:cubicBezTo>
                    <a:pt x="73870" y="2192026"/>
                    <a:pt x="48299" y="2181434"/>
                    <a:pt x="29446" y="2162581"/>
                  </a:cubicBezTo>
                  <a:cubicBezTo>
                    <a:pt x="10592" y="2143727"/>
                    <a:pt x="0" y="2118156"/>
                    <a:pt x="0" y="2091493"/>
                  </a:cubicBezTo>
                  <a:lnTo>
                    <a:pt x="0" y="100534"/>
                  </a:lnTo>
                  <a:cubicBezTo>
                    <a:pt x="0" y="45010"/>
                    <a:pt x="45010" y="0"/>
                    <a:pt x="100534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8ACE23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8" name="形状19"/>
            <p:cNvSpPr txBox="1"/>
            <p:nvPr/>
          </p:nvSpPr>
          <p:spPr>
            <a:xfrm>
              <a:off x="109814" y="518975"/>
              <a:ext cx="3400270" cy="1191"/>
            </a:xfrm>
            <a:prstGeom prst="line">
              <a:avLst/>
            </a:prstGeom>
            <a:ln w="19050">
              <a:solidFill>
                <a:srgbClr val="8ACE23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9" name="文本6"/>
            <p:cNvSpPr txBox="1"/>
            <p:nvPr/>
          </p:nvSpPr>
          <p:spPr>
            <a:xfrm>
              <a:off x="0" y="0"/>
              <a:ext cx="2959100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③ </a:t>
              </a: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符号与元件对应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文本7"/>
            <p:cNvSpPr txBox="1"/>
            <p:nvPr/>
          </p:nvSpPr>
          <p:spPr>
            <a:xfrm>
              <a:off x="109528" y="534456"/>
              <a:ext cx="3480197" cy="59277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顺序、状态一致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文本8"/>
            <p:cNvSpPr txBox="1"/>
            <p:nvPr/>
          </p:nvSpPr>
          <p:spPr>
            <a:xfrm>
              <a:off x="109528" y="1042161"/>
              <a:ext cx="2673195" cy="59277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符号不能漏画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文本9"/>
            <p:cNvSpPr txBox="1"/>
            <p:nvPr/>
          </p:nvSpPr>
          <p:spPr>
            <a:xfrm>
              <a:off x="109528" y="1549866"/>
              <a:ext cx="3276600" cy="59277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符号</a:t>
              </a:r>
              <a:r>
                <a:rPr lang="zh-CN" altLang="en-US" sz="24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不</a:t>
              </a: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能画在</a:t>
              </a:r>
              <a:r>
                <a:rPr lang="zh-CN" altLang="en-US" sz="24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拐角处</a:t>
              </a:r>
              <a:endPara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组合4" title=""/>
          <p:cNvGrpSpPr/>
          <p:nvPr/>
        </p:nvGrpSpPr>
        <p:grpSpPr>
          <a:xfrm>
            <a:off x="4470606" y="1725047"/>
            <a:ext cx="3580362" cy="2201399"/>
            <a:chExt cx="3580362" cy="2201399"/>
          </a:xfrm>
        </p:grpSpPr>
        <p:sp>
          <p:nvSpPr>
            <p:cNvPr id="24" name="形状20"/>
            <p:cNvSpPr txBox="1"/>
            <p:nvPr/>
          </p:nvSpPr>
          <p:spPr>
            <a:xfrm>
              <a:off x="9268" y="9373"/>
              <a:ext cx="3571094" cy="2192026"/>
            </a:xfrm>
            <a:custGeom>
              <a:gdLst>
                <a:gd name="connsiteX0" fmla="*/ 100534 w 3571094"/>
                <a:gd name="connsiteY0" fmla="*/ 0 h 2192026"/>
                <a:gd name="connsiteX1" fmla="*/ 3470560 w 3571094"/>
                <a:gd name="connsiteY1" fmla="*/ 0 h 2192026"/>
                <a:gd name="connsiteX2" fmla="*/ 3497223 w 3571094"/>
                <a:gd name="connsiteY2" fmla="*/ 0 h 2192026"/>
                <a:gd name="connsiteX3" fmla="*/ 3560502 w 3571094"/>
                <a:gd name="connsiteY3" fmla="*/ 48299 h 2192026"/>
                <a:gd name="connsiteX4" fmla="*/ 3571094 w 3571094"/>
                <a:gd name="connsiteY4" fmla="*/ 2091493 h 2192026"/>
                <a:gd name="connsiteX5" fmla="*/ 3571094 w 3571094"/>
                <a:gd name="connsiteY5" fmla="*/ 2118156 h 2192026"/>
                <a:gd name="connsiteX6" fmla="*/ 3522795 w 3571094"/>
                <a:gd name="connsiteY6" fmla="*/ 2181434 h 2192026"/>
                <a:gd name="connsiteX7" fmla="*/ 100534 w 3571094"/>
                <a:gd name="connsiteY7" fmla="*/ 2192026 h 2192026"/>
                <a:gd name="connsiteX8" fmla="*/ 73870 w 3571094"/>
                <a:gd name="connsiteY8" fmla="*/ 2192026 h 2192026"/>
                <a:gd name="connsiteX9" fmla="*/ 10592 w 3571094"/>
                <a:gd name="connsiteY9" fmla="*/ 2143727 h 2192026"/>
                <a:gd name="connsiteX10" fmla="*/ 0 w 3571094"/>
                <a:gd name="connsiteY10" fmla="*/ 100534 h 2192026"/>
                <a:gd name="connsiteX11" fmla="*/ 0 w 3571094"/>
                <a:gd name="connsiteY11" fmla="*/ 45010 h 219202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71093" h="2192026">
                  <a:moveTo>
                    <a:pt x="100534" y="0"/>
                  </a:moveTo>
                  <a:lnTo>
                    <a:pt x="3470560" y="0"/>
                  </a:lnTo>
                  <a:cubicBezTo>
                    <a:pt x="3497223" y="0"/>
                    <a:pt x="3522795" y="10592"/>
                    <a:pt x="3541648" y="29446"/>
                  </a:cubicBezTo>
                  <a:cubicBezTo>
                    <a:pt x="3560502" y="48299"/>
                    <a:pt x="3571094" y="73870"/>
                    <a:pt x="3571094" y="100534"/>
                  </a:cubicBezTo>
                  <a:lnTo>
                    <a:pt x="3571094" y="2091493"/>
                  </a:lnTo>
                  <a:cubicBezTo>
                    <a:pt x="3571094" y="2118156"/>
                    <a:pt x="3560502" y="2143727"/>
                    <a:pt x="3541648" y="2162581"/>
                  </a:cubicBezTo>
                  <a:cubicBezTo>
                    <a:pt x="3522795" y="2181434"/>
                    <a:pt x="3497223" y="2192026"/>
                    <a:pt x="3470560" y="2192026"/>
                  </a:cubicBezTo>
                  <a:lnTo>
                    <a:pt x="100534" y="2192026"/>
                  </a:lnTo>
                  <a:cubicBezTo>
                    <a:pt x="73870" y="2192026"/>
                    <a:pt x="48299" y="2181434"/>
                    <a:pt x="29446" y="2162581"/>
                  </a:cubicBezTo>
                  <a:cubicBezTo>
                    <a:pt x="10592" y="2143727"/>
                    <a:pt x="0" y="2118156"/>
                    <a:pt x="0" y="2091493"/>
                  </a:cubicBezTo>
                  <a:lnTo>
                    <a:pt x="0" y="100534"/>
                  </a:lnTo>
                  <a:cubicBezTo>
                    <a:pt x="0" y="45010"/>
                    <a:pt x="45010" y="0"/>
                    <a:pt x="100534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8ACE23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5" name="形状21"/>
            <p:cNvSpPr txBox="1"/>
            <p:nvPr/>
          </p:nvSpPr>
          <p:spPr>
            <a:xfrm>
              <a:off x="109814" y="518975"/>
              <a:ext cx="3400270" cy="1191"/>
            </a:xfrm>
            <a:prstGeom prst="line">
              <a:avLst/>
            </a:prstGeom>
            <a:ln w="19050">
              <a:solidFill>
                <a:srgbClr val="8ACE23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6" name="文本10"/>
            <p:cNvSpPr txBox="1"/>
            <p:nvPr/>
          </p:nvSpPr>
          <p:spPr>
            <a:xfrm>
              <a:off x="0" y="0"/>
              <a:ext cx="2128637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② </a:t>
              </a: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横平竖直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文本11"/>
            <p:cNvSpPr txBox="1"/>
            <p:nvPr/>
          </p:nvSpPr>
          <p:spPr>
            <a:xfrm>
              <a:off x="109528" y="511607"/>
              <a:ext cx="2667000" cy="59277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最好画成</a:t>
              </a:r>
              <a:r>
                <a:rPr lang="zh-CN" altLang="en-US" sz="24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长方形</a:t>
              </a:r>
              <a:endPara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文本12"/>
            <p:cNvSpPr txBox="1"/>
            <p:nvPr/>
          </p:nvSpPr>
          <p:spPr>
            <a:xfrm>
              <a:off x="109528" y="1004535"/>
              <a:ext cx="2673195" cy="59277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符号</a:t>
              </a:r>
              <a:r>
                <a:rPr lang="zh-CN" altLang="en-US" sz="24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均匀</a:t>
              </a: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分布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文本13"/>
            <p:cNvSpPr txBox="1"/>
            <p:nvPr/>
          </p:nvSpPr>
          <p:spPr>
            <a:xfrm>
              <a:off x="109528" y="1497464"/>
              <a:ext cx="2971800" cy="59277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连接之间不能断开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0" name="形状2" title=""/>
          <p:cNvSpPr txBox="1"/>
          <p:nvPr/>
        </p:nvSpPr>
        <p:spPr>
          <a:xfrm>
            <a:off x="456972" y="4216979"/>
            <a:ext cx="1197265" cy="429553"/>
          </a:xfrm>
          <a:custGeom>
            <a:gdLst>
              <a:gd name="connsiteX0" fmla="*/ 85911 w 1197265"/>
              <a:gd name="connsiteY0" fmla="*/ 0 h 429553"/>
              <a:gd name="connsiteX1" fmla="*/ 1197265 w 1197265"/>
              <a:gd name="connsiteY1" fmla="*/ 0 h 429553"/>
              <a:gd name="connsiteX2" fmla="*/ 1197265 w 1197265"/>
              <a:gd name="connsiteY2" fmla="*/ 343643 h 429553"/>
              <a:gd name="connsiteX3" fmla="*/ 1197265 w 1197265"/>
              <a:gd name="connsiteY3" fmla="*/ 366428 h 429553"/>
              <a:gd name="connsiteX4" fmla="*/ 1155991 w 1197265"/>
              <a:gd name="connsiteY4" fmla="*/ 420502 h 429553"/>
              <a:gd name="connsiteX5" fmla="*/ 0 w 1197265"/>
              <a:gd name="connsiteY5" fmla="*/ 429553 h 429553"/>
              <a:gd name="connsiteX6" fmla="*/ 0 w 1197265"/>
              <a:gd name="connsiteY6" fmla="*/ 85911 h 429553"/>
              <a:gd name="connsiteX7" fmla="*/ 0 w 1197265"/>
              <a:gd name="connsiteY7" fmla="*/ 38463 h 429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7265" h="429553">
                <a:moveTo>
                  <a:pt x="85911" y="0"/>
                </a:moveTo>
                <a:lnTo>
                  <a:pt x="1197265" y="0"/>
                </a:lnTo>
                <a:lnTo>
                  <a:pt x="1197265" y="343643"/>
                </a:lnTo>
                <a:cubicBezTo>
                  <a:pt x="1197265" y="366428"/>
                  <a:pt x="1188214" y="388279"/>
                  <a:pt x="1172103" y="404391"/>
                </a:cubicBezTo>
                <a:cubicBezTo>
                  <a:pt x="1155991" y="420502"/>
                  <a:pt x="1134140" y="429553"/>
                  <a:pt x="1111355" y="429553"/>
                </a:cubicBezTo>
                <a:lnTo>
                  <a:pt x="0" y="429553"/>
                </a:lnTo>
                <a:lnTo>
                  <a:pt x="0" y="85911"/>
                </a:lnTo>
                <a:cubicBezTo>
                  <a:pt x="0" y="38463"/>
                  <a:pt x="38464" y="0"/>
                  <a:pt x="85911" y="0"/>
                </a:cubicBezTo>
                <a:close/>
              </a:path>
            </a:pathLst>
          </a:custGeom>
          <a:solidFill>
            <a:srgbClr val="8ACE23">
              <a:alpha val="100000"/>
            </a:srgbClr>
          </a:solidFill>
          <a:ln w="19050">
            <a:solidFill>
              <a:srgbClr val="8ACE23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练一练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2" title=""/>
          <p:cNvSpPr txBox="1"/>
          <p:nvPr/>
        </p:nvSpPr>
        <p:spPr>
          <a:xfrm>
            <a:off x="447551" y="4838452"/>
            <a:ext cx="3822700" cy="106210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. 在长方形框内画出右图电路对应的电路图。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2" name="组合5" title=""/>
          <p:cNvGrpSpPr/>
          <p:nvPr/>
        </p:nvGrpSpPr>
        <p:grpSpPr>
          <a:xfrm>
            <a:off x="4221433" y="4286045"/>
            <a:ext cx="3818743" cy="2055619"/>
            <a:chExt cx="3818743" cy="2055619"/>
          </a:xfrm>
        </p:grpSpPr>
        <p:pic>
          <p:nvPicPr>
            <p:cNvPr id="33" name="图片1"/>
            <p:cNvPicPr>
              <a:picLocks noChangeAspect="1"/>
            </p:cNvPicPr>
            <p:nvPr/>
          </p:nvPicPr>
          <p:blipFill>
            <a:blip r:embed="rId3"/>
            <a:srcRect l="30185" t="35300" r="33501" b="22499"/>
            <a:stretch>
              <a:fillRect/>
            </a:stretch>
          </p:blipFill>
          <p:spPr>
            <a:xfrm>
              <a:off x="1416388" y="1261104"/>
              <a:ext cx="1217286" cy="794515"/>
            </a:xfrm>
            <a:prstGeom prst="rect">
              <a:avLst/>
            </a:prstGeom>
          </p:spPr>
        </p:pic>
        <p:sp>
          <p:nvSpPr>
            <p:cNvPr id="34" name="形状22"/>
            <p:cNvSpPr txBox="1"/>
            <p:nvPr/>
          </p:nvSpPr>
          <p:spPr>
            <a:xfrm>
              <a:off x="78140" y="877584"/>
              <a:ext cx="1711031" cy="915633"/>
            </a:xfrm>
            <a:custGeom>
              <a:gdLst>
                <a:gd name="connsiteX0" fmla="*/ 0 w 1711031"/>
                <a:gd name="connsiteY0" fmla="*/ 0 h 915633"/>
                <a:gd name="connsiteX1" fmla="*/ 144130 w 1711031"/>
                <a:gd name="connsiteY1" fmla="*/ 275155 h 915633"/>
                <a:gd name="connsiteX2" fmla="*/ 858595 w 1711031"/>
                <a:gd name="connsiteY2" fmla="*/ 855519 h 91563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1031" h="915632" fill="none">
                  <a:moveTo>
                    <a:pt x="0" y="0"/>
                  </a:moveTo>
                  <a:cubicBezTo>
                    <a:pt x="144130" y="275155"/>
                    <a:pt x="288253" y="550304"/>
                    <a:pt x="573427" y="702914"/>
                  </a:cubicBezTo>
                  <a:cubicBezTo>
                    <a:pt x="858595" y="855519"/>
                    <a:pt x="1284813" y="885579"/>
                    <a:pt x="1711031" y="915633"/>
                  </a:cubicBezTo>
                </a:path>
              </a:pathLst>
            </a:custGeom>
            <a:ln w="42862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pic>
          <p:nvPicPr>
            <p:cNvPr id="35" name="图片2"/>
            <p:cNvPicPr>
              <a:picLocks noChangeAspect="1"/>
            </p:cNvPicPr>
            <p:nvPr/>
          </p:nvPicPr>
          <p:blipFill>
            <a:blip r:embed="rId4"/>
            <a:srcRect l="23440" t="40800" r="24620" b="30300"/>
            <a:stretch>
              <a:fillRect/>
            </a:stretch>
          </p:blipFill>
          <p:spPr>
            <a:xfrm>
              <a:off x="0" y="592180"/>
              <a:ext cx="1523662" cy="475060"/>
            </a:xfrm>
            <a:prstGeom prst="rect">
              <a:avLst/>
            </a:prstGeom>
          </p:spPr>
        </p:pic>
        <p:pic>
          <p:nvPicPr>
            <p:cNvPr id="36" name="图片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66111" y="0"/>
              <a:ext cx="1451357" cy="1329815"/>
            </a:xfrm>
            <a:prstGeom prst="rect">
              <a:avLst/>
            </a:prstGeom>
          </p:spPr>
        </p:pic>
        <p:sp>
          <p:nvSpPr>
            <p:cNvPr id="37" name="形状23"/>
            <p:cNvSpPr txBox="1"/>
            <p:nvPr/>
          </p:nvSpPr>
          <p:spPr>
            <a:xfrm>
              <a:off x="1419218" y="576580"/>
              <a:ext cx="924881" cy="301004"/>
            </a:xfrm>
            <a:custGeom>
              <a:gdLst>
                <a:gd name="connsiteX0" fmla="*/ 0 w 924881"/>
                <a:gd name="connsiteY0" fmla="*/ 301004 h 301004"/>
                <a:gd name="connsiteX1" fmla="*/ 126399 w 924881"/>
                <a:gd name="connsiteY1" fmla="*/ 169205 h 301004"/>
                <a:gd name="connsiteX2" fmla="*/ 561093 w 924881"/>
                <a:gd name="connsiteY2" fmla="*/ -27328 h 301004"/>
                <a:gd name="connsiteX3" fmla="*/ 924881 w 924881"/>
                <a:gd name="connsiteY3" fmla="*/ 106775 h 30100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4881" h="301004" fill="none">
                  <a:moveTo>
                    <a:pt x="0" y="301004"/>
                  </a:moveTo>
                  <a:cubicBezTo>
                    <a:pt x="126399" y="169205"/>
                    <a:pt x="252799" y="37411"/>
                    <a:pt x="406949" y="5041"/>
                  </a:cubicBezTo>
                  <a:cubicBezTo>
                    <a:pt x="561093" y="-27328"/>
                    <a:pt x="924881" y="106775"/>
                    <a:pt x="924881" y="106775"/>
                  </a:cubicBezTo>
                  <a:lnTo>
                    <a:pt x="924881" y="106775"/>
                  </a:lnTo>
                </a:path>
              </a:pathLst>
            </a:custGeom>
            <a:ln w="42862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38" name="形状24"/>
            <p:cNvSpPr txBox="1"/>
            <p:nvPr/>
          </p:nvSpPr>
          <p:spPr>
            <a:xfrm>
              <a:off x="2464334" y="720354"/>
              <a:ext cx="1354409" cy="1026619"/>
            </a:xfrm>
            <a:custGeom>
              <a:gdLst>
                <a:gd name="connsiteX0" fmla="*/ 813898 w 1354409"/>
                <a:gd name="connsiteY0" fmla="*/ 0 h 1026619"/>
                <a:gd name="connsiteX1" fmla="*/ 1136061 w 1354409"/>
                <a:gd name="connsiteY1" fmla="*/ 85549 h 1026619"/>
                <a:gd name="connsiteX2" fmla="*/ 1186931 w 1354409"/>
                <a:gd name="connsiteY2" fmla="*/ 513307 h 102661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4409" h="1026619" fill="none">
                  <a:moveTo>
                    <a:pt x="813898" y="0"/>
                  </a:moveTo>
                  <a:cubicBezTo>
                    <a:pt x="1136061" y="85549"/>
                    <a:pt x="1458230" y="171104"/>
                    <a:pt x="1322581" y="342208"/>
                  </a:cubicBezTo>
                  <a:cubicBezTo>
                    <a:pt x="1186931" y="513307"/>
                    <a:pt x="0" y="1026619"/>
                    <a:pt x="0" y="1026619"/>
                  </a:cubicBezTo>
                </a:path>
              </a:pathLst>
            </a:custGeom>
            <a:ln w="42862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</p:grpSp>
      <p:sp>
        <p:nvSpPr>
          <p:cNvPr id="39" name="形状3" title=""/>
          <p:cNvSpPr txBox="1"/>
          <p:nvPr/>
        </p:nvSpPr>
        <p:spPr>
          <a:xfrm>
            <a:off x="8333765" y="4455147"/>
            <a:ext cx="3480778" cy="2036121"/>
          </a:xfrm>
          <a:custGeom>
            <a:gdLst>
              <a:gd name="connsiteX0" fmla="*/ 0 w 3480778"/>
              <a:gd name="connsiteY0" fmla="*/ 0 h 2036121"/>
              <a:gd name="connsiteX1" fmla="*/ 3480778 w 3480778"/>
              <a:gd name="connsiteY1" fmla="*/ 0 h 2036121"/>
              <a:gd name="connsiteX2" fmla="*/ 3480778 w 3480778"/>
              <a:gd name="connsiteY2" fmla="*/ 2036121 h 2036121"/>
              <a:gd name="connsiteX3" fmla="*/ 0 w 3480778"/>
              <a:gd name="connsiteY3" fmla="*/ 2036121 h 2036121"/>
              <a:gd name="connsiteX4" fmla="*/ 0 w 3480778"/>
              <a:gd name="connsiteY4" fmla="*/ 0 h 203612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0778" h="2036121">
                <a:moveTo>
                  <a:pt x="0" y="0"/>
                </a:moveTo>
                <a:lnTo>
                  <a:pt x="3480778" y="0"/>
                </a:lnTo>
                <a:lnTo>
                  <a:pt x="3480778" y="2036121"/>
                </a:lnTo>
                <a:lnTo>
                  <a:pt x="0" y="2036121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38100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40" name="组合6" title=""/>
          <p:cNvGrpSpPr/>
          <p:nvPr/>
        </p:nvGrpSpPr>
        <p:grpSpPr>
          <a:xfrm>
            <a:off x="10022399" y="4569952"/>
            <a:ext cx="111143" cy="337576"/>
            <a:chExt cx="111143" cy="337576"/>
          </a:xfrm>
        </p:grpSpPr>
        <p:sp>
          <p:nvSpPr>
            <p:cNvPr id="41" name="形状25"/>
            <p:cNvSpPr txBox="1"/>
            <p:nvPr/>
          </p:nvSpPr>
          <p:spPr>
            <a:xfrm>
              <a:off x="0" y="0"/>
              <a:ext cx="1191" cy="337576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2" name="形状26"/>
            <p:cNvSpPr txBox="1"/>
            <p:nvPr/>
          </p:nvSpPr>
          <p:spPr>
            <a:xfrm>
              <a:off x="92093" y="79929"/>
              <a:ext cx="19050" cy="1809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43" name="形状4" title=""/>
          <p:cNvSpPr txBox="1"/>
          <p:nvPr/>
        </p:nvSpPr>
        <p:spPr>
          <a:xfrm>
            <a:off x="10128590" y="4738378"/>
            <a:ext cx="1383360" cy="1191"/>
          </a:xfrm>
          <a:prstGeom prst="line">
            <a:avLst/>
          </a:prstGeom>
          <a:solidFill>
            <a:srgbClr val="166EE1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4" name="形状5" title=""/>
          <p:cNvSpPr txBox="1"/>
          <p:nvPr/>
        </p:nvSpPr>
        <p:spPr>
          <a:xfrm>
            <a:off x="9604508" y="6171095"/>
            <a:ext cx="739289" cy="1191"/>
          </a:xfrm>
          <a:prstGeom prst="line">
            <a:avLst/>
          </a:prstGeom>
          <a:solidFill>
            <a:srgbClr val="166EE1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45" name="组合7" title=""/>
          <p:cNvGrpSpPr/>
          <p:nvPr/>
        </p:nvGrpSpPr>
        <p:grpSpPr>
          <a:xfrm>
            <a:off x="9256255" y="5924597"/>
            <a:ext cx="322519" cy="273292"/>
            <a:chExt cx="322519" cy="273292"/>
          </a:xfrm>
        </p:grpSpPr>
        <p:sp>
          <p:nvSpPr>
            <p:cNvPr id="46" name="形状27"/>
            <p:cNvSpPr txBox="1"/>
            <p:nvPr/>
          </p:nvSpPr>
          <p:spPr>
            <a:xfrm flipV="1">
              <a:off x="40482" y="0"/>
              <a:ext cx="282037" cy="234006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7" name="形状28"/>
            <p:cNvSpPr txBox="1"/>
            <p:nvPr/>
          </p:nvSpPr>
          <p:spPr>
            <a:xfrm>
              <a:off x="0" y="216142"/>
              <a:ext cx="57150" cy="57150"/>
            </a:xfrm>
            <a:custGeom>
              <a:gdLst>
                <a:gd name="connsiteX0" fmla="*/ 28575 w 57150"/>
                <a:gd name="connsiteY0" fmla="*/ 0 h 57150"/>
                <a:gd name="connsiteX1" fmla="*/ 44357 w 57150"/>
                <a:gd name="connsiteY1" fmla="*/ 0 h 57150"/>
                <a:gd name="connsiteX2" fmla="*/ 57150 w 57150"/>
                <a:gd name="connsiteY2" fmla="*/ 44357 h 57150"/>
                <a:gd name="connsiteX3" fmla="*/ 12793 w 57150"/>
                <a:gd name="connsiteY3" fmla="*/ 57150 h 57150"/>
                <a:gd name="connsiteX4" fmla="*/ 0 w 57150"/>
                <a:gd name="connsiteY4" fmla="*/ 12793 h 5715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28575" y="0"/>
                  </a:moveTo>
                  <a:cubicBezTo>
                    <a:pt x="44357" y="0"/>
                    <a:pt x="57150" y="12793"/>
                    <a:pt x="57150" y="28575"/>
                  </a:cubicBez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48" name="形状6" title=""/>
          <p:cNvSpPr txBox="1"/>
          <p:nvPr/>
        </p:nvSpPr>
        <p:spPr>
          <a:xfrm flipV="1">
            <a:off x="8655948" y="6171108"/>
            <a:ext cx="611660" cy="1191"/>
          </a:xfrm>
          <a:prstGeom prst="line">
            <a:avLst/>
          </a:prstGeom>
          <a:solidFill>
            <a:srgbClr val="166EE1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9" name="形状7" title=""/>
          <p:cNvSpPr txBox="1"/>
          <p:nvPr/>
        </p:nvSpPr>
        <p:spPr>
          <a:xfrm>
            <a:off x="8641693" y="4731833"/>
            <a:ext cx="19050" cy="1454164"/>
          </a:xfrm>
          <a:prstGeom prst="line">
            <a:avLst/>
          </a:prstGeom>
          <a:solidFill>
            <a:srgbClr val="FFFFFF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0" name="形状8" title=""/>
          <p:cNvSpPr txBox="1"/>
          <p:nvPr/>
        </p:nvSpPr>
        <p:spPr>
          <a:xfrm flipV="1">
            <a:off x="8628935" y="4738164"/>
            <a:ext cx="1396047" cy="1191"/>
          </a:xfrm>
          <a:prstGeom prst="line">
            <a:avLst/>
          </a:prstGeom>
          <a:solidFill>
            <a:srgbClr val="166EE1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1" name="形状9" title=""/>
          <p:cNvSpPr txBox="1"/>
          <p:nvPr/>
        </p:nvSpPr>
        <p:spPr>
          <a:xfrm flipV="1">
            <a:off x="10718004" y="6171086"/>
            <a:ext cx="800241" cy="1191"/>
          </a:xfrm>
          <a:prstGeom prst="line">
            <a:avLst/>
          </a:prstGeom>
          <a:solidFill>
            <a:srgbClr val="166EE1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2" name="形状10" title=""/>
          <p:cNvSpPr txBox="1"/>
          <p:nvPr/>
        </p:nvSpPr>
        <p:spPr>
          <a:xfrm>
            <a:off x="11505543" y="4731833"/>
            <a:ext cx="19050" cy="1441674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53" name="组合8" title=""/>
          <p:cNvGrpSpPr/>
          <p:nvPr/>
        </p:nvGrpSpPr>
        <p:grpSpPr>
          <a:xfrm>
            <a:off x="10288210" y="5901252"/>
            <a:ext cx="461518" cy="540988"/>
            <a:chExt cx="461518" cy="540988"/>
          </a:xfrm>
        </p:grpSpPr>
        <p:sp>
          <p:nvSpPr>
            <p:cNvPr id="54" name="形状29"/>
            <p:cNvSpPr txBox="1"/>
            <p:nvPr/>
          </p:nvSpPr>
          <p:spPr>
            <a:xfrm>
              <a:off x="40005" y="79743"/>
              <a:ext cx="381000" cy="381000"/>
            </a:xfrm>
            <a:custGeom>
              <a:gdLst>
                <a:gd name="connsiteX0" fmla="*/ 190500 w 381000"/>
                <a:gd name="connsiteY0" fmla="*/ 0 h 381000"/>
                <a:gd name="connsiteX1" fmla="*/ 295710 w 381000"/>
                <a:gd name="connsiteY1" fmla="*/ 0 h 381000"/>
                <a:gd name="connsiteX2" fmla="*/ 381000 w 381000"/>
                <a:gd name="connsiteY2" fmla="*/ 295710 h 381000"/>
                <a:gd name="connsiteX3" fmla="*/ 85290 w 381000"/>
                <a:gd name="connsiteY3" fmla="*/ 381000 h 381000"/>
                <a:gd name="connsiteX4" fmla="*/ 0 w 381000"/>
                <a:gd name="connsiteY4" fmla="*/ 85290 h 38100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" h="381000">
                  <a:moveTo>
                    <a:pt x="190500" y="0"/>
                  </a:moveTo>
                  <a:cubicBezTo>
                    <a:pt x="295710" y="0"/>
                    <a:pt x="381000" y="85290"/>
                    <a:pt x="381000" y="190500"/>
                  </a:cubicBezTo>
                  <a:cubicBezTo>
                    <a:pt x="381000" y="295710"/>
                    <a:pt x="295710" y="381000"/>
                    <a:pt x="190500" y="381000"/>
                  </a:cubicBezTo>
                  <a:cubicBezTo>
                    <a:pt x="85290" y="381000"/>
                    <a:pt x="0" y="295710"/>
                    <a:pt x="0" y="190500"/>
                  </a:cubicBezTo>
                  <a:cubicBezTo>
                    <a:pt x="0" y="85290"/>
                    <a:pt x="85290" y="0"/>
                    <a:pt x="190500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5" name="文本14"/>
            <p:cNvSpPr txBox="1"/>
            <p:nvPr/>
          </p:nvSpPr>
          <p:spPr>
            <a:xfrm>
              <a:off x="0" y="0"/>
              <a:ext cx="461518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M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3" grpId="0" animBg="1"/>
      <p:bldP spid="16" grpId="0" animBg="1"/>
      <p:bldP spid="30" grpId="0" animBg="1"/>
      <p:bldP spid="31" grpId="0" animBg="1"/>
      <p:bldP spid="32" grpId="0" animBg="1"/>
      <p:bldP spid="39" grpId="0" animBg="1"/>
      <p:bldP spid="40" grpId="0" animBg="1"/>
      <p:bldP spid="43" grpId="0" animBg="1"/>
      <p:bldP spid="44" grpId="0" animBg="1"/>
      <p:bldP spid="45" grpId="0" animBg="1"/>
      <p:bldP spid="48" grpId="0" animBg="1"/>
      <p:bldP spid="49" grpId="0" animBg="1"/>
      <p:bldP spid="50" grpId="0" animBg="1"/>
      <p:bldP spid="51" grpId="0" animBg="1"/>
      <p:bldP spid="5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79"/>
            <a:ext cx="1546222" cy="835002"/>
            <a:chExt cx="1546222" cy="835002"/>
          </a:xfrm>
        </p:grpSpPr>
        <p:sp>
          <p:nvSpPr>
            <p:cNvPr id="4" name="形状3"/>
            <p:cNvSpPr txBox="1"/>
            <p:nvPr/>
          </p:nvSpPr>
          <p:spPr>
            <a:xfrm>
              <a:off x="557374" y="273891"/>
              <a:ext cx="9033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电路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形状4"/>
            <p:cNvSpPr txBox="1"/>
            <p:nvPr/>
          </p:nvSpPr>
          <p:spPr>
            <a:xfrm>
              <a:off x="559908" y="0"/>
              <a:ext cx="986314" cy="760847"/>
            </a:xfrm>
            <a:custGeom>
              <a:gdLst>
                <a:gd name="connsiteX0" fmla="*/ 0 w 986314"/>
                <a:gd name="connsiteY0" fmla="*/ 760847 h 760847"/>
                <a:gd name="connsiteX1" fmla="*/ 986314 w 986314"/>
                <a:gd name="connsiteY1" fmla="*/ 760847 h 760847"/>
                <a:gd name="connsiteX2" fmla="*/ 0 w 986314"/>
                <a:gd name="connsiteY2" fmla="*/ 760847 h 760847"/>
                <a:gd name="connsiteX0-1" fmla="*/ 0 w 986314"/>
                <a:gd name="connsiteY0-2" fmla="*/ 0 h 760847"/>
                <a:gd name="connsiteX1-3" fmla="*/ 358 w 986314"/>
                <a:gd name="connsiteY1-4" fmla="*/ 0 h 760847"/>
                <a:gd name="connsiteX2-5" fmla="*/ 0 w 98631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86314" h="760847">
                  <a:moveTo>
                    <a:pt x="0" y="760847"/>
                  </a:moveTo>
                  <a:lnTo>
                    <a:pt x="986314" y="760847"/>
                  </a:lnTo>
                  <a:lnTo>
                    <a:pt x="0" y="760847"/>
                  </a:lnTo>
                  <a:close/>
                </a:path>
                <a:path w="986314" h="760847">
                  <a:moveTo>
                    <a:pt x="0" y="0"/>
                  </a:moveTo>
                  <a:lnTo>
                    <a:pt x="358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5"/>
            <p:cNvSpPr txBox="1"/>
            <p:nvPr/>
          </p:nvSpPr>
          <p:spPr>
            <a:xfrm>
              <a:off x="0" y="28782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6"/>
            <p:cNvSpPr txBox="1"/>
            <p:nvPr/>
          </p:nvSpPr>
          <p:spPr>
            <a:xfrm>
              <a:off x="361847" y="23710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7"/>
            <p:cNvSpPr txBox="1"/>
            <p:nvPr/>
          </p:nvSpPr>
          <p:spPr>
            <a:xfrm>
              <a:off x="0" y="28656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形状2" title=""/>
          <p:cNvSpPr txBox="1"/>
          <p:nvPr/>
        </p:nvSpPr>
        <p:spPr>
          <a:xfrm>
            <a:off x="426777" y="1187282"/>
            <a:ext cx="1197265" cy="429553"/>
          </a:xfrm>
          <a:custGeom>
            <a:gdLst>
              <a:gd name="connsiteX0" fmla="*/ 85911 w 1197265"/>
              <a:gd name="connsiteY0" fmla="*/ 0 h 429553"/>
              <a:gd name="connsiteX1" fmla="*/ 1197265 w 1197265"/>
              <a:gd name="connsiteY1" fmla="*/ 0 h 429553"/>
              <a:gd name="connsiteX2" fmla="*/ 1197265 w 1197265"/>
              <a:gd name="connsiteY2" fmla="*/ 343643 h 429553"/>
              <a:gd name="connsiteX3" fmla="*/ 1197265 w 1197265"/>
              <a:gd name="connsiteY3" fmla="*/ 366428 h 429553"/>
              <a:gd name="connsiteX4" fmla="*/ 1155991 w 1197265"/>
              <a:gd name="connsiteY4" fmla="*/ 420502 h 429553"/>
              <a:gd name="connsiteX5" fmla="*/ 0 w 1197265"/>
              <a:gd name="connsiteY5" fmla="*/ 429553 h 429553"/>
              <a:gd name="connsiteX6" fmla="*/ 0 w 1197265"/>
              <a:gd name="connsiteY6" fmla="*/ 85911 h 429553"/>
              <a:gd name="connsiteX7" fmla="*/ 0 w 1197265"/>
              <a:gd name="connsiteY7" fmla="*/ 38463 h 429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7265" h="429553">
                <a:moveTo>
                  <a:pt x="85911" y="0"/>
                </a:moveTo>
                <a:lnTo>
                  <a:pt x="1197265" y="0"/>
                </a:lnTo>
                <a:lnTo>
                  <a:pt x="1197265" y="343643"/>
                </a:lnTo>
                <a:cubicBezTo>
                  <a:pt x="1197265" y="366428"/>
                  <a:pt x="1188214" y="388279"/>
                  <a:pt x="1172103" y="404391"/>
                </a:cubicBezTo>
                <a:cubicBezTo>
                  <a:pt x="1155991" y="420502"/>
                  <a:pt x="1134140" y="429553"/>
                  <a:pt x="1111355" y="429553"/>
                </a:cubicBezTo>
                <a:lnTo>
                  <a:pt x="0" y="429553"/>
                </a:lnTo>
                <a:lnTo>
                  <a:pt x="0" y="85911"/>
                </a:lnTo>
                <a:cubicBezTo>
                  <a:pt x="0" y="38463"/>
                  <a:pt x="38464" y="0"/>
                  <a:pt x="85911" y="0"/>
                </a:cubicBezTo>
                <a:close/>
              </a:path>
            </a:pathLst>
          </a:custGeom>
          <a:solidFill>
            <a:srgbClr val="8ACE23">
              <a:alpha val="100000"/>
            </a:srgbClr>
          </a:solidFill>
          <a:ln w="19050">
            <a:solidFill>
              <a:srgbClr val="8ACE23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练一练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1" title=""/>
          <p:cNvSpPr txBox="1"/>
          <p:nvPr/>
        </p:nvSpPr>
        <p:spPr>
          <a:xfrm>
            <a:off x="416814" y="1683953"/>
            <a:ext cx="9552937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请根据电铃的电路图，用画笔代替导线，连接相应的电路。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8893" y="2593629"/>
            <a:ext cx="1746493" cy="1114704"/>
          </a:xfrm>
          <a:prstGeom prst="rect">
            <a:avLst/>
          </a:prstGeom>
        </p:spPr>
      </p:pic>
      <p:pic>
        <p:nvPicPr>
          <p:cNvPr id="12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2952" y="4500010"/>
            <a:ext cx="2412774" cy="951311"/>
          </a:xfrm>
          <a:prstGeom prst="rect">
            <a:avLst/>
          </a:prstGeom>
        </p:spPr>
      </p:pic>
      <p:pic>
        <p:nvPicPr>
          <p:cNvPr id="13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1635" y="2593391"/>
            <a:ext cx="1561314" cy="1314406"/>
          </a:xfrm>
          <a:prstGeom prst="rect">
            <a:avLst/>
          </a:prstGeom>
        </p:spPr>
      </p:pic>
      <p:pic>
        <p:nvPicPr>
          <p:cNvPr id="14" name="物理线图1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391" y="2038388"/>
            <a:ext cx="4445717" cy="3533775"/>
          </a:xfrm>
          <a:prstGeom prst="rect">
            <a:avLst/>
          </a:prstGeom>
        </p:spPr>
      </p:pic>
      <p:grpSp>
        <p:nvGrpSpPr>
          <p:cNvPr id="15" name="组合2" title=""/>
          <p:cNvGrpSpPr/>
          <p:nvPr/>
        </p:nvGrpSpPr>
        <p:grpSpPr>
          <a:xfrm>
            <a:off x="765543" y="5451834"/>
            <a:ext cx="5686524" cy="867966"/>
            <a:chExt cx="5686524" cy="867966"/>
          </a:xfrm>
        </p:grpSpPr>
        <p:pic>
          <p:nvPicPr>
            <p:cNvPr id="16" name="图片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867966" cy="867966"/>
            </a:xfrm>
            <a:prstGeom prst="rect">
              <a:avLst/>
            </a:prstGeom>
          </p:spPr>
        </p:pic>
        <p:sp>
          <p:nvSpPr>
            <p:cNvPr id="17" name="文本2"/>
            <p:cNvSpPr txBox="1"/>
            <p:nvPr/>
          </p:nvSpPr>
          <p:spPr>
            <a:xfrm>
              <a:off x="873224" y="120434"/>
              <a:ext cx="4813300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连接实物图时，导线不能</a:t>
              </a:r>
              <a:r>
                <a:rPr lang="zh-CN" altLang="en-US" sz="26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交叉</a:t>
              </a: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！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88"/>
            <a:ext cx="3273228" cy="834993"/>
            <a:chExt cx="3273228" cy="834993"/>
          </a:xfrm>
        </p:grpSpPr>
        <p:sp>
          <p:nvSpPr>
            <p:cNvPr id="4" name="形状2"/>
            <p:cNvSpPr txBox="1"/>
            <p:nvPr/>
          </p:nvSpPr>
          <p:spPr>
            <a:xfrm>
              <a:off x="557374" y="273879"/>
              <a:ext cx="2714054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hlinkClick r:id="rId2" action="ppaction://hlinksldjump"/>
                </a:rPr>
                <a:t>电路的三种状态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554317" y="0"/>
              <a:ext cx="2718911" cy="760847"/>
            </a:xfrm>
            <a:custGeom>
              <a:gdLst>
                <a:gd name="connsiteX0" fmla="*/ 0 w 2718911"/>
                <a:gd name="connsiteY0" fmla="*/ 760848 h 760847"/>
                <a:gd name="connsiteX1" fmla="*/ 2718911 w 2718911"/>
                <a:gd name="connsiteY1" fmla="*/ 760848 h 760847"/>
                <a:gd name="connsiteX2" fmla="*/ 0 w 2718911"/>
                <a:gd name="connsiteY2" fmla="*/ 760848 h 760847"/>
                <a:gd name="connsiteX0-1" fmla="*/ 0 w 2718911"/>
                <a:gd name="connsiteY0-2" fmla="*/ 0 h 760847"/>
                <a:gd name="connsiteX1-3" fmla="*/ 986 w 2718911"/>
                <a:gd name="connsiteY1-4" fmla="*/ 0 h 760847"/>
                <a:gd name="connsiteX2-5" fmla="*/ 0 w 271891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718911" h="760848">
                  <a:moveTo>
                    <a:pt x="0" y="760848"/>
                  </a:moveTo>
                  <a:lnTo>
                    <a:pt x="2718911" y="760848"/>
                  </a:lnTo>
                  <a:lnTo>
                    <a:pt x="0" y="760848"/>
                  </a:lnTo>
                  <a:close/>
                </a:path>
                <a:path w="2718911" h="760848">
                  <a:moveTo>
                    <a:pt x="0" y="0"/>
                  </a:moveTo>
                  <a:lnTo>
                    <a:pt x="986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0" y="287820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361847" y="237098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52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四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16957" y="1050407"/>
            <a:ext cx="13081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通路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2" title=""/>
          <p:cNvGrpSpPr/>
          <p:nvPr/>
        </p:nvGrpSpPr>
        <p:grpSpPr>
          <a:xfrm>
            <a:off x="734358" y="2051790"/>
            <a:ext cx="3124200" cy="2325090"/>
            <a:chExt cx="3124200" cy="2325090"/>
          </a:xfrm>
        </p:grpSpPr>
        <p:pic>
          <p:nvPicPr>
            <p:cNvPr id="11" name="图片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72653"/>
              <a:ext cx="3124200" cy="2052437"/>
            </a:xfrm>
            <a:prstGeom prst="rect">
              <a:avLst/>
            </a:prstGeom>
          </p:spPr>
        </p:pic>
        <p:pic>
          <p:nvPicPr>
            <p:cNvPr id="12" name="图片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596" y="0"/>
              <a:ext cx="1190625" cy="1190625"/>
            </a:xfrm>
            <a:prstGeom prst="rect">
              <a:avLst/>
            </a:prstGeom>
          </p:spPr>
        </p:pic>
      </p:grpSp>
      <p:sp>
        <p:nvSpPr>
          <p:cNvPr id="13" name="文本2" title=""/>
          <p:cNvSpPr txBox="1"/>
          <p:nvPr/>
        </p:nvSpPr>
        <p:spPr>
          <a:xfrm>
            <a:off x="638861" y="1676438"/>
            <a:ext cx="422846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用电器能正常工作的电路。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4" name="组合3" title=""/>
          <p:cNvGrpSpPr/>
          <p:nvPr/>
        </p:nvGrpSpPr>
        <p:grpSpPr>
          <a:xfrm>
            <a:off x="6831873" y="2303183"/>
            <a:ext cx="3621654" cy="1912548"/>
            <a:chExt cx="3621654" cy="1912548"/>
          </a:xfrm>
        </p:grpSpPr>
        <p:pic>
          <p:nvPicPr>
            <p:cNvPr id="15" name="图片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76"/>
              <a:ext cx="1359612" cy="867781"/>
            </a:xfrm>
            <a:prstGeom prst="rect">
              <a:avLst/>
            </a:prstGeom>
          </p:spPr>
        </p:pic>
        <p:pic>
          <p:nvPicPr>
            <p:cNvPr id="16" name="图片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77575" y="0"/>
              <a:ext cx="1244079" cy="867823"/>
            </a:xfrm>
            <a:prstGeom prst="rect">
              <a:avLst/>
            </a:prstGeom>
          </p:spPr>
        </p:pic>
        <p:pic>
          <p:nvPicPr>
            <p:cNvPr id="17" name="图片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6236" y="1171966"/>
              <a:ext cx="1878301" cy="740582"/>
            </a:xfrm>
            <a:prstGeom prst="rect">
              <a:avLst/>
            </a:prstGeom>
          </p:spPr>
        </p:pic>
        <p:sp>
          <p:nvSpPr>
            <p:cNvPr id="18" name="形状7"/>
            <p:cNvSpPr txBox="1"/>
            <p:nvPr/>
          </p:nvSpPr>
          <p:spPr>
            <a:xfrm>
              <a:off x="234536" y="531352"/>
              <a:ext cx="710993" cy="1062236"/>
            </a:xfrm>
            <a:custGeom>
              <a:gdLst>
                <a:gd name="connsiteX0" fmla="*/ 710993 w 710993"/>
                <a:gd name="connsiteY0" fmla="*/ 1062236 h 1062236"/>
                <a:gd name="connsiteX1" fmla="*/ 507969 w 710993"/>
                <a:gd name="connsiteY1" fmla="*/ 912941 h 1062236"/>
                <a:gd name="connsiteX2" fmla="*/ 233601 w 710993"/>
                <a:gd name="connsiteY2" fmla="*/ 606665 h 1062236"/>
                <a:gd name="connsiteX3" fmla="*/ -56084 w 710993"/>
                <a:gd name="connsiteY3" fmla="*/ 248704 h 106223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993" h="1062236" fill="none">
                  <a:moveTo>
                    <a:pt x="710993" y="1062236"/>
                  </a:moveTo>
                  <a:cubicBezTo>
                    <a:pt x="507969" y="912941"/>
                    <a:pt x="481651" y="823169"/>
                    <a:pt x="326620" y="687854"/>
                  </a:cubicBezTo>
                  <a:cubicBezTo>
                    <a:pt x="233601" y="606665"/>
                    <a:pt x="120275" y="498420"/>
                    <a:pt x="72177" y="430316"/>
                  </a:cubicBezTo>
                  <a:cubicBezTo>
                    <a:pt x="-56084" y="248704"/>
                    <a:pt x="12229" y="124352"/>
                    <a:pt x="80542" y="0"/>
                  </a:cubicBezTo>
                </a:path>
              </a:pathLst>
            </a:custGeom>
            <a:ln w="38100">
              <a:solidFill>
                <a:srgbClr val="C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9" name="形状8"/>
            <p:cNvSpPr txBox="1"/>
            <p:nvPr/>
          </p:nvSpPr>
          <p:spPr>
            <a:xfrm rot="20922000">
              <a:off x="1045928" y="323608"/>
              <a:ext cx="1503869" cy="352357"/>
            </a:xfrm>
            <a:custGeom>
              <a:gdLst>
                <a:gd name="connsiteX0" fmla="*/ 0 w 1503869"/>
                <a:gd name="connsiteY0" fmla="*/ 42534 h 352357"/>
                <a:gd name="connsiteX1" fmla="*/ 224389 w 1503869"/>
                <a:gd name="connsiteY1" fmla="*/ -53730 h 352357"/>
                <a:gd name="connsiteX2" fmla="*/ 994501 w 1503869"/>
                <a:gd name="connsiteY2" fmla="*/ 91497 h 35235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3869" h="352357" fill="none">
                  <a:moveTo>
                    <a:pt x="0" y="42534"/>
                  </a:moveTo>
                  <a:cubicBezTo>
                    <a:pt x="224389" y="-53730"/>
                    <a:pt x="636581" y="39891"/>
                    <a:pt x="815541" y="65694"/>
                  </a:cubicBezTo>
                  <a:cubicBezTo>
                    <a:pt x="994501" y="91497"/>
                    <a:pt x="1370337" y="204488"/>
                    <a:pt x="1503869" y="352357"/>
                  </a:cubicBezTo>
                </a:path>
              </a:pathLst>
            </a:custGeom>
            <a:ln w="38100">
              <a:solidFill>
                <a:srgbClr val="C71A1A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0" name="形状9"/>
            <p:cNvSpPr txBox="1"/>
            <p:nvPr/>
          </p:nvSpPr>
          <p:spPr>
            <a:xfrm rot="20890554">
              <a:off x="2504946" y="625699"/>
              <a:ext cx="1049749" cy="897235"/>
            </a:xfrm>
            <a:custGeom>
              <a:gdLst>
                <a:gd name="connsiteX0" fmla="*/ 1017133 w 1049749"/>
                <a:gd name="connsiteY0" fmla="*/ 0 h 897235"/>
                <a:gd name="connsiteX1" fmla="*/ 1173872 w 1049749"/>
                <a:gd name="connsiteY1" fmla="*/ 285704 h 897235"/>
                <a:gd name="connsiteX2" fmla="*/ 499221 w 1049749"/>
                <a:gd name="connsiteY2" fmla="*/ 946088 h 89723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9749" h="897235" fill="none">
                  <a:moveTo>
                    <a:pt x="1017133" y="0"/>
                  </a:moveTo>
                  <a:cubicBezTo>
                    <a:pt x="1173872" y="285704"/>
                    <a:pt x="720720" y="575751"/>
                    <a:pt x="609971" y="760920"/>
                  </a:cubicBezTo>
                  <a:cubicBezTo>
                    <a:pt x="499221" y="946088"/>
                    <a:pt x="0" y="888896"/>
                    <a:pt x="0" y="888896"/>
                  </a:cubicBezTo>
                </a:path>
              </a:pathLst>
            </a:custGeom>
            <a:ln w="38100">
              <a:solidFill>
                <a:srgbClr val="C71A1A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pic>
        <p:nvPicPr>
          <p:cNvPr id="21" name="物理线图1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5971" y="3950246"/>
            <a:ext cx="2813989" cy="2643445"/>
          </a:xfrm>
          <a:prstGeom prst="rect">
            <a:avLst/>
          </a:prstGeom>
        </p:spPr>
      </p:pic>
      <p:sp>
        <p:nvSpPr>
          <p:cNvPr id="22" name="文本3" title=""/>
          <p:cNvSpPr txBox="1"/>
          <p:nvPr/>
        </p:nvSpPr>
        <p:spPr>
          <a:xfrm>
            <a:off x="6484963" y="1050160"/>
            <a:ext cx="13081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断路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4" title=""/>
          <p:cNvSpPr txBox="1"/>
          <p:nvPr/>
        </p:nvSpPr>
        <p:spPr>
          <a:xfrm>
            <a:off x="6711010" y="1676629"/>
            <a:ext cx="456260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某处被断开的电路，又叫开路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5" title=""/>
          <p:cNvSpPr txBox="1"/>
          <p:nvPr/>
        </p:nvSpPr>
        <p:spPr>
          <a:xfrm>
            <a:off x="416947" y="5966460"/>
            <a:ext cx="6026468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特点：电路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有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电流，用电器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正常工作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6" title=""/>
          <p:cNvSpPr txBox="1"/>
          <p:nvPr/>
        </p:nvSpPr>
        <p:spPr>
          <a:xfrm>
            <a:off x="6485325" y="5966593"/>
            <a:ext cx="54737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特点：电路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无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电流，用电器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不工作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6" name="组合4" title=""/>
          <p:cNvGrpSpPr/>
          <p:nvPr/>
        </p:nvGrpSpPr>
        <p:grpSpPr>
          <a:xfrm>
            <a:off x="641956" y="3816658"/>
            <a:ext cx="2909888" cy="2909888"/>
            <a:chExt cx="2909888" cy="2909888"/>
          </a:xfrm>
        </p:grpSpPr>
        <p:pic>
          <p:nvPicPr>
            <p:cNvPr id="27" name="物理线图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0"/>
              <a:ext cx="2909888" cy="2909888"/>
            </a:xfrm>
            <a:prstGeom prst="rect">
              <a:avLst/>
            </a:prstGeom>
          </p:spPr>
        </p:pic>
        <p:sp>
          <p:nvSpPr>
            <p:cNvPr id="28" name="形状10"/>
            <p:cNvSpPr txBox="1"/>
            <p:nvPr/>
          </p:nvSpPr>
          <p:spPr>
            <a:xfrm>
              <a:off x="1447390" y="892174"/>
              <a:ext cx="420050" cy="2346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DBDEE4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9" name="形状11"/>
            <p:cNvSpPr txBox="1"/>
            <p:nvPr/>
          </p:nvSpPr>
          <p:spPr>
            <a:xfrm>
              <a:off x="1853615" y="853287"/>
              <a:ext cx="90465" cy="87531"/>
            </a:xfrm>
            <a:custGeom>
              <a:gdLst>
                <a:gd name="connsiteX0" fmla="*/ 45232 w 90465"/>
                <a:gd name="connsiteY0" fmla="*/ 0 h 87531"/>
                <a:gd name="connsiteX1" fmla="*/ 70213 w 90465"/>
                <a:gd name="connsiteY1" fmla="*/ 0 h 87531"/>
                <a:gd name="connsiteX2" fmla="*/ 90465 w 90465"/>
                <a:gd name="connsiteY2" fmla="*/ 67937 h 87531"/>
                <a:gd name="connsiteX3" fmla="*/ 20251 w 90465"/>
                <a:gd name="connsiteY3" fmla="*/ 87531 h 87531"/>
                <a:gd name="connsiteX4" fmla="*/ 0 w 90465"/>
                <a:gd name="connsiteY4" fmla="*/ 19595 h 8753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465" h="87531">
                  <a:moveTo>
                    <a:pt x="45232" y="0"/>
                  </a:moveTo>
                  <a:cubicBezTo>
                    <a:pt x="70213" y="0"/>
                    <a:pt x="90465" y="19595"/>
                    <a:pt x="90465" y="43766"/>
                  </a:cubicBezTo>
                  <a:cubicBezTo>
                    <a:pt x="90465" y="67937"/>
                    <a:pt x="70213" y="87531"/>
                    <a:pt x="45232" y="87531"/>
                  </a:cubicBezTo>
                  <a:cubicBezTo>
                    <a:pt x="20251" y="87531"/>
                    <a:pt x="0" y="67937"/>
                    <a:pt x="0" y="43766"/>
                  </a:cubicBezTo>
                  <a:cubicBezTo>
                    <a:pt x="0" y="19595"/>
                    <a:pt x="20251" y="0"/>
                    <a:pt x="45232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DBDEE4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0" name="形状12"/>
            <p:cNvSpPr txBox="1"/>
            <p:nvPr/>
          </p:nvSpPr>
          <p:spPr>
            <a:xfrm flipV="1">
              <a:off x="1940533" y="857745"/>
              <a:ext cx="371797" cy="41311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DBDEE4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6" grpId="0" animBg="1"/>
      <p:bldP spid="13" grpId="0" animBg="1"/>
      <p:bldP spid="24" grpId="0" animBg="1"/>
      <p:bldP spid="22" grpId="0" animBg="1"/>
      <p:bldP spid="14" grpId="0" animBg="1"/>
      <p:bldP spid="21" grpId="0" animBg="1"/>
      <p:bldP spid="23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88"/>
            <a:ext cx="3273228" cy="834993"/>
            <a:chExt cx="3273228" cy="834993"/>
          </a:xfrm>
        </p:grpSpPr>
        <p:sp>
          <p:nvSpPr>
            <p:cNvPr id="4" name="形状8"/>
            <p:cNvSpPr txBox="1"/>
            <p:nvPr/>
          </p:nvSpPr>
          <p:spPr>
            <a:xfrm>
              <a:off x="557374" y="273879"/>
              <a:ext cx="2714054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电路的三种状态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形状9"/>
            <p:cNvSpPr txBox="1"/>
            <p:nvPr/>
          </p:nvSpPr>
          <p:spPr>
            <a:xfrm>
              <a:off x="554317" y="0"/>
              <a:ext cx="2718911" cy="760847"/>
            </a:xfrm>
            <a:custGeom>
              <a:gdLst>
                <a:gd name="connsiteX0" fmla="*/ 0 w 2718911"/>
                <a:gd name="connsiteY0" fmla="*/ 760847 h 760847"/>
                <a:gd name="connsiteX1" fmla="*/ 2718911 w 2718911"/>
                <a:gd name="connsiteY1" fmla="*/ 760847 h 760847"/>
                <a:gd name="connsiteX2" fmla="*/ 0 w 2718911"/>
                <a:gd name="connsiteY2" fmla="*/ 760847 h 760847"/>
                <a:gd name="connsiteX0-1" fmla="*/ 0 w 2718911"/>
                <a:gd name="connsiteY0-2" fmla="*/ 0 h 760847"/>
                <a:gd name="connsiteX1-3" fmla="*/ 986 w 2718911"/>
                <a:gd name="connsiteY1-4" fmla="*/ 0 h 760847"/>
                <a:gd name="connsiteX2-5" fmla="*/ 0 w 271891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718911" h="760847">
                  <a:moveTo>
                    <a:pt x="0" y="760847"/>
                  </a:moveTo>
                  <a:lnTo>
                    <a:pt x="2718911" y="760847"/>
                  </a:lnTo>
                  <a:lnTo>
                    <a:pt x="0" y="760847"/>
                  </a:lnTo>
                  <a:close/>
                </a:path>
                <a:path w="2718911" h="760847">
                  <a:moveTo>
                    <a:pt x="0" y="0"/>
                  </a:moveTo>
                  <a:lnTo>
                    <a:pt x="986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10"/>
            <p:cNvSpPr txBox="1"/>
            <p:nvPr/>
          </p:nvSpPr>
          <p:spPr>
            <a:xfrm>
              <a:off x="0" y="287820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11"/>
            <p:cNvSpPr txBox="1"/>
            <p:nvPr/>
          </p:nvSpPr>
          <p:spPr>
            <a:xfrm>
              <a:off x="361847" y="237098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12"/>
            <p:cNvSpPr txBox="1"/>
            <p:nvPr/>
          </p:nvSpPr>
          <p:spPr>
            <a:xfrm>
              <a:off x="0" y="286552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四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形状2" title=""/>
          <p:cNvSpPr txBox="1"/>
          <p:nvPr/>
        </p:nvSpPr>
        <p:spPr>
          <a:xfrm>
            <a:off x="4330503" y="4462053"/>
            <a:ext cx="3494570" cy="2027844"/>
          </a:xfrm>
          <a:prstGeom prst="rect">
            <a:avLst/>
          </a:prstGeom>
          <a:solidFill>
            <a:srgbClr val="8ACE23">
              <a:alpha val="100000"/>
            </a:srgbClr>
          </a:solidFill>
          <a:ln w="9525">
            <a:solidFill>
              <a:srgbClr val="E4EC63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0" name="文本1" title=""/>
          <p:cNvSpPr txBox="1"/>
          <p:nvPr/>
        </p:nvSpPr>
        <p:spPr>
          <a:xfrm>
            <a:off x="417052" y="1050617"/>
            <a:ext cx="16383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短路：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2" title=""/>
          <p:cNvSpPr txBox="1"/>
          <p:nvPr/>
        </p:nvSpPr>
        <p:spPr>
          <a:xfrm>
            <a:off x="1638348" y="1050198"/>
            <a:ext cx="91059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电路接通，某元件两端被导线直接连通，就说该元件被短路。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2" title=""/>
          <p:cNvGrpSpPr/>
          <p:nvPr/>
        </p:nvGrpSpPr>
        <p:grpSpPr>
          <a:xfrm>
            <a:off x="455361" y="1944188"/>
            <a:ext cx="3511473" cy="2037668"/>
            <a:chExt cx="3511473" cy="2037668"/>
          </a:xfrm>
        </p:grpSpPr>
        <p:sp>
          <p:nvSpPr>
            <p:cNvPr id="13" name="形状13"/>
            <p:cNvSpPr txBox="1"/>
            <p:nvPr/>
          </p:nvSpPr>
          <p:spPr>
            <a:xfrm>
              <a:off x="0" y="0"/>
              <a:ext cx="3511473" cy="2037668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E4EC63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4" name="图片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700" y="93785"/>
              <a:ext cx="3297552" cy="1850215"/>
            </a:xfrm>
            <a:prstGeom prst="rect">
              <a:avLst/>
            </a:prstGeom>
          </p:spPr>
        </p:pic>
      </p:grpSp>
      <p:grpSp>
        <p:nvGrpSpPr>
          <p:cNvPr id="15" name="组合3" title=""/>
          <p:cNvGrpSpPr/>
          <p:nvPr/>
        </p:nvGrpSpPr>
        <p:grpSpPr>
          <a:xfrm>
            <a:off x="489833" y="4452988"/>
            <a:ext cx="3495898" cy="2028628"/>
            <a:chExt cx="3495898" cy="2028628"/>
          </a:xfrm>
        </p:grpSpPr>
        <p:sp>
          <p:nvSpPr>
            <p:cNvPr id="16" name="形状14"/>
            <p:cNvSpPr txBox="1"/>
            <p:nvPr/>
          </p:nvSpPr>
          <p:spPr>
            <a:xfrm>
              <a:off x="0" y="0"/>
              <a:ext cx="3495898" cy="2028628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E4EC63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7" name="图片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549" y="99508"/>
              <a:ext cx="3282926" cy="1842007"/>
            </a:xfrm>
            <a:prstGeom prst="rect">
              <a:avLst/>
            </a:prstGeom>
          </p:spPr>
        </p:pic>
      </p:grpSp>
      <p:pic>
        <p:nvPicPr>
          <p:cNvPr id="18" name="图片1" title=""/>
          <p:cNvPicPr>
            <a:picLocks noChangeAspect="1"/>
          </p:cNvPicPr>
          <p:nvPr/>
        </p:nvPicPr>
        <p:blipFill>
          <a:blip r:embed="rId3"/>
          <a:srcRect l="3733"/>
          <a:stretch>
            <a:fillRect/>
          </a:stretch>
        </p:blipFill>
        <p:spPr>
          <a:xfrm>
            <a:off x="4448061" y="4561894"/>
            <a:ext cx="3282620" cy="1839335"/>
          </a:xfrm>
          <a:prstGeom prst="rect">
            <a:avLst/>
          </a:prstGeom>
        </p:spPr>
      </p:pic>
      <p:pic>
        <p:nvPicPr>
          <p:cNvPr id="19" name="图片2" title=""/>
          <p:cNvPicPr>
            <a:picLocks noChangeAspect="1"/>
          </p:cNvPicPr>
          <p:nvPr/>
        </p:nvPicPr>
        <p:blipFill>
          <a:blip r:embed="rId4"/>
          <a:srcRect l="2840" r="2840"/>
          <a:stretch>
            <a:fillRect/>
          </a:stretch>
        </p:blipFill>
        <p:spPr>
          <a:xfrm>
            <a:off x="593293" y="4544844"/>
            <a:ext cx="3289116" cy="1856127"/>
          </a:xfrm>
          <a:prstGeom prst="rect">
            <a:avLst/>
          </a:prstGeom>
        </p:spPr>
      </p:pic>
      <p:sp>
        <p:nvSpPr>
          <p:cNvPr id="20" name="形状3" title=""/>
          <p:cNvSpPr txBox="1"/>
          <p:nvPr/>
        </p:nvSpPr>
        <p:spPr>
          <a:xfrm>
            <a:off x="3985355" y="2826277"/>
            <a:ext cx="358350" cy="290922"/>
          </a:xfrm>
          <a:custGeom>
            <a:gdLst>
              <a:gd name="connsiteX0" fmla="*/ 183796 w 358350"/>
              <a:gd name="connsiteY0" fmla="*/ 0 h 290922"/>
              <a:gd name="connsiteX1" fmla="*/ 358350 w 358350"/>
              <a:gd name="connsiteY1" fmla="*/ 145461 h 290922"/>
              <a:gd name="connsiteX2" fmla="*/ 183796 w 358350"/>
              <a:gd name="connsiteY2" fmla="*/ 290922 h 290922"/>
              <a:gd name="connsiteX3" fmla="*/ 183796 w 358350"/>
              <a:gd name="connsiteY3" fmla="*/ 193948 h 290922"/>
              <a:gd name="connsiteX4" fmla="*/ 0 w 358350"/>
              <a:gd name="connsiteY4" fmla="*/ 193948 h 290922"/>
              <a:gd name="connsiteX5" fmla="*/ 0 w 358350"/>
              <a:gd name="connsiteY5" fmla="*/ 96974 h 290922"/>
              <a:gd name="connsiteX6" fmla="*/ 183796 w 358350"/>
              <a:gd name="connsiteY6" fmla="*/ 96974 h 290922"/>
              <a:gd name="connsiteX7" fmla="*/ 183796 w 358350"/>
              <a:gd name="connsiteY7" fmla="*/ 0 h 2909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350" h="290922">
                <a:moveTo>
                  <a:pt x="183796" y="0"/>
                </a:moveTo>
                <a:lnTo>
                  <a:pt x="358350" y="145461"/>
                </a:lnTo>
                <a:lnTo>
                  <a:pt x="183796" y="290922"/>
                </a:lnTo>
                <a:lnTo>
                  <a:pt x="183796" y="193948"/>
                </a:lnTo>
                <a:lnTo>
                  <a:pt x="0" y="193948"/>
                </a:lnTo>
                <a:lnTo>
                  <a:pt x="0" y="96974"/>
                </a:lnTo>
                <a:lnTo>
                  <a:pt x="183796" y="96974"/>
                </a:lnTo>
                <a:lnTo>
                  <a:pt x="183796" y="0"/>
                </a:lnTo>
                <a:close/>
              </a:path>
            </a:pathLst>
          </a:custGeom>
          <a:solidFill>
            <a:srgbClr val="8ACE23">
              <a:alpha val="100000"/>
            </a:srgbClr>
          </a:solidFill>
          <a:ln w="9525">
            <a:solidFill>
              <a:srgbClr val="E4EC63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1" name="形状4" title=""/>
          <p:cNvSpPr txBox="1"/>
          <p:nvPr/>
        </p:nvSpPr>
        <p:spPr>
          <a:xfrm rot="5400000">
            <a:off x="2031521" y="4068641"/>
            <a:ext cx="358350" cy="290922"/>
          </a:xfrm>
          <a:custGeom>
            <a:gdLst>
              <a:gd name="connsiteX0" fmla="*/ 183796 w 358350"/>
              <a:gd name="connsiteY0" fmla="*/ 0 h 290922"/>
              <a:gd name="connsiteX1" fmla="*/ 358350 w 358350"/>
              <a:gd name="connsiteY1" fmla="*/ 145461 h 290922"/>
              <a:gd name="connsiteX2" fmla="*/ 183796 w 358350"/>
              <a:gd name="connsiteY2" fmla="*/ 290922 h 290922"/>
              <a:gd name="connsiteX3" fmla="*/ 183796 w 358350"/>
              <a:gd name="connsiteY3" fmla="*/ 193948 h 290922"/>
              <a:gd name="connsiteX4" fmla="*/ 0 w 358350"/>
              <a:gd name="connsiteY4" fmla="*/ 193948 h 290922"/>
              <a:gd name="connsiteX5" fmla="*/ 0 w 358350"/>
              <a:gd name="connsiteY5" fmla="*/ 96974 h 290922"/>
              <a:gd name="connsiteX6" fmla="*/ 183796 w 358350"/>
              <a:gd name="connsiteY6" fmla="*/ 96974 h 290922"/>
              <a:gd name="connsiteX7" fmla="*/ 183796 w 358350"/>
              <a:gd name="connsiteY7" fmla="*/ 0 h 2909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350" h="290922">
                <a:moveTo>
                  <a:pt x="183796" y="0"/>
                </a:moveTo>
                <a:lnTo>
                  <a:pt x="358350" y="145461"/>
                </a:lnTo>
                <a:lnTo>
                  <a:pt x="183796" y="290922"/>
                </a:lnTo>
                <a:lnTo>
                  <a:pt x="183796" y="193948"/>
                </a:lnTo>
                <a:lnTo>
                  <a:pt x="0" y="193948"/>
                </a:lnTo>
                <a:lnTo>
                  <a:pt x="0" y="96974"/>
                </a:lnTo>
                <a:lnTo>
                  <a:pt x="183796" y="96974"/>
                </a:lnTo>
                <a:lnTo>
                  <a:pt x="183796" y="0"/>
                </a:lnTo>
                <a:close/>
              </a:path>
            </a:pathLst>
          </a:custGeom>
          <a:solidFill>
            <a:srgbClr val="8ACE23">
              <a:alpha val="100000"/>
            </a:srgbClr>
          </a:solidFill>
          <a:ln w="9525">
            <a:solidFill>
              <a:srgbClr val="E4EC63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22" name="组合4" title=""/>
          <p:cNvGrpSpPr/>
          <p:nvPr/>
        </p:nvGrpSpPr>
        <p:grpSpPr>
          <a:xfrm>
            <a:off x="4297299" y="1943786"/>
            <a:ext cx="3510391" cy="2037036"/>
            <a:chExt cx="3510391" cy="2037036"/>
          </a:xfrm>
        </p:grpSpPr>
        <p:sp>
          <p:nvSpPr>
            <p:cNvPr id="23" name="形状15"/>
            <p:cNvSpPr txBox="1"/>
            <p:nvPr/>
          </p:nvSpPr>
          <p:spPr>
            <a:xfrm>
              <a:off x="0" y="0"/>
              <a:ext cx="3510391" cy="2037036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E4EC63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24" name="图片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809" y="103041"/>
              <a:ext cx="3352371" cy="1849301"/>
            </a:xfrm>
            <a:prstGeom prst="rect">
              <a:avLst/>
            </a:prstGeom>
          </p:spPr>
        </p:pic>
      </p:grpSp>
      <p:grpSp>
        <p:nvGrpSpPr>
          <p:cNvPr id="25" name="组合5" title=""/>
          <p:cNvGrpSpPr/>
          <p:nvPr/>
        </p:nvGrpSpPr>
        <p:grpSpPr>
          <a:xfrm>
            <a:off x="8217884" y="1944195"/>
            <a:ext cx="3616671" cy="2028168"/>
            <a:chExt cx="3616671" cy="2028168"/>
          </a:xfrm>
        </p:grpSpPr>
        <p:sp>
          <p:nvSpPr>
            <p:cNvPr id="26" name="形状16"/>
            <p:cNvSpPr txBox="1"/>
            <p:nvPr/>
          </p:nvSpPr>
          <p:spPr>
            <a:xfrm>
              <a:off x="9268" y="9373"/>
              <a:ext cx="3607403" cy="2018795"/>
            </a:xfrm>
            <a:custGeom>
              <a:gdLst>
                <a:gd name="connsiteX0" fmla="*/ 92589 w 3607403"/>
                <a:gd name="connsiteY0" fmla="*/ 0 h 2018795"/>
                <a:gd name="connsiteX1" fmla="*/ 3514815 w 3607403"/>
                <a:gd name="connsiteY1" fmla="*/ 0 h 2018795"/>
                <a:gd name="connsiteX2" fmla="*/ 3539370 w 3607403"/>
                <a:gd name="connsiteY2" fmla="*/ 0 h 2018795"/>
                <a:gd name="connsiteX3" fmla="*/ 3597648 w 3607403"/>
                <a:gd name="connsiteY3" fmla="*/ 44482 h 2018795"/>
                <a:gd name="connsiteX4" fmla="*/ 3607403 w 3607403"/>
                <a:gd name="connsiteY4" fmla="*/ 1926207 h 2018795"/>
                <a:gd name="connsiteX5" fmla="*/ 3607403 w 3607403"/>
                <a:gd name="connsiteY5" fmla="*/ 1950763 h 2018795"/>
                <a:gd name="connsiteX6" fmla="*/ 3562921 w 3607403"/>
                <a:gd name="connsiteY6" fmla="*/ 2009040 h 2018795"/>
                <a:gd name="connsiteX7" fmla="*/ 92589 w 3607403"/>
                <a:gd name="connsiteY7" fmla="*/ 2018795 h 2018795"/>
                <a:gd name="connsiteX8" fmla="*/ 68033 w 3607403"/>
                <a:gd name="connsiteY8" fmla="*/ 2018795 h 2018795"/>
                <a:gd name="connsiteX9" fmla="*/ 9755 w 3607403"/>
                <a:gd name="connsiteY9" fmla="*/ 1974313 h 2018795"/>
                <a:gd name="connsiteX10" fmla="*/ 0 w 3607403"/>
                <a:gd name="connsiteY10" fmla="*/ 92589 h 2018795"/>
                <a:gd name="connsiteX11" fmla="*/ 0 w 3607403"/>
                <a:gd name="connsiteY11" fmla="*/ 41453 h 20187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07403" h="2018795">
                  <a:moveTo>
                    <a:pt x="92589" y="0"/>
                  </a:moveTo>
                  <a:lnTo>
                    <a:pt x="3514815" y="0"/>
                  </a:lnTo>
                  <a:cubicBezTo>
                    <a:pt x="3539370" y="0"/>
                    <a:pt x="3562921" y="9755"/>
                    <a:pt x="3580285" y="27119"/>
                  </a:cubicBezTo>
                  <a:cubicBezTo>
                    <a:pt x="3597648" y="44482"/>
                    <a:pt x="3607403" y="68033"/>
                    <a:pt x="3607403" y="92589"/>
                  </a:cubicBezTo>
                  <a:lnTo>
                    <a:pt x="3607403" y="1926207"/>
                  </a:lnTo>
                  <a:cubicBezTo>
                    <a:pt x="3607403" y="1950763"/>
                    <a:pt x="3597648" y="1974313"/>
                    <a:pt x="3580285" y="1991677"/>
                  </a:cubicBezTo>
                  <a:cubicBezTo>
                    <a:pt x="3562921" y="2009040"/>
                    <a:pt x="3539370" y="2018795"/>
                    <a:pt x="3514815" y="2018795"/>
                  </a:cubicBezTo>
                  <a:lnTo>
                    <a:pt x="92589" y="2018795"/>
                  </a:lnTo>
                  <a:cubicBezTo>
                    <a:pt x="68033" y="2018795"/>
                    <a:pt x="44482" y="2009040"/>
                    <a:pt x="27119" y="1991677"/>
                  </a:cubicBezTo>
                  <a:cubicBezTo>
                    <a:pt x="9755" y="1974313"/>
                    <a:pt x="0" y="1950763"/>
                    <a:pt x="0" y="1926207"/>
                  </a:cubicBezTo>
                  <a:lnTo>
                    <a:pt x="0" y="92589"/>
                  </a:lnTo>
                  <a:cubicBezTo>
                    <a:pt x="0" y="41453"/>
                    <a:pt x="41453" y="0"/>
                    <a:pt x="92589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8ACE23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7" name="形状17"/>
            <p:cNvSpPr txBox="1"/>
            <p:nvPr/>
          </p:nvSpPr>
          <p:spPr>
            <a:xfrm>
              <a:off x="109814" y="518970"/>
              <a:ext cx="3254120" cy="1191"/>
            </a:xfrm>
            <a:prstGeom prst="line">
              <a:avLst/>
            </a:prstGeom>
            <a:ln w="19050">
              <a:solidFill>
                <a:srgbClr val="8ACE23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8" name="文本3"/>
            <p:cNvSpPr txBox="1"/>
            <p:nvPr/>
          </p:nvSpPr>
          <p:spPr>
            <a:xfrm>
              <a:off x="0" y="0"/>
              <a:ext cx="2128637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n"/>
              </a:pP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完全短路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文本4"/>
            <p:cNvSpPr txBox="1"/>
            <p:nvPr/>
          </p:nvSpPr>
          <p:spPr>
            <a:xfrm>
              <a:off x="73752" y="967266"/>
              <a:ext cx="3048000" cy="55924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电流很大，烧坏电源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文本5"/>
            <p:cNvSpPr txBox="1"/>
            <p:nvPr/>
          </p:nvSpPr>
          <p:spPr>
            <a:xfrm>
              <a:off x="2331596" y="123164"/>
              <a:ext cx="1104900" cy="49222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电源短路</a:t>
              </a:r>
              <a:endParaRPr lang="zh-CN" altLang="en-US" sz="1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文本6"/>
            <p:cNvSpPr txBox="1"/>
            <p:nvPr/>
          </p:nvSpPr>
          <p:spPr>
            <a:xfrm>
              <a:off x="73752" y="535536"/>
              <a:ext cx="3327400" cy="55924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导线直接连通电源两极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文本7"/>
            <p:cNvSpPr txBox="1"/>
            <p:nvPr/>
          </p:nvSpPr>
          <p:spPr>
            <a:xfrm>
              <a:off x="73752" y="1398996"/>
              <a:ext cx="3048000" cy="55924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所有用电器都不工作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" name="组合6" title=""/>
          <p:cNvGrpSpPr/>
          <p:nvPr/>
        </p:nvGrpSpPr>
        <p:grpSpPr>
          <a:xfrm>
            <a:off x="8217656" y="4463215"/>
            <a:ext cx="3607745" cy="2028168"/>
            <a:chExt cx="3607745" cy="2028168"/>
          </a:xfrm>
        </p:grpSpPr>
        <p:sp>
          <p:nvSpPr>
            <p:cNvPr id="34" name="形状18"/>
            <p:cNvSpPr txBox="1"/>
            <p:nvPr/>
          </p:nvSpPr>
          <p:spPr>
            <a:xfrm>
              <a:off x="9267" y="9373"/>
              <a:ext cx="3598478" cy="2018795"/>
            </a:xfrm>
            <a:custGeom>
              <a:gdLst>
                <a:gd name="connsiteX0" fmla="*/ 92589 w 3598478"/>
                <a:gd name="connsiteY0" fmla="*/ 0 h 2018795"/>
                <a:gd name="connsiteX1" fmla="*/ 3505890 w 3598478"/>
                <a:gd name="connsiteY1" fmla="*/ 0 h 2018795"/>
                <a:gd name="connsiteX2" fmla="*/ 3557025 w 3598478"/>
                <a:gd name="connsiteY2" fmla="*/ 0 h 2018795"/>
                <a:gd name="connsiteX3" fmla="*/ 3598478 w 3598478"/>
                <a:gd name="connsiteY3" fmla="*/ 1926207 h 2018795"/>
                <a:gd name="connsiteX4" fmla="*/ 3598478 w 3598478"/>
                <a:gd name="connsiteY4" fmla="*/ 1977342 h 2018795"/>
                <a:gd name="connsiteX5" fmla="*/ 92589 w 3598478"/>
                <a:gd name="connsiteY5" fmla="*/ 2018795 h 2018795"/>
                <a:gd name="connsiteX6" fmla="*/ 68033 w 3598478"/>
                <a:gd name="connsiteY6" fmla="*/ 2018795 h 2018795"/>
                <a:gd name="connsiteX7" fmla="*/ 9755 w 3598478"/>
                <a:gd name="connsiteY7" fmla="*/ 1974313 h 2018795"/>
                <a:gd name="connsiteX8" fmla="*/ 0 w 3598478"/>
                <a:gd name="connsiteY8" fmla="*/ 92589 h 2018795"/>
                <a:gd name="connsiteX9" fmla="*/ 0 w 3598478"/>
                <a:gd name="connsiteY9" fmla="*/ 41453 h 20187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8478" h="2018795">
                  <a:moveTo>
                    <a:pt x="92589" y="0"/>
                  </a:moveTo>
                  <a:lnTo>
                    <a:pt x="3505890" y="0"/>
                  </a:lnTo>
                  <a:cubicBezTo>
                    <a:pt x="3557025" y="0"/>
                    <a:pt x="3598478" y="41453"/>
                    <a:pt x="3598478" y="92589"/>
                  </a:cubicBezTo>
                  <a:lnTo>
                    <a:pt x="3598478" y="1926207"/>
                  </a:lnTo>
                  <a:cubicBezTo>
                    <a:pt x="3598478" y="1977342"/>
                    <a:pt x="3557025" y="2018795"/>
                    <a:pt x="3505890" y="2018795"/>
                  </a:cubicBezTo>
                  <a:lnTo>
                    <a:pt x="92589" y="2018795"/>
                  </a:lnTo>
                  <a:cubicBezTo>
                    <a:pt x="68033" y="2018795"/>
                    <a:pt x="44482" y="2009040"/>
                    <a:pt x="27119" y="1991677"/>
                  </a:cubicBezTo>
                  <a:cubicBezTo>
                    <a:pt x="9755" y="1974313"/>
                    <a:pt x="0" y="1950763"/>
                    <a:pt x="0" y="1926207"/>
                  </a:cubicBezTo>
                  <a:lnTo>
                    <a:pt x="0" y="92589"/>
                  </a:lnTo>
                  <a:cubicBezTo>
                    <a:pt x="0" y="41453"/>
                    <a:pt x="41453" y="0"/>
                    <a:pt x="92589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8ACE23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5" name="形状19"/>
            <p:cNvSpPr txBox="1"/>
            <p:nvPr/>
          </p:nvSpPr>
          <p:spPr>
            <a:xfrm>
              <a:off x="109813" y="518970"/>
              <a:ext cx="3254120" cy="1191"/>
            </a:xfrm>
            <a:prstGeom prst="line">
              <a:avLst/>
            </a:prstGeom>
            <a:ln w="19050">
              <a:solidFill>
                <a:srgbClr val="8ACE23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6" name="文本8"/>
            <p:cNvSpPr txBox="1"/>
            <p:nvPr/>
          </p:nvSpPr>
          <p:spPr>
            <a:xfrm>
              <a:off x="0" y="0"/>
              <a:ext cx="2128637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n"/>
              </a:pP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局部短路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文本9"/>
            <p:cNvSpPr txBox="1"/>
            <p:nvPr/>
          </p:nvSpPr>
          <p:spPr>
            <a:xfrm>
              <a:off x="106699" y="1386981"/>
              <a:ext cx="3327400" cy="55924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被短接的用电器不工作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文本10"/>
            <p:cNvSpPr txBox="1"/>
            <p:nvPr/>
          </p:nvSpPr>
          <p:spPr>
            <a:xfrm>
              <a:off x="2716225" y="134207"/>
              <a:ext cx="647700" cy="49222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短接</a:t>
              </a:r>
              <a:endParaRPr lang="zh-CN" altLang="en-US" sz="1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文本11"/>
            <p:cNvSpPr txBox="1"/>
            <p:nvPr/>
          </p:nvSpPr>
          <p:spPr>
            <a:xfrm>
              <a:off x="106699" y="534684"/>
              <a:ext cx="3327400" cy="55924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导线直接连通电灯两端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文本12"/>
            <p:cNvSpPr txBox="1"/>
            <p:nvPr/>
          </p:nvSpPr>
          <p:spPr>
            <a:xfrm>
              <a:off x="106699" y="960832"/>
              <a:ext cx="2489200" cy="55924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l"/>
              </a:pPr>
              <a:r>
                <a:rPr lang="zh-CN" altLang="en-US" sz="22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可用来控制电路</a:t>
              </a:r>
              <a:endPara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1" name="形状5" title=""/>
          <p:cNvSpPr txBox="1"/>
          <p:nvPr/>
        </p:nvSpPr>
        <p:spPr>
          <a:xfrm>
            <a:off x="7825245" y="2825925"/>
            <a:ext cx="392878" cy="290922"/>
          </a:xfrm>
          <a:custGeom>
            <a:gdLst>
              <a:gd name="connsiteX0" fmla="*/ 218324 w 392878"/>
              <a:gd name="connsiteY0" fmla="*/ 0 h 290922"/>
              <a:gd name="connsiteX1" fmla="*/ 392878 w 392878"/>
              <a:gd name="connsiteY1" fmla="*/ 145461 h 290922"/>
              <a:gd name="connsiteX2" fmla="*/ 218324 w 392878"/>
              <a:gd name="connsiteY2" fmla="*/ 290922 h 290922"/>
              <a:gd name="connsiteX3" fmla="*/ 218324 w 392878"/>
              <a:gd name="connsiteY3" fmla="*/ 193948 h 290922"/>
              <a:gd name="connsiteX4" fmla="*/ 0 w 392878"/>
              <a:gd name="connsiteY4" fmla="*/ 193948 h 290922"/>
              <a:gd name="connsiteX5" fmla="*/ 0 w 392878"/>
              <a:gd name="connsiteY5" fmla="*/ 96974 h 290922"/>
              <a:gd name="connsiteX6" fmla="*/ 218324 w 392878"/>
              <a:gd name="connsiteY6" fmla="*/ 96974 h 290922"/>
              <a:gd name="connsiteX7" fmla="*/ 218324 w 392878"/>
              <a:gd name="connsiteY7" fmla="*/ 0 h 2909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2878" h="290922">
                <a:moveTo>
                  <a:pt x="218324" y="0"/>
                </a:moveTo>
                <a:lnTo>
                  <a:pt x="392878" y="145461"/>
                </a:lnTo>
                <a:lnTo>
                  <a:pt x="218324" y="290922"/>
                </a:lnTo>
                <a:lnTo>
                  <a:pt x="218324" y="193948"/>
                </a:lnTo>
                <a:lnTo>
                  <a:pt x="0" y="193948"/>
                </a:lnTo>
                <a:lnTo>
                  <a:pt x="0" y="96974"/>
                </a:lnTo>
                <a:lnTo>
                  <a:pt x="218324" y="96974"/>
                </a:lnTo>
                <a:lnTo>
                  <a:pt x="218324" y="0"/>
                </a:lnTo>
                <a:close/>
              </a:path>
            </a:pathLst>
          </a:custGeom>
          <a:solidFill>
            <a:srgbClr val="8ACE23">
              <a:alpha val="100000"/>
            </a:srgbClr>
          </a:solidFill>
          <a:ln w="9525">
            <a:solidFill>
              <a:srgbClr val="E4EC63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2" name="形状6" title=""/>
          <p:cNvSpPr txBox="1"/>
          <p:nvPr/>
        </p:nvSpPr>
        <p:spPr>
          <a:xfrm>
            <a:off x="7836478" y="5376186"/>
            <a:ext cx="392878" cy="290922"/>
          </a:xfrm>
          <a:custGeom>
            <a:gdLst>
              <a:gd name="connsiteX0" fmla="*/ 218324 w 392878"/>
              <a:gd name="connsiteY0" fmla="*/ 0 h 290922"/>
              <a:gd name="connsiteX1" fmla="*/ 392878 w 392878"/>
              <a:gd name="connsiteY1" fmla="*/ 145461 h 290922"/>
              <a:gd name="connsiteX2" fmla="*/ 218324 w 392878"/>
              <a:gd name="connsiteY2" fmla="*/ 290922 h 290922"/>
              <a:gd name="connsiteX3" fmla="*/ 218324 w 392878"/>
              <a:gd name="connsiteY3" fmla="*/ 193948 h 290922"/>
              <a:gd name="connsiteX4" fmla="*/ 0 w 392878"/>
              <a:gd name="connsiteY4" fmla="*/ 193948 h 290922"/>
              <a:gd name="connsiteX5" fmla="*/ 0 w 392878"/>
              <a:gd name="connsiteY5" fmla="*/ 96974 h 290922"/>
              <a:gd name="connsiteX6" fmla="*/ 218324 w 392878"/>
              <a:gd name="connsiteY6" fmla="*/ 96974 h 290922"/>
              <a:gd name="connsiteX7" fmla="*/ 218324 w 392878"/>
              <a:gd name="connsiteY7" fmla="*/ 0 h 2909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2878" h="290922">
                <a:moveTo>
                  <a:pt x="218324" y="0"/>
                </a:moveTo>
                <a:lnTo>
                  <a:pt x="392878" y="145461"/>
                </a:lnTo>
                <a:lnTo>
                  <a:pt x="218324" y="290922"/>
                </a:lnTo>
                <a:lnTo>
                  <a:pt x="218324" y="193948"/>
                </a:lnTo>
                <a:lnTo>
                  <a:pt x="0" y="193948"/>
                </a:lnTo>
                <a:lnTo>
                  <a:pt x="0" y="96974"/>
                </a:lnTo>
                <a:lnTo>
                  <a:pt x="218324" y="96974"/>
                </a:lnTo>
                <a:lnTo>
                  <a:pt x="218324" y="0"/>
                </a:lnTo>
                <a:close/>
              </a:path>
            </a:pathLst>
          </a:custGeom>
          <a:solidFill>
            <a:srgbClr val="8ACE23">
              <a:alpha val="100000"/>
            </a:srgbClr>
          </a:solidFill>
          <a:ln w="9525">
            <a:solidFill>
              <a:srgbClr val="E4EC63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3" name="形状7" title=""/>
          <p:cNvSpPr txBox="1"/>
          <p:nvPr/>
        </p:nvSpPr>
        <p:spPr>
          <a:xfrm rot="2766000">
            <a:off x="3911518" y="4075136"/>
            <a:ext cx="473212" cy="290922"/>
          </a:xfrm>
          <a:custGeom>
            <a:gdLst>
              <a:gd name="connsiteX0" fmla="*/ 298658 w 473212"/>
              <a:gd name="connsiteY0" fmla="*/ 0 h 290922"/>
              <a:gd name="connsiteX1" fmla="*/ 473212 w 473212"/>
              <a:gd name="connsiteY1" fmla="*/ 145461 h 290922"/>
              <a:gd name="connsiteX2" fmla="*/ 298658 w 473212"/>
              <a:gd name="connsiteY2" fmla="*/ 290922 h 290922"/>
              <a:gd name="connsiteX3" fmla="*/ 298658 w 473212"/>
              <a:gd name="connsiteY3" fmla="*/ 193948 h 290922"/>
              <a:gd name="connsiteX4" fmla="*/ 0 w 473212"/>
              <a:gd name="connsiteY4" fmla="*/ 193948 h 290922"/>
              <a:gd name="connsiteX5" fmla="*/ 0 w 473212"/>
              <a:gd name="connsiteY5" fmla="*/ 96974 h 290922"/>
              <a:gd name="connsiteX6" fmla="*/ 298658 w 473212"/>
              <a:gd name="connsiteY6" fmla="*/ 96974 h 290922"/>
              <a:gd name="connsiteX7" fmla="*/ 298658 w 473212"/>
              <a:gd name="connsiteY7" fmla="*/ 0 h 29092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3212" h="290922">
                <a:moveTo>
                  <a:pt x="298658" y="0"/>
                </a:moveTo>
                <a:lnTo>
                  <a:pt x="473212" y="145461"/>
                </a:lnTo>
                <a:lnTo>
                  <a:pt x="298658" y="290922"/>
                </a:lnTo>
                <a:lnTo>
                  <a:pt x="298658" y="193948"/>
                </a:lnTo>
                <a:lnTo>
                  <a:pt x="0" y="193948"/>
                </a:lnTo>
                <a:lnTo>
                  <a:pt x="0" y="96974"/>
                </a:lnTo>
                <a:lnTo>
                  <a:pt x="298658" y="96974"/>
                </a:lnTo>
                <a:lnTo>
                  <a:pt x="298658" y="0"/>
                </a:lnTo>
                <a:close/>
              </a:path>
            </a:pathLst>
          </a:custGeom>
          <a:solidFill>
            <a:srgbClr val="8ACE23">
              <a:alpha val="100000"/>
            </a:srgbClr>
          </a:solidFill>
          <a:ln w="9525">
            <a:solidFill>
              <a:srgbClr val="E4EC63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44" name="图片 43" title="">
            <a:hlinkClick r:id="rId7" action="ppaction://hlinksldjump"/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11339195" y="6113145"/>
            <a:ext cx="661670" cy="5727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20" grpId="0" animBg="1"/>
      <p:bldP spid="22" grpId="0" animBg="1"/>
      <p:bldP spid="41" grpId="0" animBg="1"/>
      <p:bldP spid="25" grpId="0" animBg="1"/>
      <p:bldP spid="21" grpId="0" animBg="1"/>
      <p:bldP spid="15" grpId="0" animBg="1"/>
      <p:bldP spid="19" grpId="0" animBg="1"/>
      <p:bldP spid="43" grpId="0" animBg="1"/>
      <p:bldP spid="9" grpId="0" animBg="1"/>
      <p:bldP spid="18" grpId="0" animBg="1"/>
      <p:bldP spid="42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1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文本1" title=""/>
          <p:cNvSpPr txBox="1"/>
          <p:nvPr/>
        </p:nvSpPr>
        <p:spPr>
          <a:xfrm>
            <a:off x="454028" y="2279847"/>
            <a:ext cx="553053" cy="229965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课堂小结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741541" y="783307"/>
            <a:ext cx="9389535" cy="5281612"/>
          </a:xfrm>
          <a:prstGeom prst="rect">
            <a:avLst/>
          </a:prstGeom>
        </p:spPr>
      </p:pic>
      <p:pic>
        <p:nvPicPr>
          <p:cNvPr id="7" name="图片1" title="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336566" y="3938816"/>
            <a:ext cx="2320195" cy="2029349"/>
            <a:chExt cx="2320195" cy="2029349"/>
          </a:xfrm>
        </p:grpSpPr>
        <p:sp>
          <p:nvSpPr>
            <p:cNvPr id="3" name="形状4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4" name="图片2"/>
            <p:cNvPicPr>
              <a:picLocks noChangeAspect="1"/>
            </p:cNvPicPr>
            <p:nvPr/>
          </p:nvPicPr>
          <p:blipFill>
            <a:blip r:embed="rId2"/>
            <a:srcRect l="3375" t="3378" r="3797" b="7432"/>
            <a:stretch>
              <a:fillRect/>
            </a:stretch>
          </p:blipFill>
          <p:spPr>
            <a:xfrm>
              <a:off x="90383" y="48959"/>
              <a:ext cx="2155818" cy="1930517"/>
            </a:xfrm>
            <a:prstGeom prst="rect">
              <a:avLst/>
            </a:prstGeom>
          </p:spPr>
        </p:pic>
      </p:grpSp>
      <p:grpSp>
        <p:nvGrpSpPr>
          <p:cNvPr id="5" name="组合2" title=""/>
          <p:cNvGrpSpPr/>
          <p:nvPr/>
        </p:nvGrpSpPr>
        <p:grpSpPr>
          <a:xfrm>
            <a:off x="9474003" y="1231897"/>
            <a:ext cx="2320195" cy="2029349"/>
            <a:chExt cx="2320195" cy="2029349"/>
          </a:xfrm>
        </p:grpSpPr>
        <p:sp>
          <p:nvSpPr>
            <p:cNvPr id="6" name="形状5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7" name="图片3"/>
            <p:cNvPicPr>
              <a:picLocks noChangeAspect="1"/>
            </p:cNvPicPr>
            <p:nvPr/>
          </p:nvPicPr>
          <p:blipFill>
            <a:blip r:embed="rId3"/>
            <a:srcRect l="8945" t="9615" r="4153" b="11538"/>
            <a:stretch>
              <a:fillRect/>
            </a:stretch>
          </p:blipFill>
          <p:spPr>
            <a:xfrm>
              <a:off x="75638" y="63941"/>
              <a:ext cx="2169547" cy="1902057"/>
            </a:xfrm>
            <a:prstGeom prst="rect">
              <a:avLst/>
            </a:prstGeom>
          </p:spPr>
        </p:pic>
      </p:grpSp>
      <p:grpSp>
        <p:nvGrpSpPr>
          <p:cNvPr id="8" name="组合3" title=""/>
          <p:cNvGrpSpPr/>
          <p:nvPr/>
        </p:nvGrpSpPr>
        <p:grpSpPr>
          <a:xfrm>
            <a:off x="3382486" y="1231897"/>
            <a:ext cx="2320195" cy="2029349"/>
            <a:chExt cx="2320195" cy="2029349"/>
          </a:xfrm>
        </p:grpSpPr>
        <p:sp>
          <p:nvSpPr>
            <p:cNvPr id="9" name="形状6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0" name="图片4"/>
            <p:cNvPicPr>
              <a:picLocks noChangeAspect="1"/>
            </p:cNvPicPr>
            <p:nvPr/>
          </p:nvPicPr>
          <p:blipFill>
            <a:blip r:embed="rId4"/>
            <a:srcRect l="5498" t="4710" r="5841" b="8333"/>
            <a:stretch>
              <a:fillRect/>
            </a:stretch>
          </p:blipFill>
          <p:spPr>
            <a:xfrm>
              <a:off x="70438" y="56464"/>
              <a:ext cx="2179882" cy="1915849"/>
            </a:xfrm>
            <a:prstGeom prst="rect">
              <a:avLst/>
            </a:prstGeom>
          </p:spPr>
        </p:pic>
      </p:grpSp>
      <p:grpSp>
        <p:nvGrpSpPr>
          <p:cNvPr id="11" name="组合4" title=""/>
          <p:cNvGrpSpPr/>
          <p:nvPr/>
        </p:nvGrpSpPr>
        <p:grpSpPr>
          <a:xfrm>
            <a:off x="6428203" y="3938816"/>
            <a:ext cx="2320195" cy="2029349"/>
            <a:chExt cx="2320195" cy="2029349"/>
          </a:xfrm>
        </p:grpSpPr>
        <p:sp>
          <p:nvSpPr>
            <p:cNvPr id="12" name="形状7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3" name="图片5"/>
            <p:cNvPicPr>
              <a:picLocks noChangeAspect="1"/>
            </p:cNvPicPr>
            <p:nvPr/>
          </p:nvPicPr>
          <p:blipFill>
            <a:blip r:embed="rId5"/>
            <a:srcRect l="6521" t="3514" r="3478" b="4792"/>
            <a:stretch>
              <a:fillRect/>
            </a:stretch>
          </p:blipFill>
          <p:spPr>
            <a:xfrm>
              <a:off x="61731" y="46996"/>
              <a:ext cx="2208562" cy="1903057"/>
            </a:xfrm>
            <a:prstGeom prst="rect">
              <a:avLst/>
            </a:prstGeom>
          </p:spPr>
        </p:pic>
      </p:grpSp>
      <p:grpSp>
        <p:nvGrpSpPr>
          <p:cNvPr id="14" name="组合5" title=""/>
          <p:cNvGrpSpPr/>
          <p:nvPr/>
        </p:nvGrpSpPr>
        <p:grpSpPr>
          <a:xfrm>
            <a:off x="9474022" y="3938816"/>
            <a:ext cx="2320195" cy="2029349"/>
            <a:chExt cx="2320195" cy="2029349"/>
          </a:xfrm>
        </p:grpSpPr>
        <p:sp>
          <p:nvSpPr>
            <p:cNvPr id="15" name="形状8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6" name="图片6"/>
            <p:cNvPicPr>
              <a:picLocks noChangeAspect="1"/>
            </p:cNvPicPr>
            <p:nvPr/>
          </p:nvPicPr>
          <p:blipFill>
            <a:blip r:embed="rId6"/>
            <a:srcRect l="3333" t="4832" r="1538" b="4460"/>
            <a:stretch>
              <a:fillRect/>
            </a:stretch>
          </p:blipFill>
          <p:spPr>
            <a:xfrm>
              <a:off x="65103" y="56369"/>
              <a:ext cx="2190445" cy="1916240"/>
            </a:xfrm>
            <a:prstGeom prst="rect">
              <a:avLst/>
            </a:prstGeom>
          </p:spPr>
        </p:pic>
      </p:grpSp>
      <p:sp>
        <p:nvSpPr>
          <p:cNvPr id="17" name="文本1" title=""/>
          <p:cNvSpPr txBox="1"/>
          <p:nvPr/>
        </p:nvSpPr>
        <p:spPr>
          <a:xfrm>
            <a:off x="944461" y="3260941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干电池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2" title=""/>
          <p:cNvSpPr txBox="1"/>
          <p:nvPr/>
        </p:nvSpPr>
        <p:spPr>
          <a:xfrm>
            <a:off x="3685413" y="3261122"/>
            <a:ext cx="17145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氧化银电池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3" title=""/>
          <p:cNvSpPr txBox="1"/>
          <p:nvPr/>
        </p:nvSpPr>
        <p:spPr>
          <a:xfrm>
            <a:off x="7035527" y="3260731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蓄电池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4" title=""/>
          <p:cNvSpPr txBox="1"/>
          <p:nvPr/>
        </p:nvSpPr>
        <p:spPr>
          <a:xfrm>
            <a:off x="9929212" y="3260798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硅光电池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5" title=""/>
          <p:cNvSpPr txBox="1"/>
          <p:nvPr/>
        </p:nvSpPr>
        <p:spPr>
          <a:xfrm>
            <a:off x="944280" y="5967489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锂电池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6" title=""/>
          <p:cNvSpPr txBox="1"/>
          <p:nvPr/>
        </p:nvSpPr>
        <p:spPr>
          <a:xfrm>
            <a:off x="3837956" y="5967489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学生电源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7" title=""/>
          <p:cNvSpPr txBox="1"/>
          <p:nvPr/>
        </p:nvSpPr>
        <p:spPr>
          <a:xfrm>
            <a:off x="6883175" y="5967555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燃料电池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8" title=""/>
          <p:cNvSpPr txBox="1"/>
          <p:nvPr/>
        </p:nvSpPr>
        <p:spPr>
          <a:xfrm>
            <a:off x="10081327" y="5967489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发电机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形状1" title="">
            <a:hlinkClick r:id="rId7" action="ppaction://hlinksldjump"/>
          </p:cNvPr>
          <p:cNvSpPr txBox="1"/>
          <p:nvPr/>
        </p:nvSpPr>
        <p:spPr>
          <a:xfrm>
            <a:off x="336442" y="277873"/>
            <a:ext cx="1784061" cy="594065"/>
          </a:xfrm>
          <a:custGeom>
            <a:gdLst>
              <a:gd name="connsiteX0" fmla="*/ 175366 w 1784061"/>
              <a:gd name="connsiteY0" fmla="*/ 0 h 594065"/>
              <a:gd name="connsiteX1" fmla="*/ 1784061 w 1784061"/>
              <a:gd name="connsiteY1" fmla="*/ 0 h 594065"/>
              <a:gd name="connsiteX2" fmla="*/ 1784061 w 1784061"/>
              <a:gd name="connsiteY2" fmla="*/ 418699 h 594065"/>
              <a:gd name="connsiteX3" fmla="*/ 1784061 w 1784061"/>
              <a:gd name="connsiteY3" fmla="*/ 515551 h 594065"/>
              <a:gd name="connsiteX4" fmla="*/ 0 w 1784061"/>
              <a:gd name="connsiteY4" fmla="*/ 594065 h 594065"/>
              <a:gd name="connsiteX5" fmla="*/ 0 w 1784061"/>
              <a:gd name="connsiteY5" fmla="*/ 175366 h 594065"/>
              <a:gd name="connsiteX6" fmla="*/ 0 w 1784061"/>
              <a:gd name="connsiteY6" fmla="*/ 78514 h 5940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4061" h="594065">
                <a:moveTo>
                  <a:pt x="175366" y="0"/>
                </a:moveTo>
                <a:lnTo>
                  <a:pt x="1784061" y="0"/>
                </a:lnTo>
                <a:lnTo>
                  <a:pt x="1784061" y="418699"/>
                </a:lnTo>
                <a:cubicBezTo>
                  <a:pt x="1784061" y="515551"/>
                  <a:pt x="1705547" y="594065"/>
                  <a:pt x="1608695" y="594065"/>
                </a:cubicBezTo>
                <a:lnTo>
                  <a:pt x="0" y="594065"/>
                </a:lnTo>
                <a:lnTo>
                  <a:pt x="0" y="175366"/>
                </a:lnTo>
                <a:cubicBezTo>
                  <a:pt x="0" y="78514"/>
                  <a:pt x="78514" y="0"/>
                  <a:pt x="175366" y="0"/>
                </a:cubicBezTo>
                <a:close/>
              </a:path>
            </a:pathLst>
          </a:custGeom>
          <a:solidFill>
            <a:srgbClr val="8ACE23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各种电源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6" name="组合6" title=""/>
          <p:cNvGrpSpPr/>
          <p:nvPr/>
        </p:nvGrpSpPr>
        <p:grpSpPr>
          <a:xfrm>
            <a:off x="336728" y="1231897"/>
            <a:ext cx="2320195" cy="2029349"/>
            <a:chExt cx="2320195" cy="2029349"/>
          </a:xfrm>
        </p:grpSpPr>
        <p:sp>
          <p:nvSpPr>
            <p:cNvPr id="27" name="形状9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28" name="图片7"/>
            <p:cNvPicPr>
              <a:picLocks noChangeAspect="1"/>
            </p:cNvPicPr>
            <p:nvPr/>
          </p:nvPicPr>
          <p:blipFill>
            <a:blip r:embed="rId8"/>
            <a:srcRect l="5642" t="5802" r="5642" b="6143"/>
            <a:stretch>
              <a:fillRect/>
            </a:stretch>
          </p:blipFill>
          <p:spPr>
            <a:xfrm>
              <a:off x="82362" y="63332"/>
              <a:ext cx="2170394" cy="1903095"/>
            </a:xfrm>
            <a:prstGeom prst="rect">
              <a:avLst/>
            </a:prstGeom>
          </p:spPr>
        </p:pic>
      </p:grpSp>
      <p:grpSp>
        <p:nvGrpSpPr>
          <p:cNvPr id="29" name="组合7" title=""/>
          <p:cNvGrpSpPr/>
          <p:nvPr/>
        </p:nvGrpSpPr>
        <p:grpSpPr>
          <a:xfrm>
            <a:off x="6428245" y="1231897"/>
            <a:ext cx="2320195" cy="2029349"/>
            <a:chExt cx="2320195" cy="2029349"/>
          </a:xfrm>
        </p:grpSpPr>
        <p:sp>
          <p:nvSpPr>
            <p:cNvPr id="30" name="形状10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31" name="图片8"/>
            <p:cNvPicPr>
              <a:picLocks noChangeAspect="1"/>
            </p:cNvPicPr>
            <p:nvPr/>
          </p:nvPicPr>
          <p:blipFill>
            <a:blip r:embed="rId9"/>
            <a:srcRect l="5681" t="4330" r="4166" b="6299"/>
            <a:stretch>
              <a:fillRect/>
            </a:stretch>
          </p:blipFill>
          <p:spPr>
            <a:xfrm>
              <a:off x="75362" y="63855"/>
              <a:ext cx="2170043" cy="1902304"/>
            </a:xfrm>
            <a:prstGeom prst="rect">
              <a:avLst/>
            </a:prstGeom>
          </p:spPr>
        </p:pic>
      </p:grpSp>
      <p:grpSp>
        <p:nvGrpSpPr>
          <p:cNvPr id="32" name="组合8" title=""/>
          <p:cNvGrpSpPr/>
          <p:nvPr/>
        </p:nvGrpSpPr>
        <p:grpSpPr>
          <a:xfrm>
            <a:off x="3382384" y="3938816"/>
            <a:ext cx="2320195" cy="2029349"/>
            <a:chExt cx="2320195" cy="2029349"/>
          </a:xfrm>
        </p:grpSpPr>
        <p:sp>
          <p:nvSpPr>
            <p:cNvPr id="33" name="形状11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34" name="图片9"/>
            <p:cNvPicPr>
              <a:picLocks noChangeAspect="1"/>
            </p:cNvPicPr>
            <p:nvPr/>
          </p:nvPicPr>
          <p:blipFill>
            <a:blip r:embed="rId10"/>
            <a:srcRect l="2923" t="2892" r="1461" b="3719"/>
            <a:stretch>
              <a:fillRect/>
            </a:stretch>
          </p:blipFill>
          <p:spPr>
            <a:xfrm>
              <a:off x="75096" y="63255"/>
              <a:ext cx="2170233" cy="1902638"/>
            </a:xfrm>
            <a:prstGeom prst="rect">
              <a:avLst/>
            </a:prstGeom>
          </p:spPr>
        </p:pic>
      </p:grpSp>
      <p:sp>
        <p:nvSpPr>
          <p:cNvPr id="35" name="形状2" title=""/>
          <p:cNvSpPr txBox="1"/>
          <p:nvPr/>
        </p:nvSpPr>
        <p:spPr>
          <a:xfrm>
            <a:off x="2673544" y="310315"/>
            <a:ext cx="5240645" cy="593750"/>
          </a:xfrm>
          <a:custGeom>
            <a:gdLst>
              <a:gd name="connsiteX0" fmla="*/ 296875 w 5240645"/>
              <a:gd name="connsiteY0" fmla="*/ 0 h 593750"/>
              <a:gd name="connsiteX1" fmla="*/ 4943770 w 5240645"/>
              <a:gd name="connsiteY1" fmla="*/ 0 h 593750"/>
              <a:gd name="connsiteX2" fmla="*/ 5107730 w 5240645"/>
              <a:gd name="connsiteY2" fmla="*/ 0 h 593750"/>
              <a:gd name="connsiteX3" fmla="*/ 5240645 w 5240645"/>
              <a:gd name="connsiteY3" fmla="*/ 460835 h 593750"/>
              <a:gd name="connsiteX4" fmla="*/ 296875 w 5240645"/>
              <a:gd name="connsiteY4" fmla="*/ 593750 h 593750"/>
              <a:gd name="connsiteX5" fmla="*/ 132916 w 5240645"/>
              <a:gd name="connsiteY5" fmla="*/ 593750 h 593750"/>
              <a:gd name="connsiteX6" fmla="*/ 0 w 5240645"/>
              <a:gd name="connsiteY6" fmla="*/ 132916 h 5937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0645" h="593750">
                <a:moveTo>
                  <a:pt x="296875" y="0"/>
                </a:moveTo>
                <a:lnTo>
                  <a:pt x="4943770" y="0"/>
                </a:lnTo>
                <a:cubicBezTo>
                  <a:pt x="5107730" y="0"/>
                  <a:pt x="5240645" y="132916"/>
                  <a:pt x="5240645" y="296875"/>
                </a:cubicBezTo>
                <a:cubicBezTo>
                  <a:pt x="5240645" y="460835"/>
                  <a:pt x="5107730" y="593750"/>
                  <a:pt x="4943770" y="593750"/>
                </a:cubicBezTo>
                <a:lnTo>
                  <a:pt x="296875" y="593750"/>
                </a:lnTo>
                <a:cubicBezTo>
                  <a:pt x="132916" y="593750"/>
                  <a:pt x="0" y="460835"/>
                  <a:pt x="0" y="296875"/>
                </a:cubicBezTo>
                <a:cubicBezTo>
                  <a:pt x="0" y="132916"/>
                  <a:pt x="132916" y="0"/>
                  <a:pt x="296875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8ACE23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把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其他形式的能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转化为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电能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的装置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形状3" title=""/>
          <p:cNvSpPr txBox="1"/>
          <p:nvPr/>
        </p:nvSpPr>
        <p:spPr>
          <a:xfrm>
            <a:off x="2083790" y="606904"/>
            <a:ext cx="584995" cy="19050"/>
          </a:xfrm>
          <a:prstGeom prst="line">
            <a:avLst/>
          </a:prstGeom>
          <a:ln w="19050">
            <a:solidFill>
              <a:srgbClr val="8ACE23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37" name="图片1" title="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11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>
            <a:hlinkClick r:id="rId2" action="ppaction://hlinksldjump"/>
          </p:cNvPr>
          <p:cNvSpPr txBox="1"/>
          <p:nvPr/>
        </p:nvSpPr>
        <p:spPr>
          <a:xfrm>
            <a:off x="336442" y="277873"/>
            <a:ext cx="2003136" cy="594065"/>
          </a:xfrm>
          <a:custGeom>
            <a:gdLst>
              <a:gd name="connsiteX0" fmla="*/ 175366 w 2003136"/>
              <a:gd name="connsiteY0" fmla="*/ 0 h 594065"/>
              <a:gd name="connsiteX1" fmla="*/ 2003136 w 2003136"/>
              <a:gd name="connsiteY1" fmla="*/ 0 h 594065"/>
              <a:gd name="connsiteX2" fmla="*/ 2003136 w 2003136"/>
              <a:gd name="connsiteY2" fmla="*/ 418699 h 594065"/>
              <a:gd name="connsiteX3" fmla="*/ 2003136 w 2003136"/>
              <a:gd name="connsiteY3" fmla="*/ 515551 h 594065"/>
              <a:gd name="connsiteX4" fmla="*/ 0 w 2003136"/>
              <a:gd name="connsiteY4" fmla="*/ 594065 h 594065"/>
              <a:gd name="connsiteX5" fmla="*/ 0 w 2003136"/>
              <a:gd name="connsiteY5" fmla="*/ 175366 h 594065"/>
              <a:gd name="connsiteX6" fmla="*/ 0 w 2003136"/>
              <a:gd name="connsiteY6" fmla="*/ 78514 h 5940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3136" h="594065">
                <a:moveTo>
                  <a:pt x="175366" y="0"/>
                </a:moveTo>
                <a:lnTo>
                  <a:pt x="2003136" y="0"/>
                </a:lnTo>
                <a:lnTo>
                  <a:pt x="2003136" y="418699"/>
                </a:lnTo>
                <a:cubicBezTo>
                  <a:pt x="2003136" y="515551"/>
                  <a:pt x="1924622" y="594065"/>
                  <a:pt x="1827770" y="594065"/>
                </a:cubicBezTo>
                <a:lnTo>
                  <a:pt x="0" y="594065"/>
                </a:lnTo>
                <a:lnTo>
                  <a:pt x="0" y="175366"/>
                </a:lnTo>
                <a:cubicBezTo>
                  <a:pt x="0" y="78514"/>
                  <a:pt x="78514" y="0"/>
                  <a:pt x="175366" y="0"/>
                </a:cubicBezTo>
                <a:close/>
              </a:path>
            </a:pathLst>
          </a:custGeom>
          <a:solidFill>
            <a:srgbClr val="8ACE23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各种用电器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形状2" title=""/>
          <p:cNvSpPr txBox="1"/>
          <p:nvPr/>
        </p:nvSpPr>
        <p:spPr>
          <a:xfrm>
            <a:off x="2339073" y="575100"/>
            <a:ext cx="584995" cy="19050"/>
          </a:xfrm>
          <a:prstGeom prst="line">
            <a:avLst/>
          </a:prstGeom>
          <a:ln w="19050">
            <a:solidFill>
              <a:srgbClr val="8ACE23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" name="形状3" title=""/>
          <p:cNvSpPr txBox="1"/>
          <p:nvPr/>
        </p:nvSpPr>
        <p:spPr>
          <a:xfrm>
            <a:off x="336728" y="1231897"/>
            <a:ext cx="2320195" cy="2029349"/>
          </a:xfrm>
          <a:prstGeom prst="rect">
            <a:avLst/>
          </a:prstGeom>
          <a:solidFill>
            <a:srgbClr val="8ACE23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" name="形状4" title=""/>
          <p:cNvSpPr txBox="1"/>
          <p:nvPr/>
        </p:nvSpPr>
        <p:spPr>
          <a:xfrm>
            <a:off x="3382486" y="1231897"/>
            <a:ext cx="2320195" cy="2029349"/>
          </a:xfrm>
          <a:prstGeom prst="rect">
            <a:avLst/>
          </a:prstGeom>
          <a:solidFill>
            <a:srgbClr val="8ACE23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6" name="形状5" title=""/>
          <p:cNvSpPr txBox="1"/>
          <p:nvPr/>
        </p:nvSpPr>
        <p:spPr>
          <a:xfrm>
            <a:off x="3382384" y="3938816"/>
            <a:ext cx="2320195" cy="2029349"/>
          </a:xfrm>
          <a:prstGeom prst="rect">
            <a:avLst/>
          </a:prstGeom>
          <a:solidFill>
            <a:srgbClr val="8ACE23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7" name="形状6" title=""/>
          <p:cNvSpPr txBox="1"/>
          <p:nvPr/>
        </p:nvSpPr>
        <p:spPr>
          <a:xfrm>
            <a:off x="6428203" y="3938816"/>
            <a:ext cx="2320195" cy="2029349"/>
          </a:xfrm>
          <a:prstGeom prst="rect">
            <a:avLst/>
          </a:prstGeom>
          <a:solidFill>
            <a:srgbClr val="8ACE23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8" name="形状7" title=""/>
          <p:cNvSpPr txBox="1"/>
          <p:nvPr/>
        </p:nvSpPr>
        <p:spPr>
          <a:xfrm>
            <a:off x="2928471" y="278101"/>
            <a:ext cx="4431020" cy="593750"/>
          </a:xfrm>
          <a:custGeom>
            <a:gdLst>
              <a:gd name="connsiteX0" fmla="*/ 296875 w 4431020"/>
              <a:gd name="connsiteY0" fmla="*/ 0 h 593750"/>
              <a:gd name="connsiteX1" fmla="*/ 4134145 w 4431020"/>
              <a:gd name="connsiteY1" fmla="*/ 0 h 593750"/>
              <a:gd name="connsiteX2" fmla="*/ 4298105 w 4431020"/>
              <a:gd name="connsiteY2" fmla="*/ 0 h 593750"/>
              <a:gd name="connsiteX3" fmla="*/ 4431020 w 4431020"/>
              <a:gd name="connsiteY3" fmla="*/ 460835 h 593750"/>
              <a:gd name="connsiteX4" fmla="*/ 296875 w 4431020"/>
              <a:gd name="connsiteY4" fmla="*/ 593750 h 593750"/>
              <a:gd name="connsiteX5" fmla="*/ 132916 w 4431020"/>
              <a:gd name="connsiteY5" fmla="*/ 593750 h 593750"/>
              <a:gd name="connsiteX6" fmla="*/ 0 w 4431020"/>
              <a:gd name="connsiteY6" fmla="*/ 132916 h 5937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31021" h="593750">
                <a:moveTo>
                  <a:pt x="296875" y="0"/>
                </a:moveTo>
                <a:lnTo>
                  <a:pt x="4134145" y="0"/>
                </a:lnTo>
                <a:cubicBezTo>
                  <a:pt x="4298105" y="0"/>
                  <a:pt x="4431021" y="132916"/>
                  <a:pt x="4431021" y="296875"/>
                </a:cubicBezTo>
                <a:cubicBezTo>
                  <a:pt x="4431020" y="460835"/>
                  <a:pt x="4298105" y="593750"/>
                  <a:pt x="4134145" y="593750"/>
                </a:cubicBezTo>
                <a:lnTo>
                  <a:pt x="296875" y="593750"/>
                </a:lnTo>
                <a:cubicBezTo>
                  <a:pt x="132916" y="593750"/>
                  <a:pt x="0" y="460835"/>
                  <a:pt x="0" y="296875"/>
                </a:cubicBezTo>
                <a:cubicBezTo>
                  <a:pt x="0" y="132916"/>
                  <a:pt x="132916" y="0"/>
                  <a:pt x="296875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8ACE23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把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电能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转化为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其他形式的能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1" title=""/>
          <p:cNvSpPr txBox="1"/>
          <p:nvPr/>
        </p:nvSpPr>
        <p:spPr>
          <a:xfrm>
            <a:off x="906323" y="3193390"/>
            <a:ext cx="11811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电视机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3951922" y="3193742"/>
            <a:ext cx="11811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电冰箱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6997427" y="3193390"/>
            <a:ext cx="11811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洗衣机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10042941" y="3193742"/>
            <a:ext cx="11811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电风扇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5" title=""/>
          <p:cNvSpPr txBox="1"/>
          <p:nvPr/>
        </p:nvSpPr>
        <p:spPr>
          <a:xfrm>
            <a:off x="1036639" y="5967689"/>
            <a:ext cx="850900" cy="68766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900"/>
              </a:lnSpc>
            </a:pP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台灯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6" title=""/>
          <p:cNvSpPr txBox="1"/>
          <p:nvPr/>
        </p:nvSpPr>
        <p:spPr>
          <a:xfrm>
            <a:off x="3951722" y="5967860"/>
            <a:ext cx="1181100" cy="68766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900"/>
              </a:lnSpc>
            </a:pP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微波炉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7" title=""/>
          <p:cNvSpPr txBox="1"/>
          <p:nvPr/>
        </p:nvSpPr>
        <p:spPr>
          <a:xfrm>
            <a:off x="7163800" y="5967651"/>
            <a:ext cx="850900" cy="68766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900"/>
              </a:lnSpc>
            </a:pP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电脑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8" title=""/>
          <p:cNvSpPr txBox="1"/>
          <p:nvPr/>
        </p:nvSpPr>
        <p:spPr>
          <a:xfrm>
            <a:off x="10043122" y="5967832"/>
            <a:ext cx="1181100" cy="68766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900"/>
              </a:lnSpc>
            </a:pP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电烤箱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" name="图片1" title=""/>
          <p:cNvPicPr>
            <a:picLocks noChangeAspect="1"/>
          </p:cNvPicPr>
          <p:nvPr/>
        </p:nvPicPr>
        <p:blipFill>
          <a:blip r:embed="rId3"/>
          <a:srcRect l="2531" t="5666" r="2215" b="4333"/>
          <a:stretch>
            <a:fillRect/>
          </a:stretch>
        </p:blipFill>
        <p:spPr>
          <a:xfrm>
            <a:off x="3452412" y="1299753"/>
            <a:ext cx="2180501" cy="1893818"/>
          </a:xfrm>
          <a:prstGeom prst="rect">
            <a:avLst/>
          </a:prstGeom>
        </p:spPr>
      </p:pic>
      <p:grpSp>
        <p:nvGrpSpPr>
          <p:cNvPr id="18" name="组合1" title=""/>
          <p:cNvGrpSpPr/>
          <p:nvPr/>
        </p:nvGrpSpPr>
        <p:grpSpPr>
          <a:xfrm>
            <a:off x="6428245" y="1231897"/>
            <a:ext cx="2320195" cy="2029349"/>
            <a:chExt cx="2320195" cy="2029349"/>
          </a:xfrm>
        </p:grpSpPr>
        <p:sp>
          <p:nvSpPr>
            <p:cNvPr id="19" name="形状9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20" name="图片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7665" y="68027"/>
              <a:ext cx="1684782" cy="1893903"/>
            </a:xfrm>
            <a:prstGeom prst="rect">
              <a:avLst/>
            </a:prstGeom>
          </p:spPr>
        </p:pic>
      </p:grpSp>
      <p:grpSp>
        <p:nvGrpSpPr>
          <p:cNvPr id="21" name="组合2" title=""/>
          <p:cNvGrpSpPr/>
          <p:nvPr/>
        </p:nvGrpSpPr>
        <p:grpSpPr>
          <a:xfrm>
            <a:off x="9474022" y="3938816"/>
            <a:ext cx="2320195" cy="2029349"/>
            <a:chExt cx="2320195" cy="2029349"/>
          </a:xfrm>
        </p:grpSpPr>
        <p:sp>
          <p:nvSpPr>
            <p:cNvPr id="22" name="形状10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23" name="图片8"/>
            <p:cNvPicPr>
              <a:picLocks noChangeAspect="1"/>
            </p:cNvPicPr>
            <p:nvPr/>
          </p:nvPicPr>
          <p:blipFill>
            <a:blip r:embed="rId5"/>
            <a:srcRect l="3041" t="4912" r="3041" b="4561"/>
            <a:stretch>
              <a:fillRect/>
            </a:stretch>
          </p:blipFill>
          <p:spPr>
            <a:xfrm>
              <a:off x="98965" y="68085"/>
              <a:ext cx="2122722" cy="1894237"/>
            </a:xfrm>
            <a:prstGeom prst="rect">
              <a:avLst/>
            </a:prstGeom>
          </p:spPr>
        </p:pic>
      </p:grpSp>
      <p:grpSp>
        <p:nvGrpSpPr>
          <p:cNvPr id="24" name="组合3" title=""/>
          <p:cNvGrpSpPr/>
          <p:nvPr/>
        </p:nvGrpSpPr>
        <p:grpSpPr>
          <a:xfrm>
            <a:off x="9474003" y="1231897"/>
            <a:ext cx="2320195" cy="2029349"/>
            <a:chExt cx="2320195" cy="2029349"/>
          </a:xfrm>
        </p:grpSpPr>
        <p:sp>
          <p:nvSpPr>
            <p:cNvPr id="25" name="形状11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26" name="图片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4794" y="123149"/>
              <a:ext cx="1652102" cy="1784499"/>
            </a:xfrm>
            <a:prstGeom prst="rect">
              <a:avLst/>
            </a:prstGeom>
          </p:spPr>
        </p:pic>
      </p:grpSp>
      <p:sp>
        <p:nvSpPr>
          <p:cNvPr id="27" name="形状8" title=""/>
          <p:cNvSpPr txBox="1"/>
          <p:nvPr/>
        </p:nvSpPr>
        <p:spPr>
          <a:xfrm>
            <a:off x="337471" y="3938788"/>
            <a:ext cx="2320195" cy="2029349"/>
          </a:xfrm>
          <a:prstGeom prst="rect">
            <a:avLst/>
          </a:prstGeom>
          <a:solidFill>
            <a:srgbClr val="8ACE23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28" name="图片2" title=""/>
          <p:cNvPicPr>
            <a:picLocks noChangeAspect="1"/>
          </p:cNvPicPr>
          <p:nvPr/>
        </p:nvPicPr>
        <p:blipFill>
          <a:blip r:embed="rId7"/>
          <a:srcRect t="20935" b="8057"/>
          <a:stretch>
            <a:fillRect/>
          </a:stretch>
        </p:blipFill>
        <p:spPr>
          <a:xfrm>
            <a:off x="479012" y="4039181"/>
            <a:ext cx="2036540" cy="1828095"/>
          </a:xfrm>
          <a:prstGeom prst="rect">
            <a:avLst/>
          </a:prstGeom>
        </p:spPr>
      </p:pic>
      <p:pic>
        <p:nvPicPr>
          <p:cNvPr id="29" name="图片3" title=""/>
          <p:cNvPicPr>
            <a:picLocks noChangeAspect="1"/>
          </p:cNvPicPr>
          <p:nvPr/>
        </p:nvPicPr>
        <p:blipFill>
          <a:blip r:embed="rId8"/>
          <a:srcRect l="12106" t="6295" r="11738"/>
          <a:stretch>
            <a:fillRect/>
          </a:stretch>
        </p:blipFill>
        <p:spPr>
          <a:xfrm>
            <a:off x="6498526" y="4006958"/>
            <a:ext cx="2179968" cy="1893227"/>
          </a:xfrm>
          <a:prstGeom prst="rect">
            <a:avLst/>
          </a:prstGeom>
        </p:spPr>
      </p:pic>
      <p:pic>
        <p:nvPicPr>
          <p:cNvPr id="30" name="图片4" title=""/>
          <p:cNvPicPr>
            <a:picLocks noChangeAspect="1"/>
          </p:cNvPicPr>
          <p:nvPr/>
        </p:nvPicPr>
        <p:blipFill>
          <a:blip r:embed="rId9"/>
          <a:srcRect l="4700" r="4000"/>
          <a:stretch>
            <a:fillRect/>
          </a:stretch>
        </p:blipFill>
        <p:spPr>
          <a:xfrm>
            <a:off x="3464690" y="4068318"/>
            <a:ext cx="2156336" cy="1771107"/>
          </a:xfrm>
          <a:prstGeom prst="rect">
            <a:avLst/>
          </a:prstGeom>
        </p:spPr>
      </p:pic>
      <p:pic>
        <p:nvPicPr>
          <p:cNvPr id="31" name="图片5" title=""/>
          <p:cNvPicPr>
            <a:picLocks noChangeAspect="1"/>
          </p:cNvPicPr>
          <p:nvPr/>
        </p:nvPicPr>
        <p:blipFill>
          <a:blip r:embed="rId10"/>
          <a:srcRect t="17250" b="20125"/>
          <a:stretch>
            <a:fillRect/>
          </a:stretch>
        </p:blipFill>
        <p:spPr>
          <a:xfrm>
            <a:off x="373113" y="1478518"/>
            <a:ext cx="2178253" cy="1536897"/>
          </a:xfrm>
          <a:prstGeom prst="rect">
            <a:avLst/>
          </a:prstGeom>
        </p:spPr>
      </p:pic>
      <p:pic>
        <p:nvPicPr>
          <p:cNvPr id="32" name="图片6" title="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11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787127" y="3260731"/>
            <a:ext cx="141922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按钮开关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3837594" y="3260522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拉线开关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3" title=""/>
          <p:cNvSpPr txBox="1"/>
          <p:nvPr/>
        </p:nvSpPr>
        <p:spPr>
          <a:xfrm>
            <a:off x="6883346" y="3260874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感应开关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4" title=""/>
          <p:cNvSpPr txBox="1"/>
          <p:nvPr/>
        </p:nvSpPr>
        <p:spPr>
          <a:xfrm>
            <a:off x="9928793" y="3260550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闸刀开关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5" title=""/>
          <p:cNvSpPr txBox="1"/>
          <p:nvPr/>
        </p:nvSpPr>
        <p:spPr>
          <a:xfrm>
            <a:off x="734035" y="5967908"/>
            <a:ext cx="15240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光控开关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形状1" title="">
            <a:hlinkClick r:id="rId2" action="ppaction://hlinksldjump"/>
          </p:cNvPr>
          <p:cNvSpPr txBox="1"/>
          <p:nvPr/>
        </p:nvSpPr>
        <p:spPr>
          <a:xfrm>
            <a:off x="336442" y="277873"/>
            <a:ext cx="1784061" cy="594065"/>
          </a:xfrm>
          <a:custGeom>
            <a:gdLst>
              <a:gd name="connsiteX0" fmla="*/ 175366 w 1784061"/>
              <a:gd name="connsiteY0" fmla="*/ 0 h 594065"/>
              <a:gd name="connsiteX1" fmla="*/ 1784061 w 1784061"/>
              <a:gd name="connsiteY1" fmla="*/ 0 h 594065"/>
              <a:gd name="connsiteX2" fmla="*/ 1784061 w 1784061"/>
              <a:gd name="connsiteY2" fmla="*/ 418699 h 594065"/>
              <a:gd name="connsiteX3" fmla="*/ 1784061 w 1784061"/>
              <a:gd name="connsiteY3" fmla="*/ 515551 h 594065"/>
              <a:gd name="connsiteX4" fmla="*/ 0 w 1784061"/>
              <a:gd name="connsiteY4" fmla="*/ 594065 h 594065"/>
              <a:gd name="connsiteX5" fmla="*/ 0 w 1784061"/>
              <a:gd name="connsiteY5" fmla="*/ 175366 h 594065"/>
              <a:gd name="connsiteX6" fmla="*/ 0 w 1784061"/>
              <a:gd name="connsiteY6" fmla="*/ 78514 h 5940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4061" h="594065">
                <a:moveTo>
                  <a:pt x="175366" y="0"/>
                </a:moveTo>
                <a:lnTo>
                  <a:pt x="1784061" y="0"/>
                </a:lnTo>
                <a:lnTo>
                  <a:pt x="1784061" y="418699"/>
                </a:lnTo>
                <a:cubicBezTo>
                  <a:pt x="1784061" y="515551"/>
                  <a:pt x="1705547" y="594065"/>
                  <a:pt x="1608695" y="594065"/>
                </a:cubicBezTo>
                <a:lnTo>
                  <a:pt x="0" y="594065"/>
                </a:lnTo>
                <a:lnTo>
                  <a:pt x="0" y="175366"/>
                </a:lnTo>
                <a:cubicBezTo>
                  <a:pt x="0" y="78514"/>
                  <a:pt x="78514" y="0"/>
                  <a:pt x="175366" y="0"/>
                </a:cubicBezTo>
                <a:close/>
              </a:path>
            </a:pathLst>
          </a:custGeom>
          <a:solidFill>
            <a:srgbClr val="8ACE23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各种开关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形状2" title=""/>
          <p:cNvSpPr txBox="1"/>
          <p:nvPr/>
        </p:nvSpPr>
        <p:spPr>
          <a:xfrm>
            <a:off x="2661428" y="278101"/>
            <a:ext cx="3507095" cy="593750"/>
          </a:xfrm>
          <a:custGeom>
            <a:gdLst>
              <a:gd name="connsiteX0" fmla="*/ 296875 w 3507095"/>
              <a:gd name="connsiteY0" fmla="*/ 0 h 593750"/>
              <a:gd name="connsiteX1" fmla="*/ 3210220 w 3507095"/>
              <a:gd name="connsiteY1" fmla="*/ 0 h 593750"/>
              <a:gd name="connsiteX2" fmla="*/ 3374180 w 3507095"/>
              <a:gd name="connsiteY2" fmla="*/ 0 h 593750"/>
              <a:gd name="connsiteX3" fmla="*/ 3507095 w 3507095"/>
              <a:gd name="connsiteY3" fmla="*/ 460835 h 593750"/>
              <a:gd name="connsiteX4" fmla="*/ 296875 w 3507095"/>
              <a:gd name="connsiteY4" fmla="*/ 593750 h 593750"/>
              <a:gd name="connsiteX5" fmla="*/ 132916 w 3507095"/>
              <a:gd name="connsiteY5" fmla="*/ 593750 h 593750"/>
              <a:gd name="connsiteX6" fmla="*/ 0 w 3507095"/>
              <a:gd name="connsiteY6" fmla="*/ 132916 h 5937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07095" h="593750">
                <a:moveTo>
                  <a:pt x="296875" y="0"/>
                </a:moveTo>
                <a:lnTo>
                  <a:pt x="3210220" y="0"/>
                </a:lnTo>
                <a:cubicBezTo>
                  <a:pt x="3374180" y="0"/>
                  <a:pt x="3507096" y="132916"/>
                  <a:pt x="3507096" y="296875"/>
                </a:cubicBezTo>
                <a:cubicBezTo>
                  <a:pt x="3507095" y="460835"/>
                  <a:pt x="3374180" y="593750"/>
                  <a:pt x="3210220" y="593750"/>
                </a:cubicBezTo>
                <a:lnTo>
                  <a:pt x="296875" y="593750"/>
                </a:lnTo>
                <a:cubicBezTo>
                  <a:pt x="132916" y="593750"/>
                  <a:pt x="0" y="460835"/>
                  <a:pt x="0" y="296875"/>
                </a:cubicBezTo>
                <a:cubicBezTo>
                  <a:pt x="0" y="132916"/>
                  <a:pt x="132916" y="0"/>
                  <a:pt x="296875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8ACE23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控制电路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通断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的装置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形状3" title=""/>
          <p:cNvSpPr txBox="1"/>
          <p:nvPr/>
        </p:nvSpPr>
        <p:spPr>
          <a:xfrm>
            <a:off x="2083790" y="606904"/>
            <a:ext cx="584995" cy="19050"/>
          </a:xfrm>
          <a:prstGeom prst="line">
            <a:avLst/>
          </a:prstGeom>
          <a:ln w="19050">
            <a:solidFill>
              <a:srgbClr val="8ACE23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10" name="组合1" title=""/>
          <p:cNvGrpSpPr/>
          <p:nvPr/>
        </p:nvGrpSpPr>
        <p:grpSpPr>
          <a:xfrm>
            <a:off x="336728" y="1231897"/>
            <a:ext cx="2320195" cy="2029349"/>
            <a:chExt cx="2320195" cy="2029349"/>
          </a:xfrm>
        </p:grpSpPr>
        <p:sp>
          <p:nvSpPr>
            <p:cNvPr id="11" name="形状4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2" name="图片2"/>
            <p:cNvPicPr>
              <a:picLocks noChangeAspect="1"/>
            </p:cNvPicPr>
            <p:nvPr/>
          </p:nvPicPr>
          <p:blipFill>
            <a:blip r:embed="rId3"/>
            <a:srcRect l="6340" t="11437" r="5187" b="6862"/>
            <a:stretch>
              <a:fillRect/>
            </a:stretch>
          </p:blipFill>
          <p:spPr>
            <a:xfrm>
              <a:off x="65237" y="56588"/>
              <a:ext cx="2190379" cy="1915878"/>
            </a:xfrm>
            <a:prstGeom prst="rect">
              <a:avLst/>
            </a:prstGeom>
          </p:spPr>
        </p:pic>
      </p:grpSp>
      <p:grpSp>
        <p:nvGrpSpPr>
          <p:cNvPr id="13" name="组合2" title=""/>
          <p:cNvGrpSpPr/>
          <p:nvPr/>
        </p:nvGrpSpPr>
        <p:grpSpPr>
          <a:xfrm>
            <a:off x="3382486" y="1231897"/>
            <a:ext cx="2320195" cy="2029349"/>
            <a:chExt cx="2320195" cy="2029349"/>
          </a:xfrm>
        </p:grpSpPr>
        <p:sp>
          <p:nvSpPr>
            <p:cNvPr id="14" name="形状5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5" name="图片3"/>
            <p:cNvPicPr>
              <a:picLocks noChangeAspect="1"/>
            </p:cNvPicPr>
            <p:nvPr/>
          </p:nvPicPr>
          <p:blipFill>
            <a:blip r:embed="rId4"/>
            <a:srcRect l="2967" t="12703" r="2967" b="7817"/>
            <a:stretch>
              <a:fillRect/>
            </a:stretch>
          </p:blipFill>
          <p:spPr>
            <a:xfrm>
              <a:off x="65059" y="61950"/>
              <a:ext cx="2190664" cy="1905543"/>
            </a:xfrm>
            <a:prstGeom prst="rect">
              <a:avLst/>
            </a:prstGeom>
          </p:spPr>
        </p:pic>
      </p:grpSp>
      <p:grpSp>
        <p:nvGrpSpPr>
          <p:cNvPr id="16" name="组合3" title=""/>
          <p:cNvGrpSpPr/>
          <p:nvPr/>
        </p:nvGrpSpPr>
        <p:grpSpPr>
          <a:xfrm>
            <a:off x="6428245" y="1231897"/>
            <a:ext cx="2320195" cy="2029349"/>
            <a:chExt cx="2320195" cy="2029349"/>
          </a:xfrm>
        </p:grpSpPr>
        <p:sp>
          <p:nvSpPr>
            <p:cNvPr id="17" name="形状6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8" name="图片4"/>
            <p:cNvPicPr>
              <a:picLocks noChangeAspect="1"/>
            </p:cNvPicPr>
            <p:nvPr/>
          </p:nvPicPr>
          <p:blipFill>
            <a:blip r:embed="rId5"/>
            <a:srcRect l="8360" t="7357" r="7717" b="7692"/>
            <a:stretch>
              <a:fillRect/>
            </a:stretch>
          </p:blipFill>
          <p:spPr>
            <a:xfrm>
              <a:off x="123040" y="160439"/>
              <a:ext cx="2074840" cy="1709280"/>
            </a:xfrm>
            <a:prstGeom prst="rect">
              <a:avLst/>
            </a:prstGeom>
          </p:spPr>
        </p:pic>
      </p:grpSp>
      <p:grpSp>
        <p:nvGrpSpPr>
          <p:cNvPr id="19" name="组合4" title=""/>
          <p:cNvGrpSpPr/>
          <p:nvPr/>
        </p:nvGrpSpPr>
        <p:grpSpPr>
          <a:xfrm>
            <a:off x="9474003" y="1231897"/>
            <a:ext cx="2320195" cy="2029349"/>
            <a:chExt cx="2320195" cy="2029349"/>
          </a:xfrm>
        </p:grpSpPr>
        <p:sp>
          <p:nvSpPr>
            <p:cNvPr id="20" name="形状7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21" name="图片5"/>
            <p:cNvPicPr>
              <a:picLocks noChangeAspect="1"/>
            </p:cNvPicPr>
            <p:nvPr/>
          </p:nvPicPr>
          <p:blipFill>
            <a:blip r:embed="rId6"/>
            <a:srcRect l="4571" t="13931" r="3428" b="19504"/>
            <a:stretch>
              <a:fillRect/>
            </a:stretch>
          </p:blipFill>
          <p:spPr>
            <a:xfrm>
              <a:off x="180953" y="296618"/>
              <a:ext cx="1985351" cy="1436985"/>
            </a:xfrm>
            <a:prstGeom prst="rect">
              <a:avLst/>
            </a:prstGeom>
          </p:spPr>
        </p:pic>
      </p:grpSp>
      <p:grpSp>
        <p:nvGrpSpPr>
          <p:cNvPr id="22" name="组合5" title=""/>
          <p:cNvGrpSpPr/>
          <p:nvPr/>
        </p:nvGrpSpPr>
        <p:grpSpPr>
          <a:xfrm>
            <a:off x="336566" y="3938816"/>
            <a:ext cx="2320195" cy="2029349"/>
            <a:chExt cx="2320195" cy="2029349"/>
          </a:xfrm>
        </p:grpSpPr>
        <p:sp>
          <p:nvSpPr>
            <p:cNvPr id="23" name="形状8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24" name="图片6"/>
            <p:cNvPicPr>
              <a:picLocks noChangeAspect="1"/>
            </p:cNvPicPr>
            <p:nvPr/>
          </p:nvPicPr>
          <p:blipFill>
            <a:blip r:embed="rId7"/>
            <a:srcRect l="7086" t="5211" r="7480" b="6514"/>
            <a:stretch>
              <a:fillRect/>
            </a:stretch>
          </p:blipFill>
          <p:spPr>
            <a:xfrm>
              <a:off x="122615" y="91592"/>
              <a:ext cx="2075097" cy="1846040"/>
            </a:xfrm>
            <a:prstGeom prst="rect">
              <a:avLst/>
            </a:prstGeom>
          </p:spPr>
        </p:pic>
      </p:grpSp>
      <p:grpSp>
        <p:nvGrpSpPr>
          <p:cNvPr id="25" name="组合6" title=""/>
          <p:cNvGrpSpPr/>
          <p:nvPr/>
        </p:nvGrpSpPr>
        <p:grpSpPr>
          <a:xfrm>
            <a:off x="3382384" y="3938816"/>
            <a:ext cx="2320195" cy="2029349"/>
            <a:chExt cx="2320195" cy="2029349"/>
          </a:xfrm>
        </p:grpSpPr>
        <p:sp>
          <p:nvSpPr>
            <p:cNvPr id="26" name="形状9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27" name="图片7"/>
            <p:cNvPicPr>
              <a:picLocks noChangeAspect="1"/>
            </p:cNvPicPr>
            <p:nvPr/>
          </p:nvPicPr>
          <p:blipFill>
            <a:blip r:embed="rId8"/>
            <a:srcRect l="6709" t="4095" r="5111" b="6484"/>
            <a:stretch>
              <a:fillRect/>
            </a:stretch>
          </p:blipFill>
          <p:spPr>
            <a:xfrm>
              <a:off x="94679" y="52978"/>
              <a:ext cx="2131695" cy="1923374"/>
            </a:xfrm>
            <a:prstGeom prst="rect">
              <a:avLst/>
            </a:prstGeom>
          </p:spPr>
        </p:pic>
      </p:grpSp>
      <p:sp>
        <p:nvSpPr>
          <p:cNvPr id="28" name="文本6" title=""/>
          <p:cNvSpPr txBox="1"/>
          <p:nvPr/>
        </p:nvSpPr>
        <p:spPr>
          <a:xfrm>
            <a:off x="3781063" y="5967936"/>
            <a:ext cx="15240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声控开关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9" name="组合7" title=""/>
          <p:cNvGrpSpPr/>
          <p:nvPr/>
        </p:nvGrpSpPr>
        <p:grpSpPr>
          <a:xfrm>
            <a:off x="6428203" y="3938816"/>
            <a:ext cx="2320195" cy="2029349"/>
            <a:chExt cx="2320195" cy="2029349"/>
          </a:xfrm>
        </p:grpSpPr>
        <p:sp>
          <p:nvSpPr>
            <p:cNvPr id="30" name="形状10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31" name="图片8"/>
            <p:cNvPicPr>
              <a:picLocks noChangeAspect="1"/>
            </p:cNvPicPr>
            <p:nvPr/>
          </p:nvPicPr>
          <p:blipFill>
            <a:blip r:embed="rId9"/>
            <a:srcRect l="6006" t="12080" r="6306" b="13087"/>
            <a:stretch>
              <a:fillRect/>
            </a:stretch>
          </p:blipFill>
          <p:spPr>
            <a:xfrm>
              <a:off x="99070" y="112347"/>
              <a:ext cx="2122456" cy="1804032"/>
            </a:xfrm>
            <a:prstGeom prst="rect">
              <a:avLst/>
            </a:prstGeom>
          </p:spPr>
        </p:pic>
      </p:grpSp>
      <p:sp>
        <p:nvSpPr>
          <p:cNvPr id="32" name="文本7" title=""/>
          <p:cNvSpPr txBox="1"/>
          <p:nvPr/>
        </p:nvSpPr>
        <p:spPr>
          <a:xfrm>
            <a:off x="6826196" y="5967860"/>
            <a:ext cx="15240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温控开关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3" name="组合8" title=""/>
          <p:cNvGrpSpPr/>
          <p:nvPr/>
        </p:nvGrpSpPr>
        <p:grpSpPr>
          <a:xfrm>
            <a:off x="9474022" y="3938816"/>
            <a:ext cx="2320195" cy="2029349"/>
            <a:chExt cx="2320195" cy="2029349"/>
          </a:xfrm>
        </p:grpSpPr>
        <p:sp>
          <p:nvSpPr>
            <p:cNvPr id="34" name="形状11"/>
            <p:cNvSpPr txBox="1"/>
            <p:nvPr/>
          </p:nvSpPr>
          <p:spPr>
            <a:xfrm>
              <a:off x="0" y="0"/>
              <a:ext cx="2320195" cy="2029349"/>
            </a:xfrm>
            <a:prstGeom prst="rect">
              <a:avLst/>
            </a:prstGeom>
            <a:solidFill>
              <a:srgbClr val="8ACE2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35" name="图片9"/>
            <p:cNvPicPr>
              <a:picLocks noChangeAspect="1"/>
            </p:cNvPicPr>
            <p:nvPr/>
          </p:nvPicPr>
          <p:blipFill>
            <a:blip r:embed="rId10"/>
            <a:srcRect l="6811" t="5882" r="5882" b="6501"/>
            <a:stretch>
              <a:fillRect/>
            </a:stretch>
          </p:blipFill>
          <p:spPr>
            <a:xfrm>
              <a:off x="98070" y="68113"/>
              <a:ext cx="2122942" cy="1893961"/>
            </a:xfrm>
            <a:prstGeom prst="rect">
              <a:avLst/>
            </a:prstGeom>
          </p:spPr>
        </p:pic>
      </p:grpSp>
      <p:sp>
        <p:nvSpPr>
          <p:cNvPr id="36" name="文本8" title=""/>
          <p:cNvSpPr txBox="1"/>
          <p:nvPr/>
        </p:nvSpPr>
        <p:spPr>
          <a:xfrm>
            <a:off x="9871891" y="5967546"/>
            <a:ext cx="15240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空气开关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7" name="图片1" title="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11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28" grpId="0" animBg="1"/>
      <p:bldP spid="32" grpId="0" animBg="1"/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rcRect l="1577" t="5524" r="1682" b="6077"/>
          <a:stretch>
            <a:fillRect/>
          </a:stretch>
        </p:blipFill>
        <p:spPr>
          <a:xfrm>
            <a:off x="476255" y="1221554"/>
            <a:ext cx="11221884" cy="3951931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容器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089" y="4105525"/>
            <a:ext cx="114356" cy="236696"/>
          </a:xfrm>
          <a:prstGeom prst="rect">
            <a:avLst/>
          </a:prstGeom>
        </p:spPr>
      </p:pic>
      <p:pic>
        <p:nvPicPr>
          <p:cNvPr id="4" name="容器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5199" y="4105525"/>
            <a:ext cx="114356" cy="236696"/>
          </a:xfrm>
          <a:prstGeom prst="rect">
            <a:avLst/>
          </a:prstGeom>
        </p:spPr>
      </p:pic>
      <p:pic>
        <p:nvPicPr>
          <p:cNvPr id="5" name="容器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6938" y="4099348"/>
            <a:ext cx="114356" cy="249050"/>
          </a:xfrm>
          <a:prstGeom prst="rect">
            <a:avLst/>
          </a:prstGeom>
        </p:spPr>
      </p:pic>
      <p:pic>
        <p:nvPicPr>
          <p:cNvPr id="6" name="容器4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8097" y="4099762"/>
            <a:ext cx="114356" cy="248222"/>
          </a:xfrm>
          <a:prstGeom prst="rect">
            <a:avLst/>
          </a:prstGeom>
        </p:spPr>
      </p:pic>
      <p:pic>
        <p:nvPicPr>
          <p:cNvPr id="7" name="容器5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8952" y="4096557"/>
            <a:ext cx="114356" cy="254632"/>
          </a:xfrm>
          <a:prstGeom prst="rect">
            <a:avLst/>
          </a:prstGeom>
        </p:spPr>
      </p:pic>
      <p:pic>
        <p:nvPicPr>
          <p:cNvPr id="8" name="容器6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7431" y="4105582"/>
            <a:ext cx="113881" cy="236582"/>
          </a:xfrm>
          <a:prstGeom prst="rect">
            <a:avLst/>
          </a:prstGeom>
        </p:spPr>
      </p:pic>
      <p:pic>
        <p:nvPicPr>
          <p:cNvPr id="9" name="容器7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13877" y="4084713"/>
            <a:ext cx="114357" cy="278320"/>
          </a:xfrm>
          <a:prstGeom prst="rect">
            <a:avLst/>
          </a:prstGeom>
        </p:spPr>
      </p:pic>
      <p:pic>
        <p:nvPicPr>
          <p:cNvPr id="10" name="素材1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5855" y="5618569"/>
            <a:ext cx="949328" cy="527399"/>
          </a:xfrm>
          <a:prstGeom prst="rect">
            <a:avLst/>
          </a:prstGeom>
        </p:spPr>
      </p:pic>
      <p:pic>
        <p:nvPicPr>
          <p:cNvPr id="11" name="素材2" title="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28024" y="5640048"/>
            <a:ext cx="1130303" cy="484442"/>
          </a:xfrm>
          <a:prstGeom prst="rect">
            <a:avLst/>
          </a:prstGeom>
        </p:spPr>
      </p:pic>
      <p:pic>
        <p:nvPicPr>
          <p:cNvPr id="12" name="素材3" title="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28163" y="5640038"/>
            <a:ext cx="949328" cy="484461"/>
          </a:xfrm>
          <a:prstGeom prst="rect">
            <a:avLst/>
          </a:prstGeom>
        </p:spPr>
      </p:pic>
      <p:pic>
        <p:nvPicPr>
          <p:cNvPr id="13" name="素材4" title="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02819" y="5556366"/>
            <a:ext cx="949328" cy="651805"/>
          </a:xfrm>
          <a:prstGeom prst="rect">
            <a:avLst/>
          </a:prstGeom>
        </p:spPr>
      </p:pic>
      <p:pic>
        <p:nvPicPr>
          <p:cNvPr id="14" name="素材5" title="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91340" y="5608291"/>
            <a:ext cx="1054103" cy="547954"/>
          </a:xfrm>
          <a:prstGeom prst="rect">
            <a:avLst/>
          </a:prstGeom>
        </p:spPr>
      </p:pic>
      <p:pic>
        <p:nvPicPr>
          <p:cNvPr id="15" name="素材6" title="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55907" y="5640038"/>
            <a:ext cx="1130303" cy="484461"/>
          </a:xfrm>
          <a:prstGeom prst="rect">
            <a:avLst/>
          </a:prstGeom>
        </p:spPr>
      </p:pic>
      <p:pic>
        <p:nvPicPr>
          <p:cNvPr id="16" name="素材7" title="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85161" y="5620888"/>
            <a:ext cx="949328" cy="522761"/>
          </a:xfrm>
          <a:prstGeom prst="rect">
            <a:avLst/>
          </a:prstGeom>
        </p:spPr>
      </p:pic>
      <p:sp>
        <p:nvSpPr>
          <p:cNvPr id="17" name="形状1" title=""/>
          <p:cNvSpPr txBox="1"/>
          <p:nvPr/>
        </p:nvSpPr>
        <p:spPr>
          <a:xfrm>
            <a:off x="593646" y="289789"/>
            <a:ext cx="4944942" cy="58719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30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认识电路元件及其电路符号</a:t>
            </a:r>
            <a:endParaRPr lang="zh-CN" altLang="en-US" sz="3000" b="1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" name="图片2" title="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7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844" y="1846288"/>
            <a:ext cx="878081" cy="3166672"/>
          </a:xfrm>
          <a:custGeom>
            <a:gdLst>
              <a:gd name="connsiteX0" fmla="*/ 210739 w 878081"/>
              <a:gd name="connsiteY0" fmla="*/ 0 h 3166672"/>
              <a:gd name="connsiteX1" fmla="*/ 807835 w 878081"/>
              <a:gd name="connsiteY1" fmla="*/ 0 h 3166672"/>
              <a:gd name="connsiteX2" fmla="*/ 832931 w 878081"/>
              <a:gd name="connsiteY2" fmla="*/ 0 h 3166672"/>
              <a:gd name="connsiteX3" fmla="*/ 881218 w 878081"/>
              <a:gd name="connsiteY3" fmla="*/ 56858 h 3166672"/>
              <a:gd name="connsiteX4" fmla="*/ 856122 w 878081"/>
              <a:gd name="connsiteY4" fmla="*/ 127104 h 3166672"/>
              <a:gd name="connsiteX5" fmla="*/ 737588 w 878081"/>
              <a:gd name="connsiteY5" fmla="*/ 140493 h 3166672"/>
              <a:gd name="connsiteX6" fmla="*/ 737588 w 878081"/>
              <a:gd name="connsiteY6" fmla="*/ 3096426 h 3166672"/>
              <a:gd name="connsiteX7" fmla="*/ 737588 w 878081"/>
              <a:gd name="connsiteY7" fmla="*/ 3115056 h 3166672"/>
              <a:gd name="connsiteX8" fmla="*/ 703840 w 878081"/>
              <a:gd name="connsiteY8" fmla="*/ 3159271 h 3166672"/>
              <a:gd name="connsiteX9" fmla="*/ 70246 w 878081"/>
              <a:gd name="connsiteY9" fmla="*/ 3166672 h 3166672"/>
              <a:gd name="connsiteX10" fmla="*/ 31450 w 878081"/>
              <a:gd name="connsiteY10" fmla="*/ 3166672 h 3166672"/>
              <a:gd name="connsiteX11" fmla="*/ 0 w 878081"/>
              <a:gd name="connsiteY11" fmla="*/ 3057629 h 3166672"/>
              <a:gd name="connsiteX12" fmla="*/ 140493 w 878081"/>
              <a:gd name="connsiteY12" fmla="*/ 3026179 h 3166672"/>
              <a:gd name="connsiteX13" fmla="*/ 140493 w 878081"/>
              <a:gd name="connsiteY13" fmla="*/ 70246 h 3166672"/>
              <a:gd name="connsiteX14" fmla="*/ 140493 w 878081"/>
              <a:gd name="connsiteY14" fmla="*/ 31450 h 3166672"/>
              <a:gd name="connsiteX0-1" fmla="*/ 210739 w 878081"/>
              <a:gd name="connsiteY0-2" fmla="*/ 0 h 3166672"/>
              <a:gd name="connsiteX1-3" fmla="*/ 807835 w 878081"/>
              <a:gd name="connsiteY1-4" fmla="*/ 0 h 3166672"/>
              <a:gd name="connsiteX2-5" fmla="*/ 832931 w 878081"/>
              <a:gd name="connsiteY2-6" fmla="*/ 0 h 3166672"/>
              <a:gd name="connsiteX3-7" fmla="*/ 881218 w 878081"/>
              <a:gd name="connsiteY3-8" fmla="*/ 56858 h 3166672"/>
              <a:gd name="connsiteX4-9" fmla="*/ 856122 w 878081"/>
              <a:gd name="connsiteY4-10" fmla="*/ 127104 h 3166672"/>
              <a:gd name="connsiteX5-11" fmla="*/ 210739 w 878081"/>
              <a:gd name="connsiteY5-12" fmla="*/ 140493 h 3166672"/>
              <a:gd name="connsiteX6-13" fmla="*/ 235836 w 878081"/>
              <a:gd name="connsiteY6-14" fmla="*/ 140493 h 3166672"/>
              <a:gd name="connsiteX7-15" fmla="*/ 284123 w 878081"/>
              <a:gd name="connsiteY7-16" fmla="*/ 83635 h 3166672"/>
              <a:gd name="connsiteX8-17" fmla="*/ 259026 w 878081"/>
              <a:gd name="connsiteY8-18" fmla="*/ 13389 h 3166672"/>
              <a:gd name="connsiteX0-19" fmla="*/ 210739 w 878081"/>
              <a:gd name="connsiteY0-20" fmla="*/ 70246 h 3166672"/>
              <a:gd name="connsiteX1-21" fmla="*/ 280986 w 878081"/>
              <a:gd name="connsiteY1-22" fmla="*/ 70246 h 3166672"/>
              <a:gd name="connsiteX2-23" fmla="*/ 280986 w 878081"/>
              <a:gd name="connsiteY2-24" fmla="*/ 109043 h 3166672"/>
              <a:gd name="connsiteX3-25" fmla="*/ 191341 w 878081"/>
              <a:gd name="connsiteY3-26" fmla="*/ 140493 h 3166672"/>
              <a:gd name="connsiteX4-27" fmla="*/ 175616 w 878081"/>
              <a:gd name="connsiteY4-28" fmla="*/ 85972 h 3166672"/>
              <a:gd name="connsiteX0-29" fmla="*/ 70246 w 878081"/>
              <a:gd name="connsiteY0-30" fmla="*/ 3026179 h 3166672"/>
              <a:gd name="connsiteX1-31" fmla="*/ 140493 w 878081"/>
              <a:gd name="connsiteY1-32" fmla="*/ 3026179 h 3166672"/>
              <a:gd name="connsiteX2-33" fmla="*/ 140493 w 878081"/>
              <a:gd name="connsiteY2-34" fmla="*/ 3096426 h 3166672"/>
              <a:gd name="connsiteX3-35" fmla="*/ 140493 w 878081"/>
              <a:gd name="connsiteY3-36" fmla="*/ 3135221 h 3166672"/>
              <a:gd name="connsiteX4-37" fmla="*/ 31450 w 878081"/>
              <a:gd name="connsiteY4-38" fmla="*/ 3166672 h 3166672"/>
              <a:gd name="connsiteX5-39" fmla="*/ 0 w 878081"/>
              <a:gd name="connsiteY5-40" fmla="*/ 3057629 h 3166672"/>
              <a:gd name="connsiteX0-41" fmla="*/ 70246 w 878081"/>
              <a:gd name="connsiteY0-42" fmla="*/ 3026179 h 3166672"/>
              <a:gd name="connsiteX1-43" fmla="*/ 89645 w 878081"/>
              <a:gd name="connsiteY1-44" fmla="*/ 3026179 h 3166672"/>
              <a:gd name="connsiteX2-45" fmla="*/ 105370 w 878081"/>
              <a:gd name="connsiteY2-46" fmla="*/ 3080700 h 3166672"/>
              <a:gd name="connsiteX3-47" fmla="*/ 140493 w 878081"/>
              <a:gd name="connsiteY3-48" fmla="*/ 3096426 h 3166672"/>
              <a:gd name="connsiteX4-49" fmla="*/ 140493 w 878081"/>
              <a:gd name="connsiteY4-50" fmla="*/ 3135221 h 3166672"/>
              <a:gd name="connsiteX5-51" fmla="*/ 31450 w 878081"/>
              <a:gd name="connsiteY5-52" fmla="*/ 3166672 h 3166672"/>
              <a:gd name="connsiteX6-53" fmla="*/ 0 w 878081"/>
              <a:gd name="connsiteY6-54" fmla="*/ 3057629 h 316667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316667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3096426"/>
                </a:lnTo>
                <a:cubicBezTo>
                  <a:pt x="737588" y="3115056"/>
                  <a:pt x="730187" y="3132924"/>
                  <a:pt x="717014" y="3146098"/>
                </a:cubicBezTo>
                <a:cubicBezTo>
                  <a:pt x="703840" y="3159271"/>
                  <a:pt x="685972" y="3166672"/>
                  <a:pt x="667342" y="3166672"/>
                </a:cubicBezTo>
                <a:lnTo>
                  <a:pt x="70246" y="3166672"/>
                </a:lnTo>
                <a:cubicBezTo>
                  <a:pt x="31450" y="3166672"/>
                  <a:pt x="0" y="3135222"/>
                  <a:pt x="0" y="3096426"/>
                </a:cubicBezTo>
                <a:cubicBezTo>
                  <a:pt x="0" y="3057629"/>
                  <a:pt x="31450" y="3026179"/>
                  <a:pt x="70246" y="3026179"/>
                </a:cubicBezTo>
                <a:lnTo>
                  <a:pt x="140493" y="3026179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316667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3166672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3166672">
                <a:moveTo>
                  <a:pt x="70246" y="3026179"/>
                </a:moveTo>
                <a:lnTo>
                  <a:pt x="140493" y="3026179"/>
                </a:lnTo>
                <a:lnTo>
                  <a:pt x="140493" y="3096426"/>
                </a:lnTo>
                <a:cubicBezTo>
                  <a:pt x="140493" y="3135221"/>
                  <a:pt x="109042" y="3166672"/>
                  <a:pt x="70246" y="3166672"/>
                </a:cubicBezTo>
                <a:cubicBezTo>
                  <a:pt x="31450" y="3166672"/>
                  <a:pt x="0" y="3135221"/>
                  <a:pt x="0" y="3096425"/>
                </a:cubicBezTo>
                <a:cubicBezTo>
                  <a:pt x="0" y="3057629"/>
                  <a:pt x="31450" y="3026179"/>
                  <a:pt x="70246" y="3026179"/>
                </a:cubicBezTo>
                <a:close/>
              </a:path>
              <a:path w="878081" h="3166672">
                <a:moveTo>
                  <a:pt x="70246" y="3026179"/>
                </a:moveTo>
                <a:cubicBezTo>
                  <a:pt x="89645" y="3026179"/>
                  <a:pt x="105370" y="3041904"/>
                  <a:pt x="105370" y="3061302"/>
                </a:cubicBezTo>
                <a:cubicBezTo>
                  <a:pt x="105370" y="3080700"/>
                  <a:pt x="89645" y="3096426"/>
                  <a:pt x="70246" y="3096426"/>
                </a:cubicBezTo>
                <a:lnTo>
                  <a:pt x="140493" y="3096426"/>
                </a:lnTo>
                <a:cubicBezTo>
                  <a:pt x="140493" y="3135221"/>
                  <a:pt x="109042" y="3166672"/>
                  <a:pt x="70246" y="3166672"/>
                </a:cubicBezTo>
                <a:cubicBezTo>
                  <a:pt x="31450" y="3166672"/>
                  <a:pt x="0" y="3135221"/>
                  <a:pt x="0" y="3096425"/>
                </a:cubicBezTo>
                <a:cubicBezTo>
                  <a:pt x="0" y="3057629"/>
                  <a:pt x="31450" y="3026179"/>
                  <a:pt x="70246" y="302617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持续的水流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1" title="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46637" y="783536"/>
            <a:ext cx="9389535" cy="528161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41125" y="1255814"/>
            <a:ext cx="878081" cy="4347772"/>
          </a:xfrm>
          <a:custGeom>
            <a:gdLst>
              <a:gd name="connsiteX0" fmla="*/ 210739 w 878081"/>
              <a:gd name="connsiteY0" fmla="*/ 0 h 4347772"/>
              <a:gd name="connsiteX1" fmla="*/ 807835 w 878081"/>
              <a:gd name="connsiteY1" fmla="*/ 0 h 4347772"/>
              <a:gd name="connsiteX2" fmla="*/ 832931 w 878081"/>
              <a:gd name="connsiteY2" fmla="*/ 0 h 4347772"/>
              <a:gd name="connsiteX3" fmla="*/ 881218 w 878081"/>
              <a:gd name="connsiteY3" fmla="*/ 56858 h 4347772"/>
              <a:gd name="connsiteX4" fmla="*/ 856122 w 878081"/>
              <a:gd name="connsiteY4" fmla="*/ 127104 h 4347772"/>
              <a:gd name="connsiteX5" fmla="*/ 737588 w 878081"/>
              <a:gd name="connsiteY5" fmla="*/ 140493 h 4347772"/>
              <a:gd name="connsiteX6" fmla="*/ 737588 w 878081"/>
              <a:gd name="connsiteY6" fmla="*/ 4277526 h 4347772"/>
              <a:gd name="connsiteX7" fmla="*/ 737588 w 878081"/>
              <a:gd name="connsiteY7" fmla="*/ 4296156 h 4347772"/>
              <a:gd name="connsiteX8" fmla="*/ 703840 w 878081"/>
              <a:gd name="connsiteY8" fmla="*/ 4340371 h 4347772"/>
              <a:gd name="connsiteX9" fmla="*/ 70247 w 878081"/>
              <a:gd name="connsiteY9" fmla="*/ 4347772 h 4347772"/>
              <a:gd name="connsiteX10" fmla="*/ 31450 w 878081"/>
              <a:gd name="connsiteY10" fmla="*/ 4347772 h 4347772"/>
              <a:gd name="connsiteX11" fmla="*/ 0 w 878081"/>
              <a:gd name="connsiteY11" fmla="*/ 4238729 h 4347772"/>
              <a:gd name="connsiteX12" fmla="*/ 140493 w 878081"/>
              <a:gd name="connsiteY12" fmla="*/ 4207279 h 4347772"/>
              <a:gd name="connsiteX13" fmla="*/ 140493 w 878081"/>
              <a:gd name="connsiteY13" fmla="*/ 70247 h 4347772"/>
              <a:gd name="connsiteX14" fmla="*/ 140493 w 878081"/>
              <a:gd name="connsiteY14" fmla="*/ 31450 h 4347772"/>
              <a:gd name="connsiteX0-1" fmla="*/ 210739 w 878081"/>
              <a:gd name="connsiteY0-2" fmla="*/ 0 h 4347772"/>
              <a:gd name="connsiteX1-3" fmla="*/ 807835 w 878081"/>
              <a:gd name="connsiteY1-4" fmla="*/ 0 h 4347772"/>
              <a:gd name="connsiteX2-5" fmla="*/ 832931 w 878081"/>
              <a:gd name="connsiteY2-6" fmla="*/ 0 h 4347772"/>
              <a:gd name="connsiteX3-7" fmla="*/ 881218 w 878081"/>
              <a:gd name="connsiteY3-8" fmla="*/ 56858 h 4347772"/>
              <a:gd name="connsiteX4-9" fmla="*/ 856122 w 878081"/>
              <a:gd name="connsiteY4-10" fmla="*/ 127104 h 4347772"/>
              <a:gd name="connsiteX5-11" fmla="*/ 210739 w 878081"/>
              <a:gd name="connsiteY5-12" fmla="*/ 140493 h 4347772"/>
              <a:gd name="connsiteX6-13" fmla="*/ 235836 w 878081"/>
              <a:gd name="connsiteY6-14" fmla="*/ 140493 h 4347772"/>
              <a:gd name="connsiteX7-15" fmla="*/ 284123 w 878081"/>
              <a:gd name="connsiteY7-16" fmla="*/ 83635 h 4347772"/>
              <a:gd name="connsiteX8-17" fmla="*/ 259026 w 878081"/>
              <a:gd name="connsiteY8-18" fmla="*/ 13389 h 4347772"/>
              <a:gd name="connsiteX0-19" fmla="*/ 210739 w 878081"/>
              <a:gd name="connsiteY0-20" fmla="*/ 70246 h 4347772"/>
              <a:gd name="connsiteX1-21" fmla="*/ 280986 w 878081"/>
              <a:gd name="connsiteY1-22" fmla="*/ 70246 h 4347772"/>
              <a:gd name="connsiteX2-23" fmla="*/ 280986 w 878081"/>
              <a:gd name="connsiteY2-24" fmla="*/ 109043 h 4347772"/>
              <a:gd name="connsiteX3-25" fmla="*/ 191341 w 878081"/>
              <a:gd name="connsiteY3-26" fmla="*/ 140493 h 4347772"/>
              <a:gd name="connsiteX4-27" fmla="*/ 175616 w 878081"/>
              <a:gd name="connsiteY4-28" fmla="*/ 85972 h 4347772"/>
              <a:gd name="connsiteX0-29" fmla="*/ 70246 w 878081"/>
              <a:gd name="connsiteY0-30" fmla="*/ 4207279 h 4347772"/>
              <a:gd name="connsiteX1-31" fmla="*/ 140493 w 878081"/>
              <a:gd name="connsiteY1-32" fmla="*/ 4207279 h 4347772"/>
              <a:gd name="connsiteX2-33" fmla="*/ 140493 w 878081"/>
              <a:gd name="connsiteY2-34" fmla="*/ 4277526 h 4347772"/>
              <a:gd name="connsiteX3-35" fmla="*/ 140493 w 878081"/>
              <a:gd name="connsiteY3-36" fmla="*/ 4316321 h 4347772"/>
              <a:gd name="connsiteX4-37" fmla="*/ 31450 w 878081"/>
              <a:gd name="connsiteY4-38" fmla="*/ 4347772 h 4347772"/>
              <a:gd name="connsiteX5-39" fmla="*/ 0 w 878081"/>
              <a:gd name="connsiteY5-40" fmla="*/ 4238729 h 4347772"/>
              <a:gd name="connsiteX0-41" fmla="*/ 70246 w 878081"/>
              <a:gd name="connsiteY0-42" fmla="*/ 4207279 h 4347772"/>
              <a:gd name="connsiteX1-43" fmla="*/ 89645 w 878081"/>
              <a:gd name="connsiteY1-44" fmla="*/ 4207279 h 4347772"/>
              <a:gd name="connsiteX2-45" fmla="*/ 105370 w 878081"/>
              <a:gd name="connsiteY2-46" fmla="*/ 4261800 h 4347772"/>
              <a:gd name="connsiteX3-47" fmla="*/ 140493 w 878081"/>
              <a:gd name="connsiteY3-48" fmla="*/ 4277526 h 4347772"/>
              <a:gd name="connsiteX4-49" fmla="*/ 140493 w 878081"/>
              <a:gd name="connsiteY4-50" fmla="*/ 4316321 h 4347772"/>
              <a:gd name="connsiteX5-51" fmla="*/ 31450 w 878081"/>
              <a:gd name="connsiteY5-52" fmla="*/ 4347772 h 4347772"/>
              <a:gd name="connsiteX6-53" fmla="*/ 0 w 878081"/>
              <a:gd name="connsiteY6-54" fmla="*/ 4238729 h 434777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434777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4277526"/>
                </a:lnTo>
                <a:cubicBezTo>
                  <a:pt x="737588" y="4296156"/>
                  <a:pt x="730187" y="4314024"/>
                  <a:pt x="717014" y="4327198"/>
                </a:cubicBezTo>
                <a:cubicBezTo>
                  <a:pt x="703840" y="4340371"/>
                  <a:pt x="685972" y="4347772"/>
                  <a:pt x="667342" y="4347772"/>
                </a:cubicBezTo>
                <a:lnTo>
                  <a:pt x="70247" y="4347772"/>
                </a:lnTo>
                <a:cubicBezTo>
                  <a:pt x="31450" y="4347772"/>
                  <a:pt x="0" y="4316322"/>
                  <a:pt x="0" y="4277526"/>
                </a:cubicBezTo>
                <a:cubicBezTo>
                  <a:pt x="0" y="4238729"/>
                  <a:pt x="31450" y="4207279"/>
                  <a:pt x="70247" y="4207279"/>
                </a:cubicBezTo>
                <a:lnTo>
                  <a:pt x="140493" y="4207279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434777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4347772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4347772">
                <a:moveTo>
                  <a:pt x="70246" y="4207279"/>
                </a:moveTo>
                <a:lnTo>
                  <a:pt x="140493" y="4207279"/>
                </a:lnTo>
                <a:lnTo>
                  <a:pt x="140493" y="4277526"/>
                </a:lnTo>
                <a:cubicBezTo>
                  <a:pt x="140493" y="4316321"/>
                  <a:pt x="109042" y="4347772"/>
                  <a:pt x="70246" y="4347772"/>
                </a:cubicBezTo>
                <a:cubicBezTo>
                  <a:pt x="31450" y="4347772"/>
                  <a:pt x="0" y="4316321"/>
                  <a:pt x="0" y="4277525"/>
                </a:cubicBezTo>
                <a:cubicBezTo>
                  <a:pt x="0" y="4238729"/>
                  <a:pt x="31450" y="4207279"/>
                  <a:pt x="70246" y="4207279"/>
                </a:cubicBezTo>
                <a:close/>
              </a:path>
              <a:path w="878081" h="4347772">
                <a:moveTo>
                  <a:pt x="70246" y="4207279"/>
                </a:moveTo>
                <a:cubicBezTo>
                  <a:pt x="89645" y="4207279"/>
                  <a:pt x="105370" y="4223004"/>
                  <a:pt x="105370" y="4242402"/>
                </a:cubicBezTo>
                <a:cubicBezTo>
                  <a:pt x="105370" y="4261800"/>
                  <a:pt x="89645" y="4277526"/>
                  <a:pt x="70246" y="4277526"/>
                </a:cubicBezTo>
                <a:lnTo>
                  <a:pt x="140493" y="4277526"/>
                </a:lnTo>
                <a:cubicBezTo>
                  <a:pt x="140493" y="4316321"/>
                  <a:pt x="109042" y="4347772"/>
                  <a:pt x="70246" y="4347772"/>
                </a:cubicBezTo>
                <a:cubicBezTo>
                  <a:pt x="31450" y="4347772"/>
                  <a:pt x="0" y="4316321"/>
                  <a:pt x="0" y="4277525"/>
                </a:cubicBezTo>
                <a:cubicBezTo>
                  <a:pt x="0" y="4238729"/>
                  <a:pt x="31450" y="4207279"/>
                  <a:pt x="70246" y="420727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电路图与实物图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10395" y="791009"/>
            <a:ext cx="9428274" cy="530340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41125" y="1255814"/>
            <a:ext cx="878081" cy="4347772"/>
          </a:xfrm>
          <a:custGeom>
            <a:gdLst>
              <a:gd name="connsiteX0" fmla="*/ 210739 w 878081"/>
              <a:gd name="connsiteY0" fmla="*/ 0 h 4347772"/>
              <a:gd name="connsiteX1" fmla="*/ 807835 w 878081"/>
              <a:gd name="connsiteY1" fmla="*/ 0 h 4347772"/>
              <a:gd name="connsiteX2" fmla="*/ 832931 w 878081"/>
              <a:gd name="connsiteY2" fmla="*/ 0 h 4347772"/>
              <a:gd name="connsiteX3" fmla="*/ 881218 w 878081"/>
              <a:gd name="connsiteY3" fmla="*/ 56858 h 4347772"/>
              <a:gd name="connsiteX4" fmla="*/ 856122 w 878081"/>
              <a:gd name="connsiteY4" fmla="*/ 127104 h 4347772"/>
              <a:gd name="connsiteX5" fmla="*/ 737588 w 878081"/>
              <a:gd name="connsiteY5" fmla="*/ 140493 h 4347772"/>
              <a:gd name="connsiteX6" fmla="*/ 737588 w 878081"/>
              <a:gd name="connsiteY6" fmla="*/ 4277526 h 4347772"/>
              <a:gd name="connsiteX7" fmla="*/ 737588 w 878081"/>
              <a:gd name="connsiteY7" fmla="*/ 4296156 h 4347772"/>
              <a:gd name="connsiteX8" fmla="*/ 703840 w 878081"/>
              <a:gd name="connsiteY8" fmla="*/ 4340371 h 4347772"/>
              <a:gd name="connsiteX9" fmla="*/ 70247 w 878081"/>
              <a:gd name="connsiteY9" fmla="*/ 4347772 h 4347772"/>
              <a:gd name="connsiteX10" fmla="*/ 31450 w 878081"/>
              <a:gd name="connsiteY10" fmla="*/ 4347772 h 4347772"/>
              <a:gd name="connsiteX11" fmla="*/ 0 w 878081"/>
              <a:gd name="connsiteY11" fmla="*/ 4238729 h 4347772"/>
              <a:gd name="connsiteX12" fmla="*/ 140493 w 878081"/>
              <a:gd name="connsiteY12" fmla="*/ 4207279 h 4347772"/>
              <a:gd name="connsiteX13" fmla="*/ 140493 w 878081"/>
              <a:gd name="connsiteY13" fmla="*/ 70247 h 4347772"/>
              <a:gd name="connsiteX14" fmla="*/ 140493 w 878081"/>
              <a:gd name="connsiteY14" fmla="*/ 31450 h 4347772"/>
              <a:gd name="connsiteX0-1" fmla="*/ 210739 w 878081"/>
              <a:gd name="connsiteY0-2" fmla="*/ 0 h 4347772"/>
              <a:gd name="connsiteX1-3" fmla="*/ 807835 w 878081"/>
              <a:gd name="connsiteY1-4" fmla="*/ 0 h 4347772"/>
              <a:gd name="connsiteX2-5" fmla="*/ 832931 w 878081"/>
              <a:gd name="connsiteY2-6" fmla="*/ 0 h 4347772"/>
              <a:gd name="connsiteX3-7" fmla="*/ 881218 w 878081"/>
              <a:gd name="connsiteY3-8" fmla="*/ 56858 h 4347772"/>
              <a:gd name="connsiteX4-9" fmla="*/ 856122 w 878081"/>
              <a:gd name="connsiteY4-10" fmla="*/ 127104 h 4347772"/>
              <a:gd name="connsiteX5-11" fmla="*/ 210739 w 878081"/>
              <a:gd name="connsiteY5-12" fmla="*/ 140493 h 4347772"/>
              <a:gd name="connsiteX6-13" fmla="*/ 235836 w 878081"/>
              <a:gd name="connsiteY6-14" fmla="*/ 140493 h 4347772"/>
              <a:gd name="connsiteX7-15" fmla="*/ 284123 w 878081"/>
              <a:gd name="connsiteY7-16" fmla="*/ 83635 h 4347772"/>
              <a:gd name="connsiteX8-17" fmla="*/ 259026 w 878081"/>
              <a:gd name="connsiteY8-18" fmla="*/ 13389 h 4347772"/>
              <a:gd name="connsiteX0-19" fmla="*/ 210739 w 878081"/>
              <a:gd name="connsiteY0-20" fmla="*/ 70246 h 4347772"/>
              <a:gd name="connsiteX1-21" fmla="*/ 280986 w 878081"/>
              <a:gd name="connsiteY1-22" fmla="*/ 70246 h 4347772"/>
              <a:gd name="connsiteX2-23" fmla="*/ 280986 w 878081"/>
              <a:gd name="connsiteY2-24" fmla="*/ 109043 h 4347772"/>
              <a:gd name="connsiteX3-25" fmla="*/ 191341 w 878081"/>
              <a:gd name="connsiteY3-26" fmla="*/ 140493 h 4347772"/>
              <a:gd name="connsiteX4-27" fmla="*/ 175616 w 878081"/>
              <a:gd name="connsiteY4-28" fmla="*/ 85972 h 4347772"/>
              <a:gd name="connsiteX0-29" fmla="*/ 70246 w 878081"/>
              <a:gd name="connsiteY0-30" fmla="*/ 4207279 h 4347772"/>
              <a:gd name="connsiteX1-31" fmla="*/ 140493 w 878081"/>
              <a:gd name="connsiteY1-32" fmla="*/ 4207279 h 4347772"/>
              <a:gd name="connsiteX2-33" fmla="*/ 140493 w 878081"/>
              <a:gd name="connsiteY2-34" fmla="*/ 4277526 h 4347772"/>
              <a:gd name="connsiteX3-35" fmla="*/ 140493 w 878081"/>
              <a:gd name="connsiteY3-36" fmla="*/ 4316321 h 4347772"/>
              <a:gd name="connsiteX4-37" fmla="*/ 31450 w 878081"/>
              <a:gd name="connsiteY4-38" fmla="*/ 4347772 h 4347772"/>
              <a:gd name="connsiteX5-39" fmla="*/ 0 w 878081"/>
              <a:gd name="connsiteY5-40" fmla="*/ 4238729 h 4347772"/>
              <a:gd name="connsiteX0-41" fmla="*/ 70246 w 878081"/>
              <a:gd name="connsiteY0-42" fmla="*/ 4207279 h 4347772"/>
              <a:gd name="connsiteX1-43" fmla="*/ 89645 w 878081"/>
              <a:gd name="connsiteY1-44" fmla="*/ 4207279 h 4347772"/>
              <a:gd name="connsiteX2-45" fmla="*/ 105370 w 878081"/>
              <a:gd name="connsiteY2-46" fmla="*/ 4261800 h 4347772"/>
              <a:gd name="connsiteX3-47" fmla="*/ 140493 w 878081"/>
              <a:gd name="connsiteY3-48" fmla="*/ 4277526 h 4347772"/>
              <a:gd name="connsiteX4-49" fmla="*/ 140493 w 878081"/>
              <a:gd name="connsiteY4-50" fmla="*/ 4316321 h 4347772"/>
              <a:gd name="connsiteX5-51" fmla="*/ 31450 w 878081"/>
              <a:gd name="connsiteY5-52" fmla="*/ 4347772 h 4347772"/>
              <a:gd name="connsiteX6-53" fmla="*/ 0 w 878081"/>
              <a:gd name="connsiteY6-54" fmla="*/ 4238729 h 434777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434777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4277526"/>
                </a:lnTo>
                <a:cubicBezTo>
                  <a:pt x="737588" y="4296156"/>
                  <a:pt x="730187" y="4314024"/>
                  <a:pt x="717014" y="4327198"/>
                </a:cubicBezTo>
                <a:cubicBezTo>
                  <a:pt x="703840" y="4340371"/>
                  <a:pt x="685972" y="4347772"/>
                  <a:pt x="667342" y="4347772"/>
                </a:cubicBezTo>
                <a:lnTo>
                  <a:pt x="70247" y="4347772"/>
                </a:lnTo>
                <a:cubicBezTo>
                  <a:pt x="31450" y="4347772"/>
                  <a:pt x="0" y="4316322"/>
                  <a:pt x="0" y="4277526"/>
                </a:cubicBezTo>
                <a:cubicBezTo>
                  <a:pt x="0" y="4238729"/>
                  <a:pt x="31450" y="4207279"/>
                  <a:pt x="70247" y="4207279"/>
                </a:cubicBezTo>
                <a:lnTo>
                  <a:pt x="140493" y="4207279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434777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4347772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4347772">
                <a:moveTo>
                  <a:pt x="70246" y="4207279"/>
                </a:moveTo>
                <a:lnTo>
                  <a:pt x="140493" y="4207279"/>
                </a:lnTo>
                <a:lnTo>
                  <a:pt x="140493" y="4277526"/>
                </a:lnTo>
                <a:cubicBezTo>
                  <a:pt x="140493" y="4316321"/>
                  <a:pt x="109042" y="4347772"/>
                  <a:pt x="70246" y="4347772"/>
                </a:cubicBezTo>
                <a:cubicBezTo>
                  <a:pt x="31450" y="4347772"/>
                  <a:pt x="0" y="4316321"/>
                  <a:pt x="0" y="4277525"/>
                </a:cubicBezTo>
                <a:cubicBezTo>
                  <a:pt x="0" y="4238729"/>
                  <a:pt x="31450" y="4207279"/>
                  <a:pt x="70246" y="4207279"/>
                </a:cubicBezTo>
                <a:close/>
              </a:path>
              <a:path w="878081" h="4347772">
                <a:moveTo>
                  <a:pt x="70246" y="4207279"/>
                </a:moveTo>
                <a:cubicBezTo>
                  <a:pt x="89645" y="4207279"/>
                  <a:pt x="105370" y="4223004"/>
                  <a:pt x="105370" y="4242402"/>
                </a:cubicBezTo>
                <a:cubicBezTo>
                  <a:pt x="105370" y="4261800"/>
                  <a:pt x="89645" y="4277526"/>
                  <a:pt x="70246" y="4277526"/>
                </a:cubicBezTo>
                <a:lnTo>
                  <a:pt x="140493" y="4277526"/>
                </a:lnTo>
                <a:cubicBezTo>
                  <a:pt x="140493" y="4316321"/>
                  <a:pt x="109042" y="4347772"/>
                  <a:pt x="70246" y="4347772"/>
                </a:cubicBezTo>
                <a:cubicBezTo>
                  <a:pt x="31450" y="4347772"/>
                  <a:pt x="0" y="4316321"/>
                  <a:pt x="0" y="4277525"/>
                </a:cubicBezTo>
                <a:cubicBezTo>
                  <a:pt x="0" y="4238729"/>
                  <a:pt x="31450" y="4207279"/>
                  <a:pt x="70246" y="420727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电路的三种状态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76193" y="769348"/>
            <a:ext cx="9406471" cy="52911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84521" y="155086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关于电流与电源，下列说法正确的是( 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2" title=""/>
          <p:cNvSpPr txBox="1"/>
          <p:nvPr/>
        </p:nvSpPr>
        <p:spPr>
          <a:xfrm>
            <a:off x="6208233" y="155029"/>
            <a:ext cx="5780484" cy="16173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如图所示，取两个相同的验电器甲和乙，使甲带负电，乙不带电。下列说法正确的是( 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形状6" title=""/>
          <p:cNvSpPr txBox="1"/>
          <p:nvPr/>
        </p:nvSpPr>
        <p:spPr>
          <a:xfrm>
            <a:off x="6189650" y="363579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3" title=""/>
          <p:cNvSpPr txBox="1"/>
          <p:nvPr/>
        </p:nvSpPr>
        <p:spPr>
          <a:xfrm>
            <a:off x="6210881" y="1771812"/>
            <a:ext cx="5775731" cy="290226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A.甲验电器带负电是因为它失去了电子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B.甲验电器的金属箔片张开是由于异种电荷相互吸引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C.用金属棒连接两个金属球，乙验电器的金属箔片会张开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D.用金属棒连接两个金属球的瞬间，棒中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4" title=""/>
          <p:cNvSpPr txBox="1"/>
          <p:nvPr/>
        </p:nvSpPr>
        <p:spPr>
          <a:xfrm>
            <a:off x="284826" y="1320136"/>
            <a:ext cx="5780284" cy="290226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A.只有正电荷的定向移动才能形成电流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B.只有电路闭合时，电路中才能有电流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C.只要电路闭合，即使电路中没有电源，电路中也一定有电流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D.只要电路中有电源，即使电路断开，电路中也一定有电流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1" title=""/>
          <p:cNvSpPr txBox="1"/>
          <p:nvPr/>
        </p:nvSpPr>
        <p:spPr>
          <a:xfrm>
            <a:off x="284521" y="155086"/>
            <a:ext cx="5780484" cy="71345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下列关于电路的说法正确的是(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3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6208233" y="155029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在下列电路中，当开关都闭合后，灯泡不能发光的是(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形状6" title=""/>
          <p:cNvSpPr txBox="1"/>
          <p:nvPr/>
        </p:nvSpPr>
        <p:spPr>
          <a:xfrm>
            <a:off x="6189650" y="363579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4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224723" y="868509"/>
            <a:ext cx="5780284" cy="245030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A.给手机充电时，手机电池相当于电源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B.电源工作时将其他形式的能转化为电能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C.导线、空调、电视机都属于用电器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D.一个完整电路由电源、用电器和开关组成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" name="图片2" title=""/>
          <p:cNvPicPr>
            <a:picLocks noChangeAspect="1"/>
          </p:cNvPicPr>
          <p:nvPr/>
        </p:nvPicPr>
        <p:blipFill>
          <a:blip r:embed="rId4"/>
          <a:srcRect l="54396" t="67128" r="9611" b="24498"/>
          <a:stretch>
            <a:fillRect/>
          </a:stretch>
        </p:blipFill>
        <p:spPr>
          <a:xfrm>
            <a:off x="6208185" y="1320165"/>
            <a:ext cx="5718067" cy="184611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66033" y="155715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关于电路的说法错误的是(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2" title=""/>
          <p:cNvSpPr txBox="1"/>
          <p:nvPr/>
        </p:nvSpPr>
        <p:spPr>
          <a:xfrm>
            <a:off x="6157560" y="155600"/>
            <a:ext cx="5780484" cy="206934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如图所示，A、B是两个完全相同的金属球，都放在绝缘支架上。A带大量负电荷，B带大量正电荷，用铜导线 C连接两个金属球，则()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6189059" y="362902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形状6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3" title=""/>
          <p:cNvSpPr txBox="1"/>
          <p:nvPr/>
        </p:nvSpPr>
        <p:spPr>
          <a:xfrm>
            <a:off x="6188907" y="2224735"/>
            <a:ext cx="5775731" cy="290226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A.电子从B流向A，电流方向是从 A 到B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B.电子从 A 流向B，电流方向是从B到A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C.正电荷从 B 流向 A，电流方向是从 A到B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D.正电荷从 A 流向 B，电流方向是从 B到A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4" title=""/>
          <p:cNvSpPr txBox="1"/>
          <p:nvPr/>
        </p:nvSpPr>
        <p:spPr>
          <a:xfrm>
            <a:off x="266424" y="1416063"/>
            <a:ext cx="5780284" cy="290226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A.电源是提供电能的装置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B.只有电路闭合时，电路中才有电流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C.干电池外部的电流方向是“正极→用电器→负极”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D.用电器是将其他形式的能转化为电能的装置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66033" y="155829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如图所示，下列选项中，属于完整且正确的电路图的是( 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2" title=""/>
          <p:cNvSpPr txBox="1"/>
          <p:nvPr/>
        </p:nvSpPr>
        <p:spPr>
          <a:xfrm>
            <a:off x="6157560" y="155600"/>
            <a:ext cx="5780484" cy="206934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如图所示，只闭合一个开关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时，灯不亮、电铃响；只闭合一个开关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时，灯亮、电铃不响；若同时闭合开关S₁,S₂,S₃,则会发生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6189059" y="362902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4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形状6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3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0" name="图片1" title=""/>
          <p:cNvPicPr>
            <a:picLocks noChangeAspect="1"/>
          </p:cNvPicPr>
          <p:nvPr/>
        </p:nvPicPr>
        <p:blipFill>
          <a:blip r:embed="rId2"/>
          <a:srcRect l="15010" t="74852" r="48997" b="16774"/>
          <a:stretch>
            <a:fillRect/>
          </a:stretch>
        </p:blipFill>
        <p:spPr>
          <a:xfrm>
            <a:off x="297066" y="1320622"/>
            <a:ext cx="5718067" cy="1846116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238</Paragraphs>
  <Slides>23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等线 Light</vt:lpstr>
      <vt:lpstr>等线</vt:lpstr>
      <vt:lpstr>楷体</vt:lpstr>
      <vt:lpstr>宋体</vt:lpstr>
      <vt:lpstr>微软雅黑</vt:lpstr>
      <vt:lpstr>Times New Roman</vt:lpstr>
      <vt:lpstr>黑体</vt:lpstr>
      <vt:lpstr>Wingdings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2025-12-08T19:44:04Z</cp:lastPrinted>
  <dcterms:created xsi:type="dcterms:W3CDTF">2025-12-08T19:44:04Z</dcterms:created>
  <dcterms:modified xsi:type="dcterms:W3CDTF">2025-12-08T11:44:04Z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