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gif" ContentType="image/gi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slide" Target="slides/slide1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image" Target="file:///D:\qq&#25991;&#20214;\712321467\Image\C2C\Image2\%7b75232B38-A165-1FB7-499C-2E1C792CACB5%7d.png" TargetMode="External" /><Relationship Id="rId18" Type="http://schemas.openxmlformats.org/officeDocument/2006/relationships/image" Target="../media/image1.png" /><Relationship Id="rId19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image" Target="../media/image10.png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1.pn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14.png" /><Relationship Id="rId6" Type="http://schemas.openxmlformats.org/officeDocument/2006/relationships/image" Target="../media/image15.gif" /><Relationship Id="rId7" Type="http://schemas.openxmlformats.org/officeDocument/2006/relationships/image" Target="../media/image16.gif" /><Relationship Id="rId8" Type="http://schemas.openxmlformats.org/officeDocument/2006/relationships/image" Target="../media/image10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7.png" /><Relationship Id="rId3" Type="http://schemas.openxmlformats.org/officeDocument/2006/relationships/image" Target="../media/image18.jpeg" /><Relationship Id="rId4" Type="http://schemas.openxmlformats.org/officeDocument/2006/relationships/image" Target="../media/image19.gif" /><Relationship Id="rId5" Type="http://schemas.openxmlformats.org/officeDocument/2006/relationships/slide" Target="slide2.xml" TargetMode="Internal" /><Relationship Id="rId6" Type="http://schemas.openxmlformats.org/officeDocument/2006/relationships/image" Target="../media/image1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1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slide" Target="slide11.xml" TargetMode="Internal" /><Relationship Id="rId3" Type="http://schemas.openxmlformats.org/officeDocument/2006/relationships/image" Target="../media/image22.gif" /><Relationship Id="rId4" Type="http://schemas.openxmlformats.org/officeDocument/2006/relationships/image" Target="../media/image23.png" /><Relationship Id="rId5" Type="http://schemas.openxmlformats.org/officeDocument/2006/relationships/image" Target="../media/image24.gif" /><Relationship Id="rId6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10" Type="http://schemas.openxmlformats.org/officeDocument/2006/relationships/image" Target="../media/image33.png" /><Relationship Id="rId11" Type="http://schemas.openxmlformats.org/officeDocument/2006/relationships/image" Target="../media/image34.png" /><Relationship Id="rId12" Type="http://schemas.openxmlformats.org/officeDocument/2006/relationships/image" Target="../media/image35.png" /><Relationship Id="rId13" Type="http://schemas.openxmlformats.org/officeDocument/2006/relationships/image" Target="../media/image36.png" /><Relationship Id="rId14" Type="http://schemas.openxmlformats.org/officeDocument/2006/relationships/slide" Target="slide12.xml" TargetMode="Internal" /><Relationship Id="rId15" Type="http://schemas.openxmlformats.org/officeDocument/2006/relationships/image" Target="../media/image37.png" /><Relationship Id="rId16" Type="http://schemas.openxmlformats.org/officeDocument/2006/relationships/image" Target="../media/image38.png" /><Relationship Id="rId17" Type="http://schemas.openxmlformats.org/officeDocument/2006/relationships/image" Target="../media/image10.png" /><Relationship Id="rId2" Type="http://schemas.openxmlformats.org/officeDocument/2006/relationships/image" Target="../media/image25.png" /><Relationship Id="rId3" Type="http://schemas.openxmlformats.org/officeDocument/2006/relationships/image" Target="../media/image26.png" /><Relationship Id="rId4" Type="http://schemas.openxmlformats.org/officeDocument/2006/relationships/image" Target="../media/image27.png" /><Relationship Id="rId5" Type="http://schemas.openxmlformats.org/officeDocument/2006/relationships/image" Target="../media/image28.png" /><Relationship Id="rId6" Type="http://schemas.openxmlformats.org/officeDocument/2006/relationships/image" Target="../media/image29.png" /><Relationship Id="rId7" Type="http://schemas.openxmlformats.org/officeDocument/2006/relationships/image" Target="../media/image30.png" /><Relationship Id="rId8" Type="http://schemas.openxmlformats.org/officeDocument/2006/relationships/image" Target="../media/image31.png" /><Relationship Id="rId9" Type="http://schemas.openxmlformats.org/officeDocument/2006/relationships/image" Target="../media/image32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slide" Target="slide13.xml" TargetMode="Internal" /><Relationship Id="rId3" Type="http://schemas.openxmlformats.org/officeDocument/2006/relationships/image" Target="../media/image39.gif" /><Relationship Id="rId4" Type="http://schemas.openxmlformats.org/officeDocument/2006/relationships/image" Target="../media/image40.png" /><Relationship Id="rId5" Type="http://schemas.openxmlformats.org/officeDocument/2006/relationships/image" Target="../media/image41.png" /><Relationship Id="rId6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slide" Target="slide14.xml" TargetMode="Internal" /><Relationship Id="rId3" Type="http://schemas.openxmlformats.org/officeDocument/2006/relationships/image" Target="../media/image42.gif" /><Relationship Id="rId4" Type="http://schemas.openxmlformats.org/officeDocument/2006/relationships/image" Target="../media/image43.gif" /><Relationship Id="rId5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10" Type="http://schemas.openxmlformats.org/officeDocument/2006/relationships/image" Target="../media/image52.png" /><Relationship Id="rId11" Type="http://schemas.openxmlformats.org/officeDocument/2006/relationships/image" Target="../media/image53.png" /><Relationship Id="rId12" Type="http://schemas.openxmlformats.org/officeDocument/2006/relationships/image" Target="../media/image54.png" /><Relationship Id="rId13" Type="http://schemas.openxmlformats.org/officeDocument/2006/relationships/image" Target="../media/image55.png" /><Relationship Id="rId14" Type="http://schemas.openxmlformats.org/officeDocument/2006/relationships/image" Target="../media/image56.png" /><Relationship Id="rId15" Type="http://schemas.openxmlformats.org/officeDocument/2006/relationships/image" Target="../media/image57.png" /><Relationship Id="rId16" Type="http://schemas.openxmlformats.org/officeDocument/2006/relationships/image" Target="../media/image58.png" /><Relationship Id="rId17" Type="http://schemas.openxmlformats.org/officeDocument/2006/relationships/slide" Target="slide15.xml" TargetMode="Internal" /><Relationship Id="rId18" Type="http://schemas.openxmlformats.org/officeDocument/2006/relationships/image" Target="../media/image10.png" /><Relationship Id="rId19" Type="http://schemas.openxmlformats.org/officeDocument/2006/relationships/audio" Target="../media/audio1111.wav" /><Relationship Id="rId2" Type="http://schemas.openxmlformats.org/officeDocument/2006/relationships/image" Target="../media/image44.png" /><Relationship Id="rId3" Type="http://schemas.openxmlformats.org/officeDocument/2006/relationships/image" Target="../media/image45.png" /><Relationship Id="rId4" Type="http://schemas.openxmlformats.org/officeDocument/2006/relationships/image" Target="../media/image46.png" /><Relationship Id="rId5" Type="http://schemas.openxmlformats.org/officeDocument/2006/relationships/image" Target="../media/image47.png" /><Relationship Id="rId6" Type="http://schemas.openxmlformats.org/officeDocument/2006/relationships/image" Target="../media/image48.png" /><Relationship Id="rId7" Type="http://schemas.openxmlformats.org/officeDocument/2006/relationships/image" Target="../media/image49.png" /><Relationship Id="rId8" Type="http://schemas.openxmlformats.org/officeDocument/2006/relationships/image" Target="../media/image50.png" /><Relationship Id="rId9" Type="http://schemas.openxmlformats.org/officeDocument/2006/relationships/image" Target="../media/image51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59.png" /><Relationship Id="rId3" Type="http://schemas.openxmlformats.org/officeDocument/2006/relationships/image" Target="../media/image60.png" /><Relationship Id="rId4" Type="http://schemas.openxmlformats.org/officeDocument/2006/relationships/video" Target="../media/media2.mp4" /><Relationship Id="rId5" Type="http://schemas.microsoft.com/office/2007/relationships/media" Target="../media/media2.mp4" /><Relationship Id="rId6" Type="http://schemas.openxmlformats.org/officeDocument/2006/relationships/image" Target="../media/image61.png" /><Relationship Id="rId7" Type="http://schemas.openxmlformats.org/officeDocument/2006/relationships/slide" Target="slide16.xml" TargetMode="Internal" /><Relationship Id="rId8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59.png" /><Relationship Id="rId3" Type="http://schemas.openxmlformats.org/officeDocument/2006/relationships/slide" Target="slide5.xml" TargetMode="Internal" /><Relationship Id="rId4" Type="http://schemas.openxmlformats.org/officeDocument/2006/relationships/image" Target="../media/image62.png" /><Relationship Id="rId5" Type="http://schemas.openxmlformats.org/officeDocument/2006/relationships/image" Target="../media/image63.png" /><Relationship Id="rId6" Type="http://schemas.openxmlformats.org/officeDocument/2006/relationships/video" Target="../media/media3.mp4" /><Relationship Id="rId7" Type="http://schemas.microsoft.com/office/2007/relationships/media" Target="../media/media3.mp4" /><Relationship Id="rId8" Type="http://schemas.openxmlformats.org/officeDocument/2006/relationships/image" Target="../media/image10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59.png" /><Relationship Id="rId3" Type="http://schemas.openxmlformats.org/officeDocument/2006/relationships/slide" Target="slide6.xml" TargetMode="Internal" /><Relationship Id="rId4" Type="http://schemas.openxmlformats.org/officeDocument/2006/relationships/image" Target="../media/image62.png" /><Relationship Id="rId5" Type="http://schemas.openxmlformats.org/officeDocument/2006/relationships/image" Target="../media/image64.png" /><Relationship Id="rId6" Type="http://schemas.openxmlformats.org/officeDocument/2006/relationships/video" Target="../media/media4.mp4" /><Relationship Id="rId7" Type="http://schemas.microsoft.com/office/2007/relationships/media" Target="../media/media4.mp4" /><Relationship Id="rId8" Type="http://schemas.openxmlformats.org/officeDocument/2006/relationships/image" Target="../media/image1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59.png" /><Relationship Id="rId3" Type="http://schemas.openxmlformats.org/officeDocument/2006/relationships/slide" Target="slide7.xml" TargetMode="Internal" /><Relationship Id="rId4" Type="http://schemas.openxmlformats.org/officeDocument/2006/relationships/image" Target="../media/image62.png" /><Relationship Id="rId5" Type="http://schemas.openxmlformats.org/officeDocument/2006/relationships/image" Target="../media/image65.png" /><Relationship Id="rId6" Type="http://schemas.openxmlformats.org/officeDocument/2006/relationships/video" Target="../media/media5.mp4" /><Relationship Id="rId7" Type="http://schemas.microsoft.com/office/2007/relationships/media" Target="../media/media5.mp4" /><Relationship Id="rId8" Type="http://schemas.openxmlformats.org/officeDocument/2006/relationships/image" Target="../media/image10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59.png" /><Relationship Id="rId3" Type="http://schemas.openxmlformats.org/officeDocument/2006/relationships/image" Target="../media/image66.png" /><Relationship Id="rId4" Type="http://schemas.openxmlformats.org/officeDocument/2006/relationships/video" Target="../media/media6.mp4" /><Relationship Id="rId5" Type="http://schemas.microsoft.com/office/2007/relationships/media" Target="../media/media6.mp4" /><Relationship Id="rId6" Type="http://schemas.openxmlformats.org/officeDocument/2006/relationships/slide" Target="slide8.xml" TargetMode="Internal" /><Relationship Id="rId7" Type="http://schemas.openxmlformats.org/officeDocument/2006/relationships/image" Target="../media/image62.png" /><Relationship Id="rId8" Type="http://schemas.openxmlformats.org/officeDocument/2006/relationships/image" Target="../media/image10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67.png" /><Relationship Id="rId3" Type="http://schemas.openxmlformats.org/officeDocument/2006/relationships/image" Target="../media/image68.png" /><Relationship Id="rId4" Type="http://schemas.openxmlformats.org/officeDocument/2006/relationships/image" Target="../media/image62.png" /><Relationship Id="rId5" Type="http://schemas.openxmlformats.org/officeDocument/2006/relationships/slide" Target="slide10.xml" TargetMode="Internal" /><Relationship Id="rId6" Type="http://schemas.openxmlformats.org/officeDocument/2006/relationships/image" Target="../media/image69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67.png" /><Relationship Id="rId3" Type="http://schemas.openxmlformats.org/officeDocument/2006/relationships/image" Target="../media/image69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61" y="3032236"/>
            <a:ext cx="11734209" cy="2766317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696" y="4264619"/>
            <a:ext cx="2637101" cy="1924345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rcRect r="16081"/>
          <a:stretch>
            <a:fillRect/>
          </a:stretch>
        </p:blipFill>
        <p:spPr>
          <a:xfrm>
            <a:off x="9850917" y="3511248"/>
            <a:ext cx="2111527" cy="1697907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056" y="3561102"/>
            <a:ext cx="1601629" cy="1166774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613" y="5009931"/>
            <a:ext cx="1990325" cy="1440009"/>
          </a:xfrm>
          <a:prstGeom prst="rect">
            <a:avLst/>
          </a:prstGeom>
        </p:spPr>
      </p:pic>
      <p:sp>
        <p:nvSpPr>
          <p:cNvPr id="7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第十五章　电流和电路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>
              <a:lnSpc>
                <a:spcPts val="5800"/>
              </a:lnSpc>
            </a:pPr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第1节　两种电荷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8" name="图片6" title=""/>
          <p:cNvPicPr>
            <a:picLocks noChangeAspect="1"/>
          </p:cNvPicPr>
          <p:nvPr/>
        </p:nvPicPr>
        <p:blipFill>
          <a:blip r:embed="rId7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9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550" y="2294868"/>
            <a:ext cx="2602944" cy="192464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flipH="1">
            <a:off x="10528300" y="104140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381991" y="2939129"/>
            <a:ext cx="1495482" cy="2328920"/>
            <a:chExt cx="1495482" cy="2328920"/>
          </a:xfrm>
        </p:grpSpPr>
        <p:pic>
          <p:nvPicPr>
            <p:cNvPr id="3" name="图片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495482" cy="2328920"/>
            </a:xfrm>
            <a:prstGeom prst="rect">
              <a:avLst/>
            </a:prstGeom>
          </p:spPr>
        </p:pic>
        <p:sp>
          <p:nvSpPr>
            <p:cNvPr id="4" name="文本4"/>
            <p:cNvSpPr txBox="1"/>
            <p:nvPr/>
          </p:nvSpPr>
          <p:spPr>
            <a:xfrm rot="20562000">
              <a:off x="145227" y="773068"/>
              <a:ext cx="1205493" cy="59277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做一做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" name="文本1" title=""/>
          <p:cNvSpPr txBox="1"/>
          <p:nvPr/>
        </p:nvSpPr>
        <p:spPr>
          <a:xfrm>
            <a:off x="1998621" y="2921851"/>
            <a:ext cx="5782905" cy="99505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用塑料梳子梳头发，常常观察有什么现象？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2" title=""/>
          <p:cNvSpPr txBox="1"/>
          <p:nvPr/>
        </p:nvSpPr>
        <p:spPr>
          <a:xfrm>
            <a:off x="1998621" y="3779025"/>
            <a:ext cx="5944362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用刻度尺与头发摩擦，用刻度尺靠近细小纸屑，观察现象。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4166" y="5011150"/>
            <a:ext cx="2188388" cy="1459744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300" y="5011912"/>
            <a:ext cx="2188483" cy="1458992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图片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626" y="837295"/>
            <a:ext cx="1373391" cy="1831181"/>
          </a:xfrm>
          <a:prstGeom prst="rect">
            <a:avLst/>
          </a:prstGeom>
        </p:spPr>
      </p:pic>
      <p:sp>
        <p:nvSpPr>
          <p:cNvPr id="10" name="形状1" title=""/>
          <p:cNvSpPr txBox="1"/>
          <p:nvPr/>
        </p:nvSpPr>
        <p:spPr>
          <a:xfrm>
            <a:off x="152400" y="244107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导入新课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pic>
        <p:nvPicPr>
          <p:cNvPr id="11" name="图片4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3164" y="3778720"/>
            <a:ext cx="3894401" cy="2190598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图片5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3574" y="1258176"/>
            <a:ext cx="3893820" cy="2190274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3" name="文本3" title=""/>
          <p:cNvSpPr txBox="1"/>
          <p:nvPr/>
        </p:nvSpPr>
        <p:spPr>
          <a:xfrm>
            <a:off x="467" y="-480308"/>
            <a:ext cx="5905500" cy="48021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0" i="0">
                <a:solidFill>
                  <a:srgbClr val="00000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师演示：用PVC管与毛皮摩擦，靠近细小塑料泡沫。</a:t>
            </a:r>
            <a:endParaRPr lang="zh-CN" altLang="en-US" sz="2000" b="0" i="0">
              <a:solidFill>
                <a:srgbClr val="000000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14" name="形状2" title=""/>
          <p:cNvSpPr txBox="1"/>
          <p:nvPr/>
        </p:nvSpPr>
        <p:spPr>
          <a:xfrm>
            <a:off x="2363057" y="294970"/>
            <a:ext cx="3563855" cy="821379"/>
          </a:xfrm>
          <a:custGeom>
            <a:gdLst>
              <a:gd name="connsiteX0" fmla="*/ 2094969 w 3563855"/>
              <a:gd name="connsiteY0" fmla="*/ 0 h 821379"/>
              <a:gd name="connsiteX1" fmla="*/ 2301811 w 3563855"/>
              <a:gd name="connsiteY1" fmla="*/ 0 h 821379"/>
              <a:gd name="connsiteX2" fmla="*/ 2647457 w 3563855"/>
              <a:gd name="connsiteY2" fmla="*/ 89578 h 821379"/>
              <a:gd name="connsiteX3" fmla="*/ 3139068 w 3563855"/>
              <a:gd name="connsiteY3" fmla="*/ 85237 h 821379"/>
              <a:gd name="connsiteX4" fmla="*/ 3419374 w 3563855"/>
              <a:gd name="connsiteY4" fmla="*/ 313933 h 821379"/>
              <a:gd name="connsiteX5" fmla="*/ 3500848 w 3563855"/>
              <a:gd name="connsiteY5" fmla="*/ 390093 h 821379"/>
              <a:gd name="connsiteX6" fmla="*/ 3563855 w 3563855"/>
              <a:gd name="connsiteY6" fmla="*/ 626049 h 821379"/>
              <a:gd name="connsiteX7" fmla="*/ 2823729 w 3563855"/>
              <a:gd name="connsiteY7" fmla="*/ 728393 h 821379"/>
              <a:gd name="connsiteX8" fmla="*/ 2571608 w 3563855"/>
              <a:gd name="connsiteY8" fmla="*/ 784395 h 821379"/>
              <a:gd name="connsiteX9" fmla="*/ 1809335 w 3563855"/>
              <a:gd name="connsiteY9" fmla="*/ 821379 h 821379"/>
              <a:gd name="connsiteX10" fmla="*/ 1306967 w 3563855"/>
              <a:gd name="connsiteY10" fmla="*/ 749785 h 821379"/>
              <a:gd name="connsiteX11" fmla="*/ 848076 w 3563855"/>
              <a:gd name="connsiteY11" fmla="*/ 759388 h 821379"/>
              <a:gd name="connsiteX12" fmla="*/ 507456 w 3563855"/>
              <a:gd name="connsiteY12" fmla="*/ 658483 h 821379"/>
              <a:gd name="connsiteX13" fmla="*/ 215621 w 3563855"/>
              <a:gd name="connsiteY13" fmla="*/ 658653 h 821379"/>
              <a:gd name="connsiteX14" fmla="*/ 0 w 3563855"/>
              <a:gd name="connsiteY14" fmla="*/ 445291 h 821379"/>
              <a:gd name="connsiteX15" fmla="*/ 164353 w 3563855"/>
              <a:gd name="connsiteY15" fmla="*/ 348188 h 821379"/>
              <a:gd name="connsiteX16" fmla="*/ 144481 w 3563855"/>
              <a:gd name="connsiteY16" fmla="*/ 210600 h 821379"/>
              <a:gd name="connsiteX17" fmla="*/ 689638 w 3563855"/>
              <a:gd name="connsiteY17" fmla="*/ 139479 h 821379"/>
              <a:gd name="connsiteX18" fmla="*/ 909661 w 3563855"/>
              <a:gd name="connsiteY18" fmla="*/ 76189 h 821379"/>
              <a:gd name="connsiteX19" fmla="*/ 1509240 w 3563855"/>
              <a:gd name="connsiteY19" fmla="*/ 23247 h 821379"/>
              <a:gd name="connsiteX20" fmla="*/ 1808841 w 3563855"/>
              <a:gd name="connsiteY20" fmla="*/ 17961 h 82137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63855" h="821379">
                <a:moveTo>
                  <a:pt x="2094969" y="0"/>
                </a:moveTo>
                <a:cubicBezTo>
                  <a:pt x="2301811" y="0"/>
                  <a:pt x="2486320" y="39453"/>
                  <a:pt x="2581234" y="97543"/>
                </a:cubicBezTo>
                <a:cubicBezTo>
                  <a:pt x="2647457" y="89578"/>
                  <a:pt x="2718857" y="85237"/>
                  <a:pt x="2793292" y="85237"/>
                </a:cubicBezTo>
                <a:cubicBezTo>
                  <a:pt x="3139068" y="85237"/>
                  <a:pt x="3419374" y="178908"/>
                  <a:pt x="3419374" y="294457"/>
                </a:cubicBezTo>
                <a:cubicBezTo>
                  <a:pt x="3419374" y="313933"/>
                  <a:pt x="3411411" y="332788"/>
                  <a:pt x="3396512" y="350677"/>
                </a:cubicBezTo>
                <a:cubicBezTo>
                  <a:pt x="3500848" y="390093"/>
                  <a:pt x="3563855" y="440992"/>
                  <a:pt x="3563855" y="495927"/>
                </a:cubicBezTo>
                <a:cubicBezTo>
                  <a:pt x="3563855" y="626049"/>
                  <a:pt x="3251205" y="728393"/>
                  <a:pt x="2865532" y="728393"/>
                </a:cubicBezTo>
                <a:cubicBezTo>
                  <a:pt x="2823729" y="728393"/>
                  <a:pt x="2782783" y="727190"/>
                  <a:pt x="2743001" y="724880"/>
                </a:cubicBezTo>
                <a:cubicBezTo>
                  <a:pt x="2571608" y="784395"/>
                  <a:pt x="2332614" y="821379"/>
                  <a:pt x="2070889" y="821379"/>
                </a:cubicBezTo>
                <a:cubicBezTo>
                  <a:pt x="1809335" y="821379"/>
                  <a:pt x="1574199" y="787679"/>
                  <a:pt x="1401730" y="732852"/>
                </a:cubicBezTo>
                <a:cubicBezTo>
                  <a:pt x="1306967" y="749785"/>
                  <a:pt x="1198651" y="759388"/>
                  <a:pt x="1083605" y="759388"/>
                </a:cubicBezTo>
                <a:cubicBezTo>
                  <a:pt x="848076" y="759388"/>
                  <a:pt x="640754" y="719138"/>
                  <a:pt x="520183" y="658150"/>
                </a:cubicBezTo>
                <a:cubicBezTo>
                  <a:pt x="507456" y="658483"/>
                  <a:pt x="494589" y="658653"/>
                  <a:pt x="481602" y="658653"/>
                </a:cubicBezTo>
                <a:cubicBezTo>
                  <a:pt x="215621" y="658653"/>
                  <a:pt x="0" y="587533"/>
                  <a:pt x="0" y="495927"/>
                </a:cubicBezTo>
                <a:cubicBezTo>
                  <a:pt x="0" y="445291"/>
                  <a:pt x="78619" y="399299"/>
                  <a:pt x="199473" y="370806"/>
                </a:cubicBezTo>
                <a:cubicBezTo>
                  <a:pt x="164353" y="348188"/>
                  <a:pt x="144481" y="322266"/>
                  <a:pt x="144481" y="294457"/>
                </a:cubicBezTo>
                <a:cubicBezTo>
                  <a:pt x="144481" y="210600"/>
                  <a:pt x="360101" y="139479"/>
                  <a:pt x="626083" y="139479"/>
                </a:cubicBezTo>
                <a:cubicBezTo>
                  <a:pt x="689638" y="139479"/>
                  <a:pt x="750317" y="143540"/>
                  <a:pt x="805867" y="150865"/>
                </a:cubicBezTo>
                <a:cubicBezTo>
                  <a:pt x="909661" y="76189"/>
                  <a:pt x="1137838" y="23247"/>
                  <a:pt x="1396646" y="23247"/>
                </a:cubicBezTo>
                <a:cubicBezTo>
                  <a:pt x="1509240" y="23247"/>
                  <a:pt x="1614614" y="32030"/>
                  <a:pt x="1707068" y="47488"/>
                </a:cubicBezTo>
                <a:cubicBezTo>
                  <a:pt x="1808841" y="17961"/>
                  <a:pt x="1944224" y="0"/>
                  <a:pt x="2094969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为什么会炸毛呢？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9" grpId="0" animBg="1"/>
      <p:bldP spid="14" grpId="0" animBg="1"/>
      <p:bldP spid="2" grpId="0" animBg="1"/>
      <p:bldP spid="5" grpId="0" animBg="1"/>
      <p:bldP spid="7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74" y="3471272"/>
            <a:ext cx="2456742" cy="2270961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7352" y="3546558"/>
            <a:ext cx="2116846" cy="2116846"/>
          </a:xfrm>
          <a:prstGeom prst="ellipse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文本1" title=""/>
          <p:cNvSpPr txBox="1"/>
          <p:nvPr/>
        </p:nvSpPr>
        <p:spPr>
          <a:xfrm>
            <a:off x="409994" y="1055056"/>
            <a:ext cx="2391089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带电体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2" title=""/>
          <p:cNvSpPr txBox="1"/>
          <p:nvPr/>
        </p:nvSpPr>
        <p:spPr>
          <a:xfrm>
            <a:off x="2021605" y="1559890"/>
            <a:ext cx="9753200" cy="106210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摩擦过的物体能够______轻小物体，我们就说它带了___，或者说带上了______。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3" title=""/>
          <p:cNvSpPr txBox="1"/>
          <p:nvPr/>
        </p:nvSpPr>
        <p:spPr>
          <a:xfrm>
            <a:off x="593960" y="1559881"/>
            <a:ext cx="169259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⑴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定义：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4" title=""/>
          <p:cNvSpPr txBox="1"/>
          <p:nvPr/>
        </p:nvSpPr>
        <p:spPr>
          <a:xfrm>
            <a:off x="683895" y="2612860"/>
            <a:ext cx="162020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性质：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5" title=""/>
          <p:cNvSpPr txBox="1"/>
          <p:nvPr/>
        </p:nvSpPr>
        <p:spPr>
          <a:xfrm>
            <a:off x="2021519" y="2613308"/>
            <a:ext cx="28321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能吸引轻小物体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6" title=""/>
          <p:cNvSpPr txBox="1"/>
          <p:nvPr/>
        </p:nvSpPr>
        <p:spPr>
          <a:xfrm>
            <a:off x="683476" y="5885878"/>
            <a:ext cx="10109197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使物体带电的方法：__________、__________、__________。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7" title=""/>
          <p:cNvSpPr txBox="1"/>
          <p:nvPr/>
        </p:nvSpPr>
        <p:spPr>
          <a:xfrm>
            <a:off x="4140079" y="5885945"/>
            <a:ext cx="1571939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摩擦起电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2" name="组合1" title=""/>
          <p:cNvGrpSpPr/>
          <p:nvPr/>
        </p:nvGrpSpPr>
        <p:grpSpPr>
          <a:xfrm>
            <a:off x="416719" y="284956"/>
            <a:ext cx="3060925" cy="835025"/>
            <a:chExt cx="3060925" cy="835025"/>
          </a:xfrm>
        </p:grpSpPr>
        <p:sp>
          <p:nvSpPr>
            <p:cNvPr id="13" name="形状2"/>
            <p:cNvSpPr txBox="1"/>
            <p:nvPr/>
          </p:nvSpPr>
          <p:spPr>
            <a:xfrm>
              <a:off x="559910" y="0"/>
              <a:ext cx="1672114" cy="760843"/>
            </a:xfrm>
            <a:custGeom>
              <a:gdLst>
                <a:gd name="connsiteX0" fmla="*/ 0 w 1672114"/>
                <a:gd name="connsiteY0" fmla="*/ 760843 h 760843"/>
                <a:gd name="connsiteX1" fmla="*/ 1672114 w 1672114"/>
                <a:gd name="connsiteY1" fmla="*/ 760843 h 760843"/>
                <a:gd name="connsiteX2" fmla="*/ 0 w 1672114"/>
                <a:gd name="connsiteY2" fmla="*/ 760843 h 760843"/>
                <a:gd name="connsiteX0-1" fmla="*/ 0 w 1672114"/>
                <a:gd name="connsiteY0-2" fmla="*/ 0 h 760843"/>
                <a:gd name="connsiteX1-3" fmla="*/ 607 w 1672114"/>
                <a:gd name="connsiteY1-4" fmla="*/ 0 h 760843"/>
                <a:gd name="connsiteX2-5" fmla="*/ 0 w 1672114"/>
                <a:gd name="connsiteY2-6" fmla="*/ 0 h 76084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72114" h="760843">
                  <a:moveTo>
                    <a:pt x="0" y="760843"/>
                  </a:moveTo>
                  <a:lnTo>
                    <a:pt x="1672114" y="760843"/>
                  </a:lnTo>
                  <a:lnTo>
                    <a:pt x="0" y="760843"/>
                  </a:lnTo>
                  <a:close/>
                </a:path>
                <a:path w="1672114" h="760843">
                  <a:moveTo>
                    <a:pt x="0" y="0"/>
                  </a:moveTo>
                  <a:lnTo>
                    <a:pt x="607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4" name="形状3"/>
            <p:cNvSpPr txBox="1"/>
            <p:nvPr/>
          </p:nvSpPr>
          <p:spPr>
            <a:xfrm>
              <a:off x="0" y="28785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5" name="形状4"/>
            <p:cNvSpPr txBox="1"/>
            <p:nvPr/>
          </p:nvSpPr>
          <p:spPr>
            <a:xfrm>
              <a:off x="361847" y="23713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6" name="形状5"/>
            <p:cNvSpPr txBox="1"/>
            <p:nvPr/>
          </p:nvSpPr>
          <p:spPr>
            <a:xfrm>
              <a:off x="557374" y="273904"/>
              <a:ext cx="25035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两种电荷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7" name="形状6"/>
            <p:cNvSpPr txBox="1"/>
            <p:nvPr/>
          </p:nvSpPr>
          <p:spPr>
            <a:xfrm>
              <a:off x="0" y="28658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8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8699" y="3557464"/>
            <a:ext cx="3724446" cy="2094995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文本8" title="">
            <a:hlinkClick r:id="rId5" action="ppaction://hlinksldjump"/>
          </p:cNvPr>
          <p:cNvSpPr txBox="1"/>
          <p:nvPr/>
        </p:nvSpPr>
        <p:spPr>
          <a:xfrm>
            <a:off x="5971184" y="5885964"/>
            <a:ext cx="1511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接触带电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9" title=""/>
          <p:cNvSpPr txBox="1"/>
          <p:nvPr/>
        </p:nvSpPr>
        <p:spPr>
          <a:xfrm>
            <a:off x="4783312" y="1560024"/>
            <a:ext cx="850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吸引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10" title=""/>
          <p:cNvSpPr txBox="1"/>
          <p:nvPr/>
        </p:nvSpPr>
        <p:spPr>
          <a:xfrm>
            <a:off x="9573025" y="1560309"/>
            <a:ext cx="5207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11" title=""/>
          <p:cNvSpPr txBox="1"/>
          <p:nvPr/>
        </p:nvSpPr>
        <p:spPr>
          <a:xfrm>
            <a:off x="3131096" y="1986953"/>
            <a:ext cx="850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电荷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12" title=""/>
          <p:cNvSpPr txBox="1"/>
          <p:nvPr/>
        </p:nvSpPr>
        <p:spPr>
          <a:xfrm>
            <a:off x="7741825" y="5885955"/>
            <a:ext cx="1511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感应起电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20" grpId="0" animBg="1"/>
      <p:bldP spid="21" grpId="0" animBg="1"/>
      <p:bldP spid="22" grpId="0" animBg="1"/>
      <p:bldP spid="7" grpId="0" animBg="1"/>
      <p:bldP spid="2" grpId="0" animBg="1"/>
      <p:bldP spid="3" grpId="0" animBg="1"/>
      <p:bldP spid="18" grpId="0" animBg="1"/>
      <p:bldP spid="8" grpId="0" animBg="1"/>
      <p:bldP spid="9" grpId="0" animBg="1"/>
      <p:bldP spid="10" grpId="0" animBg="1"/>
      <p:bldP spid="19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409956" y="1052455"/>
            <a:ext cx="19685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两种电荷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743554" y="1567186"/>
            <a:ext cx="61341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自然界中只有</a:t>
            </a:r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电荷、</a:t>
            </a:r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负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电荷两种电荷。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7208853" y="5116554"/>
            <a:ext cx="2573017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毛皮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摩擦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橡胶棒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4" title=""/>
          <p:cNvSpPr txBox="1"/>
          <p:nvPr/>
        </p:nvSpPr>
        <p:spPr>
          <a:xfrm>
            <a:off x="5477494" y="2944768"/>
            <a:ext cx="520700" cy="149790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丝玻正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5" title=""/>
          <p:cNvSpPr txBox="1"/>
          <p:nvPr/>
        </p:nvSpPr>
        <p:spPr>
          <a:xfrm>
            <a:off x="6123756" y="2945006"/>
            <a:ext cx="520700" cy="149790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毛橡负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6" title=""/>
          <p:cNvSpPr txBox="1"/>
          <p:nvPr/>
        </p:nvSpPr>
        <p:spPr>
          <a:xfrm>
            <a:off x="2330768" y="5116639"/>
            <a:ext cx="259056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丝绸</a:t>
            </a: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摩擦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玻璃棒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9" name="组合1" title=""/>
          <p:cNvGrpSpPr/>
          <p:nvPr/>
        </p:nvGrpSpPr>
        <p:grpSpPr>
          <a:xfrm>
            <a:off x="416719" y="284956"/>
            <a:ext cx="3060925" cy="835025"/>
            <a:chExt cx="3060925" cy="835025"/>
          </a:xfrm>
        </p:grpSpPr>
        <p:sp>
          <p:nvSpPr>
            <p:cNvPr id="10" name="形状4"/>
            <p:cNvSpPr txBox="1"/>
            <p:nvPr/>
          </p:nvSpPr>
          <p:spPr>
            <a:xfrm>
              <a:off x="559910" y="0"/>
              <a:ext cx="1672114" cy="760843"/>
            </a:xfrm>
            <a:custGeom>
              <a:gdLst>
                <a:gd name="connsiteX0" fmla="*/ 0 w 1672114"/>
                <a:gd name="connsiteY0" fmla="*/ 760843 h 760843"/>
                <a:gd name="connsiteX1" fmla="*/ 1672114 w 1672114"/>
                <a:gd name="connsiteY1" fmla="*/ 760843 h 760843"/>
                <a:gd name="connsiteX2" fmla="*/ 0 w 1672114"/>
                <a:gd name="connsiteY2" fmla="*/ 760843 h 760843"/>
                <a:gd name="connsiteX0-1" fmla="*/ 0 w 1672114"/>
                <a:gd name="connsiteY0-2" fmla="*/ 0 h 760843"/>
                <a:gd name="connsiteX1-3" fmla="*/ 607 w 1672114"/>
                <a:gd name="connsiteY1-4" fmla="*/ 0 h 760843"/>
                <a:gd name="connsiteX2-5" fmla="*/ 0 w 1672114"/>
                <a:gd name="connsiteY2-6" fmla="*/ 0 h 76084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72114" h="760843">
                  <a:moveTo>
                    <a:pt x="0" y="760843"/>
                  </a:moveTo>
                  <a:lnTo>
                    <a:pt x="1672114" y="760843"/>
                  </a:lnTo>
                  <a:lnTo>
                    <a:pt x="0" y="760843"/>
                  </a:lnTo>
                  <a:close/>
                </a:path>
                <a:path w="1672114" h="760843">
                  <a:moveTo>
                    <a:pt x="0" y="0"/>
                  </a:moveTo>
                  <a:lnTo>
                    <a:pt x="607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5"/>
            <p:cNvSpPr txBox="1"/>
            <p:nvPr/>
          </p:nvSpPr>
          <p:spPr>
            <a:xfrm>
              <a:off x="0" y="28785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2" name="形状6"/>
            <p:cNvSpPr txBox="1"/>
            <p:nvPr/>
          </p:nvSpPr>
          <p:spPr>
            <a:xfrm>
              <a:off x="361847" y="23713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3" name="形状7"/>
            <p:cNvSpPr txBox="1"/>
            <p:nvPr/>
          </p:nvSpPr>
          <p:spPr>
            <a:xfrm>
              <a:off x="557374" y="273904"/>
              <a:ext cx="25035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两种电荷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形状8"/>
            <p:cNvSpPr txBox="1"/>
            <p:nvPr/>
          </p:nvSpPr>
          <p:spPr>
            <a:xfrm>
              <a:off x="0" y="28658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5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516" y="2584161"/>
            <a:ext cx="2649574" cy="2271071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形状2" title=""/>
          <p:cNvSpPr txBox="1"/>
          <p:nvPr/>
        </p:nvSpPr>
        <p:spPr>
          <a:xfrm>
            <a:off x="1904124" y="3969725"/>
            <a:ext cx="1050636" cy="463725"/>
          </a:xfrm>
          <a:custGeom>
            <a:gdLst>
              <a:gd name="connsiteX0" fmla="*/ 1101701 w 1050636"/>
              <a:gd name="connsiteY0" fmla="*/ -626758 h 463725"/>
              <a:gd name="connsiteX1" fmla="*/ 818344 w 1050636"/>
              <a:gd name="connsiteY1" fmla="*/ 0 h 463725"/>
              <a:gd name="connsiteX2" fmla="*/ 927814 w 1050636"/>
              <a:gd name="connsiteY2" fmla="*/ 0 h 463725"/>
              <a:gd name="connsiteX3" fmla="*/ 960388 w 1050636"/>
              <a:gd name="connsiteY3" fmla="*/ 0 h 463725"/>
              <a:gd name="connsiteX4" fmla="*/ 1037696 w 1050636"/>
              <a:gd name="connsiteY4" fmla="*/ 59008 h 463725"/>
              <a:gd name="connsiteX5" fmla="*/ 1050636 w 1050636"/>
              <a:gd name="connsiteY5" fmla="*/ 340902 h 463725"/>
              <a:gd name="connsiteX6" fmla="*/ 1050636 w 1050636"/>
              <a:gd name="connsiteY6" fmla="*/ 373477 h 463725"/>
              <a:gd name="connsiteX7" fmla="*/ 991628 w 1050636"/>
              <a:gd name="connsiteY7" fmla="*/ 450784 h 463725"/>
              <a:gd name="connsiteX8" fmla="*/ 122822 w 1050636"/>
              <a:gd name="connsiteY8" fmla="*/ 463725 h 463725"/>
              <a:gd name="connsiteX9" fmla="*/ 90248 w 1050636"/>
              <a:gd name="connsiteY9" fmla="*/ 463725 h 463725"/>
              <a:gd name="connsiteX10" fmla="*/ 12940 w 1050636"/>
              <a:gd name="connsiteY10" fmla="*/ 404717 h 463725"/>
              <a:gd name="connsiteX11" fmla="*/ 0 w 1050636"/>
              <a:gd name="connsiteY11" fmla="*/ 122822 h 463725"/>
              <a:gd name="connsiteX12" fmla="*/ 0 w 1050636"/>
              <a:gd name="connsiteY12" fmla="*/ 54989 h 463725"/>
              <a:gd name="connsiteX13" fmla="*/ 508625 w 1050636"/>
              <a:gd name="connsiteY13" fmla="*/ 0 h 463725"/>
              <a:gd name="connsiteX14" fmla="*/ 1101701 w 1050636"/>
              <a:gd name="connsiteY14" fmla="*/ -626758 h 4637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101701" h="1090483">
                <a:moveTo>
                  <a:pt x="1101701" y="-626758"/>
                </a:moveTo>
                <a:lnTo>
                  <a:pt x="818344" y="0"/>
                </a:lnTo>
                <a:lnTo>
                  <a:pt x="927814" y="0"/>
                </a:lnTo>
                <a:cubicBezTo>
                  <a:pt x="960388" y="0"/>
                  <a:pt x="991628" y="12940"/>
                  <a:pt x="1014662" y="35974"/>
                </a:cubicBezTo>
                <a:cubicBezTo>
                  <a:pt x="1037696" y="59008"/>
                  <a:pt x="1050636" y="90248"/>
                  <a:pt x="1050636" y="122822"/>
                </a:cubicBezTo>
                <a:lnTo>
                  <a:pt x="1050636" y="340902"/>
                </a:lnTo>
                <a:cubicBezTo>
                  <a:pt x="1050636" y="373477"/>
                  <a:pt x="1037696" y="404717"/>
                  <a:pt x="1014662" y="427751"/>
                </a:cubicBezTo>
                <a:cubicBezTo>
                  <a:pt x="991628" y="450784"/>
                  <a:pt x="960388" y="463725"/>
                  <a:pt x="927814" y="463725"/>
                </a:cubicBezTo>
                <a:lnTo>
                  <a:pt x="122822" y="463725"/>
                </a:lnTo>
                <a:cubicBezTo>
                  <a:pt x="90248" y="463725"/>
                  <a:pt x="59008" y="450784"/>
                  <a:pt x="35974" y="427751"/>
                </a:cubicBezTo>
                <a:cubicBezTo>
                  <a:pt x="12940" y="404717"/>
                  <a:pt x="0" y="373477"/>
                  <a:pt x="0" y="340902"/>
                </a:cubicBezTo>
                <a:lnTo>
                  <a:pt x="0" y="122822"/>
                </a:lnTo>
                <a:cubicBezTo>
                  <a:pt x="0" y="54989"/>
                  <a:pt x="54989" y="0"/>
                  <a:pt x="122822" y="0"/>
                </a:cubicBezTo>
                <a:lnTo>
                  <a:pt x="508625" y="0"/>
                </a:lnTo>
                <a:lnTo>
                  <a:pt x="1101701" y="-626758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9050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正电荷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2" title=""/>
          <p:cNvPicPr>
            <a:picLocks noChangeAspect="1"/>
          </p:cNvPicPr>
          <p:nvPr/>
        </p:nvPicPr>
        <p:blipFill>
          <a:blip r:embed="rId3"/>
          <a:srcRect t="2222"/>
          <a:stretch>
            <a:fillRect/>
          </a:stretch>
        </p:blipFill>
        <p:spPr>
          <a:xfrm>
            <a:off x="7169639" y="2583723"/>
            <a:ext cx="2648874" cy="2271036"/>
          </a:xfrm>
          <a:prstGeom prst="round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形状3" title=""/>
          <p:cNvSpPr txBox="1"/>
          <p:nvPr/>
        </p:nvSpPr>
        <p:spPr>
          <a:xfrm>
            <a:off x="9110367" y="2994412"/>
            <a:ext cx="1050636" cy="463725"/>
          </a:xfrm>
          <a:custGeom>
            <a:gdLst>
              <a:gd name="connsiteX0" fmla="*/ 122822 w 1050636"/>
              <a:gd name="connsiteY0" fmla="*/ 0 h 463725"/>
              <a:gd name="connsiteX1" fmla="*/ 927814 w 1050636"/>
              <a:gd name="connsiteY1" fmla="*/ 0 h 463725"/>
              <a:gd name="connsiteX2" fmla="*/ 960388 w 1050636"/>
              <a:gd name="connsiteY2" fmla="*/ 0 h 463725"/>
              <a:gd name="connsiteX3" fmla="*/ 1037696 w 1050636"/>
              <a:gd name="connsiteY3" fmla="*/ 59008 h 463725"/>
              <a:gd name="connsiteX4" fmla="*/ 1050636 w 1050636"/>
              <a:gd name="connsiteY4" fmla="*/ 340902 h 463725"/>
              <a:gd name="connsiteX5" fmla="*/ 1050636 w 1050636"/>
              <a:gd name="connsiteY5" fmla="*/ 373477 h 463725"/>
              <a:gd name="connsiteX6" fmla="*/ 991628 w 1050636"/>
              <a:gd name="connsiteY6" fmla="*/ 450784 h 463725"/>
              <a:gd name="connsiteX7" fmla="*/ 480623 w 1050636"/>
              <a:gd name="connsiteY7" fmla="*/ 463725 h 463725"/>
              <a:gd name="connsiteX8" fmla="*/ -369980 w 1050636"/>
              <a:gd name="connsiteY8" fmla="*/ 1001896 h 463725"/>
              <a:gd name="connsiteX9" fmla="*/ 98684 w 1050636"/>
              <a:gd name="connsiteY9" fmla="*/ 461323 h 463725"/>
              <a:gd name="connsiteX10" fmla="*/ 75820 w 1050636"/>
              <a:gd name="connsiteY10" fmla="*/ 454375 h 463725"/>
              <a:gd name="connsiteX11" fmla="*/ 61059 w 1050636"/>
              <a:gd name="connsiteY11" fmla="*/ 448261 h 463725"/>
              <a:gd name="connsiteX12" fmla="*/ 12940 w 1050636"/>
              <a:gd name="connsiteY12" fmla="*/ 404717 h 463725"/>
              <a:gd name="connsiteX13" fmla="*/ 0 w 1050636"/>
              <a:gd name="connsiteY13" fmla="*/ 122822 h 463725"/>
              <a:gd name="connsiteX14" fmla="*/ 0 w 1050636"/>
              <a:gd name="connsiteY14" fmla="*/ 54989 h 46372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20616" h="1001896">
                <a:moveTo>
                  <a:pt x="122822" y="0"/>
                </a:moveTo>
                <a:lnTo>
                  <a:pt x="927814" y="0"/>
                </a:lnTo>
                <a:cubicBezTo>
                  <a:pt x="960388" y="0"/>
                  <a:pt x="991628" y="12940"/>
                  <a:pt x="1014662" y="35974"/>
                </a:cubicBezTo>
                <a:cubicBezTo>
                  <a:pt x="1037696" y="59008"/>
                  <a:pt x="1050636" y="90248"/>
                  <a:pt x="1050636" y="122822"/>
                </a:cubicBezTo>
                <a:lnTo>
                  <a:pt x="1050636" y="340902"/>
                </a:lnTo>
                <a:cubicBezTo>
                  <a:pt x="1050636" y="373477"/>
                  <a:pt x="1037696" y="404717"/>
                  <a:pt x="1014662" y="427751"/>
                </a:cubicBezTo>
                <a:cubicBezTo>
                  <a:pt x="991628" y="450784"/>
                  <a:pt x="960388" y="463725"/>
                  <a:pt x="927814" y="463725"/>
                </a:cubicBezTo>
                <a:lnTo>
                  <a:pt x="480623" y="463725"/>
                </a:lnTo>
                <a:lnTo>
                  <a:pt x="-369980" y="1001896"/>
                </a:lnTo>
                <a:lnTo>
                  <a:pt x="98684" y="461323"/>
                </a:lnTo>
                <a:lnTo>
                  <a:pt x="75820" y="454375"/>
                </a:lnTo>
                <a:cubicBezTo>
                  <a:pt x="61059" y="448261"/>
                  <a:pt x="47491" y="439268"/>
                  <a:pt x="35974" y="427751"/>
                </a:cubicBezTo>
                <a:cubicBezTo>
                  <a:pt x="12940" y="404717"/>
                  <a:pt x="0" y="373477"/>
                  <a:pt x="0" y="340902"/>
                </a:cubicBezTo>
                <a:lnTo>
                  <a:pt x="0" y="122822"/>
                </a:lnTo>
                <a:cubicBezTo>
                  <a:pt x="0" y="54989"/>
                  <a:pt x="54989" y="0"/>
                  <a:pt x="122822" y="0"/>
                </a:cubicBezTo>
                <a:close/>
              </a:path>
            </a:pathLst>
          </a:custGeom>
          <a:solidFill>
            <a:srgbClr val="FFFFFF">
              <a:alpha val="100000"/>
            </a:srgbClr>
          </a:solidFill>
          <a:ln w="19050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负电荷</a:t>
            </a:r>
            <a:endParaRPr lang="zh-CN" altLang="en-US" sz="22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7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36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6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36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7" grpId="0" animBg="1"/>
      <p:bldP spid="16" grpId="0" animBg="1"/>
      <p:bldP spid="17" grpId="0" animBg="1"/>
      <p:bldP spid="4" grpId="0" animBg="1"/>
      <p:bldP spid="18" grpId="0" animBg="1"/>
      <p:bldP spid="3" grpId="0" animBg="1"/>
      <p:bldP spid="5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>
            <a:hlinkClick r:id="rId2" action="ppaction://hlinksldjump"/>
          </p:cNvPr>
          <p:cNvSpPr txBox="1"/>
          <p:nvPr/>
        </p:nvSpPr>
        <p:spPr>
          <a:xfrm>
            <a:off x="410156" y="1053665"/>
            <a:ext cx="3289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rPr>
              <a:t>电荷间的相互作用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hlinkClick r:id="rId2" action="ppaction://hlinksldjump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6970890" y="1828971"/>
            <a:ext cx="3714846" cy="2761559"/>
            <a:chExt cx="3714846" cy="2761559"/>
          </a:xfrm>
        </p:grpSpPr>
        <p:pic>
          <p:nvPicPr>
            <p:cNvPr id="4" name="图片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346" y="0"/>
              <a:ext cx="3619500" cy="2035969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5" name="文本5"/>
            <p:cNvSpPr txBox="1"/>
            <p:nvPr/>
          </p:nvSpPr>
          <p:spPr>
            <a:xfrm>
              <a:off x="0" y="2135258"/>
              <a:ext cx="3289300" cy="62630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«"/>
              </a:pP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异种电荷相互</a:t>
              </a:r>
              <a:r>
                <a:rPr lang="zh-CN" altLang="en-US" sz="26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吸引</a:t>
              </a:r>
              <a:endParaRPr lang="zh-CN" altLang="en-US" sz="2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" name="文本2" title=""/>
          <p:cNvSpPr txBox="1"/>
          <p:nvPr/>
        </p:nvSpPr>
        <p:spPr>
          <a:xfrm>
            <a:off x="409699" y="4514726"/>
            <a:ext cx="1638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电荷量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3" title=""/>
          <p:cNvSpPr txBox="1"/>
          <p:nvPr/>
        </p:nvSpPr>
        <p:spPr>
          <a:xfrm>
            <a:off x="700383" y="5140557"/>
            <a:ext cx="4958683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定义:电荷的多少。用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Q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表示。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4" title=""/>
          <p:cNvSpPr txBox="1"/>
          <p:nvPr/>
        </p:nvSpPr>
        <p:spPr>
          <a:xfrm>
            <a:off x="700383" y="5767311"/>
            <a:ext cx="524005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单位:库仑。简称库，符号是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9" name="组合2" title=""/>
          <p:cNvGrpSpPr/>
          <p:nvPr/>
        </p:nvGrpSpPr>
        <p:grpSpPr>
          <a:xfrm>
            <a:off x="6547504" y="4618653"/>
            <a:ext cx="1365247" cy="2047875"/>
            <a:chExt cx="1365247" cy="2047875"/>
          </a:xfrm>
        </p:grpSpPr>
        <p:pic>
          <p:nvPicPr>
            <p:cNvPr id="10" name="图片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1365247" cy="2047875"/>
            </a:xfrm>
            <a:prstGeom prst="rect">
              <a:avLst/>
            </a:prstGeom>
          </p:spPr>
        </p:pic>
        <p:sp>
          <p:nvSpPr>
            <p:cNvPr id="11" name="文本6"/>
            <p:cNvSpPr txBox="1"/>
            <p:nvPr/>
          </p:nvSpPr>
          <p:spPr>
            <a:xfrm rot="20436000">
              <a:off x="188224" y="665903"/>
              <a:ext cx="1028700" cy="559245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200" b="0" i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我很大</a:t>
              </a:r>
              <a:endParaRPr lang="zh-CN" altLang="en-US" sz="22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" name="组合3" title=""/>
          <p:cNvGrpSpPr/>
          <p:nvPr/>
        </p:nvGrpSpPr>
        <p:grpSpPr>
          <a:xfrm>
            <a:off x="8413594" y="4608224"/>
            <a:ext cx="3184122" cy="1933702"/>
            <a:chExt cx="3184122" cy="1933702"/>
          </a:xfrm>
        </p:grpSpPr>
        <p:sp>
          <p:nvSpPr>
            <p:cNvPr id="13" name="形状3"/>
            <p:cNvSpPr txBox="1"/>
            <p:nvPr/>
          </p:nvSpPr>
          <p:spPr>
            <a:xfrm>
              <a:off x="0" y="10325"/>
              <a:ext cx="3179521" cy="1913477"/>
            </a:xfrm>
            <a:custGeom>
              <a:gdLst>
                <a:gd name="connsiteX0" fmla="*/ 183671 w 3179521"/>
                <a:gd name="connsiteY0" fmla="*/ 0 h 1913477"/>
                <a:gd name="connsiteX1" fmla="*/ 2995850 w 3179521"/>
                <a:gd name="connsiteY1" fmla="*/ 0 h 1913477"/>
                <a:gd name="connsiteX2" fmla="*/ 3044563 w 3179521"/>
                <a:gd name="connsiteY2" fmla="*/ 0 h 1913477"/>
                <a:gd name="connsiteX3" fmla="*/ 3160170 w 3179521"/>
                <a:gd name="connsiteY3" fmla="*/ 88241 h 1913477"/>
                <a:gd name="connsiteX4" fmla="*/ 3179521 w 3179521"/>
                <a:gd name="connsiteY4" fmla="*/ 1729806 h 1913477"/>
                <a:gd name="connsiteX5" fmla="*/ 3179521 w 3179521"/>
                <a:gd name="connsiteY5" fmla="*/ 1778519 h 1913477"/>
                <a:gd name="connsiteX6" fmla="*/ 3091280 w 3179521"/>
                <a:gd name="connsiteY6" fmla="*/ 1894126 h 1913477"/>
                <a:gd name="connsiteX7" fmla="*/ 183671 w 3179521"/>
                <a:gd name="connsiteY7" fmla="*/ 1913477 h 1913477"/>
                <a:gd name="connsiteX8" fmla="*/ 134959 w 3179521"/>
                <a:gd name="connsiteY8" fmla="*/ 1913477 h 1913477"/>
                <a:gd name="connsiteX9" fmla="*/ 19351 w 3179521"/>
                <a:gd name="connsiteY9" fmla="*/ 1825236 h 1913477"/>
                <a:gd name="connsiteX10" fmla="*/ 0 w 3179521"/>
                <a:gd name="connsiteY10" fmla="*/ 1059774 h 1913477"/>
                <a:gd name="connsiteX11" fmla="*/ -639000 w 3179521"/>
                <a:gd name="connsiteY11" fmla="*/ 805674 h 1913477"/>
                <a:gd name="connsiteX12" fmla="*/ 0 w 3179521"/>
                <a:gd name="connsiteY12" fmla="*/ 647180 h 1913477"/>
                <a:gd name="connsiteX13" fmla="*/ 0 w 3179521"/>
                <a:gd name="connsiteY13" fmla="*/ 183671 h 1913477"/>
                <a:gd name="connsiteX14" fmla="*/ 0 w 3179521"/>
                <a:gd name="connsiteY14" fmla="*/ 82232 h 19134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18522" h="1913477">
                  <a:moveTo>
                    <a:pt x="183671" y="0"/>
                  </a:moveTo>
                  <a:lnTo>
                    <a:pt x="2995850" y="0"/>
                  </a:lnTo>
                  <a:cubicBezTo>
                    <a:pt x="3044563" y="0"/>
                    <a:pt x="3091280" y="19351"/>
                    <a:pt x="3125725" y="53796"/>
                  </a:cubicBezTo>
                  <a:cubicBezTo>
                    <a:pt x="3160170" y="88241"/>
                    <a:pt x="3179521" y="134959"/>
                    <a:pt x="3179521" y="183671"/>
                  </a:cubicBezTo>
                  <a:lnTo>
                    <a:pt x="3179521" y="1729806"/>
                  </a:lnTo>
                  <a:cubicBezTo>
                    <a:pt x="3179521" y="1778519"/>
                    <a:pt x="3160170" y="1825236"/>
                    <a:pt x="3125725" y="1859681"/>
                  </a:cubicBezTo>
                  <a:cubicBezTo>
                    <a:pt x="3091280" y="1894126"/>
                    <a:pt x="3044563" y="1913477"/>
                    <a:pt x="2995850" y="1913477"/>
                  </a:cubicBezTo>
                  <a:lnTo>
                    <a:pt x="183671" y="1913477"/>
                  </a:lnTo>
                  <a:cubicBezTo>
                    <a:pt x="134959" y="1913477"/>
                    <a:pt x="88241" y="1894126"/>
                    <a:pt x="53796" y="1859681"/>
                  </a:cubicBezTo>
                  <a:cubicBezTo>
                    <a:pt x="19351" y="1825236"/>
                    <a:pt x="0" y="1778519"/>
                    <a:pt x="0" y="1729806"/>
                  </a:cubicBezTo>
                  <a:lnTo>
                    <a:pt x="0" y="1059774"/>
                  </a:lnTo>
                  <a:lnTo>
                    <a:pt x="-639000" y="805674"/>
                  </a:lnTo>
                  <a:lnTo>
                    <a:pt x="0" y="647180"/>
                  </a:lnTo>
                  <a:lnTo>
                    <a:pt x="0" y="183671"/>
                  </a:lnTo>
                  <a:cubicBezTo>
                    <a:pt x="0" y="82232"/>
                    <a:pt x="82232" y="0"/>
                    <a:pt x="183671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文本7"/>
            <p:cNvSpPr txBox="1"/>
            <p:nvPr/>
          </p:nvSpPr>
          <p:spPr>
            <a:xfrm>
              <a:off x="124806" y="0"/>
              <a:ext cx="3059316" cy="1933702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两个电荷量分别为1库仑的带电体，相距1千米，相互作用力约为</a:t>
              </a: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9 000 N。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15" name="形状1" title=""/>
          <p:cNvSpPr txBox="1"/>
          <p:nvPr/>
        </p:nvSpPr>
        <p:spPr>
          <a:xfrm>
            <a:off x="7056958" y="859365"/>
            <a:ext cx="1365485" cy="678399"/>
          </a:xfrm>
          <a:custGeom>
            <a:gdLst>
              <a:gd name="connsiteX0" fmla="*/ 98447 w 1365485"/>
              <a:gd name="connsiteY0" fmla="*/ 0 h 678399"/>
              <a:gd name="connsiteX1" fmla="*/ 1267037 w 1365485"/>
              <a:gd name="connsiteY1" fmla="*/ 0 h 678399"/>
              <a:gd name="connsiteX2" fmla="*/ 1293147 w 1365485"/>
              <a:gd name="connsiteY2" fmla="*/ 0 h 678399"/>
              <a:gd name="connsiteX3" fmla="*/ 1355113 w 1365485"/>
              <a:gd name="connsiteY3" fmla="*/ 47297 h 678399"/>
              <a:gd name="connsiteX4" fmla="*/ 1365485 w 1365485"/>
              <a:gd name="connsiteY4" fmla="*/ 579952 h 678399"/>
              <a:gd name="connsiteX5" fmla="*/ 1365485 w 1365485"/>
              <a:gd name="connsiteY5" fmla="*/ 606062 h 678399"/>
              <a:gd name="connsiteX6" fmla="*/ 1318188 w 1365485"/>
              <a:gd name="connsiteY6" fmla="*/ 668027 h 678399"/>
              <a:gd name="connsiteX7" fmla="*/ 987781 w 1365485"/>
              <a:gd name="connsiteY7" fmla="*/ 678399 h 678399"/>
              <a:gd name="connsiteX8" fmla="*/ 1121842 w 1365485"/>
              <a:gd name="connsiteY8" fmla="*/ 1544110 h 678399"/>
              <a:gd name="connsiteX9" fmla="*/ 596654 w 1365485"/>
              <a:gd name="connsiteY9" fmla="*/ 678399 h 678399"/>
              <a:gd name="connsiteX10" fmla="*/ 98447 w 1365485"/>
              <a:gd name="connsiteY10" fmla="*/ 678399 h 678399"/>
              <a:gd name="connsiteX11" fmla="*/ 44076 w 1365485"/>
              <a:gd name="connsiteY11" fmla="*/ 678399 h 678399"/>
              <a:gd name="connsiteX12" fmla="*/ 0 w 1365485"/>
              <a:gd name="connsiteY12" fmla="*/ 98447 h 678399"/>
              <a:gd name="connsiteX13" fmla="*/ 0 w 1365485"/>
              <a:gd name="connsiteY13" fmla="*/ 44076 h 6783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365485" h="1544110">
                <a:moveTo>
                  <a:pt x="98447" y="0"/>
                </a:moveTo>
                <a:lnTo>
                  <a:pt x="1267037" y="0"/>
                </a:lnTo>
                <a:cubicBezTo>
                  <a:pt x="1293147" y="0"/>
                  <a:pt x="1318188" y="10372"/>
                  <a:pt x="1336650" y="28835"/>
                </a:cubicBezTo>
                <a:cubicBezTo>
                  <a:pt x="1355113" y="47297"/>
                  <a:pt x="1365485" y="72338"/>
                  <a:pt x="1365485" y="98447"/>
                </a:cubicBezTo>
                <a:lnTo>
                  <a:pt x="1365485" y="579952"/>
                </a:lnTo>
                <a:cubicBezTo>
                  <a:pt x="1365485" y="606062"/>
                  <a:pt x="1355113" y="631102"/>
                  <a:pt x="1336650" y="649565"/>
                </a:cubicBezTo>
                <a:cubicBezTo>
                  <a:pt x="1318188" y="668027"/>
                  <a:pt x="1293147" y="678399"/>
                  <a:pt x="1267037" y="678399"/>
                </a:cubicBezTo>
                <a:lnTo>
                  <a:pt x="987781" y="678399"/>
                </a:lnTo>
                <a:lnTo>
                  <a:pt x="1121842" y="1544110"/>
                </a:lnTo>
                <a:lnTo>
                  <a:pt x="596654" y="678399"/>
                </a:lnTo>
                <a:lnTo>
                  <a:pt x="98447" y="678399"/>
                </a:lnTo>
                <a:cubicBezTo>
                  <a:pt x="44076" y="678399"/>
                  <a:pt x="0" y="634323"/>
                  <a:pt x="0" y="579952"/>
                </a:cubicBezTo>
                <a:lnTo>
                  <a:pt x="0" y="98447"/>
                </a:lnTo>
                <a:cubicBezTo>
                  <a:pt x="0" y="44076"/>
                  <a:pt x="44076" y="0"/>
                  <a:pt x="98447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约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r>
              <a:rPr lang="zh-CN" altLang="en-US" sz="2600" b="0" i="0" baseline="30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-7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形状2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7" name="组合4" title=""/>
          <p:cNvGrpSpPr/>
          <p:nvPr/>
        </p:nvGrpSpPr>
        <p:grpSpPr>
          <a:xfrm>
            <a:off x="416719" y="284956"/>
            <a:ext cx="3060925" cy="835025"/>
            <a:chExt cx="3060925" cy="835025"/>
          </a:xfrm>
        </p:grpSpPr>
        <p:sp>
          <p:nvSpPr>
            <p:cNvPr id="18" name="形状4"/>
            <p:cNvSpPr txBox="1"/>
            <p:nvPr/>
          </p:nvSpPr>
          <p:spPr>
            <a:xfrm>
              <a:off x="559910" y="0"/>
              <a:ext cx="1672114" cy="760843"/>
            </a:xfrm>
            <a:custGeom>
              <a:gdLst>
                <a:gd name="connsiteX0" fmla="*/ 0 w 1672114"/>
                <a:gd name="connsiteY0" fmla="*/ 760843 h 760843"/>
                <a:gd name="connsiteX1" fmla="*/ 1672114 w 1672114"/>
                <a:gd name="connsiteY1" fmla="*/ 760843 h 760843"/>
                <a:gd name="connsiteX2" fmla="*/ 0 w 1672114"/>
                <a:gd name="connsiteY2" fmla="*/ 760843 h 760843"/>
                <a:gd name="connsiteX0-1" fmla="*/ 0 w 1672114"/>
                <a:gd name="connsiteY0-2" fmla="*/ 0 h 760843"/>
                <a:gd name="connsiteX1-3" fmla="*/ 607 w 1672114"/>
                <a:gd name="connsiteY1-4" fmla="*/ 0 h 760843"/>
                <a:gd name="connsiteX2-5" fmla="*/ 0 w 1672114"/>
                <a:gd name="connsiteY2-6" fmla="*/ 0 h 76084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72114" h="760843">
                  <a:moveTo>
                    <a:pt x="0" y="760843"/>
                  </a:moveTo>
                  <a:lnTo>
                    <a:pt x="1672114" y="760843"/>
                  </a:lnTo>
                  <a:lnTo>
                    <a:pt x="0" y="760843"/>
                  </a:lnTo>
                  <a:close/>
                </a:path>
                <a:path w="1672114" h="760843">
                  <a:moveTo>
                    <a:pt x="0" y="0"/>
                  </a:moveTo>
                  <a:lnTo>
                    <a:pt x="607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9" name="形状5"/>
            <p:cNvSpPr txBox="1"/>
            <p:nvPr/>
          </p:nvSpPr>
          <p:spPr>
            <a:xfrm>
              <a:off x="0" y="28785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0" name="形状6"/>
            <p:cNvSpPr txBox="1"/>
            <p:nvPr/>
          </p:nvSpPr>
          <p:spPr>
            <a:xfrm>
              <a:off x="361847" y="23713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1" name="形状7"/>
            <p:cNvSpPr txBox="1"/>
            <p:nvPr/>
          </p:nvSpPr>
          <p:spPr>
            <a:xfrm>
              <a:off x="557374" y="273904"/>
              <a:ext cx="25035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两种电荷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形状8"/>
            <p:cNvSpPr txBox="1"/>
            <p:nvPr/>
          </p:nvSpPr>
          <p:spPr>
            <a:xfrm>
              <a:off x="0" y="28658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组合5" title=""/>
          <p:cNvGrpSpPr/>
          <p:nvPr/>
        </p:nvGrpSpPr>
        <p:grpSpPr>
          <a:xfrm>
            <a:off x="1185510" y="1829171"/>
            <a:ext cx="3624548" cy="2685280"/>
            <a:chExt cx="3624548" cy="2685280"/>
          </a:xfrm>
        </p:grpSpPr>
        <p:sp>
          <p:nvSpPr>
            <p:cNvPr id="24" name="文本8"/>
            <p:cNvSpPr txBox="1"/>
            <p:nvPr/>
          </p:nvSpPr>
          <p:spPr>
            <a:xfrm>
              <a:off x="0" y="2058980"/>
              <a:ext cx="3289300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buFont typeface="Wingdings" panose="05000000000000000000"/>
                <a:buChar char="«"/>
              </a:pPr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同种电荷相互</a:t>
              </a:r>
              <a:r>
                <a:rPr lang="zh-CN" altLang="en-US" sz="26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排斥</a:t>
              </a:r>
              <a:endParaRPr lang="zh-CN" altLang="en-US" sz="2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5" name="图片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48" y="0"/>
              <a:ext cx="3619500" cy="2035969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2" dur="13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36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6" decel="50000" autoRev="1" fill="hold">
                                          <p:stCondLst>
                                            <p:cond delay="13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" fill="hold">
                                          <p:stCondLst>
                                            <p:cond delay="25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3" grpId="0" animBg="1"/>
      <p:bldP spid="6" grpId="0" animBg="1"/>
      <p:bldP spid="7" grpId="0" animBg="1"/>
      <p:bldP spid="8" grpId="0" animBg="1"/>
      <p:bldP spid="15" grpId="0" animBg="1"/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容器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9598" y="885101"/>
            <a:ext cx="161925" cy="171450"/>
          </a:xfrm>
          <a:prstGeom prst="rect">
            <a:avLst/>
          </a:prstGeom>
        </p:spPr>
      </p:pic>
      <p:pic>
        <p:nvPicPr>
          <p:cNvPr id="3" name="容器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70630" y="2193836"/>
            <a:ext cx="161925" cy="171450"/>
          </a:xfrm>
          <a:prstGeom prst="rect">
            <a:avLst/>
          </a:prstGeom>
        </p:spPr>
      </p:pic>
      <p:pic>
        <p:nvPicPr>
          <p:cNvPr id="4" name="容器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1602" y="3789893"/>
            <a:ext cx="161925" cy="171450"/>
          </a:xfrm>
          <a:prstGeom prst="rect">
            <a:avLst/>
          </a:prstGeom>
        </p:spPr>
      </p:pic>
      <p:pic>
        <p:nvPicPr>
          <p:cNvPr id="5" name="容器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8035" y="878643"/>
            <a:ext cx="134655" cy="451009"/>
          </a:xfrm>
          <a:prstGeom prst="rect">
            <a:avLst/>
          </a:prstGeom>
        </p:spPr>
      </p:pic>
      <p:pic>
        <p:nvPicPr>
          <p:cNvPr id="6" name="容器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1698" y="2663047"/>
            <a:ext cx="161925" cy="171450"/>
          </a:xfrm>
          <a:prstGeom prst="rect">
            <a:avLst/>
          </a:prstGeom>
        </p:spPr>
      </p:pic>
      <p:pic>
        <p:nvPicPr>
          <p:cNvPr id="7" name="容器6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03847" y="4321931"/>
            <a:ext cx="161925" cy="171450"/>
          </a:xfrm>
          <a:prstGeom prst="rect">
            <a:avLst/>
          </a:prstGeom>
        </p:spPr>
      </p:pic>
      <p:pic>
        <p:nvPicPr>
          <p:cNvPr id="8" name="素材1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22862" y="5202241"/>
            <a:ext cx="1120778" cy="536572"/>
          </a:xfrm>
          <a:prstGeom prst="rect">
            <a:avLst/>
          </a:prstGeom>
        </p:spPr>
      </p:pic>
      <p:pic>
        <p:nvPicPr>
          <p:cNvPr id="9" name="素材2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05498" y="5202241"/>
            <a:ext cx="1120778" cy="536572"/>
          </a:xfrm>
          <a:prstGeom prst="rect">
            <a:avLst/>
          </a:prstGeom>
        </p:spPr>
      </p:pic>
      <p:pic>
        <p:nvPicPr>
          <p:cNvPr id="10" name="素材3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988134" y="5202241"/>
            <a:ext cx="1120778" cy="536572"/>
          </a:xfrm>
          <a:prstGeom prst="rect">
            <a:avLst/>
          </a:prstGeom>
        </p:spPr>
      </p:pic>
      <p:pic>
        <p:nvPicPr>
          <p:cNvPr id="11" name="素材4" title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88134" y="5804097"/>
            <a:ext cx="1120778" cy="536572"/>
          </a:xfrm>
          <a:prstGeom prst="rect">
            <a:avLst/>
          </a:prstGeom>
        </p:spPr>
      </p:pic>
      <p:pic>
        <p:nvPicPr>
          <p:cNvPr id="12" name="素材5" title="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05403" y="5804097"/>
            <a:ext cx="1120778" cy="536572"/>
          </a:xfrm>
          <a:prstGeom prst="rect">
            <a:avLst/>
          </a:prstGeom>
        </p:spPr>
      </p:pic>
      <p:pic>
        <p:nvPicPr>
          <p:cNvPr id="13" name="素材6" title="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66315" y="5804297"/>
            <a:ext cx="1120778" cy="536572"/>
          </a:xfrm>
          <a:prstGeom prst="rect">
            <a:avLst/>
          </a:prstGeom>
        </p:spPr>
      </p:pic>
      <p:sp>
        <p:nvSpPr>
          <p:cNvPr id="14" name="文本1" title="">
            <a:hlinkClick r:id="rId14" action="ppaction://hlinksldjump"/>
          </p:cNvPr>
          <p:cNvSpPr txBox="1"/>
          <p:nvPr/>
        </p:nvSpPr>
        <p:spPr>
          <a:xfrm>
            <a:off x="410118" y="1046178"/>
            <a:ext cx="1701165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5.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14" action="ppaction://hlinksldjump"/>
              </a:rPr>
              <a:t>验电器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hlinkClick r:id="rId14" action="ppaction://hlinksldjump"/>
            </a:endParaRPr>
          </a:p>
        </p:txBody>
      </p:sp>
      <p:sp>
        <p:nvSpPr>
          <p:cNvPr id="15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6" name="组合1" title=""/>
          <p:cNvGrpSpPr/>
          <p:nvPr/>
        </p:nvGrpSpPr>
        <p:grpSpPr>
          <a:xfrm>
            <a:off x="416719" y="284956"/>
            <a:ext cx="3060925" cy="835025"/>
            <a:chExt cx="3060925" cy="835025"/>
          </a:xfrm>
        </p:grpSpPr>
        <p:sp>
          <p:nvSpPr>
            <p:cNvPr id="17" name="形状2"/>
            <p:cNvSpPr txBox="1"/>
            <p:nvPr/>
          </p:nvSpPr>
          <p:spPr>
            <a:xfrm>
              <a:off x="559910" y="0"/>
              <a:ext cx="1672114" cy="760843"/>
            </a:xfrm>
            <a:custGeom>
              <a:gdLst>
                <a:gd name="connsiteX0" fmla="*/ 0 w 1672114"/>
                <a:gd name="connsiteY0" fmla="*/ 760843 h 760843"/>
                <a:gd name="connsiteX1" fmla="*/ 1672114 w 1672114"/>
                <a:gd name="connsiteY1" fmla="*/ 760843 h 760843"/>
                <a:gd name="connsiteX2" fmla="*/ 0 w 1672114"/>
                <a:gd name="connsiteY2" fmla="*/ 760843 h 760843"/>
                <a:gd name="connsiteX0-1" fmla="*/ 0 w 1672114"/>
                <a:gd name="connsiteY0-2" fmla="*/ 0 h 760843"/>
                <a:gd name="connsiteX1-3" fmla="*/ 607 w 1672114"/>
                <a:gd name="connsiteY1-4" fmla="*/ 0 h 760843"/>
                <a:gd name="connsiteX2-5" fmla="*/ 0 w 1672114"/>
                <a:gd name="connsiteY2-6" fmla="*/ 0 h 76084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672114" h="760843">
                  <a:moveTo>
                    <a:pt x="0" y="760843"/>
                  </a:moveTo>
                  <a:lnTo>
                    <a:pt x="1672114" y="760843"/>
                  </a:lnTo>
                  <a:lnTo>
                    <a:pt x="0" y="760843"/>
                  </a:lnTo>
                  <a:close/>
                </a:path>
                <a:path w="1672114" h="760843">
                  <a:moveTo>
                    <a:pt x="0" y="0"/>
                  </a:moveTo>
                  <a:lnTo>
                    <a:pt x="607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8" name="形状3"/>
            <p:cNvSpPr txBox="1"/>
            <p:nvPr/>
          </p:nvSpPr>
          <p:spPr>
            <a:xfrm>
              <a:off x="0" y="28785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  <a:gd name="connsiteX6" fmla="*/ 0 w 524361"/>
                <a:gd name="connsiteY6" fmla="*/ 0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9" name="形状4"/>
            <p:cNvSpPr txBox="1"/>
            <p:nvPr/>
          </p:nvSpPr>
          <p:spPr>
            <a:xfrm>
              <a:off x="361847" y="23713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0" name="形状5"/>
            <p:cNvSpPr txBox="1"/>
            <p:nvPr/>
          </p:nvSpPr>
          <p:spPr>
            <a:xfrm>
              <a:off x="557374" y="273904"/>
              <a:ext cx="25035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两种电荷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形状6"/>
            <p:cNvSpPr txBox="1"/>
            <p:nvPr/>
          </p:nvSpPr>
          <p:spPr>
            <a:xfrm>
              <a:off x="0" y="28658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2" name="组合2" title=""/>
          <p:cNvGrpSpPr/>
          <p:nvPr/>
        </p:nvGrpSpPr>
        <p:grpSpPr>
          <a:xfrm>
            <a:off x="5732193" y="576320"/>
            <a:ext cx="6135318" cy="4408646"/>
            <a:chExt cx="6135318" cy="4408646"/>
          </a:xfrm>
        </p:grpSpPr>
        <p:pic>
          <p:nvPicPr>
            <p:cNvPr id="23" name="图片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500759" y="0"/>
              <a:ext cx="3246644" cy="4408646"/>
            </a:xfrm>
            <a:prstGeom prst="rect">
              <a:avLst/>
            </a:prstGeom>
          </p:spPr>
        </p:pic>
        <p:sp>
          <p:nvSpPr>
            <p:cNvPr id="24" name="形状7"/>
            <p:cNvSpPr txBox="1"/>
            <p:nvPr/>
          </p:nvSpPr>
          <p:spPr>
            <a:xfrm>
              <a:off x="3900220" y="101660"/>
              <a:ext cx="1486052" cy="586873"/>
            </a:xfrm>
            <a:custGeom>
              <a:gdLst>
                <a:gd name="connsiteX0" fmla="*/ 0 w 1486052"/>
                <a:gd name="connsiteY0" fmla="*/ 0 h 586873"/>
                <a:gd name="connsiteX1" fmla="*/ 1486052 w 1486052"/>
                <a:gd name="connsiteY1" fmla="*/ 0 h 586873"/>
                <a:gd name="connsiteX2" fmla="*/ 1486052 w 1486052"/>
                <a:gd name="connsiteY2" fmla="*/ 586873 h 586873"/>
                <a:gd name="connsiteX3" fmla="*/ 0 w 1486052"/>
                <a:gd name="connsiteY3" fmla="*/ 586873 h 586873"/>
                <a:gd name="connsiteX4" fmla="*/ 0 w 1486052"/>
                <a:gd name="connsiteY4" fmla="*/ 73359 h 586873"/>
                <a:gd name="connsiteX5" fmla="*/ 0 w 1486052"/>
                <a:gd name="connsiteY5" fmla="*/ 0 h 586873"/>
                <a:gd name="connsiteX0-1" fmla="*/ 0 w 1486052"/>
                <a:gd name="connsiteY0-2" fmla="*/ 59072 h 586873"/>
                <a:gd name="connsiteX1-3" fmla="*/ 7891 w 1486052"/>
                <a:gd name="connsiteY1-4" fmla="*/ 59072 h 586873"/>
                <a:gd name="connsiteX2-5" fmla="*/ 14288 w 1486052"/>
                <a:gd name="connsiteY2-6" fmla="*/ 81250 h 586873"/>
                <a:gd name="connsiteX3-7" fmla="*/ -231164 w 1486052"/>
                <a:gd name="connsiteY3-8" fmla="*/ 87647 h 586873"/>
                <a:gd name="connsiteX4-9" fmla="*/ -231164 w 1486052"/>
                <a:gd name="connsiteY4-10" fmla="*/ 73359 h 586873"/>
                <a:gd name="connsiteX5-11" fmla="*/ -227784 w 1486052"/>
                <a:gd name="connsiteY5-12" fmla="*/ 87241 h 586873"/>
                <a:gd name="connsiteX6" fmla="*/ -510434 w 1486052"/>
                <a:gd name="connsiteY6" fmla="*/ 156046 h 586873"/>
                <a:gd name="connsiteX7" fmla="*/ -518101 w 1486052"/>
                <a:gd name="connsiteY7" fmla="*/ 157912 h 586873"/>
                <a:gd name="connsiteX8" fmla="*/ -529562 w 1486052"/>
                <a:gd name="connsiteY8" fmla="*/ 137876 h 586873"/>
                <a:gd name="connsiteX9" fmla="*/ -234543 w 1486052"/>
                <a:gd name="connsiteY9" fmla="*/ 59477 h 586873"/>
                <a:gd name="connsiteX10" fmla="*/ -231164 w 1486052"/>
                <a:gd name="connsiteY10" fmla="*/ 59072 h 586873"/>
                <a:gd name="connsiteX11" fmla="*/ 0 w 1486052"/>
                <a:gd name="connsiteY11" fmla="*/ 59072 h 58687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14157" h="586873">
                  <a:moveTo>
                    <a:pt x="0" y="0"/>
                  </a:moveTo>
                  <a:lnTo>
                    <a:pt x="1486052" y="0"/>
                  </a:lnTo>
                  <a:lnTo>
                    <a:pt x="1486052" y="586873"/>
                  </a:lnTo>
                  <a:lnTo>
                    <a:pt x="0" y="586873"/>
                  </a:lnTo>
                  <a:lnTo>
                    <a:pt x="0" y="73359"/>
                  </a:lnTo>
                  <a:lnTo>
                    <a:pt x="0" y="0"/>
                  </a:lnTo>
                  <a:close/>
                </a:path>
                <a:path w="2014157" h="586873">
                  <a:moveTo>
                    <a:pt x="0" y="59072"/>
                  </a:moveTo>
                  <a:cubicBezTo>
                    <a:pt x="7891" y="59072"/>
                    <a:pt x="14288" y="65468"/>
                    <a:pt x="14288" y="73359"/>
                  </a:cubicBezTo>
                  <a:cubicBezTo>
                    <a:pt x="14288" y="81250"/>
                    <a:pt x="7891" y="87647"/>
                    <a:pt x="0" y="87647"/>
                  </a:cubicBezTo>
                  <a:lnTo>
                    <a:pt x="-231164" y="87647"/>
                  </a:lnTo>
                  <a:lnTo>
                    <a:pt x="-231164" y="73359"/>
                  </a:lnTo>
                  <a:lnTo>
                    <a:pt x="-227784" y="87241"/>
                  </a:lnTo>
                  <a:lnTo>
                    <a:pt x="-510434" y="156046"/>
                  </a:lnTo>
                  <a:cubicBezTo>
                    <a:pt x="-518101" y="157912"/>
                    <a:pt x="-525829" y="153210"/>
                    <a:pt x="-527696" y="145543"/>
                  </a:cubicBezTo>
                  <a:cubicBezTo>
                    <a:pt x="-529562" y="137876"/>
                    <a:pt x="-524860" y="130148"/>
                    <a:pt x="-517193" y="128282"/>
                  </a:cubicBezTo>
                  <a:lnTo>
                    <a:pt x="-234543" y="59477"/>
                  </a:lnTo>
                  <a:lnTo>
                    <a:pt x="-231164" y="59072"/>
                  </a:lnTo>
                  <a:lnTo>
                    <a:pt x="0" y="59072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5" name="形状8"/>
            <p:cNvSpPr txBox="1"/>
            <p:nvPr/>
          </p:nvSpPr>
          <p:spPr>
            <a:xfrm>
              <a:off x="4649038" y="2993631"/>
              <a:ext cx="1486052" cy="586873"/>
            </a:xfrm>
            <a:custGeom>
              <a:gdLst>
                <a:gd name="connsiteX0" fmla="*/ 0 w 1486052"/>
                <a:gd name="connsiteY0" fmla="*/ 0 h 586873"/>
                <a:gd name="connsiteX1" fmla="*/ 1486052 w 1486052"/>
                <a:gd name="connsiteY1" fmla="*/ 0 h 586873"/>
                <a:gd name="connsiteX2" fmla="*/ 1486052 w 1486052"/>
                <a:gd name="connsiteY2" fmla="*/ 586873 h 586873"/>
                <a:gd name="connsiteX3" fmla="*/ 0 w 1486052"/>
                <a:gd name="connsiteY3" fmla="*/ 586873 h 586873"/>
                <a:gd name="connsiteX4" fmla="*/ 0 w 1486052"/>
                <a:gd name="connsiteY4" fmla="*/ 73359 h 586873"/>
                <a:gd name="connsiteX5" fmla="*/ 0 w 1486052"/>
                <a:gd name="connsiteY5" fmla="*/ 0 h 586873"/>
                <a:gd name="connsiteX0-1" fmla="*/ -10091 w 1486052"/>
                <a:gd name="connsiteY0-2" fmla="*/ 63244 h 586873"/>
                <a:gd name="connsiteX1-3" fmla="*/ -4505 w 1486052"/>
                <a:gd name="connsiteY1-4" fmla="*/ 57671 h 586873"/>
                <a:gd name="connsiteX2-5" fmla="*/ 15688 w 1486052"/>
                <a:gd name="connsiteY2-6" fmla="*/ 68854 h 586873"/>
                <a:gd name="connsiteX3-7" fmla="*/ -230190 w 1486052"/>
                <a:gd name="connsiteY3-8" fmla="*/ 323189 h 586873"/>
                <a:gd name="connsiteX4-9" fmla="*/ -240281 w 1486052"/>
                <a:gd name="connsiteY4-10" fmla="*/ 313074 h 586873"/>
                <a:gd name="connsiteX5-11" fmla="*/ -240281 w 1486052"/>
                <a:gd name="connsiteY5-12" fmla="*/ 298787 h 586873"/>
                <a:gd name="connsiteX6" fmla="*/ -221231 w 1486052"/>
                <a:gd name="connsiteY6" fmla="*/ 298787 h 586873"/>
                <a:gd name="connsiteX7" fmla="*/ -213340 w 1486052"/>
                <a:gd name="connsiteY7" fmla="*/ 298787 h 586873"/>
                <a:gd name="connsiteX8" fmla="*/ -206943 w 1486052"/>
                <a:gd name="connsiteY8" fmla="*/ 320965 h 586873"/>
                <a:gd name="connsiteX9" fmla="*/ -240281 w 1486052"/>
                <a:gd name="connsiteY9" fmla="*/ 327362 h 586873"/>
                <a:gd name="connsiteX10" fmla="*/ -246063 w 1486052"/>
                <a:gd name="connsiteY10" fmla="*/ 327362 h 586873"/>
                <a:gd name="connsiteX11" fmla="*/ -255693 w 1486052"/>
                <a:gd name="connsiteY11" fmla="*/ 313191 h 586873"/>
                <a:gd name="connsiteX12" fmla="*/ -10091 w 1486052"/>
                <a:gd name="connsiteY12" fmla="*/ 63244 h 58687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40621" h="586873">
                  <a:moveTo>
                    <a:pt x="0" y="0"/>
                  </a:moveTo>
                  <a:lnTo>
                    <a:pt x="1486052" y="0"/>
                  </a:lnTo>
                  <a:lnTo>
                    <a:pt x="1486052" y="586873"/>
                  </a:lnTo>
                  <a:lnTo>
                    <a:pt x="0" y="586873"/>
                  </a:lnTo>
                  <a:lnTo>
                    <a:pt x="0" y="73359"/>
                  </a:lnTo>
                  <a:lnTo>
                    <a:pt x="0" y="0"/>
                  </a:lnTo>
                  <a:close/>
                </a:path>
                <a:path w="1740621" h="586873">
                  <a:moveTo>
                    <a:pt x="-10091" y="63244"/>
                  </a:moveTo>
                  <a:cubicBezTo>
                    <a:pt x="-4505" y="57671"/>
                    <a:pt x="4542" y="57682"/>
                    <a:pt x="10115" y="63268"/>
                  </a:cubicBezTo>
                  <a:cubicBezTo>
                    <a:pt x="15688" y="68854"/>
                    <a:pt x="15677" y="77901"/>
                    <a:pt x="10091" y="83474"/>
                  </a:cubicBezTo>
                  <a:lnTo>
                    <a:pt x="-230190" y="323189"/>
                  </a:lnTo>
                  <a:lnTo>
                    <a:pt x="-240281" y="313074"/>
                  </a:lnTo>
                  <a:lnTo>
                    <a:pt x="-240281" y="298787"/>
                  </a:lnTo>
                  <a:lnTo>
                    <a:pt x="-221231" y="298787"/>
                  </a:lnTo>
                  <a:cubicBezTo>
                    <a:pt x="-213340" y="298787"/>
                    <a:pt x="-206943" y="305183"/>
                    <a:pt x="-206943" y="313074"/>
                  </a:cubicBezTo>
                  <a:cubicBezTo>
                    <a:pt x="-206943" y="320965"/>
                    <a:pt x="-213340" y="327362"/>
                    <a:pt x="-221231" y="327362"/>
                  </a:cubicBezTo>
                  <a:lnTo>
                    <a:pt x="-240281" y="327362"/>
                  </a:lnTo>
                  <a:cubicBezTo>
                    <a:pt x="-246063" y="327362"/>
                    <a:pt x="-251275" y="323877"/>
                    <a:pt x="-253484" y="318534"/>
                  </a:cubicBezTo>
                  <a:cubicBezTo>
                    <a:pt x="-255693" y="313191"/>
                    <a:pt x="-254465" y="307043"/>
                    <a:pt x="-250372" y="302959"/>
                  </a:cubicBezTo>
                  <a:lnTo>
                    <a:pt x="-10091" y="63244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形状9"/>
            <p:cNvSpPr txBox="1"/>
            <p:nvPr/>
          </p:nvSpPr>
          <p:spPr>
            <a:xfrm>
              <a:off x="95" y="1879520"/>
              <a:ext cx="1486052" cy="586873"/>
            </a:xfrm>
            <a:custGeom>
              <a:gdLst>
                <a:gd name="connsiteX0" fmla="*/ 0 w 1486052"/>
                <a:gd name="connsiteY0" fmla="*/ 0 h 586873"/>
                <a:gd name="connsiteX1" fmla="*/ 1486052 w 1486052"/>
                <a:gd name="connsiteY1" fmla="*/ 0 h 586873"/>
                <a:gd name="connsiteX2" fmla="*/ 1486052 w 1486052"/>
                <a:gd name="connsiteY2" fmla="*/ 536135 h 586873"/>
                <a:gd name="connsiteX3" fmla="*/ 1486052 w 1486052"/>
                <a:gd name="connsiteY3" fmla="*/ 541858 h 586873"/>
                <a:gd name="connsiteX4" fmla="*/ 1486052 w 1486052"/>
                <a:gd name="connsiteY4" fmla="*/ 586873 h 586873"/>
                <a:gd name="connsiteX5" fmla="*/ 0 w 1486052"/>
                <a:gd name="connsiteY5" fmla="*/ 586873 h 586873"/>
                <a:gd name="connsiteX6" fmla="*/ 0 w 1486052"/>
                <a:gd name="connsiteY6" fmla="*/ 0 h 586873"/>
                <a:gd name="connsiteX0-1" fmla="*/ 1478660 w 1486052"/>
                <a:gd name="connsiteY0-2" fmla="*/ 523907 h 586873"/>
                <a:gd name="connsiteX1-3" fmla="*/ 1485360 w 1486052"/>
                <a:gd name="connsiteY1-4" fmla="*/ 519739 h 586873"/>
                <a:gd name="connsiteX2-5" fmla="*/ 1502506 w 1486052"/>
                <a:gd name="connsiteY2-6" fmla="*/ 535194 h 586873"/>
                <a:gd name="connsiteX3-7" fmla="*/ 1487206 w 1486052"/>
                <a:gd name="connsiteY3-8" fmla="*/ 552243 h 586873"/>
                <a:gd name="connsiteX4-9" fmla="*/ 1479660 w 1486052"/>
                <a:gd name="connsiteY4-10" fmla="*/ 540111 h 586873"/>
                <a:gd name="connsiteX5-11" fmla="*/ 1483427 w 1486052"/>
                <a:gd name="connsiteY5-12" fmla="*/ 526329 h 586873"/>
                <a:gd name="connsiteX6-13" fmla="*/ 3148780 w 1486052"/>
                <a:gd name="connsiteY6-14" fmla="*/ 981603 h 586873"/>
                <a:gd name="connsiteX7" fmla="*/ 3156391 w 1486052"/>
                <a:gd name="connsiteY7" fmla="*/ 983684 h 586873"/>
                <a:gd name="connsiteX8" fmla="*/ 3156713 w 1486052"/>
                <a:gd name="connsiteY8" fmla="*/ 1006764 h 586873"/>
                <a:gd name="connsiteX9" fmla="*/ 1475892 w 1486052"/>
                <a:gd name="connsiteY9" fmla="*/ 553893 h 586873"/>
                <a:gd name="connsiteX10" fmla="*/ 1470413 w 1486052"/>
                <a:gd name="connsiteY10" fmla="*/ 552395 h 586873"/>
                <a:gd name="connsiteX11" fmla="*/ 1464702 w 1486052"/>
                <a:gd name="connsiteY11" fmla="*/ 536551 h 586873"/>
                <a:gd name="connsiteX12" fmla="*/ 1478660 w 1486052"/>
                <a:gd name="connsiteY12" fmla="*/ 523907 h 58687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59303" h="1009676">
                  <a:moveTo>
                    <a:pt x="0" y="0"/>
                  </a:moveTo>
                  <a:lnTo>
                    <a:pt x="1486052" y="0"/>
                  </a:lnTo>
                  <a:lnTo>
                    <a:pt x="1486052" y="536135"/>
                  </a:lnTo>
                  <a:lnTo>
                    <a:pt x="1486052" y="541858"/>
                  </a:lnTo>
                  <a:lnTo>
                    <a:pt x="1486052" y="586873"/>
                  </a:lnTo>
                  <a:lnTo>
                    <a:pt x="0" y="586873"/>
                  </a:lnTo>
                  <a:lnTo>
                    <a:pt x="0" y="0"/>
                  </a:lnTo>
                  <a:close/>
                </a:path>
                <a:path w="3159303" h="1009676">
                  <a:moveTo>
                    <a:pt x="1478660" y="523907"/>
                  </a:moveTo>
                  <a:cubicBezTo>
                    <a:pt x="1485360" y="519739"/>
                    <a:pt x="1494171" y="521793"/>
                    <a:pt x="1498338" y="528493"/>
                  </a:cubicBezTo>
                  <a:cubicBezTo>
                    <a:pt x="1502506" y="535194"/>
                    <a:pt x="1500452" y="544004"/>
                    <a:pt x="1493752" y="548171"/>
                  </a:cubicBezTo>
                  <a:lnTo>
                    <a:pt x="1487206" y="552243"/>
                  </a:lnTo>
                  <a:lnTo>
                    <a:pt x="1479660" y="540111"/>
                  </a:lnTo>
                  <a:lnTo>
                    <a:pt x="1483427" y="526329"/>
                  </a:lnTo>
                  <a:lnTo>
                    <a:pt x="3148780" y="981603"/>
                  </a:lnTo>
                  <a:cubicBezTo>
                    <a:pt x="3156391" y="983684"/>
                    <a:pt x="3160875" y="991541"/>
                    <a:pt x="3158794" y="999152"/>
                  </a:cubicBezTo>
                  <a:cubicBezTo>
                    <a:pt x="3156713" y="1006764"/>
                    <a:pt x="3148856" y="1011247"/>
                    <a:pt x="3141244" y="1009167"/>
                  </a:cubicBezTo>
                  <a:lnTo>
                    <a:pt x="1475892" y="553893"/>
                  </a:lnTo>
                  <a:cubicBezTo>
                    <a:pt x="1470413" y="552395"/>
                    <a:pt x="1466341" y="547793"/>
                    <a:pt x="1465522" y="542172"/>
                  </a:cubicBezTo>
                  <a:cubicBezTo>
                    <a:pt x="1464702" y="536551"/>
                    <a:pt x="1467290" y="530979"/>
                    <a:pt x="1472114" y="527978"/>
                  </a:cubicBezTo>
                  <a:lnTo>
                    <a:pt x="1478660" y="523907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形状10"/>
            <p:cNvSpPr txBox="1"/>
            <p:nvPr/>
          </p:nvSpPr>
          <p:spPr>
            <a:xfrm>
              <a:off x="685066" y="217326"/>
              <a:ext cx="1486052" cy="586873"/>
            </a:xfrm>
            <a:custGeom>
              <a:gdLst>
                <a:gd name="connsiteX0" fmla="*/ 0 w 1486052"/>
                <a:gd name="connsiteY0" fmla="*/ 0 h 586873"/>
                <a:gd name="connsiteX1" fmla="*/ 1486052 w 1486052"/>
                <a:gd name="connsiteY1" fmla="*/ 0 h 586873"/>
                <a:gd name="connsiteX2" fmla="*/ 1486052 w 1486052"/>
                <a:gd name="connsiteY2" fmla="*/ 586873 h 586873"/>
                <a:gd name="connsiteX3" fmla="*/ 0 w 1486052"/>
                <a:gd name="connsiteY3" fmla="*/ 586873 h 586873"/>
                <a:gd name="connsiteX4" fmla="*/ 0 w 1486052"/>
                <a:gd name="connsiteY4" fmla="*/ 0 h 586873"/>
                <a:gd name="connsiteX0-1" fmla="*/ 1493361 w 1486052"/>
                <a:gd name="connsiteY0-2" fmla="*/ 482776 h 586873"/>
                <a:gd name="connsiteX1-3" fmla="*/ 1485789 w 1486052"/>
                <a:gd name="connsiteY1-4" fmla="*/ 480553 h 586873"/>
                <a:gd name="connsiteX2-5" fmla="*/ 1485898 w 1486052"/>
                <a:gd name="connsiteY2-6" fmla="*/ 457471 h 586873"/>
                <a:gd name="connsiteX3-7" fmla="*/ 2435490 w 1486052"/>
                <a:gd name="connsiteY3-8" fmla="*/ 729539 h 586873"/>
                <a:gd name="connsiteX4-9" fmla="*/ 2431466 w 1486052"/>
                <a:gd name="connsiteY4-10" fmla="*/ 743248 h 586873"/>
                <a:gd name="connsiteX5" fmla="*/ 2417178 w 1486052"/>
                <a:gd name="connsiteY5" fmla="*/ 743248 h 586873"/>
                <a:gd name="connsiteX6" fmla="*/ 2417178 w 1486052"/>
                <a:gd name="connsiteY6" fmla="*/ 736898 h 586873"/>
                <a:gd name="connsiteX7" fmla="*/ 2417178 w 1486052"/>
                <a:gd name="connsiteY7" fmla="*/ 729008 h 586873"/>
                <a:gd name="connsiteX8" fmla="*/ 2439357 w 1486052"/>
                <a:gd name="connsiteY8" fmla="*/ 722611 h 586873"/>
                <a:gd name="connsiteX9" fmla="*/ 2445753 w 1486052"/>
                <a:gd name="connsiteY9" fmla="*/ 743248 h 586873"/>
                <a:gd name="connsiteX10" fmla="*/ 2445753 w 1486052"/>
                <a:gd name="connsiteY10" fmla="*/ 747750 h 586873"/>
                <a:gd name="connsiteX11" fmla="*/ 2436425 w 1486052"/>
                <a:gd name="connsiteY11" fmla="*/ 757384 h 586873"/>
                <a:gd name="connsiteX12" fmla="*/ 1493361 w 1486052"/>
                <a:gd name="connsiteY12" fmla="*/ 482776 h 58687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45753" h="757536">
                  <a:moveTo>
                    <a:pt x="0" y="0"/>
                  </a:moveTo>
                  <a:lnTo>
                    <a:pt x="1486052" y="0"/>
                  </a:lnTo>
                  <a:lnTo>
                    <a:pt x="1486052" y="586873"/>
                  </a:lnTo>
                  <a:lnTo>
                    <a:pt x="0" y="586873"/>
                  </a:lnTo>
                  <a:lnTo>
                    <a:pt x="0" y="0"/>
                  </a:lnTo>
                  <a:close/>
                </a:path>
                <a:path w="2445753" h="757536">
                  <a:moveTo>
                    <a:pt x="1493361" y="482776"/>
                  </a:moveTo>
                  <a:cubicBezTo>
                    <a:pt x="1485789" y="480553"/>
                    <a:pt x="1481453" y="472614"/>
                    <a:pt x="1483676" y="465042"/>
                  </a:cubicBezTo>
                  <a:cubicBezTo>
                    <a:pt x="1485898" y="457471"/>
                    <a:pt x="1493837" y="453135"/>
                    <a:pt x="1501409" y="455357"/>
                  </a:cubicBezTo>
                  <a:lnTo>
                    <a:pt x="2435490" y="729539"/>
                  </a:lnTo>
                  <a:lnTo>
                    <a:pt x="2431466" y="743248"/>
                  </a:lnTo>
                  <a:lnTo>
                    <a:pt x="2417178" y="743248"/>
                  </a:lnTo>
                  <a:lnTo>
                    <a:pt x="2417178" y="736898"/>
                  </a:lnTo>
                  <a:cubicBezTo>
                    <a:pt x="2417178" y="729008"/>
                    <a:pt x="2423575" y="722611"/>
                    <a:pt x="2431466" y="722611"/>
                  </a:cubicBezTo>
                  <a:cubicBezTo>
                    <a:pt x="2439357" y="722611"/>
                    <a:pt x="2445753" y="729008"/>
                    <a:pt x="2445753" y="736898"/>
                  </a:cubicBezTo>
                  <a:lnTo>
                    <a:pt x="2445753" y="743248"/>
                  </a:lnTo>
                  <a:cubicBezTo>
                    <a:pt x="2445753" y="747750"/>
                    <a:pt x="2443632" y="751988"/>
                    <a:pt x="2440028" y="754686"/>
                  </a:cubicBezTo>
                  <a:cubicBezTo>
                    <a:pt x="2436425" y="757384"/>
                    <a:pt x="2431761" y="758225"/>
                    <a:pt x="2427442" y="756958"/>
                  </a:cubicBezTo>
                  <a:lnTo>
                    <a:pt x="1493361" y="482776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8" name="形状11"/>
            <p:cNvSpPr txBox="1"/>
            <p:nvPr/>
          </p:nvSpPr>
          <p:spPr>
            <a:xfrm>
              <a:off x="0" y="3517824"/>
              <a:ext cx="1486052" cy="586873"/>
            </a:xfrm>
            <a:custGeom>
              <a:gdLst>
                <a:gd name="connsiteX0" fmla="*/ 0 w 1486052"/>
                <a:gd name="connsiteY0" fmla="*/ 0 h 586873"/>
                <a:gd name="connsiteX1" fmla="*/ 1486052 w 1486052"/>
                <a:gd name="connsiteY1" fmla="*/ 0 h 586873"/>
                <a:gd name="connsiteX2" fmla="*/ 1486052 w 1486052"/>
                <a:gd name="connsiteY2" fmla="*/ 586873 h 586873"/>
                <a:gd name="connsiteX3" fmla="*/ 0 w 1486052"/>
                <a:gd name="connsiteY3" fmla="*/ 586873 h 586873"/>
                <a:gd name="connsiteX4" fmla="*/ 0 w 1486052"/>
                <a:gd name="connsiteY4" fmla="*/ 0 h 586873"/>
                <a:gd name="connsiteX0-1" fmla="*/ 1509607 w 1486052"/>
                <a:gd name="connsiteY0-2" fmla="*/ 223257 h 586873"/>
                <a:gd name="connsiteX1-3" fmla="*/ 1505868 w 1486052"/>
                <a:gd name="connsiteY1-4" fmla="*/ 230206 h 586873"/>
                <a:gd name="connsiteX2-5" fmla="*/ 1483307 w 1486052"/>
                <a:gd name="connsiteY2-6" fmla="*/ 225329 h 586873"/>
                <a:gd name="connsiteX3-7" fmla="*/ 1691076 w 1486052"/>
                <a:gd name="connsiteY3-8" fmla="*/ -174242 h 586873"/>
                <a:gd name="connsiteX4-9" fmla="*/ 1697268 w 1486052"/>
                <a:gd name="connsiteY4-10" fmla="*/ -180251 h 586873"/>
                <a:gd name="connsiteX5" fmla="*/ 1709968 w 1486052"/>
                <a:gd name="connsiteY5" fmla="*/ -186601 h 586873"/>
                <a:gd name="connsiteX6" fmla="*/ 1717026 w 1486052"/>
                <a:gd name="connsiteY6" fmla="*/ -190130 h 586873"/>
                <a:gd name="connsiteX7" fmla="*/ 1732665 w 1486052"/>
                <a:gd name="connsiteY7" fmla="*/ -173154 h 586873"/>
                <a:gd name="connsiteX8" fmla="*/ 1710047 w 1486052"/>
                <a:gd name="connsiteY8" fmla="*/ -154693 h 586873"/>
                <a:gd name="connsiteX9" fmla="*/ 1703657 w 1486052"/>
                <a:gd name="connsiteY9" fmla="*/ -167472 h 586873"/>
                <a:gd name="connsiteX10" fmla="*/ 1716239 w 1486052"/>
                <a:gd name="connsiteY10" fmla="*/ -160701 h 586873"/>
                <a:gd name="connsiteX11" fmla="*/ 1509607 w 1486052"/>
                <a:gd name="connsiteY11" fmla="*/ 223257 h 58687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30648" h="774986">
                  <a:moveTo>
                    <a:pt x="0" y="0"/>
                  </a:moveTo>
                  <a:lnTo>
                    <a:pt x="1486052" y="0"/>
                  </a:lnTo>
                  <a:lnTo>
                    <a:pt x="1486052" y="586873"/>
                  </a:lnTo>
                  <a:lnTo>
                    <a:pt x="0" y="586873"/>
                  </a:lnTo>
                  <a:lnTo>
                    <a:pt x="0" y="0"/>
                  </a:lnTo>
                  <a:close/>
                </a:path>
                <a:path w="1730648" h="774986">
                  <a:moveTo>
                    <a:pt x="1509607" y="223257"/>
                  </a:moveTo>
                  <a:cubicBezTo>
                    <a:pt x="1505868" y="230206"/>
                    <a:pt x="1497204" y="232807"/>
                    <a:pt x="1490255" y="229068"/>
                  </a:cubicBezTo>
                  <a:cubicBezTo>
                    <a:pt x="1483307" y="225329"/>
                    <a:pt x="1480705" y="216664"/>
                    <a:pt x="1484444" y="209716"/>
                  </a:cubicBezTo>
                  <a:lnTo>
                    <a:pt x="1691076" y="-174242"/>
                  </a:lnTo>
                  <a:lnTo>
                    <a:pt x="1697268" y="-180251"/>
                  </a:lnTo>
                  <a:lnTo>
                    <a:pt x="1709968" y="-186601"/>
                  </a:lnTo>
                  <a:cubicBezTo>
                    <a:pt x="1717026" y="-190130"/>
                    <a:pt x="1725608" y="-187269"/>
                    <a:pt x="1729137" y="-180211"/>
                  </a:cubicBezTo>
                  <a:cubicBezTo>
                    <a:pt x="1732665" y="-173154"/>
                    <a:pt x="1729805" y="-164571"/>
                    <a:pt x="1722747" y="-161043"/>
                  </a:cubicBezTo>
                  <a:lnTo>
                    <a:pt x="1710047" y="-154693"/>
                  </a:lnTo>
                  <a:lnTo>
                    <a:pt x="1703657" y="-167472"/>
                  </a:lnTo>
                  <a:lnTo>
                    <a:pt x="1716239" y="-160701"/>
                  </a:lnTo>
                  <a:lnTo>
                    <a:pt x="1509607" y="223257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9" name="形状12"/>
            <p:cNvSpPr txBox="1"/>
            <p:nvPr/>
          </p:nvSpPr>
          <p:spPr>
            <a:xfrm>
              <a:off x="4649266" y="1409871"/>
              <a:ext cx="1486052" cy="586873"/>
            </a:xfrm>
            <a:custGeom>
              <a:gdLst>
                <a:gd name="connsiteX0" fmla="*/ 0 w 1486052"/>
                <a:gd name="connsiteY0" fmla="*/ 0 h 586873"/>
                <a:gd name="connsiteX1" fmla="*/ 1486052 w 1486052"/>
                <a:gd name="connsiteY1" fmla="*/ 0 h 586873"/>
                <a:gd name="connsiteX2" fmla="*/ 1486052 w 1486052"/>
                <a:gd name="connsiteY2" fmla="*/ 586873 h 586873"/>
                <a:gd name="connsiteX3" fmla="*/ 0 w 1486052"/>
                <a:gd name="connsiteY3" fmla="*/ 586873 h 586873"/>
                <a:gd name="connsiteX4" fmla="*/ 0 w 1486052"/>
                <a:gd name="connsiteY4" fmla="*/ 73359 h 586873"/>
                <a:gd name="connsiteX5" fmla="*/ 0 w 1486052"/>
                <a:gd name="connsiteY5" fmla="*/ 0 h 586873"/>
                <a:gd name="connsiteX0-1" fmla="*/ -3933 w 1486052"/>
                <a:gd name="connsiteY0-2" fmla="*/ 59624 h 586873"/>
                <a:gd name="connsiteX1-3" fmla="*/ 3653 w 1486052"/>
                <a:gd name="connsiteY1-4" fmla="*/ 57451 h 586873"/>
                <a:gd name="connsiteX2-5" fmla="*/ 15908 w 1486052"/>
                <a:gd name="connsiteY2-6" fmla="*/ 77012 h 586873"/>
                <a:gd name="connsiteX3-7" fmla="*/ -1366876 w 1486052"/>
                <a:gd name="connsiteY3-8" fmla="*/ 479638 h 586873"/>
                <a:gd name="connsiteX4-9" fmla="*/ -1370809 w 1486052"/>
                <a:gd name="connsiteY4-10" fmla="*/ 465903 h 586873"/>
                <a:gd name="connsiteX5-11" fmla="*/ -1360707 w 1486052"/>
                <a:gd name="connsiteY5-12" fmla="*/ 476005 h 586873"/>
                <a:gd name="connsiteX6" fmla="*/ -1367057 w 1486052"/>
                <a:gd name="connsiteY6" fmla="*/ 482355 h 586873"/>
                <a:gd name="connsiteX7" fmla="*/ -1372636 w 1486052"/>
                <a:gd name="connsiteY7" fmla="*/ 487935 h 586873"/>
                <a:gd name="connsiteX8" fmla="*/ -1392842 w 1486052"/>
                <a:gd name="connsiteY8" fmla="*/ 476776 h 586873"/>
                <a:gd name="connsiteX9" fmla="*/ -1380912 w 1486052"/>
                <a:gd name="connsiteY9" fmla="*/ 455800 h 586873"/>
                <a:gd name="connsiteX10" fmla="*/ -1374743 w 1486052"/>
                <a:gd name="connsiteY10" fmla="*/ 452167 h 586873"/>
                <a:gd name="connsiteX11" fmla="*/ -3933 w 1486052"/>
                <a:gd name="connsiteY11" fmla="*/ 59624 h 586873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77499" h="586873">
                  <a:moveTo>
                    <a:pt x="0" y="0"/>
                  </a:moveTo>
                  <a:lnTo>
                    <a:pt x="1486052" y="0"/>
                  </a:lnTo>
                  <a:lnTo>
                    <a:pt x="1486052" y="586873"/>
                  </a:lnTo>
                  <a:lnTo>
                    <a:pt x="0" y="586873"/>
                  </a:lnTo>
                  <a:lnTo>
                    <a:pt x="0" y="73359"/>
                  </a:lnTo>
                  <a:lnTo>
                    <a:pt x="0" y="0"/>
                  </a:lnTo>
                  <a:close/>
                </a:path>
                <a:path w="2877499" h="586873">
                  <a:moveTo>
                    <a:pt x="-3933" y="59624"/>
                  </a:moveTo>
                  <a:cubicBezTo>
                    <a:pt x="3653" y="57451"/>
                    <a:pt x="11563" y="61840"/>
                    <a:pt x="13735" y="69426"/>
                  </a:cubicBezTo>
                  <a:cubicBezTo>
                    <a:pt x="15908" y="77012"/>
                    <a:pt x="11519" y="84922"/>
                    <a:pt x="3933" y="87095"/>
                  </a:cubicBezTo>
                  <a:lnTo>
                    <a:pt x="-1366876" y="479638"/>
                  </a:lnTo>
                  <a:lnTo>
                    <a:pt x="-1370809" y="465903"/>
                  </a:lnTo>
                  <a:lnTo>
                    <a:pt x="-1360707" y="476005"/>
                  </a:lnTo>
                  <a:lnTo>
                    <a:pt x="-1367057" y="482355"/>
                  </a:lnTo>
                  <a:cubicBezTo>
                    <a:pt x="-1372636" y="487935"/>
                    <a:pt x="-1381682" y="487935"/>
                    <a:pt x="-1387262" y="482356"/>
                  </a:cubicBezTo>
                  <a:cubicBezTo>
                    <a:pt x="-1392842" y="476776"/>
                    <a:pt x="-1392842" y="467730"/>
                    <a:pt x="-1387262" y="462150"/>
                  </a:cubicBezTo>
                  <a:lnTo>
                    <a:pt x="-1380912" y="455800"/>
                  </a:lnTo>
                  <a:lnTo>
                    <a:pt x="-1374743" y="452167"/>
                  </a:lnTo>
                  <a:lnTo>
                    <a:pt x="-3933" y="59624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2857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30" name="文本2" title=""/>
          <p:cNvSpPr txBox="1"/>
          <p:nvPr/>
        </p:nvSpPr>
        <p:spPr>
          <a:xfrm>
            <a:off x="756866" y="1672647"/>
            <a:ext cx="1567215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结构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1" name="文本3" title=""/>
          <p:cNvSpPr txBox="1"/>
          <p:nvPr/>
        </p:nvSpPr>
        <p:spPr>
          <a:xfrm>
            <a:off x="756647" y="2242134"/>
            <a:ext cx="1727197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作用：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4" title=""/>
          <p:cNvSpPr txBox="1"/>
          <p:nvPr/>
        </p:nvSpPr>
        <p:spPr>
          <a:xfrm>
            <a:off x="2227516" y="2242442"/>
            <a:ext cx="28321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检验物体是否带电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5" title=""/>
          <p:cNvSpPr txBox="1"/>
          <p:nvPr/>
        </p:nvSpPr>
        <p:spPr>
          <a:xfrm>
            <a:off x="756656" y="3897846"/>
            <a:ext cx="1638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⑷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原理：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6" title=""/>
          <p:cNvSpPr txBox="1"/>
          <p:nvPr/>
        </p:nvSpPr>
        <p:spPr>
          <a:xfrm>
            <a:off x="2213686" y="3898017"/>
            <a:ext cx="339407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同种电荷互相排斥。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7" title=""/>
          <p:cNvSpPr txBox="1"/>
          <p:nvPr/>
        </p:nvSpPr>
        <p:spPr>
          <a:xfrm>
            <a:off x="756685" y="2852703"/>
            <a:ext cx="2352675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⑶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判断方法：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8" title=""/>
          <p:cNvSpPr txBox="1"/>
          <p:nvPr/>
        </p:nvSpPr>
        <p:spPr>
          <a:xfrm>
            <a:off x="2904058" y="2852747"/>
            <a:ext cx="2549528" cy="106210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金属箔张开角度则物体带电。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7" name="图片1" title=""/>
          <p:cNvPicPr>
            <a:picLocks noChangeAspect="1"/>
          </p:cNvPicPr>
          <p:nvPr/>
        </p:nvPicPr>
        <p:blipFill>
          <a:blip r:embed="rId16"/>
          <a:srcRect l="39086" t="30859" r="38959" b="28613"/>
          <a:stretch>
            <a:fillRect/>
          </a:stretch>
        </p:blipFill>
        <p:spPr>
          <a:xfrm>
            <a:off x="8647474" y="1919488"/>
            <a:ext cx="745595" cy="179233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5" grpId="0" animBg="1"/>
      <p:bldP spid="36" grpId="0" animBg="1"/>
      <p:bldP spid="33" grpId="0" animBg="1"/>
      <p:bldP spid="34" grpId="0" animBg="1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2" grpId="0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409927" y="3471405"/>
            <a:ext cx="2089147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元电荷：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2067249" y="3488893"/>
            <a:ext cx="7775667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一个电子所带的电量叫元电荷，用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e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表示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。e=1.6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x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</a:t>
            </a:r>
            <a:r>
              <a:rPr lang="zh-CN" altLang="en-US" sz="2400" b="1" i="0" baseline="30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-19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C.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" name="文本3" title="">
            <a:hlinkClick r:id="rId2" action="ppaction://hlinksldjump"/>
          </p:cNvPr>
          <p:cNvSpPr txBox="1"/>
          <p:nvPr/>
        </p:nvSpPr>
        <p:spPr>
          <a:xfrm>
            <a:off x="409880" y="4054564"/>
            <a:ext cx="3289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rPr>
              <a:t>摩擦起电的原因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4" title=""/>
          <p:cNvSpPr txBox="1"/>
          <p:nvPr/>
        </p:nvSpPr>
        <p:spPr>
          <a:xfrm>
            <a:off x="913000" y="4637722"/>
            <a:ext cx="6591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⑴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失去电子的物体因缺少电子而带______；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5" title=""/>
          <p:cNvSpPr txBox="1"/>
          <p:nvPr/>
        </p:nvSpPr>
        <p:spPr>
          <a:xfrm>
            <a:off x="913000" y="5220881"/>
            <a:ext cx="7108822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⑵ 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得到电子的物体因有了多余电子而带______。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6" title=""/>
          <p:cNvSpPr txBox="1"/>
          <p:nvPr/>
        </p:nvSpPr>
        <p:spPr>
          <a:xfrm>
            <a:off x="8164260" y="4945523"/>
            <a:ext cx="32893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实质：电子的转移</a:t>
            </a:r>
            <a:endParaRPr lang="zh-CN" altLang="en-US" sz="26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9" name="组合1" title=""/>
          <p:cNvGrpSpPr/>
          <p:nvPr/>
        </p:nvGrpSpPr>
        <p:grpSpPr>
          <a:xfrm>
            <a:off x="416719" y="284963"/>
            <a:ext cx="3060925" cy="835018"/>
            <a:chExt cx="3060925" cy="835018"/>
          </a:xfrm>
        </p:grpSpPr>
        <p:sp>
          <p:nvSpPr>
            <p:cNvPr id="10" name="形状4"/>
            <p:cNvSpPr txBox="1"/>
            <p:nvPr/>
          </p:nvSpPr>
          <p:spPr>
            <a:xfrm>
              <a:off x="559908" y="0"/>
              <a:ext cx="2300764" cy="760847"/>
            </a:xfrm>
            <a:custGeom>
              <a:gdLst>
                <a:gd name="connsiteX0" fmla="*/ 0 w 2300764"/>
                <a:gd name="connsiteY0" fmla="*/ 760847 h 760847"/>
                <a:gd name="connsiteX1" fmla="*/ 2300764 w 2300764"/>
                <a:gd name="connsiteY1" fmla="*/ 760847 h 760847"/>
                <a:gd name="connsiteX2" fmla="*/ 0 w 2300764"/>
                <a:gd name="connsiteY2" fmla="*/ 760847 h 760847"/>
                <a:gd name="connsiteX0-1" fmla="*/ 0 w 2300764"/>
                <a:gd name="connsiteY0-2" fmla="*/ 0 h 760847"/>
                <a:gd name="connsiteX1-3" fmla="*/ 835 w 2300764"/>
                <a:gd name="connsiteY1-4" fmla="*/ 0 h 760847"/>
                <a:gd name="connsiteX2-5" fmla="*/ 0 w 230076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300764" h="760847">
                  <a:moveTo>
                    <a:pt x="0" y="760847"/>
                  </a:moveTo>
                  <a:lnTo>
                    <a:pt x="2300764" y="760847"/>
                  </a:lnTo>
                  <a:lnTo>
                    <a:pt x="0" y="760847"/>
                  </a:lnTo>
                  <a:close/>
                </a:path>
                <a:path w="2300764" h="760847">
                  <a:moveTo>
                    <a:pt x="0" y="0"/>
                  </a:moveTo>
                  <a:lnTo>
                    <a:pt x="83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5"/>
            <p:cNvSpPr txBox="1"/>
            <p:nvPr/>
          </p:nvSpPr>
          <p:spPr>
            <a:xfrm>
              <a:off x="0" y="287845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14288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2" name="形状6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3" name="形状7"/>
            <p:cNvSpPr txBox="1"/>
            <p:nvPr/>
          </p:nvSpPr>
          <p:spPr>
            <a:xfrm>
              <a:off x="557374" y="273897"/>
              <a:ext cx="25035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原子及其结构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形状8"/>
            <p:cNvSpPr txBox="1"/>
            <p:nvPr/>
          </p:nvSpPr>
          <p:spPr>
            <a:xfrm>
              <a:off x="0" y="286578"/>
              <a:ext cx="592293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5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3976" y="415157"/>
            <a:ext cx="3578228" cy="2683669"/>
          </a:xfrm>
          <a:prstGeom prst="rect">
            <a:avLst/>
          </a:prstGeom>
          <a:ln w="95250">
            <a:solidFill>
              <a:srgbClr val="FFFFFF">
                <a:alpha val="100000"/>
              </a:srgbClr>
            </a:solidFill>
          </a:ln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6" name="文本7" title=""/>
          <p:cNvSpPr txBox="1"/>
          <p:nvPr/>
        </p:nvSpPr>
        <p:spPr>
          <a:xfrm>
            <a:off x="410080" y="1038673"/>
            <a:ext cx="22987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原子结构：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思维导图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2579" y="1585684"/>
            <a:ext cx="4467225" cy="1885950"/>
          </a:xfrm>
          <a:prstGeom prst="rect">
            <a:avLst/>
          </a:prstGeom>
        </p:spPr>
      </p:pic>
      <p:sp>
        <p:nvSpPr>
          <p:cNvPr id="18" name="文本8" title=""/>
          <p:cNvSpPr txBox="1"/>
          <p:nvPr/>
        </p:nvSpPr>
        <p:spPr>
          <a:xfrm>
            <a:off x="1054160" y="1665027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中性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9" title=""/>
          <p:cNvSpPr txBox="1"/>
          <p:nvPr/>
        </p:nvSpPr>
        <p:spPr>
          <a:xfrm>
            <a:off x="5369881" y="2148554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不带电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10" title=""/>
          <p:cNvSpPr txBox="1"/>
          <p:nvPr/>
        </p:nvSpPr>
        <p:spPr>
          <a:xfrm>
            <a:off x="2956293" y="140006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正电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11" title=""/>
          <p:cNvSpPr txBox="1"/>
          <p:nvPr/>
        </p:nvSpPr>
        <p:spPr>
          <a:xfrm>
            <a:off x="5369890" y="1556509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正电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12" title=""/>
          <p:cNvSpPr txBox="1"/>
          <p:nvPr/>
        </p:nvSpPr>
        <p:spPr>
          <a:xfrm>
            <a:off x="2956046" y="244340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负电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形状2" title=""/>
          <p:cNvSpPr txBox="1"/>
          <p:nvPr/>
        </p:nvSpPr>
        <p:spPr>
          <a:xfrm>
            <a:off x="6268060" y="329289"/>
            <a:ext cx="4467368" cy="1917106"/>
          </a:xfrm>
          <a:custGeom>
            <a:gdLst>
              <a:gd name="connsiteX0" fmla="*/ 2233684 w 4467368"/>
              <a:gd name="connsiteY0" fmla="*/ 0 h 1917106"/>
              <a:gd name="connsiteX1" fmla="*/ 3467314 w 4467368"/>
              <a:gd name="connsiteY1" fmla="*/ 0 h 1917106"/>
              <a:gd name="connsiteX2" fmla="*/ 4467368 w 4467368"/>
              <a:gd name="connsiteY2" fmla="*/ 1487947 h 1917106"/>
              <a:gd name="connsiteX3" fmla="*/ 1771073 w 4467368"/>
              <a:gd name="connsiteY3" fmla="*/ 1917106 h 1917106"/>
              <a:gd name="connsiteX4" fmla="*/ 847594 w 4467368"/>
              <a:gd name="connsiteY4" fmla="*/ 1709367 h 1917106"/>
              <a:gd name="connsiteX5" fmla="*/ -606835 w 4467368"/>
              <a:gd name="connsiteY5" fmla="*/ 1839023 h 1917106"/>
              <a:gd name="connsiteX6" fmla="*/ 220142 w 4467368"/>
              <a:gd name="connsiteY6" fmla="*/ 1374008 h 1917106"/>
              <a:gd name="connsiteX7" fmla="*/ 175534 w 4467368"/>
              <a:gd name="connsiteY7" fmla="*/ 1331665 h 1917106"/>
              <a:gd name="connsiteX8" fmla="*/ 62503 w 4467368"/>
              <a:gd name="connsiteY8" fmla="*/ 1216986 h 1917106"/>
              <a:gd name="connsiteX9" fmla="*/ 0 w 4467368"/>
              <a:gd name="connsiteY9" fmla="*/ 429159 h 191710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74203" h="1917105">
                <a:moveTo>
                  <a:pt x="2233684" y="0"/>
                </a:moveTo>
                <a:cubicBezTo>
                  <a:pt x="3467314" y="0"/>
                  <a:pt x="4467368" y="429159"/>
                  <a:pt x="4467368" y="958553"/>
                </a:cubicBezTo>
                <a:cubicBezTo>
                  <a:pt x="4467368" y="1487947"/>
                  <a:pt x="3467314" y="1917106"/>
                  <a:pt x="2233684" y="1917106"/>
                </a:cubicBezTo>
                <a:cubicBezTo>
                  <a:pt x="1771073" y="1917106"/>
                  <a:pt x="1341308" y="1856756"/>
                  <a:pt x="984810" y="1753400"/>
                </a:cubicBezTo>
                <a:lnTo>
                  <a:pt x="847594" y="1709367"/>
                </a:lnTo>
                <a:lnTo>
                  <a:pt x="-606835" y="1839023"/>
                </a:lnTo>
                <a:lnTo>
                  <a:pt x="220142" y="1374008"/>
                </a:lnTo>
                <a:lnTo>
                  <a:pt x="175534" y="1331665"/>
                </a:lnTo>
                <a:cubicBezTo>
                  <a:pt x="62503" y="1216986"/>
                  <a:pt x="0" y="1090902"/>
                  <a:pt x="0" y="958553"/>
                </a:cubicBezTo>
                <a:cubicBezTo>
                  <a:pt x="0" y="429159"/>
                  <a:pt x="1000054" y="0"/>
                  <a:pt x="2233684" y="0"/>
                </a:cubicBezTo>
                <a:close/>
              </a:path>
            </a:pathLst>
          </a:custGeom>
          <a:solidFill>
            <a:srgbClr val="008080">
              <a:alpha val="100000"/>
            </a:srgbClr>
          </a:solidFill>
          <a:ln w="19050">
            <a:solidFill>
              <a:srgbClr val="3C566E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等量的异种电荷放在一起互相抵消的现象叫中和。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形状3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6318" y="4680471"/>
            <a:ext cx="346119" cy="1156906"/>
          </a:xfrm>
          <a:prstGeom prst="rect">
            <a:avLst/>
          </a:prstGeom>
        </p:spPr>
      </p:pic>
      <p:sp>
        <p:nvSpPr>
          <p:cNvPr id="25" name="文本13" title=""/>
          <p:cNvSpPr txBox="1"/>
          <p:nvPr/>
        </p:nvSpPr>
        <p:spPr>
          <a:xfrm>
            <a:off x="6048404" y="4637618"/>
            <a:ext cx="850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正电</a:t>
            </a:r>
            <a:endParaRPr lang="zh-CN" altLang="en-US" sz="26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14" title=""/>
          <p:cNvSpPr txBox="1"/>
          <p:nvPr/>
        </p:nvSpPr>
        <p:spPr>
          <a:xfrm>
            <a:off x="6762864" y="5220386"/>
            <a:ext cx="850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负电</a:t>
            </a:r>
            <a:endParaRPr lang="zh-CN" altLang="en-US" sz="26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15" title=""/>
          <p:cNvSpPr txBox="1"/>
          <p:nvPr/>
        </p:nvSpPr>
        <p:spPr>
          <a:xfrm>
            <a:off x="0" y="6858133"/>
            <a:ext cx="6807832" cy="5091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2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分析说明：玻璃棒，橡胶棒中正负电荷的转移方向。</a:t>
            </a:r>
            <a:endParaRPr lang="zh-CN" altLang="en-US" sz="22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15" grpId="1" animBg="1"/>
      <p:bldP spid="23" grpId="0" animBg="1"/>
      <p:bldP spid="2" grpId="0" animBg="1"/>
      <p:bldP spid="3" grpId="0" animBg="1"/>
      <p:bldP spid="4" grpId="0" animBg="1"/>
      <p:bldP spid="5" grpId="0" animBg="1"/>
      <p:bldP spid="25" grpId="0" animBg="1"/>
      <p:bldP spid="6" grpId="0" animBg="1"/>
      <p:bldP spid="26" grpId="0" animBg="1"/>
      <p:bldP spid="24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409813" y="1047369"/>
            <a:ext cx="16385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实验：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756342" y="1540373"/>
            <a:ext cx="1594847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结论：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1720958" y="1540183"/>
            <a:ext cx="5049841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电子可以在金属棒中定向移动。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4" title="">
            <a:hlinkClick r:id="rId2" action="ppaction://hlinksldjump"/>
          </p:cNvPr>
          <p:cNvSpPr txBox="1"/>
          <p:nvPr/>
        </p:nvSpPr>
        <p:spPr>
          <a:xfrm>
            <a:off x="1720758" y="1047283"/>
            <a:ext cx="4152900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2" action="ppaction://hlinksldjump"/>
              </a:rPr>
              <a:t>电荷在金属棒中的定向移动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7" name="组合1" title=""/>
          <p:cNvGrpSpPr/>
          <p:nvPr/>
        </p:nvGrpSpPr>
        <p:grpSpPr>
          <a:xfrm>
            <a:off x="416719" y="284963"/>
            <a:ext cx="3060925" cy="835018"/>
            <a:chExt cx="3060925" cy="835018"/>
          </a:xfrm>
        </p:grpSpPr>
        <p:sp>
          <p:nvSpPr>
            <p:cNvPr id="8" name="形状3"/>
            <p:cNvSpPr txBox="1"/>
            <p:nvPr/>
          </p:nvSpPr>
          <p:spPr>
            <a:xfrm>
              <a:off x="559908" y="0"/>
              <a:ext cx="2300764" cy="760847"/>
            </a:xfrm>
            <a:custGeom>
              <a:gdLst>
                <a:gd name="connsiteX0" fmla="*/ 0 w 2300764"/>
                <a:gd name="connsiteY0" fmla="*/ 760847 h 760847"/>
                <a:gd name="connsiteX1" fmla="*/ 2300764 w 2300764"/>
                <a:gd name="connsiteY1" fmla="*/ 760847 h 760847"/>
                <a:gd name="connsiteX2" fmla="*/ 0 w 2300764"/>
                <a:gd name="connsiteY2" fmla="*/ 760847 h 760847"/>
                <a:gd name="connsiteX0-1" fmla="*/ 0 w 2300764"/>
                <a:gd name="connsiteY0-2" fmla="*/ 0 h 760847"/>
                <a:gd name="connsiteX1-3" fmla="*/ 835 w 2300764"/>
                <a:gd name="connsiteY1-4" fmla="*/ 0 h 760847"/>
                <a:gd name="connsiteX2-5" fmla="*/ 0 w 230076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300764" h="760847">
                  <a:moveTo>
                    <a:pt x="0" y="760847"/>
                  </a:moveTo>
                  <a:lnTo>
                    <a:pt x="2300764" y="760847"/>
                  </a:lnTo>
                  <a:lnTo>
                    <a:pt x="0" y="760847"/>
                  </a:lnTo>
                  <a:close/>
                </a:path>
                <a:path w="2300764" h="760847">
                  <a:moveTo>
                    <a:pt x="0" y="0"/>
                  </a:moveTo>
                  <a:lnTo>
                    <a:pt x="83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9" name="形状4"/>
            <p:cNvSpPr txBox="1"/>
            <p:nvPr/>
          </p:nvSpPr>
          <p:spPr>
            <a:xfrm>
              <a:off x="0" y="287845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0" name="形状5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6"/>
            <p:cNvSpPr txBox="1"/>
            <p:nvPr/>
          </p:nvSpPr>
          <p:spPr>
            <a:xfrm>
              <a:off x="557374" y="273897"/>
              <a:ext cx="25035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导体和绝缘体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形状7"/>
            <p:cNvSpPr txBox="1"/>
            <p:nvPr/>
          </p:nvSpPr>
          <p:spPr>
            <a:xfrm>
              <a:off x="0" y="286578"/>
              <a:ext cx="592293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aphicFrame>
        <p:nvGraphicFramePr>
          <p:cNvPr id="13" name="表格1" title=""/>
          <p:cNvGraphicFramePr>
            <a:graphicFrameLocks noGrp="1"/>
          </p:cNvGraphicFramePr>
          <p:nvPr/>
        </p:nvGraphicFramePr>
        <p:xfrm>
          <a:off x="826265" y="2314270"/>
          <a:ext cx="10541003" cy="4322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8715"/>
                <a:gridCol w="800149"/>
                <a:gridCol w="3645021"/>
                <a:gridCol w="808802"/>
                <a:gridCol w="3638315"/>
              </a:tblGrid>
              <a:tr h="2017002">
                <a:tc>
                  <a:txBody>
                    <a:bodyPr vert="horz" wrap="square"/>
                    <a:lstStyle/>
                    <a:p>
                      <a:pPr marL="0" algn="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名称 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l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属性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导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绝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缘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体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634444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定义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gridSpan="2"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容易导电的物体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</a:tc>
                <a:tc gridSpan="2"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不容易导电的物体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</a:tc>
              </a:tr>
              <a:tr h="1036717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常见物质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gridSpan="2"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金属、人体、大地、石墨、酸、碱、盐水溶液等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 gridSpan="2"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橡胶、玻璃、塑料、空气、油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34444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原因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gridSpan="2"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内部有大量的自由电荷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</a:tc>
                <a:tc gridSpan="2"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400" b="0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内部几乎没有自由电荷</a:t>
                      </a:r>
                      <a:endParaRPr lang="zh-CN" altLang="en-US" sz="2400" b="0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 anchor="ctr">
                    <a:lnL w="28575" cap="flat">
                      <a:solidFill>
                        <a:srgbClr val="CCC128">
                          <a:alpha val="100000"/>
                        </a:srgbClr>
                      </a:solidFill>
                    </a:lnL>
                    <a:lnR w="28575" cap="flat">
                      <a:solidFill>
                        <a:srgbClr val="CCC128">
                          <a:alpha val="100000"/>
                        </a:srgbClr>
                      </a:solidFill>
                    </a:lnR>
                    <a:lnT w="28575" cap="flat">
                      <a:solidFill>
                        <a:srgbClr val="CCC128">
                          <a:alpha val="100000"/>
                        </a:srgbClr>
                      </a:solidFill>
                    </a:lnT>
                    <a:lnB w="28575" cap="flat">
                      <a:solidFill>
                        <a:srgbClr val="CCC128">
                          <a:alpha val="100000"/>
                        </a:srgbClr>
                      </a:solidFill>
                    </a:lnB>
                    <a:solidFill>
                      <a:srgbClr val="FEF7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4" name="图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4136" y="2314470"/>
            <a:ext cx="3605955" cy="2005727"/>
          </a:xfrm>
          <a:prstGeom prst="rect">
            <a:avLst/>
          </a:prstGeom>
        </p:spPr>
      </p:pic>
      <p:pic>
        <p:nvPicPr>
          <p:cNvPr id="15" name="图片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0472" y="2312994"/>
            <a:ext cx="3617595" cy="2008708"/>
          </a:xfrm>
          <a:prstGeom prst="rect">
            <a:avLst/>
          </a:prstGeom>
        </p:spPr>
      </p:pic>
      <p:sp>
        <p:nvSpPr>
          <p:cNvPr id="16" name="形状2" title=""/>
          <p:cNvSpPr txBox="1"/>
          <p:nvPr/>
        </p:nvSpPr>
        <p:spPr>
          <a:xfrm>
            <a:off x="830683" y="2319591"/>
            <a:ext cx="1635407" cy="2007483"/>
          </a:xfrm>
          <a:prstGeom prst="line">
            <a:avLst/>
          </a:prstGeom>
          <a:solidFill>
            <a:srgbClr val="166EE1">
              <a:alpha val="100000"/>
            </a:srgbClr>
          </a:solidFill>
          <a:ln w="28575">
            <a:solidFill>
              <a:srgbClr val="CCC128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3" grpId="0" animBg="1"/>
      <p:bldP spid="16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容器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7664" y="420424"/>
            <a:ext cx="2082803" cy="1778003"/>
          </a:xfrm>
          <a:prstGeom prst="rect">
            <a:avLst/>
          </a:prstGeom>
        </p:spPr>
      </p:pic>
      <p:pic>
        <p:nvPicPr>
          <p:cNvPr id="3" name="容器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65" y="468182"/>
            <a:ext cx="2082803" cy="1682753"/>
          </a:xfrm>
          <a:prstGeom prst="rect">
            <a:avLst/>
          </a:prstGeom>
        </p:spPr>
      </p:pic>
      <p:pic>
        <p:nvPicPr>
          <p:cNvPr id="4" name="素材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255" y="2654789"/>
            <a:ext cx="988695" cy="814035"/>
          </a:xfrm>
          <a:prstGeom prst="rect">
            <a:avLst/>
          </a:prstGeom>
        </p:spPr>
      </p:pic>
      <p:pic>
        <p:nvPicPr>
          <p:cNvPr id="5" name="素材2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534" y="4642723"/>
            <a:ext cx="847725" cy="814026"/>
          </a:xfrm>
          <a:prstGeom prst="rect">
            <a:avLst/>
          </a:prstGeom>
        </p:spPr>
      </p:pic>
      <p:pic>
        <p:nvPicPr>
          <p:cNvPr id="6" name="素材3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70121" y="2626976"/>
            <a:ext cx="1181100" cy="779745"/>
          </a:xfrm>
          <a:prstGeom prst="rect">
            <a:avLst/>
          </a:prstGeom>
        </p:spPr>
      </p:pic>
      <p:pic>
        <p:nvPicPr>
          <p:cNvPr id="7" name="素材4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88945" y="4620849"/>
            <a:ext cx="1028700" cy="857774"/>
          </a:xfrm>
          <a:prstGeom prst="rect">
            <a:avLst/>
          </a:prstGeom>
        </p:spPr>
      </p:pic>
      <p:pic>
        <p:nvPicPr>
          <p:cNvPr id="8" name="素材5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4454" y="2564078"/>
            <a:ext cx="1085850" cy="904380"/>
          </a:xfrm>
          <a:prstGeom prst="rect">
            <a:avLst/>
          </a:prstGeom>
        </p:spPr>
      </p:pic>
      <p:pic>
        <p:nvPicPr>
          <p:cNvPr id="9" name="素材6" title="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7330" y="4660044"/>
            <a:ext cx="1028700" cy="779383"/>
          </a:xfrm>
          <a:prstGeom prst="rect">
            <a:avLst/>
          </a:prstGeom>
        </p:spPr>
      </p:pic>
      <p:pic>
        <p:nvPicPr>
          <p:cNvPr id="10" name="素材7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30506" y="2287357"/>
            <a:ext cx="1181100" cy="1181100"/>
          </a:xfrm>
          <a:prstGeom prst="rect">
            <a:avLst/>
          </a:prstGeom>
        </p:spPr>
      </p:pic>
      <p:pic>
        <p:nvPicPr>
          <p:cNvPr id="11" name="素材8" title="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45716" y="4642837"/>
            <a:ext cx="1085850" cy="813797"/>
          </a:xfrm>
          <a:prstGeom prst="rect">
            <a:avLst/>
          </a:prstGeom>
        </p:spPr>
      </p:pic>
      <p:pic>
        <p:nvPicPr>
          <p:cNvPr id="12" name="素材9" title="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93109" y="2287357"/>
            <a:ext cx="1181100" cy="1181100"/>
          </a:xfrm>
          <a:prstGeom prst="rect">
            <a:avLst/>
          </a:prstGeom>
        </p:spPr>
      </p:pic>
      <p:pic>
        <p:nvPicPr>
          <p:cNvPr id="13" name="素材10" title="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431978" y="4659563"/>
            <a:ext cx="933450" cy="779621"/>
          </a:xfrm>
          <a:prstGeom prst="rect">
            <a:avLst/>
          </a:prstGeom>
        </p:spPr>
      </p:pic>
      <p:pic>
        <p:nvPicPr>
          <p:cNvPr id="14" name="素材11" title="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211807" y="2287357"/>
            <a:ext cx="1181100" cy="1181100"/>
          </a:xfrm>
          <a:prstGeom prst="rect">
            <a:avLst/>
          </a:prstGeom>
        </p:spPr>
      </p:pic>
      <p:pic>
        <p:nvPicPr>
          <p:cNvPr id="15" name="素材12" title="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264388" y="4327741"/>
            <a:ext cx="1104900" cy="1443990"/>
          </a:xfrm>
          <a:prstGeom prst="rect">
            <a:avLst/>
          </a:prstGeom>
        </p:spPr>
      </p:pic>
      <p:sp>
        <p:nvSpPr>
          <p:cNvPr id="16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7" name="组合1" title=""/>
          <p:cNvGrpSpPr/>
          <p:nvPr/>
        </p:nvGrpSpPr>
        <p:grpSpPr>
          <a:xfrm>
            <a:off x="416719" y="284963"/>
            <a:ext cx="3060925" cy="835018"/>
            <a:chExt cx="3060925" cy="835018"/>
          </a:xfrm>
        </p:grpSpPr>
        <p:sp>
          <p:nvSpPr>
            <p:cNvPr id="18" name="形状2"/>
            <p:cNvSpPr txBox="1"/>
            <p:nvPr/>
          </p:nvSpPr>
          <p:spPr>
            <a:xfrm>
              <a:off x="559908" y="0"/>
              <a:ext cx="2300764" cy="760847"/>
            </a:xfrm>
            <a:custGeom>
              <a:gdLst>
                <a:gd name="connsiteX0" fmla="*/ 0 w 2300764"/>
                <a:gd name="connsiteY0" fmla="*/ 760847 h 760847"/>
                <a:gd name="connsiteX1" fmla="*/ 2300764 w 2300764"/>
                <a:gd name="connsiteY1" fmla="*/ 760847 h 760847"/>
                <a:gd name="connsiteX2" fmla="*/ 0 w 2300764"/>
                <a:gd name="connsiteY2" fmla="*/ 760847 h 760847"/>
                <a:gd name="connsiteX0-1" fmla="*/ 0 w 2300764"/>
                <a:gd name="connsiteY0-2" fmla="*/ 0 h 760847"/>
                <a:gd name="connsiteX1-3" fmla="*/ 835 w 2300764"/>
                <a:gd name="connsiteY1-4" fmla="*/ 0 h 760847"/>
                <a:gd name="connsiteX2-5" fmla="*/ 0 w 2300764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300764" h="760847">
                  <a:moveTo>
                    <a:pt x="0" y="760847"/>
                  </a:moveTo>
                  <a:lnTo>
                    <a:pt x="2300764" y="760847"/>
                  </a:lnTo>
                  <a:lnTo>
                    <a:pt x="0" y="760847"/>
                  </a:lnTo>
                  <a:close/>
                </a:path>
                <a:path w="2300764" h="760847">
                  <a:moveTo>
                    <a:pt x="0" y="0"/>
                  </a:moveTo>
                  <a:lnTo>
                    <a:pt x="83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9" name="形状3"/>
            <p:cNvSpPr txBox="1"/>
            <p:nvPr/>
          </p:nvSpPr>
          <p:spPr>
            <a:xfrm>
              <a:off x="0" y="287845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0" name="形状4"/>
            <p:cNvSpPr txBox="1"/>
            <p:nvPr/>
          </p:nvSpPr>
          <p:spPr>
            <a:xfrm>
              <a:off x="361847" y="237123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21" name="形状5"/>
            <p:cNvSpPr txBox="1"/>
            <p:nvPr/>
          </p:nvSpPr>
          <p:spPr>
            <a:xfrm>
              <a:off x="557374" y="273897"/>
              <a:ext cx="250355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导体和绝缘体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形状6"/>
            <p:cNvSpPr txBox="1"/>
            <p:nvPr/>
          </p:nvSpPr>
          <p:spPr>
            <a:xfrm>
              <a:off x="0" y="286578"/>
              <a:ext cx="592293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3" name="文本1" title=""/>
          <p:cNvSpPr txBox="1"/>
          <p:nvPr/>
        </p:nvSpPr>
        <p:spPr>
          <a:xfrm>
            <a:off x="409813" y="1047369"/>
            <a:ext cx="2257625" cy="62630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物质分类：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1" title="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1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文本1" title=""/>
          <p:cNvSpPr txBox="1"/>
          <p:nvPr/>
        </p:nvSpPr>
        <p:spPr>
          <a:xfrm>
            <a:off x="454028" y="2279847"/>
            <a:ext cx="553053" cy="22996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17567" y="767639"/>
            <a:ext cx="9463878" cy="5323446"/>
          </a:xfrm>
          <a:prstGeom prst="rect">
            <a:avLst/>
          </a:prstGeom>
        </p:spPr>
      </p:pic>
      <p:pic>
        <p:nvPicPr>
          <p:cNvPr id="7" name="图片1" title="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41125" y="1255814"/>
            <a:ext cx="878081" cy="4347772"/>
          </a:xfrm>
          <a:custGeom>
            <a:gdLst>
              <a:gd name="connsiteX0" fmla="*/ 210739 w 878081"/>
              <a:gd name="connsiteY0" fmla="*/ 0 h 4347772"/>
              <a:gd name="connsiteX1" fmla="*/ 807835 w 878081"/>
              <a:gd name="connsiteY1" fmla="*/ 0 h 4347772"/>
              <a:gd name="connsiteX2" fmla="*/ 832931 w 878081"/>
              <a:gd name="connsiteY2" fmla="*/ 0 h 4347772"/>
              <a:gd name="connsiteX3" fmla="*/ 881218 w 878081"/>
              <a:gd name="connsiteY3" fmla="*/ 56858 h 4347772"/>
              <a:gd name="connsiteX4" fmla="*/ 856122 w 878081"/>
              <a:gd name="connsiteY4" fmla="*/ 127104 h 4347772"/>
              <a:gd name="connsiteX5" fmla="*/ 737588 w 878081"/>
              <a:gd name="connsiteY5" fmla="*/ 140493 h 4347772"/>
              <a:gd name="connsiteX6" fmla="*/ 737588 w 878081"/>
              <a:gd name="connsiteY6" fmla="*/ 4277526 h 4347772"/>
              <a:gd name="connsiteX7" fmla="*/ 737588 w 878081"/>
              <a:gd name="connsiteY7" fmla="*/ 4296156 h 4347772"/>
              <a:gd name="connsiteX8" fmla="*/ 703840 w 878081"/>
              <a:gd name="connsiteY8" fmla="*/ 4340371 h 4347772"/>
              <a:gd name="connsiteX9" fmla="*/ 70247 w 878081"/>
              <a:gd name="connsiteY9" fmla="*/ 4347772 h 4347772"/>
              <a:gd name="connsiteX10" fmla="*/ 31450 w 878081"/>
              <a:gd name="connsiteY10" fmla="*/ 4347772 h 4347772"/>
              <a:gd name="connsiteX11" fmla="*/ 0 w 878081"/>
              <a:gd name="connsiteY11" fmla="*/ 4238729 h 4347772"/>
              <a:gd name="connsiteX12" fmla="*/ 140493 w 878081"/>
              <a:gd name="connsiteY12" fmla="*/ 4207279 h 4347772"/>
              <a:gd name="connsiteX13" fmla="*/ 140493 w 878081"/>
              <a:gd name="connsiteY13" fmla="*/ 70247 h 4347772"/>
              <a:gd name="connsiteX14" fmla="*/ 140493 w 878081"/>
              <a:gd name="connsiteY14" fmla="*/ 31450 h 4347772"/>
              <a:gd name="connsiteX0-1" fmla="*/ 210739 w 878081"/>
              <a:gd name="connsiteY0-2" fmla="*/ 0 h 4347772"/>
              <a:gd name="connsiteX1-3" fmla="*/ 807835 w 878081"/>
              <a:gd name="connsiteY1-4" fmla="*/ 0 h 4347772"/>
              <a:gd name="connsiteX2-5" fmla="*/ 832931 w 878081"/>
              <a:gd name="connsiteY2-6" fmla="*/ 0 h 4347772"/>
              <a:gd name="connsiteX3-7" fmla="*/ 881218 w 878081"/>
              <a:gd name="connsiteY3-8" fmla="*/ 56858 h 4347772"/>
              <a:gd name="connsiteX4-9" fmla="*/ 856122 w 878081"/>
              <a:gd name="connsiteY4-10" fmla="*/ 127104 h 4347772"/>
              <a:gd name="connsiteX5-11" fmla="*/ 210739 w 878081"/>
              <a:gd name="connsiteY5-12" fmla="*/ 140493 h 4347772"/>
              <a:gd name="connsiteX6-13" fmla="*/ 235836 w 878081"/>
              <a:gd name="connsiteY6-14" fmla="*/ 140493 h 4347772"/>
              <a:gd name="connsiteX7-15" fmla="*/ 284123 w 878081"/>
              <a:gd name="connsiteY7-16" fmla="*/ 83635 h 4347772"/>
              <a:gd name="connsiteX8-17" fmla="*/ 259026 w 878081"/>
              <a:gd name="connsiteY8-18" fmla="*/ 13389 h 4347772"/>
              <a:gd name="connsiteX0-19" fmla="*/ 210739 w 878081"/>
              <a:gd name="connsiteY0-20" fmla="*/ 70246 h 4347772"/>
              <a:gd name="connsiteX1-21" fmla="*/ 280986 w 878081"/>
              <a:gd name="connsiteY1-22" fmla="*/ 70246 h 4347772"/>
              <a:gd name="connsiteX2-23" fmla="*/ 280986 w 878081"/>
              <a:gd name="connsiteY2-24" fmla="*/ 109043 h 4347772"/>
              <a:gd name="connsiteX3-25" fmla="*/ 191341 w 878081"/>
              <a:gd name="connsiteY3-26" fmla="*/ 140493 h 4347772"/>
              <a:gd name="connsiteX4-27" fmla="*/ 175616 w 878081"/>
              <a:gd name="connsiteY4-28" fmla="*/ 85972 h 4347772"/>
              <a:gd name="connsiteX0-29" fmla="*/ 70246 w 878081"/>
              <a:gd name="connsiteY0-30" fmla="*/ 4207279 h 4347772"/>
              <a:gd name="connsiteX1-31" fmla="*/ 140493 w 878081"/>
              <a:gd name="connsiteY1-32" fmla="*/ 4207279 h 4347772"/>
              <a:gd name="connsiteX2-33" fmla="*/ 140493 w 878081"/>
              <a:gd name="connsiteY2-34" fmla="*/ 4277526 h 4347772"/>
              <a:gd name="connsiteX3-35" fmla="*/ 140493 w 878081"/>
              <a:gd name="connsiteY3-36" fmla="*/ 4316321 h 4347772"/>
              <a:gd name="connsiteX4-37" fmla="*/ 31450 w 878081"/>
              <a:gd name="connsiteY4-38" fmla="*/ 4347772 h 4347772"/>
              <a:gd name="connsiteX5-39" fmla="*/ 0 w 878081"/>
              <a:gd name="connsiteY5-40" fmla="*/ 4238729 h 4347772"/>
              <a:gd name="connsiteX0-41" fmla="*/ 70246 w 878081"/>
              <a:gd name="connsiteY0-42" fmla="*/ 4207279 h 4347772"/>
              <a:gd name="connsiteX1-43" fmla="*/ 89645 w 878081"/>
              <a:gd name="connsiteY1-44" fmla="*/ 4207279 h 4347772"/>
              <a:gd name="connsiteX2-45" fmla="*/ 105370 w 878081"/>
              <a:gd name="connsiteY2-46" fmla="*/ 4261800 h 4347772"/>
              <a:gd name="connsiteX3-47" fmla="*/ 140493 w 878081"/>
              <a:gd name="connsiteY3-48" fmla="*/ 4277526 h 4347772"/>
              <a:gd name="connsiteX4-49" fmla="*/ 140493 w 878081"/>
              <a:gd name="connsiteY4-50" fmla="*/ 4316321 h 4347772"/>
              <a:gd name="connsiteX5-51" fmla="*/ 31450 w 878081"/>
              <a:gd name="connsiteY5-52" fmla="*/ 4347772 h 4347772"/>
              <a:gd name="connsiteX6-53" fmla="*/ 0 w 878081"/>
              <a:gd name="connsiteY6-54" fmla="*/ 4238729 h 434777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43477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4277526"/>
                </a:lnTo>
                <a:cubicBezTo>
                  <a:pt x="737588" y="4296156"/>
                  <a:pt x="730187" y="4314024"/>
                  <a:pt x="717014" y="4327198"/>
                </a:cubicBezTo>
                <a:cubicBezTo>
                  <a:pt x="703840" y="4340371"/>
                  <a:pt x="685972" y="4347772"/>
                  <a:pt x="667342" y="4347772"/>
                </a:cubicBezTo>
                <a:lnTo>
                  <a:pt x="70247" y="4347772"/>
                </a:lnTo>
                <a:cubicBezTo>
                  <a:pt x="31450" y="4347772"/>
                  <a:pt x="0" y="4316322"/>
                  <a:pt x="0" y="4277526"/>
                </a:cubicBezTo>
                <a:cubicBezTo>
                  <a:pt x="0" y="4238729"/>
                  <a:pt x="31450" y="4207279"/>
                  <a:pt x="70247" y="4207279"/>
                </a:cubicBezTo>
                <a:lnTo>
                  <a:pt x="140493" y="4207279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4347772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4347772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4347772">
                <a:moveTo>
                  <a:pt x="70246" y="4207279"/>
                </a:moveTo>
                <a:lnTo>
                  <a:pt x="140493" y="4207279"/>
                </a:lnTo>
                <a:lnTo>
                  <a:pt x="140493" y="4277526"/>
                </a:lnTo>
                <a:cubicBezTo>
                  <a:pt x="140493" y="4316321"/>
                  <a:pt x="109042" y="4347772"/>
                  <a:pt x="70246" y="4347772"/>
                </a:cubicBezTo>
                <a:cubicBezTo>
                  <a:pt x="31450" y="4347772"/>
                  <a:pt x="0" y="4316321"/>
                  <a:pt x="0" y="4277525"/>
                </a:cubicBezTo>
                <a:cubicBezTo>
                  <a:pt x="0" y="4238729"/>
                  <a:pt x="31450" y="4207279"/>
                  <a:pt x="70246" y="4207279"/>
                </a:cubicBezTo>
                <a:close/>
              </a:path>
              <a:path w="878081" h="4347772">
                <a:moveTo>
                  <a:pt x="70246" y="4207279"/>
                </a:moveTo>
                <a:cubicBezTo>
                  <a:pt x="89645" y="4207279"/>
                  <a:pt x="105370" y="4223004"/>
                  <a:pt x="105370" y="4242402"/>
                </a:cubicBezTo>
                <a:cubicBezTo>
                  <a:pt x="105370" y="4261800"/>
                  <a:pt x="89645" y="4277526"/>
                  <a:pt x="70246" y="4277526"/>
                </a:cubicBezTo>
                <a:lnTo>
                  <a:pt x="140493" y="4277526"/>
                </a:lnTo>
                <a:cubicBezTo>
                  <a:pt x="140493" y="4316321"/>
                  <a:pt x="109042" y="4347772"/>
                  <a:pt x="70246" y="4347772"/>
                </a:cubicBezTo>
                <a:cubicBezTo>
                  <a:pt x="31450" y="4347772"/>
                  <a:pt x="0" y="4316321"/>
                  <a:pt x="0" y="4277525"/>
                </a:cubicBezTo>
                <a:cubicBezTo>
                  <a:pt x="0" y="4238729"/>
                  <a:pt x="31450" y="4207279"/>
                  <a:pt x="70246" y="420727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电荷间的相互作用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16691" y="785936"/>
            <a:ext cx="9398660" cy="528674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41125" y="2384527"/>
            <a:ext cx="878081" cy="2090347"/>
          </a:xfrm>
          <a:custGeom>
            <a:gdLst>
              <a:gd name="connsiteX0" fmla="*/ 210739 w 878081"/>
              <a:gd name="connsiteY0" fmla="*/ 0 h 2090347"/>
              <a:gd name="connsiteX1" fmla="*/ 807835 w 878081"/>
              <a:gd name="connsiteY1" fmla="*/ 0 h 2090347"/>
              <a:gd name="connsiteX2" fmla="*/ 832931 w 878081"/>
              <a:gd name="connsiteY2" fmla="*/ 0 h 2090347"/>
              <a:gd name="connsiteX3" fmla="*/ 881218 w 878081"/>
              <a:gd name="connsiteY3" fmla="*/ 56858 h 2090347"/>
              <a:gd name="connsiteX4" fmla="*/ 856122 w 878081"/>
              <a:gd name="connsiteY4" fmla="*/ 127104 h 2090347"/>
              <a:gd name="connsiteX5" fmla="*/ 737588 w 878081"/>
              <a:gd name="connsiteY5" fmla="*/ 140493 h 2090347"/>
              <a:gd name="connsiteX6" fmla="*/ 737588 w 878081"/>
              <a:gd name="connsiteY6" fmla="*/ 2020101 h 2090347"/>
              <a:gd name="connsiteX7" fmla="*/ 737588 w 878081"/>
              <a:gd name="connsiteY7" fmla="*/ 2058896 h 2090347"/>
              <a:gd name="connsiteX8" fmla="*/ 70247 w 878081"/>
              <a:gd name="connsiteY8" fmla="*/ 2090347 h 2090347"/>
              <a:gd name="connsiteX9" fmla="*/ 31450 w 878081"/>
              <a:gd name="connsiteY9" fmla="*/ 2090347 h 2090347"/>
              <a:gd name="connsiteX10" fmla="*/ 0 w 878081"/>
              <a:gd name="connsiteY10" fmla="*/ 1981304 h 2090347"/>
              <a:gd name="connsiteX11" fmla="*/ 140493 w 878081"/>
              <a:gd name="connsiteY11" fmla="*/ 1949854 h 2090347"/>
              <a:gd name="connsiteX12" fmla="*/ 140493 w 878081"/>
              <a:gd name="connsiteY12" fmla="*/ 70247 h 2090347"/>
              <a:gd name="connsiteX13" fmla="*/ 140493 w 878081"/>
              <a:gd name="connsiteY13" fmla="*/ 31450 h 2090347"/>
              <a:gd name="connsiteX0-1" fmla="*/ 210739 w 878081"/>
              <a:gd name="connsiteY0-2" fmla="*/ 0 h 2090347"/>
              <a:gd name="connsiteX1-3" fmla="*/ 807835 w 878081"/>
              <a:gd name="connsiteY1-4" fmla="*/ 0 h 2090347"/>
              <a:gd name="connsiteX2-5" fmla="*/ 832931 w 878081"/>
              <a:gd name="connsiteY2-6" fmla="*/ 0 h 2090347"/>
              <a:gd name="connsiteX3-7" fmla="*/ 881218 w 878081"/>
              <a:gd name="connsiteY3-8" fmla="*/ 56858 h 2090347"/>
              <a:gd name="connsiteX4-9" fmla="*/ 856122 w 878081"/>
              <a:gd name="connsiteY4-10" fmla="*/ 127104 h 2090347"/>
              <a:gd name="connsiteX5-11" fmla="*/ 210739 w 878081"/>
              <a:gd name="connsiteY5-12" fmla="*/ 140493 h 2090347"/>
              <a:gd name="connsiteX6-13" fmla="*/ 235836 w 878081"/>
              <a:gd name="connsiteY6-14" fmla="*/ 140493 h 2090347"/>
              <a:gd name="connsiteX7-15" fmla="*/ 284123 w 878081"/>
              <a:gd name="connsiteY7-16" fmla="*/ 83635 h 2090347"/>
              <a:gd name="connsiteX8-17" fmla="*/ 259026 w 878081"/>
              <a:gd name="connsiteY8-18" fmla="*/ 13389 h 2090347"/>
              <a:gd name="connsiteX0-19" fmla="*/ 210739 w 878081"/>
              <a:gd name="connsiteY0-20" fmla="*/ 70246 h 2090347"/>
              <a:gd name="connsiteX1-21" fmla="*/ 280986 w 878081"/>
              <a:gd name="connsiteY1-22" fmla="*/ 70246 h 2090347"/>
              <a:gd name="connsiteX2-23" fmla="*/ 280986 w 878081"/>
              <a:gd name="connsiteY2-24" fmla="*/ 109043 h 2090347"/>
              <a:gd name="connsiteX3-25" fmla="*/ 191341 w 878081"/>
              <a:gd name="connsiteY3-26" fmla="*/ 140493 h 2090347"/>
              <a:gd name="connsiteX4-27" fmla="*/ 175616 w 878081"/>
              <a:gd name="connsiteY4-28" fmla="*/ 85972 h 2090347"/>
              <a:gd name="connsiteX0-29" fmla="*/ 70246 w 878081"/>
              <a:gd name="connsiteY0-30" fmla="*/ 1949854 h 2090347"/>
              <a:gd name="connsiteX1-31" fmla="*/ 140493 w 878081"/>
              <a:gd name="connsiteY1-32" fmla="*/ 1949854 h 2090347"/>
              <a:gd name="connsiteX2-33" fmla="*/ 140493 w 878081"/>
              <a:gd name="connsiteY2-34" fmla="*/ 2020101 h 2090347"/>
              <a:gd name="connsiteX3-35" fmla="*/ 140493 w 878081"/>
              <a:gd name="connsiteY3-36" fmla="*/ 2058897 h 2090347"/>
              <a:gd name="connsiteX4-37" fmla="*/ 31450 w 878081"/>
              <a:gd name="connsiteY4-38" fmla="*/ 2090347 h 2090347"/>
              <a:gd name="connsiteX5-39" fmla="*/ 0 w 878081"/>
              <a:gd name="connsiteY5-40" fmla="*/ 1981304 h 2090347"/>
              <a:gd name="connsiteX0-41" fmla="*/ 70246 w 878081"/>
              <a:gd name="connsiteY0-42" fmla="*/ 1949854 h 2090347"/>
              <a:gd name="connsiteX1-43" fmla="*/ 89645 w 878081"/>
              <a:gd name="connsiteY1-44" fmla="*/ 1949854 h 2090347"/>
              <a:gd name="connsiteX2-45" fmla="*/ 105370 w 878081"/>
              <a:gd name="connsiteY2-46" fmla="*/ 2004375 h 2090347"/>
              <a:gd name="connsiteX3-47" fmla="*/ 140493 w 878081"/>
              <a:gd name="connsiteY3-48" fmla="*/ 2020101 h 2090347"/>
              <a:gd name="connsiteX4-49" fmla="*/ 140493 w 878081"/>
              <a:gd name="connsiteY4-50" fmla="*/ 2058897 h 2090347"/>
              <a:gd name="connsiteX5-51" fmla="*/ 31450 w 878081"/>
              <a:gd name="connsiteY5-52" fmla="*/ 2090347 h 2090347"/>
              <a:gd name="connsiteX6-53" fmla="*/ 0 w 878081"/>
              <a:gd name="connsiteY6-54" fmla="*/ 1981304 h 209034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878081" h="2090346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2020101"/>
                </a:lnTo>
                <a:cubicBezTo>
                  <a:pt x="737588" y="2058896"/>
                  <a:pt x="706138" y="2090347"/>
                  <a:pt x="667342" y="2090347"/>
                </a:cubicBezTo>
                <a:lnTo>
                  <a:pt x="70247" y="2090347"/>
                </a:lnTo>
                <a:cubicBezTo>
                  <a:pt x="31450" y="2090347"/>
                  <a:pt x="0" y="2058897"/>
                  <a:pt x="0" y="2020101"/>
                </a:cubicBezTo>
                <a:cubicBezTo>
                  <a:pt x="0" y="1981304"/>
                  <a:pt x="31450" y="1949854"/>
                  <a:pt x="70247" y="1949854"/>
                </a:cubicBezTo>
                <a:lnTo>
                  <a:pt x="140493" y="1949854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1" h="2090346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1" h="2090346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1" h="2090346">
                <a:moveTo>
                  <a:pt x="70246" y="1949854"/>
                </a:moveTo>
                <a:lnTo>
                  <a:pt x="140493" y="1949854"/>
                </a:lnTo>
                <a:lnTo>
                  <a:pt x="140493" y="2020101"/>
                </a:lnTo>
                <a:cubicBezTo>
                  <a:pt x="140493" y="2058897"/>
                  <a:pt x="109042" y="2090347"/>
                  <a:pt x="70246" y="2090347"/>
                </a:cubicBezTo>
                <a:cubicBezTo>
                  <a:pt x="31450" y="2090347"/>
                  <a:pt x="0" y="2058896"/>
                  <a:pt x="0" y="2020100"/>
                </a:cubicBezTo>
                <a:cubicBezTo>
                  <a:pt x="0" y="1981304"/>
                  <a:pt x="31450" y="1949854"/>
                  <a:pt x="70246" y="1949854"/>
                </a:cubicBezTo>
                <a:close/>
              </a:path>
              <a:path w="878081" h="2090346">
                <a:moveTo>
                  <a:pt x="70246" y="1949854"/>
                </a:moveTo>
                <a:cubicBezTo>
                  <a:pt x="89645" y="1949854"/>
                  <a:pt x="105370" y="1965579"/>
                  <a:pt x="105370" y="1984977"/>
                </a:cubicBezTo>
                <a:cubicBezTo>
                  <a:pt x="105370" y="2004375"/>
                  <a:pt x="89645" y="2020101"/>
                  <a:pt x="70246" y="2020101"/>
                </a:cubicBezTo>
                <a:lnTo>
                  <a:pt x="140493" y="2020101"/>
                </a:lnTo>
                <a:cubicBezTo>
                  <a:pt x="140493" y="2058897"/>
                  <a:pt x="109042" y="2090347"/>
                  <a:pt x="70246" y="2090347"/>
                </a:cubicBezTo>
                <a:cubicBezTo>
                  <a:pt x="31450" y="2090347"/>
                  <a:pt x="0" y="2058896"/>
                  <a:pt x="0" y="2020100"/>
                </a:cubicBezTo>
                <a:cubicBezTo>
                  <a:pt x="0" y="1981304"/>
                  <a:pt x="31450" y="1949854"/>
                  <a:pt x="70246" y="1949854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验电器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3739" y="790718"/>
            <a:ext cx="9415548" cy="529624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15170" y="1397175"/>
            <a:ext cx="878081" cy="4065003"/>
          </a:xfrm>
          <a:custGeom>
            <a:gdLst>
              <a:gd name="connsiteX0" fmla="*/ 210739 w 878081"/>
              <a:gd name="connsiteY0" fmla="*/ 0 h 4065003"/>
              <a:gd name="connsiteX1" fmla="*/ 807835 w 878081"/>
              <a:gd name="connsiteY1" fmla="*/ 0 h 4065003"/>
              <a:gd name="connsiteX2" fmla="*/ 832931 w 878081"/>
              <a:gd name="connsiteY2" fmla="*/ 0 h 4065003"/>
              <a:gd name="connsiteX3" fmla="*/ 881218 w 878081"/>
              <a:gd name="connsiteY3" fmla="*/ 56858 h 4065003"/>
              <a:gd name="connsiteX4" fmla="*/ 856122 w 878081"/>
              <a:gd name="connsiteY4" fmla="*/ 127104 h 4065003"/>
              <a:gd name="connsiteX5" fmla="*/ 737588 w 878081"/>
              <a:gd name="connsiteY5" fmla="*/ 140493 h 4065003"/>
              <a:gd name="connsiteX6" fmla="*/ 737588 w 878081"/>
              <a:gd name="connsiteY6" fmla="*/ 3994757 h 4065003"/>
              <a:gd name="connsiteX7" fmla="*/ 737588 w 878081"/>
              <a:gd name="connsiteY7" fmla="*/ 4013388 h 4065003"/>
              <a:gd name="connsiteX8" fmla="*/ 703840 w 878081"/>
              <a:gd name="connsiteY8" fmla="*/ 4057603 h 4065003"/>
              <a:gd name="connsiteX9" fmla="*/ 70246 w 878081"/>
              <a:gd name="connsiteY9" fmla="*/ 4065003 h 4065003"/>
              <a:gd name="connsiteX10" fmla="*/ 31485 w 878081"/>
              <a:gd name="connsiteY10" fmla="*/ 4064955 h 4065003"/>
              <a:gd name="connsiteX11" fmla="*/ 87 w 878081"/>
              <a:gd name="connsiteY11" fmla="*/ 3955995 h 4065003"/>
              <a:gd name="connsiteX12" fmla="*/ 140493 w 878081"/>
              <a:gd name="connsiteY12" fmla="*/ 3924510 h 4065003"/>
              <a:gd name="connsiteX13" fmla="*/ 140493 w 878081"/>
              <a:gd name="connsiteY13" fmla="*/ 70247 h 4065003"/>
              <a:gd name="connsiteX14" fmla="*/ 140493 w 878081"/>
              <a:gd name="connsiteY14" fmla="*/ 31450 h 4065003"/>
              <a:gd name="connsiteX0-1" fmla="*/ 210739 w 878081"/>
              <a:gd name="connsiteY0-2" fmla="*/ 0 h 4065003"/>
              <a:gd name="connsiteX1-3" fmla="*/ 807835 w 878081"/>
              <a:gd name="connsiteY1-4" fmla="*/ 0 h 4065003"/>
              <a:gd name="connsiteX2-5" fmla="*/ 832931 w 878081"/>
              <a:gd name="connsiteY2-6" fmla="*/ 0 h 4065003"/>
              <a:gd name="connsiteX3-7" fmla="*/ 881218 w 878081"/>
              <a:gd name="connsiteY3-8" fmla="*/ 56858 h 4065003"/>
              <a:gd name="connsiteX4-9" fmla="*/ 856122 w 878081"/>
              <a:gd name="connsiteY4-10" fmla="*/ 127104 h 4065003"/>
              <a:gd name="connsiteX5-11" fmla="*/ 210739 w 878081"/>
              <a:gd name="connsiteY5-12" fmla="*/ 140493 h 4065003"/>
              <a:gd name="connsiteX6-13" fmla="*/ 235836 w 878081"/>
              <a:gd name="connsiteY6-14" fmla="*/ 140493 h 4065003"/>
              <a:gd name="connsiteX7-15" fmla="*/ 284123 w 878081"/>
              <a:gd name="connsiteY7-16" fmla="*/ 83635 h 4065003"/>
              <a:gd name="connsiteX8-17" fmla="*/ 259026 w 878081"/>
              <a:gd name="connsiteY8-18" fmla="*/ 13389 h 4065003"/>
              <a:gd name="connsiteX0-19" fmla="*/ 210739 w 878081"/>
              <a:gd name="connsiteY0-20" fmla="*/ 70246 h 4065003"/>
              <a:gd name="connsiteX1-21" fmla="*/ 280986 w 878081"/>
              <a:gd name="connsiteY1-22" fmla="*/ 70246 h 4065003"/>
              <a:gd name="connsiteX2-23" fmla="*/ 280986 w 878081"/>
              <a:gd name="connsiteY2-24" fmla="*/ 109043 h 4065003"/>
              <a:gd name="connsiteX3-25" fmla="*/ 191341 w 878081"/>
              <a:gd name="connsiteY3-26" fmla="*/ 140493 h 4065003"/>
              <a:gd name="connsiteX4-27" fmla="*/ 175616 w 878081"/>
              <a:gd name="connsiteY4-28" fmla="*/ 85972 h 4065003"/>
              <a:gd name="connsiteX0-29" fmla="*/ 70246 w 878081"/>
              <a:gd name="connsiteY0-30" fmla="*/ 3924510 h 4065003"/>
              <a:gd name="connsiteX1-31" fmla="*/ 140493 w 878081"/>
              <a:gd name="connsiteY1-32" fmla="*/ 3924510 h 4065003"/>
              <a:gd name="connsiteX2-33" fmla="*/ 140493 w 878081"/>
              <a:gd name="connsiteY2-34" fmla="*/ 3994757 h 4065003"/>
              <a:gd name="connsiteX3-35" fmla="*/ 140493 w 878081"/>
              <a:gd name="connsiteY3-36" fmla="*/ 4023169 h 4065003"/>
              <a:gd name="connsiteX4-37" fmla="*/ 70879 w 878081"/>
              <a:gd name="connsiteY4-38" fmla="*/ 4070529 h 4065003"/>
              <a:gd name="connsiteX5-39" fmla="*/ 484 w 878081"/>
              <a:gd name="connsiteY5-40" fmla="*/ 4024339 h 4065003"/>
              <a:gd name="connsiteX6-41" fmla="*/ 16220 w 878081"/>
              <a:gd name="connsiteY6-42" fmla="*/ 3941626 h 4065003"/>
              <a:gd name="connsiteX0-43" fmla="*/ 70246 w 878081"/>
              <a:gd name="connsiteY0-44" fmla="*/ 3924510 h 4065003"/>
              <a:gd name="connsiteX1-45" fmla="*/ 89612 w 878081"/>
              <a:gd name="connsiteY1-46" fmla="*/ 3924557 h 4065003"/>
              <a:gd name="connsiteX2-47" fmla="*/ 105286 w 878081"/>
              <a:gd name="connsiteY2-48" fmla="*/ 3978999 h 4065003"/>
              <a:gd name="connsiteX3-49" fmla="*/ 140493 w 878081"/>
              <a:gd name="connsiteY3-50" fmla="*/ 3994757 h 4065003"/>
              <a:gd name="connsiteX4-51" fmla="*/ 140493 w 878081"/>
              <a:gd name="connsiteY4-52" fmla="*/ 4023169 h 4065003"/>
              <a:gd name="connsiteX5-53" fmla="*/ 70879 w 878081"/>
              <a:gd name="connsiteY5-54" fmla="*/ 4070529 h 4065003"/>
              <a:gd name="connsiteX6-55" fmla="*/ 484 w 878081"/>
              <a:gd name="connsiteY6-56" fmla="*/ 4024339 h 4065003"/>
              <a:gd name="connsiteX7-57" fmla="*/ 16220 w 878081"/>
              <a:gd name="connsiteY7-58" fmla="*/ 3941626 h 4065003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4065006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3994757"/>
                </a:lnTo>
                <a:cubicBezTo>
                  <a:pt x="737588" y="4013388"/>
                  <a:pt x="730187" y="4031255"/>
                  <a:pt x="717014" y="4044429"/>
                </a:cubicBezTo>
                <a:cubicBezTo>
                  <a:pt x="703840" y="4057603"/>
                  <a:pt x="685972" y="4065004"/>
                  <a:pt x="667342" y="4065003"/>
                </a:cubicBezTo>
                <a:lnTo>
                  <a:pt x="70246" y="4065003"/>
                </a:lnTo>
                <a:cubicBezTo>
                  <a:pt x="31485" y="4064955"/>
                  <a:pt x="87" y="4033519"/>
                  <a:pt x="87" y="3994757"/>
                </a:cubicBezTo>
                <a:cubicBezTo>
                  <a:pt x="87" y="3955995"/>
                  <a:pt x="31485" y="3924559"/>
                  <a:pt x="70246" y="3924510"/>
                </a:cubicBezTo>
                <a:lnTo>
                  <a:pt x="140493" y="3924510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4065006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4065006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4065006">
                <a:moveTo>
                  <a:pt x="70246" y="3924510"/>
                </a:moveTo>
                <a:lnTo>
                  <a:pt x="140493" y="3924510"/>
                </a:lnTo>
                <a:lnTo>
                  <a:pt x="140493" y="3994757"/>
                </a:lnTo>
                <a:cubicBezTo>
                  <a:pt x="140493" y="4023169"/>
                  <a:pt x="123378" y="4048783"/>
                  <a:pt x="97129" y="4059656"/>
                </a:cubicBezTo>
                <a:cubicBezTo>
                  <a:pt x="70879" y="4070529"/>
                  <a:pt x="40665" y="4064519"/>
                  <a:pt x="20575" y="4044429"/>
                </a:cubicBezTo>
                <a:cubicBezTo>
                  <a:pt x="484" y="4024339"/>
                  <a:pt x="-5526" y="3994124"/>
                  <a:pt x="5347" y="3967875"/>
                </a:cubicBezTo>
                <a:cubicBezTo>
                  <a:pt x="16220" y="3941626"/>
                  <a:pt x="41834" y="3924510"/>
                  <a:pt x="70246" y="3924510"/>
                </a:cubicBezTo>
                <a:close/>
              </a:path>
              <a:path w="878083" h="4065006">
                <a:moveTo>
                  <a:pt x="70246" y="3924510"/>
                </a:moveTo>
                <a:cubicBezTo>
                  <a:pt x="89612" y="3924557"/>
                  <a:pt x="105286" y="3940269"/>
                  <a:pt x="105286" y="3959634"/>
                </a:cubicBezTo>
                <a:cubicBezTo>
                  <a:pt x="105286" y="3978999"/>
                  <a:pt x="89612" y="3994711"/>
                  <a:pt x="70246" y="3994757"/>
                </a:cubicBezTo>
                <a:lnTo>
                  <a:pt x="140493" y="3994757"/>
                </a:lnTo>
                <a:cubicBezTo>
                  <a:pt x="140493" y="4023169"/>
                  <a:pt x="123378" y="4048783"/>
                  <a:pt x="97129" y="4059656"/>
                </a:cubicBezTo>
                <a:cubicBezTo>
                  <a:pt x="70879" y="4070529"/>
                  <a:pt x="40665" y="4064519"/>
                  <a:pt x="20575" y="4044429"/>
                </a:cubicBezTo>
                <a:cubicBezTo>
                  <a:pt x="484" y="4024339"/>
                  <a:pt x="-5526" y="3994124"/>
                  <a:pt x="5347" y="3967875"/>
                </a:cubicBezTo>
                <a:cubicBezTo>
                  <a:pt x="16220" y="3941626"/>
                  <a:pt x="41834" y="3924510"/>
                  <a:pt x="70246" y="3924510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摩擦起电的原因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7" name="视频1" title="">
            <a:hlinkClick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32359" y="802186"/>
            <a:ext cx="9397965" cy="528635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pic>
        <p:nvPicPr>
          <p:cNvPr id="5" name="视频1" title="">
            <a:hlinkClick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34579" y="777831"/>
            <a:ext cx="9429760" cy="5304234"/>
          </a:xfrm>
          <a:prstGeom prst="rect">
            <a:avLst/>
          </a:prstGeom>
        </p:spPr>
      </p:pic>
      <p:sp>
        <p:nvSpPr>
          <p:cNvPr id="6" name="形状1" title="">
            <a:hlinkClick r:id="rId6" action="ppaction://hlinksldjump"/>
          </p:cNvPr>
          <p:cNvSpPr txBox="1"/>
          <p:nvPr/>
        </p:nvSpPr>
        <p:spPr>
          <a:xfrm>
            <a:off x="215170" y="330660"/>
            <a:ext cx="878081" cy="6198603"/>
          </a:xfrm>
          <a:custGeom>
            <a:gdLst>
              <a:gd name="connsiteX0" fmla="*/ 210739 w 878081"/>
              <a:gd name="connsiteY0" fmla="*/ 0 h 6198603"/>
              <a:gd name="connsiteX1" fmla="*/ 807835 w 878081"/>
              <a:gd name="connsiteY1" fmla="*/ 0 h 6198603"/>
              <a:gd name="connsiteX2" fmla="*/ 832931 w 878081"/>
              <a:gd name="connsiteY2" fmla="*/ 0 h 6198603"/>
              <a:gd name="connsiteX3" fmla="*/ 881218 w 878081"/>
              <a:gd name="connsiteY3" fmla="*/ 56858 h 6198603"/>
              <a:gd name="connsiteX4" fmla="*/ 856122 w 878081"/>
              <a:gd name="connsiteY4" fmla="*/ 127104 h 6198603"/>
              <a:gd name="connsiteX5" fmla="*/ 737588 w 878081"/>
              <a:gd name="connsiteY5" fmla="*/ 140493 h 6198603"/>
              <a:gd name="connsiteX6" fmla="*/ 737588 w 878081"/>
              <a:gd name="connsiteY6" fmla="*/ 6128357 h 6198603"/>
              <a:gd name="connsiteX7" fmla="*/ 737588 w 878081"/>
              <a:gd name="connsiteY7" fmla="*/ 6167153 h 6198603"/>
              <a:gd name="connsiteX8" fmla="*/ 70246 w 878081"/>
              <a:gd name="connsiteY8" fmla="*/ 6198603 h 6198603"/>
              <a:gd name="connsiteX9" fmla="*/ 31516 w 878081"/>
              <a:gd name="connsiteY9" fmla="*/ 6198511 h 6198603"/>
              <a:gd name="connsiteX10" fmla="*/ 168 w 878081"/>
              <a:gd name="connsiteY10" fmla="*/ 6089627 h 6198603"/>
              <a:gd name="connsiteX11" fmla="*/ 140493 w 878081"/>
              <a:gd name="connsiteY11" fmla="*/ 6058110 h 6198603"/>
              <a:gd name="connsiteX12" fmla="*/ 140493 w 878081"/>
              <a:gd name="connsiteY12" fmla="*/ 70246 h 6198603"/>
              <a:gd name="connsiteX13" fmla="*/ 140493 w 878081"/>
              <a:gd name="connsiteY13" fmla="*/ 31450 h 6198603"/>
              <a:gd name="connsiteX0-1" fmla="*/ 210739 w 878081"/>
              <a:gd name="connsiteY0-2" fmla="*/ 0 h 6198603"/>
              <a:gd name="connsiteX1-3" fmla="*/ 807835 w 878081"/>
              <a:gd name="connsiteY1-4" fmla="*/ 0 h 6198603"/>
              <a:gd name="connsiteX2-5" fmla="*/ 832931 w 878081"/>
              <a:gd name="connsiteY2-6" fmla="*/ 0 h 6198603"/>
              <a:gd name="connsiteX3-7" fmla="*/ 881218 w 878081"/>
              <a:gd name="connsiteY3-8" fmla="*/ 56858 h 6198603"/>
              <a:gd name="connsiteX4-9" fmla="*/ 856122 w 878081"/>
              <a:gd name="connsiteY4-10" fmla="*/ 127104 h 6198603"/>
              <a:gd name="connsiteX5-11" fmla="*/ 210739 w 878081"/>
              <a:gd name="connsiteY5-12" fmla="*/ 140493 h 6198603"/>
              <a:gd name="connsiteX6-13" fmla="*/ 235836 w 878081"/>
              <a:gd name="connsiteY6-14" fmla="*/ 140493 h 6198603"/>
              <a:gd name="connsiteX7-15" fmla="*/ 284123 w 878081"/>
              <a:gd name="connsiteY7-16" fmla="*/ 83635 h 6198603"/>
              <a:gd name="connsiteX8-17" fmla="*/ 259026 w 878081"/>
              <a:gd name="connsiteY8-18" fmla="*/ 13389 h 6198603"/>
              <a:gd name="connsiteX0-19" fmla="*/ 210739 w 878081"/>
              <a:gd name="connsiteY0-20" fmla="*/ 70246 h 6198603"/>
              <a:gd name="connsiteX1-21" fmla="*/ 280986 w 878081"/>
              <a:gd name="connsiteY1-22" fmla="*/ 70246 h 6198603"/>
              <a:gd name="connsiteX2-23" fmla="*/ 280986 w 878081"/>
              <a:gd name="connsiteY2-24" fmla="*/ 109043 h 6198603"/>
              <a:gd name="connsiteX3-25" fmla="*/ 191341 w 878081"/>
              <a:gd name="connsiteY3-26" fmla="*/ 140493 h 6198603"/>
              <a:gd name="connsiteX4-27" fmla="*/ 175616 w 878081"/>
              <a:gd name="connsiteY4-28" fmla="*/ 85972 h 6198603"/>
              <a:gd name="connsiteX0-29" fmla="*/ 70246 w 878081"/>
              <a:gd name="connsiteY0-30" fmla="*/ 6058110 h 6198603"/>
              <a:gd name="connsiteX1-31" fmla="*/ 140493 w 878081"/>
              <a:gd name="connsiteY1-32" fmla="*/ 6058110 h 6198603"/>
              <a:gd name="connsiteX2-33" fmla="*/ 140493 w 878081"/>
              <a:gd name="connsiteY2-34" fmla="*/ 6128357 h 6198603"/>
              <a:gd name="connsiteX3-35" fmla="*/ 140493 w 878081"/>
              <a:gd name="connsiteY3-36" fmla="*/ 6156769 h 6198603"/>
              <a:gd name="connsiteX4-37" fmla="*/ 70879 w 878081"/>
              <a:gd name="connsiteY4-38" fmla="*/ 6204129 h 6198603"/>
              <a:gd name="connsiteX5-39" fmla="*/ 484 w 878081"/>
              <a:gd name="connsiteY5-40" fmla="*/ 6157939 h 6198603"/>
              <a:gd name="connsiteX6-41" fmla="*/ 16220 w 878081"/>
              <a:gd name="connsiteY6-42" fmla="*/ 6075226 h 6198603"/>
              <a:gd name="connsiteX0-43" fmla="*/ 70246 w 878081"/>
              <a:gd name="connsiteY0-44" fmla="*/ 6058110 h 6198603"/>
              <a:gd name="connsiteX1-45" fmla="*/ 89612 w 878081"/>
              <a:gd name="connsiteY1-46" fmla="*/ 6058157 h 6198603"/>
              <a:gd name="connsiteX2-47" fmla="*/ 105286 w 878081"/>
              <a:gd name="connsiteY2-48" fmla="*/ 6112599 h 6198603"/>
              <a:gd name="connsiteX3-49" fmla="*/ 140493 w 878081"/>
              <a:gd name="connsiteY3-50" fmla="*/ 6128357 h 6198603"/>
              <a:gd name="connsiteX4-51" fmla="*/ 140493 w 878081"/>
              <a:gd name="connsiteY4-52" fmla="*/ 6156769 h 6198603"/>
              <a:gd name="connsiteX5-53" fmla="*/ 70879 w 878081"/>
              <a:gd name="connsiteY5-54" fmla="*/ 6204129 h 6198603"/>
              <a:gd name="connsiteX6-55" fmla="*/ 484 w 878081"/>
              <a:gd name="connsiteY6-56" fmla="*/ 6157939 h 6198603"/>
              <a:gd name="connsiteX7-57" fmla="*/ 16220 w 878081"/>
              <a:gd name="connsiteY7-58" fmla="*/ 6075226 h 6198603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6198606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6128357"/>
                </a:lnTo>
                <a:cubicBezTo>
                  <a:pt x="737588" y="6167153"/>
                  <a:pt x="706138" y="6198602"/>
                  <a:pt x="667342" y="6198603"/>
                </a:cubicBezTo>
                <a:lnTo>
                  <a:pt x="70246" y="6198603"/>
                </a:lnTo>
                <a:cubicBezTo>
                  <a:pt x="31516" y="6198511"/>
                  <a:pt x="168" y="6167087"/>
                  <a:pt x="168" y="6128357"/>
                </a:cubicBezTo>
                <a:cubicBezTo>
                  <a:pt x="168" y="6089627"/>
                  <a:pt x="31516" y="6058203"/>
                  <a:pt x="70246" y="6058110"/>
                </a:cubicBezTo>
                <a:lnTo>
                  <a:pt x="140493" y="6058110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6198606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6198606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6198606">
                <a:moveTo>
                  <a:pt x="70246" y="6058110"/>
                </a:moveTo>
                <a:lnTo>
                  <a:pt x="140493" y="6058110"/>
                </a:lnTo>
                <a:lnTo>
                  <a:pt x="140493" y="6128357"/>
                </a:lnTo>
                <a:cubicBezTo>
                  <a:pt x="140493" y="6156769"/>
                  <a:pt x="123378" y="6182384"/>
                  <a:pt x="97129" y="6193257"/>
                </a:cubicBezTo>
                <a:cubicBezTo>
                  <a:pt x="70879" y="6204129"/>
                  <a:pt x="40665" y="6198119"/>
                  <a:pt x="20575" y="6178029"/>
                </a:cubicBezTo>
                <a:cubicBezTo>
                  <a:pt x="484" y="6157939"/>
                  <a:pt x="-5526" y="6127725"/>
                  <a:pt x="5347" y="6101475"/>
                </a:cubicBezTo>
                <a:cubicBezTo>
                  <a:pt x="16220" y="6075226"/>
                  <a:pt x="41834" y="6058111"/>
                  <a:pt x="70246" y="6058110"/>
                </a:cubicBezTo>
                <a:close/>
              </a:path>
              <a:path w="878083" h="6198606">
                <a:moveTo>
                  <a:pt x="70246" y="6058110"/>
                </a:moveTo>
                <a:cubicBezTo>
                  <a:pt x="89612" y="6058157"/>
                  <a:pt x="105286" y="6073869"/>
                  <a:pt x="105286" y="6093234"/>
                </a:cubicBezTo>
                <a:cubicBezTo>
                  <a:pt x="105286" y="6112599"/>
                  <a:pt x="89612" y="6128311"/>
                  <a:pt x="70246" y="6128357"/>
                </a:cubicBezTo>
                <a:lnTo>
                  <a:pt x="140493" y="6128357"/>
                </a:lnTo>
                <a:cubicBezTo>
                  <a:pt x="140493" y="6156769"/>
                  <a:pt x="123378" y="6182384"/>
                  <a:pt x="97129" y="6193257"/>
                </a:cubicBezTo>
                <a:cubicBezTo>
                  <a:pt x="70879" y="6204129"/>
                  <a:pt x="40665" y="6198119"/>
                  <a:pt x="20575" y="6178029"/>
                </a:cubicBezTo>
                <a:cubicBezTo>
                  <a:pt x="484" y="6157939"/>
                  <a:pt x="-5526" y="6127725"/>
                  <a:pt x="5347" y="6101475"/>
                </a:cubicBezTo>
                <a:cubicBezTo>
                  <a:pt x="16220" y="6075226"/>
                  <a:pt x="41834" y="6058111"/>
                  <a:pt x="70246" y="6058110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电荷在金属棒中的定向移动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1" title="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rcRect l="26094" t="33549" r="58609" b="60790"/>
          <a:stretch>
            <a:fillRect/>
          </a:stretch>
        </p:blipFill>
        <p:spPr>
          <a:xfrm>
            <a:off x="9496292" y="5516261"/>
            <a:ext cx="1817160" cy="933040"/>
          </a:xfrm>
          <a:prstGeom prst="rect">
            <a:avLst/>
          </a:prstGeom>
        </p:spPr>
      </p:pic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84521" y="155086"/>
            <a:ext cx="5780484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用绝缘细线悬挂甲、乙、丙三个轻质小球，相互作用情况如图所示。如果丙带负电，则甲(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6208233" y="155029"/>
            <a:ext cx="5780484" cy="252130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如图所示，用一段细铁丝做一个支架，作为转动轴，把一根中间戳有小孔(没有戳穿)的饮料吸管放在转动轴上，使吸管能在水平面内自由转动。用餐巾纸摩擦吸管使其带电，则下列说法正确的是()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形状6" title=""/>
          <p:cNvSpPr txBox="1"/>
          <p:nvPr/>
        </p:nvSpPr>
        <p:spPr>
          <a:xfrm>
            <a:off x="6189650" y="363579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6210891" y="2676249"/>
            <a:ext cx="5775731" cy="33542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A.摩擦起电过程创造了电荷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B.摩擦后吸管带负电荷，是因为它失去了电子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C.摩擦后吸管能吸引纸屑，是因为吸管有了磁性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D.用餐巾纸摩擦另一根相同的饮料吸管，靠近它会发生排斥现象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284826" y="1771745"/>
            <a:ext cx="5780284" cy="111061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A.一定带负电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	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B.一定带正电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C.一定不带电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	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D.可能带负电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3" name="图片2" title=""/>
          <p:cNvPicPr>
            <a:picLocks noChangeAspect="1"/>
          </p:cNvPicPr>
          <p:nvPr/>
        </p:nvPicPr>
        <p:blipFill>
          <a:blip r:embed="rId3"/>
          <a:srcRect l="20695" t="84728" r="56932" b="7399"/>
          <a:stretch>
            <a:fillRect/>
          </a:stretch>
        </p:blipFill>
        <p:spPr>
          <a:xfrm>
            <a:off x="1139209" y="3184398"/>
            <a:ext cx="3363763" cy="1640386"/>
          </a:xfrm>
          <a:prstGeom prst="rect">
            <a:avLst/>
          </a:prstGeom>
        </p:spPr>
      </p:pic>
      <p:pic>
        <p:nvPicPr>
          <p:cNvPr id="14" name="图片3" title="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4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16173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已知甲、乙、丙三个轻质小球，甲球带正电，甲和乙互相吸引，甲和丙互相排斥，则(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2" title=""/>
          <p:cNvSpPr txBox="1"/>
          <p:nvPr/>
        </p:nvSpPr>
        <p:spPr>
          <a:xfrm>
            <a:off x="6157560" y="155600"/>
            <a:ext cx="5780484" cy="252130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如图所示是部分物质的原子核对核外电子束缚能力强弱的排序图，毛皮与图中的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摩擦最容易起电，且它们摩擦后毛皮带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(选填“正”或“负”)电。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6189059" y="362902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形状6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266414" y="1772469"/>
            <a:ext cx="5780284" cy="19983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A.乙一定带负电，丙带正电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B.乙可能带负电，丙带负电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C.乙可能不带电，丙带正电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D.乙一定不带电，丙带负电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rcRect l="60408" t="50972" r="14928" b="41391"/>
          <a:stretch>
            <a:fillRect/>
          </a:stretch>
        </p:blipFill>
        <p:spPr>
          <a:xfrm>
            <a:off x="6857371" y="2772051"/>
            <a:ext cx="4382433" cy="188514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133</Paragraphs>
  <Slides>16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等线 Light</vt:lpstr>
      <vt:lpstr>等线</vt:lpstr>
      <vt:lpstr>楷体</vt:lpstr>
      <vt:lpstr>微软雅黑</vt:lpstr>
      <vt:lpstr>Wingdings</vt:lpstr>
      <vt:lpstr>Times New Roman</vt:lpstr>
      <vt:lpstr>宋体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2025-12-08T19:44:06Z</cp:lastPrinted>
  <dcterms:created xsi:type="dcterms:W3CDTF">2025-12-08T19:44:06Z</dcterms:created>
  <dcterms:modified xsi:type="dcterms:W3CDTF">2025-12-08T11:44:06Z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