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custDataLst>
    <p:tags r:id="rId1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" Target="slides/slide1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" Target="slide7.xml" TargetMode="Internal" /><Relationship Id="rId11" Type="http://schemas.openxmlformats.org/officeDocument/2006/relationships/image" Target="../media/image10.png" /><Relationship Id="rId12" Type="http://schemas.openxmlformats.org/officeDocument/2006/relationships/audio" Target="../media/audio1111.wav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10.png" /><Relationship Id="rId2" Type="http://schemas.openxmlformats.org/officeDocument/2006/relationships/image" Target="../media/image11.gif" /><Relationship Id="rId3" Type="http://schemas.openxmlformats.org/officeDocument/2006/relationships/image" Target="../media/image12.gif" /><Relationship Id="rId4" Type="http://schemas.openxmlformats.org/officeDocument/2006/relationships/image" Target="../media/image13.gif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Relationship Id="rId7" Type="http://schemas.openxmlformats.org/officeDocument/2006/relationships/image" Target="../media/image16.jpeg" /><Relationship Id="rId8" Type="http://schemas.openxmlformats.org/officeDocument/2006/relationships/image" Target="../media/image17.gif" /><Relationship Id="rId9" Type="http://schemas.openxmlformats.org/officeDocument/2006/relationships/image" Target="../media/image1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image" Target="../media/image22.png" /><Relationship Id="rId3" Type="http://schemas.openxmlformats.org/officeDocument/2006/relationships/image" Target="../media/image23.gif" /><Relationship Id="rId4" Type="http://schemas.openxmlformats.org/officeDocument/2006/relationships/image" Target="../media/image24.gif" /><Relationship Id="rId5" Type="http://schemas.openxmlformats.org/officeDocument/2006/relationships/image" Target="../media/image25.gif" /><Relationship Id="rId6" Type="http://schemas.openxmlformats.org/officeDocument/2006/relationships/image" Target="../media/image26.png" /><Relationship Id="rId7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image" Target="../media/image27.jpeg" /><Relationship Id="rId3" Type="http://schemas.openxmlformats.org/officeDocument/2006/relationships/image" Target="../media/image28.png" /><Relationship Id="rId4" Type="http://schemas.openxmlformats.org/officeDocument/2006/relationships/slide" Target="slide8.xml" TargetMode="Internal" /><Relationship Id="rId5" Type="http://schemas.openxmlformats.org/officeDocument/2006/relationships/image" Target="../media/image10.png" /><Relationship Id="rId6" Type="http://schemas.openxmlformats.org/officeDocument/2006/relationships/audio" Target="../media/audio2222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31.png" /><Relationship Id="rId6" Type="http://schemas.openxmlformats.org/officeDocument/2006/relationships/video" Target="../media/media3.mp4" /><Relationship Id="rId7" Type="http://schemas.microsoft.com/office/2007/relationships/media" Target="../media/media3.mp4" /><Relationship Id="rId8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9.png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32.png" /><Relationship Id="rId5" Type="http://schemas.openxmlformats.org/officeDocument/2006/relationships/image" Target="../media/image33.png" /><Relationship Id="rId6" Type="http://schemas.openxmlformats.org/officeDocument/2006/relationships/video" Target="../media/media4.mp4" /><Relationship Id="rId7" Type="http://schemas.microsoft.com/office/2007/relationships/media" Target="../media/media4.mp4" /><Relationship Id="rId8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 /><Relationship Id="rId10" Type="http://schemas.openxmlformats.org/officeDocument/2006/relationships/image" Target="../media/image42.png" /><Relationship Id="rId2" Type="http://schemas.openxmlformats.org/officeDocument/2006/relationships/image" Target="../media/image3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39.png" /><Relationship Id="rId8" Type="http://schemas.openxmlformats.org/officeDocument/2006/relationships/image" Target="../media/image40.png" /><Relationship Id="rId9" Type="http://schemas.openxmlformats.org/officeDocument/2006/relationships/image" Target="../media/image4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.xml" /><Relationship Id="rId2" Type="http://schemas.openxmlformats.org/officeDocument/2006/relationships/image" Target="../media/image32.png" /><Relationship Id="rId3" Type="http://schemas.openxmlformats.org/officeDocument/2006/relationships/slide" Target="slide6.xml" TargetMode="Internal" /><Relationship Id="rId4" Type="http://schemas.openxmlformats.org/officeDocument/2006/relationships/image" Target="../media/image4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42.png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161" y="3032236"/>
            <a:ext cx="11734209" cy="2766317"/>
          </a:xfrm>
          <a:prstGeom prst="rect">
            <a:avLst/>
          </a:prstGeom>
        </p:spPr>
      </p:pic>
      <p:pic>
        <p:nvPicPr>
          <p:cNvPr id="3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1696" y="4264619"/>
            <a:ext cx="2637101" cy="1924345"/>
          </a:xfrm>
          <a:prstGeom prst="rect">
            <a:avLst/>
          </a:prstGeom>
        </p:spPr>
      </p:pic>
      <p:pic>
        <p:nvPicPr>
          <p:cNvPr id="4" name="图片3" title=""/>
          <p:cNvPicPr>
            <a:picLocks noChangeAspect="1"/>
          </p:cNvPicPr>
          <p:nvPr/>
        </p:nvPicPr>
        <p:blipFill>
          <a:blip r:embed="rId4"/>
          <a:srcRect r="16081"/>
          <a:stretch>
            <a:fillRect/>
          </a:stretch>
        </p:blipFill>
        <p:spPr>
          <a:xfrm>
            <a:off x="9850917" y="3511248"/>
            <a:ext cx="2111527" cy="1697907"/>
          </a:xfrm>
          <a:prstGeom prst="rect">
            <a:avLst/>
          </a:prstGeom>
        </p:spPr>
      </p:pic>
      <p:pic>
        <p:nvPicPr>
          <p:cNvPr id="5" name="图片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3056" y="3561102"/>
            <a:ext cx="1601629" cy="1166774"/>
          </a:xfrm>
          <a:prstGeom prst="rect">
            <a:avLst/>
          </a:prstGeom>
        </p:spPr>
      </p:pic>
      <p:pic>
        <p:nvPicPr>
          <p:cNvPr id="6" name="图片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613" y="5009931"/>
            <a:ext cx="1990325" cy="1440009"/>
          </a:xfrm>
          <a:prstGeom prst="rect">
            <a:avLst/>
          </a:prstGeom>
        </p:spPr>
      </p:pic>
      <p:sp>
        <p:nvSpPr>
          <p:cNvPr id="7" name="形状1" title="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第十四章　内能的利用</a:t>
            </a:r>
            <a:endParaRPr lang="zh-CN" altLang="en-US" sz="4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>
              <a:lnSpc>
                <a:spcPts val="5800"/>
              </a:lnSpc>
            </a:pPr>
            <a:r>
              <a:rPr lang="zh-CN" altLang="en-US" sz="5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第3节　热机的效率</a:t>
            </a:r>
            <a:endParaRPr lang="zh-CN" altLang="en-US" sz="5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" name="图片6" title=""/>
          <p:cNvPicPr>
            <a:picLocks noChangeAspect="1"/>
          </p:cNvPicPr>
          <p:nvPr/>
        </p:nvPicPr>
        <p:blipFill>
          <a:blip r:embed="rId7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9" name="图片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77550" y="2294868"/>
            <a:ext cx="2602944" cy="1924641"/>
          </a:xfrm>
          <a:prstGeom prst="rect">
            <a:avLst/>
          </a:prstGeom>
        </p:spPr>
      </p:pic>
      <p:pic>
        <p:nvPicPr>
          <p:cNvPr id="10" name="图片8" title="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9344000">
            <a:off x="7007000" y="4222223"/>
            <a:ext cx="822198" cy="8221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风铃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357759" y="3691957"/>
            <a:ext cx="4944932" cy="2812284"/>
            <a:chExt cx="4944932" cy="2812284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4944932" cy="2812284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4" name="形状2"/>
            <p:cNvSpPr txBox="1"/>
            <p:nvPr/>
          </p:nvSpPr>
          <p:spPr>
            <a:xfrm>
              <a:off x="1733760" y="2395890"/>
              <a:ext cx="1340053" cy="400050"/>
            </a:xfrm>
            <a:custGeom>
              <a:gdLst>
                <a:gd name="connsiteX0" fmla="*/ 66675 w 1340053"/>
                <a:gd name="connsiteY0" fmla="*/ 0 h 400050"/>
                <a:gd name="connsiteX1" fmla="*/ 1273378 w 1340053"/>
                <a:gd name="connsiteY1" fmla="*/ 0 h 400050"/>
                <a:gd name="connsiteX2" fmla="*/ 1310202 w 1340053"/>
                <a:gd name="connsiteY2" fmla="*/ 0 h 400050"/>
                <a:gd name="connsiteX3" fmla="*/ 1340053 w 1340053"/>
                <a:gd name="connsiteY3" fmla="*/ 333375 h 400050"/>
                <a:gd name="connsiteX4" fmla="*/ 1340053 w 1340053"/>
                <a:gd name="connsiteY4" fmla="*/ 370199 h 400050"/>
                <a:gd name="connsiteX5" fmla="*/ 66675 w 1340053"/>
                <a:gd name="connsiteY5" fmla="*/ 400050 h 400050"/>
                <a:gd name="connsiteX6" fmla="*/ 29851 w 1340053"/>
                <a:gd name="connsiteY6" fmla="*/ 400050 h 400050"/>
                <a:gd name="connsiteX7" fmla="*/ 0 w 1340053"/>
                <a:gd name="connsiteY7" fmla="*/ 66675 h 400050"/>
                <a:gd name="connsiteX8" fmla="*/ 0 w 1340053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0053" h="400050">
                  <a:moveTo>
                    <a:pt x="66675" y="0"/>
                  </a:moveTo>
                  <a:lnTo>
                    <a:pt x="1273378" y="0"/>
                  </a:lnTo>
                  <a:cubicBezTo>
                    <a:pt x="1310202" y="0"/>
                    <a:pt x="1340053" y="29851"/>
                    <a:pt x="1340053" y="66675"/>
                  </a:cubicBezTo>
                  <a:lnTo>
                    <a:pt x="1340053" y="333375"/>
                  </a:lnTo>
                  <a:cubicBezTo>
                    <a:pt x="1340053" y="370199"/>
                    <a:pt x="1310202" y="400050"/>
                    <a:pt x="1273378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家庭烹饪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5" name="组合2" title=""/>
          <p:cNvGrpSpPr/>
          <p:nvPr/>
        </p:nvGrpSpPr>
        <p:grpSpPr>
          <a:xfrm>
            <a:off x="6196803" y="513578"/>
            <a:ext cx="4943855" cy="2785266"/>
            <a:chExt cx="4943855" cy="2785266"/>
          </a:xfrm>
        </p:grpSpPr>
        <p:pic>
          <p:nvPicPr>
            <p:cNvPr id="6" name="图片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4943855" cy="2785266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7" name="形状3"/>
            <p:cNvSpPr txBox="1"/>
            <p:nvPr/>
          </p:nvSpPr>
          <p:spPr>
            <a:xfrm>
              <a:off x="1496901" y="2358933"/>
              <a:ext cx="1952625" cy="400050"/>
            </a:xfrm>
            <a:custGeom>
              <a:gdLst>
                <a:gd name="connsiteX0" fmla="*/ 66675 w 1952625"/>
                <a:gd name="connsiteY0" fmla="*/ 0 h 400050"/>
                <a:gd name="connsiteX1" fmla="*/ 1885950 w 1952625"/>
                <a:gd name="connsiteY1" fmla="*/ 0 h 400050"/>
                <a:gd name="connsiteX2" fmla="*/ 1922774 w 1952625"/>
                <a:gd name="connsiteY2" fmla="*/ 0 h 400050"/>
                <a:gd name="connsiteX3" fmla="*/ 1952625 w 1952625"/>
                <a:gd name="connsiteY3" fmla="*/ 333375 h 400050"/>
                <a:gd name="connsiteX4" fmla="*/ 1952625 w 1952625"/>
                <a:gd name="connsiteY4" fmla="*/ 370199 h 400050"/>
                <a:gd name="connsiteX5" fmla="*/ 66675 w 1952625"/>
                <a:gd name="connsiteY5" fmla="*/ 400050 h 400050"/>
                <a:gd name="connsiteX6" fmla="*/ 29851 w 1952625"/>
                <a:gd name="connsiteY6" fmla="*/ 400050 h 400050"/>
                <a:gd name="connsiteX7" fmla="*/ 0 w 1952625"/>
                <a:gd name="connsiteY7" fmla="*/ 66675 h 400050"/>
                <a:gd name="connsiteX8" fmla="*/ 0 w 1952625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2625" h="400050">
                  <a:moveTo>
                    <a:pt x="66675" y="0"/>
                  </a:moveTo>
                  <a:lnTo>
                    <a:pt x="1885950" y="0"/>
                  </a:lnTo>
                  <a:cubicBezTo>
                    <a:pt x="1922774" y="0"/>
                    <a:pt x="1952625" y="29851"/>
                    <a:pt x="1952625" y="66675"/>
                  </a:cubicBezTo>
                  <a:lnTo>
                    <a:pt x="1952625" y="333375"/>
                  </a:lnTo>
                  <a:cubicBezTo>
                    <a:pt x="1952625" y="370199"/>
                    <a:pt x="1922774" y="400050"/>
                    <a:pt x="1885950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各种汽车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sp>
        <p:nvSpPr>
          <p:cNvPr id="9" name="文本1" title=""/>
          <p:cNvSpPr txBox="1"/>
          <p:nvPr/>
        </p:nvSpPr>
        <p:spPr>
          <a:xfrm>
            <a:off x="0" y="-885892"/>
            <a:ext cx="12192591" cy="82746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19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过渡语：同火箭一样，我们生活中还很多地方都需要燃烧燃料以获得能量，比如……1. 广泛用于发电、工业生产和冬季取暖的煤炭；2. 交通运输业中使用的石油；3. 在家庭烹饪、取暖和工业生产中的天然气。</a:t>
            </a:r>
            <a:endParaRPr lang="zh-CN" altLang="en-US" sz="19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0" name="组合3" title=""/>
          <p:cNvGrpSpPr/>
          <p:nvPr/>
        </p:nvGrpSpPr>
        <p:grpSpPr>
          <a:xfrm>
            <a:off x="288246" y="513799"/>
            <a:ext cx="4944715" cy="2785524"/>
            <a:chExt cx="4944715" cy="2785524"/>
          </a:xfrm>
        </p:grpSpPr>
        <p:pic>
          <p:nvPicPr>
            <p:cNvPr id="11" name="图片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4944715" cy="2785524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2" name="形状4"/>
            <p:cNvSpPr txBox="1"/>
            <p:nvPr/>
          </p:nvSpPr>
          <p:spPr>
            <a:xfrm>
              <a:off x="1582264" y="2371247"/>
              <a:ext cx="1781175" cy="400050"/>
            </a:xfrm>
            <a:custGeom>
              <a:gdLst>
                <a:gd name="connsiteX0" fmla="*/ 66675 w 1781175"/>
                <a:gd name="connsiteY0" fmla="*/ 0 h 400050"/>
                <a:gd name="connsiteX1" fmla="*/ 1714500 w 1781175"/>
                <a:gd name="connsiteY1" fmla="*/ 0 h 400050"/>
                <a:gd name="connsiteX2" fmla="*/ 1751324 w 1781175"/>
                <a:gd name="connsiteY2" fmla="*/ 0 h 400050"/>
                <a:gd name="connsiteX3" fmla="*/ 1781175 w 1781175"/>
                <a:gd name="connsiteY3" fmla="*/ 333375 h 400050"/>
                <a:gd name="connsiteX4" fmla="*/ 1781175 w 1781175"/>
                <a:gd name="connsiteY4" fmla="*/ 370199 h 400050"/>
                <a:gd name="connsiteX5" fmla="*/ 66675 w 1781175"/>
                <a:gd name="connsiteY5" fmla="*/ 400050 h 400050"/>
                <a:gd name="connsiteX6" fmla="*/ 29851 w 1781175"/>
                <a:gd name="connsiteY6" fmla="*/ 400050 h 400050"/>
                <a:gd name="connsiteX7" fmla="*/ 0 w 1781175"/>
                <a:gd name="connsiteY7" fmla="*/ 66675 h 400050"/>
                <a:gd name="connsiteX8" fmla="*/ 0 w 1781175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81175" h="400050">
                  <a:moveTo>
                    <a:pt x="66675" y="0"/>
                  </a:moveTo>
                  <a:lnTo>
                    <a:pt x="1714500" y="0"/>
                  </a:lnTo>
                  <a:cubicBezTo>
                    <a:pt x="1751324" y="0"/>
                    <a:pt x="1781175" y="29851"/>
                    <a:pt x="1781175" y="66675"/>
                  </a:cubicBezTo>
                  <a:lnTo>
                    <a:pt x="1781175" y="333375"/>
                  </a:lnTo>
                  <a:cubicBezTo>
                    <a:pt x="1781175" y="370199"/>
                    <a:pt x="1751324" y="400050"/>
                    <a:pt x="1714500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火力发电站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3" name="组合4" title=""/>
          <p:cNvGrpSpPr/>
          <p:nvPr/>
        </p:nvGrpSpPr>
        <p:grpSpPr>
          <a:xfrm>
            <a:off x="909723" y="703383"/>
            <a:ext cx="4950294" cy="2785370"/>
            <a:chExt cx="4950294" cy="2785370"/>
          </a:xfrm>
        </p:grpSpPr>
        <p:pic>
          <p:nvPicPr>
            <p:cNvPr id="14" name="图片4"/>
            <p:cNvPicPr>
              <a:picLocks noChangeAspect="1"/>
            </p:cNvPicPr>
            <p:nvPr/>
          </p:nvPicPr>
          <p:blipFill>
            <a:blip r:embed="rId5"/>
            <a:srcRect l="4668" r="11600"/>
            <a:stretch>
              <a:fillRect/>
            </a:stretch>
          </p:blipFill>
          <p:spPr>
            <a:xfrm>
              <a:off x="0" y="0"/>
              <a:ext cx="4950294" cy="2785370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5" name="形状5"/>
            <p:cNvSpPr txBox="1"/>
            <p:nvPr/>
          </p:nvSpPr>
          <p:spPr>
            <a:xfrm>
              <a:off x="2081594" y="2361352"/>
              <a:ext cx="790575" cy="400050"/>
            </a:xfrm>
            <a:custGeom>
              <a:gdLst>
                <a:gd name="connsiteX0" fmla="*/ 66675 w 790575"/>
                <a:gd name="connsiteY0" fmla="*/ 0 h 400050"/>
                <a:gd name="connsiteX1" fmla="*/ 723900 w 790575"/>
                <a:gd name="connsiteY1" fmla="*/ 0 h 400050"/>
                <a:gd name="connsiteX2" fmla="*/ 760724 w 790575"/>
                <a:gd name="connsiteY2" fmla="*/ 0 h 400050"/>
                <a:gd name="connsiteX3" fmla="*/ 790575 w 790575"/>
                <a:gd name="connsiteY3" fmla="*/ 333375 h 400050"/>
                <a:gd name="connsiteX4" fmla="*/ 790575 w 790575"/>
                <a:gd name="connsiteY4" fmla="*/ 370199 h 400050"/>
                <a:gd name="connsiteX5" fmla="*/ 66675 w 790575"/>
                <a:gd name="connsiteY5" fmla="*/ 400050 h 400050"/>
                <a:gd name="connsiteX6" fmla="*/ 29851 w 790575"/>
                <a:gd name="connsiteY6" fmla="*/ 400050 h 400050"/>
                <a:gd name="connsiteX7" fmla="*/ 0 w 790575"/>
                <a:gd name="connsiteY7" fmla="*/ 66675 h 400050"/>
                <a:gd name="connsiteX8" fmla="*/ 0 w 790575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0575" h="400050">
                  <a:moveTo>
                    <a:pt x="66675" y="0"/>
                  </a:moveTo>
                  <a:lnTo>
                    <a:pt x="723900" y="0"/>
                  </a:lnTo>
                  <a:cubicBezTo>
                    <a:pt x="760724" y="0"/>
                    <a:pt x="790575" y="29851"/>
                    <a:pt x="790575" y="66675"/>
                  </a:cubicBezTo>
                  <a:lnTo>
                    <a:pt x="790575" y="333375"/>
                  </a:lnTo>
                  <a:cubicBezTo>
                    <a:pt x="790575" y="370199"/>
                    <a:pt x="760724" y="400050"/>
                    <a:pt x="723900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煤炭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6" name="组合5" title=""/>
          <p:cNvGrpSpPr/>
          <p:nvPr/>
        </p:nvGrpSpPr>
        <p:grpSpPr>
          <a:xfrm>
            <a:off x="6842608" y="703688"/>
            <a:ext cx="4950381" cy="2785223"/>
            <a:chExt cx="4950381" cy="2785223"/>
          </a:xfrm>
        </p:grpSpPr>
        <p:pic>
          <p:nvPicPr>
            <p:cNvPr id="17" name="图片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4950381" cy="2785223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8" name="形状6"/>
            <p:cNvSpPr txBox="1"/>
            <p:nvPr/>
          </p:nvSpPr>
          <p:spPr>
            <a:xfrm>
              <a:off x="2061791" y="2346969"/>
              <a:ext cx="828675" cy="400050"/>
            </a:xfrm>
            <a:custGeom>
              <a:gdLst>
                <a:gd name="connsiteX0" fmla="*/ 66675 w 828675"/>
                <a:gd name="connsiteY0" fmla="*/ 0 h 400050"/>
                <a:gd name="connsiteX1" fmla="*/ 762000 w 828675"/>
                <a:gd name="connsiteY1" fmla="*/ 0 h 400050"/>
                <a:gd name="connsiteX2" fmla="*/ 798824 w 828675"/>
                <a:gd name="connsiteY2" fmla="*/ 0 h 400050"/>
                <a:gd name="connsiteX3" fmla="*/ 828675 w 828675"/>
                <a:gd name="connsiteY3" fmla="*/ 333375 h 400050"/>
                <a:gd name="connsiteX4" fmla="*/ 828675 w 828675"/>
                <a:gd name="connsiteY4" fmla="*/ 370199 h 400050"/>
                <a:gd name="connsiteX5" fmla="*/ 66675 w 828675"/>
                <a:gd name="connsiteY5" fmla="*/ 400050 h 400050"/>
                <a:gd name="connsiteX6" fmla="*/ 29851 w 828675"/>
                <a:gd name="connsiteY6" fmla="*/ 400050 h 400050"/>
                <a:gd name="connsiteX7" fmla="*/ 0 w 828675"/>
                <a:gd name="connsiteY7" fmla="*/ 66675 h 400050"/>
                <a:gd name="connsiteX8" fmla="*/ 0 w 828675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8675" h="400050">
                  <a:moveTo>
                    <a:pt x="66675" y="0"/>
                  </a:moveTo>
                  <a:lnTo>
                    <a:pt x="762000" y="0"/>
                  </a:lnTo>
                  <a:cubicBezTo>
                    <a:pt x="798824" y="0"/>
                    <a:pt x="828675" y="29851"/>
                    <a:pt x="828675" y="66675"/>
                  </a:cubicBezTo>
                  <a:lnTo>
                    <a:pt x="828675" y="333375"/>
                  </a:lnTo>
                  <a:cubicBezTo>
                    <a:pt x="828675" y="370199"/>
                    <a:pt x="798824" y="400050"/>
                    <a:pt x="762000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石油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9" name="组合6" title=""/>
          <p:cNvGrpSpPr/>
          <p:nvPr/>
        </p:nvGrpSpPr>
        <p:grpSpPr>
          <a:xfrm>
            <a:off x="910742" y="3897735"/>
            <a:ext cx="4950146" cy="2801690"/>
            <a:chExt cx="4950146" cy="2801690"/>
          </a:xfrm>
        </p:grpSpPr>
        <p:pic>
          <p:nvPicPr>
            <p:cNvPr id="20" name="图片6"/>
            <p:cNvPicPr>
              <a:picLocks noChangeAspect="1"/>
            </p:cNvPicPr>
            <p:nvPr/>
          </p:nvPicPr>
          <p:blipFill>
            <a:blip r:embed="rId7"/>
            <a:srcRect t="4800" b="9799"/>
            <a:stretch>
              <a:fillRect/>
            </a:stretch>
          </p:blipFill>
          <p:spPr>
            <a:xfrm>
              <a:off x="0" y="0"/>
              <a:ext cx="4950146" cy="2801690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21" name="形状7"/>
            <p:cNvSpPr txBox="1"/>
            <p:nvPr/>
          </p:nvSpPr>
          <p:spPr>
            <a:xfrm>
              <a:off x="1941919" y="2378049"/>
              <a:ext cx="1066800" cy="400050"/>
            </a:xfrm>
            <a:custGeom>
              <a:gdLst>
                <a:gd name="connsiteX0" fmla="*/ 66675 w 1066800"/>
                <a:gd name="connsiteY0" fmla="*/ 0 h 400050"/>
                <a:gd name="connsiteX1" fmla="*/ 1000125 w 1066800"/>
                <a:gd name="connsiteY1" fmla="*/ 0 h 400050"/>
                <a:gd name="connsiteX2" fmla="*/ 1036949 w 1066800"/>
                <a:gd name="connsiteY2" fmla="*/ 0 h 400050"/>
                <a:gd name="connsiteX3" fmla="*/ 1066800 w 1066800"/>
                <a:gd name="connsiteY3" fmla="*/ 333375 h 400050"/>
                <a:gd name="connsiteX4" fmla="*/ 1066800 w 1066800"/>
                <a:gd name="connsiteY4" fmla="*/ 370199 h 400050"/>
                <a:gd name="connsiteX5" fmla="*/ 66675 w 1066800"/>
                <a:gd name="connsiteY5" fmla="*/ 400050 h 400050"/>
                <a:gd name="connsiteX6" fmla="*/ 29851 w 1066800"/>
                <a:gd name="connsiteY6" fmla="*/ 400050 h 400050"/>
                <a:gd name="connsiteX7" fmla="*/ 0 w 1066800"/>
                <a:gd name="connsiteY7" fmla="*/ 66675 h 400050"/>
                <a:gd name="connsiteX8" fmla="*/ 0 w 1066800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6800" h="400050">
                  <a:moveTo>
                    <a:pt x="66675" y="0"/>
                  </a:moveTo>
                  <a:lnTo>
                    <a:pt x="1000125" y="0"/>
                  </a:lnTo>
                  <a:cubicBezTo>
                    <a:pt x="1036949" y="0"/>
                    <a:pt x="1066800" y="29851"/>
                    <a:pt x="1066800" y="66675"/>
                  </a:cubicBezTo>
                  <a:lnTo>
                    <a:pt x="1066800" y="333375"/>
                  </a:lnTo>
                  <a:cubicBezTo>
                    <a:pt x="1066800" y="370199"/>
                    <a:pt x="1036949" y="400050"/>
                    <a:pt x="1000125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天然气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2" name="组合7" title=""/>
          <p:cNvGrpSpPr/>
          <p:nvPr/>
        </p:nvGrpSpPr>
        <p:grpSpPr>
          <a:xfrm>
            <a:off x="6263011" y="3691985"/>
            <a:ext cx="4949060" cy="2788203"/>
            <a:chExt cx="4949060" cy="2788203"/>
          </a:xfrm>
        </p:grpSpPr>
        <p:pic>
          <p:nvPicPr>
            <p:cNvPr id="23" name="图片7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0" y="0"/>
              <a:ext cx="4949060" cy="2788203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24" name="形状8"/>
            <p:cNvSpPr txBox="1"/>
            <p:nvPr/>
          </p:nvSpPr>
          <p:spPr>
            <a:xfrm>
              <a:off x="1864081" y="2371916"/>
              <a:ext cx="1085850" cy="400050"/>
            </a:xfrm>
            <a:custGeom>
              <a:gdLst>
                <a:gd name="connsiteX0" fmla="*/ 66675 w 1085850"/>
                <a:gd name="connsiteY0" fmla="*/ 0 h 400050"/>
                <a:gd name="connsiteX1" fmla="*/ 1019175 w 1085850"/>
                <a:gd name="connsiteY1" fmla="*/ 0 h 400050"/>
                <a:gd name="connsiteX2" fmla="*/ 1055999 w 1085850"/>
                <a:gd name="connsiteY2" fmla="*/ 0 h 400050"/>
                <a:gd name="connsiteX3" fmla="*/ 1085850 w 1085850"/>
                <a:gd name="connsiteY3" fmla="*/ 333375 h 400050"/>
                <a:gd name="connsiteX4" fmla="*/ 1085850 w 1085850"/>
                <a:gd name="connsiteY4" fmla="*/ 370199 h 400050"/>
                <a:gd name="connsiteX5" fmla="*/ 66675 w 1085850"/>
                <a:gd name="connsiteY5" fmla="*/ 400050 h 400050"/>
                <a:gd name="connsiteX6" fmla="*/ 29851 w 1085850"/>
                <a:gd name="connsiteY6" fmla="*/ 400050 h 400050"/>
                <a:gd name="connsiteX7" fmla="*/ 0 w 1085850"/>
                <a:gd name="connsiteY7" fmla="*/ 66675 h 400050"/>
                <a:gd name="connsiteX8" fmla="*/ 0 w 1085850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850" h="400050">
                  <a:moveTo>
                    <a:pt x="66675" y="0"/>
                  </a:moveTo>
                  <a:lnTo>
                    <a:pt x="1019175" y="0"/>
                  </a:lnTo>
                  <a:cubicBezTo>
                    <a:pt x="1055999" y="0"/>
                    <a:pt x="1085850" y="29851"/>
                    <a:pt x="1085850" y="66675"/>
                  </a:cubicBezTo>
                  <a:lnTo>
                    <a:pt x="1085850" y="333375"/>
                  </a:lnTo>
                  <a:cubicBezTo>
                    <a:pt x="1085850" y="370199"/>
                    <a:pt x="1055999" y="400050"/>
                    <a:pt x="1019175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柴火灶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5" name="组合8" title=""/>
          <p:cNvGrpSpPr/>
          <p:nvPr/>
        </p:nvGrpSpPr>
        <p:grpSpPr>
          <a:xfrm>
            <a:off x="6842770" y="3911860"/>
            <a:ext cx="4950285" cy="2776280"/>
            <a:chExt cx="4950285" cy="2776280"/>
          </a:xfrm>
        </p:grpSpPr>
        <p:pic>
          <p:nvPicPr>
            <p:cNvPr id="26" name="图片8"/>
            <p:cNvPicPr>
              <a:picLocks noChangeAspect="1"/>
            </p:cNvPicPr>
            <p:nvPr/>
          </p:nvPicPr>
          <p:blipFill>
            <a:blip r:embed="rId9"/>
            <a:srcRect b="5664"/>
            <a:stretch>
              <a:fillRect/>
            </a:stretch>
          </p:blipFill>
          <p:spPr>
            <a:xfrm>
              <a:off x="0" y="0"/>
              <a:ext cx="4950285" cy="2776280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27" name="形状9"/>
            <p:cNvSpPr txBox="1"/>
            <p:nvPr/>
          </p:nvSpPr>
          <p:spPr>
            <a:xfrm>
              <a:off x="2061638" y="2338283"/>
              <a:ext cx="828675" cy="400050"/>
            </a:xfrm>
            <a:custGeom>
              <a:gdLst>
                <a:gd name="connsiteX0" fmla="*/ 66675 w 828675"/>
                <a:gd name="connsiteY0" fmla="*/ 0 h 400050"/>
                <a:gd name="connsiteX1" fmla="*/ 762000 w 828675"/>
                <a:gd name="connsiteY1" fmla="*/ 0 h 400050"/>
                <a:gd name="connsiteX2" fmla="*/ 798824 w 828675"/>
                <a:gd name="connsiteY2" fmla="*/ 0 h 400050"/>
                <a:gd name="connsiteX3" fmla="*/ 828675 w 828675"/>
                <a:gd name="connsiteY3" fmla="*/ 333375 h 400050"/>
                <a:gd name="connsiteX4" fmla="*/ 828675 w 828675"/>
                <a:gd name="connsiteY4" fmla="*/ 370199 h 400050"/>
                <a:gd name="connsiteX5" fmla="*/ 66675 w 828675"/>
                <a:gd name="connsiteY5" fmla="*/ 400050 h 400050"/>
                <a:gd name="connsiteX6" fmla="*/ 29851 w 828675"/>
                <a:gd name="connsiteY6" fmla="*/ 400050 h 400050"/>
                <a:gd name="connsiteX7" fmla="*/ 0 w 828675"/>
                <a:gd name="connsiteY7" fmla="*/ 66675 h 400050"/>
                <a:gd name="connsiteX8" fmla="*/ 0 w 828675"/>
                <a:gd name="connsiteY8" fmla="*/ 29851 h 400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8675" h="400050">
                  <a:moveTo>
                    <a:pt x="66675" y="0"/>
                  </a:moveTo>
                  <a:lnTo>
                    <a:pt x="762000" y="0"/>
                  </a:lnTo>
                  <a:cubicBezTo>
                    <a:pt x="798824" y="0"/>
                    <a:pt x="828675" y="29851"/>
                    <a:pt x="828675" y="66675"/>
                  </a:cubicBezTo>
                  <a:lnTo>
                    <a:pt x="828675" y="333375"/>
                  </a:lnTo>
                  <a:cubicBezTo>
                    <a:pt x="828675" y="370199"/>
                    <a:pt x="798824" y="400050"/>
                    <a:pt x="762000" y="400050"/>
                  </a:cubicBezTo>
                  <a:lnTo>
                    <a:pt x="66675" y="400050"/>
                  </a:lnTo>
                  <a:cubicBezTo>
                    <a:pt x="29851" y="400050"/>
                    <a:pt x="0" y="370199"/>
                    <a:pt x="0" y="333375"/>
                  </a:cubicBezTo>
                  <a:lnTo>
                    <a:pt x="0" y="66675"/>
                  </a:lnTo>
                  <a:cubicBezTo>
                    <a:pt x="0" y="29851"/>
                    <a:pt x="29851" y="0"/>
                    <a:pt x="66675" y="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木柴</a:t>
              </a:r>
              <a:endParaRPr lang="zh-CN" altLang="en-US" sz="22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5" grpId="0" animBg="1"/>
      <p:bldP spid="16" grpId="0" animBg="1"/>
      <p:bldP spid="2" grpId="0" animBg="1"/>
      <p:bldP spid="19" grpId="0" animBg="1"/>
      <p:bldP spid="22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3513553" y="2302831"/>
            <a:ext cx="172488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、_________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427987" y="2302774"/>
            <a:ext cx="3213037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3．定义式：_________ 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5" name="组合1" title=""/>
          <p:cNvGrpSpPr/>
          <p:nvPr/>
        </p:nvGrpSpPr>
        <p:grpSpPr>
          <a:xfrm>
            <a:off x="414642" y="283730"/>
            <a:ext cx="2232025" cy="835025"/>
            <a:chExt cx="2232025" cy="835025"/>
          </a:xfrm>
        </p:grpSpPr>
        <p:sp>
          <p:nvSpPr>
            <p:cNvPr id="6" name="形状2"/>
            <p:cNvSpPr txBox="1"/>
            <p:nvPr/>
          </p:nvSpPr>
          <p:spPr>
            <a:xfrm>
              <a:off x="559911" y="0"/>
              <a:ext cx="1672114" cy="760843"/>
            </a:xfrm>
            <a:custGeom>
              <a:gdLst>
                <a:gd name="connsiteX0" fmla="*/ 0 w 1672114"/>
                <a:gd name="connsiteY0" fmla="*/ 760843 h 760843"/>
                <a:gd name="connsiteX1" fmla="*/ 1672114 w 1672114"/>
                <a:gd name="connsiteY1" fmla="*/ 760843 h 760843"/>
                <a:gd name="connsiteX2" fmla="*/ 0 w 1672114"/>
                <a:gd name="connsiteY2" fmla="*/ 760843 h 760843"/>
                <a:gd name="connsiteX0-1" fmla="*/ 0 w 1672114"/>
                <a:gd name="connsiteY0-2" fmla="*/ 0 h 760843"/>
                <a:gd name="connsiteX1-3" fmla="*/ 607 w 1672114"/>
                <a:gd name="connsiteY1-4" fmla="*/ 0 h 760843"/>
                <a:gd name="connsiteX2-5" fmla="*/ 0 w 1672114"/>
                <a:gd name="connsiteY2-6" fmla="*/ 0 h 76084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672114" h="760843">
                  <a:moveTo>
                    <a:pt x="0" y="760843"/>
                  </a:moveTo>
                  <a:lnTo>
                    <a:pt x="1672114" y="760843"/>
                  </a:lnTo>
                  <a:lnTo>
                    <a:pt x="0" y="760843"/>
                  </a:lnTo>
                  <a:close/>
                </a:path>
                <a:path w="1672114" h="760843">
                  <a:moveTo>
                    <a:pt x="0" y="0"/>
                  </a:moveTo>
                  <a:lnTo>
                    <a:pt x="60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3"/>
            <p:cNvSpPr txBox="1"/>
            <p:nvPr/>
          </p:nvSpPr>
          <p:spPr>
            <a:xfrm>
              <a:off x="0" y="287852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4"/>
            <p:cNvSpPr txBox="1"/>
            <p:nvPr/>
          </p:nvSpPr>
          <p:spPr>
            <a:xfrm>
              <a:off x="361847" y="237129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" name="形状5"/>
            <p:cNvSpPr txBox="1"/>
            <p:nvPr/>
          </p:nvSpPr>
          <p:spPr>
            <a:xfrm>
              <a:off x="557375" y="273904"/>
              <a:ext cx="99098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热值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" name="形状6"/>
            <p:cNvSpPr txBox="1"/>
            <p:nvPr/>
          </p:nvSpPr>
          <p:spPr>
            <a:xfrm>
              <a:off x="0" y="28658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1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652" y="2085356"/>
            <a:ext cx="910754" cy="914105"/>
          </a:xfrm>
          <a:prstGeom prst="rect">
            <a:avLst/>
          </a:prstGeom>
        </p:spPr>
      </p:pic>
      <p:sp>
        <p:nvSpPr>
          <p:cNvPr id="12" name="文本3" title=""/>
          <p:cNvSpPr txBox="1"/>
          <p:nvPr/>
        </p:nvSpPr>
        <p:spPr>
          <a:xfrm>
            <a:off x="1733560" y="1118540"/>
            <a:ext cx="914514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某种燃料完全燃烧放出的______与其______之比叫这种燃料的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热值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4" title=""/>
          <p:cNvSpPr txBox="1"/>
          <p:nvPr/>
        </p:nvSpPr>
        <p:spPr>
          <a:xfrm>
            <a:off x="0" y="-885892"/>
            <a:ext cx="10288175" cy="82746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19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过渡语：我们已知不同物质吸收热量的能力是不同的，用“比热容”来描述；</a:t>
            </a:r>
            <a:endParaRPr lang="zh-CN" altLang="en-US" sz="19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algn="l"/>
            <a:r>
              <a:rPr lang="zh-CN" altLang="en-US" sz="19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那么不同燃料燃烧所放出热量的能力是否一样呢，为了描述它，我们又引入了“热值”</a:t>
            </a:r>
            <a:endParaRPr lang="zh-CN" altLang="en-US" sz="19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4" name="图片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5655" y="1806083"/>
            <a:ext cx="3302946" cy="4677623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公式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8179" y="2084918"/>
            <a:ext cx="1447400" cy="914105"/>
          </a:xfrm>
          <a:prstGeom prst="rect">
            <a:avLst/>
          </a:prstGeom>
        </p:spPr>
      </p:pic>
      <p:sp>
        <p:nvSpPr>
          <p:cNvPr id="16" name="文本5" title=""/>
          <p:cNvSpPr txBox="1"/>
          <p:nvPr/>
        </p:nvSpPr>
        <p:spPr>
          <a:xfrm>
            <a:off x="6622409" y="720271"/>
            <a:ext cx="1003681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体积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6" title=""/>
          <p:cNvSpPr txBox="1"/>
          <p:nvPr/>
        </p:nvSpPr>
        <p:spPr>
          <a:xfrm>
            <a:off x="414528" y="1118502"/>
            <a:ext cx="158845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1．定义：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7" title=""/>
          <p:cNvSpPr txBox="1"/>
          <p:nvPr/>
        </p:nvSpPr>
        <p:spPr>
          <a:xfrm>
            <a:off x="415442" y="1710566"/>
            <a:ext cx="219805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2．物理意义：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8" title=""/>
          <p:cNvSpPr txBox="1"/>
          <p:nvPr/>
        </p:nvSpPr>
        <p:spPr>
          <a:xfrm>
            <a:off x="2332949" y="1710480"/>
            <a:ext cx="505650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描述____________________的物理量。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9" title=""/>
          <p:cNvSpPr txBox="1"/>
          <p:nvPr/>
        </p:nvSpPr>
        <p:spPr>
          <a:xfrm>
            <a:off x="427863" y="2895400"/>
            <a:ext cx="158845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4．单位：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10" title=""/>
          <p:cNvSpPr txBox="1"/>
          <p:nvPr/>
        </p:nvSpPr>
        <p:spPr>
          <a:xfrm>
            <a:off x="1737846" y="2894990"/>
            <a:ext cx="341706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固液体燃料：________；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11" title=""/>
          <p:cNvSpPr txBox="1"/>
          <p:nvPr/>
        </p:nvSpPr>
        <p:spPr>
          <a:xfrm>
            <a:off x="4841777" y="2895991"/>
            <a:ext cx="2397601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气体燃料：_____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12" title=""/>
          <p:cNvSpPr txBox="1"/>
          <p:nvPr/>
        </p:nvSpPr>
        <p:spPr>
          <a:xfrm>
            <a:off x="3831641" y="2771156"/>
            <a:ext cx="842677" cy="7220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J/kg</a:t>
            </a:r>
            <a:endParaRPr lang="zh-CN" altLang="en-US" sz="2800" b="0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4" name="文本13" title=""/>
          <p:cNvSpPr txBox="1"/>
          <p:nvPr/>
        </p:nvSpPr>
        <p:spPr>
          <a:xfrm>
            <a:off x="427777" y="3487264"/>
            <a:ext cx="4026853" cy="58875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5．一些常见物质的比热容：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14" title=""/>
          <p:cNvSpPr txBox="1"/>
          <p:nvPr/>
        </p:nvSpPr>
        <p:spPr>
          <a:xfrm>
            <a:off x="414718" y="4075157"/>
            <a:ext cx="6468396" cy="58875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6．汽油热值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q</a:t>
            </a:r>
            <a:r>
              <a:rPr lang="zh-CN" altLang="en-US" sz="2400" b="0" i="0" baseline="-2500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汽油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=4.6×10</a:t>
            </a:r>
            <a:r>
              <a:rPr lang="zh-CN" altLang="en-US" sz="2400" b="0" i="0" baseline="3000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7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J/kg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，其物理意义：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15" title=""/>
          <p:cNvSpPr txBox="1"/>
          <p:nvPr/>
        </p:nvSpPr>
        <p:spPr>
          <a:xfrm>
            <a:off x="414357" y="5255895"/>
            <a:ext cx="7922581" cy="99504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7．热值是燃料本身的一种性质，它只与燃料的______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有关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，与燃料的______、______、是否完全燃烧等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无关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文本16" title=""/>
          <p:cNvSpPr txBox="1"/>
          <p:nvPr/>
        </p:nvSpPr>
        <p:spPr>
          <a:xfrm>
            <a:off x="799671" y="4663288"/>
            <a:ext cx="6573711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1kg的汽油______燃烧放出的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热量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是__________。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17" title=""/>
          <p:cNvSpPr txBox="1"/>
          <p:nvPr/>
        </p:nvSpPr>
        <p:spPr>
          <a:xfrm>
            <a:off x="5166027" y="1118483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18" title=""/>
          <p:cNvSpPr txBox="1"/>
          <p:nvPr/>
        </p:nvSpPr>
        <p:spPr>
          <a:xfrm>
            <a:off x="6622475" y="1118483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文本19" title=""/>
          <p:cNvSpPr txBox="1"/>
          <p:nvPr/>
        </p:nvSpPr>
        <p:spPr>
          <a:xfrm>
            <a:off x="6436252" y="2896086"/>
            <a:ext cx="81642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J/m</a:t>
            </a:r>
            <a:r>
              <a:rPr lang="zh-CN" altLang="en-US" sz="2400" b="0" i="0" baseline="3000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endParaRPr lang="zh-CN" altLang="en-US" sz="2400" b="0" i="0" baseline="3000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文本20" title=""/>
          <p:cNvSpPr txBox="1"/>
          <p:nvPr/>
        </p:nvSpPr>
        <p:spPr>
          <a:xfrm>
            <a:off x="5634571" y="4663145"/>
            <a:ext cx="134347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4.6x10</a:t>
            </a:r>
            <a:r>
              <a:rPr lang="zh-CN" altLang="en-US" sz="2400" b="0" i="0" baseline="3000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7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文本21" title=""/>
          <p:cNvSpPr txBox="1"/>
          <p:nvPr/>
        </p:nvSpPr>
        <p:spPr>
          <a:xfrm>
            <a:off x="2401443" y="4663411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完全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文本22" title=""/>
          <p:cNvSpPr txBox="1"/>
          <p:nvPr/>
        </p:nvSpPr>
        <p:spPr>
          <a:xfrm>
            <a:off x="6778419" y="5255571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种类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文本23" title=""/>
          <p:cNvSpPr txBox="1"/>
          <p:nvPr/>
        </p:nvSpPr>
        <p:spPr>
          <a:xfrm>
            <a:off x="2376154" y="5658383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文本24" title=""/>
          <p:cNvSpPr txBox="1"/>
          <p:nvPr/>
        </p:nvSpPr>
        <p:spPr>
          <a:xfrm>
            <a:off x="3474758" y="5658383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体积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文本25" title=""/>
          <p:cNvSpPr txBox="1"/>
          <p:nvPr/>
        </p:nvSpPr>
        <p:spPr>
          <a:xfrm>
            <a:off x="3127238" y="1710547"/>
            <a:ext cx="26289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燃料燃烧放热本领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文本26" title=""/>
          <p:cNvSpPr txBox="1"/>
          <p:nvPr/>
        </p:nvSpPr>
        <p:spPr>
          <a:xfrm>
            <a:off x="229" y="6858362"/>
            <a:ext cx="7912100" cy="50898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19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过渡语：火箭燃烧燃料升空，其燃烧的燃料是否都被有效利用起来了呢？</a:t>
            </a:r>
            <a:endParaRPr lang="zh-CN" altLang="en-US" sz="19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3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2" grpId="0" animBg="1"/>
      <p:bldP spid="28" grpId="0" animBg="1"/>
      <p:bldP spid="29" grpId="0" animBg="1"/>
      <p:bldP spid="18" grpId="0" animBg="1"/>
      <p:bldP spid="19" grpId="0" animBg="1"/>
      <p:bldP spid="36" grpId="0" animBg="1"/>
      <p:bldP spid="3" grpId="0" animBg="1"/>
      <p:bldP spid="11" grpId="0" animBg="1"/>
      <p:bldP spid="20" grpId="0" animBg="1"/>
      <p:bldP spid="21" grpId="0" animBg="1"/>
      <p:bldP spid="23" grpId="0" animBg="1"/>
      <p:bldP spid="24" grpId="0" animBg="1"/>
      <p:bldP spid="14" grpId="0" animBg="1"/>
      <p:bldP spid="16" grpId="0" animBg="1"/>
      <p:bldP spid="2" grpId="0" animBg="1"/>
      <p:bldP spid="15" grpId="0" animBg="1"/>
      <p:bldP spid="22" grpId="0" animBg="1"/>
      <p:bldP spid="30" grpId="0" animBg="1"/>
      <p:bldP spid="25" grpId="0" animBg="1"/>
      <p:bldP spid="27" grpId="0" animBg="1"/>
      <p:bldP spid="32" grpId="0" animBg="1"/>
      <p:bldP spid="31" grpId="0" animBg="1"/>
      <p:bldP spid="26" grpId="0" animBg="1"/>
      <p:bldP spid="33" grpId="0" animBg="1"/>
      <p:bldP spid="34" grpId="0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3" name="组合1" title=""/>
          <p:cNvGrpSpPr/>
          <p:nvPr/>
        </p:nvGrpSpPr>
        <p:grpSpPr>
          <a:xfrm>
            <a:off x="414642" y="283736"/>
            <a:ext cx="2613022" cy="835019"/>
            <a:chExt cx="2613022" cy="835019"/>
          </a:xfrm>
        </p:grpSpPr>
        <p:sp>
          <p:nvSpPr>
            <p:cNvPr id="4" name="形状2"/>
            <p:cNvSpPr txBox="1"/>
            <p:nvPr/>
          </p:nvSpPr>
          <p:spPr>
            <a:xfrm>
              <a:off x="559908" y="0"/>
              <a:ext cx="2053114" cy="760847"/>
            </a:xfrm>
            <a:custGeom>
              <a:gdLst>
                <a:gd name="connsiteX0" fmla="*/ 0 w 2053114"/>
                <a:gd name="connsiteY0" fmla="*/ 760847 h 760847"/>
                <a:gd name="connsiteX1" fmla="*/ 2053114 w 2053114"/>
                <a:gd name="connsiteY1" fmla="*/ 760847 h 760847"/>
                <a:gd name="connsiteX2" fmla="*/ 0 w 2053114"/>
                <a:gd name="connsiteY2" fmla="*/ 760847 h 760847"/>
                <a:gd name="connsiteX0-1" fmla="*/ 0 w 2053114"/>
                <a:gd name="connsiteY0-2" fmla="*/ 0 h 760847"/>
                <a:gd name="connsiteX1-3" fmla="*/ 745 w 2053114"/>
                <a:gd name="connsiteY1-4" fmla="*/ 0 h 760847"/>
                <a:gd name="connsiteX2-5" fmla="*/ 0 w 20531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53114" h="760847">
                  <a:moveTo>
                    <a:pt x="0" y="760847"/>
                  </a:moveTo>
                  <a:lnTo>
                    <a:pt x="2053114" y="760847"/>
                  </a:lnTo>
                  <a:lnTo>
                    <a:pt x="0" y="760847"/>
                  </a:lnTo>
                  <a:close/>
                </a:path>
                <a:path w="2053114" h="760847">
                  <a:moveTo>
                    <a:pt x="0" y="0"/>
                  </a:moveTo>
                  <a:lnTo>
                    <a:pt x="74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5" name="形状3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557375" y="273901"/>
              <a:ext cx="202920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热机的效率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 title=""/>
          <p:cNvSpPr txBox="1"/>
          <p:nvPr/>
        </p:nvSpPr>
        <p:spPr>
          <a:xfrm>
            <a:off x="1722730" y="1118416"/>
            <a:ext cx="9561833" cy="99504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用来做_________的那部分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能量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，与燃料___________放出的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能量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之___，叫做热机的效率。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0" name="组合2" title=""/>
          <p:cNvGrpSpPr/>
          <p:nvPr/>
        </p:nvGrpSpPr>
        <p:grpSpPr>
          <a:xfrm>
            <a:off x="4234463" y="2436876"/>
            <a:ext cx="1679838" cy="661664"/>
            <a:chExt cx="1679838" cy="661664"/>
          </a:xfrm>
        </p:grpSpPr>
        <p:sp>
          <p:nvSpPr>
            <p:cNvPr id="11" name="形状7"/>
            <p:cNvSpPr txBox="1"/>
            <p:nvPr/>
          </p:nvSpPr>
          <p:spPr>
            <a:xfrm>
              <a:off x="0" y="0"/>
              <a:ext cx="1619850" cy="300038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烧水吸热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形状8"/>
            <p:cNvSpPr txBox="1"/>
            <p:nvPr/>
          </p:nvSpPr>
          <p:spPr>
            <a:xfrm>
              <a:off x="65627" y="264433"/>
              <a:ext cx="1614211" cy="397231"/>
            </a:xfrm>
            <a:custGeom>
              <a:gdLst>
                <a:gd name="connsiteX0" fmla="*/ 1375873 w 1614211"/>
                <a:gd name="connsiteY0" fmla="*/ 0 h 397231"/>
                <a:gd name="connsiteX1" fmla="*/ 1614211 w 1614211"/>
                <a:gd name="connsiteY1" fmla="*/ 198615 h 397231"/>
                <a:gd name="connsiteX2" fmla="*/ 1375873 w 1614211"/>
                <a:gd name="connsiteY2" fmla="*/ 397231 h 397231"/>
                <a:gd name="connsiteX3" fmla="*/ 1375873 w 1614211"/>
                <a:gd name="connsiteY3" fmla="*/ 264820 h 397231"/>
                <a:gd name="connsiteX4" fmla="*/ 0 w 1614211"/>
                <a:gd name="connsiteY4" fmla="*/ 264820 h 397231"/>
                <a:gd name="connsiteX5" fmla="*/ 0 w 1614211"/>
                <a:gd name="connsiteY5" fmla="*/ 132410 h 397231"/>
                <a:gd name="connsiteX6" fmla="*/ 1375873 w 1614211"/>
                <a:gd name="connsiteY6" fmla="*/ 132410 h 397231"/>
                <a:gd name="connsiteX7" fmla="*/ 1375873 w 1614211"/>
                <a:gd name="connsiteY7" fmla="*/ 0 h 3972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14211" h="397231">
                  <a:moveTo>
                    <a:pt x="1375873" y="0"/>
                  </a:moveTo>
                  <a:lnTo>
                    <a:pt x="1614211" y="198615"/>
                  </a:lnTo>
                  <a:lnTo>
                    <a:pt x="1375873" y="397231"/>
                  </a:lnTo>
                  <a:lnTo>
                    <a:pt x="1375873" y="264820"/>
                  </a:lnTo>
                  <a:lnTo>
                    <a:pt x="0" y="264820"/>
                  </a:lnTo>
                  <a:lnTo>
                    <a:pt x="0" y="132410"/>
                  </a:lnTo>
                  <a:lnTo>
                    <a:pt x="1375873" y="132410"/>
                  </a:lnTo>
                  <a:lnTo>
                    <a:pt x="1375873" y="0"/>
                  </a:ln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13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574" y="2229688"/>
            <a:ext cx="1312821" cy="1068305"/>
          </a:xfrm>
          <a:prstGeom prst="rect">
            <a:avLst/>
          </a:prstGeom>
        </p:spPr>
      </p:pic>
      <p:pic>
        <p:nvPicPr>
          <p:cNvPr id="14" name="图片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79" y="4219532"/>
            <a:ext cx="3671919" cy="2322623"/>
          </a:xfrm>
          <a:prstGeom prst="rect">
            <a:avLst/>
          </a:prstGeom>
        </p:spPr>
      </p:pic>
      <p:grpSp>
        <p:nvGrpSpPr>
          <p:cNvPr id="15" name="组合3" title=""/>
          <p:cNvGrpSpPr/>
          <p:nvPr/>
        </p:nvGrpSpPr>
        <p:grpSpPr>
          <a:xfrm>
            <a:off x="757676" y="5840492"/>
            <a:ext cx="2803312" cy="626301"/>
            <a:chExt cx="2803312" cy="626301"/>
          </a:xfrm>
        </p:grpSpPr>
        <p:sp>
          <p:nvSpPr>
            <p:cNvPr id="16" name="文本10"/>
            <p:cNvSpPr txBox="1"/>
            <p:nvPr/>
          </p:nvSpPr>
          <p:spPr>
            <a:xfrm>
              <a:off x="0" y="0"/>
              <a:ext cx="1181100" cy="62630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6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蒸汽机</a:t>
              </a:r>
              <a:endParaRPr lang="zh-CN" altLang="en-US" sz="26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文本11"/>
            <p:cNvSpPr txBox="1"/>
            <p:nvPr/>
          </p:nvSpPr>
          <p:spPr>
            <a:xfrm>
              <a:off x="1109243" y="13813"/>
              <a:ext cx="1694069" cy="59940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5%~10%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pic>
        <p:nvPicPr>
          <p:cNvPr id="18" name="图片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088" y="4216041"/>
            <a:ext cx="3672040" cy="2322700"/>
          </a:xfrm>
          <a:prstGeom prst="rect">
            <a:avLst/>
          </a:prstGeom>
        </p:spPr>
      </p:pic>
      <p:sp>
        <p:nvSpPr>
          <p:cNvPr id="19" name="文本2" title=""/>
          <p:cNvSpPr txBox="1"/>
          <p:nvPr/>
        </p:nvSpPr>
        <p:spPr>
          <a:xfrm>
            <a:off x="4374385" y="5823728"/>
            <a:ext cx="3286601" cy="659829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汽油机 </a:t>
            </a: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20%~30%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20" name="图片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45131" y="4226241"/>
            <a:ext cx="3636092" cy="2299961"/>
          </a:xfrm>
          <a:prstGeom prst="rect">
            <a:avLst/>
          </a:prstGeom>
        </p:spPr>
      </p:pic>
      <p:sp>
        <p:nvSpPr>
          <p:cNvPr id="21" name="文本3" title=""/>
          <p:cNvSpPr txBox="1"/>
          <p:nvPr/>
        </p:nvSpPr>
        <p:spPr>
          <a:xfrm>
            <a:off x="8474383" y="5823728"/>
            <a:ext cx="3116323" cy="659829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柴油机</a:t>
            </a:r>
            <a:r>
              <a:rPr lang="zh-CN" altLang="en-US" sz="2800" b="1" i="0">
                <a:solidFill>
                  <a:srgbClr val="30303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30%~45%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2" name="文本4" title=""/>
          <p:cNvSpPr txBox="1"/>
          <p:nvPr/>
        </p:nvSpPr>
        <p:spPr>
          <a:xfrm>
            <a:off x="415509" y="1118064"/>
            <a:ext cx="158845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1．定义：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5" title=""/>
          <p:cNvSpPr txBox="1"/>
          <p:nvPr/>
        </p:nvSpPr>
        <p:spPr>
          <a:xfrm>
            <a:off x="400622" y="2359142"/>
            <a:ext cx="380593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2．定义式：______________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4" name="公式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2445" y="2091633"/>
            <a:ext cx="1357182" cy="1068305"/>
          </a:xfrm>
          <a:prstGeom prst="rect">
            <a:avLst/>
          </a:prstGeom>
        </p:spPr>
      </p:pic>
      <p:sp>
        <p:nvSpPr>
          <p:cNvPr id="25" name="文本6" title=""/>
          <p:cNvSpPr txBox="1"/>
          <p:nvPr/>
        </p:nvSpPr>
        <p:spPr>
          <a:xfrm>
            <a:off x="400164" y="3159824"/>
            <a:ext cx="311245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3．一些热机的效率：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7" title=""/>
          <p:cNvSpPr txBox="1"/>
          <p:nvPr/>
        </p:nvSpPr>
        <p:spPr>
          <a:xfrm>
            <a:off x="2783186" y="1118235"/>
            <a:ext cx="11049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有用功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文本8" title=""/>
          <p:cNvSpPr txBox="1"/>
          <p:nvPr/>
        </p:nvSpPr>
        <p:spPr>
          <a:xfrm>
            <a:off x="7064959" y="1118235"/>
            <a:ext cx="1409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完全燃烧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9" title=""/>
          <p:cNvSpPr txBox="1"/>
          <p:nvPr/>
        </p:nvSpPr>
        <p:spPr>
          <a:xfrm>
            <a:off x="10294410" y="1118464"/>
            <a:ext cx="4953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9" name="图片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63" y="170812"/>
            <a:ext cx="11720541" cy="6523149"/>
          </a:xfrm>
          <a:prstGeom prst="rect">
            <a:avLst/>
          </a:prstGeom>
        </p:spPr>
      </p:pic>
      <p:pic>
        <p:nvPicPr>
          <p:cNvPr id="30" name="图片5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258" y="170812"/>
            <a:ext cx="11721735" cy="6523815"/>
          </a:xfrm>
          <a:prstGeom prst="rect">
            <a:avLst/>
          </a:prstGeom>
        </p:spPr>
      </p:pic>
      <p:pic>
        <p:nvPicPr>
          <p:cNvPr id="31" name="图片6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58" y="170812"/>
            <a:ext cx="11721773" cy="65238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9" grpId="0" animBg="1"/>
      <p:bldP spid="26" grpId="0" animBg="1"/>
      <p:bldP spid="27" grpId="0" animBg="1"/>
      <p:bldP spid="28" grpId="0" animBg="1"/>
      <p:bldP spid="23" grpId="0" animBg="1"/>
      <p:bldP spid="24" grpId="0" animBg="1"/>
      <p:bldP spid="10" grpId="0" animBg="1"/>
      <p:bldP spid="13" grpId="0" animBg="1"/>
      <p:bldP spid="25" grpId="0" animBg="1"/>
      <p:bldP spid="29" grpId="0" animBg="1"/>
      <p:bldP spid="29" grpId="1" animBg="1"/>
      <p:bldP spid="14" grpId="0" animBg="1"/>
      <p:bldP spid="15" grpId="0" animBg="1"/>
      <p:bldP spid="30" grpId="0" animBg="1"/>
      <p:bldP spid="30" grpId="1" animBg="1"/>
      <p:bldP spid="18" grpId="0" animBg="1"/>
      <p:bldP spid="19" grpId="0" animBg="1"/>
      <p:bldP spid="31" grpId="0" animBg="1"/>
      <p:bldP spid="31" grpId="1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00" y="2123342"/>
            <a:ext cx="3937664" cy="2624738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形状1" title=""/>
          <p:cNvSpPr txBox="1"/>
          <p:nvPr/>
        </p:nvSpPr>
        <p:spPr>
          <a:xfrm>
            <a:off x="5076101" y="1471736"/>
            <a:ext cx="1449705" cy="887730"/>
          </a:xfrm>
          <a:custGeom>
            <a:gdLst>
              <a:gd name="connsiteX0" fmla="*/ 147955 w 1449705"/>
              <a:gd name="connsiteY0" fmla="*/ 0 h 887730"/>
              <a:gd name="connsiteX1" fmla="*/ 1301750 w 1449705"/>
              <a:gd name="connsiteY1" fmla="*/ 0 h 887730"/>
              <a:gd name="connsiteX2" fmla="*/ 1383463 w 1449705"/>
              <a:gd name="connsiteY2" fmla="*/ 0 h 887730"/>
              <a:gd name="connsiteX3" fmla="*/ 1449705 w 1449705"/>
              <a:gd name="connsiteY3" fmla="*/ 739775 h 887730"/>
              <a:gd name="connsiteX4" fmla="*/ 1449705 w 1449705"/>
              <a:gd name="connsiteY4" fmla="*/ 821488 h 887730"/>
              <a:gd name="connsiteX5" fmla="*/ 147955 w 1449705"/>
              <a:gd name="connsiteY5" fmla="*/ 887730 h 887730"/>
              <a:gd name="connsiteX6" fmla="*/ 66242 w 1449705"/>
              <a:gd name="connsiteY6" fmla="*/ 887730 h 887730"/>
              <a:gd name="connsiteX7" fmla="*/ 0 w 1449705"/>
              <a:gd name="connsiteY7" fmla="*/ 147955 h 887730"/>
              <a:gd name="connsiteX8" fmla="*/ 0 w 1449705"/>
              <a:gd name="connsiteY8" fmla="*/ 66242 h 8877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9705" h="887730">
                <a:moveTo>
                  <a:pt x="147955" y="0"/>
                </a:moveTo>
                <a:lnTo>
                  <a:pt x="1301750" y="0"/>
                </a:lnTo>
                <a:cubicBezTo>
                  <a:pt x="1383463" y="0"/>
                  <a:pt x="1449705" y="66242"/>
                  <a:pt x="1449705" y="147955"/>
                </a:cubicBezTo>
                <a:lnTo>
                  <a:pt x="1449705" y="739775"/>
                </a:lnTo>
                <a:cubicBezTo>
                  <a:pt x="1449705" y="821488"/>
                  <a:pt x="1383463" y="887730"/>
                  <a:pt x="1301750" y="887730"/>
                </a:cubicBezTo>
                <a:lnTo>
                  <a:pt x="147955" y="887730"/>
                </a:lnTo>
                <a:cubicBezTo>
                  <a:pt x="66242" y="887730"/>
                  <a:pt x="0" y="821488"/>
                  <a:pt x="0" y="739775"/>
                </a:cubicBezTo>
                <a:lnTo>
                  <a:pt x="0" y="147955"/>
                </a:lnTo>
                <a:cubicBezTo>
                  <a:pt x="0" y="66242"/>
                  <a:pt x="66242" y="0"/>
                  <a:pt x="147955" y="0"/>
                </a:cubicBezTo>
                <a:close/>
              </a:path>
            </a:pathLst>
          </a:custGeom>
          <a:solidFill>
            <a:srgbClr val="5ACCF5">
              <a:alpha val="2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燃料未完全燃烧 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2" title=""/>
          <p:cNvSpPr txBox="1"/>
          <p:nvPr/>
        </p:nvSpPr>
        <p:spPr>
          <a:xfrm>
            <a:off x="6849542" y="1656526"/>
            <a:ext cx="1449705" cy="887730"/>
          </a:xfrm>
          <a:custGeom>
            <a:gdLst>
              <a:gd name="connsiteX0" fmla="*/ 147955 w 1449705"/>
              <a:gd name="connsiteY0" fmla="*/ 0 h 887730"/>
              <a:gd name="connsiteX1" fmla="*/ 1301750 w 1449705"/>
              <a:gd name="connsiteY1" fmla="*/ 0 h 887730"/>
              <a:gd name="connsiteX2" fmla="*/ 1383463 w 1449705"/>
              <a:gd name="connsiteY2" fmla="*/ 0 h 887730"/>
              <a:gd name="connsiteX3" fmla="*/ 1449705 w 1449705"/>
              <a:gd name="connsiteY3" fmla="*/ 739775 h 887730"/>
              <a:gd name="connsiteX4" fmla="*/ 1449705 w 1449705"/>
              <a:gd name="connsiteY4" fmla="*/ 821488 h 887730"/>
              <a:gd name="connsiteX5" fmla="*/ 147955 w 1449705"/>
              <a:gd name="connsiteY5" fmla="*/ 887730 h 887730"/>
              <a:gd name="connsiteX6" fmla="*/ 66242 w 1449705"/>
              <a:gd name="connsiteY6" fmla="*/ 887730 h 887730"/>
              <a:gd name="connsiteX7" fmla="*/ 0 w 1449705"/>
              <a:gd name="connsiteY7" fmla="*/ 147955 h 887730"/>
              <a:gd name="connsiteX8" fmla="*/ 0 w 1449705"/>
              <a:gd name="connsiteY8" fmla="*/ 66242 h 8877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9705" h="887730">
                <a:moveTo>
                  <a:pt x="147955" y="0"/>
                </a:moveTo>
                <a:lnTo>
                  <a:pt x="1301750" y="0"/>
                </a:lnTo>
                <a:cubicBezTo>
                  <a:pt x="1383463" y="0"/>
                  <a:pt x="1449705" y="66242"/>
                  <a:pt x="1449705" y="147955"/>
                </a:cubicBezTo>
                <a:lnTo>
                  <a:pt x="1449705" y="739775"/>
                </a:lnTo>
                <a:cubicBezTo>
                  <a:pt x="1449705" y="821488"/>
                  <a:pt x="1383463" y="887730"/>
                  <a:pt x="1301750" y="887730"/>
                </a:cubicBezTo>
                <a:lnTo>
                  <a:pt x="147955" y="887730"/>
                </a:lnTo>
                <a:cubicBezTo>
                  <a:pt x="66242" y="887730"/>
                  <a:pt x="0" y="821488"/>
                  <a:pt x="0" y="739775"/>
                </a:cubicBezTo>
                <a:lnTo>
                  <a:pt x="0" y="147955"/>
                </a:lnTo>
                <a:cubicBezTo>
                  <a:pt x="0" y="66242"/>
                  <a:pt x="66242" y="0"/>
                  <a:pt x="147955" y="0"/>
                </a:cubicBezTo>
                <a:close/>
              </a:path>
            </a:pathLst>
          </a:custGeom>
          <a:solidFill>
            <a:srgbClr val="5ACCF5">
              <a:alpha val="2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克服摩擦消耗能量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形状3" title=""/>
          <p:cNvSpPr txBox="1"/>
          <p:nvPr/>
        </p:nvSpPr>
        <p:spPr>
          <a:xfrm>
            <a:off x="5962774" y="4514864"/>
            <a:ext cx="1449705" cy="887730"/>
          </a:xfrm>
          <a:custGeom>
            <a:gdLst>
              <a:gd name="connsiteX0" fmla="*/ 147955 w 1449705"/>
              <a:gd name="connsiteY0" fmla="*/ 0 h 887730"/>
              <a:gd name="connsiteX1" fmla="*/ 1301750 w 1449705"/>
              <a:gd name="connsiteY1" fmla="*/ 0 h 887730"/>
              <a:gd name="connsiteX2" fmla="*/ 1383463 w 1449705"/>
              <a:gd name="connsiteY2" fmla="*/ 0 h 887730"/>
              <a:gd name="connsiteX3" fmla="*/ 1449705 w 1449705"/>
              <a:gd name="connsiteY3" fmla="*/ 739775 h 887730"/>
              <a:gd name="connsiteX4" fmla="*/ 1449705 w 1449705"/>
              <a:gd name="connsiteY4" fmla="*/ 821488 h 887730"/>
              <a:gd name="connsiteX5" fmla="*/ 147955 w 1449705"/>
              <a:gd name="connsiteY5" fmla="*/ 887730 h 887730"/>
              <a:gd name="connsiteX6" fmla="*/ 66242 w 1449705"/>
              <a:gd name="connsiteY6" fmla="*/ 887730 h 887730"/>
              <a:gd name="connsiteX7" fmla="*/ 0 w 1449705"/>
              <a:gd name="connsiteY7" fmla="*/ 147955 h 887730"/>
              <a:gd name="connsiteX8" fmla="*/ 0 w 1449705"/>
              <a:gd name="connsiteY8" fmla="*/ 66242 h 8877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9705" h="887730">
                <a:moveTo>
                  <a:pt x="147955" y="0"/>
                </a:moveTo>
                <a:lnTo>
                  <a:pt x="1301750" y="0"/>
                </a:lnTo>
                <a:cubicBezTo>
                  <a:pt x="1383463" y="0"/>
                  <a:pt x="1449705" y="66242"/>
                  <a:pt x="1449705" y="147955"/>
                </a:cubicBezTo>
                <a:lnTo>
                  <a:pt x="1449705" y="739775"/>
                </a:lnTo>
                <a:cubicBezTo>
                  <a:pt x="1449705" y="821488"/>
                  <a:pt x="1383463" y="887730"/>
                  <a:pt x="1301750" y="887730"/>
                </a:cubicBezTo>
                <a:lnTo>
                  <a:pt x="147955" y="887730"/>
                </a:lnTo>
                <a:cubicBezTo>
                  <a:pt x="66242" y="887730"/>
                  <a:pt x="0" y="821488"/>
                  <a:pt x="0" y="739775"/>
                </a:cubicBezTo>
                <a:lnTo>
                  <a:pt x="0" y="147955"/>
                </a:lnTo>
                <a:cubicBezTo>
                  <a:pt x="0" y="66242"/>
                  <a:pt x="66242" y="0"/>
                  <a:pt x="147955" y="0"/>
                </a:cubicBezTo>
                <a:close/>
              </a:path>
            </a:pathLst>
          </a:custGeom>
          <a:solidFill>
            <a:srgbClr val="5ACCF5">
              <a:alpha val="2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机械传热损失能量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形状4" title=""/>
          <p:cNvSpPr txBox="1"/>
          <p:nvPr/>
        </p:nvSpPr>
        <p:spPr>
          <a:xfrm>
            <a:off x="7936592" y="4320078"/>
            <a:ext cx="1449705" cy="887730"/>
          </a:xfrm>
          <a:custGeom>
            <a:gdLst>
              <a:gd name="connsiteX0" fmla="*/ 147955 w 1449705"/>
              <a:gd name="connsiteY0" fmla="*/ 0 h 887730"/>
              <a:gd name="connsiteX1" fmla="*/ 1301750 w 1449705"/>
              <a:gd name="connsiteY1" fmla="*/ 0 h 887730"/>
              <a:gd name="connsiteX2" fmla="*/ 1383463 w 1449705"/>
              <a:gd name="connsiteY2" fmla="*/ 0 h 887730"/>
              <a:gd name="connsiteX3" fmla="*/ 1449705 w 1449705"/>
              <a:gd name="connsiteY3" fmla="*/ 739775 h 887730"/>
              <a:gd name="connsiteX4" fmla="*/ 1449705 w 1449705"/>
              <a:gd name="connsiteY4" fmla="*/ 821488 h 887730"/>
              <a:gd name="connsiteX5" fmla="*/ 147955 w 1449705"/>
              <a:gd name="connsiteY5" fmla="*/ 887730 h 887730"/>
              <a:gd name="connsiteX6" fmla="*/ 66242 w 1449705"/>
              <a:gd name="connsiteY6" fmla="*/ 887730 h 887730"/>
              <a:gd name="connsiteX7" fmla="*/ 0 w 1449705"/>
              <a:gd name="connsiteY7" fmla="*/ 147955 h 887730"/>
              <a:gd name="connsiteX8" fmla="*/ 0 w 1449705"/>
              <a:gd name="connsiteY8" fmla="*/ 66242 h 8877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9705" h="887730">
                <a:moveTo>
                  <a:pt x="147955" y="0"/>
                </a:moveTo>
                <a:lnTo>
                  <a:pt x="1301750" y="0"/>
                </a:lnTo>
                <a:cubicBezTo>
                  <a:pt x="1383463" y="0"/>
                  <a:pt x="1449705" y="66242"/>
                  <a:pt x="1449705" y="147955"/>
                </a:cubicBezTo>
                <a:lnTo>
                  <a:pt x="1449705" y="739775"/>
                </a:lnTo>
                <a:cubicBezTo>
                  <a:pt x="1449705" y="821488"/>
                  <a:pt x="1383463" y="887730"/>
                  <a:pt x="1301750" y="887730"/>
                </a:cubicBezTo>
                <a:lnTo>
                  <a:pt x="147955" y="887730"/>
                </a:lnTo>
                <a:cubicBezTo>
                  <a:pt x="66242" y="887730"/>
                  <a:pt x="0" y="821488"/>
                  <a:pt x="0" y="739775"/>
                </a:cubicBezTo>
                <a:lnTo>
                  <a:pt x="0" y="147955"/>
                </a:lnTo>
                <a:cubicBezTo>
                  <a:pt x="0" y="66242"/>
                  <a:pt x="66242" y="0"/>
                  <a:pt x="147955" y="0"/>
                </a:cubicBezTo>
                <a:close/>
              </a:path>
            </a:pathLst>
          </a:custGeom>
          <a:solidFill>
            <a:srgbClr val="5ACCF5">
              <a:alpha val="2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废气排出带走能量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形状5" title=""/>
          <p:cNvSpPr txBox="1"/>
          <p:nvPr/>
        </p:nvSpPr>
        <p:spPr>
          <a:xfrm>
            <a:off x="9948977" y="2994436"/>
            <a:ext cx="1783080" cy="887730"/>
          </a:xfrm>
          <a:custGeom>
            <a:gdLst>
              <a:gd name="connsiteX0" fmla="*/ 147955 w 1783080"/>
              <a:gd name="connsiteY0" fmla="*/ 0 h 887730"/>
              <a:gd name="connsiteX1" fmla="*/ 1635125 w 1783080"/>
              <a:gd name="connsiteY1" fmla="*/ 0 h 887730"/>
              <a:gd name="connsiteX2" fmla="*/ 1716838 w 1783080"/>
              <a:gd name="connsiteY2" fmla="*/ 0 h 887730"/>
              <a:gd name="connsiteX3" fmla="*/ 1783080 w 1783080"/>
              <a:gd name="connsiteY3" fmla="*/ 739775 h 887730"/>
              <a:gd name="connsiteX4" fmla="*/ 1783080 w 1783080"/>
              <a:gd name="connsiteY4" fmla="*/ 821488 h 887730"/>
              <a:gd name="connsiteX5" fmla="*/ 147955 w 1783080"/>
              <a:gd name="connsiteY5" fmla="*/ 887730 h 887730"/>
              <a:gd name="connsiteX6" fmla="*/ 66242 w 1783080"/>
              <a:gd name="connsiteY6" fmla="*/ 887730 h 887730"/>
              <a:gd name="connsiteX7" fmla="*/ 0 w 1783080"/>
              <a:gd name="connsiteY7" fmla="*/ 147955 h 887730"/>
              <a:gd name="connsiteX8" fmla="*/ 0 w 1783080"/>
              <a:gd name="connsiteY8" fmla="*/ 66242 h 8877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83080" h="887730">
                <a:moveTo>
                  <a:pt x="147955" y="0"/>
                </a:moveTo>
                <a:lnTo>
                  <a:pt x="1635125" y="0"/>
                </a:lnTo>
                <a:cubicBezTo>
                  <a:pt x="1716838" y="0"/>
                  <a:pt x="1783080" y="66242"/>
                  <a:pt x="1783080" y="147955"/>
                </a:cubicBezTo>
                <a:lnTo>
                  <a:pt x="1783080" y="739775"/>
                </a:lnTo>
                <a:cubicBezTo>
                  <a:pt x="1783080" y="821488"/>
                  <a:pt x="1716838" y="887730"/>
                  <a:pt x="1635125" y="887730"/>
                </a:cubicBezTo>
                <a:lnTo>
                  <a:pt x="147955" y="887730"/>
                </a:lnTo>
                <a:cubicBezTo>
                  <a:pt x="66242" y="887730"/>
                  <a:pt x="0" y="821488"/>
                  <a:pt x="0" y="739775"/>
                </a:cubicBezTo>
                <a:lnTo>
                  <a:pt x="0" y="147955"/>
                </a:lnTo>
                <a:cubicBezTo>
                  <a:pt x="0" y="66242"/>
                  <a:pt x="66242" y="0"/>
                  <a:pt x="147955" y="0"/>
                </a:cubicBezTo>
                <a:close/>
              </a:path>
            </a:pathLst>
          </a:custGeom>
          <a:solidFill>
            <a:srgbClr val="5ACCF5">
              <a:alpha val="2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有用机械能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" name="组合1" title=""/>
          <p:cNvGrpSpPr/>
          <p:nvPr/>
        </p:nvGrpSpPr>
        <p:grpSpPr>
          <a:xfrm>
            <a:off x="4561884" y="1372567"/>
            <a:ext cx="5387340" cy="4680214"/>
            <a:chExt cx="5387340" cy="4680214"/>
          </a:xfrm>
        </p:grpSpPr>
        <p:sp>
          <p:nvSpPr>
            <p:cNvPr id="9" name="形状17"/>
            <p:cNvSpPr txBox="1"/>
            <p:nvPr/>
          </p:nvSpPr>
          <p:spPr>
            <a:xfrm>
              <a:off x="0" y="1639119"/>
              <a:ext cx="5387340" cy="834390"/>
            </a:xfrm>
            <a:custGeom>
              <a:gdLst>
                <a:gd name="connsiteX0" fmla="*/ 4886706 w 5387340"/>
                <a:gd name="connsiteY0" fmla="*/ 0 h 834390"/>
                <a:gd name="connsiteX1" fmla="*/ 5387340 w 5387340"/>
                <a:gd name="connsiteY1" fmla="*/ 417195 h 834390"/>
                <a:gd name="connsiteX2" fmla="*/ 4886706 w 5387340"/>
                <a:gd name="connsiteY2" fmla="*/ 834390 h 834390"/>
                <a:gd name="connsiteX3" fmla="*/ 4886706 w 5387340"/>
                <a:gd name="connsiteY3" fmla="*/ 556260 h 834390"/>
                <a:gd name="connsiteX4" fmla="*/ 0 w 5387340"/>
                <a:gd name="connsiteY4" fmla="*/ 556260 h 834390"/>
                <a:gd name="connsiteX5" fmla="*/ 0 w 5387340"/>
                <a:gd name="connsiteY5" fmla="*/ 278130 h 834390"/>
                <a:gd name="connsiteX6" fmla="*/ 4886706 w 5387340"/>
                <a:gd name="connsiteY6" fmla="*/ 278130 h 834390"/>
                <a:gd name="connsiteX7" fmla="*/ 4886706 w 5387340"/>
                <a:gd name="connsiteY7" fmla="*/ 0 h 8343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87340" h="834390">
                  <a:moveTo>
                    <a:pt x="4886706" y="0"/>
                  </a:moveTo>
                  <a:lnTo>
                    <a:pt x="5387340" y="417195"/>
                  </a:lnTo>
                  <a:lnTo>
                    <a:pt x="4886706" y="834390"/>
                  </a:lnTo>
                  <a:lnTo>
                    <a:pt x="4886706" y="556260"/>
                  </a:lnTo>
                  <a:lnTo>
                    <a:pt x="0" y="556260"/>
                  </a:lnTo>
                  <a:lnTo>
                    <a:pt x="0" y="278130"/>
                  </a:lnTo>
                  <a:lnTo>
                    <a:pt x="4886706" y="278130"/>
                  </a:lnTo>
                  <a:lnTo>
                    <a:pt x="4886706" y="0"/>
                  </a:ln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  <a:effectLst>
              <a:outerShdw blurRad="76200" dist="38100" rotWithShape="0">
                <a:srgbClr val="000000">
                  <a:alpha val="45000"/>
                </a:srgbClr>
              </a:outerShdw>
            </a:effectLst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18"/>
            <p:cNvSpPr txBox="1"/>
            <p:nvPr/>
          </p:nvSpPr>
          <p:spPr>
            <a:xfrm rot="5400000">
              <a:off x="260871" y="726157"/>
              <a:ext cx="832485" cy="1354217"/>
            </a:xfrm>
            <a:custGeom>
              <a:gdLst>
                <a:gd name="connsiteX0" fmla="*/ 208121 w 832485"/>
                <a:gd name="connsiteY0" fmla="*/ 0 h 1354217"/>
                <a:gd name="connsiteX1" fmla="*/ 208121 w 832485"/>
                <a:gd name="connsiteY1" fmla="*/ 104061 h 1354217"/>
                <a:gd name="connsiteX2" fmla="*/ 416243 w 832485"/>
                <a:gd name="connsiteY2" fmla="*/ 104061 h 1354217"/>
                <a:gd name="connsiteX3" fmla="*/ 646127 w 832485"/>
                <a:gd name="connsiteY3" fmla="*/ 104061 h 1354217"/>
                <a:gd name="connsiteX4" fmla="*/ 832485 w 832485"/>
                <a:gd name="connsiteY4" fmla="*/ 1354217 h 1354217"/>
                <a:gd name="connsiteX5" fmla="*/ 624364 w 832485"/>
                <a:gd name="connsiteY5" fmla="*/ 1354217 h 1354217"/>
                <a:gd name="connsiteX6" fmla="*/ 624364 w 832485"/>
                <a:gd name="connsiteY6" fmla="*/ 520303 h 1354217"/>
                <a:gd name="connsiteX7" fmla="*/ 624364 w 832485"/>
                <a:gd name="connsiteY7" fmla="*/ 405361 h 1354217"/>
                <a:gd name="connsiteX8" fmla="*/ 208121 w 832485"/>
                <a:gd name="connsiteY8" fmla="*/ 312182 h 1354217"/>
                <a:gd name="connsiteX9" fmla="*/ 208121 w 832485"/>
                <a:gd name="connsiteY9" fmla="*/ 416243 h 1354217"/>
                <a:gd name="connsiteX10" fmla="*/ 0 w 832485"/>
                <a:gd name="connsiteY10" fmla="*/ 208121 h 1354217"/>
                <a:gd name="connsiteX11" fmla="*/ 208121 w 832485"/>
                <a:gd name="connsiteY11" fmla="*/ 0 h 1354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485" h="1354217">
                  <a:moveTo>
                    <a:pt x="208121" y="0"/>
                  </a:moveTo>
                  <a:lnTo>
                    <a:pt x="208121" y="104061"/>
                  </a:lnTo>
                  <a:lnTo>
                    <a:pt x="416243" y="104061"/>
                  </a:lnTo>
                  <a:cubicBezTo>
                    <a:pt x="646127" y="104061"/>
                    <a:pt x="832485" y="290419"/>
                    <a:pt x="832485" y="520303"/>
                  </a:cubicBezTo>
                  <a:lnTo>
                    <a:pt x="832485" y="1354217"/>
                  </a:lnTo>
                  <a:lnTo>
                    <a:pt x="624364" y="1354217"/>
                  </a:lnTo>
                  <a:lnTo>
                    <a:pt x="624364" y="520303"/>
                  </a:lnTo>
                  <a:cubicBezTo>
                    <a:pt x="624364" y="405361"/>
                    <a:pt x="531185" y="312182"/>
                    <a:pt x="416243" y="312182"/>
                  </a:cubicBezTo>
                  <a:lnTo>
                    <a:pt x="208121" y="312182"/>
                  </a:lnTo>
                  <a:lnTo>
                    <a:pt x="208121" y="416243"/>
                  </a:lnTo>
                  <a:lnTo>
                    <a:pt x="0" y="208121"/>
                  </a:lnTo>
                  <a:lnTo>
                    <a:pt x="208121" y="0"/>
                  </a:ln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  <a:effectLst>
              <a:outerShdw dist="38100" rotWithShape="0">
                <a:srgbClr val="000000">
                  <a:alpha val="45000"/>
                </a:srgbClr>
              </a:outerShdw>
            </a:effectLst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形状19"/>
            <p:cNvSpPr txBox="1"/>
            <p:nvPr/>
          </p:nvSpPr>
          <p:spPr>
            <a:xfrm rot="5400000">
              <a:off x="1172290" y="0"/>
              <a:ext cx="784860" cy="3129439"/>
            </a:xfrm>
            <a:custGeom>
              <a:gdLst>
                <a:gd name="connsiteX0" fmla="*/ 196215 w 784860"/>
                <a:gd name="connsiteY0" fmla="*/ 0 h 3129439"/>
                <a:gd name="connsiteX1" fmla="*/ 196215 w 784860"/>
                <a:gd name="connsiteY1" fmla="*/ 98107 h 3129439"/>
                <a:gd name="connsiteX2" fmla="*/ 392430 w 784860"/>
                <a:gd name="connsiteY2" fmla="*/ 98107 h 3129439"/>
                <a:gd name="connsiteX3" fmla="*/ 609163 w 784860"/>
                <a:gd name="connsiteY3" fmla="*/ 98107 h 3129439"/>
                <a:gd name="connsiteX4" fmla="*/ 784860 w 784860"/>
                <a:gd name="connsiteY4" fmla="*/ 3129439 h 3129439"/>
                <a:gd name="connsiteX5" fmla="*/ 588645 w 784860"/>
                <a:gd name="connsiteY5" fmla="*/ 3129439 h 3129439"/>
                <a:gd name="connsiteX6" fmla="*/ 588645 w 784860"/>
                <a:gd name="connsiteY6" fmla="*/ 490537 h 3129439"/>
                <a:gd name="connsiteX7" fmla="*/ 588645 w 784860"/>
                <a:gd name="connsiteY7" fmla="*/ 382171 h 3129439"/>
                <a:gd name="connsiteX8" fmla="*/ 196215 w 784860"/>
                <a:gd name="connsiteY8" fmla="*/ 294323 h 3129439"/>
                <a:gd name="connsiteX9" fmla="*/ 196215 w 784860"/>
                <a:gd name="connsiteY9" fmla="*/ 392430 h 3129439"/>
                <a:gd name="connsiteX10" fmla="*/ 0 w 784860"/>
                <a:gd name="connsiteY10" fmla="*/ 196215 h 3129439"/>
                <a:gd name="connsiteX11" fmla="*/ 196215 w 784860"/>
                <a:gd name="connsiteY11" fmla="*/ 0 h 31294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4860" h="3129439">
                  <a:moveTo>
                    <a:pt x="196215" y="0"/>
                  </a:moveTo>
                  <a:lnTo>
                    <a:pt x="196215" y="98107"/>
                  </a:lnTo>
                  <a:lnTo>
                    <a:pt x="392430" y="98107"/>
                  </a:lnTo>
                  <a:cubicBezTo>
                    <a:pt x="609163" y="98107"/>
                    <a:pt x="784860" y="273804"/>
                    <a:pt x="784860" y="490537"/>
                  </a:cubicBezTo>
                  <a:lnTo>
                    <a:pt x="784860" y="3129439"/>
                  </a:lnTo>
                  <a:lnTo>
                    <a:pt x="588645" y="3129439"/>
                  </a:lnTo>
                  <a:lnTo>
                    <a:pt x="588645" y="490537"/>
                  </a:lnTo>
                  <a:cubicBezTo>
                    <a:pt x="588645" y="382171"/>
                    <a:pt x="500797" y="294323"/>
                    <a:pt x="392430" y="294323"/>
                  </a:cubicBezTo>
                  <a:lnTo>
                    <a:pt x="196215" y="294323"/>
                  </a:lnTo>
                  <a:lnTo>
                    <a:pt x="196215" y="392430"/>
                  </a:lnTo>
                  <a:lnTo>
                    <a:pt x="0" y="196215"/>
                  </a:lnTo>
                  <a:lnTo>
                    <a:pt x="196215" y="0"/>
                  </a:ln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  <a:effectLst>
              <a:outerShdw dist="38100" rotWithShape="0">
                <a:srgbClr val="000000">
                  <a:alpha val="45000"/>
                </a:srgbClr>
              </a:outerShdw>
            </a:effectLst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形状20"/>
            <p:cNvSpPr txBox="1"/>
            <p:nvPr/>
          </p:nvSpPr>
          <p:spPr>
            <a:xfrm rot="5400000">
              <a:off x="1732246" y="428968"/>
              <a:ext cx="786765" cy="4251246"/>
            </a:xfrm>
            <a:custGeom>
              <a:gdLst>
                <a:gd name="connsiteX0" fmla="*/ 590074 w 786765"/>
                <a:gd name="connsiteY0" fmla="*/ 0 h 4251246"/>
                <a:gd name="connsiteX1" fmla="*/ 786765 w 786765"/>
                <a:gd name="connsiteY1" fmla="*/ 196691 h 4251246"/>
                <a:gd name="connsiteX2" fmla="*/ 590074 w 786765"/>
                <a:gd name="connsiteY2" fmla="*/ 393383 h 4251246"/>
                <a:gd name="connsiteX3" fmla="*/ 590074 w 786765"/>
                <a:gd name="connsiteY3" fmla="*/ 295037 h 4251246"/>
                <a:gd name="connsiteX4" fmla="*/ 393382 w 786765"/>
                <a:gd name="connsiteY4" fmla="*/ 295037 h 4251246"/>
                <a:gd name="connsiteX5" fmla="*/ 284753 w 786765"/>
                <a:gd name="connsiteY5" fmla="*/ 295037 h 4251246"/>
                <a:gd name="connsiteX6" fmla="*/ 196691 w 786765"/>
                <a:gd name="connsiteY6" fmla="*/ 4251246 h 4251246"/>
                <a:gd name="connsiteX7" fmla="*/ 0 w 786765"/>
                <a:gd name="connsiteY7" fmla="*/ 4251246 h 4251246"/>
                <a:gd name="connsiteX8" fmla="*/ 0 w 786765"/>
                <a:gd name="connsiteY8" fmla="*/ 491728 h 4251246"/>
                <a:gd name="connsiteX9" fmla="*/ 0 w 786765"/>
                <a:gd name="connsiteY9" fmla="*/ 274469 h 4251246"/>
                <a:gd name="connsiteX10" fmla="*/ 590074 w 786765"/>
                <a:gd name="connsiteY10" fmla="*/ 98346 h 4251246"/>
                <a:gd name="connsiteX11" fmla="*/ 590074 w 786765"/>
                <a:gd name="connsiteY11" fmla="*/ 0 h 42512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6765" h="4251246">
                  <a:moveTo>
                    <a:pt x="590074" y="0"/>
                  </a:moveTo>
                  <a:lnTo>
                    <a:pt x="786765" y="196691"/>
                  </a:lnTo>
                  <a:lnTo>
                    <a:pt x="590074" y="393383"/>
                  </a:lnTo>
                  <a:lnTo>
                    <a:pt x="590074" y="295037"/>
                  </a:lnTo>
                  <a:lnTo>
                    <a:pt x="393382" y="295037"/>
                  </a:lnTo>
                  <a:cubicBezTo>
                    <a:pt x="284753" y="295037"/>
                    <a:pt x="196691" y="383099"/>
                    <a:pt x="196691" y="491728"/>
                  </a:cubicBezTo>
                  <a:lnTo>
                    <a:pt x="196691" y="4251246"/>
                  </a:lnTo>
                  <a:lnTo>
                    <a:pt x="0" y="4251246"/>
                  </a:lnTo>
                  <a:lnTo>
                    <a:pt x="0" y="491728"/>
                  </a:lnTo>
                  <a:cubicBezTo>
                    <a:pt x="0" y="274469"/>
                    <a:pt x="176123" y="98346"/>
                    <a:pt x="393382" y="98346"/>
                  </a:cubicBezTo>
                  <a:lnTo>
                    <a:pt x="590074" y="98346"/>
                  </a:lnTo>
                  <a:lnTo>
                    <a:pt x="590074" y="0"/>
                  </a:ln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  <a:effectLst>
              <a:outerShdw dist="38100" dir="618290" rotWithShape="0">
                <a:srgbClr val="000000">
                  <a:alpha val="45000"/>
                </a:srgbClr>
              </a:outerShdw>
            </a:effectLst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3" name="形状21"/>
            <p:cNvSpPr txBox="1"/>
            <p:nvPr/>
          </p:nvSpPr>
          <p:spPr>
            <a:xfrm rot="5400000">
              <a:off x="726758" y="1582083"/>
              <a:ext cx="834390" cy="2287905"/>
            </a:xfrm>
            <a:custGeom>
              <a:gdLst>
                <a:gd name="connsiteX0" fmla="*/ 625792 w 834390"/>
                <a:gd name="connsiteY0" fmla="*/ 0 h 2287905"/>
                <a:gd name="connsiteX1" fmla="*/ 834390 w 834390"/>
                <a:gd name="connsiteY1" fmla="*/ 208597 h 2287905"/>
                <a:gd name="connsiteX2" fmla="*/ 625792 w 834390"/>
                <a:gd name="connsiteY2" fmla="*/ 417195 h 2287905"/>
                <a:gd name="connsiteX3" fmla="*/ 625792 w 834390"/>
                <a:gd name="connsiteY3" fmla="*/ 312896 h 2287905"/>
                <a:gd name="connsiteX4" fmla="*/ 417195 w 834390"/>
                <a:gd name="connsiteY4" fmla="*/ 312896 h 2287905"/>
                <a:gd name="connsiteX5" fmla="*/ 361871 w 834390"/>
                <a:gd name="connsiteY5" fmla="*/ 312896 h 2287905"/>
                <a:gd name="connsiteX6" fmla="*/ 230575 w 834390"/>
                <a:gd name="connsiteY6" fmla="*/ 413113 h 2287905"/>
                <a:gd name="connsiteX7" fmla="*/ 208597 w 834390"/>
                <a:gd name="connsiteY7" fmla="*/ 2287905 h 2287905"/>
                <a:gd name="connsiteX8" fmla="*/ 0 w 834390"/>
                <a:gd name="connsiteY8" fmla="*/ 2287905 h 2287905"/>
                <a:gd name="connsiteX9" fmla="*/ 0 w 834390"/>
                <a:gd name="connsiteY9" fmla="*/ 521494 h 2287905"/>
                <a:gd name="connsiteX10" fmla="*/ 0 w 834390"/>
                <a:gd name="connsiteY10" fmla="*/ 291083 h 2287905"/>
                <a:gd name="connsiteX11" fmla="*/ 625792 w 834390"/>
                <a:gd name="connsiteY11" fmla="*/ 104299 h 2287905"/>
                <a:gd name="connsiteX12" fmla="*/ 625792 w 834390"/>
                <a:gd name="connsiteY12" fmla="*/ 0 h 22879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34390" h="2287905">
                  <a:moveTo>
                    <a:pt x="625792" y="0"/>
                  </a:moveTo>
                  <a:lnTo>
                    <a:pt x="834390" y="208597"/>
                  </a:lnTo>
                  <a:lnTo>
                    <a:pt x="625792" y="417195"/>
                  </a:lnTo>
                  <a:lnTo>
                    <a:pt x="625792" y="312896"/>
                  </a:lnTo>
                  <a:lnTo>
                    <a:pt x="417195" y="312896"/>
                  </a:lnTo>
                  <a:cubicBezTo>
                    <a:pt x="361871" y="312896"/>
                    <a:pt x="308814" y="334873"/>
                    <a:pt x="269694" y="373993"/>
                  </a:cubicBezTo>
                  <a:cubicBezTo>
                    <a:pt x="230575" y="413113"/>
                    <a:pt x="208597" y="466170"/>
                    <a:pt x="208597" y="521494"/>
                  </a:cubicBezTo>
                  <a:lnTo>
                    <a:pt x="208597" y="2287905"/>
                  </a:lnTo>
                  <a:lnTo>
                    <a:pt x="0" y="2287905"/>
                  </a:lnTo>
                  <a:lnTo>
                    <a:pt x="0" y="521494"/>
                  </a:lnTo>
                  <a:cubicBezTo>
                    <a:pt x="0" y="291083"/>
                    <a:pt x="186785" y="104299"/>
                    <a:pt x="417195" y="104299"/>
                  </a:cubicBezTo>
                  <a:lnTo>
                    <a:pt x="625792" y="104299"/>
                  </a:lnTo>
                  <a:lnTo>
                    <a:pt x="625792" y="0"/>
                  </a:ln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  <a:effectLst>
              <a:outerShdw dist="38100" dir="1075675" rotWithShape="0">
                <a:srgbClr val="000000">
                  <a:alpha val="45000"/>
                </a:srgbClr>
              </a:outerShdw>
            </a:effectLst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形状22"/>
            <p:cNvSpPr txBox="1"/>
            <p:nvPr/>
          </p:nvSpPr>
          <p:spPr>
            <a:xfrm>
              <a:off x="224914" y="1811393"/>
              <a:ext cx="954405" cy="586740"/>
            </a:xfrm>
            <a:custGeom>
              <a:gdLst>
                <a:gd name="connsiteX0" fmla="*/ 97790 w 954405"/>
                <a:gd name="connsiteY0" fmla="*/ 0 h 586740"/>
                <a:gd name="connsiteX1" fmla="*/ 856615 w 954405"/>
                <a:gd name="connsiteY1" fmla="*/ 0 h 586740"/>
                <a:gd name="connsiteX2" fmla="*/ 910623 w 954405"/>
                <a:gd name="connsiteY2" fmla="*/ 0 h 586740"/>
                <a:gd name="connsiteX3" fmla="*/ 954405 w 954405"/>
                <a:gd name="connsiteY3" fmla="*/ 488950 h 586740"/>
                <a:gd name="connsiteX4" fmla="*/ 954405 w 954405"/>
                <a:gd name="connsiteY4" fmla="*/ 542958 h 586740"/>
                <a:gd name="connsiteX5" fmla="*/ 97790 w 954405"/>
                <a:gd name="connsiteY5" fmla="*/ 586740 h 586740"/>
                <a:gd name="connsiteX6" fmla="*/ 43782 w 954405"/>
                <a:gd name="connsiteY6" fmla="*/ 586740 h 586740"/>
                <a:gd name="connsiteX7" fmla="*/ 0 w 954405"/>
                <a:gd name="connsiteY7" fmla="*/ 97790 h 586740"/>
                <a:gd name="connsiteX8" fmla="*/ 0 w 954405"/>
                <a:gd name="connsiteY8" fmla="*/ 43782 h 5867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4405" h="586740">
                  <a:moveTo>
                    <a:pt x="97790" y="0"/>
                  </a:moveTo>
                  <a:lnTo>
                    <a:pt x="856615" y="0"/>
                  </a:lnTo>
                  <a:cubicBezTo>
                    <a:pt x="910623" y="0"/>
                    <a:pt x="954405" y="43782"/>
                    <a:pt x="954405" y="97790"/>
                  </a:cubicBezTo>
                  <a:lnTo>
                    <a:pt x="954405" y="488950"/>
                  </a:lnTo>
                  <a:cubicBezTo>
                    <a:pt x="954405" y="542958"/>
                    <a:pt x="910623" y="586740"/>
                    <a:pt x="856615" y="586740"/>
                  </a:cubicBezTo>
                  <a:lnTo>
                    <a:pt x="97790" y="586740"/>
                  </a:lnTo>
                  <a:cubicBezTo>
                    <a:pt x="43782" y="586740"/>
                    <a:pt x="0" y="542958"/>
                    <a:pt x="0" y="488950"/>
                  </a:cubicBezTo>
                  <a:lnTo>
                    <a:pt x="0" y="97790"/>
                  </a:lnTo>
                  <a:cubicBezTo>
                    <a:pt x="0" y="43782"/>
                    <a:pt x="43782" y="0"/>
                    <a:pt x="97790" y="0"/>
                  </a:cubicBezTo>
                  <a:close/>
                </a:path>
              </a:pathLst>
            </a:cu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16"/>
            <p:cNvSpPr txBox="1"/>
            <p:nvPr/>
          </p:nvSpPr>
          <p:spPr>
            <a:xfrm>
              <a:off x="7382" y="1744604"/>
              <a:ext cx="1104900" cy="685800"/>
            </a:xfrm>
            <a:prstGeom prst="rect">
              <a:avLst/>
            </a:prstGeom>
            <a:solidFill>
              <a:srgbClr val="5ACCF5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l"/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燃料的化学能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6" name="形状6" title=""/>
          <p:cNvSpPr txBox="1"/>
          <p:nvPr/>
        </p:nvSpPr>
        <p:spPr>
          <a:xfrm rot="16200000">
            <a:off x="5511032" y="962015"/>
            <a:ext cx="579120" cy="441960"/>
          </a:xfrm>
          <a:custGeom>
            <a:gdLst>
              <a:gd name="connsiteX0" fmla="*/ 313944 w 579120"/>
              <a:gd name="connsiteY0" fmla="*/ 0 h 441960"/>
              <a:gd name="connsiteX1" fmla="*/ 579120 w 579120"/>
              <a:gd name="connsiteY1" fmla="*/ 220980 h 441960"/>
              <a:gd name="connsiteX2" fmla="*/ 313944 w 579120"/>
              <a:gd name="connsiteY2" fmla="*/ 441960 h 441960"/>
              <a:gd name="connsiteX3" fmla="*/ 313944 w 579120"/>
              <a:gd name="connsiteY3" fmla="*/ 294640 h 441960"/>
              <a:gd name="connsiteX4" fmla="*/ 0 w 579120"/>
              <a:gd name="connsiteY4" fmla="*/ 294640 h 441960"/>
              <a:gd name="connsiteX5" fmla="*/ 0 w 579120"/>
              <a:gd name="connsiteY5" fmla="*/ 147320 h 441960"/>
              <a:gd name="connsiteX6" fmla="*/ 313944 w 579120"/>
              <a:gd name="connsiteY6" fmla="*/ 147320 h 441960"/>
              <a:gd name="connsiteX7" fmla="*/ 313944 w 579120"/>
              <a:gd name="connsiteY7" fmla="*/ 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9120" h="441959">
                <a:moveTo>
                  <a:pt x="313944" y="0"/>
                </a:moveTo>
                <a:lnTo>
                  <a:pt x="579120" y="220980"/>
                </a:lnTo>
                <a:lnTo>
                  <a:pt x="313944" y="441960"/>
                </a:lnTo>
                <a:lnTo>
                  <a:pt x="313944" y="294640"/>
                </a:lnTo>
                <a:lnTo>
                  <a:pt x="0" y="294640"/>
                </a:lnTo>
                <a:lnTo>
                  <a:pt x="0" y="147320"/>
                </a:lnTo>
                <a:lnTo>
                  <a:pt x="313944" y="147320"/>
                </a:lnTo>
                <a:lnTo>
                  <a:pt x="313944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dist="38100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sp>
        <p:nvSpPr>
          <p:cNvPr id="17" name="形状7" title=""/>
          <p:cNvSpPr txBox="1"/>
          <p:nvPr/>
        </p:nvSpPr>
        <p:spPr>
          <a:xfrm rot="16200000">
            <a:off x="7284834" y="1146562"/>
            <a:ext cx="579120" cy="441960"/>
          </a:xfrm>
          <a:custGeom>
            <a:gdLst>
              <a:gd name="connsiteX0" fmla="*/ 313944 w 579120"/>
              <a:gd name="connsiteY0" fmla="*/ 0 h 441960"/>
              <a:gd name="connsiteX1" fmla="*/ 579120 w 579120"/>
              <a:gd name="connsiteY1" fmla="*/ 220980 h 441960"/>
              <a:gd name="connsiteX2" fmla="*/ 313944 w 579120"/>
              <a:gd name="connsiteY2" fmla="*/ 441960 h 441960"/>
              <a:gd name="connsiteX3" fmla="*/ 313944 w 579120"/>
              <a:gd name="connsiteY3" fmla="*/ 294640 h 441960"/>
              <a:gd name="connsiteX4" fmla="*/ 0 w 579120"/>
              <a:gd name="connsiteY4" fmla="*/ 294640 h 441960"/>
              <a:gd name="connsiteX5" fmla="*/ 0 w 579120"/>
              <a:gd name="connsiteY5" fmla="*/ 147320 h 441960"/>
              <a:gd name="connsiteX6" fmla="*/ 313944 w 579120"/>
              <a:gd name="connsiteY6" fmla="*/ 147320 h 441960"/>
              <a:gd name="connsiteX7" fmla="*/ 313944 w 579120"/>
              <a:gd name="connsiteY7" fmla="*/ 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9120" h="441959">
                <a:moveTo>
                  <a:pt x="313944" y="0"/>
                </a:moveTo>
                <a:lnTo>
                  <a:pt x="579120" y="220980"/>
                </a:lnTo>
                <a:lnTo>
                  <a:pt x="313944" y="441960"/>
                </a:lnTo>
                <a:lnTo>
                  <a:pt x="313944" y="294640"/>
                </a:lnTo>
                <a:lnTo>
                  <a:pt x="0" y="294640"/>
                </a:lnTo>
                <a:lnTo>
                  <a:pt x="0" y="147320"/>
                </a:lnTo>
                <a:lnTo>
                  <a:pt x="313944" y="147320"/>
                </a:lnTo>
                <a:lnTo>
                  <a:pt x="313944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dist="38100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sp>
        <p:nvSpPr>
          <p:cNvPr id="18" name="形状8" title=""/>
          <p:cNvSpPr txBox="1"/>
          <p:nvPr/>
        </p:nvSpPr>
        <p:spPr>
          <a:xfrm rot="5400000">
            <a:off x="6398295" y="5471636"/>
            <a:ext cx="579120" cy="441960"/>
          </a:xfrm>
          <a:custGeom>
            <a:gdLst>
              <a:gd name="connsiteX0" fmla="*/ 313944 w 579120"/>
              <a:gd name="connsiteY0" fmla="*/ 0 h 441960"/>
              <a:gd name="connsiteX1" fmla="*/ 579120 w 579120"/>
              <a:gd name="connsiteY1" fmla="*/ 220980 h 441960"/>
              <a:gd name="connsiteX2" fmla="*/ 313944 w 579120"/>
              <a:gd name="connsiteY2" fmla="*/ 441960 h 441960"/>
              <a:gd name="connsiteX3" fmla="*/ 313944 w 579120"/>
              <a:gd name="connsiteY3" fmla="*/ 294640 h 441960"/>
              <a:gd name="connsiteX4" fmla="*/ 0 w 579120"/>
              <a:gd name="connsiteY4" fmla="*/ 294640 h 441960"/>
              <a:gd name="connsiteX5" fmla="*/ 0 w 579120"/>
              <a:gd name="connsiteY5" fmla="*/ 147320 h 441960"/>
              <a:gd name="connsiteX6" fmla="*/ 313944 w 579120"/>
              <a:gd name="connsiteY6" fmla="*/ 147320 h 441960"/>
              <a:gd name="connsiteX7" fmla="*/ 313944 w 579120"/>
              <a:gd name="connsiteY7" fmla="*/ 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9120" h="441959">
                <a:moveTo>
                  <a:pt x="313944" y="0"/>
                </a:moveTo>
                <a:lnTo>
                  <a:pt x="579120" y="220980"/>
                </a:lnTo>
                <a:lnTo>
                  <a:pt x="313944" y="441960"/>
                </a:lnTo>
                <a:lnTo>
                  <a:pt x="313944" y="294640"/>
                </a:lnTo>
                <a:lnTo>
                  <a:pt x="0" y="294640"/>
                </a:lnTo>
                <a:lnTo>
                  <a:pt x="0" y="147320"/>
                </a:lnTo>
                <a:lnTo>
                  <a:pt x="313944" y="147320"/>
                </a:lnTo>
                <a:lnTo>
                  <a:pt x="313944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dist="38100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sp>
        <p:nvSpPr>
          <p:cNvPr id="19" name="形状9" title=""/>
          <p:cNvSpPr txBox="1"/>
          <p:nvPr/>
        </p:nvSpPr>
        <p:spPr>
          <a:xfrm rot="5400000">
            <a:off x="8372227" y="5276012"/>
            <a:ext cx="579120" cy="441960"/>
          </a:xfrm>
          <a:custGeom>
            <a:gdLst>
              <a:gd name="connsiteX0" fmla="*/ 313944 w 579120"/>
              <a:gd name="connsiteY0" fmla="*/ 0 h 441960"/>
              <a:gd name="connsiteX1" fmla="*/ 579120 w 579120"/>
              <a:gd name="connsiteY1" fmla="*/ 220980 h 441960"/>
              <a:gd name="connsiteX2" fmla="*/ 313944 w 579120"/>
              <a:gd name="connsiteY2" fmla="*/ 441960 h 441960"/>
              <a:gd name="connsiteX3" fmla="*/ 313944 w 579120"/>
              <a:gd name="connsiteY3" fmla="*/ 294640 h 441960"/>
              <a:gd name="connsiteX4" fmla="*/ 0 w 579120"/>
              <a:gd name="connsiteY4" fmla="*/ 294640 h 441960"/>
              <a:gd name="connsiteX5" fmla="*/ 0 w 579120"/>
              <a:gd name="connsiteY5" fmla="*/ 147320 h 441960"/>
              <a:gd name="connsiteX6" fmla="*/ 313944 w 579120"/>
              <a:gd name="connsiteY6" fmla="*/ 147320 h 441960"/>
              <a:gd name="connsiteX7" fmla="*/ 313944 w 579120"/>
              <a:gd name="connsiteY7" fmla="*/ 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9120" h="441959">
                <a:moveTo>
                  <a:pt x="313944" y="0"/>
                </a:moveTo>
                <a:lnTo>
                  <a:pt x="579120" y="220980"/>
                </a:lnTo>
                <a:lnTo>
                  <a:pt x="313944" y="441960"/>
                </a:lnTo>
                <a:lnTo>
                  <a:pt x="313944" y="294640"/>
                </a:lnTo>
                <a:lnTo>
                  <a:pt x="0" y="294640"/>
                </a:lnTo>
                <a:lnTo>
                  <a:pt x="0" y="147320"/>
                </a:lnTo>
                <a:lnTo>
                  <a:pt x="313944" y="147320"/>
                </a:lnTo>
                <a:lnTo>
                  <a:pt x="313944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dist="38100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sp>
        <p:nvSpPr>
          <p:cNvPr id="20" name="形状10" title=""/>
          <p:cNvSpPr txBox="1"/>
          <p:nvPr/>
        </p:nvSpPr>
        <p:spPr>
          <a:xfrm>
            <a:off x="5061709" y="170621"/>
            <a:ext cx="1478280" cy="754380"/>
          </a:xfrm>
          <a:custGeom>
            <a:gdLst>
              <a:gd name="connsiteX0" fmla="*/ 125730 w 1478280"/>
              <a:gd name="connsiteY0" fmla="*/ 0 h 754380"/>
              <a:gd name="connsiteX1" fmla="*/ 1352550 w 1478280"/>
              <a:gd name="connsiteY1" fmla="*/ 0 h 754380"/>
              <a:gd name="connsiteX2" fmla="*/ 1421989 w 1478280"/>
              <a:gd name="connsiteY2" fmla="*/ 0 h 754380"/>
              <a:gd name="connsiteX3" fmla="*/ 1478280 w 1478280"/>
              <a:gd name="connsiteY3" fmla="*/ 628650 h 754380"/>
              <a:gd name="connsiteX4" fmla="*/ 1478280 w 1478280"/>
              <a:gd name="connsiteY4" fmla="*/ 698089 h 754380"/>
              <a:gd name="connsiteX5" fmla="*/ 125730 w 1478280"/>
              <a:gd name="connsiteY5" fmla="*/ 754380 h 754380"/>
              <a:gd name="connsiteX6" fmla="*/ 56291 w 1478280"/>
              <a:gd name="connsiteY6" fmla="*/ 754380 h 754380"/>
              <a:gd name="connsiteX7" fmla="*/ 0 w 1478280"/>
              <a:gd name="connsiteY7" fmla="*/ 125730 h 754380"/>
              <a:gd name="connsiteX8" fmla="*/ 0 w 1478280"/>
              <a:gd name="connsiteY8" fmla="*/ 56291 h 7543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8280" h="754380">
                <a:moveTo>
                  <a:pt x="125730" y="0"/>
                </a:moveTo>
                <a:lnTo>
                  <a:pt x="1352550" y="0"/>
                </a:lnTo>
                <a:cubicBezTo>
                  <a:pt x="1421989" y="0"/>
                  <a:pt x="1478280" y="56291"/>
                  <a:pt x="1478280" y="125730"/>
                </a:cubicBezTo>
                <a:lnTo>
                  <a:pt x="1478280" y="628650"/>
                </a:lnTo>
                <a:cubicBezTo>
                  <a:pt x="1478280" y="698089"/>
                  <a:pt x="1421989" y="754380"/>
                  <a:pt x="1352550" y="754380"/>
                </a:cubicBezTo>
                <a:lnTo>
                  <a:pt x="125730" y="754380"/>
                </a:lnTo>
                <a:cubicBezTo>
                  <a:pt x="56291" y="754380"/>
                  <a:pt x="0" y="698089"/>
                  <a:pt x="0" y="628650"/>
                </a:cubicBezTo>
                <a:lnTo>
                  <a:pt x="0" y="125730"/>
                </a:lnTo>
                <a:cubicBezTo>
                  <a:pt x="0" y="56291"/>
                  <a:pt x="56291" y="0"/>
                  <a:pt x="125730" y="0"/>
                </a:cubicBez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仿宋" panose="02010609060101010101" charset="-122"/>
                <a:ea typeface="仿宋" panose="02010609060101010101" charset="-122"/>
              </a:rPr>
              <a:t>使燃料充分燃烧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1" name="形状11" title=""/>
          <p:cNvSpPr txBox="1"/>
          <p:nvPr/>
        </p:nvSpPr>
        <p:spPr>
          <a:xfrm>
            <a:off x="6835864" y="267662"/>
            <a:ext cx="1478280" cy="754380"/>
          </a:xfrm>
          <a:custGeom>
            <a:gdLst>
              <a:gd name="connsiteX0" fmla="*/ 125730 w 1478280"/>
              <a:gd name="connsiteY0" fmla="*/ 0 h 754380"/>
              <a:gd name="connsiteX1" fmla="*/ 1352550 w 1478280"/>
              <a:gd name="connsiteY1" fmla="*/ 0 h 754380"/>
              <a:gd name="connsiteX2" fmla="*/ 1421989 w 1478280"/>
              <a:gd name="connsiteY2" fmla="*/ 0 h 754380"/>
              <a:gd name="connsiteX3" fmla="*/ 1478280 w 1478280"/>
              <a:gd name="connsiteY3" fmla="*/ 628650 h 754380"/>
              <a:gd name="connsiteX4" fmla="*/ 1478280 w 1478280"/>
              <a:gd name="connsiteY4" fmla="*/ 698089 h 754380"/>
              <a:gd name="connsiteX5" fmla="*/ 125730 w 1478280"/>
              <a:gd name="connsiteY5" fmla="*/ 754380 h 754380"/>
              <a:gd name="connsiteX6" fmla="*/ 56291 w 1478280"/>
              <a:gd name="connsiteY6" fmla="*/ 754380 h 754380"/>
              <a:gd name="connsiteX7" fmla="*/ 0 w 1478280"/>
              <a:gd name="connsiteY7" fmla="*/ 125730 h 754380"/>
              <a:gd name="connsiteX8" fmla="*/ 0 w 1478280"/>
              <a:gd name="connsiteY8" fmla="*/ 56291 h 7543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8280" h="754380">
                <a:moveTo>
                  <a:pt x="125730" y="0"/>
                </a:moveTo>
                <a:lnTo>
                  <a:pt x="1352550" y="0"/>
                </a:lnTo>
                <a:cubicBezTo>
                  <a:pt x="1421989" y="0"/>
                  <a:pt x="1478280" y="56291"/>
                  <a:pt x="1478280" y="125730"/>
                </a:cubicBezTo>
                <a:lnTo>
                  <a:pt x="1478280" y="628650"/>
                </a:lnTo>
                <a:cubicBezTo>
                  <a:pt x="1478280" y="698089"/>
                  <a:pt x="1421989" y="754380"/>
                  <a:pt x="1352550" y="754380"/>
                </a:cubicBezTo>
                <a:lnTo>
                  <a:pt x="125730" y="754380"/>
                </a:lnTo>
                <a:cubicBezTo>
                  <a:pt x="56291" y="754380"/>
                  <a:pt x="0" y="698089"/>
                  <a:pt x="0" y="628650"/>
                </a:cubicBezTo>
                <a:lnTo>
                  <a:pt x="0" y="125730"/>
                </a:lnTo>
                <a:cubicBezTo>
                  <a:pt x="0" y="56291"/>
                  <a:pt x="56291" y="0"/>
                  <a:pt x="125730" y="0"/>
                </a:cubicBez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保证良好的润滑</a:t>
            </a:r>
            <a:endParaRPr lang="zh-CN" altLang="en-US" sz="2500" b="0" i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2" name="形状12" title=""/>
          <p:cNvSpPr txBox="1"/>
          <p:nvPr/>
        </p:nvSpPr>
        <p:spPr>
          <a:xfrm>
            <a:off x="5725725" y="5982062"/>
            <a:ext cx="1849755" cy="754380"/>
          </a:xfrm>
          <a:custGeom>
            <a:gdLst>
              <a:gd name="connsiteX0" fmla="*/ 125730 w 1849755"/>
              <a:gd name="connsiteY0" fmla="*/ 0 h 754380"/>
              <a:gd name="connsiteX1" fmla="*/ 1724025 w 1849755"/>
              <a:gd name="connsiteY1" fmla="*/ 0 h 754380"/>
              <a:gd name="connsiteX2" fmla="*/ 1793464 w 1849755"/>
              <a:gd name="connsiteY2" fmla="*/ 0 h 754380"/>
              <a:gd name="connsiteX3" fmla="*/ 1849755 w 1849755"/>
              <a:gd name="connsiteY3" fmla="*/ 628650 h 754380"/>
              <a:gd name="connsiteX4" fmla="*/ 1849755 w 1849755"/>
              <a:gd name="connsiteY4" fmla="*/ 698089 h 754380"/>
              <a:gd name="connsiteX5" fmla="*/ 125730 w 1849755"/>
              <a:gd name="connsiteY5" fmla="*/ 754380 h 754380"/>
              <a:gd name="connsiteX6" fmla="*/ 56291 w 1849755"/>
              <a:gd name="connsiteY6" fmla="*/ 754380 h 754380"/>
              <a:gd name="connsiteX7" fmla="*/ 0 w 1849755"/>
              <a:gd name="connsiteY7" fmla="*/ 125730 h 754380"/>
              <a:gd name="connsiteX8" fmla="*/ 0 w 1849755"/>
              <a:gd name="connsiteY8" fmla="*/ 56291 h 7543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49755" h="754380">
                <a:moveTo>
                  <a:pt x="125730" y="0"/>
                </a:moveTo>
                <a:lnTo>
                  <a:pt x="1724025" y="0"/>
                </a:lnTo>
                <a:cubicBezTo>
                  <a:pt x="1793464" y="0"/>
                  <a:pt x="1849755" y="56291"/>
                  <a:pt x="1849755" y="125730"/>
                </a:cubicBezTo>
                <a:lnTo>
                  <a:pt x="1849755" y="628650"/>
                </a:lnTo>
                <a:cubicBezTo>
                  <a:pt x="1849755" y="698089"/>
                  <a:pt x="1793464" y="754380"/>
                  <a:pt x="1724025" y="754380"/>
                </a:cubicBezTo>
                <a:lnTo>
                  <a:pt x="125730" y="754380"/>
                </a:lnTo>
                <a:cubicBezTo>
                  <a:pt x="56291" y="754380"/>
                  <a:pt x="0" y="698089"/>
                  <a:pt x="0" y="628650"/>
                </a:cubicBezTo>
                <a:lnTo>
                  <a:pt x="0" y="125730"/>
                </a:lnTo>
                <a:cubicBezTo>
                  <a:pt x="0" y="56291"/>
                  <a:pt x="56291" y="0"/>
                  <a:pt x="125730" y="0"/>
                </a:cubicBez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2500" b="0" i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尽量减小各种热量损失</a:t>
            </a:r>
            <a:endParaRPr lang="zh-CN" altLang="en-US" sz="2500" b="0" i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形状13" title=""/>
          <p:cNvSpPr txBox="1"/>
          <p:nvPr/>
        </p:nvSpPr>
        <p:spPr>
          <a:xfrm>
            <a:off x="7795279" y="5785847"/>
            <a:ext cx="2364105" cy="754380"/>
          </a:xfrm>
          <a:custGeom>
            <a:gdLst>
              <a:gd name="connsiteX0" fmla="*/ 125730 w 2364105"/>
              <a:gd name="connsiteY0" fmla="*/ 0 h 754380"/>
              <a:gd name="connsiteX1" fmla="*/ 2238375 w 2364105"/>
              <a:gd name="connsiteY1" fmla="*/ 0 h 754380"/>
              <a:gd name="connsiteX2" fmla="*/ 2307814 w 2364105"/>
              <a:gd name="connsiteY2" fmla="*/ 0 h 754380"/>
              <a:gd name="connsiteX3" fmla="*/ 2364105 w 2364105"/>
              <a:gd name="connsiteY3" fmla="*/ 628650 h 754380"/>
              <a:gd name="connsiteX4" fmla="*/ 2364105 w 2364105"/>
              <a:gd name="connsiteY4" fmla="*/ 698089 h 754380"/>
              <a:gd name="connsiteX5" fmla="*/ 125730 w 2364105"/>
              <a:gd name="connsiteY5" fmla="*/ 754380 h 754380"/>
              <a:gd name="connsiteX6" fmla="*/ 56291 w 2364105"/>
              <a:gd name="connsiteY6" fmla="*/ 754380 h 754380"/>
              <a:gd name="connsiteX7" fmla="*/ 0 w 2364105"/>
              <a:gd name="connsiteY7" fmla="*/ 125730 h 754380"/>
              <a:gd name="connsiteX8" fmla="*/ 0 w 2364105"/>
              <a:gd name="connsiteY8" fmla="*/ 56291 h 7543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4105" h="754380">
                <a:moveTo>
                  <a:pt x="125730" y="0"/>
                </a:moveTo>
                <a:lnTo>
                  <a:pt x="2238375" y="0"/>
                </a:lnTo>
                <a:cubicBezTo>
                  <a:pt x="2307814" y="0"/>
                  <a:pt x="2364105" y="56291"/>
                  <a:pt x="2364105" y="125730"/>
                </a:cubicBezTo>
                <a:lnTo>
                  <a:pt x="2364105" y="628650"/>
                </a:lnTo>
                <a:cubicBezTo>
                  <a:pt x="2364105" y="698089"/>
                  <a:pt x="2307814" y="754380"/>
                  <a:pt x="2238375" y="754380"/>
                </a:cubicBezTo>
                <a:lnTo>
                  <a:pt x="125730" y="754380"/>
                </a:lnTo>
                <a:cubicBezTo>
                  <a:pt x="56291" y="754380"/>
                  <a:pt x="0" y="698089"/>
                  <a:pt x="0" y="628650"/>
                </a:cubicBezTo>
                <a:lnTo>
                  <a:pt x="0" y="125730"/>
                </a:lnTo>
                <a:cubicBezTo>
                  <a:pt x="0" y="56291"/>
                  <a:pt x="56291" y="0"/>
                  <a:pt x="125730" y="0"/>
                </a:cubicBez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改进创新提高尾气能量利用</a:t>
            </a:r>
            <a:endParaRPr lang="zh-CN" altLang="en-US" sz="2500" b="0" i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4" name="形状14" title=""/>
          <p:cNvSpPr txBox="1"/>
          <p:nvPr/>
        </p:nvSpPr>
        <p:spPr>
          <a:xfrm>
            <a:off x="363141" y="1147753"/>
            <a:ext cx="2653903" cy="883920"/>
          </a:xfrm>
          <a:custGeom>
            <a:gdLst>
              <a:gd name="connsiteX0" fmla="*/ 147320 w 2653903"/>
              <a:gd name="connsiteY0" fmla="*/ 0 h 883920"/>
              <a:gd name="connsiteX1" fmla="*/ 2506583 w 2653903"/>
              <a:gd name="connsiteY1" fmla="*/ 0 h 883920"/>
              <a:gd name="connsiteX2" fmla="*/ 2545655 w 2653903"/>
              <a:gd name="connsiteY2" fmla="*/ 0 h 883920"/>
              <a:gd name="connsiteX3" fmla="*/ 2638382 w 2653903"/>
              <a:gd name="connsiteY3" fmla="*/ 70777 h 883920"/>
              <a:gd name="connsiteX4" fmla="*/ 2653903 w 2653903"/>
              <a:gd name="connsiteY4" fmla="*/ 736600 h 883920"/>
              <a:gd name="connsiteX5" fmla="*/ 2653903 w 2653903"/>
              <a:gd name="connsiteY5" fmla="*/ 775672 h 883920"/>
              <a:gd name="connsiteX6" fmla="*/ 2583126 w 2653903"/>
              <a:gd name="connsiteY6" fmla="*/ 868399 h 883920"/>
              <a:gd name="connsiteX7" fmla="*/ 1772034 w 2653903"/>
              <a:gd name="connsiteY7" fmla="*/ 883920 h 883920"/>
              <a:gd name="connsiteX8" fmla="*/ 1940595 w 2653903"/>
              <a:gd name="connsiteY8" fmla="*/ 1536868 h 883920"/>
              <a:gd name="connsiteX9" fmla="*/ 1308683 w 2653903"/>
              <a:gd name="connsiteY9" fmla="*/ 883920 h 883920"/>
              <a:gd name="connsiteX10" fmla="*/ 147320 w 2653903"/>
              <a:gd name="connsiteY10" fmla="*/ 883920 h 883920"/>
              <a:gd name="connsiteX11" fmla="*/ 108248 w 2653903"/>
              <a:gd name="connsiteY11" fmla="*/ 883920 h 883920"/>
              <a:gd name="connsiteX12" fmla="*/ 15521 w 2653903"/>
              <a:gd name="connsiteY12" fmla="*/ 813143 h 883920"/>
              <a:gd name="connsiteX13" fmla="*/ 0 w 2653903"/>
              <a:gd name="connsiteY13" fmla="*/ 147320 h 883920"/>
              <a:gd name="connsiteX14" fmla="*/ 0 w 2653903"/>
              <a:gd name="connsiteY14" fmla="*/ 65957 h 883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653903" h="1536868">
                <a:moveTo>
                  <a:pt x="147320" y="0"/>
                </a:moveTo>
                <a:lnTo>
                  <a:pt x="2506583" y="0"/>
                </a:lnTo>
                <a:cubicBezTo>
                  <a:pt x="2545655" y="0"/>
                  <a:pt x="2583126" y="15521"/>
                  <a:pt x="2610754" y="43149"/>
                </a:cubicBezTo>
                <a:cubicBezTo>
                  <a:pt x="2638382" y="70777"/>
                  <a:pt x="2653903" y="108248"/>
                  <a:pt x="2653903" y="147320"/>
                </a:cubicBezTo>
                <a:lnTo>
                  <a:pt x="2653903" y="736600"/>
                </a:lnTo>
                <a:cubicBezTo>
                  <a:pt x="2653903" y="775672"/>
                  <a:pt x="2638382" y="813143"/>
                  <a:pt x="2610754" y="840771"/>
                </a:cubicBezTo>
                <a:cubicBezTo>
                  <a:pt x="2583126" y="868399"/>
                  <a:pt x="2545655" y="883920"/>
                  <a:pt x="2506583" y="883920"/>
                </a:cubicBezTo>
                <a:lnTo>
                  <a:pt x="1772034" y="883920"/>
                </a:lnTo>
                <a:lnTo>
                  <a:pt x="1940595" y="1536868"/>
                </a:lnTo>
                <a:lnTo>
                  <a:pt x="1308683" y="883920"/>
                </a:lnTo>
                <a:lnTo>
                  <a:pt x="147320" y="883920"/>
                </a:lnTo>
                <a:cubicBezTo>
                  <a:pt x="108248" y="883920"/>
                  <a:pt x="70777" y="868399"/>
                  <a:pt x="43149" y="840771"/>
                </a:cubicBezTo>
                <a:cubicBezTo>
                  <a:pt x="15521" y="813143"/>
                  <a:pt x="0" y="775672"/>
                  <a:pt x="0" y="736600"/>
                </a:cubicBezTo>
                <a:lnTo>
                  <a:pt x="0" y="147320"/>
                </a:lnTo>
                <a:cubicBezTo>
                  <a:pt x="0" y="65957"/>
                  <a:pt x="65957" y="0"/>
                  <a:pt x="147320" y="0"/>
                </a:cubicBez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1" i="0">
                <a:solidFill>
                  <a:srgbClr val="000000">
                    <a:alpha val="100000"/>
                  </a:srgbClr>
                </a:solidFill>
                <a:latin typeface="仿宋" panose="02010609060101010101" charset="-122"/>
                <a:ea typeface="仿宋" panose="02010609060101010101" charset="-122"/>
              </a:rPr>
              <a:t>如何提高热机的效率呢？</a:t>
            </a:r>
            <a:endParaRPr lang="zh-CN" altLang="en-US" sz="2600" b="1" i="0">
              <a:solidFill>
                <a:srgbClr val="000000">
                  <a:alpha val="100000"/>
                </a:srgb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5" name="形状15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26" name="组合2" title=""/>
          <p:cNvGrpSpPr/>
          <p:nvPr/>
        </p:nvGrpSpPr>
        <p:grpSpPr>
          <a:xfrm>
            <a:off x="414642" y="283736"/>
            <a:ext cx="2613022" cy="835019"/>
            <a:chExt cx="2613022" cy="835019"/>
          </a:xfrm>
        </p:grpSpPr>
        <p:sp>
          <p:nvSpPr>
            <p:cNvPr id="27" name="形状23"/>
            <p:cNvSpPr txBox="1"/>
            <p:nvPr/>
          </p:nvSpPr>
          <p:spPr>
            <a:xfrm>
              <a:off x="559908" y="0"/>
              <a:ext cx="2053114" cy="760847"/>
            </a:xfrm>
            <a:custGeom>
              <a:gdLst>
                <a:gd name="connsiteX0" fmla="*/ 0 w 2053114"/>
                <a:gd name="connsiteY0" fmla="*/ 760847 h 760847"/>
                <a:gd name="connsiteX1" fmla="*/ 2053114 w 2053114"/>
                <a:gd name="connsiteY1" fmla="*/ 760847 h 760847"/>
                <a:gd name="connsiteX2" fmla="*/ 0 w 2053114"/>
                <a:gd name="connsiteY2" fmla="*/ 760847 h 760847"/>
                <a:gd name="connsiteX0-1" fmla="*/ 0 w 2053114"/>
                <a:gd name="connsiteY0-2" fmla="*/ 0 h 760847"/>
                <a:gd name="connsiteX1-3" fmla="*/ 745 w 2053114"/>
                <a:gd name="connsiteY1-4" fmla="*/ 0 h 760847"/>
                <a:gd name="connsiteX2-5" fmla="*/ 0 w 20531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53114" h="760847">
                  <a:moveTo>
                    <a:pt x="0" y="760847"/>
                  </a:moveTo>
                  <a:lnTo>
                    <a:pt x="2053114" y="760847"/>
                  </a:lnTo>
                  <a:lnTo>
                    <a:pt x="0" y="760847"/>
                  </a:lnTo>
                  <a:close/>
                </a:path>
                <a:path w="2053114" h="760847">
                  <a:moveTo>
                    <a:pt x="0" y="0"/>
                  </a:moveTo>
                  <a:lnTo>
                    <a:pt x="74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8" name="形状24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9" name="形状25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30" name="形状26"/>
            <p:cNvSpPr txBox="1"/>
            <p:nvPr/>
          </p:nvSpPr>
          <p:spPr>
            <a:xfrm>
              <a:off x="557375" y="273901"/>
              <a:ext cx="202920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热机的效率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1" name="形状27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32" name="图片2" title="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55498" y="6155711"/>
            <a:ext cx="523846" cy="49641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风铃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3" grpId="0" animBg="1"/>
      <p:bldP spid="4" grpId="0" animBg="1"/>
      <p:bldP spid="5" grpId="0" animBg="1"/>
      <p:bldP spid="6" grpId="0" animBg="1"/>
      <p:bldP spid="7" grpId="0" animBg="1"/>
      <p:bldP spid="24" grpId="0" animBg="1"/>
      <p:bldP spid="16" grpId="0" animBg="1"/>
      <p:bldP spid="20" grpId="0" animBg="1"/>
      <p:bldP spid="17" grpId="0" animBg="1"/>
      <p:bldP spid="21" grpId="0" animBg="1"/>
      <p:bldP spid="18" grpId="0" animBg="1"/>
      <p:bldP spid="22" grpId="0" animBg="1"/>
      <p:bldP spid="19" grpId="0" animBg="1"/>
      <p:bldP spid="23" grpId="0" animBg="1"/>
      <p:bldP spid="26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59"/>
            <a:ext cx="10598210" cy="6223978"/>
            <a:chExt cx="10598210" cy="6223978"/>
          </a:xfrm>
        </p:grpSpPr>
        <p:pic>
          <p:nvPicPr>
            <p:cNvPr id="3" name="图片2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1"/>
            <p:cNvSpPr txBox="1"/>
            <p:nvPr/>
          </p:nvSpPr>
          <p:spPr>
            <a:xfrm>
              <a:off x="604323" y="476011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 title="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图片1" title="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3"/>
          <a:srcRect l="1915" t="16549" r="82535" b="13732"/>
          <a:stretch>
            <a:fillRect/>
          </a:stretch>
        </p:blipFill>
        <p:spPr>
          <a:xfrm>
            <a:off x="11455241" y="6177896"/>
            <a:ext cx="523551" cy="489852"/>
          </a:xfrm>
          <a:prstGeom prst="rect">
            <a:avLst/>
          </a:prstGeom>
        </p:spPr>
      </p:pic>
      <p:pic>
        <p:nvPicPr>
          <p:cNvPr id="7" name="视频1" title="">
            <a:hlinkClick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3313" y="755180"/>
            <a:ext cx="9440809" cy="531048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7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2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3053" y="886387"/>
            <a:ext cx="878081" cy="5071672"/>
          </a:xfrm>
          <a:custGeom>
            <a:gdLst>
              <a:gd name="connsiteX0" fmla="*/ 210739 w 878081"/>
              <a:gd name="connsiteY0" fmla="*/ 0 h 5071672"/>
              <a:gd name="connsiteX1" fmla="*/ 807835 w 878081"/>
              <a:gd name="connsiteY1" fmla="*/ 0 h 5071672"/>
              <a:gd name="connsiteX2" fmla="*/ 832931 w 878081"/>
              <a:gd name="connsiteY2" fmla="*/ 0 h 5071672"/>
              <a:gd name="connsiteX3" fmla="*/ 881218 w 878081"/>
              <a:gd name="connsiteY3" fmla="*/ 56858 h 5071672"/>
              <a:gd name="connsiteX4" fmla="*/ 856122 w 878081"/>
              <a:gd name="connsiteY4" fmla="*/ 127104 h 5071672"/>
              <a:gd name="connsiteX5" fmla="*/ 737588 w 878081"/>
              <a:gd name="connsiteY5" fmla="*/ 140493 h 5071672"/>
              <a:gd name="connsiteX6" fmla="*/ 737588 w 878081"/>
              <a:gd name="connsiteY6" fmla="*/ 5001426 h 5071672"/>
              <a:gd name="connsiteX7" fmla="*/ 737588 w 878081"/>
              <a:gd name="connsiteY7" fmla="*/ 5040221 h 5071672"/>
              <a:gd name="connsiteX8" fmla="*/ 70246 w 878081"/>
              <a:gd name="connsiteY8" fmla="*/ 5071672 h 5071672"/>
              <a:gd name="connsiteX9" fmla="*/ 31516 w 878081"/>
              <a:gd name="connsiteY9" fmla="*/ 5071579 h 5071672"/>
              <a:gd name="connsiteX10" fmla="*/ 168 w 878081"/>
              <a:gd name="connsiteY10" fmla="*/ 4962695 h 5071672"/>
              <a:gd name="connsiteX11" fmla="*/ 140493 w 878081"/>
              <a:gd name="connsiteY11" fmla="*/ 4931179 h 5071672"/>
              <a:gd name="connsiteX12" fmla="*/ 140493 w 878081"/>
              <a:gd name="connsiteY12" fmla="*/ 70247 h 5071672"/>
              <a:gd name="connsiteX13" fmla="*/ 140493 w 878081"/>
              <a:gd name="connsiteY13" fmla="*/ 31450 h 5071672"/>
              <a:gd name="connsiteX0-1" fmla="*/ 210739 w 878081"/>
              <a:gd name="connsiteY0-2" fmla="*/ 0 h 5071672"/>
              <a:gd name="connsiteX1-3" fmla="*/ 807835 w 878081"/>
              <a:gd name="connsiteY1-4" fmla="*/ 0 h 5071672"/>
              <a:gd name="connsiteX2-5" fmla="*/ 832931 w 878081"/>
              <a:gd name="connsiteY2-6" fmla="*/ 0 h 5071672"/>
              <a:gd name="connsiteX3-7" fmla="*/ 881218 w 878081"/>
              <a:gd name="connsiteY3-8" fmla="*/ 56858 h 5071672"/>
              <a:gd name="connsiteX4-9" fmla="*/ 856122 w 878081"/>
              <a:gd name="connsiteY4-10" fmla="*/ 127104 h 5071672"/>
              <a:gd name="connsiteX5-11" fmla="*/ 210739 w 878081"/>
              <a:gd name="connsiteY5-12" fmla="*/ 140493 h 5071672"/>
              <a:gd name="connsiteX6-13" fmla="*/ 235836 w 878081"/>
              <a:gd name="connsiteY6-14" fmla="*/ 140493 h 5071672"/>
              <a:gd name="connsiteX7-15" fmla="*/ 284123 w 878081"/>
              <a:gd name="connsiteY7-16" fmla="*/ 83635 h 5071672"/>
              <a:gd name="connsiteX8-17" fmla="*/ 259026 w 878081"/>
              <a:gd name="connsiteY8-18" fmla="*/ 13389 h 5071672"/>
              <a:gd name="connsiteX0-19" fmla="*/ 210739 w 878081"/>
              <a:gd name="connsiteY0-20" fmla="*/ 70246 h 5071672"/>
              <a:gd name="connsiteX1-21" fmla="*/ 280986 w 878081"/>
              <a:gd name="connsiteY1-22" fmla="*/ 70246 h 5071672"/>
              <a:gd name="connsiteX2-23" fmla="*/ 280986 w 878081"/>
              <a:gd name="connsiteY2-24" fmla="*/ 109043 h 5071672"/>
              <a:gd name="connsiteX3-25" fmla="*/ 191341 w 878081"/>
              <a:gd name="connsiteY3-26" fmla="*/ 140493 h 5071672"/>
              <a:gd name="connsiteX4-27" fmla="*/ 175616 w 878081"/>
              <a:gd name="connsiteY4-28" fmla="*/ 85972 h 5071672"/>
              <a:gd name="connsiteX0-29" fmla="*/ 70246 w 878081"/>
              <a:gd name="connsiteY0-30" fmla="*/ 4931179 h 5071672"/>
              <a:gd name="connsiteX1-31" fmla="*/ 140493 w 878081"/>
              <a:gd name="connsiteY1-32" fmla="*/ 4931179 h 5071672"/>
              <a:gd name="connsiteX2-33" fmla="*/ 140493 w 878081"/>
              <a:gd name="connsiteY2-34" fmla="*/ 5001426 h 5071672"/>
              <a:gd name="connsiteX3-35" fmla="*/ 140493 w 878081"/>
              <a:gd name="connsiteY3-36" fmla="*/ 5029838 h 5071672"/>
              <a:gd name="connsiteX4-37" fmla="*/ 70879 w 878081"/>
              <a:gd name="connsiteY4-38" fmla="*/ 5077198 h 5071672"/>
              <a:gd name="connsiteX5-39" fmla="*/ 484 w 878081"/>
              <a:gd name="connsiteY5-40" fmla="*/ 5031007 h 5071672"/>
              <a:gd name="connsiteX6-41" fmla="*/ 16220 w 878081"/>
              <a:gd name="connsiteY6-42" fmla="*/ 4948294 h 5071672"/>
              <a:gd name="connsiteX0-43" fmla="*/ 70246 w 878081"/>
              <a:gd name="connsiteY0-44" fmla="*/ 4931179 h 5071672"/>
              <a:gd name="connsiteX1-45" fmla="*/ 89612 w 878081"/>
              <a:gd name="connsiteY1-46" fmla="*/ 4931226 h 5071672"/>
              <a:gd name="connsiteX2-47" fmla="*/ 105286 w 878081"/>
              <a:gd name="connsiteY2-48" fmla="*/ 4985668 h 5071672"/>
              <a:gd name="connsiteX3-49" fmla="*/ 140493 w 878081"/>
              <a:gd name="connsiteY3-50" fmla="*/ 5001426 h 5071672"/>
              <a:gd name="connsiteX4-51" fmla="*/ 140493 w 878081"/>
              <a:gd name="connsiteY4-52" fmla="*/ 5029838 h 5071672"/>
              <a:gd name="connsiteX5-53" fmla="*/ 70879 w 878081"/>
              <a:gd name="connsiteY5-54" fmla="*/ 5077198 h 5071672"/>
              <a:gd name="connsiteX6-55" fmla="*/ 484 w 878081"/>
              <a:gd name="connsiteY6-56" fmla="*/ 5031007 h 5071672"/>
              <a:gd name="connsiteX7-57" fmla="*/ 16220 w 878081"/>
              <a:gd name="connsiteY7-58" fmla="*/ 4948294 h 507167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5071675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5001426"/>
                </a:lnTo>
                <a:cubicBezTo>
                  <a:pt x="737588" y="5040221"/>
                  <a:pt x="706138" y="5071671"/>
                  <a:pt x="667342" y="5071672"/>
                </a:cubicBezTo>
                <a:lnTo>
                  <a:pt x="70246" y="5071672"/>
                </a:lnTo>
                <a:cubicBezTo>
                  <a:pt x="31516" y="5071579"/>
                  <a:pt x="168" y="5040156"/>
                  <a:pt x="168" y="5001426"/>
                </a:cubicBezTo>
                <a:cubicBezTo>
                  <a:pt x="168" y="4962695"/>
                  <a:pt x="31516" y="4931272"/>
                  <a:pt x="70246" y="4931179"/>
                </a:cubicBezTo>
                <a:lnTo>
                  <a:pt x="140493" y="493117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5071675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5071675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5071675">
                <a:moveTo>
                  <a:pt x="70246" y="4931179"/>
                </a:moveTo>
                <a:lnTo>
                  <a:pt x="140493" y="4931179"/>
                </a:lnTo>
                <a:lnTo>
                  <a:pt x="140493" y="5001426"/>
                </a:lnTo>
                <a:cubicBezTo>
                  <a:pt x="140493" y="5029838"/>
                  <a:pt x="123378" y="5055452"/>
                  <a:pt x="97129" y="5066326"/>
                </a:cubicBezTo>
                <a:cubicBezTo>
                  <a:pt x="70879" y="5077198"/>
                  <a:pt x="40665" y="5071188"/>
                  <a:pt x="20575" y="5051098"/>
                </a:cubicBezTo>
                <a:cubicBezTo>
                  <a:pt x="484" y="5031007"/>
                  <a:pt x="-5526" y="5000794"/>
                  <a:pt x="5347" y="4974544"/>
                </a:cubicBezTo>
                <a:cubicBezTo>
                  <a:pt x="16220" y="4948294"/>
                  <a:pt x="41834" y="4931180"/>
                  <a:pt x="70246" y="4931179"/>
                </a:cubicBezTo>
                <a:close/>
              </a:path>
              <a:path w="878083" h="5071675">
                <a:moveTo>
                  <a:pt x="70246" y="4931179"/>
                </a:moveTo>
                <a:cubicBezTo>
                  <a:pt x="89612" y="4931226"/>
                  <a:pt x="105286" y="4946938"/>
                  <a:pt x="105286" y="4966303"/>
                </a:cubicBezTo>
                <a:cubicBezTo>
                  <a:pt x="105286" y="4985668"/>
                  <a:pt x="89612" y="5001380"/>
                  <a:pt x="70246" y="5001426"/>
                </a:cubicBezTo>
                <a:lnTo>
                  <a:pt x="140493" y="5001426"/>
                </a:lnTo>
                <a:cubicBezTo>
                  <a:pt x="140493" y="5029838"/>
                  <a:pt x="123378" y="5055452"/>
                  <a:pt x="97129" y="5066326"/>
                </a:cubicBezTo>
                <a:cubicBezTo>
                  <a:pt x="70879" y="5077198"/>
                  <a:pt x="40665" y="5071188"/>
                  <a:pt x="20575" y="5051098"/>
                </a:cubicBezTo>
                <a:cubicBezTo>
                  <a:pt x="484" y="5031007"/>
                  <a:pt x="-5526" y="5000794"/>
                  <a:pt x="5347" y="4974544"/>
                </a:cubicBezTo>
                <a:cubicBezTo>
                  <a:pt x="16220" y="4948294"/>
                  <a:pt x="41834" y="4931180"/>
                  <a:pt x="70246" y="493117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神州十八号乘组出征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1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/>
          <a:srcRect l="947" t="500" r="473"/>
          <a:stretch>
            <a:fillRect/>
          </a:stretch>
        </p:blipFill>
        <p:spPr>
          <a:xfrm>
            <a:off x="11462947" y="6164113"/>
            <a:ext cx="521056" cy="496300"/>
          </a:xfrm>
          <a:prstGeom prst="rect">
            <a:avLst/>
          </a:prstGeom>
        </p:spPr>
      </p:pic>
      <p:pic>
        <p:nvPicPr>
          <p:cNvPr id="7" name="视频1" title="">
            <a:hlinkClick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0647" y="789372"/>
            <a:ext cx="9360960" cy="52655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1" title=""/>
          <p:cNvSpPr txBox="1"/>
          <p:nvPr/>
        </p:nvSpPr>
        <p:spPr>
          <a:xfrm>
            <a:off x="284521" y="155086"/>
            <a:ext cx="5780484" cy="39119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某团队在海拔3000多米高的山上野营时，使用铁锅烧水，它们发现把体积为2L的水从10℃加热到90℃时，共消耗了0.5kg的干木柴。</a:t>
            </a: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(C</a:t>
            </a:r>
            <a:r>
              <a:rPr lang="zh-CN" altLang="en-US" sz="2800" b="0" i="0" baseline="-25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</a:t>
            </a: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=4.2×10</a:t>
            </a:r>
            <a:r>
              <a:rPr lang="zh-CN" altLang="en-US" sz="2800" b="0" i="0" baseline="30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J/(kg•℃)，</a:t>
            </a:r>
            <a:endParaRPr lang="zh-CN" altLang="en-US" sz="22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4100"/>
              </a:lnSpc>
            </a:pP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q</a:t>
            </a:r>
            <a:r>
              <a:rPr lang="zh-CN" altLang="en-US" sz="2800" b="0" i="0" baseline="-25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木柴</a:t>
            </a: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=1.2×10</a:t>
            </a:r>
            <a:r>
              <a:rPr lang="zh-CN" altLang="en-US" sz="2800" b="0" i="0" baseline="30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7</a:t>
            </a:r>
            <a:r>
              <a:rPr lang="zh-CN" altLang="en-US" sz="22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J/kg）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求：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（1）干木柴完全燃烧释放出的能量；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（2）水吸收的热量；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（3）铁锅烧水的效率。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0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2" title=""/>
          <p:cNvSpPr txBox="1"/>
          <p:nvPr/>
        </p:nvSpPr>
        <p:spPr>
          <a:xfrm>
            <a:off x="254775" y="4066577"/>
            <a:ext cx="4915300" cy="5091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解：(1)干木柴完全燃烧放出的能量：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9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078" y="4658406"/>
            <a:ext cx="1780133" cy="439874"/>
          </a:xfrm>
          <a:prstGeom prst="rect">
            <a:avLst/>
          </a:prstGeom>
        </p:spPr>
      </p:pic>
      <p:pic>
        <p:nvPicPr>
          <p:cNvPr id="10" name="公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0464" y="4622178"/>
            <a:ext cx="3554096" cy="475647"/>
          </a:xfrm>
          <a:prstGeom prst="rect">
            <a:avLst/>
          </a:prstGeom>
        </p:spPr>
      </p:pic>
      <p:sp>
        <p:nvSpPr>
          <p:cNvPr id="11" name="文本3" title=""/>
          <p:cNvSpPr txBox="1"/>
          <p:nvPr/>
        </p:nvSpPr>
        <p:spPr>
          <a:xfrm>
            <a:off x="6146263" y="403828"/>
            <a:ext cx="5467750" cy="52638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(2)水的体积：</a:t>
            </a:r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V</a:t>
            </a:r>
            <a:r>
              <a:rPr lang="zh-CN" altLang="en-US" sz="2800" b="1" i="0" baseline="-2500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</a:t>
            </a:r>
            <a:r>
              <a:rPr lang="zh-CN" altLang="en-US" sz="23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=2L=_______m</a:t>
            </a:r>
            <a:r>
              <a:rPr lang="zh-CN" altLang="en-US" sz="2300" b="0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2300" b="0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12" name="公式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8690" y="978478"/>
            <a:ext cx="1623664" cy="439874"/>
          </a:xfrm>
          <a:prstGeom prst="rect">
            <a:avLst/>
          </a:prstGeom>
        </p:spPr>
      </p:pic>
      <p:pic>
        <p:nvPicPr>
          <p:cNvPr id="13" name="公式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9993" y="960580"/>
            <a:ext cx="3710503" cy="475647"/>
          </a:xfrm>
          <a:prstGeom prst="rect">
            <a:avLst/>
          </a:prstGeom>
        </p:spPr>
      </p:pic>
      <p:sp>
        <p:nvSpPr>
          <p:cNvPr id="14" name="文本4" title=""/>
          <p:cNvSpPr txBox="1"/>
          <p:nvPr/>
        </p:nvSpPr>
        <p:spPr>
          <a:xfrm>
            <a:off x="6146025" y="1519423"/>
            <a:ext cx="2772175" cy="5091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水吸收的热量：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5" name="公式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8050" y="1535925"/>
            <a:ext cx="2151283" cy="475647"/>
          </a:xfrm>
          <a:prstGeom prst="rect">
            <a:avLst/>
          </a:prstGeom>
        </p:spPr>
      </p:pic>
      <p:pic>
        <p:nvPicPr>
          <p:cNvPr id="16" name="公式6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111" y="2054006"/>
            <a:ext cx="5788571" cy="426358"/>
          </a:xfrm>
          <a:prstGeom prst="rect">
            <a:avLst/>
          </a:prstGeom>
        </p:spPr>
      </p:pic>
      <p:sp>
        <p:nvSpPr>
          <p:cNvPr id="17" name="文本5" title=""/>
          <p:cNvSpPr txBox="1"/>
          <p:nvPr/>
        </p:nvSpPr>
        <p:spPr>
          <a:xfrm>
            <a:off x="6146502" y="2611755"/>
            <a:ext cx="2705500" cy="5091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(3)铁锅烧水效率：</a:t>
            </a:r>
            <a:endParaRPr lang="zh-CN" altLang="en-US" sz="22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8" name="公式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4560" y="3056750"/>
            <a:ext cx="1183527" cy="968932"/>
          </a:xfrm>
          <a:prstGeom prst="rect">
            <a:avLst/>
          </a:prstGeom>
        </p:spPr>
      </p:pic>
      <p:pic>
        <p:nvPicPr>
          <p:cNvPr id="19" name="公式8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38203" y="3056712"/>
            <a:ext cx="2430931" cy="1040477"/>
          </a:xfrm>
          <a:prstGeom prst="rect">
            <a:avLst/>
          </a:prstGeom>
        </p:spPr>
      </p:pic>
      <p:sp>
        <p:nvSpPr>
          <p:cNvPr id="20" name="文本6" title=""/>
          <p:cNvSpPr txBox="1"/>
          <p:nvPr/>
        </p:nvSpPr>
        <p:spPr>
          <a:xfrm>
            <a:off x="9095984" y="404019"/>
            <a:ext cx="1073150" cy="52638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300" b="0" i="0">
                <a:solidFill>
                  <a:srgbClr val="AA00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</a:t>
            </a:r>
            <a:r>
              <a:rPr lang="zh-CN" altLang="en-US" sz="2200" b="0" i="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×10</a:t>
            </a:r>
            <a:r>
              <a:rPr lang="zh-CN" altLang="en-US" sz="2800" b="0" i="0" baseline="3000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-3</a:t>
            </a:r>
            <a:endParaRPr lang="zh-CN" altLang="en-US" sz="2800" b="0" i="0" baseline="30000">
              <a:solidFill>
                <a:srgbClr val="AA00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rcRect l="947" t="500" r="473"/>
          <a:stretch>
            <a:fillRect/>
          </a:stretch>
        </p:blipFill>
        <p:spPr>
          <a:xfrm>
            <a:off x="11462947" y="6164113"/>
            <a:ext cx="521056" cy="496300"/>
          </a:xfrm>
          <a:prstGeom prst="rect">
            <a:avLst/>
          </a:prstGeom>
        </p:spPr>
      </p:pic>
      <p:sp>
        <p:nvSpPr>
          <p:cNvPr id="6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1" title=""/>
          <p:cNvSpPr txBox="1"/>
          <p:nvPr/>
        </p:nvSpPr>
        <p:spPr>
          <a:xfrm>
            <a:off x="284521" y="155086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下列关于燃料的热值的说法正确的是(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文本2" title=""/>
          <p:cNvSpPr txBox="1"/>
          <p:nvPr/>
        </p:nvSpPr>
        <p:spPr>
          <a:xfrm>
            <a:off x="6208233" y="155029"/>
            <a:ext cx="5780484" cy="426771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暑假期间，小明一家从平遥古城自驾前往五台山，进行古建筑研学旅行。平遥古城到五台山全程约360km，驾车前往大约需要4h。(汽油的热值q取4.5×10²J/ kg,汽油的密度ρ取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0.8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×10</a:t>
            </a:r>
            <a:r>
              <a:rPr lang="zh-CN" altLang="en-US" sz="2400" b="0" i="0" baseline="30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kg/m</a:t>
            </a:r>
            <a:r>
              <a:rPr lang="zh-CN" altLang="en-US" sz="2400" b="0" i="0" baseline="30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(1)求汽车的平均速度。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(2)汽车全程消耗汽油25 L，求汽油完全燃烧放出的热量Q。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(3)若汽车发动机全程的平均功率为25kW，求汽车发动机的效率。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形状6" title=""/>
          <p:cNvSpPr txBox="1"/>
          <p:nvPr/>
        </p:nvSpPr>
        <p:spPr>
          <a:xfrm>
            <a:off x="6189650" y="363579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3" title=""/>
          <p:cNvSpPr txBox="1"/>
          <p:nvPr/>
        </p:nvSpPr>
        <p:spPr>
          <a:xfrm>
            <a:off x="284969" y="1320194"/>
            <a:ext cx="5780284" cy="336232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A.燃料燃烧越充分，其热值越大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B.燃料的热值越小，完全燃烧放出的热量越少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C.一瓶酒精用去三分之一，剩余酒精的热值将减小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D.焦炭的热值是3.0×10⁷J/ kg,完全燃烧1kg焦炭能放出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的热量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1" title=""/>
          <p:cNvSpPr txBox="1"/>
          <p:nvPr/>
        </p:nvSpPr>
        <p:spPr>
          <a:xfrm>
            <a:off x="266033" y="155715"/>
            <a:ext cx="5780484" cy="206934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汽车是现代生活中最常见的一种交通工具，如图甲、乙分别是某汽油机的某冲程及能量流向图。下列有关说法正确的是(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2" title=""/>
          <p:cNvSpPr txBox="1"/>
          <p:nvPr/>
        </p:nvSpPr>
        <p:spPr>
          <a:xfrm>
            <a:off x="6157560" y="155600"/>
            <a:ext cx="5780484" cy="207743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如图所示为单缸四冲程汽油机的一个冲程的示意图，若该汽油机的效率为30%，飞轮每分钟转动1800转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则下列说法正确的是()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形状5" title=""/>
          <p:cNvSpPr txBox="1"/>
          <p:nvPr/>
        </p:nvSpPr>
        <p:spPr>
          <a:xfrm>
            <a:off x="6189059" y="362902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形状6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3" title=""/>
          <p:cNvSpPr txBox="1"/>
          <p:nvPr/>
        </p:nvSpPr>
        <p:spPr>
          <a:xfrm>
            <a:off x="6159875" y="2232736"/>
            <a:ext cx="5775731" cy="291036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A.图中所示冲程是做功冲程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B.若该汽油机完全燃烧5kg汽油，则汽油机做的有用功为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C.该汽油机在1s内做功30次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D.汽油机消耗的燃料越少，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其效率一定越高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4" title=""/>
          <p:cNvSpPr txBox="1"/>
          <p:nvPr/>
        </p:nvSpPr>
        <p:spPr>
          <a:xfrm>
            <a:off x="224647" y="2105636"/>
            <a:ext cx="5780284" cy="380619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A.图甲是压缩冲程，活塞对气缸内的气体做功，气体的温度升高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B.由图乙可知该汽油机的效率是30%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C.汽车尾气中的“汽油味”越浓，表明燃料燃烧得越不充分，这会降低燃料热值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D.为了节能，冬天汽车都会利用尾气中的余热给车内供暖，该举措大大提高了燃料的热值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1" title=""/>
          <p:cNvPicPr>
            <a:picLocks noChangeAspect="1"/>
          </p:cNvPicPr>
          <p:nvPr/>
        </p:nvPicPr>
        <p:blipFill>
          <a:blip r:embed="rId2"/>
          <a:srcRect l="16278" t="40949" r="48466" b="48054"/>
          <a:stretch>
            <a:fillRect/>
          </a:stretch>
        </p:blipFill>
        <p:spPr>
          <a:xfrm>
            <a:off x="2604221" y="5351742"/>
            <a:ext cx="2983582" cy="1292409"/>
          </a:xfrm>
          <a:prstGeom prst="rect">
            <a:avLst/>
          </a:prstGeom>
        </p:spPr>
      </p:pic>
      <p:pic>
        <p:nvPicPr>
          <p:cNvPr id="13" name="图片2" title=""/>
          <p:cNvPicPr>
            <a:picLocks noChangeAspect="1"/>
          </p:cNvPicPr>
          <p:nvPr/>
        </p:nvPicPr>
        <p:blipFill>
          <a:blip r:embed="rId2"/>
          <a:srcRect l="83640" t="75117" r="9079" b="15507"/>
          <a:stretch>
            <a:fillRect/>
          </a:stretch>
        </p:blipFill>
        <p:spPr>
          <a:xfrm>
            <a:off x="10300002" y="3468119"/>
            <a:ext cx="1469869" cy="2632672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261600" y="11341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120</Paragraphs>
  <Slides>10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等线 Light</vt:lpstr>
      <vt:lpstr>等线</vt:lpstr>
      <vt:lpstr>楷体</vt:lpstr>
      <vt:lpstr>微软雅黑</vt:lpstr>
      <vt:lpstr>Times New Roman</vt:lpstr>
      <vt:lpstr>仿宋</vt:lpstr>
      <vt:lpstr>宋体</vt:lpstr>
      <vt:lpstr>黑体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2025-12-06T21:09:04Z</cp:lastPrinted>
  <dcterms:created xsi:type="dcterms:W3CDTF">2025-12-06T21:09:04Z</dcterms:created>
  <dcterms:modified xsi:type="dcterms:W3CDTF">2025-12-06T13:09:04Z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