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2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12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7.png"/><Relationship Id="rId4" Type="http://schemas.openxmlformats.org/officeDocument/2006/relationships/video" Target="../media/media2.mp4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12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slide" Target="slide18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slide" Target="slide5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slide" Target="slide1.xml"/><Relationship Id="rId5" Type="http://schemas.openxmlformats.org/officeDocument/2006/relationships/image" Target="../media/image43.png"/><Relationship Id="rId4" Type="http://schemas.openxmlformats.org/officeDocument/2006/relationships/image" Target="../media/image2.pn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6.png"/><Relationship Id="rId4" Type="http://schemas.openxmlformats.org/officeDocument/2006/relationships/slide" Target="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/>
          <p:cNvPicPr>
            <a:picLocks noChangeAspect="1"/>
          </p:cNvPicPr>
          <p:nvPr/>
        </p:nvPicPr>
        <p:blipFill>
          <a:blip r:embed="rId5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第13章　内能</a:t>
            </a: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　热量 比热容</a:t>
            </a:r>
          </a:p>
        </p:txBody>
      </p:sp>
      <p:pic>
        <p:nvPicPr>
          <p:cNvPr id="8" name="图片6"/>
          <p:cNvPicPr>
            <a:picLocks noChangeAspect="1"/>
          </p:cNvPicPr>
          <p:nvPr/>
        </p:nvPicPr>
        <p:blipFill>
          <a:blip r:embed="rId8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3986327" y="4904617"/>
            <a:ext cx="3081586" cy="1101357"/>
          </a:xfrm>
          <a:custGeom>
            <a:avLst/>
            <a:gdLst>
              <a:gd name="connsiteX0" fmla="*/ 183559 w 3081586"/>
              <a:gd name="connsiteY0" fmla="*/ 0 h 1101357"/>
              <a:gd name="connsiteX1" fmla="*/ 2898027 w 3081586"/>
              <a:gd name="connsiteY1" fmla="*/ 0 h 1101357"/>
              <a:gd name="connsiteX2" fmla="*/ 2999404 w 3081586"/>
              <a:gd name="connsiteY2" fmla="*/ 0 h 1101357"/>
              <a:gd name="connsiteX3" fmla="*/ 3081586 w 3081586"/>
              <a:gd name="connsiteY3" fmla="*/ 917797 h 1101357"/>
              <a:gd name="connsiteX4" fmla="*/ 3081586 w 3081586"/>
              <a:gd name="connsiteY4" fmla="*/ 1019174 h 1101357"/>
              <a:gd name="connsiteX5" fmla="*/ 183559 w 3081586"/>
              <a:gd name="connsiteY5" fmla="*/ 1101357 h 1101357"/>
              <a:gd name="connsiteX6" fmla="*/ 82182 w 3081586"/>
              <a:gd name="connsiteY6" fmla="*/ 1101357 h 1101357"/>
              <a:gd name="connsiteX7" fmla="*/ 0 w 3081586"/>
              <a:gd name="connsiteY7" fmla="*/ 183559 h 1101357"/>
              <a:gd name="connsiteX8" fmla="*/ 0 w 3081586"/>
              <a:gd name="connsiteY8" fmla="*/ 82182 h 110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1586" h="1101357">
                <a:moveTo>
                  <a:pt x="183559" y="0"/>
                </a:moveTo>
                <a:lnTo>
                  <a:pt x="2898027" y="0"/>
                </a:lnTo>
                <a:cubicBezTo>
                  <a:pt x="2999404" y="0"/>
                  <a:pt x="3081586" y="82182"/>
                  <a:pt x="3081586" y="183559"/>
                </a:cubicBezTo>
                <a:lnTo>
                  <a:pt x="3081586" y="917797"/>
                </a:lnTo>
                <a:cubicBezTo>
                  <a:pt x="3081586" y="1019174"/>
                  <a:pt x="2999404" y="1101357"/>
                  <a:pt x="2898027" y="1101357"/>
                </a:cubicBezTo>
                <a:lnTo>
                  <a:pt x="183559" y="1101357"/>
                </a:lnTo>
                <a:cubicBezTo>
                  <a:pt x="82182" y="1101357"/>
                  <a:pt x="0" y="1019174"/>
                  <a:pt x="0" y="917797"/>
                </a:cubicBezTo>
                <a:lnTo>
                  <a:pt x="0" y="183559"/>
                </a:lnTo>
                <a:cubicBezTo>
                  <a:pt x="0" y="82182"/>
                  <a:pt x="82182" y="0"/>
                  <a:pt x="183559" y="0"/>
                </a:cubicBezTo>
                <a:close/>
              </a:path>
            </a:pathLst>
          </a:custGeom>
          <a:solidFill>
            <a:srgbClr val="FFFFD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7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气态</a:t>
            </a:r>
          </a:p>
        </p:txBody>
      </p:sp>
      <p:sp>
        <p:nvSpPr>
          <p:cNvPr id="3" name="形状2"/>
          <p:cNvSpPr txBox="1"/>
          <p:nvPr/>
        </p:nvSpPr>
        <p:spPr>
          <a:xfrm>
            <a:off x="7926572" y="1293423"/>
            <a:ext cx="2434323" cy="1101357"/>
          </a:xfrm>
          <a:custGeom>
            <a:avLst/>
            <a:gdLst>
              <a:gd name="connsiteX0" fmla="*/ 183559 w 2434323"/>
              <a:gd name="connsiteY0" fmla="*/ 0 h 1101357"/>
              <a:gd name="connsiteX1" fmla="*/ 2250764 w 2434323"/>
              <a:gd name="connsiteY1" fmla="*/ 0 h 1101357"/>
              <a:gd name="connsiteX2" fmla="*/ 2299447 w 2434323"/>
              <a:gd name="connsiteY2" fmla="*/ 0 h 1101357"/>
              <a:gd name="connsiteX3" fmla="*/ 2414984 w 2434323"/>
              <a:gd name="connsiteY3" fmla="*/ 88187 h 1101357"/>
              <a:gd name="connsiteX4" fmla="*/ 2434323 w 2434323"/>
              <a:gd name="connsiteY4" fmla="*/ 917797 h 1101357"/>
              <a:gd name="connsiteX5" fmla="*/ 2434323 w 2434323"/>
              <a:gd name="connsiteY5" fmla="*/ 966480 h 1101357"/>
              <a:gd name="connsiteX6" fmla="*/ 2346136 w 2434323"/>
              <a:gd name="connsiteY6" fmla="*/ 1082018 h 1101357"/>
              <a:gd name="connsiteX7" fmla="*/ 183559 w 2434323"/>
              <a:gd name="connsiteY7" fmla="*/ 1101357 h 1101357"/>
              <a:gd name="connsiteX8" fmla="*/ 82182 w 2434323"/>
              <a:gd name="connsiteY8" fmla="*/ 1101357 h 1101357"/>
              <a:gd name="connsiteX9" fmla="*/ 0 w 2434323"/>
              <a:gd name="connsiteY9" fmla="*/ 183559 h 1101357"/>
              <a:gd name="connsiteX10" fmla="*/ 0 w 2434323"/>
              <a:gd name="connsiteY10" fmla="*/ 82182 h 110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4323" h="1101357">
                <a:moveTo>
                  <a:pt x="183559" y="0"/>
                </a:moveTo>
                <a:lnTo>
                  <a:pt x="2250764" y="0"/>
                </a:lnTo>
                <a:cubicBezTo>
                  <a:pt x="2299447" y="0"/>
                  <a:pt x="2346136" y="19339"/>
                  <a:pt x="2380560" y="53763"/>
                </a:cubicBezTo>
                <a:cubicBezTo>
                  <a:pt x="2414984" y="88187"/>
                  <a:pt x="2434323" y="134876"/>
                  <a:pt x="2434323" y="183559"/>
                </a:cubicBezTo>
                <a:lnTo>
                  <a:pt x="2434323" y="917797"/>
                </a:lnTo>
                <a:cubicBezTo>
                  <a:pt x="2434323" y="966480"/>
                  <a:pt x="2414984" y="1013169"/>
                  <a:pt x="2380560" y="1047593"/>
                </a:cubicBezTo>
                <a:cubicBezTo>
                  <a:pt x="2346136" y="1082018"/>
                  <a:pt x="2299447" y="1101357"/>
                  <a:pt x="2250764" y="1101357"/>
                </a:cubicBezTo>
                <a:lnTo>
                  <a:pt x="183559" y="1101357"/>
                </a:lnTo>
                <a:cubicBezTo>
                  <a:pt x="82182" y="1101357"/>
                  <a:pt x="0" y="1019174"/>
                  <a:pt x="0" y="917797"/>
                </a:cubicBezTo>
                <a:lnTo>
                  <a:pt x="0" y="183559"/>
                </a:lnTo>
                <a:cubicBezTo>
                  <a:pt x="0" y="82182"/>
                  <a:pt x="82182" y="0"/>
                  <a:pt x="183559" y="0"/>
                </a:cubicBezTo>
                <a:close/>
              </a:path>
            </a:pathLst>
          </a:custGeom>
          <a:solidFill>
            <a:srgbClr val="FFFFD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7000" b="0" i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液态</a:t>
            </a:r>
          </a:p>
        </p:txBody>
      </p:sp>
      <p:sp>
        <p:nvSpPr>
          <p:cNvPr id="4" name="形状3"/>
          <p:cNvSpPr txBox="1"/>
          <p:nvPr/>
        </p:nvSpPr>
        <p:spPr>
          <a:xfrm>
            <a:off x="1832915" y="1293438"/>
            <a:ext cx="2434323" cy="1101357"/>
          </a:xfrm>
          <a:custGeom>
            <a:avLst/>
            <a:gdLst>
              <a:gd name="connsiteX0" fmla="*/ 183559 w 2434323"/>
              <a:gd name="connsiteY0" fmla="*/ 0 h 1101357"/>
              <a:gd name="connsiteX1" fmla="*/ 2250764 w 2434323"/>
              <a:gd name="connsiteY1" fmla="*/ 0 h 1101357"/>
              <a:gd name="connsiteX2" fmla="*/ 2299447 w 2434323"/>
              <a:gd name="connsiteY2" fmla="*/ 0 h 1101357"/>
              <a:gd name="connsiteX3" fmla="*/ 2414984 w 2434323"/>
              <a:gd name="connsiteY3" fmla="*/ 88187 h 1101357"/>
              <a:gd name="connsiteX4" fmla="*/ 2434323 w 2434323"/>
              <a:gd name="connsiteY4" fmla="*/ 917797 h 1101357"/>
              <a:gd name="connsiteX5" fmla="*/ 2434323 w 2434323"/>
              <a:gd name="connsiteY5" fmla="*/ 966480 h 1101357"/>
              <a:gd name="connsiteX6" fmla="*/ 2346136 w 2434323"/>
              <a:gd name="connsiteY6" fmla="*/ 1082018 h 1101357"/>
              <a:gd name="connsiteX7" fmla="*/ 183559 w 2434323"/>
              <a:gd name="connsiteY7" fmla="*/ 1101357 h 1101357"/>
              <a:gd name="connsiteX8" fmla="*/ 82182 w 2434323"/>
              <a:gd name="connsiteY8" fmla="*/ 1101357 h 1101357"/>
              <a:gd name="connsiteX9" fmla="*/ 0 w 2434323"/>
              <a:gd name="connsiteY9" fmla="*/ 183559 h 1101357"/>
              <a:gd name="connsiteX10" fmla="*/ 0 w 2434323"/>
              <a:gd name="connsiteY10" fmla="*/ 82182 h 1101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4323" h="1101357">
                <a:moveTo>
                  <a:pt x="183559" y="0"/>
                </a:moveTo>
                <a:lnTo>
                  <a:pt x="2250764" y="0"/>
                </a:lnTo>
                <a:cubicBezTo>
                  <a:pt x="2299447" y="0"/>
                  <a:pt x="2346136" y="19339"/>
                  <a:pt x="2380560" y="53763"/>
                </a:cubicBezTo>
                <a:cubicBezTo>
                  <a:pt x="2414984" y="88187"/>
                  <a:pt x="2434323" y="134876"/>
                  <a:pt x="2434323" y="183559"/>
                </a:cubicBezTo>
                <a:lnTo>
                  <a:pt x="2434323" y="917797"/>
                </a:lnTo>
                <a:cubicBezTo>
                  <a:pt x="2434323" y="966480"/>
                  <a:pt x="2414984" y="1013169"/>
                  <a:pt x="2380560" y="1047593"/>
                </a:cubicBezTo>
                <a:cubicBezTo>
                  <a:pt x="2346136" y="1082018"/>
                  <a:pt x="2299447" y="1101357"/>
                  <a:pt x="2250764" y="1101357"/>
                </a:cubicBezTo>
                <a:lnTo>
                  <a:pt x="183559" y="1101357"/>
                </a:lnTo>
                <a:cubicBezTo>
                  <a:pt x="82182" y="1101357"/>
                  <a:pt x="0" y="1019174"/>
                  <a:pt x="0" y="917797"/>
                </a:cubicBezTo>
                <a:lnTo>
                  <a:pt x="0" y="183559"/>
                </a:lnTo>
                <a:cubicBezTo>
                  <a:pt x="0" y="82182"/>
                  <a:pt x="82182" y="0"/>
                  <a:pt x="183559" y="0"/>
                </a:cubicBezTo>
                <a:close/>
              </a:path>
            </a:pathLst>
          </a:custGeom>
          <a:solidFill>
            <a:srgbClr val="FFFFD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7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固态</a:t>
            </a:r>
          </a:p>
        </p:txBody>
      </p:sp>
      <p:sp>
        <p:nvSpPr>
          <p:cNvPr id="5" name="形状4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</a:p>
        </p:txBody>
      </p:sp>
      <p:sp>
        <p:nvSpPr>
          <p:cNvPr id="6" name="形状5"/>
          <p:cNvSpPr txBox="1"/>
          <p:nvPr/>
        </p:nvSpPr>
        <p:spPr>
          <a:xfrm>
            <a:off x="4804724" y="1535332"/>
            <a:ext cx="2485720" cy="280273"/>
          </a:xfrm>
          <a:custGeom>
            <a:avLst/>
            <a:gdLst>
              <a:gd name="connsiteX0" fmla="*/ 2317556 w 2485720"/>
              <a:gd name="connsiteY0" fmla="*/ 0 h 280273"/>
              <a:gd name="connsiteX1" fmla="*/ 2485720 w 2485720"/>
              <a:gd name="connsiteY1" fmla="*/ 140137 h 280273"/>
              <a:gd name="connsiteX2" fmla="*/ 2317556 w 2485720"/>
              <a:gd name="connsiteY2" fmla="*/ 280273 h 280273"/>
              <a:gd name="connsiteX3" fmla="*/ 2317556 w 2485720"/>
              <a:gd name="connsiteY3" fmla="*/ 186849 h 280273"/>
              <a:gd name="connsiteX4" fmla="*/ 0 w 2485720"/>
              <a:gd name="connsiteY4" fmla="*/ 186849 h 280273"/>
              <a:gd name="connsiteX5" fmla="*/ 0 w 2485720"/>
              <a:gd name="connsiteY5" fmla="*/ 93424 h 280273"/>
              <a:gd name="connsiteX6" fmla="*/ 2317556 w 2485720"/>
              <a:gd name="connsiteY6" fmla="*/ 93424 h 280273"/>
              <a:gd name="connsiteX7" fmla="*/ 2317556 w 2485720"/>
              <a:gd name="connsiteY7" fmla="*/ 0 h 28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5720" h="280273">
                <a:moveTo>
                  <a:pt x="2317556" y="0"/>
                </a:moveTo>
                <a:lnTo>
                  <a:pt x="2485720" y="140137"/>
                </a:lnTo>
                <a:lnTo>
                  <a:pt x="2317556" y="280273"/>
                </a:lnTo>
                <a:lnTo>
                  <a:pt x="2317556" y="186849"/>
                </a:lnTo>
                <a:lnTo>
                  <a:pt x="0" y="186849"/>
                </a:lnTo>
                <a:lnTo>
                  <a:pt x="0" y="93424"/>
                </a:lnTo>
                <a:lnTo>
                  <a:pt x="2317556" y="93424"/>
                </a:lnTo>
                <a:lnTo>
                  <a:pt x="2317556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形状6"/>
          <p:cNvSpPr txBox="1"/>
          <p:nvPr/>
        </p:nvSpPr>
        <p:spPr>
          <a:xfrm rot="10800000">
            <a:off x="4805124" y="1853343"/>
            <a:ext cx="2485720" cy="280273"/>
          </a:xfrm>
          <a:custGeom>
            <a:avLst/>
            <a:gdLst>
              <a:gd name="connsiteX0" fmla="*/ 2317556 w 2485720"/>
              <a:gd name="connsiteY0" fmla="*/ 0 h 280273"/>
              <a:gd name="connsiteX1" fmla="*/ 2485720 w 2485720"/>
              <a:gd name="connsiteY1" fmla="*/ 140137 h 280273"/>
              <a:gd name="connsiteX2" fmla="*/ 2317556 w 2485720"/>
              <a:gd name="connsiteY2" fmla="*/ 280273 h 280273"/>
              <a:gd name="connsiteX3" fmla="*/ 2317556 w 2485720"/>
              <a:gd name="connsiteY3" fmla="*/ 186849 h 280273"/>
              <a:gd name="connsiteX4" fmla="*/ 0 w 2485720"/>
              <a:gd name="connsiteY4" fmla="*/ 186849 h 280273"/>
              <a:gd name="connsiteX5" fmla="*/ 0 w 2485720"/>
              <a:gd name="connsiteY5" fmla="*/ 93424 h 280273"/>
              <a:gd name="connsiteX6" fmla="*/ 2317556 w 2485720"/>
              <a:gd name="connsiteY6" fmla="*/ 93424 h 280273"/>
              <a:gd name="connsiteX7" fmla="*/ 2317556 w 2485720"/>
              <a:gd name="connsiteY7" fmla="*/ 0 h 28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5720" h="280273">
                <a:moveTo>
                  <a:pt x="2317556" y="0"/>
                </a:moveTo>
                <a:lnTo>
                  <a:pt x="2485720" y="140137"/>
                </a:lnTo>
                <a:lnTo>
                  <a:pt x="2317556" y="280273"/>
                </a:lnTo>
                <a:lnTo>
                  <a:pt x="2317556" y="186849"/>
                </a:lnTo>
                <a:lnTo>
                  <a:pt x="0" y="186849"/>
                </a:lnTo>
                <a:lnTo>
                  <a:pt x="0" y="93424"/>
                </a:lnTo>
                <a:lnTo>
                  <a:pt x="2317556" y="93424"/>
                </a:lnTo>
                <a:lnTo>
                  <a:pt x="2317556" y="0"/>
                </a:lnTo>
                <a:close/>
              </a:path>
            </a:pathLst>
          </a:custGeom>
          <a:solidFill>
            <a:srgbClr val="3B00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8" name="形状7"/>
          <p:cNvSpPr txBox="1"/>
          <p:nvPr/>
        </p:nvSpPr>
        <p:spPr>
          <a:xfrm rot="8334000">
            <a:off x="6331868" y="3814319"/>
            <a:ext cx="2485720" cy="280273"/>
          </a:xfrm>
          <a:custGeom>
            <a:avLst/>
            <a:gdLst>
              <a:gd name="connsiteX0" fmla="*/ 2317556 w 2485720"/>
              <a:gd name="connsiteY0" fmla="*/ 0 h 280273"/>
              <a:gd name="connsiteX1" fmla="*/ 2485720 w 2485720"/>
              <a:gd name="connsiteY1" fmla="*/ 140137 h 280273"/>
              <a:gd name="connsiteX2" fmla="*/ 2317556 w 2485720"/>
              <a:gd name="connsiteY2" fmla="*/ 280273 h 280273"/>
              <a:gd name="connsiteX3" fmla="*/ 2317556 w 2485720"/>
              <a:gd name="connsiteY3" fmla="*/ 186849 h 280273"/>
              <a:gd name="connsiteX4" fmla="*/ 0 w 2485720"/>
              <a:gd name="connsiteY4" fmla="*/ 186849 h 280273"/>
              <a:gd name="connsiteX5" fmla="*/ 0 w 2485720"/>
              <a:gd name="connsiteY5" fmla="*/ 93424 h 280273"/>
              <a:gd name="connsiteX6" fmla="*/ 2317556 w 2485720"/>
              <a:gd name="connsiteY6" fmla="*/ 93424 h 280273"/>
              <a:gd name="connsiteX7" fmla="*/ 2317556 w 2485720"/>
              <a:gd name="connsiteY7" fmla="*/ 0 h 28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5720" h="280273">
                <a:moveTo>
                  <a:pt x="2317556" y="0"/>
                </a:moveTo>
                <a:lnTo>
                  <a:pt x="2485720" y="140137"/>
                </a:lnTo>
                <a:lnTo>
                  <a:pt x="2317556" y="280273"/>
                </a:lnTo>
                <a:lnTo>
                  <a:pt x="2317556" y="186849"/>
                </a:lnTo>
                <a:lnTo>
                  <a:pt x="0" y="186849"/>
                </a:lnTo>
                <a:lnTo>
                  <a:pt x="0" y="93424"/>
                </a:lnTo>
                <a:lnTo>
                  <a:pt x="2317556" y="93424"/>
                </a:lnTo>
                <a:lnTo>
                  <a:pt x="2317556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9" name="形状8"/>
          <p:cNvSpPr txBox="1"/>
          <p:nvPr/>
        </p:nvSpPr>
        <p:spPr>
          <a:xfrm rot="19098000">
            <a:off x="5919788" y="3453838"/>
            <a:ext cx="2485720" cy="280273"/>
          </a:xfrm>
          <a:custGeom>
            <a:avLst/>
            <a:gdLst>
              <a:gd name="connsiteX0" fmla="*/ 2317556 w 2485720"/>
              <a:gd name="connsiteY0" fmla="*/ 0 h 280273"/>
              <a:gd name="connsiteX1" fmla="*/ 2485720 w 2485720"/>
              <a:gd name="connsiteY1" fmla="*/ 140137 h 280273"/>
              <a:gd name="connsiteX2" fmla="*/ 2317556 w 2485720"/>
              <a:gd name="connsiteY2" fmla="*/ 280273 h 280273"/>
              <a:gd name="connsiteX3" fmla="*/ 2317556 w 2485720"/>
              <a:gd name="connsiteY3" fmla="*/ 186849 h 280273"/>
              <a:gd name="connsiteX4" fmla="*/ 0 w 2485720"/>
              <a:gd name="connsiteY4" fmla="*/ 186849 h 280273"/>
              <a:gd name="connsiteX5" fmla="*/ 0 w 2485720"/>
              <a:gd name="connsiteY5" fmla="*/ 93424 h 280273"/>
              <a:gd name="connsiteX6" fmla="*/ 2317556 w 2485720"/>
              <a:gd name="connsiteY6" fmla="*/ 93424 h 280273"/>
              <a:gd name="connsiteX7" fmla="*/ 2317556 w 2485720"/>
              <a:gd name="connsiteY7" fmla="*/ 0 h 28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5720" h="280273">
                <a:moveTo>
                  <a:pt x="2317556" y="0"/>
                </a:moveTo>
                <a:lnTo>
                  <a:pt x="2485720" y="140137"/>
                </a:lnTo>
                <a:lnTo>
                  <a:pt x="2317556" y="280273"/>
                </a:lnTo>
                <a:lnTo>
                  <a:pt x="2317556" y="186849"/>
                </a:lnTo>
                <a:lnTo>
                  <a:pt x="0" y="186849"/>
                </a:lnTo>
                <a:lnTo>
                  <a:pt x="0" y="93424"/>
                </a:lnTo>
                <a:lnTo>
                  <a:pt x="2317556" y="93424"/>
                </a:lnTo>
                <a:lnTo>
                  <a:pt x="2317556" y="0"/>
                </a:lnTo>
                <a:close/>
              </a:path>
            </a:pathLst>
          </a:custGeom>
          <a:solidFill>
            <a:srgbClr val="3B00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0" name="形状9"/>
          <p:cNvSpPr txBox="1"/>
          <p:nvPr/>
        </p:nvSpPr>
        <p:spPr>
          <a:xfrm rot="3462000">
            <a:off x="3233728" y="3552705"/>
            <a:ext cx="2485720" cy="280273"/>
          </a:xfrm>
          <a:custGeom>
            <a:avLst/>
            <a:gdLst>
              <a:gd name="connsiteX0" fmla="*/ 2317556 w 2485720"/>
              <a:gd name="connsiteY0" fmla="*/ 0 h 280273"/>
              <a:gd name="connsiteX1" fmla="*/ 2485720 w 2485720"/>
              <a:gd name="connsiteY1" fmla="*/ 140137 h 280273"/>
              <a:gd name="connsiteX2" fmla="*/ 2317556 w 2485720"/>
              <a:gd name="connsiteY2" fmla="*/ 280273 h 280273"/>
              <a:gd name="connsiteX3" fmla="*/ 2317556 w 2485720"/>
              <a:gd name="connsiteY3" fmla="*/ 186849 h 280273"/>
              <a:gd name="connsiteX4" fmla="*/ 0 w 2485720"/>
              <a:gd name="connsiteY4" fmla="*/ 186849 h 280273"/>
              <a:gd name="connsiteX5" fmla="*/ 0 w 2485720"/>
              <a:gd name="connsiteY5" fmla="*/ 93424 h 280273"/>
              <a:gd name="connsiteX6" fmla="*/ 2317556 w 2485720"/>
              <a:gd name="connsiteY6" fmla="*/ 93424 h 280273"/>
              <a:gd name="connsiteX7" fmla="*/ 2317556 w 2485720"/>
              <a:gd name="connsiteY7" fmla="*/ 0 h 28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5720" h="280273">
                <a:moveTo>
                  <a:pt x="2317556" y="0"/>
                </a:moveTo>
                <a:lnTo>
                  <a:pt x="2485720" y="140137"/>
                </a:lnTo>
                <a:lnTo>
                  <a:pt x="2317556" y="280273"/>
                </a:lnTo>
                <a:lnTo>
                  <a:pt x="2317556" y="186849"/>
                </a:lnTo>
                <a:lnTo>
                  <a:pt x="0" y="186849"/>
                </a:lnTo>
                <a:lnTo>
                  <a:pt x="0" y="93424"/>
                </a:lnTo>
                <a:lnTo>
                  <a:pt x="2317556" y="93424"/>
                </a:lnTo>
                <a:lnTo>
                  <a:pt x="2317556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1" name="形状10"/>
          <p:cNvSpPr txBox="1"/>
          <p:nvPr/>
        </p:nvSpPr>
        <p:spPr>
          <a:xfrm rot="14250000">
            <a:off x="2844041" y="3624876"/>
            <a:ext cx="2485720" cy="280273"/>
          </a:xfrm>
          <a:custGeom>
            <a:avLst/>
            <a:gdLst>
              <a:gd name="connsiteX0" fmla="*/ 2317556 w 2485720"/>
              <a:gd name="connsiteY0" fmla="*/ 0 h 280273"/>
              <a:gd name="connsiteX1" fmla="*/ 2485720 w 2485720"/>
              <a:gd name="connsiteY1" fmla="*/ 140137 h 280273"/>
              <a:gd name="connsiteX2" fmla="*/ 2317556 w 2485720"/>
              <a:gd name="connsiteY2" fmla="*/ 280273 h 280273"/>
              <a:gd name="connsiteX3" fmla="*/ 2317556 w 2485720"/>
              <a:gd name="connsiteY3" fmla="*/ 186849 h 280273"/>
              <a:gd name="connsiteX4" fmla="*/ 0 w 2485720"/>
              <a:gd name="connsiteY4" fmla="*/ 186849 h 280273"/>
              <a:gd name="connsiteX5" fmla="*/ 0 w 2485720"/>
              <a:gd name="connsiteY5" fmla="*/ 93424 h 280273"/>
              <a:gd name="connsiteX6" fmla="*/ 2317556 w 2485720"/>
              <a:gd name="connsiteY6" fmla="*/ 93424 h 280273"/>
              <a:gd name="connsiteX7" fmla="*/ 2317556 w 2485720"/>
              <a:gd name="connsiteY7" fmla="*/ 0 h 28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85720" h="280273">
                <a:moveTo>
                  <a:pt x="2317556" y="0"/>
                </a:moveTo>
                <a:lnTo>
                  <a:pt x="2485720" y="140137"/>
                </a:lnTo>
                <a:lnTo>
                  <a:pt x="2317556" y="280273"/>
                </a:lnTo>
                <a:lnTo>
                  <a:pt x="2317556" y="186849"/>
                </a:lnTo>
                <a:lnTo>
                  <a:pt x="0" y="186849"/>
                </a:lnTo>
                <a:lnTo>
                  <a:pt x="0" y="93424"/>
                </a:lnTo>
                <a:lnTo>
                  <a:pt x="2317556" y="93424"/>
                </a:lnTo>
                <a:lnTo>
                  <a:pt x="2317556" y="0"/>
                </a:lnTo>
                <a:close/>
              </a:path>
            </a:pathLst>
          </a:custGeom>
          <a:solidFill>
            <a:srgbClr val="3B00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2" name="文本1"/>
          <p:cNvSpPr txBox="1"/>
          <p:nvPr/>
        </p:nvSpPr>
        <p:spPr>
          <a:xfrm>
            <a:off x="5290690" y="994286"/>
            <a:ext cx="1612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E2BAF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（吸热）</a:t>
            </a:r>
          </a:p>
        </p:txBody>
      </p:sp>
      <p:sp>
        <p:nvSpPr>
          <p:cNvPr id="13" name="文本2"/>
          <p:cNvSpPr txBox="1"/>
          <p:nvPr/>
        </p:nvSpPr>
        <p:spPr>
          <a:xfrm rot="18876000">
            <a:off x="7062359" y="3844909"/>
            <a:ext cx="1612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E2BAF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（吸热）</a:t>
            </a:r>
          </a:p>
        </p:txBody>
      </p:sp>
      <p:sp>
        <p:nvSpPr>
          <p:cNvPr id="14" name="文本3"/>
          <p:cNvSpPr txBox="1"/>
          <p:nvPr/>
        </p:nvSpPr>
        <p:spPr>
          <a:xfrm rot="3498000">
            <a:off x="3086348" y="3709159"/>
            <a:ext cx="1626807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A0F1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（放热）</a:t>
            </a:r>
          </a:p>
        </p:txBody>
      </p:sp>
      <p:sp>
        <p:nvSpPr>
          <p:cNvPr id="15" name="文本4"/>
          <p:cNvSpPr txBox="1"/>
          <p:nvPr/>
        </p:nvSpPr>
        <p:spPr>
          <a:xfrm rot="3444000">
            <a:off x="3934682" y="3221164"/>
            <a:ext cx="1612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E2BAF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（吸热）</a:t>
            </a:r>
          </a:p>
        </p:txBody>
      </p:sp>
      <p:sp>
        <p:nvSpPr>
          <p:cNvPr id="16" name="文本5"/>
          <p:cNvSpPr txBox="1"/>
          <p:nvPr/>
        </p:nvSpPr>
        <p:spPr>
          <a:xfrm rot="19080000">
            <a:off x="6215186" y="3076527"/>
            <a:ext cx="1626807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A0F1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（放热）</a:t>
            </a:r>
          </a:p>
        </p:txBody>
      </p:sp>
      <p:sp>
        <p:nvSpPr>
          <p:cNvPr id="17" name="文本6"/>
          <p:cNvSpPr txBox="1"/>
          <p:nvPr/>
        </p:nvSpPr>
        <p:spPr>
          <a:xfrm>
            <a:off x="5283279" y="2034578"/>
            <a:ext cx="1626807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A0F1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（放热）</a:t>
            </a:r>
          </a:p>
        </p:txBody>
      </p:sp>
      <p:pic>
        <p:nvPicPr>
          <p:cNvPr id="18" name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420" y="4931931"/>
            <a:ext cx="1373386" cy="1831181"/>
          </a:xfrm>
          <a:prstGeom prst="rect">
            <a:avLst/>
          </a:prstGeom>
        </p:spPr>
      </p:pic>
      <p:sp>
        <p:nvSpPr>
          <p:cNvPr id="19" name="形状11"/>
          <p:cNvSpPr txBox="1"/>
          <p:nvPr/>
        </p:nvSpPr>
        <p:spPr>
          <a:xfrm>
            <a:off x="7705668" y="3574352"/>
            <a:ext cx="3336236" cy="1530172"/>
          </a:xfrm>
          <a:custGeom>
            <a:avLst/>
            <a:gdLst>
              <a:gd name="connsiteX0" fmla="*/ 1961166 w 3336236"/>
              <a:gd name="connsiteY0" fmla="*/ 0 h 1530172"/>
              <a:gd name="connsiteX1" fmla="*/ 2154797 w 3336236"/>
              <a:gd name="connsiteY1" fmla="*/ 0 h 1530172"/>
              <a:gd name="connsiteX2" fmla="*/ 2478367 w 3336236"/>
              <a:gd name="connsiteY2" fmla="*/ 166878 h 1530172"/>
              <a:gd name="connsiteX3" fmla="*/ 2938579 w 3336236"/>
              <a:gd name="connsiteY3" fmla="*/ 158791 h 1530172"/>
              <a:gd name="connsiteX4" fmla="*/ 3200983 w 3336236"/>
              <a:gd name="connsiteY4" fmla="*/ 584835 h 1530172"/>
              <a:gd name="connsiteX5" fmla="*/ 3277253 w 3336236"/>
              <a:gd name="connsiteY5" fmla="*/ 726716 h 1530172"/>
              <a:gd name="connsiteX6" fmla="*/ 3336236 w 3336236"/>
              <a:gd name="connsiteY6" fmla="*/ 1166286 h 1530172"/>
              <a:gd name="connsiteX7" fmla="*/ 2643381 w 3336236"/>
              <a:gd name="connsiteY7" fmla="*/ 1356945 h 1530172"/>
              <a:gd name="connsiteX8" fmla="*/ 2407362 w 3336236"/>
              <a:gd name="connsiteY8" fmla="*/ 1461273 h 1530172"/>
              <a:gd name="connsiteX9" fmla="*/ 1693775 w 3336236"/>
              <a:gd name="connsiteY9" fmla="*/ 1530172 h 1530172"/>
              <a:gd name="connsiteX10" fmla="*/ 1223492 w 3336236"/>
              <a:gd name="connsiteY10" fmla="*/ 1396797 h 1530172"/>
              <a:gd name="connsiteX11" fmla="*/ 793910 w 3336236"/>
              <a:gd name="connsiteY11" fmla="*/ 1414688 h 1530172"/>
              <a:gd name="connsiteX12" fmla="*/ 475045 w 3336236"/>
              <a:gd name="connsiteY12" fmla="*/ 1226709 h 1530172"/>
              <a:gd name="connsiteX13" fmla="*/ 201849 w 3336236"/>
              <a:gd name="connsiteY13" fmla="*/ 1227025 h 1530172"/>
              <a:gd name="connsiteX14" fmla="*/ 0 w 3336236"/>
              <a:gd name="connsiteY14" fmla="*/ 829546 h 1530172"/>
              <a:gd name="connsiteX15" fmla="*/ 153856 w 3336236"/>
              <a:gd name="connsiteY15" fmla="*/ 648651 h 1530172"/>
              <a:gd name="connsiteX16" fmla="*/ 135253 w 3336236"/>
              <a:gd name="connsiteY16" fmla="*/ 392333 h 1530172"/>
              <a:gd name="connsiteX17" fmla="*/ 645591 w 3336236"/>
              <a:gd name="connsiteY17" fmla="*/ 259841 h 1530172"/>
              <a:gd name="connsiteX18" fmla="*/ 851562 w 3336236"/>
              <a:gd name="connsiteY18" fmla="*/ 141936 h 1530172"/>
              <a:gd name="connsiteX19" fmla="*/ 1412847 w 3336236"/>
              <a:gd name="connsiteY19" fmla="*/ 43307 h 1530172"/>
              <a:gd name="connsiteX20" fmla="*/ 1693313 w 3336236"/>
              <a:gd name="connsiteY20" fmla="*/ 33459 h 1530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36236" h="1530172">
                <a:moveTo>
                  <a:pt x="1961166" y="0"/>
                </a:moveTo>
                <a:cubicBezTo>
                  <a:pt x="2154797" y="0"/>
                  <a:pt x="2327522" y="73497"/>
                  <a:pt x="2416374" y="181717"/>
                </a:cubicBezTo>
                <a:cubicBezTo>
                  <a:pt x="2478367" y="166878"/>
                  <a:pt x="2545207" y="158791"/>
                  <a:pt x="2614888" y="158791"/>
                </a:cubicBezTo>
                <a:cubicBezTo>
                  <a:pt x="2938579" y="158791"/>
                  <a:pt x="3200983" y="333293"/>
                  <a:pt x="3200983" y="548552"/>
                </a:cubicBezTo>
                <a:cubicBezTo>
                  <a:pt x="3200983" y="584835"/>
                  <a:pt x="3193528" y="619960"/>
                  <a:pt x="3179581" y="653287"/>
                </a:cubicBezTo>
                <a:cubicBezTo>
                  <a:pt x="3277253" y="726716"/>
                  <a:pt x="3336236" y="821537"/>
                  <a:pt x="3336236" y="923878"/>
                </a:cubicBezTo>
                <a:cubicBezTo>
                  <a:pt x="3336236" y="1166286"/>
                  <a:pt x="3043555" y="1356945"/>
                  <a:pt x="2682514" y="1356945"/>
                </a:cubicBezTo>
                <a:cubicBezTo>
                  <a:pt x="2643381" y="1356945"/>
                  <a:pt x="2605050" y="1354705"/>
                  <a:pt x="2567809" y="1350402"/>
                </a:cubicBezTo>
                <a:cubicBezTo>
                  <a:pt x="2407362" y="1461273"/>
                  <a:pt x="2183632" y="1530172"/>
                  <a:pt x="1938624" y="1530172"/>
                </a:cubicBezTo>
                <a:cubicBezTo>
                  <a:pt x="1693775" y="1530172"/>
                  <a:pt x="1473657" y="1467392"/>
                  <a:pt x="1312203" y="1365253"/>
                </a:cubicBezTo>
                <a:cubicBezTo>
                  <a:pt x="1223492" y="1396797"/>
                  <a:pt x="1122094" y="1414688"/>
                  <a:pt x="1014396" y="1414688"/>
                </a:cubicBezTo>
                <a:cubicBezTo>
                  <a:pt x="793910" y="1414688"/>
                  <a:pt x="599830" y="1339704"/>
                  <a:pt x="486960" y="1226088"/>
                </a:cubicBezTo>
                <a:cubicBezTo>
                  <a:pt x="475045" y="1226709"/>
                  <a:pt x="463000" y="1227025"/>
                  <a:pt x="450843" y="1227025"/>
                </a:cubicBezTo>
                <a:cubicBezTo>
                  <a:pt x="201849" y="1227025"/>
                  <a:pt x="0" y="1094533"/>
                  <a:pt x="0" y="923878"/>
                </a:cubicBezTo>
                <a:cubicBezTo>
                  <a:pt x="0" y="829546"/>
                  <a:pt x="73598" y="743867"/>
                  <a:pt x="186733" y="690785"/>
                </a:cubicBezTo>
                <a:cubicBezTo>
                  <a:pt x="153856" y="648651"/>
                  <a:pt x="135253" y="600360"/>
                  <a:pt x="135253" y="548552"/>
                </a:cubicBezTo>
                <a:cubicBezTo>
                  <a:pt x="135253" y="392333"/>
                  <a:pt x="337102" y="259841"/>
                  <a:pt x="586096" y="259841"/>
                </a:cubicBezTo>
                <a:cubicBezTo>
                  <a:pt x="645591" y="259841"/>
                  <a:pt x="702396" y="267405"/>
                  <a:pt x="754398" y="281051"/>
                </a:cubicBezTo>
                <a:cubicBezTo>
                  <a:pt x="851562" y="141936"/>
                  <a:pt x="1065166" y="43307"/>
                  <a:pt x="1307444" y="43307"/>
                </a:cubicBezTo>
                <a:cubicBezTo>
                  <a:pt x="1412847" y="43307"/>
                  <a:pt x="1511490" y="59670"/>
                  <a:pt x="1598040" y="88468"/>
                </a:cubicBezTo>
                <a:cubicBezTo>
                  <a:pt x="1693313" y="33459"/>
                  <a:pt x="1820049" y="0"/>
                  <a:pt x="1961166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>
              <a:lnSpc>
                <a:spcPts val="4100"/>
              </a:lnSpc>
            </a:pPr>
            <a:r>
              <a:rPr lang="zh-CN" altLang="en-US" sz="23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什么是“热量”呢？</a:t>
            </a:r>
          </a:p>
          <a:p>
            <a:pPr marL="0" algn="ctr">
              <a:lnSpc>
                <a:spcPts val="4100"/>
              </a:lnSpc>
            </a:pPr>
            <a:r>
              <a:rPr lang="zh-CN" altLang="en-US" sz="23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和能量一样吗？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671300" y="106172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470" y="420072"/>
            <a:ext cx="1821866" cy="1981714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017" y="2657151"/>
            <a:ext cx="3224679" cy="1813874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图片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6276" y="4716359"/>
            <a:ext cx="3224292" cy="181365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6" name="组合1"/>
          <p:cNvGrpSpPr/>
          <p:nvPr/>
        </p:nvGrpSpPr>
        <p:grpSpPr>
          <a:xfrm>
            <a:off x="414642" y="283746"/>
            <a:ext cx="1574797" cy="835009"/>
            <a:chOff x="0" y="0"/>
            <a:chExt cx="1574797" cy="835009"/>
          </a:xfrm>
        </p:grpSpPr>
        <p:sp>
          <p:nvSpPr>
            <p:cNvPr id="7" name="形状4"/>
            <p:cNvSpPr txBox="1"/>
            <p:nvPr/>
          </p:nvSpPr>
          <p:spPr>
            <a:xfrm>
              <a:off x="559908" y="0"/>
              <a:ext cx="1014889" cy="760847"/>
            </a:xfrm>
            <a:custGeom>
              <a:avLst/>
              <a:gdLst>
                <a:gd name="connsiteX0" fmla="*/ 0 w 1014889"/>
                <a:gd name="connsiteY0" fmla="*/ 760848 h 760847"/>
                <a:gd name="connsiteX1" fmla="*/ 1014889 w 1014889"/>
                <a:gd name="connsiteY1" fmla="*/ 760848 h 760847"/>
                <a:gd name="connsiteX2" fmla="*/ 0 w 1014889"/>
                <a:gd name="connsiteY2" fmla="*/ 760848 h 760847"/>
                <a:gd name="connsiteX0-1" fmla="*/ 0 w 1014889"/>
                <a:gd name="connsiteY0-2" fmla="*/ 0 h 760847"/>
                <a:gd name="connsiteX1-3" fmla="*/ 368 w 1014889"/>
                <a:gd name="connsiteY1-4" fmla="*/ 0 h 760847"/>
                <a:gd name="connsiteX2-5" fmla="*/ 0 w 1014889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14889" h="760848">
                  <a:moveTo>
                    <a:pt x="0" y="760848"/>
                  </a:moveTo>
                  <a:lnTo>
                    <a:pt x="1014889" y="760848"/>
                  </a:lnTo>
                  <a:lnTo>
                    <a:pt x="0" y="760848"/>
                  </a:lnTo>
                  <a:close/>
                </a:path>
                <a:path w="1014889" h="760848">
                  <a:moveTo>
                    <a:pt x="0" y="0"/>
                  </a:moveTo>
                  <a:lnTo>
                    <a:pt x="36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0" y="28783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361847" y="23711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0" name="形状7"/>
            <p:cNvSpPr txBox="1"/>
            <p:nvPr/>
          </p:nvSpPr>
          <p:spPr>
            <a:xfrm>
              <a:off x="557375" y="273901"/>
              <a:ext cx="99098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热量</a:t>
              </a:r>
            </a:p>
          </p:txBody>
        </p:sp>
        <p:sp>
          <p:nvSpPr>
            <p:cNvPr id="11" name="形状8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</a:p>
          </p:txBody>
        </p:sp>
      </p:grpSp>
      <p:sp>
        <p:nvSpPr>
          <p:cNvPr id="12" name="文本1"/>
          <p:cNvSpPr txBox="1"/>
          <p:nvPr/>
        </p:nvSpPr>
        <p:spPr>
          <a:xfrm>
            <a:off x="1633490" y="1118064"/>
            <a:ext cx="7503795" cy="9950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加热水的过程就是________的过程。在热传递过程中，传递的热的多少叫作______。单位：______（___）</a:t>
            </a:r>
          </a:p>
        </p:txBody>
      </p:sp>
      <p:sp>
        <p:nvSpPr>
          <p:cNvPr id="13" name="文本2"/>
          <p:cNvSpPr txBox="1"/>
          <p:nvPr/>
        </p:nvSpPr>
        <p:spPr>
          <a:xfrm>
            <a:off x="365360" y="1129446"/>
            <a:ext cx="1447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定义：</a:t>
            </a:r>
          </a:p>
        </p:txBody>
      </p:sp>
      <p:sp>
        <p:nvSpPr>
          <p:cNvPr id="14" name="文本3"/>
          <p:cNvSpPr txBox="1"/>
          <p:nvPr/>
        </p:nvSpPr>
        <p:spPr>
          <a:xfrm>
            <a:off x="365350" y="2113016"/>
            <a:ext cx="1447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注意：</a:t>
            </a:r>
          </a:p>
        </p:txBody>
      </p:sp>
      <p:pic>
        <p:nvPicPr>
          <p:cNvPr id="15" name="图片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43" y="4931902"/>
            <a:ext cx="1373391" cy="1831181"/>
          </a:xfrm>
          <a:prstGeom prst="rect">
            <a:avLst/>
          </a:prstGeom>
        </p:spPr>
      </p:pic>
      <p:sp>
        <p:nvSpPr>
          <p:cNvPr id="16" name="形状2"/>
          <p:cNvSpPr txBox="1"/>
          <p:nvPr/>
        </p:nvSpPr>
        <p:spPr>
          <a:xfrm>
            <a:off x="1177719" y="3760299"/>
            <a:ext cx="3194314" cy="1397775"/>
          </a:xfrm>
          <a:custGeom>
            <a:avLst/>
            <a:gdLst>
              <a:gd name="connsiteX0" fmla="*/ 1877738 w 3194314"/>
              <a:gd name="connsiteY0" fmla="*/ 0 h 1397775"/>
              <a:gd name="connsiteX1" fmla="*/ 2063133 w 3194314"/>
              <a:gd name="connsiteY1" fmla="*/ 0 h 1397775"/>
              <a:gd name="connsiteX2" fmla="*/ 2372938 w 3194314"/>
              <a:gd name="connsiteY2" fmla="*/ 152439 h 1397775"/>
              <a:gd name="connsiteX3" fmla="*/ 2813573 w 3194314"/>
              <a:gd name="connsiteY3" fmla="*/ 145052 h 1397775"/>
              <a:gd name="connsiteX4" fmla="*/ 3064814 w 3194314"/>
              <a:gd name="connsiteY4" fmla="*/ 534233 h 1397775"/>
              <a:gd name="connsiteX5" fmla="*/ 3137840 w 3194314"/>
              <a:gd name="connsiteY5" fmla="*/ 663837 h 1397775"/>
              <a:gd name="connsiteX6" fmla="*/ 3194314 w 3194314"/>
              <a:gd name="connsiteY6" fmla="*/ 1065373 h 1397775"/>
              <a:gd name="connsiteX7" fmla="*/ 2530932 w 3194314"/>
              <a:gd name="connsiteY7" fmla="*/ 1239536 h 1397775"/>
              <a:gd name="connsiteX8" fmla="*/ 2304954 w 3194314"/>
              <a:gd name="connsiteY8" fmla="*/ 1334837 h 1397775"/>
              <a:gd name="connsiteX9" fmla="*/ 1621722 w 3194314"/>
              <a:gd name="connsiteY9" fmla="*/ 1397775 h 1397775"/>
              <a:gd name="connsiteX10" fmla="*/ 1171445 w 3194314"/>
              <a:gd name="connsiteY10" fmla="*/ 1275940 h 1397775"/>
              <a:gd name="connsiteX11" fmla="*/ 760138 w 3194314"/>
              <a:gd name="connsiteY11" fmla="*/ 1292282 h 1397775"/>
              <a:gd name="connsiteX12" fmla="*/ 454837 w 3194314"/>
              <a:gd name="connsiteY12" fmla="*/ 1120569 h 1397775"/>
              <a:gd name="connsiteX13" fmla="*/ 193263 w 3194314"/>
              <a:gd name="connsiteY13" fmla="*/ 1120857 h 1397775"/>
              <a:gd name="connsiteX14" fmla="*/ 0 w 3194314"/>
              <a:gd name="connsiteY14" fmla="*/ 757770 h 1397775"/>
              <a:gd name="connsiteX15" fmla="*/ 147311 w 3194314"/>
              <a:gd name="connsiteY15" fmla="*/ 592527 h 1397775"/>
              <a:gd name="connsiteX16" fmla="*/ 129499 w 3194314"/>
              <a:gd name="connsiteY16" fmla="*/ 358386 h 1397775"/>
              <a:gd name="connsiteX17" fmla="*/ 618128 w 3194314"/>
              <a:gd name="connsiteY17" fmla="*/ 237358 h 1397775"/>
              <a:gd name="connsiteX18" fmla="*/ 815337 w 3194314"/>
              <a:gd name="connsiteY18" fmla="*/ 129655 h 1397775"/>
              <a:gd name="connsiteX19" fmla="*/ 1352745 w 3194314"/>
              <a:gd name="connsiteY19" fmla="*/ 39560 h 1397775"/>
              <a:gd name="connsiteX20" fmla="*/ 1621280 w 3194314"/>
              <a:gd name="connsiteY20" fmla="*/ 30564 h 139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94313" h="1397775">
                <a:moveTo>
                  <a:pt x="1877738" y="0"/>
                </a:moveTo>
                <a:cubicBezTo>
                  <a:pt x="2063133" y="0"/>
                  <a:pt x="2228510" y="67138"/>
                  <a:pt x="2313582" y="165994"/>
                </a:cubicBezTo>
                <a:cubicBezTo>
                  <a:pt x="2372938" y="152439"/>
                  <a:pt x="2436935" y="145052"/>
                  <a:pt x="2503651" y="145052"/>
                </a:cubicBezTo>
                <a:cubicBezTo>
                  <a:pt x="2813573" y="145052"/>
                  <a:pt x="3064814" y="304455"/>
                  <a:pt x="3064814" y="501089"/>
                </a:cubicBezTo>
                <a:cubicBezTo>
                  <a:pt x="3064814" y="534233"/>
                  <a:pt x="3057676" y="566319"/>
                  <a:pt x="3044323" y="596762"/>
                </a:cubicBezTo>
                <a:cubicBezTo>
                  <a:pt x="3137840" y="663837"/>
                  <a:pt x="3194314" y="750454"/>
                  <a:pt x="3194314" y="843939"/>
                </a:cubicBezTo>
                <a:cubicBezTo>
                  <a:pt x="3194314" y="1065373"/>
                  <a:pt x="2914083" y="1239536"/>
                  <a:pt x="2568401" y="1239536"/>
                </a:cubicBezTo>
                <a:cubicBezTo>
                  <a:pt x="2530932" y="1239536"/>
                  <a:pt x="2494232" y="1237490"/>
                  <a:pt x="2458575" y="1233559"/>
                </a:cubicBezTo>
                <a:cubicBezTo>
                  <a:pt x="2304954" y="1334837"/>
                  <a:pt x="2090741" y="1397775"/>
                  <a:pt x="1856155" y="1397775"/>
                </a:cubicBezTo>
                <a:cubicBezTo>
                  <a:pt x="1621722" y="1397775"/>
                  <a:pt x="1410968" y="1340427"/>
                  <a:pt x="1256383" y="1247125"/>
                </a:cubicBezTo>
                <a:cubicBezTo>
                  <a:pt x="1171445" y="1275940"/>
                  <a:pt x="1074361" y="1292282"/>
                  <a:pt x="971244" y="1292282"/>
                </a:cubicBezTo>
                <a:cubicBezTo>
                  <a:pt x="760138" y="1292282"/>
                  <a:pt x="574313" y="1223787"/>
                  <a:pt x="466244" y="1120002"/>
                </a:cubicBezTo>
                <a:cubicBezTo>
                  <a:pt x="454837" y="1120569"/>
                  <a:pt x="443304" y="1120857"/>
                  <a:pt x="431664" y="1120857"/>
                </a:cubicBezTo>
                <a:cubicBezTo>
                  <a:pt x="193263" y="1120857"/>
                  <a:pt x="0" y="999829"/>
                  <a:pt x="0" y="843939"/>
                </a:cubicBezTo>
                <a:cubicBezTo>
                  <a:pt x="0" y="757770"/>
                  <a:pt x="70467" y="679504"/>
                  <a:pt x="178789" y="631015"/>
                </a:cubicBezTo>
                <a:cubicBezTo>
                  <a:pt x="147311" y="592527"/>
                  <a:pt x="129499" y="548414"/>
                  <a:pt x="129499" y="501089"/>
                </a:cubicBezTo>
                <a:cubicBezTo>
                  <a:pt x="129499" y="358386"/>
                  <a:pt x="322762" y="237358"/>
                  <a:pt x="561163" y="237358"/>
                </a:cubicBezTo>
                <a:cubicBezTo>
                  <a:pt x="618128" y="237358"/>
                  <a:pt x="672516" y="244268"/>
                  <a:pt x="722306" y="256733"/>
                </a:cubicBezTo>
                <a:cubicBezTo>
                  <a:pt x="815337" y="129655"/>
                  <a:pt x="1019854" y="39560"/>
                  <a:pt x="1251826" y="39560"/>
                </a:cubicBezTo>
                <a:cubicBezTo>
                  <a:pt x="1352745" y="39560"/>
                  <a:pt x="1447192" y="54507"/>
                  <a:pt x="1530060" y="80813"/>
                </a:cubicBezTo>
                <a:cubicBezTo>
                  <a:pt x="1621280" y="30564"/>
                  <a:pt x="1742625" y="0"/>
                  <a:pt x="1877738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>
              <a:lnSpc>
                <a:spcPts val="4100"/>
              </a:lnSpc>
            </a:pPr>
            <a:r>
              <a:rPr lang="zh-CN" altLang="en-US" sz="23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不同物质吸收热量的情况一样吗？</a:t>
            </a:r>
          </a:p>
        </p:txBody>
      </p:sp>
      <p:sp>
        <p:nvSpPr>
          <p:cNvPr id="17" name="文本4"/>
          <p:cNvSpPr txBox="1"/>
          <p:nvPr/>
        </p:nvSpPr>
        <p:spPr>
          <a:xfrm>
            <a:off x="1633347" y="2112797"/>
            <a:ext cx="7177088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热量是一个________，表达用“_____"或"_____”热量，不能表达成“_____"或"_____"热量。</a:t>
            </a:r>
          </a:p>
        </p:txBody>
      </p:sp>
      <p:sp>
        <p:nvSpPr>
          <p:cNvPr id="18" name="文本5"/>
          <p:cNvSpPr txBox="1"/>
          <p:nvPr/>
        </p:nvSpPr>
        <p:spPr>
          <a:xfrm>
            <a:off x="4153252" y="1118521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热传递</a:t>
            </a:r>
          </a:p>
        </p:txBody>
      </p:sp>
      <p:sp>
        <p:nvSpPr>
          <p:cNvPr id="19" name="文本6"/>
          <p:cNvSpPr txBox="1"/>
          <p:nvPr/>
        </p:nvSpPr>
        <p:spPr>
          <a:xfrm>
            <a:off x="4457890" y="152075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热量</a:t>
            </a:r>
          </a:p>
        </p:txBody>
      </p:sp>
      <p:sp>
        <p:nvSpPr>
          <p:cNvPr id="20" name="文本7"/>
          <p:cNvSpPr txBox="1"/>
          <p:nvPr/>
        </p:nvSpPr>
        <p:spPr>
          <a:xfrm>
            <a:off x="6515491" y="152074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焦耳</a:t>
            </a:r>
          </a:p>
        </p:txBody>
      </p:sp>
      <p:sp>
        <p:nvSpPr>
          <p:cNvPr id="21" name="文本8"/>
          <p:cNvSpPr txBox="1"/>
          <p:nvPr/>
        </p:nvSpPr>
        <p:spPr>
          <a:xfrm>
            <a:off x="7669835" y="1574892"/>
            <a:ext cx="342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</a:t>
            </a:r>
          </a:p>
        </p:txBody>
      </p:sp>
      <p:sp>
        <p:nvSpPr>
          <p:cNvPr id="22" name="文本9"/>
          <p:cNvSpPr txBox="1"/>
          <p:nvPr/>
        </p:nvSpPr>
        <p:spPr>
          <a:xfrm>
            <a:off x="3223241" y="2112797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过程量</a:t>
            </a:r>
          </a:p>
        </p:txBody>
      </p:sp>
      <p:sp>
        <p:nvSpPr>
          <p:cNvPr id="23" name="文本10"/>
          <p:cNvSpPr txBox="1"/>
          <p:nvPr/>
        </p:nvSpPr>
        <p:spPr>
          <a:xfrm>
            <a:off x="5801468" y="211278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吸收</a:t>
            </a:r>
          </a:p>
        </p:txBody>
      </p:sp>
      <p:sp>
        <p:nvSpPr>
          <p:cNvPr id="24" name="文本11"/>
          <p:cNvSpPr txBox="1"/>
          <p:nvPr/>
        </p:nvSpPr>
        <p:spPr>
          <a:xfrm>
            <a:off x="7084943" y="211279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放出</a:t>
            </a:r>
          </a:p>
        </p:txBody>
      </p:sp>
      <p:sp>
        <p:nvSpPr>
          <p:cNvPr id="25" name="文本12"/>
          <p:cNvSpPr txBox="1"/>
          <p:nvPr/>
        </p:nvSpPr>
        <p:spPr>
          <a:xfrm>
            <a:off x="3528079" y="243942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含有</a:t>
            </a:r>
          </a:p>
        </p:txBody>
      </p:sp>
      <p:sp>
        <p:nvSpPr>
          <p:cNvPr id="26" name="文本13"/>
          <p:cNvSpPr txBox="1"/>
          <p:nvPr/>
        </p:nvSpPr>
        <p:spPr>
          <a:xfrm>
            <a:off x="4723349" y="244704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具有</a:t>
            </a:r>
          </a:p>
        </p:txBody>
      </p:sp>
      <p:sp>
        <p:nvSpPr>
          <p:cNvPr id="27" name="形状3"/>
          <p:cNvSpPr txBox="1"/>
          <p:nvPr/>
        </p:nvSpPr>
        <p:spPr>
          <a:xfrm>
            <a:off x="4136155" y="274711"/>
            <a:ext cx="3296164" cy="912362"/>
          </a:xfrm>
          <a:custGeom>
            <a:avLst/>
            <a:gdLst>
              <a:gd name="connsiteX0" fmla="*/ 1648082 w 3296164"/>
              <a:gd name="connsiteY0" fmla="*/ 0 h 912362"/>
              <a:gd name="connsiteX1" fmla="*/ 2558293 w 3296164"/>
              <a:gd name="connsiteY1" fmla="*/ 0 h 912362"/>
              <a:gd name="connsiteX2" fmla="*/ 3296164 w 3296164"/>
              <a:gd name="connsiteY2" fmla="*/ 708123 h 912362"/>
              <a:gd name="connsiteX3" fmla="*/ 1534306 w 3296164"/>
              <a:gd name="connsiteY3" fmla="*/ 912362 h 912362"/>
              <a:gd name="connsiteX4" fmla="*/ 1306364 w 3296164"/>
              <a:gd name="connsiteY4" fmla="*/ 902412 h 912362"/>
              <a:gd name="connsiteX5" fmla="*/ 665672 w 3296164"/>
              <a:gd name="connsiteY5" fmla="*/ 1147299 h 912362"/>
              <a:gd name="connsiteX6" fmla="*/ 909431 w 3296164"/>
              <a:gd name="connsiteY6" fmla="*/ 863560 h 912362"/>
              <a:gd name="connsiteX7" fmla="*/ 862508 w 3296164"/>
              <a:gd name="connsiteY7" fmla="*/ 857303 h 912362"/>
              <a:gd name="connsiteX8" fmla="*/ 348760 w 3296164"/>
              <a:gd name="connsiteY8" fmla="*/ 780054 h 912362"/>
              <a:gd name="connsiteX9" fmla="*/ 0 w 3296164"/>
              <a:gd name="connsiteY9" fmla="*/ 204239 h 91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6164" h="1147299">
                <a:moveTo>
                  <a:pt x="1648082" y="0"/>
                </a:moveTo>
                <a:cubicBezTo>
                  <a:pt x="2558293" y="0"/>
                  <a:pt x="3296164" y="204239"/>
                  <a:pt x="3296164" y="456181"/>
                </a:cubicBezTo>
                <a:cubicBezTo>
                  <a:pt x="3296164" y="708123"/>
                  <a:pt x="2558293" y="912362"/>
                  <a:pt x="1648082" y="912362"/>
                </a:cubicBezTo>
                <a:cubicBezTo>
                  <a:pt x="1534306" y="912362"/>
                  <a:pt x="1423222" y="909170"/>
                  <a:pt x="1315936" y="903094"/>
                </a:cubicBezTo>
                <a:lnTo>
                  <a:pt x="1306364" y="902412"/>
                </a:lnTo>
                <a:lnTo>
                  <a:pt x="665672" y="1147299"/>
                </a:lnTo>
                <a:lnTo>
                  <a:pt x="909431" y="863560"/>
                </a:lnTo>
                <a:lnTo>
                  <a:pt x="862508" y="857303"/>
                </a:lnTo>
                <a:cubicBezTo>
                  <a:pt x="348760" y="780054"/>
                  <a:pt x="0" y="629391"/>
                  <a:pt x="0" y="456181"/>
                </a:cubicBezTo>
                <a:cubicBezTo>
                  <a:pt x="0" y="204239"/>
                  <a:pt x="737872" y="0"/>
                  <a:pt x="1648082" y="0"/>
                </a:cubicBezTo>
                <a:close/>
              </a:path>
            </a:pathLst>
          </a:custGeom>
          <a:solidFill>
            <a:srgbClr val="00E6FF">
              <a:alpha val="8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只能从高温物体传给低温物体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2151059" y="2977982"/>
            <a:ext cx="558812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实验方法：____________、_________。</a:t>
            </a:r>
          </a:p>
        </p:txBody>
      </p:sp>
      <p:sp>
        <p:nvSpPr>
          <p:cNvPr id="3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4" name="组合1"/>
          <p:cNvGrpSpPr/>
          <p:nvPr/>
        </p:nvGrpSpPr>
        <p:grpSpPr>
          <a:xfrm>
            <a:off x="414642" y="283749"/>
            <a:ext cx="5410514" cy="835006"/>
            <a:chOff x="0" y="0"/>
            <a:chExt cx="5410514" cy="835006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4850606" cy="760847"/>
            </a:xfrm>
            <a:custGeom>
              <a:avLst/>
              <a:gdLst>
                <a:gd name="connsiteX0" fmla="*/ 0 w 4850606"/>
                <a:gd name="connsiteY0" fmla="*/ 760847 h 760847"/>
                <a:gd name="connsiteX1" fmla="*/ 4850606 w 4850606"/>
                <a:gd name="connsiteY1" fmla="*/ 760847 h 760847"/>
                <a:gd name="connsiteX2" fmla="*/ 0 w 4850606"/>
                <a:gd name="connsiteY2" fmla="*/ 760847 h 760847"/>
                <a:gd name="connsiteX0-1" fmla="*/ 0 w 4850606"/>
                <a:gd name="connsiteY0-2" fmla="*/ 0 h 760847"/>
                <a:gd name="connsiteX1-3" fmla="*/ 1760 w 4850606"/>
                <a:gd name="connsiteY1-4" fmla="*/ 0 h 760847"/>
                <a:gd name="connsiteX2-5" fmla="*/ 0 w 4850606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850606" h="760847">
                  <a:moveTo>
                    <a:pt x="0" y="760847"/>
                  </a:moveTo>
                  <a:lnTo>
                    <a:pt x="4850606" y="760847"/>
                  </a:lnTo>
                  <a:lnTo>
                    <a:pt x="0" y="760847"/>
                  </a:lnTo>
                  <a:close/>
                </a:path>
                <a:path w="4850606" h="760847">
                  <a:moveTo>
                    <a:pt x="0" y="0"/>
                  </a:moveTo>
                  <a:lnTo>
                    <a:pt x="176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1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5" y="273901"/>
              <a:ext cx="485051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比较不同物质吸收热量的情况</a:t>
              </a: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</a:p>
          </p:txBody>
        </p:sp>
      </p:grpSp>
      <p:sp>
        <p:nvSpPr>
          <p:cNvPr id="10" name="文本2"/>
          <p:cNvSpPr txBox="1"/>
          <p:nvPr/>
        </p:nvSpPr>
        <p:spPr>
          <a:xfrm>
            <a:off x="328193" y="1239288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猜想假设：</a:t>
            </a:r>
          </a:p>
        </p:txBody>
      </p:sp>
      <p:sp>
        <p:nvSpPr>
          <p:cNvPr id="11" name="文本3"/>
          <p:cNvSpPr txBox="1"/>
          <p:nvPr/>
        </p:nvSpPr>
        <p:spPr>
          <a:xfrm>
            <a:off x="414833" y="2385565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设计实验：</a:t>
            </a:r>
          </a:p>
        </p:txBody>
      </p:sp>
      <p:sp>
        <p:nvSpPr>
          <p:cNvPr id="12" name="文本4"/>
          <p:cNvSpPr txBox="1"/>
          <p:nvPr/>
        </p:nvSpPr>
        <p:spPr>
          <a:xfrm>
            <a:off x="4101532" y="2978277"/>
            <a:ext cx="1714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控制变量法</a:t>
            </a:r>
          </a:p>
        </p:txBody>
      </p:sp>
      <p:sp>
        <p:nvSpPr>
          <p:cNvPr id="13" name="文本5"/>
          <p:cNvSpPr txBox="1"/>
          <p:nvPr/>
        </p:nvSpPr>
        <p:spPr>
          <a:xfrm>
            <a:off x="6154198" y="2977896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转换法</a:t>
            </a:r>
          </a:p>
        </p:txBody>
      </p:sp>
      <p:sp>
        <p:nvSpPr>
          <p:cNvPr id="14" name="文本6"/>
          <p:cNvSpPr txBox="1"/>
          <p:nvPr/>
        </p:nvSpPr>
        <p:spPr>
          <a:xfrm>
            <a:off x="2151059" y="2385841"/>
            <a:ext cx="210950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实验器材：</a:t>
            </a:r>
          </a:p>
        </p:txBody>
      </p:sp>
      <p:sp>
        <p:nvSpPr>
          <p:cNvPr id="15" name="文本7"/>
          <p:cNvSpPr txBox="1"/>
          <p:nvPr/>
        </p:nvSpPr>
        <p:spPr>
          <a:xfrm>
            <a:off x="3926215" y="2386012"/>
            <a:ext cx="73479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水、食用油、温度计、加热器、烧杯、_____、_____等</a:t>
            </a:r>
          </a:p>
        </p:txBody>
      </p:sp>
      <p:sp>
        <p:nvSpPr>
          <p:cNvPr id="16" name="文本8"/>
          <p:cNvSpPr txBox="1"/>
          <p:nvPr/>
        </p:nvSpPr>
        <p:spPr>
          <a:xfrm>
            <a:off x="2062753" y="1239079"/>
            <a:ext cx="774290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同种物质吸收的热量和它的_____与升高的_____有关。</a:t>
            </a:r>
          </a:p>
        </p:txBody>
      </p:sp>
      <p:pic>
        <p:nvPicPr>
          <p:cNvPr id="17" name="图片1"/>
          <p:cNvPicPr>
            <a:picLocks noChangeAspect="1"/>
          </p:cNvPicPr>
          <p:nvPr/>
        </p:nvPicPr>
        <p:blipFill>
          <a:blip r:embed="rId3"/>
          <a:srcRect l="8559" t="2320" r="6471" b="4852"/>
          <a:stretch>
            <a:fillRect/>
          </a:stretch>
        </p:blipFill>
        <p:spPr>
          <a:xfrm>
            <a:off x="3646694" y="4035514"/>
            <a:ext cx="4428049" cy="2391527"/>
          </a:xfrm>
          <a:prstGeom prst="rect">
            <a:avLst/>
          </a:prstGeom>
        </p:spPr>
      </p:pic>
      <p:sp>
        <p:nvSpPr>
          <p:cNvPr id="18" name="文本9"/>
          <p:cNvSpPr txBox="1"/>
          <p:nvPr/>
        </p:nvSpPr>
        <p:spPr>
          <a:xfrm>
            <a:off x="2062353" y="1793510"/>
            <a:ext cx="91934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质量相同的不同物质升高相同的温度，吸收的热量的可能_____。</a:t>
            </a:r>
          </a:p>
        </p:txBody>
      </p:sp>
      <p:sp>
        <p:nvSpPr>
          <p:cNvPr id="19" name="文本10"/>
          <p:cNvSpPr txBox="1"/>
          <p:nvPr/>
        </p:nvSpPr>
        <p:spPr>
          <a:xfrm>
            <a:off x="414433" y="3570237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4" action="ppaction://hlinksldjump"/>
              </a:rPr>
              <a:t>进行实验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</a:p>
        </p:txBody>
      </p:sp>
      <p:sp>
        <p:nvSpPr>
          <p:cNvPr id="20" name="文本11"/>
          <p:cNvSpPr txBox="1"/>
          <p:nvPr/>
        </p:nvSpPr>
        <p:spPr>
          <a:xfrm>
            <a:off x="6154141" y="124003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质量</a:t>
            </a:r>
          </a:p>
        </p:txBody>
      </p:sp>
      <p:sp>
        <p:nvSpPr>
          <p:cNvPr id="21" name="文本12"/>
          <p:cNvSpPr txBox="1"/>
          <p:nvPr/>
        </p:nvSpPr>
        <p:spPr>
          <a:xfrm>
            <a:off x="8074228" y="123984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温度</a:t>
            </a:r>
          </a:p>
        </p:txBody>
      </p:sp>
      <p:sp>
        <p:nvSpPr>
          <p:cNvPr id="22" name="文本13"/>
          <p:cNvSpPr txBox="1"/>
          <p:nvPr/>
        </p:nvSpPr>
        <p:spPr>
          <a:xfrm>
            <a:off x="10125075" y="179308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不同</a:t>
            </a:r>
          </a:p>
        </p:txBody>
      </p:sp>
      <p:sp>
        <p:nvSpPr>
          <p:cNvPr id="23" name="文本14"/>
          <p:cNvSpPr txBox="1"/>
          <p:nvPr/>
        </p:nvSpPr>
        <p:spPr>
          <a:xfrm>
            <a:off x="9155316" y="238581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天平</a:t>
            </a:r>
          </a:p>
        </p:txBody>
      </p:sp>
      <p:sp>
        <p:nvSpPr>
          <p:cNvPr id="24" name="文本15"/>
          <p:cNvSpPr txBox="1"/>
          <p:nvPr/>
        </p:nvSpPr>
        <p:spPr>
          <a:xfrm>
            <a:off x="10125075" y="238542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停表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3"/>
          <a:srcRect l="37238" t="15138" r="24098" b="28958"/>
          <a:stretch>
            <a:fillRect/>
          </a:stretch>
        </p:blipFill>
        <p:spPr>
          <a:xfrm>
            <a:off x="729186" y="1671314"/>
            <a:ext cx="3406902" cy="2063391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4"/>
          <a:srcRect l="36773" t="16527" r="25232" b="29305"/>
          <a:stretch>
            <a:fillRect/>
          </a:stretch>
        </p:blipFill>
        <p:spPr>
          <a:xfrm>
            <a:off x="729691" y="4481989"/>
            <a:ext cx="3406053" cy="206254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文本1"/>
          <p:cNvSpPr txBox="1"/>
          <p:nvPr/>
        </p:nvSpPr>
        <p:spPr>
          <a:xfrm>
            <a:off x="2330748" y="1054602"/>
            <a:ext cx="616210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</a:t>
            </a:r>
            <a:r>
              <a:rPr lang="en-US" altLang="zh-CN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相同，</a:t>
            </a:r>
            <a:r>
              <a:rPr lang="en-US" altLang="zh-CN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相同，比较</a:t>
            </a:r>
            <a:r>
              <a:rPr lang="en-US" altLang="zh-CN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的变化。 </a:t>
            </a:r>
          </a:p>
        </p:txBody>
      </p:sp>
      <p:graphicFrame>
        <p:nvGraphicFramePr>
          <p:cNvPr id="5" name="表格1"/>
          <p:cNvGraphicFramePr>
            <a:graphicFrameLocks noGrp="1"/>
          </p:cNvGraphicFramePr>
          <p:nvPr/>
        </p:nvGraphicFramePr>
        <p:xfrm>
          <a:off x="5063766" y="1659874"/>
          <a:ext cx="6717050" cy="2087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9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1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89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9214"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液体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质量m/g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初温t</a:t>
                      </a:r>
                      <a:r>
                        <a:rPr lang="zh-CN" altLang="en-US" sz="2200" b="0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</a:t>
                      </a: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/℃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末温  t/℃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升高温度△t/℃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加热时间t/min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907"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300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21.9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53.5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31.6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907"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食用油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300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22.1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108.4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86.3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2"/>
          <p:cNvGraphicFramePr>
            <a:graphicFrameLocks noGrp="1"/>
          </p:cNvGraphicFramePr>
          <p:nvPr/>
        </p:nvGraphicFramePr>
        <p:xfrm>
          <a:off x="5063861" y="4469902"/>
          <a:ext cx="6652165" cy="2087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8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9213"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液体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质量m/g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初温t</a:t>
                      </a:r>
                      <a:r>
                        <a:rPr lang="zh-CN" altLang="en-US" sz="2200" b="0" i="0" baseline="-2500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</a:t>
                      </a: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/℃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末 温 t/℃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升高温度△t/℃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加热时间t/s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907"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水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500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21.9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43.5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约22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53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907"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食用油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500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22.1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43.6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约22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32</a:t>
                      </a: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形状1"/>
          <p:cNvSpPr txBox="1"/>
          <p:nvPr/>
        </p:nvSpPr>
        <p:spPr>
          <a:xfrm>
            <a:off x="9107176" y="1664903"/>
            <a:ext cx="1329938" cy="2081727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8" name="形状2"/>
          <p:cNvSpPr txBox="1"/>
          <p:nvPr/>
        </p:nvSpPr>
        <p:spPr>
          <a:xfrm>
            <a:off x="10551617" y="4484132"/>
            <a:ext cx="1162660" cy="2072088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9" name="形状3"/>
          <p:cNvSpPr txBox="1"/>
          <p:nvPr/>
        </p:nvSpPr>
        <p:spPr>
          <a:xfrm>
            <a:off x="1154078" y="5713162"/>
            <a:ext cx="8516331" cy="843801"/>
          </a:xfrm>
          <a:custGeom>
            <a:avLst/>
            <a:gdLst>
              <a:gd name="connsiteX0" fmla="*/ 140633 w 8516331"/>
              <a:gd name="connsiteY0" fmla="*/ 0 h 843801"/>
              <a:gd name="connsiteX1" fmla="*/ 8375697 w 8516331"/>
              <a:gd name="connsiteY1" fmla="*/ 0 h 843801"/>
              <a:gd name="connsiteX2" fmla="*/ 8412996 w 8516331"/>
              <a:gd name="connsiteY2" fmla="*/ 0 h 843801"/>
              <a:gd name="connsiteX3" fmla="*/ 8501515 w 8516331"/>
              <a:gd name="connsiteY3" fmla="*/ 67564 h 843801"/>
              <a:gd name="connsiteX4" fmla="*/ 8516331 w 8516331"/>
              <a:gd name="connsiteY4" fmla="*/ 703167 h 843801"/>
              <a:gd name="connsiteX5" fmla="*/ 8516331 w 8516331"/>
              <a:gd name="connsiteY5" fmla="*/ 740466 h 843801"/>
              <a:gd name="connsiteX6" fmla="*/ 8448767 w 8516331"/>
              <a:gd name="connsiteY6" fmla="*/ 828984 h 843801"/>
              <a:gd name="connsiteX7" fmla="*/ 140633 w 8516331"/>
              <a:gd name="connsiteY7" fmla="*/ 843801 h 843801"/>
              <a:gd name="connsiteX8" fmla="*/ 62964 w 8516331"/>
              <a:gd name="connsiteY8" fmla="*/ 843801 h 843801"/>
              <a:gd name="connsiteX9" fmla="*/ 0 w 8516331"/>
              <a:gd name="connsiteY9" fmla="*/ 140633 h 843801"/>
              <a:gd name="connsiteX10" fmla="*/ 0 w 8516331"/>
              <a:gd name="connsiteY10" fmla="*/ 62964 h 8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16331" h="843801">
                <a:moveTo>
                  <a:pt x="140633" y="0"/>
                </a:moveTo>
                <a:lnTo>
                  <a:pt x="8375697" y="0"/>
                </a:lnTo>
                <a:cubicBezTo>
                  <a:pt x="8412996" y="0"/>
                  <a:pt x="8448767" y="14817"/>
                  <a:pt x="8475141" y="41190"/>
                </a:cubicBezTo>
                <a:cubicBezTo>
                  <a:pt x="8501515" y="67564"/>
                  <a:pt x="8516331" y="103335"/>
                  <a:pt x="8516331" y="140633"/>
                </a:cubicBezTo>
                <a:lnTo>
                  <a:pt x="8516331" y="703167"/>
                </a:lnTo>
                <a:cubicBezTo>
                  <a:pt x="8516331" y="740466"/>
                  <a:pt x="8501515" y="776236"/>
                  <a:pt x="8475141" y="802610"/>
                </a:cubicBezTo>
                <a:cubicBezTo>
                  <a:pt x="8448767" y="828984"/>
                  <a:pt x="8412996" y="843801"/>
                  <a:pt x="8375697" y="843801"/>
                </a:cubicBezTo>
                <a:lnTo>
                  <a:pt x="140633" y="843801"/>
                </a:lnTo>
                <a:cubicBezTo>
                  <a:pt x="62964" y="843801"/>
                  <a:pt x="0" y="780837"/>
                  <a:pt x="0" y="703167"/>
                </a:cubicBezTo>
                <a:lnTo>
                  <a:pt x="0" y="140633"/>
                </a:lnTo>
                <a:cubicBezTo>
                  <a:pt x="0" y="62964"/>
                  <a:pt x="62964" y="0"/>
                  <a:pt x="140633" y="0"/>
                </a:cubicBezTo>
                <a:close/>
              </a:path>
            </a:pathLst>
          </a:custGeom>
          <a:solidFill>
            <a:srgbClr val="FFEE00">
              <a:alpha val="87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40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得出结论：不同物质的吸热能力不同</a:t>
            </a:r>
          </a:p>
        </p:txBody>
      </p:sp>
      <p:sp>
        <p:nvSpPr>
          <p:cNvPr id="10" name="文本2"/>
          <p:cNvSpPr txBox="1"/>
          <p:nvPr/>
        </p:nvSpPr>
        <p:spPr>
          <a:xfrm>
            <a:off x="352" y="6858448"/>
            <a:ext cx="7556500" cy="48021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过渡语：为了描述不同物质的吸热能力，引入</a:t>
            </a: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比热容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这个物理量。</a:t>
            </a:r>
          </a:p>
        </p:txBody>
      </p:sp>
      <p:sp>
        <p:nvSpPr>
          <p:cNvPr id="11" name="文本3"/>
          <p:cNvSpPr txBox="1"/>
          <p:nvPr/>
        </p:nvSpPr>
        <p:spPr>
          <a:xfrm>
            <a:off x="414433" y="1124499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分析论证：</a:t>
            </a:r>
          </a:p>
        </p:txBody>
      </p:sp>
      <p:sp>
        <p:nvSpPr>
          <p:cNvPr id="12" name="文本4"/>
          <p:cNvSpPr txBox="1"/>
          <p:nvPr/>
        </p:nvSpPr>
        <p:spPr>
          <a:xfrm>
            <a:off x="634508" y="3830145"/>
            <a:ext cx="677170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</a:t>
            </a:r>
            <a:r>
              <a:rPr lang="en-US" altLang="zh-CN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相同，升高相同的</a:t>
            </a:r>
            <a:r>
              <a:rPr lang="en-US" altLang="zh-CN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，比较</a:t>
            </a:r>
            <a:r>
              <a:rPr lang="en-US" altLang="zh-CN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多少 。</a:t>
            </a:r>
          </a:p>
        </p:txBody>
      </p:sp>
      <p:sp>
        <p:nvSpPr>
          <p:cNvPr id="13" name="形状4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14" name="组合1"/>
          <p:cNvGrpSpPr/>
          <p:nvPr/>
        </p:nvGrpSpPr>
        <p:grpSpPr>
          <a:xfrm>
            <a:off x="414642" y="283749"/>
            <a:ext cx="5410514" cy="835006"/>
            <a:chOff x="0" y="0"/>
            <a:chExt cx="5410514" cy="835006"/>
          </a:xfrm>
        </p:grpSpPr>
        <p:sp>
          <p:nvSpPr>
            <p:cNvPr id="15" name="形状5"/>
            <p:cNvSpPr txBox="1"/>
            <p:nvPr/>
          </p:nvSpPr>
          <p:spPr>
            <a:xfrm>
              <a:off x="559908" y="0"/>
              <a:ext cx="4850606" cy="760847"/>
            </a:xfrm>
            <a:custGeom>
              <a:avLst/>
              <a:gdLst>
                <a:gd name="connsiteX0" fmla="*/ 0 w 4850606"/>
                <a:gd name="connsiteY0" fmla="*/ 760847 h 760847"/>
                <a:gd name="connsiteX1" fmla="*/ 4850606 w 4850606"/>
                <a:gd name="connsiteY1" fmla="*/ 760847 h 760847"/>
                <a:gd name="connsiteX2" fmla="*/ 0 w 4850606"/>
                <a:gd name="connsiteY2" fmla="*/ 760847 h 760847"/>
                <a:gd name="connsiteX0-1" fmla="*/ 0 w 4850606"/>
                <a:gd name="connsiteY0-2" fmla="*/ 0 h 760847"/>
                <a:gd name="connsiteX1-3" fmla="*/ 1760 w 4850606"/>
                <a:gd name="connsiteY1-4" fmla="*/ 0 h 760847"/>
                <a:gd name="connsiteX2-5" fmla="*/ 0 w 4850606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850606" h="760847">
                  <a:moveTo>
                    <a:pt x="0" y="760847"/>
                  </a:moveTo>
                  <a:lnTo>
                    <a:pt x="4850606" y="760847"/>
                  </a:lnTo>
                  <a:lnTo>
                    <a:pt x="0" y="760847"/>
                  </a:lnTo>
                  <a:close/>
                </a:path>
                <a:path w="4850606" h="760847">
                  <a:moveTo>
                    <a:pt x="0" y="0"/>
                  </a:moveTo>
                  <a:lnTo>
                    <a:pt x="176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6" name="形状6"/>
            <p:cNvSpPr txBox="1"/>
            <p:nvPr/>
          </p:nvSpPr>
          <p:spPr>
            <a:xfrm>
              <a:off x="0" y="287833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7" name="形状7"/>
            <p:cNvSpPr txBox="1"/>
            <p:nvPr/>
          </p:nvSpPr>
          <p:spPr>
            <a:xfrm>
              <a:off x="361847" y="23711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8" name="形状8"/>
            <p:cNvSpPr txBox="1"/>
            <p:nvPr/>
          </p:nvSpPr>
          <p:spPr>
            <a:xfrm>
              <a:off x="557375" y="273901"/>
              <a:ext cx="485051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比较不同物质吸收热量的情况</a:t>
              </a:r>
            </a:p>
          </p:txBody>
        </p:sp>
        <p:sp>
          <p:nvSpPr>
            <p:cNvPr id="19" name="形状9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525260" y="1116330"/>
            <a:ext cx="8807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温度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727065" y="3896360"/>
            <a:ext cx="8394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吸热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701290" y="1094105"/>
            <a:ext cx="8807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质量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332605" y="1097280"/>
            <a:ext cx="8058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吸热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29970" y="3877945"/>
            <a:ext cx="8261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质量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190365" y="3877945"/>
            <a:ext cx="847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温度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3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904875" y="3734000"/>
            <a:ext cx="764848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变形式：____________ 、____________ 、____________</a:t>
            </a:r>
          </a:p>
        </p:txBody>
      </p:sp>
      <p:sp>
        <p:nvSpPr>
          <p:cNvPr id="3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4" name="组合1"/>
          <p:cNvGrpSpPr/>
          <p:nvPr/>
        </p:nvGrpSpPr>
        <p:grpSpPr>
          <a:xfrm>
            <a:off x="414642" y="283733"/>
            <a:ext cx="2015081" cy="835022"/>
            <a:chOff x="0" y="0"/>
            <a:chExt cx="2015081" cy="835022"/>
          </a:xfrm>
        </p:grpSpPr>
        <p:sp>
          <p:nvSpPr>
            <p:cNvPr id="5" name="形状3"/>
            <p:cNvSpPr txBox="1"/>
            <p:nvPr/>
          </p:nvSpPr>
          <p:spPr>
            <a:xfrm>
              <a:off x="559908" y="0"/>
              <a:ext cx="1310164" cy="760847"/>
            </a:xfrm>
            <a:custGeom>
              <a:avLst/>
              <a:gdLst>
                <a:gd name="connsiteX0" fmla="*/ 0 w 1310164"/>
                <a:gd name="connsiteY0" fmla="*/ 760847 h 760847"/>
                <a:gd name="connsiteX1" fmla="*/ 1310164 w 1310164"/>
                <a:gd name="connsiteY1" fmla="*/ 760847 h 760847"/>
                <a:gd name="connsiteX2" fmla="*/ 0 w 1310164"/>
                <a:gd name="connsiteY2" fmla="*/ 760847 h 760847"/>
                <a:gd name="connsiteX0-1" fmla="*/ 0 w 1310164"/>
                <a:gd name="connsiteY0-2" fmla="*/ 0 h 760847"/>
                <a:gd name="connsiteX1-3" fmla="*/ 475 w 1310164"/>
                <a:gd name="connsiteY1-4" fmla="*/ 0 h 760847"/>
                <a:gd name="connsiteX2-5" fmla="*/ 0 w 131016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10164" h="760847">
                  <a:moveTo>
                    <a:pt x="0" y="760847"/>
                  </a:moveTo>
                  <a:lnTo>
                    <a:pt x="1310164" y="760847"/>
                  </a:lnTo>
                  <a:lnTo>
                    <a:pt x="0" y="760847"/>
                  </a:lnTo>
                  <a:close/>
                </a:path>
                <a:path w="1310164" h="760847">
                  <a:moveTo>
                    <a:pt x="0" y="0"/>
                  </a:moveTo>
                  <a:lnTo>
                    <a:pt x="47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0" y="287849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557375" y="273901"/>
              <a:ext cx="145770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</a:t>
              </a:r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</a:p>
          </p:txBody>
        </p:sp>
      </p:grpSp>
      <p:sp>
        <p:nvSpPr>
          <p:cNvPr id="10" name="形状2"/>
          <p:cNvSpPr txBox="1"/>
          <p:nvPr/>
        </p:nvSpPr>
        <p:spPr>
          <a:xfrm>
            <a:off x="422119" y="1125445"/>
            <a:ext cx="1858307" cy="476452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1．定义：</a:t>
            </a:r>
          </a:p>
        </p:txBody>
      </p:sp>
      <p:pic>
        <p:nvPicPr>
          <p:cNvPr id="11" name="公式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962" y="3734067"/>
            <a:ext cx="1684022" cy="476869"/>
          </a:xfrm>
          <a:prstGeom prst="rect">
            <a:avLst/>
          </a:prstGeom>
        </p:spPr>
      </p:pic>
      <p:pic>
        <p:nvPicPr>
          <p:cNvPr id="12" name="公式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382" y="3439982"/>
            <a:ext cx="1526076" cy="1065505"/>
          </a:xfrm>
          <a:prstGeom prst="rect">
            <a:avLst/>
          </a:prstGeom>
        </p:spPr>
      </p:pic>
      <p:pic>
        <p:nvPicPr>
          <p:cNvPr id="13" name="公式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792" y="3439982"/>
            <a:ext cx="1526076" cy="1065505"/>
          </a:xfrm>
          <a:prstGeom prst="rect">
            <a:avLst/>
          </a:prstGeom>
        </p:spPr>
      </p:pic>
      <p:sp>
        <p:nvSpPr>
          <p:cNvPr id="14" name="文本2"/>
          <p:cNvSpPr txBox="1"/>
          <p:nvPr/>
        </p:nvSpPr>
        <p:spPr>
          <a:xfrm>
            <a:off x="1692726" y="1118140"/>
            <a:ext cx="10229850" cy="9950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一定质量的某种物质，在温度升高时吸收的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热量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与它的_____和升高的_____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乘积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之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，叫做这种物质的________。</a:t>
            </a:r>
          </a:p>
        </p:txBody>
      </p:sp>
      <p:sp>
        <p:nvSpPr>
          <p:cNvPr id="15" name="文本3"/>
          <p:cNvSpPr txBox="1"/>
          <p:nvPr/>
        </p:nvSpPr>
        <p:spPr>
          <a:xfrm>
            <a:off x="415128" y="2113359"/>
            <a:ext cx="219805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2．物理意义：</a:t>
            </a:r>
          </a:p>
        </p:txBody>
      </p:sp>
      <p:sp>
        <p:nvSpPr>
          <p:cNvPr id="16" name="文本4"/>
          <p:cNvSpPr txBox="1"/>
          <p:nvPr/>
        </p:nvSpPr>
        <p:spPr>
          <a:xfrm>
            <a:off x="2309022" y="2113359"/>
            <a:ext cx="49726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描述物质吸、放热______的物理量。</a:t>
            </a:r>
          </a:p>
        </p:txBody>
      </p:sp>
      <p:sp>
        <p:nvSpPr>
          <p:cNvPr id="17" name="文本5"/>
          <p:cNvSpPr txBox="1"/>
          <p:nvPr/>
        </p:nvSpPr>
        <p:spPr>
          <a:xfrm>
            <a:off x="415128" y="2845194"/>
            <a:ext cx="366931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3．定义式：_____________</a:t>
            </a:r>
          </a:p>
        </p:txBody>
      </p:sp>
      <p:pic>
        <p:nvPicPr>
          <p:cNvPr id="18" name="公式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3026" y="2563787"/>
            <a:ext cx="1415194" cy="988088"/>
          </a:xfrm>
          <a:prstGeom prst="rect">
            <a:avLst/>
          </a:prstGeom>
        </p:spPr>
      </p:pic>
      <p:sp>
        <p:nvSpPr>
          <p:cNvPr id="19" name="文本6"/>
          <p:cNvSpPr txBox="1"/>
          <p:nvPr/>
        </p:nvSpPr>
        <p:spPr>
          <a:xfrm>
            <a:off x="416319" y="4594222"/>
            <a:ext cx="6906260" cy="58875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4．单位：____________，读作：__________________</a:t>
            </a:r>
          </a:p>
        </p:txBody>
      </p:sp>
      <p:sp>
        <p:nvSpPr>
          <p:cNvPr id="20" name="文本7"/>
          <p:cNvSpPr txBox="1"/>
          <p:nvPr/>
        </p:nvSpPr>
        <p:spPr>
          <a:xfrm>
            <a:off x="4829175" y="4566647"/>
            <a:ext cx="2324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焦每千克摄氏度</a:t>
            </a:r>
          </a:p>
        </p:txBody>
      </p:sp>
      <p:sp>
        <p:nvSpPr>
          <p:cNvPr id="21" name="文本8"/>
          <p:cNvSpPr txBox="1"/>
          <p:nvPr/>
        </p:nvSpPr>
        <p:spPr>
          <a:xfrm>
            <a:off x="414928" y="5182591"/>
            <a:ext cx="4026853" cy="58875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5．一些常见物质的比热容：</a:t>
            </a:r>
          </a:p>
        </p:txBody>
      </p:sp>
      <p:sp>
        <p:nvSpPr>
          <p:cNvPr id="22" name="文本9"/>
          <p:cNvSpPr txBox="1"/>
          <p:nvPr/>
        </p:nvSpPr>
        <p:spPr>
          <a:xfrm>
            <a:off x="9058275" y="111858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质量</a:t>
            </a:r>
          </a:p>
        </p:txBody>
      </p:sp>
      <p:sp>
        <p:nvSpPr>
          <p:cNvPr id="23" name="文本10"/>
          <p:cNvSpPr txBox="1"/>
          <p:nvPr/>
        </p:nvSpPr>
        <p:spPr>
          <a:xfrm>
            <a:off x="10944625" y="111799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温度</a:t>
            </a:r>
          </a:p>
        </p:txBody>
      </p:sp>
      <p:sp>
        <p:nvSpPr>
          <p:cNvPr id="24" name="文本11"/>
          <p:cNvSpPr txBox="1"/>
          <p:nvPr/>
        </p:nvSpPr>
        <p:spPr>
          <a:xfrm>
            <a:off x="5438775" y="152121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比热容</a:t>
            </a:r>
          </a:p>
        </p:txBody>
      </p:sp>
      <p:sp>
        <p:nvSpPr>
          <p:cNvPr id="25" name="文本12"/>
          <p:cNvSpPr txBox="1"/>
          <p:nvPr/>
        </p:nvSpPr>
        <p:spPr>
          <a:xfrm>
            <a:off x="4848225" y="211395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本领</a:t>
            </a:r>
          </a:p>
        </p:txBody>
      </p:sp>
      <p:sp>
        <p:nvSpPr>
          <p:cNvPr id="26" name="文本13"/>
          <p:cNvSpPr txBox="1"/>
          <p:nvPr/>
        </p:nvSpPr>
        <p:spPr>
          <a:xfrm>
            <a:off x="1933575" y="4592831"/>
            <a:ext cx="1467612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J/(kg · ℃)</a:t>
            </a:r>
          </a:p>
        </p:txBody>
      </p:sp>
      <p:pic>
        <p:nvPicPr>
          <p:cNvPr id="27" name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323" y="1118197"/>
            <a:ext cx="9516304" cy="553194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445075" y="5554428"/>
            <a:ext cx="7648575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质量为___kg的水，温度升高（或降低）</a:t>
            </a:r>
          </a:p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℃时所吸收（或放出）的热量是__________.</a:t>
            </a:r>
          </a:p>
        </p:txBody>
      </p:sp>
      <p:sp>
        <p:nvSpPr>
          <p:cNvPr id="3" name="文本2"/>
          <p:cNvSpPr txBox="1"/>
          <p:nvPr/>
        </p:nvSpPr>
        <p:spPr>
          <a:xfrm>
            <a:off x="414728" y="1582699"/>
            <a:ext cx="696960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①不同物质的比热容一般_____（特例：冰和煤油）</a:t>
            </a:r>
          </a:p>
        </p:txBody>
      </p:sp>
      <p:sp>
        <p:nvSpPr>
          <p:cNvPr id="4" name="文本3"/>
          <p:cNvSpPr txBox="1"/>
          <p:nvPr/>
        </p:nvSpPr>
        <p:spPr>
          <a:xfrm>
            <a:off x="412328" y="5554466"/>
            <a:ext cx="2019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其物理意义：</a:t>
            </a:r>
          </a:p>
        </p:txBody>
      </p:sp>
      <p:sp>
        <p:nvSpPr>
          <p:cNvPr id="5" name="文本4"/>
          <p:cNvSpPr txBox="1"/>
          <p:nvPr/>
        </p:nvSpPr>
        <p:spPr>
          <a:xfrm>
            <a:off x="414728" y="2062835"/>
            <a:ext cx="575040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②物质_____会影响比热容（如：冰和水）</a:t>
            </a:r>
          </a:p>
        </p:txBody>
      </p:sp>
      <p:sp>
        <p:nvSpPr>
          <p:cNvPr id="6" name="文本5"/>
          <p:cNvSpPr txBox="1"/>
          <p:nvPr/>
        </p:nvSpPr>
        <p:spPr>
          <a:xfrm>
            <a:off x="414728" y="2563275"/>
            <a:ext cx="395316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③液体比热容一般比固体___</a:t>
            </a:r>
          </a:p>
        </p:txBody>
      </p:sp>
      <p:sp>
        <p:nvSpPr>
          <p:cNvPr id="7" name="文本6"/>
          <p:cNvSpPr txBox="1"/>
          <p:nvPr/>
        </p:nvSpPr>
        <p:spPr>
          <a:xfrm>
            <a:off x="414728" y="3044640"/>
            <a:ext cx="273396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④水的比热容较___</a:t>
            </a:r>
          </a:p>
        </p:txBody>
      </p:sp>
      <p:sp>
        <p:nvSpPr>
          <p:cNvPr id="8" name="文本7"/>
          <p:cNvSpPr txBox="1"/>
          <p:nvPr/>
        </p:nvSpPr>
        <p:spPr>
          <a:xfrm>
            <a:off x="414738" y="3550400"/>
            <a:ext cx="7613332" cy="139731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7．比热容是物质本身的一种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性质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，它的大小与物质的_____、_____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有关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。与物质的质量、吸收热量的多少、升高的温度等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无关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9" name="文本8"/>
          <p:cNvSpPr txBox="1"/>
          <p:nvPr/>
        </p:nvSpPr>
        <p:spPr>
          <a:xfrm>
            <a:off x="415919" y="4947485"/>
            <a:ext cx="549151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7．水的比热容是C</a:t>
            </a:r>
            <a:r>
              <a:rPr lang="zh-CN" altLang="en-US" sz="2400" b="0" i="0" baseline="-250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=4.2x10</a:t>
            </a:r>
            <a:r>
              <a:rPr lang="zh-CN" altLang="en-US" sz="2400" b="0" i="0" baseline="3000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J/(kg · ℃)</a:t>
            </a:r>
          </a:p>
        </p:txBody>
      </p:sp>
      <p:pic>
        <p:nvPicPr>
          <p:cNvPr id="10" name="图片1"/>
          <p:cNvPicPr>
            <a:picLocks noChangeAspect="1"/>
          </p:cNvPicPr>
          <p:nvPr/>
        </p:nvPicPr>
        <p:blipFill>
          <a:blip r:embed="rId3"/>
          <a:srcRect b="1028"/>
          <a:stretch>
            <a:fillRect/>
          </a:stretch>
        </p:blipFill>
        <p:spPr>
          <a:xfrm>
            <a:off x="8295921" y="249144"/>
            <a:ext cx="3601224" cy="6378210"/>
          </a:xfrm>
          <a:prstGeom prst="rect">
            <a:avLst/>
          </a:prstGeom>
        </p:spPr>
      </p:pic>
      <p:sp>
        <p:nvSpPr>
          <p:cNvPr id="11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12" name="组合1"/>
          <p:cNvGrpSpPr/>
          <p:nvPr/>
        </p:nvGrpSpPr>
        <p:grpSpPr>
          <a:xfrm>
            <a:off x="414642" y="283733"/>
            <a:ext cx="2015081" cy="835022"/>
            <a:chOff x="0" y="0"/>
            <a:chExt cx="2015081" cy="835022"/>
          </a:xfrm>
        </p:grpSpPr>
        <p:sp>
          <p:nvSpPr>
            <p:cNvPr id="13" name="形状2"/>
            <p:cNvSpPr txBox="1"/>
            <p:nvPr/>
          </p:nvSpPr>
          <p:spPr>
            <a:xfrm>
              <a:off x="559908" y="0"/>
              <a:ext cx="1310164" cy="760847"/>
            </a:xfrm>
            <a:custGeom>
              <a:avLst/>
              <a:gdLst>
                <a:gd name="connsiteX0" fmla="*/ 0 w 1310164"/>
                <a:gd name="connsiteY0" fmla="*/ 760847 h 760847"/>
                <a:gd name="connsiteX1" fmla="*/ 1310164 w 1310164"/>
                <a:gd name="connsiteY1" fmla="*/ 760847 h 760847"/>
                <a:gd name="connsiteX2" fmla="*/ 0 w 1310164"/>
                <a:gd name="connsiteY2" fmla="*/ 760847 h 760847"/>
                <a:gd name="connsiteX0-1" fmla="*/ 0 w 1310164"/>
                <a:gd name="connsiteY0-2" fmla="*/ 0 h 760847"/>
                <a:gd name="connsiteX1-3" fmla="*/ 475 w 1310164"/>
                <a:gd name="connsiteY1-4" fmla="*/ 0 h 760847"/>
                <a:gd name="connsiteX2-5" fmla="*/ 0 w 131016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10164" h="760847">
                  <a:moveTo>
                    <a:pt x="0" y="760847"/>
                  </a:moveTo>
                  <a:lnTo>
                    <a:pt x="1310164" y="760847"/>
                  </a:lnTo>
                  <a:lnTo>
                    <a:pt x="0" y="760847"/>
                  </a:lnTo>
                  <a:close/>
                </a:path>
                <a:path w="1310164" h="760847">
                  <a:moveTo>
                    <a:pt x="0" y="0"/>
                  </a:moveTo>
                  <a:lnTo>
                    <a:pt x="47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4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5" name="形状4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6" name="形状5"/>
            <p:cNvSpPr txBox="1"/>
            <p:nvPr/>
          </p:nvSpPr>
          <p:spPr>
            <a:xfrm>
              <a:off x="557375" y="273901"/>
              <a:ext cx="145770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</a:t>
              </a:r>
            </a:p>
          </p:txBody>
        </p:sp>
        <p:sp>
          <p:nvSpPr>
            <p:cNvPr id="17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</a:p>
          </p:txBody>
        </p:sp>
      </p:grpSp>
      <p:sp>
        <p:nvSpPr>
          <p:cNvPr id="18" name="文本9"/>
          <p:cNvSpPr txBox="1"/>
          <p:nvPr/>
        </p:nvSpPr>
        <p:spPr>
          <a:xfrm>
            <a:off x="3820906" y="158276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不同</a:t>
            </a:r>
          </a:p>
        </p:txBody>
      </p:sp>
      <p:sp>
        <p:nvSpPr>
          <p:cNvPr id="19" name="文本10"/>
          <p:cNvSpPr txBox="1"/>
          <p:nvPr/>
        </p:nvSpPr>
        <p:spPr>
          <a:xfrm>
            <a:off x="1337005" y="206295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状态</a:t>
            </a:r>
          </a:p>
        </p:txBody>
      </p:sp>
      <p:sp>
        <p:nvSpPr>
          <p:cNvPr id="20" name="文本11"/>
          <p:cNvSpPr txBox="1"/>
          <p:nvPr/>
        </p:nvSpPr>
        <p:spPr>
          <a:xfrm>
            <a:off x="3872036" y="2562987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</a:p>
        </p:txBody>
      </p:sp>
      <p:sp>
        <p:nvSpPr>
          <p:cNvPr id="21" name="文本12"/>
          <p:cNvSpPr txBox="1"/>
          <p:nvPr/>
        </p:nvSpPr>
        <p:spPr>
          <a:xfrm>
            <a:off x="2638654" y="3045171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</a:p>
        </p:txBody>
      </p:sp>
      <p:sp>
        <p:nvSpPr>
          <p:cNvPr id="22" name="文本13"/>
          <p:cNvSpPr txBox="1"/>
          <p:nvPr/>
        </p:nvSpPr>
        <p:spPr>
          <a:xfrm>
            <a:off x="444922" y="395382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种类</a:t>
            </a:r>
          </a:p>
        </p:txBody>
      </p:sp>
      <p:sp>
        <p:nvSpPr>
          <p:cNvPr id="23" name="文本14"/>
          <p:cNvSpPr txBox="1"/>
          <p:nvPr/>
        </p:nvSpPr>
        <p:spPr>
          <a:xfrm>
            <a:off x="1424013" y="3832165"/>
            <a:ext cx="8001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状态</a:t>
            </a:r>
          </a:p>
        </p:txBody>
      </p:sp>
      <p:sp>
        <p:nvSpPr>
          <p:cNvPr id="24" name="文本15"/>
          <p:cNvSpPr txBox="1"/>
          <p:nvPr/>
        </p:nvSpPr>
        <p:spPr>
          <a:xfrm>
            <a:off x="3278572" y="5554524"/>
            <a:ext cx="36925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25" name="文本16"/>
          <p:cNvSpPr txBox="1"/>
          <p:nvPr/>
        </p:nvSpPr>
        <p:spPr>
          <a:xfrm>
            <a:off x="5022215" y="5941695"/>
            <a:ext cx="1583055" cy="59245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4.2×10</a:t>
            </a:r>
            <a:r>
              <a:rPr lang="zh-CN" altLang="en-US" sz="2400" b="0" i="0" baseline="300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</a:t>
            </a:r>
          </a:p>
        </p:txBody>
      </p:sp>
      <p:sp>
        <p:nvSpPr>
          <p:cNvPr id="26" name="文本17"/>
          <p:cNvSpPr txBox="1"/>
          <p:nvPr/>
        </p:nvSpPr>
        <p:spPr>
          <a:xfrm>
            <a:off x="415909" y="1118568"/>
            <a:ext cx="433165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6．常见物质的比热容的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特点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399812" y="2713853"/>
            <a:ext cx="6290033" cy="3550458"/>
            <a:chOff x="0" y="0"/>
            <a:chExt cx="6290033" cy="3550458"/>
          </a:xfrm>
        </p:grpSpPr>
        <p:sp>
          <p:nvSpPr>
            <p:cNvPr id="3" name="形状2"/>
            <p:cNvSpPr txBox="1"/>
            <p:nvPr/>
          </p:nvSpPr>
          <p:spPr>
            <a:xfrm>
              <a:off x="0" y="12320"/>
              <a:ext cx="6290033" cy="3538138"/>
            </a:xfrm>
            <a:custGeom>
              <a:avLst/>
              <a:gdLst>
                <a:gd name="connsiteX0" fmla="*/ 126362 w 6290033"/>
                <a:gd name="connsiteY0" fmla="*/ 0 h 3538138"/>
                <a:gd name="connsiteX1" fmla="*/ 6163671 w 6290033"/>
                <a:gd name="connsiteY1" fmla="*/ 0 h 3538138"/>
                <a:gd name="connsiteX2" fmla="*/ 6233458 w 6290033"/>
                <a:gd name="connsiteY2" fmla="*/ 0 h 3538138"/>
                <a:gd name="connsiteX3" fmla="*/ 6290033 w 6290033"/>
                <a:gd name="connsiteY3" fmla="*/ 3411776 h 3538138"/>
                <a:gd name="connsiteX4" fmla="*/ 6290033 w 6290033"/>
                <a:gd name="connsiteY4" fmla="*/ 3481564 h 3538138"/>
                <a:gd name="connsiteX5" fmla="*/ 126362 w 6290033"/>
                <a:gd name="connsiteY5" fmla="*/ 3538138 h 3538138"/>
                <a:gd name="connsiteX6" fmla="*/ 56574 w 6290033"/>
                <a:gd name="connsiteY6" fmla="*/ 3538138 h 3538138"/>
                <a:gd name="connsiteX7" fmla="*/ 0 w 6290033"/>
                <a:gd name="connsiteY7" fmla="*/ 126362 h 3538138"/>
                <a:gd name="connsiteX8" fmla="*/ 0 w 6290033"/>
                <a:gd name="connsiteY8" fmla="*/ 56574 h 35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0033" h="3538138">
                  <a:moveTo>
                    <a:pt x="126362" y="0"/>
                  </a:moveTo>
                  <a:lnTo>
                    <a:pt x="6163671" y="0"/>
                  </a:lnTo>
                  <a:cubicBezTo>
                    <a:pt x="6233458" y="0"/>
                    <a:pt x="6290033" y="56574"/>
                    <a:pt x="6290033" y="126362"/>
                  </a:cubicBezTo>
                  <a:lnTo>
                    <a:pt x="6290033" y="3411776"/>
                  </a:lnTo>
                  <a:cubicBezTo>
                    <a:pt x="6290033" y="3481564"/>
                    <a:pt x="6233458" y="3538138"/>
                    <a:pt x="6163671" y="3538138"/>
                  </a:cubicBezTo>
                  <a:lnTo>
                    <a:pt x="126362" y="3538138"/>
                  </a:lnTo>
                  <a:cubicBezTo>
                    <a:pt x="56574" y="3538138"/>
                    <a:pt x="0" y="3481564"/>
                    <a:pt x="0" y="3411776"/>
                  </a:cubicBezTo>
                  <a:lnTo>
                    <a:pt x="0" y="126362"/>
                  </a:lnTo>
                  <a:cubicBezTo>
                    <a:pt x="0" y="56574"/>
                    <a:pt x="56574" y="0"/>
                    <a:pt x="126362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5122" y="1343588"/>
              <a:ext cx="5883204" cy="23909"/>
            </a:xfrm>
            <a:prstGeom prst="line">
              <a:avLst/>
            </a:prstGeom>
            <a:ln w="9525">
              <a:solidFill>
                <a:srgbClr val="6F6F7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pic>
          <p:nvPicPr>
            <p:cNvPr id="5" name="公式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7394" y="0"/>
              <a:ext cx="2092297" cy="1428298"/>
            </a:xfrm>
            <a:prstGeom prst="rect">
              <a:avLst/>
            </a:prstGeom>
          </p:spPr>
        </p:pic>
        <p:sp>
          <p:nvSpPr>
            <p:cNvPr id="6" name="文本4"/>
            <p:cNvSpPr txBox="1"/>
            <p:nvPr/>
          </p:nvSpPr>
          <p:spPr>
            <a:xfrm>
              <a:off x="321673" y="1492195"/>
              <a:ext cx="5513730" cy="1899412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质量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和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吸收热量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相同，</a:t>
              </a:r>
            </a:p>
            <a:p>
              <a:pPr marL="0" algn="ctr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沙子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___,温度变化___。</a:t>
              </a:r>
            </a:p>
          </p:txBody>
        </p:sp>
      </p:grpSp>
      <p:sp>
        <p:nvSpPr>
          <p:cNvPr id="7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8" name="组合2"/>
          <p:cNvGrpSpPr/>
          <p:nvPr/>
        </p:nvGrpSpPr>
        <p:grpSpPr>
          <a:xfrm>
            <a:off x="414642" y="283736"/>
            <a:ext cx="2936148" cy="835019"/>
            <a:chOff x="0" y="0"/>
            <a:chExt cx="2936148" cy="835019"/>
          </a:xfrm>
        </p:grpSpPr>
        <p:sp>
          <p:nvSpPr>
            <p:cNvPr id="9" name="形状4"/>
            <p:cNvSpPr txBox="1"/>
            <p:nvPr/>
          </p:nvSpPr>
          <p:spPr>
            <a:xfrm>
              <a:off x="559908" y="0"/>
              <a:ext cx="2356961" cy="760847"/>
            </a:xfrm>
            <a:custGeom>
              <a:avLst/>
              <a:gdLst>
                <a:gd name="connsiteX0" fmla="*/ 0 w 2356961"/>
                <a:gd name="connsiteY0" fmla="*/ 760847 h 760847"/>
                <a:gd name="connsiteX1" fmla="*/ 2356961 w 2356961"/>
                <a:gd name="connsiteY1" fmla="*/ 760847 h 760847"/>
                <a:gd name="connsiteX2" fmla="*/ 0 w 2356961"/>
                <a:gd name="connsiteY2" fmla="*/ 760847 h 760847"/>
                <a:gd name="connsiteX0-1" fmla="*/ 0 w 2356961"/>
                <a:gd name="connsiteY0-2" fmla="*/ 0 h 760847"/>
                <a:gd name="connsiteX1-3" fmla="*/ 855 w 2356961"/>
                <a:gd name="connsiteY1-4" fmla="*/ 0 h 760847"/>
                <a:gd name="connsiteX2-5" fmla="*/ 0 w 2356961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56961" h="760847">
                  <a:moveTo>
                    <a:pt x="0" y="760847"/>
                  </a:moveTo>
                  <a:lnTo>
                    <a:pt x="2356961" y="760847"/>
                  </a:lnTo>
                  <a:lnTo>
                    <a:pt x="0" y="760847"/>
                  </a:lnTo>
                  <a:close/>
                </a:path>
                <a:path w="2356961" h="760847">
                  <a:moveTo>
                    <a:pt x="0" y="0"/>
                  </a:moveTo>
                  <a:lnTo>
                    <a:pt x="8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0" name="形状5"/>
            <p:cNvSpPr txBox="1"/>
            <p:nvPr/>
          </p:nvSpPr>
          <p:spPr>
            <a:xfrm>
              <a:off x="0" y="28784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1" name="形状6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12" name="形状7"/>
            <p:cNvSpPr txBox="1"/>
            <p:nvPr/>
          </p:nvSpPr>
          <p:spPr>
            <a:xfrm>
              <a:off x="557375" y="273901"/>
              <a:ext cx="237877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8" action="ppaction://hlinksldjump"/>
                </a:rPr>
                <a:t>比热容的应用</a:t>
              </a:r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</a:p>
          </p:txBody>
        </p:sp>
      </p:grpSp>
      <p:grpSp>
        <p:nvGrpSpPr>
          <p:cNvPr id="14" name="组合3"/>
          <p:cNvGrpSpPr/>
          <p:nvPr/>
        </p:nvGrpSpPr>
        <p:grpSpPr>
          <a:xfrm>
            <a:off x="6859295" y="201539"/>
            <a:ext cx="6134881" cy="6456340"/>
            <a:chOff x="0" y="0"/>
            <a:chExt cx="6134881" cy="6456340"/>
          </a:xfrm>
        </p:grpSpPr>
        <p:sp>
          <p:nvSpPr>
            <p:cNvPr id="15" name="形状9"/>
            <p:cNvSpPr txBox="1"/>
            <p:nvPr/>
          </p:nvSpPr>
          <p:spPr>
            <a:xfrm rot="5400000">
              <a:off x="0" y="1731503"/>
              <a:ext cx="6134881" cy="2993136"/>
            </a:xfrm>
            <a:custGeom>
              <a:avLst/>
              <a:gdLst>
                <a:gd name="connsiteX0" fmla="*/ 385332 w 6134881"/>
                <a:gd name="connsiteY0" fmla="*/ 0 h 2993136"/>
                <a:gd name="connsiteX1" fmla="*/ 5749550 w 6134881"/>
                <a:gd name="connsiteY1" fmla="*/ 0 h 2993136"/>
                <a:gd name="connsiteX2" fmla="*/ 5962362 w 6134881"/>
                <a:gd name="connsiteY2" fmla="*/ 0 h 2993136"/>
                <a:gd name="connsiteX3" fmla="*/ 6134881 w 6134881"/>
                <a:gd name="connsiteY3" fmla="*/ 2607804 h 2993136"/>
                <a:gd name="connsiteX4" fmla="*/ 6134881 w 6134881"/>
                <a:gd name="connsiteY4" fmla="*/ 2820617 h 2993136"/>
                <a:gd name="connsiteX5" fmla="*/ 385332 w 6134881"/>
                <a:gd name="connsiteY5" fmla="*/ 2993136 h 2993136"/>
                <a:gd name="connsiteX6" fmla="*/ 172519 w 6134881"/>
                <a:gd name="connsiteY6" fmla="*/ 2993136 h 2993136"/>
                <a:gd name="connsiteX7" fmla="*/ 0 w 6134881"/>
                <a:gd name="connsiteY7" fmla="*/ 385332 h 2993136"/>
                <a:gd name="connsiteX8" fmla="*/ 0 w 6134881"/>
                <a:gd name="connsiteY8" fmla="*/ 172519 h 299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34881" h="2993136">
                  <a:moveTo>
                    <a:pt x="385332" y="0"/>
                  </a:moveTo>
                  <a:lnTo>
                    <a:pt x="5749550" y="0"/>
                  </a:lnTo>
                  <a:cubicBezTo>
                    <a:pt x="5962362" y="0"/>
                    <a:pt x="6134881" y="172519"/>
                    <a:pt x="6134881" y="385332"/>
                  </a:cubicBezTo>
                  <a:lnTo>
                    <a:pt x="6134881" y="2607804"/>
                  </a:lnTo>
                  <a:cubicBezTo>
                    <a:pt x="6134881" y="2820617"/>
                    <a:pt x="5962362" y="2993136"/>
                    <a:pt x="5749550" y="2993136"/>
                  </a:cubicBezTo>
                  <a:lnTo>
                    <a:pt x="385332" y="2993136"/>
                  </a:lnTo>
                  <a:cubicBezTo>
                    <a:pt x="172519" y="2993136"/>
                    <a:pt x="0" y="2820617"/>
                    <a:pt x="0" y="2607804"/>
                  </a:cubicBezTo>
                  <a:lnTo>
                    <a:pt x="0" y="385332"/>
                  </a:lnTo>
                  <a:cubicBezTo>
                    <a:pt x="0" y="172519"/>
                    <a:pt x="172519" y="0"/>
                    <a:pt x="385332" y="0"/>
                  </a:cubicBezTo>
                  <a:close/>
                </a:path>
              </a:pathLst>
            </a:custGeom>
            <a:solidFill>
              <a:srgbClr val="060407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pic>
          <p:nvPicPr>
            <p:cNvPr id="16" name="图片1"/>
            <p:cNvPicPr>
              <a:picLocks noChangeAspect="1"/>
            </p:cNvPicPr>
            <p:nvPr/>
          </p:nvPicPr>
          <p:blipFill>
            <a:blip r:embed="rId9"/>
            <a:srcRect l="12267" r="11338" b="2334"/>
            <a:stretch>
              <a:fillRect/>
            </a:stretch>
          </p:blipFill>
          <p:spPr>
            <a:xfrm>
              <a:off x="1451639" y="0"/>
              <a:ext cx="3232506" cy="6456340"/>
            </a:xfrm>
            <a:prstGeom prst="rect">
              <a:avLst/>
            </a:prstGeom>
          </p:spPr>
        </p:pic>
      </p:grpSp>
      <p:pic>
        <p:nvPicPr>
          <p:cNvPr id="17" name="视频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15902" y="919639"/>
            <a:ext cx="2823572" cy="5019675"/>
          </a:xfrm>
          <a:prstGeom prst="rect">
            <a:avLst/>
          </a:prstGeom>
        </p:spPr>
      </p:pic>
      <p:grpSp>
        <p:nvGrpSpPr>
          <p:cNvPr id="18" name="组合4"/>
          <p:cNvGrpSpPr/>
          <p:nvPr/>
        </p:nvGrpSpPr>
        <p:grpSpPr>
          <a:xfrm>
            <a:off x="414480" y="1118225"/>
            <a:ext cx="6259551" cy="1047750"/>
            <a:chOff x="0" y="0"/>
            <a:chExt cx="6259551" cy="1047750"/>
          </a:xfrm>
        </p:grpSpPr>
        <p:sp>
          <p:nvSpPr>
            <p:cNvPr id="19" name="文本5"/>
            <p:cNvSpPr txBox="1"/>
            <p:nvPr/>
          </p:nvSpPr>
          <p:spPr>
            <a:xfrm>
              <a:off x="785851" y="210894"/>
              <a:ext cx="54737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早穿棉袄午穿纱，围着火炉吃西瓜。</a:t>
              </a:r>
            </a:p>
          </p:txBody>
        </p:sp>
        <p:pic>
          <p:nvPicPr>
            <p:cNvPr id="20" name="图片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785812" cy="1047750"/>
            </a:xfrm>
            <a:prstGeom prst="rect">
              <a:avLst/>
            </a:prstGeom>
          </p:spPr>
        </p:pic>
      </p:grpSp>
      <p:pic>
        <p:nvPicPr>
          <p:cNvPr id="21" name="视频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16036" y="919534"/>
            <a:ext cx="2823572" cy="5019675"/>
          </a:xfrm>
          <a:prstGeom prst="rect">
            <a:avLst/>
          </a:prstGeom>
        </p:spPr>
      </p:pic>
      <p:sp>
        <p:nvSpPr>
          <p:cNvPr id="22" name="文本1"/>
          <p:cNvSpPr txBox="1"/>
          <p:nvPr/>
        </p:nvSpPr>
        <p:spPr>
          <a:xfrm>
            <a:off x="3439182" y="3221260"/>
            <a:ext cx="3102106" cy="83108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1" i="0">
                <a:solidFill>
                  <a:srgbClr val="31A66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判断温度变化</a:t>
            </a:r>
          </a:p>
        </p:txBody>
      </p:sp>
      <p:sp>
        <p:nvSpPr>
          <p:cNvPr id="23" name="文本2"/>
          <p:cNvSpPr txBox="1"/>
          <p:nvPr/>
        </p:nvSpPr>
        <p:spPr>
          <a:xfrm>
            <a:off x="2960484" y="5107781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</a:p>
        </p:txBody>
      </p:sp>
      <p:sp>
        <p:nvSpPr>
          <p:cNvPr id="24" name="文本3"/>
          <p:cNvSpPr txBox="1"/>
          <p:nvPr/>
        </p:nvSpPr>
        <p:spPr>
          <a:xfrm>
            <a:off x="4914900" y="5107781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4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0" mute="1">
                <p:cTn id="43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  <p:bldLst>
      <p:bldP spid="2" grpId="0" animBg="1"/>
      <p:bldP spid="14" grpId="0" animBg="1"/>
      <p:bldP spid="17" grpId="0" animBg="1"/>
      <p:bldP spid="18" grpId="0" animBg="1"/>
      <p:bldP spid="21" grpId="0" animBg="1"/>
      <p:bldP spid="21" grpId="1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419595" y="2390175"/>
            <a:ext cx="5759006" cy="3272191"/>
            <a:chOff x="0" y="0"/>
            <a:chExt cx="5759006" cy="3272191"/>
          </a:xfrm>
        </p:grpSpPr>
        <p:sp>
          <p:nvSpPr>
            <p:cNvPr id="3" name="形状3"/>
            <p:cNvSpPr txBox="1"/>
            <p:nvPr/>
          </p:nvSpPr>
          <p:spPr>
            <a:xfrm>
              <a:off x="0" y="25482"/>
              <a:ext cx="5725133" cy="3220380"/>
            </a:xfrm>
            <a:custGeom>
              <a:avLst/>
              <a:gdLst>
                <a:gd name="connsiteX0" fmla="*/ 115014 w 5725133"/>
                <a:gd name="connsiteY0" fmla="*/ 0 h 3220380"/>
                <a:gd name="connsiteX1" fmla="*/ 5610119 w 5725133"/>
                <a:gd name="connsiteY1" fmla="*/ 0 h 3220380"/>
                <a:gd name="connsiteX2" fmla="*/ 5673640 w 5725133"/>
                <a:gd name="connsiteY2" fmla="*/ 0 h 3220380"/>
                <a:gd name="connsiteX3" fmla="*/ 5725133 w 5725133"/>
                <a:gd name="connsiteY3" fmla="*/ 3105366 h 3220380"/>
                <a:gd name="connsiteX4" fmla="*/ 5725133 w 5725133"/>
                <a:gd name="connsiteY4" fmla="*/ 3168887 h 3220380"/>
                <a:gd name="connsiteX5" fmla="*/ 115014 w 5725133"/>
                <a:gd name="connsiteY5" fmla="*/ 3220380 h 3220380"/>
                <a:gd name="connsiteX6" fmla="*/ 84510 w 5725133"/>
                <a:gd name="connsiteY6" fmla="*/ 3220380 h 3220380"/>
                <a:gd name="connsiteX7" fmla="*/ 12117 w 5725133"/>
                <a:gd name="connsiteY7" fmla="*/ 3165124 h 3220380"/>
                <a:gd name="connsiteX8" fmla="*/ 0 w 5725133"/>
                <a:gd name="connsiteY8" fmla="*/ 115014 h 3220380"/>
                <a:gd name="connsiteX9" fmla="*/ 0 w 5725133"/>
                <a:gd name="connsiteY9" fmla="*/ 51493 h 3220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25133" h="3220380">
                  <a:moveTo>
                    <a:pt x="115014" y="0"/>
                  </a:moveTo>
                  <a:lnTo>
                    <a:pt x="5610119" y="0"/>
                  </a:lnTo>
                  <a:cubicBezTo>
                    <a:pt x="5673640" y="0"/>
                    <a:pt x="5725133" y="51493"/>
                    <a:pt x="5725133" y="115014"/>
                  </a:cubicBezTo>
                  <a:lnTo>
                    <a:pt x="5725133" y="3105366"/>
                  </a:lnTo>
                  <a:cubicBezTo>
                    <a:pt x="5725133" y="3168887"/>
                    <a:pt x="5673640" y="3220380"/>
                    <a:pt x="5610119" y="3220380"/>
                  </a:cubicBezTo>
                  <a:lnTo>
                    <a:pt x="115014" y="3220380"/>
                  </a:lnTo>
                  <a:cubicBezTo>
                    <a:pt x="84510" y="3220380"/>
                    <a:pt x="55256" y="3208263"/>
                    <a:pt x="33687" y="3186693"/>
                  </a:cubicBezTo>
                  <a:cubicBezTo>
                    <a:pt x="12117" y="3165124"/>
                    <a:pt x="0" y="3135870"/>
                    <a:pt x="0" y="3105366"/>
                  </a:cubicBezTo>
                  <a:lnTo>
                    <a:pt x="0" y="115014"/>
                  </a:lnTo>
                  <a:cubicBezTo>
                    <a:pt x="0" y="51493"/>
                    <a:pt x="51493" y="0"/>
                    <a:pt x="115014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4"/>
            <p:cNvSpPr txBox="1"/>
            <p:nvPr/>
          </p:nvSpPr>
          <p:spPr>
            <a:xfrm>
              <a:off x="104784" y="1237189"/>
              <a:ext cx="5354840" cy="21762"/>
            </a:xfrm>
            <a:prstGeom prst="line">
              <a:avLst/>
            </a:prstGeom>
            <a:ln w="9525">
              <a:solidFill>
                <a:srgbClr val="6F6F7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文本6"/>
            <p:cNvSpPr txBox="1"/>
            <p:nvPr/>
          </p:nvSpPr>
          <p:spPr>
            <a:xfrm>
              <a:off x="2770525" y="449192"/>
              <a:ext cx="2823510" cy="75644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1" i="0">
                  <a:solidFill>
                    <a:srgbClr val="31A66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判断温度变化</a:t>
              </a:r>
            </a:p>
          </p:txBody>
        </p:sp>
        <p:pic>
          <p:nvPicPr>
            <p:cNvPr id="6" name="公式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7263" y="0"/>
              <a:ext cx="1904391" cy="1300023"/>
            </a:xfrm>
            <a:prstGeom prst="rect">
              <a:avLst/>
            </a:prstGeom>
          </p:spPr>
        </p:pic>
        <p:sp>
          <p:nvSpPr>
            <p:cNvPr id="7" name="文本7"/>
            <p:cNvSpPr txBox="1"/>
            <p:nvPr/>
          </p:nvSpPr>
          <p:spPr>
            <a:xfrm>
              <a:off x="292780" y="1251309"/>
              <a:ext cx="5466226" cy="2020882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质量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和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吸收热量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相同，</a:t>
              </a:r>
            </a:p>
            <a:p>
              <a:pPr marL="0" algn="ctr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水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___,温度变化___</a:t>
              </a:r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；</a:t>
              </a:r>
            </a:p>
            <a:p>
              <a:pPr marL="0" algn="ctr">
                <a:lnSpc>
                  <a:spcPts val="4800"/>
                </a:lnSpc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沙、石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___,温度变化___。</a:t>
              </a:r>
            </a:p>
          </p:txBody>
        </p:sp>
      </p:grpSp>
      <p:pic>
        <p:nvPicPr>
          <p:cNvPr id="8" name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671" y="274882"/>
            <a:ext cx="5206603" cy="3813639"/>
          </a:xfrm>
          <a:prstGeom prst="rect">
            <a:avLst/>
          </a:prstGeom>
        </p:spPr>
      </p:pic>
      <p:sp>
        <p:nvSpPr>
          <p:cNvPr id="9" name="文本1"/>
          <p:cNvSpPr txBox="1"/>
          <p:nvPr/>
        </p:nvSpPr>
        <p:spPr>
          <a:xfrm>
            <a:off x="414833" y="1118397"/>
            <a:ext cx="5681662" cy="118482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9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夏季，都市气温往往比郊外要高3 ℃ ～ 5 ℃，这就是热岛效应。</a:t>
            </a:r>
          </a:p>
        </p:txBody>
      </p:sp>
      <p:grpSp>
        <p:nvGrpSpPr>
          <p:cNvPr id="10" name="组合2"/>
          <p:cNvGrpSpPr/>
          <p:nvPr/>
        </p:nvGrpSpPr>
        <p:grpSpPr>
          <a:xfrm>
            <a:off x="6701828" y="3080147"/>
            <a:ext cx="5124599" cy="3433731"/>
            <a:chOff x="0" y="0"/>
            <a:chExt cx="5124599" cy="3433731"/>
          </a:xfrm>
        </p:grpSpPr>
        <p:pic>
          <p:nvPicPr>
            <p:cNvPr id="11" name="图片2"/>
            <p:cNvPicPr>
              <a:picLocks noChangeAspect="1"/>
            </p:cNvPicPr>
            <p:nvPr/>
          </p:nvPicPr>
          <p:blipFill>
            <a:blip r:embed="rId5"/>
            <a:srcRect l="17959" r="17551"/>
            <a:stretch>
              <a:fillRect/>
            </a:stretch>
          </p:blipFill>
          <p:spPr>
            <a:xfrm>
              <a:off x="0" y="0"/>
              <a:ext cx="5124599" cy="3433731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形状5"/>
            <p:cNvSpPr txBox="1"/>
            <p:nvPr/>
          </p:nvSpPr>
          <p:spPr>
            <a:xfrm>
              <a:off x="1545312" y="2700430"/>
              <a:ext cx="1937644" cy="718541"/>
            </a:xfrm>
            <a:custGeom>
              <a:avLst/>
              <a:gdLst>
                <a:gd name="connsiteX0" fmla="*/ 119757 w 1937644"/>
                <a:gd name="connsiteY0" fmla="*/ 0 h 718541"/>
                <a:gd name="connsiteX1" fmla="*/ 1817887 w 1937644"/>
                <a:gd name="connsiteY1" fmla="*/ 0 h 718541"/>
                <a:gd name="connsiteX2" fmla="*/ 1849649 w 1937644"/>
                <a:gd name="connsiteY2" fmla="*/ 0 h 718541"/>
                <a:gd name="connsiteX3" fmla="*/ 1925027 w 1937644"/>
                <a:gd name="connsiteY3" fmla="*/ 57535 h 718541"/>
                <a:gd name="connsiteX4" fmla="*/ 1937644 w 1937644"/>
                <a:gd name="connsiteY4" fmla="*/ 598784 h 718541"/>
                <a:gd name="connsiteX5" fmla="*/ 1937644 w 1937644"/>
                <a:gd name="connsiteY5" fmla="*/ 630546 h 718541"/>
                <a:gd name="connsiteX6" fmla="*/ 1880109 w 1937644"/>
                <a:gd name="connsiteY6" fmla="*/ 705924 h 718541"/>
                <a:gd name="connsiteX7" fmla="*/ 119757 w 1937644"/>
                <a:gd name="connsiteY7" fmla="*/ 718541 h 718541"/>
                <a:gd name="connsiteX8" fmla="*/ 53617 w 1937644"/>
                <a:gd name="connsiteY8" fmla="*/ 718541 h 718541"/>
                <a:gd name="connsiteX9" fmla="*/ 0 w 1937644"/>
                <a:gd name="connsiteY9" fmla="*/ 119757 h 718541"/>
                <a:gd name="connsiteX10" fmla="*/ 0 w 1937644"/>
                <a:gd name="connsiteY10" fmla="*/ 53617 h 71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37644" h="718541">
                  <a:moveTo>
                    <a:pt x="119757" y="0"/>
                  </a:moveTo>
                  <a:lnTo>
                    <a:pt x="1817887" y="0"/>
                  </a:lnTo>
                  <a:cubicBezTo>
                    <a:pt x="1849649" y="0"/>
                    <a:pt x="1880109" y="12617"/>
                    <a:pt x="1902568" y="35076"/>
                  </a:cubicBezTo>
                  <a:cubicBezTo>
                    <a:pt x="1925027" y="57535"/>
                    <a:pt x="1937644" y="87995"/>
                    <a:pt x="1937644" y="119757"/>
                  </a:cubicBezTo>
                  <a:lnTo>
                    <a:pt x="1937644" y="598784"/>
                  </a:lnTo>
                  <a:cubicBezTo>
                    <a:pt x="1937644" y="630546"/>
                    <a:pt x="1925027" y="661007"/>
                    <a:pt x="1902568" y="683465"/>
                  </a:cubicBezTo>
                  <a:cubicBezTo>
                    <a:pt x="1880109" y="705924"/>
                    <a:pt x="1849649" y="718541"/>
                    <a:pt x="1817887" y="718541"/>
                  </a:cubicBezTo>
                  <a:lnTo>
                    <a:pt x="119757" y="718541"/>
                  </a:lnTo>
                  <a:cubicBezTo>
                    <a:pt x="53617" y="718541"/>
                    <a:pt x="0" y="664924"/>
                    <a:pt x="0" y="598784"/>
                  </a:cubicBezTo>
                  <a:lnTo>
                    <a:pt x="0" y="119757"/>
                  </a:lnTo>
                  <a:cubicBezTo>
                    <a:pt x="0" y="53617"/>
                    <a:pt x="53617" y="0"/>
                    <a:pt x="119757" y="0"/>
                  </a:cubicBezTo>
                  <a:close/>
                </a:path>
              </a:pathLst>
            </a:custGeom>
            <a:solidFill>
              <a:srgbClr val="31A660">
                <a:alpha val="63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修人工湖</a:t>
              </a:r>
            </a:p>
          </p:txBody>
        </p:sp>
      </p:grpSp>
      <p:sp>
        <p:nvSpPr>
          <p:cNvPr id="13" name="文本2"/>
          <p:cNvSpPr txBox="1"/>
          <p:nvPr/>
        </p:nvSpPr>
        <p:spPr>
          <a:xfrm>
            <a:off x="2740228" y="4257675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</a:p>
        </p:txBody>
      </p:sp>
      <p:sp>
        <p:nvSpPr>
          <p:cNvPr id="14" name="文本3"/>
          <p:cNvSpPr txBox="1"/>
          <p:nvPr/>
        </p:nvSpPr>
        <p:spPr>
          <a:xfrm>
            <a:off x="4695825" y="4257675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</a:p>
        </p:txBody>
      </p:sp>
      <p:sp>
        <p:nvSpPr>
          <p:cNvPr id="15" name="文本4"/>
          <p:cNvSpPr txBox="1"/>
          <p:nvPr/>
        </p:nvSpPr>
        <p:spPr>
          <a:xfrm>
            <a:off x="3023597" y="4867275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</a:p>
        </p:txBody>
      </p:sp>
      <p:sp>
        <p:nvSpPr>
          <p:cNvPr id="16" name="文本5"/>
          <p:cNvSpPr txBox="1"/>
          <p:nvPr/>
        </p:nvSpPr>
        <p:spPr>
          <a:xfrm>
            <a:off x="5032172" y="4867275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800"/>
              </a:lnSpc>
            </a:pP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</a:p>
        </p:txBody>
      </p:sp>
      <p:grpSp>
        <p:nvGrpSpPr>
          <p:cNvPr id="17" name="组合4"/>
          <p:cNvGrpSpPr/>
          <p:nvPr/>
        </p:nvGrpSpPr>
        <p:grpSpPr>
          <a:xfrm>
            <a:off x="1331862" y="3080223"/>
            <a:ext cx="5122450" cy="3414488"/>
            <a:chOff x="0" y="0"/>
            <a:chExt cx="5122450" cy="3414488"/>
          </a:xfrm>
        </p:grpSpPr>
        <p:pic>
          <p:nvPicPr>
            <p:cNvPr id="18" name="图片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5122450" cy="3414488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9" name="形状6"/>
            <p:cNvSpPr txBox="1"/>
            <p:nvPr/>
          </p:nvSpPr>
          <p:spPr>
            <a:xfrm>
              <a:off x="1712950" y="2690496"/>
              <a:ext cx="1963820" cy="718541"/>
            </a:xfrm>
            <a:custGeom>
              <a:avLst/>
              <a:gdLst>
                <a:gd name="connsiteX0" fmla="*/ 119757 w 1963820"/>
                <a:gd name="connsiteY0" fmla="*/ 0 h 718541"/>
                <a:gd name="connsiteX1" fmla="*/ 1844063 w 1963820"/>
                <a:gd name="connsiteY1" fmla="*/ 0 h 718541"/>
                <a:gd name="connsiteX2" fmla="*/ 1875824 w 1963820"/>
                <a:gd name="connsiteY2" fmla="*/ 0 h 718541"/>
                <a:gd name="connsiteX3" fmla="*/ 1951203 w 1963820"/>
                <a:gd name="connsiteY3" fmla="*/ 57535 h 718541"/>
                <a:gd name="connsiteX4" fmla="*/ 1963820 w 1963820"/>
                <a:gd name="connsiteY4" fmla="*/ 598784 h 718541"/>
                <a:gd name="connsiteX5" fmla="*/ 1963820 w 1963820"/>
                <a:gd name="connsiteY5" fmla="*/ 630546 h 718541"/>
                <a:gd name="connsiteX6" fmla="*/ 1906285 w 1963820"/>
                <a:gd name="connsiteY6" fmla="*/ 705924 h 718541"/>
                <a:gd name="connsiteX7" fmla="*/ 119757 w 1963820"/>
                <a:gd name="connsiteY7" fmla="*/ 718541 h 718541"/>
                <a:gd name="connsiteX8" fmla="*/ 53617 w 1963820"/>
                <a:gd name="connsiteY8" fmla="*/ 718541 h 718541"/>
                <a:gd name="connsiteX9" fmla="*/ 0 w 1963820"/>
                <a:gd name="connsiteY9" fmla="*/ 119757 h 718541"/>
                <a:gd name="connsiteX10" fmla="*/ 0 w 1963820"/>
                <a:gd name="connsiteY10" fmla="*/ 53617 h 718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63818" h="718541">
                  <a:moveTo>
                    <a:pt x="119757" y="0"/>
                  </a:moveTo>
                  <a:lnTo>
                    <a:pt x="1844063" y="0"/>
                  </a:lnTo>
                  <a:cubicBezTo>
                    <a:pt x="1875824" y="0"/>
                    <a:pt x="1906285" y="12617"/>
                    <a:pt x="1928744" y="35076"/>
                  </a:cubicBezTo>
                  <a:cubicBezTo>
                    <a:pt x="1951203" y="57535"/>
                    <a:pt x="1963820" y="87995"/>
                    <a:pt x="1963820" y="119757"/>
                  </a:cubicBezTo>
                  <a:lnTo>
                    <a:pt x="1963820" y="598784"/>
                  </a:lnTo>
                  <a:cubicBezTo>
                    <a:pt x="1963820" y="630546"/>
                    <a:pt x="1951203" y="661007"/>
                    <a:pt x="1928744" y="683465"/>
                  </a:cubicBezTo>
                  <a:cubicBezTo>
                    <a:pt x="1906285" y="705924"/>
                    <a:pt x="1875824" y="718541"/>
                    <a:pt x="1844063" y="718541"/>
                  </a:cubicBezTo>
                  <a:lnTo>
                    <a:pt x="119757" y="718541"/>
                  </a:lnTo>
                  <a:cubicBezTo>
                    <a:pt x="53617" y="718541"/>
                    <a:pt x="0" y="664924"/>
                    <a:pt x="0" y="598784"/>
                  </a:cubicBezTo>
                  <a:lnTo>
                    <a:pt x="0" y="119757"/>
                  </a:lnTo>
                  <a:cubicBezTo>
                    <a:pt x="0" y="53617"/>
                    <a:pt x="53617" y="0"/>
                    <a:pt x="119757" y="0"/>
                  </a:cubicBezTo>
                  <a:close/>
                </a:path>
              </a:pathLst>
            </a:custGeom>
            <a:solidFill>
              <a:srgbClr val="9DF5C0">
                <a:alpha val="36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30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植树造林</a:t>
              </a:r>
            </a:p>
          </p:txBody>
        </p:sp>
      </p:grpSp>
      <p:sp>
        <p:nvSpPr>
          <p:cNvPr id="20" name="形状2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21" name="组合5"/>
          <p:cNvGrpSpPr/>
          <p:nvPr/>
        </p:nvGrpSpPr>
        <p:grpSpPr>
          <a:xfrm>
            <a:off x="414642" y="283736"/>
            <a:ext cx="2936148" cy="835019"/>
            <a:chOff x="0" y="0"/>
            <a:chExt cx="2936148" cy="835019"/>
          </a:xfrm>
        </p:grpSpPr>
        <p:sp>
          <p:nvSpPr>
            <p:cNvPr id="22" name="形状7"/>
            <p:cNvSpPr txBox="1"/>
            <p:nvPr/>
          </p:nvSpPr>
          <p:spPr>
            <a:xfrm>
              <a:off x="559908" y="0"/>
              <a:ext cx="2356961" cy="760847"/>
            </a:xfrm>
            <a:custGeom>
              <a:avLst/>
              <a:gdLst>
                <a:gd name="connsiteX0" fmla="*/ 0 w 2356961"/>
                <a:gd name="connsiteY0" fmla="*/ 760847 h 760847"/>
                <a:gd name="connsiteX1" fmla="*/ 2356961 w 2356961"/>
                <a:gd name="connsiteY1" fmla="*/ 760847 h 760847"/>
                <a:gd name="connsiteX2" fmla="*/ 0 w 2356961"/>
                <a:gd name="connsiteY2" fmla="*/ 760847 h 760847"/>
                <a:gd name="connsiteX0-1" fmla="*/ 0 w 2356961"/>
                <a:gd name="connsiteY0-2" fmla="*/ 0 h 760847"/>
                <a:gd name="connsiteX1-3" fmla="*/ 855 w 2356961"/>
                <a:gd name="connsiteY1-4" fmla="*/ 0 h 760847"/>
                <a:gd name="connsiteX2-5" fmla="*/ 0 w 2356961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56961" h="760847">
                  <a:moveTo>
                    <a:pt x="0" y="760847"/>
                  </a:moveTo>
                  <a:lnTo>
                    <a:pt x="2356961" y="760847"/>
                  </a:lnTo>
                  <a:lnTo>
                    <a:pt x="0" y="760847"/>
                  </a:lnTo>
                  <a:close/>
                </a:path>
                <a:path w="2356961" h="760847">
                  <a:moveTo>
                    <a:pt x="0" y="0"/>
                  </a:moveTo>
                  <a:lnTo>
                    <a:pt x="8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23" name="形状8"/>
            <p:cNvSpPr txBox="1"/>
            <p:nvPr/>
          </p:nvSpPr>
          <p:spPr>
            <a:xfrm>
              <a:off x="0" y="28784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24" name="形状9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25" name="形状10"/>
            <p:cNvSpPr txBox="1"/>
            <p:nvPr/>
          </p:nvSpPr>
          <p:spPr>
            <a:xfrm>
              <a:off x="557375" y="273901"/>
              <a:ext cx="237877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比热容的应用</a:t>
              </a:r>
            </a:p>
          </p:txBody>
        </p:sp>
        <p:sp>
          <p:nvSpPr>
            <p:cNvPr id="26" name="形状11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82" y="1493101"/>
            <a:ext cx="11040285" cy="4382138"/>
          </a:xfrm>
          <a:prstGeom prst="rect">
            <a:avLst/>
          </a:prstGeom>
        </p:spPr>
      </p:pic>
      <p:sp>
        <p:nvSpPr>
          <p:cNvPr id="3" name="文本1"/>
          <p:cNvSpPr txBox="1"/>
          <p:nvPr/>
        </p:nvSpPr>
        <p:spPr>
          <a:xfrm>
            <a:off x="3690195" y="5960374"/>
            <a:ext cx="4813300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海陆风：日间和夜间风向不同</a:t>
            </a:r>
          </a:p>
        </p:txBody>
      </p:sp>
      <p:sp>
        <p:nvSpPr>
          <p:cNvPr id="4" name="形状2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5" name="组合2"/>
          <p:cNvGrpSpPr/>
          <p:nvPr/>
        </p:nvGrpSpPr>
        <p:grpSpPr>
          <a:xfrm>
            <a:off x="414642" y="283736"/>
            <a:ext cx="2936148" cy="835019"/>
            <a:chOff x="0" y="0"/>
            <a:chExt cx="2936148" cy="835019"/>
          </a:xfrm>
        </p:grpSpPr>
        <p:sp>
          <p:nvSpPr>
            <p:cNvPr id="6" name="形状3"/>
            <p:cNvSpPr txBox="1"/>
            <p:nvPr/>
          </p:nvSpPr>
          <p:spPr>
            <a:xfrm>
              <a:off x="559908" y="0"/>
              <a:ext cx="2356961" cy="760847"/>
            </a:xfrm>
            <a:custGeom>
              <a:avLst/>
              <a:gdLst>
                <a:gd name="connsiteX0" fmla="*/ 0 w 2356961"/>
                <a:gd name="connsiteY0" fmla="*/ 760847 h 760847"/>
                <a:gd name="connsiteX1" fmla="*/ 2356961 w 2356961"/>
                <a:gd name="connsiteY1" fmla="*/ 760847 h 760847"/>
                <a:gd name="connsiteX2" fmla="*/ 0 w 2356961"/>
                <a:gd name="connsiteY2" fmla="*/ 760847 h 760847"/>
                <a:gd name="connsiteX0-1" fmla="*/ 0 w 2356961"/>
                <a:gd name="connsiteY0-2" fmla="*/ 0 h 760847"/>
                <a:gd name="connsiteX1-3" fmla="*/ 855 w 2356961"/>
                <a:gd name="connsiteY1-4" fmla="*/ 0 h 760847"/>
                <a:gd name="connsiteX2-5" fmla="*/ 0 w 2356961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56961" h="760847">
                  <a:moveTo>
                    <a:pt x="0" y="760847"/>
                  </a:moveTo>
                  <a:lnTo>
                    <a:pt x="2356961" y="760847"/>
                  </a:lnTo>
                  <a:lnTo>
                    <a:pt x="0" y="760847"/>
                  </a:lnTo>
                  <a:close/>
                </a:path>
                <a:path w="2356961" h="760847">
                  <a:moveTo>
                    <a:pt x="0" y="0"/>
                  </a:moveTo>
                  <a:lnTo>
                    <a:pt x="8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0" y="28784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557375" y="273901"/>
              <a:ext cx="237877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比热容的应用</a:t>
              </a:r>
            </a:p>
          </p:txBody>
        </p:sp>
        <p:sp>
          <p:nvSpPr>
            <p:cNvPr id="10" name="形状7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</a:p>
          </p:txBody>
        </p:sp>
      </p:grpSp>
      <p:pic>
        <p:nvPicPr>
          <p:cNvPr id="11" name="图片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730939" y="2450478"/>
            <a:ext cx="684076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1kg的水，温度升高1 ℃，吸收的热量是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4.2×10</a:t>
            </a:r>
            <a:r>
              <a:rPr lang="zh-CN" altLang="en-US" sz="2400" b="0" i="0" baseline="3000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J</a:t>
            </a:r>
          </a:p>
        </p:txBody>
      </p:sp>
      <p:sp>
        <p:nvSpPr>
          <p:cNvPr id="3" name="形状1"/>
          <p:cNvSpPr txBox="1"/>
          <p:nvPr/>
        </p:nvSpPr>
        <p:spPr>
          <a:xfrm>
            <a:off x="615506" y="4538596"/>
            <a:ext cx="9881664" cy="1972872"/>
          </a:xfrm>
          <a:custGeom>
            <a:avLst/>
            <a:gdLst>
              <a:gd name="connsiteX0" fmla="*/ 328812 w 9881664"/>
              <a:gd name="connsiteY0" fmla="*/ 0 h 1972872"/>
              <a:gd name="connsiteX1" fmla="*/ 9552852 w 9881664"/>
              <a:gd name="connsiteY1" fmla="*/ 0 h 1972872"/>
              <a:gd name="connsiteX2" fmla="*/ 9734449 w 9881664"/>
              <a:gd name="connsiteY2" fmla="*/ 0 h 1972872"/>
              <a:gd name="connsiteX3" fmla="*/ 9881663 w 9881664"/>
              <a:gd name="connsiteY3" fmla="*/ 1644060 h 1972872"/>
              <a:gd name="connsiteX4" fmla="*/ 9881663 w 9881664"/>
              <a:gd name="connsiteY4" fmla="*/ 1825657 h 1972872"/>
              <a:gd name="connsiteX5" fmla="*/ 328812 w 9881664"/>
              <a:gd name="connsiteY5" fmla="*/ 1972872 h 1972872"/>
              <a:gd name="connsiteX6" fmla="*/ 147214 w 9881664"/>
              <a:gd name="connsiteY6" fmla="*/ 1972872 h 1972872"/>
              <a:gd name="connsiteX7" fmla="*/ 0 w 9881664"/>
              <a:gd name="connsiteY7" fmla="*/ 328812 h 1972872"/>
              <a:gd name="connsiteX8" fmla="*/ 0 w 9881664"/>
              <a:gd name="connsiteY8" fmla="*/ 147214 h 197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81663" h="1972871">
                <a:moveTo>
                  <a:pt x="328812" y="0"/>
                </a:moveTo>
                <a:lnTo>
                  <a:pt x="9552852" y="0"/>
                </a:lnTo>
                <a:cubicBezTo>
                  <a:pt x="9734449" y="0"/>
                  <a:pt x="9881663" y="147214"/>
                  <a:pt x="9881663" y="328812"/>
                </a:cubicBezTo>
                <a:lnTo>
                  <a:pt x="9881663" y="1644060"/>
                </a:lnTo>
                <a:cubicBezTo>
                  <a:pt x="9881663" y="1825657"/>
                  <a:pt x="9734449" y="1972871"/>
                  <a:pt x="9552852" y="1972872"/>
                </a:cubicBezTo>
                <a:lnTo>
                  <a:pt x="328812" y="1972872"/>
                </a:lnTo>
                <a:cubicBezTo>
                  <a:pt x="147214" y="1972872"/>
                  <a:pt x="0" y="1825657"/>
                  <a:pt x="0" y="1644060"/>
                </a:cubicBezTo>
                <a:lnTo>
                  <a:pt x="0" y="328812"/>
                </a:lnTo>
                <a:cubicBezTo>
                  <a:pt x="0" y="147214"/>
                  <a:pt x="147214" y="0"/>
                  <a:pt x="328812" y="0"/>
                </a:cubicBezTo>
                <a:close/>
              </a:path>
            </a:pathLst>
          </a:custGeom>
          <a:solidFill>
            <a:srgbClr val="FFEE00">
              <a:alpha val="25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" name="形状2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</a:p>
        </p:txBody>
      </p:sp>
      <p:grpSp>
        <p:nvGrpSpPr>
          <p:cNvPr id="5" name="组合1"/>
          <p:cNvGrpSpPr/>
          <p:nvPr/>
        </p:nvGrpSpPr>
        <p:grpSpPr>
          <a:xfrm>
            <a:off x="414642" y="283736"/>
            <a:ext cx="2993299" cy="835019"/>
            <a:chOff x="0" y="0"/>
            <a:chExt cx="2993299" cy="835019"/>
          </a:xfrm>
        </p:grpSpPr>
        <p:sp>
          <p:nvSpPr>
            <p:cNvPr id="6" name="形状6"/>
            <p:cNvSpPr txBox="1"/>
            <p:nvPr/>
          </p:nvSpPr>
          <p:spPr>
            <a:xfrm>
              <a:off x="559908" y="0"/>
              <a:ext cx="2343626" cy="760847"/>
            </a:xfrm>
            <a:custGeom>
              <a:avLst/>
              <a:gdLst>
                <a:gd name="connsiteX0" fmla="*/ 0 w 2343626"/>
                <a:gd name="connsiteY0" fmla="*/ 760847 h 760847"/>
                <a:gd name="connsiteX1" fmla="*/ 2343626 w 2343626"/>
                <a:gd name="connsiteY1" fmla="*/ 760847 h 760847"/>
                <a:gd name="connsiteX2" fmla="*/ 0 w 2343626"/>
                <a:gd name="connsiteY2" fmla="*/ 760847 h 760847"/>
                <a:gd name="connsiteX0-1" fmla="*/ 0 w 2343626"/>
                <a:gd name="connsiteY0-2" fmla="*/ 0 h 760847"/>
                <a:gd name="connsiteX1-3" fmla="*/ 850 w 2343626"/>
                <a:gd name="connsiteY1-4" fmla="*/ 0 h 760847"/>
                <a:gd name="connsiteX2-5" fmla="*/ 0 w 2343626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43626" h="760847">
                  <a:moveTo>
                    <a:pt x="0" y="760847"/>
                  </a:moveTo>
                  <a:lnTo>
                    <a:pt x="2343626" y="760847"/>
                  </a:lnTo>
                  <a:lnTo>
                    <a:pt x="0" y="760847"/>
                  </a:lnTo>
                  <a:close/>
                </a:path>
                <a:path w="2343626" h="760847">
                  <a:moveTo>
                    <a:pt x="0" y="0"/>
                  </a:moveTo>
                  <a:lnTo>
                    <a:pt x="85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7" name="形状7"/>
            <p:cNvSpPr txBox="1"/>
            <p:nvPr/>
          </p:nvSpPr>
          <p:spPr>
            <a:xfrm>
              <a:off x="0" y="28784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8" name="形状8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</a:p>
          </p:txBody>
        </p:sp>
        <p:sp>
          <p:nvSpPr>
            <p:cNvPr id="9" name="形状9"/>
            <p:cNvSpPr txBox="1"/>
            <p:nvPr/>
          </p:nvSpPr>
          <p:spPr>
            <a:xfrm>
              <a:off x="557375" y="273901"/>
              <a:ext cx="2435924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比热容的计算</a:t>
              </a:r>
            </a:p>
          </p:txBody>
        </p:sp>
        <p:sp>
          <p:nvSpPr>
            <p:cNvPr id="10" name="形状10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五</a:t>
              </a:r>
            </a:p>
          </p:txBody>
        </p:sp>
      </p:grpSp>
      <p:sp>
        <p:nvSpPr>
          <p:cNvPr id="11" name="形状3"/>
          <p:cNvSpPr txBox="1"/>
          <p:nvPr/>
        </p:nvSpPr>
        <p:spPr>
          <a:xfrm>
            <a:off x="421815" y="1129779"/>
            <a:ext cx="4314939" cy="519112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热量公式                  的推导：</a:t>
            </a:r>
          </a:p>
        </p:txBody>
      </p:sp>
      <p:pic>
        <p:nvPicPr>
          <p:cNvPr id="12" name="公式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940" y="1075849"/>
            <a:ext cx="1864672" cy="528023"/>
          </a:xfrm>
          <a:prstGeom prst="rect">
            <a:avLst/>
          </a:prstGeom>
        </p:spPr>
      </p:pic>
      <p:sp>
        <p:nvSpPr>
          <p:cNvPr id="13" name="文本2"/>
          <p:cNvSpPr txBox="1"/>
          <p:nvPr/>
        </p:nvSpPr>
        <p:spPr>
          <a:xfrm>
            <a:off x="710479" y="1529375"/>
            <a:ext cx="1127760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水的比热容是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4.2×10</a:t>
            </a:r>
            <a:r>
              <a:rPr lang="zh-CN" altLang="en-US" sz="2400" b="0" i="0" baseline="30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J/(kg · ℃)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，根据其物理意义计算出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2kg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的水，温度从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20 ℃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升高到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70 ℃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，需要吸收的热量？</a:t>
            </a:r>
          </a:p>
        </p:txBody>
      </p:sp>
      <p:sp>
        <p:nvSpPr>
          <p:cNvPr id="14" name="文本3"/>
          <p:cNvSpPr txBox="1"/>
          <p:nvPr/>
        </p:nvSpPr>
        <p:spPr>
          <a:xfrm>
            <a:off x="8412080" y="2478478"/>
            <a:ext cx="2253872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Q</a:t>
            </a:r>
            <a:r>
              <a:rPr lang="zh-CN" altLang="en-US" sz="3000" b="0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吸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=4.2×10</a:t>
            </a:r>
            <a:r>
              <a:rPr lang="zh-CN" altLang="en-US" sz="26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 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</a:t>
            </a:r>
          </a:p>
        </p:txBody>
      </p:sp>
      <p:sp>
        <p:nvSpPr>
          <p:cNvPr id="15" name="文本4"/>
          <p:cNvSpPr txBox="1"/>
          <p:nvPr/>
        </p:nvSpPr>
        <p:spPr>
          <a:xfrm>
            <a:off x="730938" y="2949525"/>
            <a:ext cx="587594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2kg的水，温度升高1 ℃，吸收多少热量？</a:t>
            </a:r>
          </a:p>
        </p:txBody>
      </p:sp>
      <p:sp>
        <p:nvSpPr>
          <p:cNvPr id="16" name="文本5"/>
          <p:cNvSpPr txBox="1"/>
          <p:nvPr/>
        </p:nvSpPr>
        <p:spPr>
          <a:xfrm>
            <a:off x="8412083" y="2978060"/>
            <a:ext cx="2352961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Q</a:t>
            </a:r>
            <a:r>
              <a:rPr lang="zh-CN" altLang="en-US" sz="3000" b="0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吸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=4.2×10</a:t>
            </a:r>
            <a:r>
              <a:rPr lang="zh-CN" altLang="en-US" sz="26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 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J×2</a:t>
            </a:r>
          </a:p>
        </p:txBody>
      </p:sp>
      <p:sp>
        <p:nvSpPr>
          <p:cNvPr id="17" name="文本6"/>
          <p:cNvSpPr txBox="1"/>
          <p:nvPr/>
        </p:nvSpPr>
        <p:spPr>
          <a:xfrm>
            <a:off x="730938" y="3440514"/>
            <a:ext cx="605469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2kg的水，温度升高50 ℃，吸收多少热量？</a:t>
            </a:r>
          </a:p>
        </p:txBody>
      </p:sp>
      <p:sp>
        <p:nvSpPr>
          <p:cNvPr id="18" name="文本7"/>
          <p:cNvSpPr txBox="1"/>
          <p:nvPr/>
        </p:nvSpPr>
        <p:spPr>
          <a:xfrm>
            <a:off x="8412083" y="3468989"/>
            <a:ext cx="3009083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Q</a:t>
            </a:r>
            <a:r>
              <a:rPr lang="zh-CN" altLang="en-US" sz="3000" b="0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吸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=4.2×10</a:t>
            </a:r>
            <a:r>
              <a:rPr lang="zh-CN" altLang="en-US" sz="26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 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J×2×50 </a:t>
            </a:r>
          </a:p>
        </p:txBody>
      </p:sp>
      <p:sp>
        <p:nvSpPr>
          <p:cNvPr id="19" name="文本8"/>
          <p:cNvSpPr txBox="1"/>
          <p:nvPr/>
        </p:nvSpPr>
        <p:spPr>
          <a:xfrm>
            <a:off x="730938" y="3940157"/>
            <a:ext cx="74168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2kg的水，温度从20 ℃升高到70 ℃，吸收多少热量？</a:t>
            </a:r>
          </a:p>
        </p:txBody>
      </p:sp>
      <p:sp>
        <p:nvSpPr>
          <p:cNvPr id="20" name="文本9"/>
          <p:cNvSpPr txBox="1"/>
          <p:nvPr/>
        </p:nvSpPr>
        <p:spPr>
          <a:xfrm>
            <a:off x="8412083" y="3968571"/>
            <a:ext cx="372287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Q</a:t>
            </a:r>
            <a:r>
              <a:rPr lang="zh-CN" altLang="en-US" sz="3000" b="0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吸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=4.2×10</a:t>
            </a:r>
            <a:r>
              <a:rPr lang="zh-CN" altLang="en-US" sz="26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 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J×2×(70-20)</a:t>
            </a:r>
          </a:p>
        </p:txBody>
      </p:sp>
      <p:sp>
        <p:nvSpPr>
          <p:cNvPr id="21" name="文本10"/>
          <p:cNvSpPr txBox="1"/>
          <p:nvPr/>
        </p:nvSpPr>
        <p:spPr>
          <a:xfrm>
            <a:off x="710260" y="4480378"/>
            <a:ext cx="748798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总结：吸收的热量=比热容×质量×（末温-初温）</a:t>
            </a:r>
          </a:p>
        </p:txBody>
      </p:sp>
      <p:pic>
        <p:nvPicPr>
          <p:cNvPr id="22" name="公式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663" y="5823309"/>
            <a:ext cx="3016643" cy="660029"/>
          </a:xfrm>
          <a:prstGeom prst="rect">
            <a:avLst/>
          </a:prstGeom>
        </p:spPr>
      </p:pic>
      <p:sp>
        <p:nvSpPr>
          <p:cNvPr id="23" name="文本11"/>
          <p:cNvSpPr txBox="1"/>
          <p:nvPr/>
        </p:nvSpPr>
        <p:spPr>
          <a:xfrm>
            <a:off x="7837589" y="4480083"/>
            <a:ext cx="124142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，即：</a:t>
            </a:r>
          </a:p>
        </p:txBody>
      </p:sp>
      <p:sp>
        <p:nvSpPr>
          <p:cNvPr id="24" name="文本12"/>
          <p:cNvSpPr txBox="1"/>
          <p:nvPr/>
        </p:nvSpPr>
        <p:spPr>
          <a:xfrm>
            <a:off x="2926471" y="5122673"/>
            <a:ext cx="191828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吸热公式：</a:t>
            </a:r>
          </a:p>
        </p:txBody>
      </p:sp>
      <p:sp>
        <p:nvSpPr>
          <p:cNvPr id="25" name="文本13"/>
          <p:cNvSpPr txBox="1"/>
          <p:nvPr/>
        </p:nvSpPr>
        <p:spPr>
          <a:xfrm>
            <a:off x="2926471" y="5856942"/>
            <a:ext cx="191837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放热公式：</a:t>
            </a:r>
          </a:p>
        </p:txBody>
      </p:sp>
      <p:pic>
        <p:nvPicPr>
          <p:cNvPr id="26" name="公式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8443" y="5544035"/>
            <a:ext cx="1864672" cy="528023"/>
          </a:xfrm>
          <a:prstGeom prst="rect">
            <a:avLst/>
          </a:prstGeom>
        </p:spPr>
      </p:pic>
      <p:pic>
        <p:nvPicPr>
          <p:cNvPr id="27" name="公式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0710" y="5106061"/>
            <a:ext cx="3016643" cy="660029"/>
          </a:xfrm>
          <a:prstGeom prst="rect">
            <a:avLst/>
          </a:prstGeom>
        </p:spPr>
      </p:pic>
      <p:pic>
        <p:nvPicPr>
          <p:cNvPr id="28" name="形状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8777" y="5344916"/>
            <a:ext cx="328736" cy="925935"/>
          </a:xfrm>
          <a:prstGeom prst="rect">
            <a:avLst/>
          </a:prstGeom>
        </p:spPr>
      </p:pic>
      <p:pic>
        <p:nvPicPr>
          <p:cNvPr id="29" name="形状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7002" y="5345278"/>
            <a:ext cx="328736" cy="925935"/>
          </a:xfrm>
          <a:prstGeom prst="rect">
            <a:avLst/>
          </a:prstGeom>
        </p:spPr>
      </p:pic>
      <p:sp>
        <p:nvSpPr>
          <p:cNvPr id="30" name="文本14"/>
          <p:cNvSpPr txBox="1"/>
          <p:nvPr/>
        </p:nvSpPr>
        <p:spPr>
          <a:xfrm>
            <a:off x="1171489" y="5494230"/>
            <a:ext cx="167004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热平衡：</a:t>
            </a:r>
          </a:p>
        </p:txBody>
      </p:sp>
      <p:pic>
        <p:nvPicPr>
          <p:cNvPr id="31" name="公式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2857" y="5095951"/>
            <a:ext cx="3394441" cy="660029"/>
          </a:xfrm>
          <a:prstGeom prst="rect">
            <a:avLst/>
          </a:prstGeom>
        </p:spPr>
      </p:pic>
      <p:pic>
        <p:nvPicPr>
          <p:cNvPr id="32" name="公式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73039" y="5822985"/>
            <a:ext cx="3394441" cy="660029"/>
          </a:xfrm>
          <a:prstGeom prst="rect">
            <a:avLst/>
          </a:prstGeom>
        </p:spPr>
      </p:pic>
      <p:sp>
        <p:nvSpPr>
          <p:cNvPr id="33" name="文本15"/>
          <p:cNvSpPr txBox="1"/>
          <p:nvPr/>
        </p:nvSpPr>
        <p:spPr>
          <a:xfrm rot="5400000">
            <a:off x="4567352" y="5452367"/>
            <a:ext cx="428022" cy="7119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1" i="0">
                <a:solidFill>
                  <a:srgbClr val="8323B3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=</a:t>
            </a:r>
          </a:p>
        </p:txBody>
      </p:sp>
      <p:pic>
        <p:nvPicPr>
          <p:cNvPr id="34" name="图片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3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50334" y="317459"/>
            <a:ext cx="10598210" cy="6223978"/>
            <a:chOff x="0" y="0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5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</a:p>
        </p:txBody>
      </p:sp>
      <p:pic>
        <p:nvPicPr>
          <p:cNvPr id="6" name="图片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pic>
        <p:nvPicPr>
          <p:cNvPr id="7" name="视频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12709" y="765191"/>
            <a:ext cx="9407195" cy="52915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50334" y="317449"/>
            <a:ext cx="10598210" cy="6223978"/>
            <a:chOff x="0" y="0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5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" name="形状1">
            <a:hlinkClick r:id="rId6" action="ppaction://hlinksldjump"/>
          </p:cNvPr>
          <p:cNvSpPr txBox="1"/>
          <p:nvPr/>
        </p:nvSpPr>
        <p:spPr>
          <a:xfrm>
            <a:off x="272672" y="198539"/>
            <a:ext cx="878081" cy="6462322"/>
          </a:xfrm>
          <a:custGeom>
            <a:avLst/>
            <a:gdLst>
              <a:gd name="connsiteX0" fmla="*/ 210739 w 878081"/>
              <a:gd name="connsiteY0" fmla="*/ 0 h 6462322"/>
              <a:gd name="connsiteX1" fmla="*/ 807835 w 878081"/>
              <a:gd name="connsiteY1" fmla="*/ 0 h 6462322"/>
              <a:gd name="connsiteX2" fmla="*/ 832931 w 878081"/>
              <a:gd name="connsiteY2" fmla="*/ 0 h 6462322"/>
              <a:gd name="connsiteX3" fmla="*/ 881218 w 878081"/>
              <a:gd name="connsiteY3" fmla="*/ 56858 h 6462322"/>
              <a:gd name="connsiteX4" fmla="*/ 856122 w 878081"/>
              <a:gd name="connsiteY4" fmla="*/ 127104 h 6462322"/>
              <a:gd name="connsiteX5" fmla="*/ 737588 w 878081"/>
              <a:gd name="connsiteY5" fmla="*/ 140493 h 6462322"/>
              <a:gd name="connsiteX6" fmla="*/ 737588 w 878081"/>
              <a:gd name="connsiteY6" fmla="*/ 6392076 h 6462322"/>
              <a:gd name="connsiteX7" fmla="*/ 737588 w 878081"/>
              <a:gd name="connsiteY7" fmla="*/ 6430871 h 6462322"/>
              <a:gd name="connsiteX8" fmla="*/ 70247 w 878081"/>
              <a:gd name="connsiteY8" fmla="*/ 6462322 h 6462322"/>
              <a:gd name="connsiteX9" fmla="*/ 31516 w 878081"/>
              <a:gd name="connsiteY9" fmla="*/ 6462229 h 6462322"/>
              <a:gd name="connsiteX10" fmla="*/ 168 w 878081"/>
              <a:gd name="connsiteY10" fmla="*/ 6353345 h 6462322"/>
              <a:gd name="connsiteX11" fmla="*/ 140493 w 878081"/>
              <a:gd name="connsiteY11" fmla="*/ 6321829 h 6462322"/>
              <a:gd name="connsiteX12" fmla="*/ 140493 w 878081"/>
              <a:gd name="connsiteY12" fmla="*/ 70246 h 6462322"/>
              <a:gd name="connsiteX13" fmla="*/ 140493 w 878081"/>
              <a:gd name="connsiteY13" fmla="*/ 31450 h 6462322"/>
              <a:gd name="connsiteX0-1" fmla="*/ 210739 w 878081"/>
              <a:gd name="connsiteY0-2" fmla="*/ 0 h 6462322"/>
              <a:gd name="connsiteX1-3" fmla="*/ 807835 w 878081"/>
              <a:gd name="connsiteY1-4" fmla="*/ 0 h 6462322"/>
              <a:gd name="connsiteX2-5" fmla="*/ 832931 w 878081"/>
              <a:gd name="connsiteY2-6" fmla="*/ 0 h 6462322"/>
              <a:gd name="connsiteX3-7" fmla="*/ 881218 w 878081"/>
              <a:gd name="connsiteY3-8" fmla="*/ 56858 h 6462322"/>
              <a:gd name="connsiteX4-9" fmla="*/ 856122 w 878081"/>
              <a:gd name="connsiteY4-10" fmla="*/ 127104 h 6462322"/>
              <a:gd name="connsiteX5-11" fmla="*/ 210739 w 878081"/>
              <a:gd name="connsiteY5-12" fmla="*/ 140493 h 6462322"/>
              <a:gd name="connsiteX6-13" fmla="*/ 235836 w 878081"/>
              <a:gd name="connsiteY6-14" fmla="*/ 140493 h 6462322"/>
              <a:gd name="connsiteX7-15" fmla="*/ 284123 w 878081"/>
              <a:gd name="connsiteY7-16" fmla="*/ 83635 h 6462322"/>
              <a:gd name="connsiteX8-17" fmla="*/ 259026 w 878081"/>
              <a:gd name="connsiteY8-18" fmla="*/ 13389 h 6462322"/>
              <a:gd name="connsiteX0-19" fmla="*/ 210739 w 878081"/>
              <a:gd name="connsiteY0-20" fmla="*/ 70246 h 6462322"/>
              <a:gd name="connsiteX1-21" fmla="*/ 280986 w 878081"/>
              <a:gd name="connsiteY1-22" fmla="*/ 70246 h 6462322"/>
              <a:gd name="connsiteX2-23" fmla="*/ 280986 w 878081"/>
              <a:gd name="connsiteY2-24" fmla="*/ 109043 h 6462322"/>
              <a:gd name="connsiteX3-25" fmla="*/ 191341 w 878081"/>
              <a:gd name="connsiteY3-26" fmla="*/ 140493 h 6462322"/>
              <a:gd name="connsiteX4-27" fmla="*/ 175616 w 878081"/>
              <a:gd name="connsiteY4-28" fmla="*/ 85972 h 6462322"/>
              <a:gd name="connsiteX0-29" fmla="*/ 70246 w 878081"/>
              <a:gd name="connsiteY0-30" fmla="*/ 6321829 h 6462322"/>
              <a:gd name="connsiteX1-31" fmla="*/ 140493 w 878081"/>
              <a:gd name="connsiteY1-32" fmla="*/ 6321829 h 6462322"/>
              <a:gd name="connsiteX2-33" fmla="*/ 140493 w 878081"/>
              <a:gd name="connsiteY2-34" fmla="*/ 6392076 h 6462322"/>
              <a:gd name="connsiteX3-35" fmla="*/ 140493 w 878081"/>
              <a:gd name="connsiteY3-36" fmla="*/ 6420488 h 6462322"/>
              <a:gd name="connsiteX4-37" fmla="*/ 70879 w 878081"/>
              <a:gd name="connsiteY4-38" fmla="*/ 6467848 h 6462322"/>
              <a:gd name="connsiteX5-39" fmla="*/ 484 w 878081"/>
              <a:gd name="connsiteY5-40" fmla="*/ 6421657 h 6462322"/>
              <a:gd name="connsiteX6-41" fmla="*/ 16220 w 878081"/>
              <a:gd name="connsiteY6-42" fmla="*/ 6338944 h 6462322"/>
              <a:gd name="connsiteX0-43" fmla="*/ 70246 w 878081"/>
              <a:gd name="connsiteY0-44" fmla="*/ 6321829 h 6462322"/>
              <a:gd name="connsiteX1-45" fmla="*/ 89612 w 878081"/>
              <a:gd name="connsiteY1-46" fmla="*/ 6321876 h 6462322"/>
              <a:gd name="connsiteX2-47" fmla="*/ 105286 w 878081"/>
              <a:gd name="connsiteY2-48" fmla="*/ 6376318 h 6462322"/>
              <a:gd name="connsiteX3-49" fmla="*/ 140493 w 878081"/>
              <a:gd name="connsiteY3-50" fmla="*/ 6392076 h 6462322"/>
              <a:gd name="connsiteX4-51" fmla="*/ 140493 w 878081"/>
              <a:gd name="connsiteY4-52" fmla="*/ 6420488 h 6462322"/>
              <a:gd name="connsiteX5-53" fmla="*/ 70879 w 878081"/>
              <a:gd name="connsiteY5-54" fmla="*/ 6467848 h 6462322"/>
              <a:gd name="connsiteX6-55" fmla="*/ 484 w 878081"/>
              <a:gd name="connsiteY6-56" fmla="*/ 6421657 h 6462322"/>
              <a:gd name="connsiteX7-57" fmla="*/ 16220 w 878081"/>
              <a:gd name="connsiteY7-58" fmla="*/ 6338944 h 64623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64623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6392076"/>
                </a:lnTo>
                <a:cubicBezTo>
                  <a:pt x="737588" y="6430871"/>
                  <a:pt x="706138" y="6462321"/>
                  <a:pt x="667342" y="6462322"/>
                </a:cubicBezTo>
                <a:lnTo>
                  <a:pt x="70247" y="6462322"/>
                </a:lnTo>
                <a:cubicBezTo>
                  <a:pt x="31516" y="6462229"/>
                  <a:pt x="168" y="6430806"/>
                  <a:pt x="168" y="6392076"/>
                </a:cubicBezTo>
                <a:cubicBezTo>
                  <a:pt x="168" y="6353345"/>
                  <a:pt x="31516" y="6321922"/>
                  <a:pt x="70247" y="6321829"/>
                </a:cubicBezTo>
                <a:lnTo>
                  <a:pt x="140493" y="632182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64623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6462325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6462325">
                <a:moveTo>
                  <a:pt x="70246" y="6321829"/>
                </a:moveTo>
                <a:lnTo>
                  <a:pt x="140493" y="6321829"/>
                </a:lnTo>
                <a:lnTo>
                  <a:pt x="140493" y="6392076"/>
                </a:lnTo>
                <a:cubicBezTo>
                  <a:pt x="140493" y="6420488"/>
                  <a:pt x="123378" y="6446102"/>
                  <a:pt x="97129" y="6456976"/>
                </a:cubicBezTo>
                <a:cubicBezTo>
                  <a:pt x="70879" y="6467848"/>
                  <a:pt x="40665" y="6461838"/>
                  <a:pt x="20575" y="6441748"/>
                </a:cubicBezTo>
                <a:cubicBezTo>
                  <a:pt x="484" y="6421657"/>
                  <a:pt x="-5526" y="6391444"/>
                  <a:pt x="5347" y="6365194"/>
                </a:cubicBezTo>
                <a:cubicBezTo>
                  <a:pt x="16220" y="6338944"/>
                  <a:pt x="41834" y="6321830"/>
                  <a:pt x="70246" y="6321829"/>
                </a:cubicBezTo>
                <a:close/>
              </a:path>
              <a:path w="878083" h="6462325">
                <a:moveTo>
                  <a:pt x="70246" y="6321829"/>
                </a:moveTo>
                <a:cubicBezTo>
                  <a:pt x="89612" y="6321876"/>
                  <a:pt x="105286" y="6337588"/>
                  <a:pt x="105286" y="6356953"/>
                </a:cubicBezTo>
                <a:cubicBezTo>
                  <a:pt x="105286" y="6376318"/>
                  <a:pt x="89612" y="6392030"/>
                  <a:pt x="70246" y="6392076"/>
                </a:cubicBezTo>
                <a:lnTo>
                  <a:pt x="140493" y="6392076"/>
                </a:lnTo>
                <a:cubicBezTo>
                  <a:pt x="140493" y="6420488"/>
                  <a:pt x="123378" y="6446102"/>
                  <a:pt x="97129" y="6456976"/>
                </a:cubicBezTo>
                <a:cubicBezTo>
                  <a:pt x="70879" y="6467848"/>
                  <a:pt x="40665" y="6461838"/>
                  <a:pt x="20575" y="6441748"/>
                </a:cubicBezTo>
                <a:cubicBezTo>
                  <a:pt x="484" y="6421657"/>
                  <a:pt x="-5526" y="6391444"/>
                  <a:pt x="5347" y="6365194"/>
                </a:cubicBezTo>
                <a:cubicBezTo>
                  <a:pt x="16220" y="6338944"/>
                  <a:pt x="41834" y="6321830"/>
                  <a:pt x="70246" y="632182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>
              <a:lnSpc>
                <a:spcPts val="3700"/>
              </a:lnSpc>
            </a:pPr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比较不同物质吸收热量的情况</a:t>
            </a:r>
          </a:p>
        </p:txBody>
      </p:sp>
      <p:pic>
        <p:nvPicPr>
          <p:cNvPr id="6" name="图片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07032" y="761581"/>
            <a:ext cx="9434408" cy="53068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50334" y="317449"/>
            <a:ext cx="10598210" cy="6223978"/>
            <a:chOff x="0" y="0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5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" name="形状1">
            <a:hlinkClick r:id="rId6" action="ppaction://hlinksldjump"/>
          </p:cNvPr>
          <p:cNvSpPr txBox="1"/>
          <p:nvPr/>
        </p:nvSpPr>
        <p:spPr>
          <a:xfrm>
            <a:off x="241125" y="1255814"/>
            <a:ext cx="878081" cy="4347772"/>
          </a:xfrm>
          <a:custGeom>
            <a:avLst/>
            <a:gdLst>
              <a:gd name="connsiteX0" fmla="*/ 210739 w 878081"/>
              <a:gd name="connsiteY0" fmla="*/ 0 h 4347772"/>
              <a:gd name="connsiteX1" fmla="*/ 807835 w 878081"/>
              <a:gd name="connsiteY1" fmla="*/ 0 h 4347772"/>
              <a:gd name="connsiteX2" fmla="*/ 832931 w 878081"/>
              <a:gd name="connsiteY2" fmla="*/ 0 h 4347772"/>
              <a:gd name="connsiteX3" fmla="*/ 881218 w 878081"/>
              <a:gd name="connsiteY3" fmla="*/ 56858 h 4347772"/>
              <a:gd name="connsiteX4" fmla="*/ 856122 w 878081"/>
              <a:gd name="connsiteY4" fmla="*/ 127104 h 4347772"/>
              <a:gd name="connsiteX5" fmla="*/ 737588 w 878081"/>
              <a:gd name="connsiteY5" fmla="*/ 140493 h 4347772"/>
              <a:gd name="connsiteX6" fmla="*/ 737588 w 878081"/>
              <a:gd name="connsiteY6" fmla="*/ 4277526 h 4347772"/>
              <a:gd name="connsiteX7" fmla="*/ 737588 w 878081"/>
              <a:gd name="connsiteY7" fmla="*/ 4296156 h 4347772"/>
              <a:gd name="connsiteX8" fmla="*/ 703840 w 878081"/>
              <a:gd name="connsiteY8" fmla="*/ 4340371 h 4347772"/>
              <a:gd name="connsiteX9" fmla="*/ 70247 w 878081"/>
              <a:gd name="connsiteY9" fmla="*/ 4347772 h 4347772"/>
              <a:gd name="connsiteX10" fmla="*/ 31450 w 878081"/>
              <a:gd name="connsiteY10" fmla="*/ 4347772 h 4347772"/>
              <a:gd name="connsiteX11" fmla="*/ 0 w 878081"/>
              <a:gd name="connsiteY11" fmla="*/ 4238729 h 4347772"/>
              <a:gd name="connsiteX12" fmla="*/ 140493 w 878081"/>
              <a:gd name="connsiteY12" fmla="*/ 4207279 h 4347772"/>
              <a:gd name="connsiteX13" fmla="*/ 140493 w 878081"/>
              <a:gd name="connsiteY13" fmla="*/ 70247 h 4347772"/>
              <a:gd name="connsiteX14" fmla="*/ 140493 w 878081"/>
              <a:gd name="connsiteY14" fmla="*/ 31450 h 4347772"/>
              <a:gd name="connsiteX0-1" fmla="*/ 210739 w 878081"/>
              <a:gd name="connsiteY0-2" fmla="*/ 0 h 4347772"/>
              <a:gd name="connsiteX1-3" fmla="*/ 807835 w 878081"/>
              <a:gd name="connsiteY1-4" fmla="*/ 0 h 4347772"/>
              <a:gd name="connsiteX2-5" fmla="*/ 832931 w 878081"/>
              <a:gd name="connsiteY2-6" fmla="*/ 0 h 4347772"/>
              <a:gd name="connsiteX3-7" fmla="*/ 881218 w 878081"/>
              <a:gd name="connsiteY3-8" fmla="*/ 56858 h 4347772"/>
              <a:gd name="connsiteX4-9" fmla="*/ 856122 w 878081"/>
              <a:gd name="connsiteY4-10" fmla="*/ 127104 h 4347772"/>
              <a:gd name="connsiteX5-11" fmla="*/ 210739 w 878081"/>
              <a:gd name="connsiteY5-12" fmla="*/ 140493 h 4347772"/>
              <a:gd name="connsiteX6-13" fmla="*/ 235836 w 878081"/>
              <a:gd name="connsiteY6-14" fmla="*/ 140493 h 4347772"/>
              <a:gd name="connsiteX7-15" fmla="*/ 284123 w 878081"/>
              <a:gd name="connsiteY7-16" fmla="*/ 83635 h 4347772"/>
              <a:gd name="connsiteX8-17" fmla="*/ 259026 w 878081"/>
              <a:gd name="connsiteY8-18" fmla="*/ 13389 h 4347772"/>
              <a:gd name="connsiteX0-19" fmla="*/ 210739 w 878081"/>
              <a:gd name="connsiteY0-20" fmla="*/ 70246 h 4347772"/>
              <a:gd name="connsiteX1-21" fmla="*/ 280986 w 878081"/>
              <a:gd name="connsiteY1-22" fmla="*/ 70246 h 4347772"/>
              <a:gd name="connsiteX2-23" fmla="*/ 280986 w 878081"/>
              <a:gd name="connsiteY2-24" fmla="*/ 109043 h 4347772"/>
              <a:gd name="connsiteX3-25" fmla="*/ 191341 w 878081"/>
              <a:gd name="connsiteY3-26" fmla="*/ 140493 h 4347772"/>
              <a:gd name="connsiteX4-27" fmla="*/ 175616 w 878081"/>
              <a:gd name="connsiteY4-28" fmla="*/ 85972 h 4347772"/>
              <a:gd name="connsiteX0-29" fmla="*/ 70246 w 878081"/>
              <a:gd name="connsiteY0-30" fmla="*/ 4207279 h 4347772"/>
              <a:gd name="connsiteX1-31" fmla="*/ 140493 w 878081"/>
              <a:gd name="connsiteY1-32" fmla="*/ 4207279 h 4347772"/>
              <a:gd name="connsiteX2-33" fmla="*/ 140493 w 878081"/>
              <a:gd name="connsiteY2-34" fmla="*/ 4277526 h 4347772"/>
              <a:gd name="connsiteX3-35" fmla="*/ 140493 w 878081"/>
              <a:gd name="connsiteY3-36" fmla="*/ 4316321 h 4347772"/>
              <a:gd name="connsiteX4-37" fmla="*/ 31450 w 878081"/>
              <a:gd name="connsiteY4-38" fmla="*/ 4347772 h 4347772"/>
              <a:gd name="connsiteX5-39" fmla="*/ 0 w 878081"/>
              <a:gd name="connsiteY5-40" fmla="*/ 4238729 h 4347772"/>
              <a:gd name="connsiteX0-41" fmla="*/ 70246 w 878081"/>
              <a:gd name="connsiteY0-42" fmla="*/ 4207279 h 4347772"/>
              <a:gd name="connsiteX1-43" fmla="*/ 89645 w 878081"/>
              <a:gd name="connsiteY1-44" fmla="*/ 4207279 h 4347772"/>
              <a:gd name="connsiteX2-45" fmla="*/ 105370 w 878081"/>
              <a:gd name="connsiteY2-46" fmla="*/ 4261800 h 4347772"/>
              <a:gd name="connsiteX3-47" fmla="*/ 140493 w 878081"/>
              <a:gd name="connsiteY3-48" fmla="*/ 4277526 h 4347772"/>
              <a:gd name="connsiteX4-49" fmla="*/ 140493 w 878081"/>
              <a:gd name="connsiteY4-50" fmla="*/ 4316321 h 4347772"/>
              <a:gd name="connsiteX5-51" fmla="*/ 31450 w 878081"/>
              <a:gd name="connsiteY5-52" fmla="*/ 4347772 h 4347772"/>
              <a:gd name="connsiteX6-53" fmla="*/ 0 w 878081"/>
              <a:gd name="connsiteY6-54" fmla="*/ 4238729 h 4347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77526"/>
                </a:lnTo>
                <a:cubicBezTo>
                  <a:pt x="737588" y="4296156"/>
                  <a:pt x="730187" y="4314024"/>
                  <a:pt x="717014" y="4327198"/>
                </a:cubicBezTo>
                <a:cubicBezTo>
                  <a:pt x="703840" y="4340371"/>
                  <a:pt x="685972" y="4347772"/>
                  <a:pt x="667342" y="4347772"/>
                </a:cubicBezTo>
                <a:lnTo>
                  <a:pt x="70247" y="4347772"/>
                </a:lnTo>
                <a:cubicBezTo>
                  <a:pt x="31450" y="4347772"/>
                  <a:pt x="0" y="4316322"/>
                  <a:pt x="0" y="4277526"/>
                </a:cubicBezTo>
                <a:cubicBezTo>
                  <a:pt x="0" y="4238729"/>
                  <a:pt x="31450" y="4207279"/>
                  <a:pt x="70247" y="4207279"/>
                </a:cubicBezTo>
                <a:lnTo>
                  <a:pt x="140493" y="420727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3477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347772">
                <a:moveTo>
                  <a:pt x="70246" y="4207279"/>
                </a:moveTo>
                <a:lnTo>
                  <a:pt x="140493" y="4207279"/>
                </a:ln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  <a:path w="878081" h="4347772">
                <a:moveTo>
                  <a:pt x="70246" y="4207279"/>
                </a:moveTo>
                <a:cubicBezTo>
                  <a:pt x="89645" y="4207279"/>
                  <a:pt x="105370" y="4223004"/>
                  <a:pt x="105370" y="4242402"/>
                </a:cubicBezTo>
                <a:cubicBezTo>
                  <a:pt x="105370" y="4261800"/>
                  <a:pt x="89645" y="4277526"/>
                  <a:pt x="70246" y="4277526"/>
                </a:cubicBez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生活中的比热容</a:t>
            </a:r>
          </a:p>
        </p:txBody>
      </p:sp>
      <p:pic>
        <p:nvPicPr>
          <p:cNvPr id="6" name="图片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54905" y="788460"/>
            <a:ext cx="9390012" cy="52818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0732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</a:p>
        </p:txBody>
      </p:sp>
      <p:sp>
        <p:nvSpPr>
          <p:cNvPr id="6" name="文本1"/>
          <p:cNvSpPr txBox="1"/>
          <p:nvPr/>
        </p:nvSpPr>
        <p:spPr>
          <a:xfrm>
            <a:off x="284521" y="155086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下列事例中，与“水的比热容较大”这个特性无关的是(    )</a:t>
            </a:r>
          </a:p>
        </p:txBody>
      </p:sp>
      <p:sp>
        <p:nvSpPr>
          <p:cNvPr id="7" name="形状5"/>
          <p:cNvSpPr txBox="1"/>
          <p:nvPr/>
        </p:nvSpPr>
        <p:spPr>
          <a:xfrm>
            <a:off x="284150" y="362788"/>
            <a:ext cx="855145" cy="376066"/>
          </a:xfrm>
          <a:custGeom>
            <a:avLst/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335594" y="1320279"/>
            <a:ext cx="5678453" cy="33542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A.汽车发动机用水作冷却剂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B.人游泳之后从水中出来，风一吹感觉更冷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C.海边昼夜温度变化比沙漠中小，适于居住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D.生物体内水的比例很高，有助于调节生物体自身的温度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3"/>
          <a:srcRect l="16973" t="44516" r="50511" b="45371"/>
          <a:stretch>
            <a:fillRect/>
          </a:stretch>
        </p:blipFill>
        <p:spPr>
          <a:xfrm>
            <a:off x="651319" y="928688"/>
            <a:ext cx="4926701" cy="2127704"/>
          </a:xfrm>
          <a:prstGeom prst="rect">
            <a:avLst/>
          </a:prstGeom>
        </p:spPr>
      </p:pic>
      <p:sp>
        <p:nvSpPr>
          <p:cNvPr id="3" name="文本1"/>
          <p:cNvSpPr txBox="1"/>
          <p:nvPr/>
        </p:nvSpPr>
        <p:spPr>
          <a:xfrm>
            <a:off x="284521" y="155086"/>
            <a:ext cx="5780484" cy="644988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小姜利用如图1所示的装置比较不同物质吸热的情况。</a:t>
            </a: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(1)器材：相同规格的电加热器、烧杯、温度计各两个，以及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(填测量工具)、托盘天平(含砝码)、水和煤油。</a:t>
            </a: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(2)选取两个相同规格的电加热器进行实验，是为了通过比较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来比较物质吸收热量的多少。</a:t>
            </a: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(3)实验中选取初温不同、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相同的水和煤油，分别倒入烧杯中，用电加热器加热，当它们吸收相同的热量时，通过比较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来比较不同物质吸热能力的强弱。</a:t>
            </a:r>
          </a:p>
        </p:txBody>
      </p:sp>
      <p:pic>
        <p:nvPicPr>
          <p:cNvPr id="4" name="图片2"/>
          <p:cNvPicPr>
            <a:picLocks noChangeAspect="1"/>
          </p:cNvPicPr>
          <p:nvPr/>
        </p:nvPicPr>
        <p:blipFill>
          <a:blip r:embed="rId3"/>
          <a:srcRect l="53987" t="18720" r="9979" b="73378"/>
          <a:stretch>
            <a:fillRect/>
          </a:stretch>
        </p:blipFill>
        <p:spPr>
          <a:xfrm>
            <a:off x="6265707" y="4794637"/>
            <a:ext cx="5460101" cy="1660979"/>
          </a:xfrm>
          <a:prstGeom prst="rect">
            <a:avLst/>
          </a:prstGeom>
        </p:spPr>
      </p:pic>
      <p:pic>
        <p:nvPicPr>
          <p:cNvPr id="5" name="图片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9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</a:p>
        </p:txBody>
      </p:sp>
      <p:sp>
        <p:nvSpPr>
          <p:cNvPr id="10" name="形状5"/>
          <p:cNvSpPr txBox="1"/>
          <p:nvPr/>
        </p:nvSpPr>
        <p:spPr>
          <a:xfrm>
            <a:off x="284150" y="362788"/>
            <a:ext cx="855145" cy="376066"/>
          </a:xfrm>
          <a:custGeom>
            <a:avLst/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</a:p>
        </p:txBody>
      </p:sp>
      <p:sp>
        <p:nvSpPr>
          <p:cNvPr id="11" name="文本2"/>
          <p:cNvSpPr txBox="1"/>
          <p:nvPr/>
        </p:nvSpPr>
        <p:spPr>
          <a:xfrm>
            <a:off x="6157874" y="362855"/>
            <a:ext cx="5780484" cy="443198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(3)实验中选取初温不同、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相同的水和煤油，分别倒入烧杯中，用电加热器加热，当它们吸收相同的热量时，通过比较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来比较不同物质吸热能力的强弱。</a:t>
            </a: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(4)如图2所示，小姜正确使用温度计测量液体的温度，按照图中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(选填"A"、"B"或"C")方法读数是正确的；实验中某时刻温度计示数如图3 所示，为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℃。</a:t>
            </a: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(5)部分实验数据如表所示，分析数据可得出结论：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(选填“水”或“煤油”)的吸热能力更强。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</a:p>
        </p:txBody>
      </p:sp>
      <p:sp>
        <p:nvSpPr>
          <p:cNvPr id="7" name="文本1"/>
          <p:cNvSpPr txBox="1"/>
          <p:nvPr/>
        </p:nvSpPr>
        <p:spPr>
          <a:xfrm>
            <a:off x="284521" y="155086"/>
            <a:ext cx="5780484" cy="29732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冬天喝牛奶前，可以用热水烫一下，使牛奶不至于太凉。用60℃的热水加热200g的袋装牛奶，使牛奶的温度由15℃升高到45℃。已知牛奶的比热容为2.1×10³J/(kg·℃),包装袋吸热及其他热损失不计。牛奶吸收的热量是多少?</a:t>
            </a:r>
          </a:p>
        </p:txBody>
      </p:sp>
      <p:sp>
        <p:nvSpPr>
          <p:cNvPr id="8" name="形状5"/>
          <p:cNvSpPr txBox="1"/>
          <p:nvPr/>
        </p:nvSpPr>
        <p:spPr>
          <a:xfrm>
            <a:off x="284150" y="363979"/>
            <a:ext cx="855145" cy="376066"/>
          </a:xfrm>
          <a:custGeom>
            <a:avLst/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</a:p>
        </p:txBody>
      </p:sp>
      <p:grpSp>
        <p:nvGrpSpPr>
          <p:cNvPr id="9" name="组合1"/>
          <p:cNvGrpSpPr/>
          <p:nvPr/>
        </p:nvGrpSpPr>
        <p:grpSpPr>
          <a:xfrm>
            <a:off x="6189650" y="155029"/>
            <a:ext cx="5799067" cy="3823846"/>
            <a:chOff x="0" y="0"/>
            <a:chExt cx="5799067" cy="3823846"/>
          </a:xfrm>
        </p:grpSpPr>
        <p:sp>
          <p:nvSpPr>
            <p:cNvPr id="10" name="文本2"/>
            <p:cNvSpPr txBox="1"/>
            <p:nvPr/>
          </p:nvSpPr>
          <p:spPr>
            <a:xfrm>
              <a:off x="18583" y="0"/>
              <a:ext cx="5780484" cy="382384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4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     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在一个标准大气压下，将一个质量为2kg的金属块，加热到500℃后，立即投入质量为1kg，初温为20℃的冷水中，不计热量损失，最终水温升高了30℃。</a:t>
              </a:r>
            </a:p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(1)求水吸收的热量：</a:t>
              </a:r>
            </a:p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(2)求金属块的比热容；</a:t>
              </a:r>
            </a:p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(3)取出金属块后，给水继续加热，水又吸收了1.05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×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</a:t>
              </a:r>
              <a:r>
                <a:rPr lang="zh-CN" altLang="en-US" sz="2400" b="0" i="0" baseline="3000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5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J的热量，求水的末温[水的比热容为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4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.2×10³J/(kg·℃)]</a:t>
              </a:r>
            </a:p>
          </p:txBody>
        </p:sp>
        <p:sp>
          <p:nvSpPr>
            <p:cNvPr id="11" name="形状6"/>
            <p:cNvSpPr txBox="1"/>
            <p:nvPr/>
          </p:nvSpPr>
          <p:spPr>
            <a:xfrm>
              <a:off x="0" y="208550"/>
              <a:ext cx="855145" cy="376066"/>
            </a:xfrm>
            <a:custGeom>
              <a:avLst/>
              <a:gdLst>
                <a:gd name="connsiteX0" fmla="*/ 62678 w 855145"/>
                <a:gd name="connsiteY0" fmla="*/ 0 h 376066"/>
                <a:gd name="connsiteX1" fmla="*/ 792467 w 855145"/>
                <a:gd name="connsiteY1" fmla="*/ 0 h 376066"/>
                <a:gd name="connsiteX2" fmla="*/ 827083 w 855145"/>
                <a:gd name="connsiteY2" fmla="*/ 0 h 376066"/>
                <a:gd name="connsiteX3" fmla="*/ 855145 w 855145"/>
                <a:gd name="connsiteY3" fmla="*/ 313388 h 376066"/>
                <a:gd name="connsiteX4" fmla="*/ 855145 w 855145"/>
                <a:gd name="connsiteY4" fmla="*/ 348004 h 376066"/>
                <a:gd name="connsiteX5" fmla="*/ 62678 w 855145"/>
                <a:gd name="connsiteY5" fmla="*/ 376066 h 376066"/>
                <a:gd name="connsiteX6" fmla="*/ 28062 w 855145"/>
                <a:gd name="connsiteY6" fmla="*/ 376066 h 376066"/>
                <a:gd name="connsiteX7" fmla="*/ 0 w 855145"/>
                <a:gd name="connsiteY7" fmla="*/ 62678 h 376066"/>
                <a:gd name="connsiteX8" fmla="*/ 0 w 855145"/>
                <a:gd name="connsiteY8" fmla="*/ 28062 h 376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145" h="376066">
                  <a:moveTo>
                    <a:pt x="62678" y="0"/>
                  </a:moveTo>
                  <a:lnTo>
                    <a:pt x="792467" y="0"/>
                  </a:lnTo>
                  <a:cubicBezTo>
                    <a:pt x="827083" y="0"/>
                    <a:pt x="855145" y="28062"/>
                    <a:pt x="855145" y="62678"/>
                  </a:cubicBezTo>
                  <a:lnTo>
                    <a:pt x="855145" y="313388"/>
                  </a:lnTo>
                  <a:cubicBezTo>
                    <a:pt x="855145" y="348004"/>
                    <a:pt x="827083" y="376066"/>
                    <a:pt x="79246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ln w="5953">
                    <a:solidFill>
                      <a:srgbClr val="2E75B6">
                        <a:alpha val="10000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>
                    <a:glow rad="47625">
                      <a:srgbClr val="81C4FF">
                        <a:alpha val="100000"/>
                      </a:srgbClr>
                    </a:glow>
                  </a:effectLst>
                  <a:latin typeface="黑体" panose="02010609060101010101" charset="-122"/>
                  <a:ea typeface="黑体" panose="02010609060101010101" charset="-122"/>
                </a:rPr>
                <a:t>例 4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箭头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</a:p>
        </p:txBody>
      </p:sp>
      <p:sp>
        <p:nvSpPr>
          <p:cNvPr id="6" name="文本1"/>
          <p:cNvSpPr txBox="1"/>
          <p:nvPr/>
        </p:nvSpPr>
        <p:spPr>
          <a:xfrm>
            <a:off x="266033" y="155715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下表是一些物质的比热容[单位:J/(kg·℃)],根据表中数据和生活现象，下列判断正确的是(   )</a:t>
            </a:r>
          </a:p>
        </p:txBody>
      </p:sp>
      <p:sp>
        <p:nvSpPr>
          <p:cNvPr id="7" name="形状5"/>
          <p:cNvSpPr txBox="1"/>
          <p:nvPr/>
        </p:nvSpPr>
        <p:spPr>
          <a:xfrm>
            <a:off x="265900" y="363103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265509" y="3533184"/>
            <a:ext cx="5697541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A.不同种类的物质，比热容一定不同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B.比热容与物质的状态无关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C.质量相同、初温相同的铝块和铜块吸收相同的热量，铜块的末温更低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D.沿海地区昼夜温差小，是因为水的比热容较大</a:t>
            </a:r>
          </a:p>
        </p:txBody>
      </p:sp>
      <p:pic>
        <p:nvPicPr>
          <p:cNvPr id="9" name="图片1"/>
          <p:cNvPicPr>
            <a:picLocks noChangeAspect="1"/>
          </p:cNvPicPr>
          <p:nvPr/>
        </p:nvPicPr>
        <p:blipFill>
          <a:blip r:embed="rId3"/>
          <a:srcRect l="14723" t="16244" r="49079" b="75560"/>
          <a:stretch>
            <a:fillRect/>
          </a:stretch>
        </p:blipFill>
        <p:spPr>
          <a:xfrm>
            <a:off x="403670" y="1772831"/>
            <a:ext cx="5599614" cy="176057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</a:p>
        </p:txBody>
      </p:sp>
      <p:sp>
        <p:nvSpPr>
          <p:cNvPr id="6" name="文本1"/>
          <p:cNvSpPr txBox="1"/>
          <p:nvPr/>
        </p:nvSpPr>
        <p:spPr>
          <a:xfrm>
            <a:off x="265747" y="146075"/>
            <a:ext cx="5780484" cy="64151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明为“比较不同物质吸热的情况”设计了如下的实验方案：将A、B两种液体分别装入烧杯中，固定在铁架台上，用两个相同的酒精灯同时加热，实验装置如图甲、乙所示，实验时每隔一段时间同时测量并记录A、B的温度。</a:t>
            </a: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(1)组装器材时应按照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(选填“自下面上”或“自上而下”)的顺序依次安装。</a:t>
            </a: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(2)实验时，选取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相同、初温相同的A、B两种不同液体，加热时液体温度升高，通过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来体现液体吸收热量的多少。</a:t>
            </a: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(3)加热一段时间后，液体B的温度如图乙所示，为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℃。</a:t>
            </a:r>
          </a:p>
        </p:txBody>
      </p:sp>
      <p:sp>
        <p:nvSpPr>
          <p:cNvPr id="7" name="形状5"/>
          <p:cNvSpPr txBox="1"/>
          <p:nvPr/>
        </p:nvSpPr>
        <p:spPr>
          <a:xfrm>
            <a:off x="265900" y="363103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6157551" y="267519"/>
            <a:ext cx="5780484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(4)根据实验数据，小明绘制出的温度一时间图像如图丙所示，则液体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(选填“A”或“B”)更适合作为家中“暖气”中输运能量的介质。</a:t>
            </a:r>
          </a:p>
        </p:txBody>
      </p:sp>
      <p:pic>
        <p:nvPicPr>
          <p:cNvPr id="9" name="图片1"/>
          <p:cNvPicPr>
            <a:picLocks noChangeAspect="1"/>
          </p:cNvPicPr>
          <p:nvPr/>
        </p:nvPicPr>
        <p:blipFill>
          <a:blip r:embed="rId3"/>
          <a:srcRect l="20040" t="21020" r="52392" b="56662"/>
          <a:stretch>
            <a:fillRect/>
          </a:stretch>
        </p:blipFill>
        <p:spPr>
          <a:xfrm>
            <a:off x="7135825" y="2265750"/>
            <a:ext cx="3825011" cy="42957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</a:p>
        </p:txBody>
      </p:sp>
      <p:sp>
        <p:nvSpPr>
          <p:cNvPr id="6" name="文本1"/>
          <p:cNvSpPr txBox="1"/>
          <p:nvPr/>
        </p:nvSpPr>
        <p:spPr>
          <a:xfrm>
            <a:off x="266033" y="155715"/>
            <a:ext cx="5780484" cy="299030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楼房中的“暖气”一般采用热水循环的方式将热量带到房屋中，即通过热传递供暖，这是因为水的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大，若暖气中50kg的水的温度降低2℃，则放出的热量是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[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水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=4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.2×10³J/(kg·℃)]</a:t>
            </a:r>
          </a:p>
        </p:txBody>
      </p:sp>
      <p:sp>
        <p:nvSpPr>
          <p:cNvPr id="7" name="文本2"/>
          <p:cNvSpPr txBox="1"/>
          <p:nvPr/>
        </p:nvSpPr>
        <p:spPr>
          <a:xfrm>
            <a:off x="6157560" y="155600"/>
            <a:ext cx="5780484" cy="34584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有一根烧红的铁棒，温度是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800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℃，质量是400g，若使它的温度降低到2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℃，则要放出多少热量?若这些热量全部被水吸收，则能使初温,2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℃，质量为400g的水的温度升高多少?[已知铁的比热容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=4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.2×10³J/(kg·℃)，水上方的气压为标准大气压]</a:t>
            </a:r>
          </a:p>
        </p:txBody>
      </p:sp>
      <p:sp>
        <p:nvSpPr>
          <p:cNvPr id="8" name="形状5"/>
          <p:cNvSpPr txBox="1"/>
          <p:nvPr/>
        </p:nvSpPr>
        <p:spPr>
          <a:xfrm>
            <a:off x="6189059" y="362902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4</a:t>
            </a:r>
          </a:p>
        </p:txBody>
      </p:sp>
      <p:sp>
        <p:nvSpPr>
          <p:cNvPr id="9" name="形状6"/>
          <p:cNvSpPr txBox="1"/>
          <p:nvPr/>
        </p:nvSpPr>
        <p:spPr>
          <a:xfrm>
            <a:off x="265900" y="363103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3112</Words>
  <PresentationFormat>宽屏</PresentationFormat>
  <Paragraphs>261</Paragraphs>
  <Slides>20</Slides>
  <Notes>0</Notes>
  <HiddenSlides>0</HiddenSlides>
  <MMClips>5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2025-09-04T09:32:52Z</cp:lastPrinted>
  <dcterms:created xsi:type="dcterms:W3CDTF">2025-09-04T09:32:52Z</dcterms:created>
  <dcterms:modified xsi:type="dcterms:W3CDTF">2026-08-17T00:27:31Z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