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" Target="slides/slide1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image" Target="file:///D:\qq&#25991;&#20214;\712321467\Image\C2C\Image2\%7b75232B38-A165-1FB7-499C-2E1C792CACB5%7d.png" TargetMode="External" /><Relationship Id="rId18" Type="http://schemas.openxmlformats.org/officeDocument/2006/relationships/image" Target="../media/image1.png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0.pn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0.png" /><Relationship Id="rId2" Type="http://schemas.openxmlformats.org/officeDocument/2006/relationships/image" Target="../media/image11.png" /><Relationship Id="rId3" Type="http://schemas.openxmlformats.org/officeDocument/2006/relationships/image" Target="../media/image12.jpeg" /><Relationship Id="rId4" Type="http://schemas.openxmlformats.org/officeDocument/2006/relationships/image" Target="../media/image13.png" /><Relationship Id="rId5" Type="http://schemas.openxmlformats.org/officeDocument/2006/relationships/image" Target="../media/image14.jpeg" /><Relationship Id="rId6" Type="http://schemas.openxmlformats.org/officeDocument/2006/relationships/image" Target="../media/image15.jpeg" /><Relationship Id="rId7" Type="http://schemas.openxmlformats.org/officeDocument/2006/relationships/image" Target="../media/image16.jpeg" /><Relationship Id="rId8" Type="http://schemas.openxmlformats.org/officeDocument/2006/relationships/image" Target="../media/image17.jpeg" /><Relationship Id="rId9" Type="http://schemas.openxmlformats.org/officeDocument/2006/relationships/image" Target="../media/image18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9.png" /><Relationship Id="rId3" Type="http://schemas.openxmlformats.org/officeDocument/2006/relationships/image" Target="../media/image20.png" /><Relationship Id="rId4" Type="http://schemas.openxmlformats.org/officeDocument/2006/relationships/image" Target="../media/image13.png" /><Relationship Id="rId5" Type="http://schemas.openxmlformats.org/officeDocument/2006/relationships/image" Target="../media/image1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1.png" /><Relationship Id="rId3" Type="http://schemas.openxmlformats.org/officeDocument/2006/relationships/image" Target="../media/image22.png" /><Relationship Id="rId4" Type="http://schemas.openxmlformats.org/officeDocument/2006/relationships/slide" Target="slide12.xml" TargetMode="Internal" /><Relationship Id="rId5" Type="http://schemas.openxmlformats.org/officeDocument/2006/relationships/image" Target="../media/image1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3.png" /><Relationship Id="rId3" Type="http://schemas.openxmlformats.org/officeDocument/2006/relationships/image" Target="../media/image15.jpeg" /><Relationship Id="rId4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3.pn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png" /><Relationship Id="rId6" Type="http://schemas.openxmlformats.org/officeDocument/2006/relationships/image" Target="../media/image27.png" /><Relationship Id="rId7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8.jpeg" /><Relationship Id="rId3" Type="http://schemas.openxmlformats.org/officeDocument/2006/relationships/image" Target="../media/image29.jpeg" /><Relationship Id="rId4" Type="http://schemas.openxmlformats.org/officeDocument/2006/relationships/image" Target="../media/image30.jpeg" /><Relationship Id="rId5" Type="http://schemas.openxmlformats.org/officeDocument/2006/relationships/image" Target="../media/image31.png" /><Relationship Id="rId6" Type="http://schemas.openxmlformats.org/officeDocument/2006/relationships/image" Target="../media/image32.png" /><Relationship Id="rId7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22.png" /><Relationship Id="rId3" Type="http://schemas.openxmlformats.org/officeDocument/2006/relationships/image" Target="../media/image33.png" /><Relationship Id="rId4" Type="http://schemas.openxmlformats.org/officeDocument/2006/relationships/image" Target="../media/image34.png" /><Relationship Id="rId5" Type="http://schemas.openxmlformats.org/officeDocument/2006/relationships/image" Target="../media/image35.png" /><Relationship Id="rId6" Type="http://schemas.openxmlformats.org/officeDocument/2006/relationships/image" Target="../media/image10.png" /><Relationship Id="rId7" Type="http://schemas.openxmlformats.org/officeDocument/2006/relationships/audio" Target="../media/audio1111.wav" /><Relationship Id="rId8" Type="http://schemas.openxmlformats.org/officeDocument/2006/relationships/audio" Target="../media/audio2222.wav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36.jpeg" /><Relationship Id="rId3" Type="http://schemas.openxmlformats.org/officeDocument/2006/relationships/image" Target="../media/image37.png" /><Relationship Id="rId4" Type="http://schemas.openxmlformats.org/officeDocument/2006/relationships/image" Target="../media/image38.png" /><Relationship Id="rId5" Type="http://schemas.openxmlformats.org/officeDocument/2006/relationships/image" Target="../media/image39.png" /><Relationship Id="rId6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40.jpeg" /><Relationship Id="rId3" Type="http://schemas.openxmlformats.org/officeDocument/2006/relationships/image" Target="../media/image41.png" /><Relationship Id="rId4" Type="http://schemas.openxmlformats.org/officeDocument/2006/relationships/image" Target="../media/image42.png" /><Relationship Id="rId5" Type="http://schemas.openxmlformats.org/officeDocument/2006/relationships/image" Target="../media/image43.png" /><Relationship Id="rId6" Type="http://schemas.openxmlformats.org/officeDocument/2006/relationships/image" Target="../media/image44.png" /><Relationship Id="rId7" Type="http://schemas.openxmlformats.org/officeDocument/2006/relationships/slide" Target="slide13.xml" TargetMode="Internal" /><Relationship Id="rId8" Type="http://schemas.openxmlformats.org/officeDocument/2006/relationships/image" Target="../media/image10.png" /><Relationship Id="rId9" Type="http://schemas.openxmlformats.org/officeDocument/2006/relationships/audio" Target="../media/audio3333.wav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45.png" /><Relationship Id="rId3" Type="http://schemas.openxmlformats.org/officeDocument/2006/relationships/image" Target="../media/image46.png" /><Relationship Id="rId4" Type="http://schemas.openxmlformats.org/officeDocument/2006/relationships/slide" Target="slide15.xml" TargetMode="Internal" /><Relationship Id="rId5" Type="http://schemas.openxmlformats.org/officeDocument/2006/relationships/image" Target="../media/image10.png" /><Relationship Id="rId6" Type="http://schemas.openxmlformats.org/officeDocument/2006/relationships/audio" Target="../media/audio3333.wav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7.png" /><Relationship Id="rId3" Type="http://schemas.openxmlformats.org/officeDocument/2006/relationships/slide" Target="slide1.xml" TargetMode="Internal" /><Relationship Id="rId4" Type="http://schemas.openxmlformats.org/officeDocument/2006/relationships/image" Target="../media/image48.png" /><Relationship Id="rId5" Type="http://schemas.openxmlformats.org/officeDocument/2006/relationships/video" Target="../media/media4.mp4" /><Relationship Id="rId6" Type="http://schemas.microsoft.com/office/2007/relationships/media" Target="../media/media4.mp4" /><Relationship Id="rId7" Type="http://schemas.openxmlformats.org/officeDocument/2006/relationships/image" Target="../media/image1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49.jpeg" /><Relationship Id="rId3" Type="http://schemas.openxmlformats.org/officeDocument/2006/relationships/image" Target="../media/image50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1.jpeg" /><Relationship Id="rId3" Type="http://schemas.openxmlformats.org/officeDocument/2006/relationships/image" Target="../media/image52.png" /><Relationship Id="rId4" Type="http://schemas.openxmlformats.org/officeDocument/2006/relationships/slide" Target="slide11.xml" TargetMode="Internal" /><Relationship Id="rId5" Type="http://schemas.openxmlformats.org/officeDocument/2006/relationships/image" Target="../media/image50.png" /><Relationship Id="rId6" Type="http://schemas.openxmlformats.org/officeDocument/2006/relationships/audio" Target="../media/audio3333.wav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1.jpeg" /><Relationship Id="rId3" Type="http://schemas.openxmlformats.org/officeDocument/2006/relationships/image" Target="../media/image50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0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56" y="3059982"/>
            <a:ext cx="11734800" cy="2766470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470" y="3631261"/>
            <a:ext cx="1592101" cy="1062203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052" y="5054970"/>
            <a:ext cx="1992973" cy="1328146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5354" y="2423864"/>
            <a:ext cx="2589476" cy="1724360"/>
          </a:xfrm>
          <a:prstGeom prst="rect">
            <a:avLst/>
          </a:prstGeom>
        </p:spPr>
      </p:pic>
      <p:pic>
        <p:nvPicPr>
          <p:cNvPr id="7" name="图片6" title=""/>
          <p:cNvPicPr>
            <a:picLocks noChangeAspect="1"/>
          </p:cNvPicPr>
          <p:nvPr/>
        </p:nvPicPr>
        <p:blipFill>
          <a:blip r:embed="rId7"/>
          <a:srcRect r="16502"/>
          <a:stretch>
            <a:fillRect/>
          </a:stretch>
        </p:blipFill>
        <p:spPr>
          <a:xfrm>
            <a:off x="9996164" y="3568960"/>
            <a:ext cx="1959864" cy="1567501"/>
          </a:xfrm>
          <a:prstGeom prst="rect">
            <a:avLst/>
          </a:prstGeom>
        </p:spPr>
      </p:pic>
      <p:pic>
        <p:nvPicPr>
          <p:cNvPr id="8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3325" y="4337648"/>
            <a:ext cx="2673306" cy="1780183"/>
          </a:xfrm>
          <a:prstGeom prst="rect">
            <a:avLst/>
          </a:prstGeom>
        </p:spPr>
      </p:pic>
      <p:sp>
        <p:nvSpPr>
          <p:cNvPr id="9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第五章　透镜及其应用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/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第2节　生活中的透镜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0" name="图片8" title=""/>
          <p:cNvPicPr>
            <a:picLocks noChangeAspect="1"/>
          </p:cNvPicPr>
          <p:nvPr/>
        </p:nvPicPr>
        <p:blipFill>
          <a:blip r:embed="rId9"/>
          <a:srcRect l="3311" t="38246" r="5703" b="9141"/>
          <a:stretch>
            <a:fillRect/>
          </a:stretch>
        </p:blipFill>
        <p:spPr>
          <a:xfrm rot="888000">
            <a:off x="190986" y="3138488"/>
            <a:ext cx="1021032" cy="58227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28168" y="136284"/>
            <a:ext cx="1408113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导入新课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3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12" y="4616552"/>
            <a:ext cx="3542376" cy="1921612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图片2" title=""/>
          <p:cNvPicPr>
            <a:picLocks noChangeAspect="1"/>
          </p:cNvPicPr>
          <p:nvPr/>
        </p:nvPicPr>
        <p:blipFill>
          <a:blip r:embed="rId3"/>
          <a:srcRect t="15617" b="2731"/>
          <a:stretch>
            <a:fillRect/>
          </a:stretch>
        </p:blipFill>
        <p:spPr>
          <a:xfrm>
            <a:off x="8208645" y="4617882"/>
            <a:ext cx="3541783" cy="1918624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31" y="341147"/>
            <a:ext cx="3547796" cy="1918640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图片4" title=""/>
          <p:cNvPicPr>
            <a:picLocks noChangeAspect="1"/>
          </p:cNvPicPr>
          <p:nvPr/>
        </p:nvPicPr>
        <p:blipFill>
          <a:blip r:embed="rId5"/>
          <a:srcRect t="10839" b="13281"/>
          <a:stretch>
            <a:fillRect/>
          </a:stretch>
        </p:blipFill>
        <p:spPr>
          <a:xfrm>
            <a:off x="439407" y="2477548"/>
            <a:ext cx="3542026" cy="1912967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图片5" title=""/>
          <p:cNvPicPr>
            <a:picLocks noChangeAspect="1"/>
          </p:cNvPicPr>
          <p:nvPr/>
        </p:nvPicPr>
        <p:blipFill>
          <a:blip r:embed="rId6"/>
          <a:srcRect l="5486" r="5020"/>
          <a:stretch>
            <a:fillRect/>
          </a:stretch>
        </p:blipFill>
        <p:spPr>
          <a:xfrm>
            <a:off x="8208550" y="339328"/>
            <a:ext cx="3540709" cy="4062536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图片6" title=""/>
          <p:cNvPicPr>
            <a:picLocks noChangeAspect="1"/>
          </p:cNvPicPr>
          <p:nvPr/>
        </p:nvPicPr>
        <p:blipFill>
          <a:blip r:embed="rId7"/>
          <a:srcRect l="15937" r="19562"/>
          <a:stretch>
            <a:fillRect/>
          </a:stretch>
        </p:blipFill>
        <p:spPr>
          <a:xfrm>
            <a:off x="4321505" y="2477624"/>
            <a:ext cx="3541224" cy="4063079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图片7" title=""/>
          <p:cNvPicPr>
            <a:picLocks noChangeAspect="1"/>
          </p:cNvPicPr>
          <p:nvPr/>
        </p:nvPicPr>
        <p:blipFill>
          <a:blip r:embed="rId8"/>
          <a:srcRect t="11621" b="11132"/>
          <a:stretch>
            <a:fillRect/>
          </a:stretch>
        </p:blipFill>
        <p:spPr>
          <a:xfrm>
            <a:off x="4318730" y="339442"/>
            <a:ext cx="3547443" cy="1921926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形状2" title=""/>
          <p:cNvSpPr txBox="1"/>
          <p:nvPr/>
        </p:nvSpPr>
        <p:spPr>
          <a:xfrm>
            <a:off x="4225928" y="131169"/>
            <a:ext cx="3887788" cy="82391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4300"/>
              </a:lnSpc>
            </a:pPr>
            <a:r>
              <a:rPr lang="zh-CN" altLang="en-US" sz="3400" b="1" i="0">
                <a:solidFill>
                  <a:srgbClr val="FFD1D1">
                    <a:alpha val="100000"/>
                  </a:srgbClr>
                </a:solidFill>
                <a:latin typeface="Arial"/>
                <a:ea typeface="Arial"/>
              </a:rPr>
              <a:t>生活中的透镜</a:t>
            </a:r>
            <a:endParaRPr lang="zh-CN" altLang="en-US" sz="3400" b="1" i="0">
              <a:solidFill>
                <a:srgbClr val="FFD1D1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836400" y="123063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7" grpId="0" animBg="1"/>
      <p:bldP spid="4" grpId="0" animBg="1"/>
      <p:bldP spid="6" grpId="0" animBg="1"/>
      <p:bldP spid="3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6182277" y="2638041"/>
            <a:ext cx="5686892" cy="3700472"/>
            <a:chExt cx="5686892" cy="3700472"/>
          </a:xfrm>
        </p:grpSpPr>
        <p:pic>
          <p:nvPicPr>
            <p:cNvPr id="3" name="图片3"/>
            <p:cNvPicPr>
              <a:picLocks noChangeAspect="1"/>
            </p:cNvPicPr>
            <p:nvPr/>
          </p:nvPicPr>
          <p:blipFill>
            <a:blip r:embed="rId2"/>
            <a:srcRect l="13600"/>
            <a:stretch>
              <a:fillRect/>
            </a:stretch>
          </p:blipFill>
          <p:spPr>
            <a:xfrm>
              <a:off x="0" y="0"/>
              <a:ext cx="5686892" cy="3700472"/>
            </a:xfrm>
            <a:prstGeom prst="rect">
              <a:avLst/>
            </a:prstGeom>
          </p:spPr>
        </p:pic>
        <p:sp>
          <p:nvSpPr>
            <p:cNvPr id="4" name="形状12"/>
            <p:cNvSpPr txBox="1"/>
            <p:nvPr/>
          </p:nvSpPr>
          <p:spPr>
            <a:xfrm>
              <a:off x="4563838" y="1318936"/>
              <a:ext cx="641985" cy="23980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13"/>
            <p:cNvSpPr txBox="1"/>
            <p:nvPr/>
          </p:nvSpPr>
          <p:spPr>
            <a:xfrm>
              <a:off x="2780758" y="31518"/>
              <a:ext cx="518160" cy="23980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形状14"/>
            <p:cNvSpPr txBox="1"/>
            <p:nvPr/>
          </p:nvSpPr>
          <p:spPr>
            <a:xfrm>
              <a:off x="4556456" y="3101302"/>
              <a:ext cx="594360" cy="23980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15"/>
            <p:cNvSpPr txBox="1"/>
            <p:nvPr/>
          </p:nvSpPr>
          <p:spPr>
            <a:xfrm>
              <a:off x="4307853" y="2830554"/>
              <a:ext cx="902732" cy="23980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16"/>
            <p:cNvSpPr txBox="1"/>
            <p:nvPr/>
          </p:nvSpPr>
          <p:spPr>
            <a:xfrm>
              <a:off x="1820876" y="3079632"/>
              <a:ext cx="594360" cy="23980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17"/>
            <p:cNvSpPr txBox="1"/>
            <p:nvPr/>
          </p:nvSpPr>
          <p:spPr>
            <a:xfrm>
              <a:off x="4435488" y="39138"/>
              <a:ext cx="899160" cy="23980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18"/>
            <p:cNvSpPr txBox="1"/>
            <p:nvPr/>
          </p:nvSpPr>
          <p:spPr>
            <a:xfrm>
              <a:off x="929098" y="3079404"/>
              <a:ext cx="594360" cy="23980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形状19"/>
            <p:cNvSpPr txBox="1"/>
            <p:nvPr/>
          </p:nvSpPr>
          <p:spPr>
            <a:xfrm>
              <a:off x="4556218" y="2581475"/>
              <a:ext cx="594360" cy="23980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20"/>
            <p:cNvSpPr txBox="1"/>
            <p:nvPr/>
          </p:nvSpPr>
          <p:spPr>
            <a:xfrm>
              <a:off x="4556456" y="1991287"/>
              <a:ext cx="975360" cy="23980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3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988586" y="593712"/>
              <a:ext cx="295275" cy="552450"/>
            </a:xfrm>
            <a:prstGeom prst="rect">
              <a:avLst/>
            </a:prstGeom>
          </p:spPr>
        </p:pic>
      </p:grpSp>
      <p:sp>
        <p:nvSpPr>
          <p:cNvPr id="14" name="形状1" title=""/>
          <p:cNvSpPr txBox="1"/>
          <p:nvPr/>
        </p:nvSpPr>
        <p:spPr>
          <a:xfrm>
            <a:off x="147942" y="186032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5" name="组合2" title=""/>
          <p:cNvGrpSpPr/>
          <p:nvPr/>
        </p:nvGrpSpPr>
        <p:grpSpPr>
          <a:xfrm>
            <a:off x="414642" y="299465"/>
            <a:ext cx="1860776" cy="835022"/>
            <a:chExt cx="1860776" cy="835022"/>
          </a:xfrm>
        </p:grpSpPr>
        <p:sp>
          <p:nvSpPr>
            <p:cNvPr id="16" name="形状21"/>
            <p:cNvSpPr txBox="1"/>
            <p:nvPr/>
          </p:nvSpPr>
          <p:spPr>
            <a:xfrm>
              <a:off x="559908" y="0"/>
              <a:ext cx="1281589" cy="760847"/>
            </a:xfrm>
            <a:custGeom>
              <a:gdLst>
                <a:gd name="connsiteX0" fmla="*/ 0 w 1281589"/>
                <a:gd name="connsiteY0" fmla="*/ 760847 h 760847"/>
                <a:gd name="connsiteX1" fmla="*/ 1281589 w 1281589"/>
                <a:gd name="connsiteY1" fmla="*/ 760847 h 760847"/>
                <a:gd name="connsiteX2" fmla="*/ 0 w 1281589"/>
                <a:gd name="connsiteY2" fmla="*/ 760847 h 760847"/>
                <a:gd name="connsiteX0-1" fmla="*/ 0 w 1281589"/>
                <a:gd name="connsiteY0-2" fmla="*/ 0 h 760847"/>
                <a:gd name="connsiteX1-3" fmla="*/ 465 w 1281589"/>
                <a:gd name="connsiteY1-4" fmla="*/ 0 h 760847"/>
                <a:gd name="connsiteX2-5" fmla="*/ 0 w 12815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81589" h="760848">
                  <a:moveTo>
                    <a:pt x="0" y="760847"/>
                  </a:moveTo>
                  <a:lnTo>
                    <a:pt x="1281589" y="760847"/>
                  </a:lnTo>
                  <a:lnTo>
                    <a:pt x="0" y="760847"/>
                  </a:lnTo>
                  <a:close/>
                </a:path>
                <a:path w="1281589" h="760848">
                  <a:moveTo>
                    <a:pt x="0" y="0"/>
                  </a:moveTo>
                  <a:lnTo>
                    <a:pt x="46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形状22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8" name="形状23"/>
            <p:cNvSpPr txBox="1"/>
            <p:nvPr/>
          </p:nvSpPr>
          <p:spPr>
            <a:xfrm>
              <a:off x="361847" y="237126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9" name="形状24"/>
            <p:cNvSpPr txBox="1"/>
            <p:nvPr/>
          </p:nvSpPr>
          <p:spPr>
            <a:xfrm>
              <a:off x="557375" y="273901"/>
              <a:ext cx="130340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照相机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形状25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" name="文本1" title=""/>
          <p:cNvSpPr txBox="1"/>
          <p:nvPr/>
        </p:nvSpPr>
        <p:spPr>
          <a:xfrm>
            <a:off x="410013" y="1124626"/>
            <a:ext cx="338054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照相机的主要结构：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2" title=""/>
          <p:cNvSpPr txBox="1"/>
          <p:nvPr/>
        </p:nvSpPr>
        <p:spPr>
          <a:xfrm>
            <a:off x="705412" y="1698260"/>
            <a:ext cx="4042343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⑴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镜头：相当于________。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3" title=""/>
          <p:cNvSpPr txBox="1"/>
          <p:nvPr/>
        </p:nvSpPr>
        <p:spPr>
          <a:xfrm>
            <a:off x="707469" y="2290410"/>
            <a:ext cx="38094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胶片：相当于______。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4" title=""/>
          <p:cNvSpPr txBox="1"/>
          <p:nvPr/>
        </p:nvSpPr>
        <p:spPr>
          <a:xfrm>
            <a:off x="705088" y="2882865"/>
            <a:ext cx="313315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调节控制系统：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5" title=""/>
          <p:cNvSpPr txBox="1"/>
          <p:nvPr/>
        </p:nvSpPr>
        <p:spPr>
          <a:xfrm>
            <a:off x="998820" y="3341484"/>
            <a:ext cx="389515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①取景窗：观察所拍景物；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6" title=""/>
          <p:cNvSpPr txBox="1"/>
          <p:nvPr/>
        </p:nvSpPr>
        <p:spPr>
          <a:xfrm>
            <a:off x="998820" y="3819287"/>
            <a:ext cx="5372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②光圈环：控制进入镜头的光的多少；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7" title=""/>
          <p:cNvSpPr txBox="1"/>
          <p:nvPr/>
        </p:nvSpPr>
        <p:spPr>
          <a:xfrm>
            <a:off x="998696" y="4304824"/>
            <a:ext cx="5372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③快门：控制曝光时间。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8" title=""/>
          <p:cNvSpPr txBox="1"/>
          <p:nvPr/>
        </p:nvSpPr>
        <p:spPr>
          <a:xfrm>
            <a:off x="998934" y="4788932"/>
            <a:ext cx="5372100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④调焦环：调节镜头到胶片间的距离，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即像距；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形状2" title=""/>
          <p:cNvSpPr txBox="1"/>
          <p:nvPr/>
        </p:nvSpPr>
        <p:spPr>
          <a:xfrm>
            <a:off x="7114337" y="5720293"/>
            <a:ext cx="680085" cy="28384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700" b="1" i="0">
                <a:solidFill>
                  <a:srgbClr val="A31717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镜头</a:t>
            </a:r>
            <a:endParaRPr lang="zh-CN" altLang="en-US" sz="1700" b="1" i="0">
              <a:solidFill>
                <a:srgbClr val="A31717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0" name="形状3" title=""/>
          <p:cNvSpPr txBox="1"/>
          <p:nvPr/>
        </p:nvSpPr>
        <p:spPr>
          <a:xfrm>
            <a:off x="10617527" y="4586694"/>
            <a:ext cx="899160" cy="23980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1700" b="1" i="0">
                <a:solidFill>
                  <a:srgbClr val="A31717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胶片</a:t>
            </a:r>
            <a:endParaRPr lang="zh-CN" altLang="en-US" sz="1700" b="1" i="0">
              <a:solidFill>
                <a:srgbClr val="A31717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1" name="形状4" title=""/>
          <p:cNvSpPr txBox="1"/>
          <p:nvPr/>
        </p:nvSpPr>
        <p:spPr>
          <a:xfrm>
            <a:off x="10423084" y="4835649"/>
            <a:ext cx="1365885" cy="25647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1500" b="1" i="0">
                <a:solidFill>
                  <a:srgbClr val="A31717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(图像感应器)</a:t>
            </a:r>
            <a:endParaRPr lang="zh-CN" altLang="en-US" sz="1500" b="1" i="0">
              <a:solidFill>
                <a:srgbClr val="A31717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2" name="形状5" title=""/>
          <p:cNvSpPr txBox="1"/>
          <p:nvPr/>
        </p:nvSpPr>
        <p:spPr>
          <a:xfrm>
            <a:off x="10514771" y="2683732"/>
            <a:ext cx="899160" cy="23980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700" b="1" i="0">
                <a:solidFill>
                  <a:srgbClr val="A31717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取景窗</a:t>
            </a:r>
            <a:endParaRPr lang="zh-CN" altLang="en-US" sz="1700" b="1" i="0">
              <a:solidFill>
                <a:srgbClr val="A31717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3" name="形状6" title=""/>
          <p:cNvSpPr txBox="1"/>
          <p:nvPr/>
        </p:nvSpPr>
        <p:spPr>
          <a:xfrm>
            <a:off x="7846581" y="5728741"/>
            <a:ext cx="975360" cy="26658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700" b="1" i="0">
                <a:solidFill>
                  <a:srgbClr val="A31717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光圈环</a:t>
            </a:r>
            <a:endParaRPr lang="zh-CN" altLang="en-US" sz="1700" b="1" i="0">
              <a:solidFill>
                <a:srgbClr val="A31717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4" name="形状7" title=""/>
          <p:cNvSpPr txBox="1"/>
          <p:nvPr/>
        </p:nvSpPr>
        <p:spPr>
          <a:xfrm>
            <a:off x="10618108" y="3912800"/>
            <a:ext cx="975360" cy="26658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700" b="1" i="0">
                <a:solidFill>
                  <a:srgbClr val="A31717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对焦屏</a:t>
            </a:r>
            <a:endParaRPr lang="zh-CN" altLang="en-US" sz="1700" b="1" i="0">
              <a:solidFill>
                <a:srgbClr val="A31717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5" name="形状8" title=""/>
          <p:cNvSpPr txBox="1"/>
          <p:nvPr/>
        </p:nvSpPr>
        <p:spPr>
          <a:xfrm>
            <a:off x="8844791" y="2656691"/>
            <a:ext cx="861060" cy="26658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700" b="1" i="0">
                <a:solidFill>
                  <a:srgbClr val="A31717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五棱镜</a:t>
            </a:r>
            <a:endParaRPr lang="zh-CN" altLang="en-US" sz="1700" b="1" i="0">
              <a:solidFill>
                <a:srgbClr val="A31717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6" name="形状9" title=""/>
          <p:cNvSpPr txBox="1"/>
          <p:nvPr/>
        </p:nvSpPr>
        <p:spPr>
          <a:xfrm>
            <a:off x="10587285" y="5751373"/>
            <a:ext cx="975360" cy="26658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700" b="1" i="0">
                <a:solidFill>
                  <a:srgbClr val="A31717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反光镜</a:t>
            </a:r>
            <a:endParaRPr lang="zh-CN" altLang="en-US" sz="1700" b="1" i="0">
              <a:solidFill>
                <a:srgbClr val="A31717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7" name="形状10" title=""/>
          <p:cNvSpPr txBox="1"/>
          <p:nvPr/>
        </p:nvSpPr>
        <p:spPr>
          <a:xfrm>
            <a:off x="10591086" y="5190827"/>
            <a:ext cx="746760" cy="26658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700" b="1" i="0">
                <a:solidFill>
                  <a:srgbClr val="A31717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快门</a:t>
            </a:r>
            <a:endParaRPr lang="zh-CN" altLang="en-US" sz="1700" b="1" i="0">
              <a:solidFill>
                <a:srgbClr val="A31717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文本9" title=""/>
          <p:cNvSpPr txBox="1"/>
          <p:nvPr/>
        </p:nvSpPr>
        <p:spPr>
          <a:xfrm>
            <a:off x="3009900" y="1697831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凸透镜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10" title=""/>
          <p:cNvSpPr txBox="1"/>
          <p:nvPr/>
        </p:nvSpPr>
        <p:spPr>
          <a:xfrm>
            <a:off x="3010376" y="229052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光屏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形状11" title=""/>
          <p:cNvSpPr txBox="1"/>
          <p:nvPr/>
        </p:nvSpPr>
        <p:spPr>
          <a:xfrm>
            <a:off x="7846381" y="2965901"/>
            <a:ext cx="975360" cy="26658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700" b="1" i="0">
                <a:solidFill>
                  <a:srgbClr val="A31717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调焦环</a:t>
            </a:r>
            <a:endParaRPr lang="zh-CN" altLang="en-US" sz="1700" b="1" i="0">
              <a:solidFill>
                <a:srgbClr val="A31717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41" name="图片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0487" y="459019"/>
            <a:ext cx="3547796" cy="1918640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0" grpId="0" animBg="1"/>
      <p:bldP spid="22" grpId="0" animBg="1"/>
      <p:bldP spid="38" grpId="0" animBg="1"/>
      <p:bldP spid="23" grpId="0" animBg="1"/>
      <p:bldP spid="39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191" y="1566015"/>
            <a:ext cx="1239850" cy="1600200"/>
          </a:xfrm>
          <a:prstGeom prst="rect">
            <a:avLst/>
          </a:prstGeom>
        </p:spPr>
      </p:pic>
      <p:sp>
        <p:nvSpPr>
          <p:cNvPr id="3" name="形状1" title=""/>
          <p:cNvSpPr txBox="1"/>
          <p:nvPr/>
        </p:nvSpPr>
        <p:spPr>
          <a:xfrm>
            <a:off x="147942" y="186032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414642" y="299462"/>
            <a:ext cx="2232025" cy="835025"/>
            <a:chExt cx="2232025" cy="835025"/>
          </a:xfrm>
        </p:grpSpPr>
        <p:sp>
          <p:nvSpPr>
            <p:cNvPr id="5" name="形状9"/>
            <p:cNvSpPr txBox="1"/>
            <p:nvPr/>
          </p:nvSpPr>
          <p:spPr>
            <a:xfrm>
              <a:off x="559911" y="0"/>
              <a:ext cx="1672114" cy="760843"/>
            </a:xfrm>
            <a:custGeom>
              <a:gdLst>
                <a:gd name="connsiteX0" fmla="*/ 0 w 1672114"/>
                <a:gd name="connsiteY0" fmla="*/ 760843 h 760843"/>
                <a:gd name="connsiteX1" fmla="*/ 1672114 w 1672114"/>
                <a:gd name="connsiteY1" fmla="*/ 760843 h 760843"/>
                <a:gd name="connsiteX2" fmla="*/ 0 w 1672114"/>
                <a:gd name="connsiteY2" fmla="*/ 760843 h 760843"/>
                <a:gd name="connsiteX0-1" fmla="*/ 0 w 1672114"/>
                <a:gd name="connsiteY0-2" fmla="*/ 0 h 760843"/>
                <a:gd name="connsiteX1-3" fmla="*/ 607 w 1672114"/>
                <a:gd name="connsiteY1-4" fmla="*/ 0 h 760843"/>
                <a:gd name="connsiteX2-5" fmla="*/ 0 w 1672114"/>
                <a:gd name="connsiteY2-6" fmla="*/ 0 h 76084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72114" h="760843">
                  <a:moveTo>
                    <a:pt x="0" y="760843"/>
                  </a:moveTo>
                  <a:lnTo>
                    <a:pt x="1672114" y="760843"/>
                  </a:lnTo>
                  <a:lnTo>
                    <a:pt x="0" y="760843"/>
                  </a:lnTo>
                  <a:close/>
                </a:path>
                <a:path w="1672114" h="760843">
                  <a:moveTo>
                    <a:pt x="0" y="0"/>
                  </a:moveTo>
                  <a:lnTo>
                    <a:pt x="607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10"/>
            <p:cNvSpPr txBox="1"/>
            <p:nvPr/>
          </p:nvSpPr>
          <p:spPr>
            <a:xfrm>
              <a:off x="0" y="28785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11"/>
            <p:cNvSpPr txBox="1"/>
            <p:nvPr/>
          </p:nvSpPr>
          <p:spPr>
            <a:xfrm>
              <a:off x="361847" y="237129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12"/>
            <p:cNvSpPr txBox="1"/>
            <p:nvPr/>
          </p:nvSpPr>
          <p:spPr>
            <a:xfrm>
              <a:off x="557375" y="273904"/>
              <a:ext cx="157962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照相机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13"/>
            <p:cNvSpPr txBox="1"/>
            <p:nvPr/>
          </p:nvSpPr>
          <p:spPr>
            <a:xfrm>
              <a:off x="0" y="28658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2" title=""/>
          <p:cNvGrpSpPr/>
          <p:nvPr/>
        </p:nvGrpSpPr>
        <p:grpSpPr>
          <a:xfrm>
            <a:off x="1340680" y="1296429"/>
            <a:ext cx="9835375" cy="3656076"/>
            <a:chExt cx="9835375" cy="3656076"/>
          </a:xfrm>
        </p:grpSpPr>
        <p:pic>
          <p:nvPicPr>
            <p:cNvPr id="11" name="图片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48404" y="0"/>
              <a:ext cx="453828" cy="3656076"/>
            </a:xfrm>
            <a:prstGeom prst="rect">
              <a:avLst/>
            </a:prstGeom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</p:pic>
        <p:sp>
          <p:nvSpPr>
            <p:cNvPr id="12" name="形状17"/>
            <p:cNvSpPr txBox="1"/>
            <p:nvPr/>
          </p:nvSpPr>
          <p:spPr>
            <a:xfrm>
              <a:off x="0" y="1814603"/>
              <a:ext cx="9835375" cy="119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2862">
              <a:solidFill>
                <a:srgbClr val="FFFFFF">
                  <a:alpha val="100000"/>
                </a:srgbClr>
              </a:solidFill>
              <a:prstDash val="sysDash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18"/>
            <p:cNvSpPr txBox="1"/>
            <p:nvPr/>
          </p:nvSpPr>
          <p:spPr>
            <a:xfrm>
              <a:off x="4413646" y="1874562"/>
              <a:ext cx="559495" cy="45699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400" b="0" i="1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F</a:t>
              </a:r>
              <a:endParaRPr lang="zh-CN" altLang="en-US" sz="2400" b="0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4" name="形状16"/>
            <p:cNvSpPr txBox="1"/>
            <p:nvPr/>
          </p:nvSpPr>
          <p:spPr>
            <a:xfrm>
              <a:off x="4597796" y="1774001"/>
              <a:ext cx="116592" cy="10056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  <a:ln w="14288">
              <a:solidFill>
                <a:srgbClr val="FFFF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" name="形状14"/>
            <p:cNvSpPr txBox="1"/>
            <p:nvPr/>
          </p:nvSpPr>
          <p:spPr>
            <a:xfrm>
              <a:off x="7825502" y="1762571"/>
              <a:ext cx="116592" cy="10056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  <a:ln w="14288">
              <a:solidFill>
                <a:srgbClr val="FFFF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" name="形状15"/>
            <p:cNvSpPr txBox="1"/>
            <p:nvPr/>
          </p:nvSpPr>
          <p:spPr>
            <a:xfrm>
              <a:off x="7602617" y="1788837"/>
              <a:ext cx="559495" cy="45699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400" b="0" i="1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F</a:t>
              </a:r>
              <a:endParaRPr lang="zh-CN" altLang="en-US" sz="2400" b="0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7" name="组合3" title=""/>
          <p:cNvGrpSpPr/>
          <p:nvPr/>
        </p:nvGrpSpPr>
        <p:grpSpPr>
          <a:xfrm>
            <a:off x="1884140" y="1677048"/>
            <a:ext cx="5631603" cy="6647"/>
            <a:chExt cx="5631603" cy="6647"/>
          </a:xfrm>
        </p:grpSpPr>
        <p:sp>
          <p:nvSpPr>
            <p:cNvPr id="18" name="形状19"/>
            <p:cNvSpPr txBox="1"/>
            <p:nvPr/>
          </p:nvSpPr>
          <p:spPr>
            <a:xfrm>
              <a:off x="0" y="0"/>
              <a:ext cx="2658970" cy="119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stealth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9" name="形状20"/>
            <p:cNvSpPr txBox="1"/>
            <p:nvPr/>
          </p:nvSpPr>
          <p:spPr>
            <a:xfrm flipV="1">
              <a:off x="8158" y="5456"/>
              <a:ext cx="5623445" cy="1191"/>
            </a:xfrm>
            <a:prstGeom prst="line">
              <a:avLst/>
            </a:prstGeom>
            <a:solidFill>
              <a:srgbClr val="000000">
                <a:alpha val="10000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20" name="组合4" title=""/>
          <p:cNvGrpSpPr/>
          <p:nvPr/>
        </p:nvGrpSpPr>
        <p:grpSpPr>
          <a:xfrm>
            <a:off x="7316502" y="2100166"/>
            <a:ext cx="2631839" cy="1127966"/>
            <a:chExt cx="2631839" cy="1127966"/>
          </a:xfrm>
        </p:grpSpPr>
        <p:sp>
          <p:nvSpPr>
            <p:cNvPr id="21" name="形状21"/>
            <p:cNvSpPr txBox="1"/>
            <p:nvPr/>
          </p:nvSpPr>
          <p:spPr>
            <a:xfrm rot="1950000">
              <a:off x="0" y="0"/>
              <a:ext cx="1650363" cy="235819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stealth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2" name="形状22"/>
            <p:cNvSpPr txBox="1"/>
            <p:nvPr/>
          </p:nvSpPr>
          <p:spPr>
            <a:xfrm rot="1950000">
              <a:off x="1160237" y="925104"/>
              <a:ext cx="1471602" cy="202862"/>
            </a:xfrm>
            <a:prstGeom prst="line">
              <a:avLst/>
            </a:prstGeom>
            <a:solidFill>
              <a:srgbClr val="000000">
                <a:alpha val="10000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23" name="组合5" title=""/>
          <p:cNvGrpSpPr/>
          <p:nvPr/>
        </p:nvGrpSpPr>
        <p:grpSpPr>
          <a:xfrm>
            <a:off x="1930050" y="1603288"/>
            <a:ext cx="5703725" cy="1640115"/>
            <a:chExt cx="5703725" cy="1640115"/>
          </a:xfrm>
        </p:grpSpPr>
        <p:sp>
          <p:nvSpPr>
            <p:cNvPr id="24" name="形状23"/>
            <p:cNvSpPr txBox="1"/>
            <p:nvPr/>
          </p:nvSpPr>
          <p:spPr>
            <a:xfrm rot="1884000">
              <a:off x="0" y="0"/>
              <a:ext cx="2525919" cy="790724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stealth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24"/>
            <p:cNvSpPr txBox="1"/>
            <p:nvPr/>
          </p:nvSpPr>
          <p:spPr>
            <a:xfrm rot="1884000" flipV="1">
              <a:off x="1391349" y="273646"/>
              <a:ext cx="4312376" cy="1366469"/>
            </a:xfrm>
            <a:prstGeom prst="line">
              <a:avLst/>
            </a:prstGeom>
            <a:solidFill>
              <a:srgbClr val="000000">
                <a:alpha val="10000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26" name="组合6" title=""/>
          <p:cNvGrpSpPr/>
          <p:nvPr/>
        </p:nvGrpSpPr>
        <p:grpSpPr>
          <a:xfrm>
            <a:off x="5733958" y="2471275"/>
            <a:ext cx="3981634" cy="1277276"/>
            <a:chExt cx="3981634" cy="1277276"/>
          </a:xfrm>
        </p:grpSpPr>
        <p:sp>
          <p:nvSpPr>
            <p:cNvPr id="27" name="形状25"/>
            <p:cNvSpPr txBox="1"/>
            <p:nvPr/>
          </p:nvSpPr>
          <p:spPr>
            <a:xfrm rot="1884000">
              <a:off x="1907512" y="559660"/>
              <a:ext cx="1292380" cy="426513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stealth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形状26"/>
            <p:cNvSpPr txBox="1"/>
            <p:nvPr/>
          </p:nvSpPr>
          <p:spPr>
            <a:xfrm rot="1884000" flipV="1">
              <a:off x="0" y="0"/>
              <a:ext cx="3981634" cy="1277276"/>
            </a:xfrm>
            <a:prstGeom prst="line">
              <a:avLst/>
            </a:prstGeom>
            <a:solidFill>
              <a:srgbClr val="000000">
                <a:alpha val="10000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29" name="形状2" title=""/>
          <p:cNvSpPr txBox="1"/>
          <p:nvPr/>
        </p:nvSpPr>
        <p:spPr>
          <a:xfrm>
            <a:off x="4516631" y="343138"/>
            <a:ext cx="6529388" cy="822325"/>
          </a:xfrm>
          <a:prstGeom prst="rect">
            <a:avLst/>
          </a:prstGeom>
          <a:solidFill>
            <a:srgbClr val="FFFFD9">
              <a:alpha val="100000"/>
            </a:srgbClr>
          </a:solidFill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物距（</a:t>
            </a:r>
            <a:r>
              <a:rPr lang="zh-CN" altLang="en-US" sz="2400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）：物体到透镜光心的距离。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像距（</a:t>
            </a:r>
            <a:r>
              <a:rPr lang="zh-CN" altLang="en-US" sz="2400" b="0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）：像到透镜光心的距离。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0" name="形状3" title=""/>
          <p:cNvSpPr txBox="1"/>
          <p:nvPr/>
        </p:nvSpPr>
        <p:spPr>
          <a:xfrm rot="10800000" flipH="1">
            <a:off x="1930347" y="3958634"/>
            <a:ext cx="5637782" cy="1191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38100">
            <a:solidFill>
              <a:srgbClr val="FFEE00">
                <a:alpha val="100000"/>
              </a:srgbClr>
            </a:solidFill>
            <a:prstDash val="dash"/>
            <a:headEnd type="arrow" w="med" len="med"/>
            <a:tailEnd type="arrow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1" name="形状4" title=""/>
          <p:cNvSpPr txBox="1"/>
          <p:nvPr/>
        </p:nvSpPr>
        <p:spPr>
          <a:xfrm>
            <a:off x="3789959" y="3636969"/>
            <a:ext cx="1839916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物距（</a:t>
            </a:r>
            <a:r>
              <a:rPr lang="zh-CN" altLang="en-US" sz="2600" b="0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）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2" name="形状5" title=""/>
          <p:cNvSpPr txBox="1"/>
          <p:nvPr/>
        </p:nvSpPr>
        <p:spPr>
          <a:xfrm>
            <a:off x="1891241" y="3180750"/>
            <a:ext cx="1191" cy="1056352"/>
          </a:xfrm>
          <a:prstGeom prst="line">
            <a:avLst/>
          </a:prstGeom>
          <a:solidFill>
            <a:srgbClr val="FFFFFF">
              <a:alpha val="0"/>
            </a:srgbClr>
          </a:solidFill>
          <a:ln w="33338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3" name="形状6" title=""/>
          <p:cNvSpPr txBox="1"/>
          <p:nvPr/>
        </p:nvSpPr>
        <p:spPr>
          <a:xfrm>
            <a:off x="9787309" y="2418264"/>
            <a:ext cx="1191" cy="669307"/>
          </a:xfrm>
          <a:prstGeom prst="line">
            <a:avLst/>
          </a:prstGeom>
          <a:solidFill>
            <a:srgbClr val="FFFFFF">
              <a:alpha val="0"/>
            </a:srgbClr>
          </a:solidFill>
          <a:ln w="33338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4" name="形状7" title=""/>
          <p:cNvSpPr txBox="1"/>
          <p:nvPr/>
        </p:nvSpPr>
        <p:spPr>
          <a:xfrm rot="10800000" flipH="1">
            <a:off x="7682703" y="2573335"/>
            <a:ext cx="2032837" cy="1191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38100">
            <a:solidFill>
              <a:srgbClr val="FFEE00">
                <a:alpha val="100000"/>
              </a:srgbClr>
            </a:solidFill>
            <a:prstDash val="dash"/>
            <a:headEnd type="arrow" w="med" len="med"/>
            <a:tailEnd type="arrow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5" name="形状8" title=""/>
          <p:cNvSpPr txBox="1"/>
          <p:nvPr/>
        </p:nvSpPr>
        <p:spPr>
          <a:xfrm>
            <a:off x="8165106" y="2040931"/>
            <a:ext cx="1758315" cy="46037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像距（</a:t>
            </a:r>
            <a:r>
              <a:rPr lang="zh-CN" altLang="en-US" sz="2400" b="0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）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36" name="组合7" title=""/>
          <p:cNvGrpSpPr/>
          <p:nvPr/>
        </p:nvGrpSpPr>
        <p:grpSpPr>
          <a:xfrm>
            <a:off x="1795618" y="1845303"/>
            <a:ext cx="5720100" cy="1423066"/>
            <a:chExt cx="5720100" cy="1423066"/>
          </a:xfrm>
        </p:grpSpPr>
        <p:sp>
          <p:nvSpPr>
            <p:cNvPr id="37" name="形状27"/>
            <p:cNvSpPr txBox="1"/>
            <p:nvPr/>
          </p:nvSpPr>
          <p:spPr>
            <a:xfrm rot="1884000">
              <a:off x="55694" y="0"/>
              <a:ext cx="2772594" cy="608714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stealth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8" name="形状28"/>
            <p:cNvSpPr txBox="1"/>
            <p:nvPr/>
          </p:nvSpPr>
          <p:spPr>
            <a:xfrm rot="1884000" flipV="1">
              <a:off x="0" y="181498"/>
              <a:ext cx="5720100" cy="1241568"/>
            </a:xfrm>
            <a:prstGeom prst="line">
              <a:avLst/>
            </a:prstGeom>
            <a:solidFill>
              <a:srgbClr val="000000">
                <a:alpha val="10000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9" name="组合8" title=""/>
          <p:cNvGrpSpPr/>
          <p:nvPr/>
        </p:nvGrpSpPr>
        <p:grpSpPr>
          <a:xfrm>
            <a:off x="7404592" y="3610024"/>
            <a:ext cx="2384736" cy="4742"/>
            <a:chExt cx="2384736" cy="4742"/>
          </a:xfrm>
        </p:grpSpPr>
        <p:sp>
          <p:nvSpPr>
            <p:cNvPr id="40" name="形状29"/>
            <p:cNvSpPr txBox="1"/>
            <p:nvPr/>
          </p:nvSpPr>
          <p:spPr>
            <a:xfrm>
              <a:off x="0" y="0"/>
              <a:ext cx="1366981" cy="119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stealth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1" name="形状30"/>
            <p:cNvSpPr txBox="1"/>
            <p:nvPr/>
          </p:nvSpPr>
          <p:spPr>
            <a:xfrm>
              <a:off x="435331" y="3551"/>
              <a:ext cx="1949405" cy="1191"/>
            </a:xfrm>
            <a:prstGeom prst="line">
              <a:avLst/>
            </a:prstGeom>
            <a:solidFill>
              <a:srgbClr val="000000">
                <a:alpha val="10000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pic>
        <p:nvPicPr>
          <p:cNvPr id="42" name="图片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560157" y="3087853"/>
            <a:ext cx="453923" cy="585854"/>
          </a:xfrm>
          <a:prstGeom prst="rect">
            <a:avLst/>
          </a:prstGeom>
        </p:spPr>
      </p:pic>
      <p:sp>
        <p:nvSpPr>
          <p:cNvPr id="43" name="文本1" title="">
            <a:hlinkClick r:id="rId4" action="ppaction://hlinksldjump"/>
          </p:cNvPr>
          <p:cNvSpPr txBox="1"/>
          <p:nvPr/>
        </p:nvSpPr>
        <p:spPr>
          <a:xfrm>
            <a:off x="410013" y="1124626"/>
            <a:ext cx="338054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照相机的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4" action="ppaction://hlinksldjump"/>
              </a:rPr>
              <a:t>成像原理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4" name="组合9" title=""/>
          <p:cNvGrpSpPr/>
          <p:nvPr/>
        </p:nvGrpSpPr>
        <p:grpSpPr>
          <a:xfrm>
            <a:off x="417243" y="4484516"/>
            <a:ext cx="5039735" cy="2049151"/>
            <a:chExt cx="5039735" cy="2049151"/>
          </a:xfrm>
        </p:grpSpPr>
        <p:sp>
          <p:nvSpPr>
            <p:cNvPr id="45" name="形状31"/>
            <p:cNvSpPr txBox="1"/>
            <p:nvPr/>
          </p:nvSpPr>
          <p:spPr>
            <a:xfrm>
              <a:off x="0" y="0"/>
              <a:ext cx="5039735" cy="2049151"/>
            </a:xfrm>
            <a:custGeom>
              <a:gdLst>
                <a:gd name="connsiteX0" fmla="*/ 51326 w 5039735"/>
                <a:gd name="connsiteY0" fmla="*/ 0 h 2049151"/>
                <a:gd name="connsiteX1" fmla="*/ 4988409 w 5039735"/>
                <a:gd name="connsiteY1" fmla="*/ 0 h 2049151"/>
                <a:gd name="connsiteX2" fmla="*/ 5002021 w 5039735"/>
                <a:gd name="connsiteY2" fmla="*/ 0 h 2049151"/>
                <a:gd name="connsiteX3" fmla="*/ 5034328 w 5039735"/>
                <a:gd name="connsiteY3" fmla="*/ 24658 h 2049151"/>
                <a:gd name="connsiteX4" fmla="*/ 5039735 w 5039735"/>
                <a:gd name="connsiteY4" fmla="*/ 1997826 h 2049151"/>
                <a:gd name="connsiteX5" fmla="*/ 5039735 w 5039735"/>
                <a:gd name="connsiteY5" fmla="*/ 2011438 h 2049151"/>
                <a:gd name="connsiteX6" fmla="*/ 5015076 w 5039735"/>
                <a:gd name="connsiteY6" fmla="*/ 2043744 h 2049151"/>
                <a:gd name="connsiteX7" fmla="*/ 51326 w 5039735"/>
                <a:gd name="connsiteY7" fmla="*/ 2049151 h 2049151"/>
                <a:gd name="connsiteX8" fmla="*/ 22979 w 5039735"/>
                <a:gd name="connsiteY8" fmla="*/ 2049152 h 2049151"/>
                <a:gd name="connsiteX9" fmla="*/ 0 w 5039735"/>
                <a:gd name="connsiteY9" fmla="*/ 51326 h 2049151"/>
                <a:gd name="connsiteX10" fmla="*/ 0 w 5039735"/>
                <a:gd name="connsiteY10" fmla="*/ 22979 h 204915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039735" h="2049151">
                  <a:moveTo>
                    <a:pt x="51326" y="0"/>
                  </a:moveTo>
                  <a:lnTo>
                    <a:pt x="4988409" y="0"/>
                  </a:lnTo>
                  <a:cubicBezTo>
                    <a:pt x="5002021" y="0"/>
                    <a:pt x="5015076" y="5407"/>
                    <a:pt x="5024702" y="15033"/>
                  </a:cubicBezTo>
                  <a:cubicBezTo>
                    <a:pt x="5034328" y="24658"/>
                    <a:pt x="5039735" y="37713"/>
                    <a:pt x="5039735" y="51326"/>
                  </a:cubicBezTo>
                  <a:lnTo>
                    <a:pt x="5039735" y="1997826"/>
                  </a:lnTo>
                  <a:cubicBezTo>
                    <a:pt x="5039735" y="2011438"/>
                    <a:pt x="5034328" y="2024493"/>
                    <a:pt x="5024702" y="2034119"/>
                  </a:cubicBezTo>
                  <a:cubicBezTo>
                    <a:pt x="5015076" y="2043744"/>
                    <a:pt x="5002021" y="2049152"/>
                    <a:pt x="4988409" y="2049151"/>
                  </a:cubicBezTo>
                  <a:lnTo>
                    <a:pt x="51326" y="2049151"/>
                  </a:lnTo>
                  <a:cubicBezTo>
                    <a:pt x="22979" y="2049152"/>
                    <a:pt x="0" y="2026172"/>
                    <a:pt x="0" y="1997826"/>
                  </a:cubicBezTo>
                  <a:lnTo>
                    <a:pt x="0" y="51326"/>
                  </a:lnTo>
                  <a:cubicBezTo>
                    <a:pt x="0" y="22979"/>
                    <a:pt x="22979" y="0"/>
                    <a:pt x="51326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6" name="形状32"/>
            <p:cNvSpPr txBox="1"/>
            <p:nvPr/>
          </p:nvSpPr>
          <p:spPr>
            <a:xfrm>
              <a:off x="242211" y="507664"/>
              <a:ext cx="4542172" cy="1191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47" name="文本2" title=""/>
          <p:cNvSpPr txBox="1"/>
          <p:nvPr/>
        </p:nvSpPr>
        <p:spPr>
          <a:xfrm>
            <a:off x="602647" y="4515469"/>
            <a:ext cx="2686050" cy="51177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照相机成像特点：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8" name="文本3" title=""/>
          <p:cNvSpPr txBox="1"/>
          <p:nvPr/>
        </p:nvSpPr>
        <p:spPr>
          <a:xfrm>
            <a:off x="833752" y="4978794"/>
            <a:ext cx="4742259" cy="559245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① 照相机成______、______的______;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4" title=""/>
          <p:cNvSpPr txBox="1"/>
          <p:nvPr/>
        </p:nvSpPr>
        <p:spPr>
          <a:xfrm>
            <a:off x="833552" y="5421011"/>
            <a:ext cx="2905754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② 像距______物距；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5" title=""/>
          <p:cNvSpPr txBox="1"/>
          <p:nvPr/>
        </p:nvSpPr>
        <p:spPr>
          <a:xfrm>
            <a:off x="833952" y="5908234"/>
            <a:ext cx="4123134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③ 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像与物位于凸透镜的______。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6" title=""/>
          <p:cNvSpPr txBox="1"/>
          <p:nvPr/>
        </p:nvSpPr>
        <p:spPr>
          <a:xfrm>
            <a:off x="2362505" y="4979098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倒立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7" title=""/>
          <p:cNvSpPr txBox="1"/>
          <p:nvPr/>
        </p:nvSpPr>
        <p:spPr>
          <a:xfrm>
            <a:off x="3410255" y="4979098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缩小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8" title=""/>
          <p:cNvSpPr txBox="1"/>
          <p:nvPr/>
        </p:nvSpPr>
        <p:spPr>
          <a:xfrm>
            <a:off x="4510192" y="4979098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实像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9" title=""/>
          <p:cNvSpPr txBox="1"/>
          <p:nvPr/>
        </p:nvSpPr>
        <p:spPr>
          <a:xfrm>
            <a:off x="1861452" y="5368633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小于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10" title=""/>
          <p:cNvSpPr txBox="1"/>
          <p:nvPr/>
        </p:nvSpPr>
        <p:spPr>
          <a:xfrm>
            <a:off x="3790264" y="5908386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两侧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9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9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9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9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9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9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9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9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9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9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0" grpId="0" animBg="1"/>
      <p:bldP spid="2" grpId="0" animBg="1"/>
      <p:bldP spid="17" grpId="0" animBg="1"/>
      <p:bldP spid="20" grpId="0" animBg="1"/>
      <p:bldP spid="23" grpId="0" animBg="1"/>
      <p:bldP spid="26" grpId="0" animBg="1"/>
      <p:bldP spid="36" grpId="0" animBg="1"/>
      <p:bldP spid="39" grpId="0" animBg="1"/>
      <p:bldP spid="42" grpId="0" animBg="1"/>
      <p:bldP spid="32" grpId="0" animBg="1"/>
      <p:bldP spid="31" grpId="0" animBg="1"/>
      <p:bldP spid="30" grpId="0" animBg="1"/>
      <p:bldP spid="33" grpId="0" animBg="1"/>
      <p:bldP spid="34" grpId="0" animBg="1"/>
      <p:bldP spid="35" grpId="0" animBg="1"/>
      <p:bldP spid="29" grpId="0" animBg="1"/>
      <p:bldP spid="44" grpId="0" animBg="1"/>
      <p:bldP spid="47" grpId="0" animBg="1"/>
      <p:bldP spid="48" grpId="0" animBg="1"/>
      <p:bldP spid="51" grpId="0" animBg="1"/>
      <p:bldP spid="52" grpId="0" animBg="1"/>
      <p:bldP spid="53" grpId="0" animBg="1"/>
      <p:bldP spid="49" grpId="0" animBg="1"/>
      <p:bldP spid="54" grpId="0" animBg="1"/>
      <p:bldP spid="50" grpId="0" animBg="1"/>
      <p:bldP spid="5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366" y="1383109"/>
            <a:ext cx="3973935" cy="5143500"/>
          </a:xfrm>
          <a:prstGeom prst="rect">
            <a:avLst/>
          </a:prstGeom>
        </p:spPr>
      </p:pic>
      <p:sp>
        <p:nvSpPr>
          <p:cNvPr id="3" name="形状1" title=""/>
          <p:cNvSpPr txBox="1"/>
          <p:nvPr/>
        </p:nvSpPr>
        <p:spPr>
          <a:xfrm rot="8106000">
            <a:off x="8227819" y="3649066"/>
            <a:ext cx="1079500" cy="288925"/>
          </a:xfrm>
          <a:prstGeom prst="line">
            <a:avLst/>
          </a:prstGeom>
          <a:solidFill>
            <a:srgbClr val="FFFFFF">
              <a:alpha val="0"/>
            </a:srgbClr>
          </a:solidFill>
          <a:ln w="33338">
            <a:solidFill>
              <a:srgbClr val="0033CC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形状2" title=""/>
          <p:cNvSpPr txBox="1"/>
          <p:nvPr/>
        </p:nvSpPr>
        <p:spPr>
          <a:xfrm flipH="1">
            <a:off x="8717356" y="2138362"/>
            <a:ext cx="1008062" cy="73025"/>
          </a:xfrm>
          <a:prstGeom prst="line">
            <a:avLst/>
          </a:prstGeom>
          <a:solidFill>
            <a:srgbClr val="FFFFFF">
              <a:alpha val="0"/>
            </a:srgbClr>
          </a:solidFill>
          <a:ln w="33338">
            <a:solidFill>
              <a:srgbClr val="0033CC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形状3" title=""/>
          <p:cNvSpPr txBox="1"/>
          <p:nvPr/>
        </p:nvSpPr>
        <p:spPr>
          <a:xfrm rot="2682000">
            <a:off x="6975472" y="1397394"/>
            <a:ext cx="935037" cy="33338"/>
          </a:xfrm>
          <a:prstGeom prst="line">
            <a:avLst/>
          </a:prstGeom>
          <a:solidFill>
            <a:srgbClr val="FFFFFF">
              <a:alpha val="0"/>
            </a:srgbClr>
          </a:solidFill>
          <a:ln w="33338">
            <a:solidFill>
              <a:srgbClr val="0033CC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" name="形状4" title=""/>
          <p:cNvSpPr txBox="1"/>
          <p:nvPr/>
        </p:nvSpPr>
        <p:spPr>
          <a:xfrm>
            <a:off x="9164831" y="3200590"/>
            <a:ext cx="2735266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投影片放置处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9617269" y="1860356"/>
            <a:ext cx="1601791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凸透镜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6" title=""/>
          <p:cNvSpPr txBox="1"/>
          <p:nvPr/>
        </p:nvSpPr>
        <p:spPr>
          <a:xfrm>
            <a:off x="6381750" y="677266"/>
            <a:ext cx="1677991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平面镜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形状7" title=""/>
          <p:cNvSpPr txBox="1"/>
          <p:nvPr/>
        </p:nvSpPr>
        <p:spPr>
          <a:xfrm>
            <a:off x="147942" y="186032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0" name="组合1" title=""/>
          <p:cNvGrpSpPr/>
          <p:nvPr/>
        </p:nvGrpSpPr>
        <p:grpSpPr>
          <a:xfrm>
            <a:off x="414642" y="299465"/>
            <a:ext cx="1889351" cy="835022"/>
            <a:chExt cx="1889351" cy="835022"/>
          </a:xfrm>
        </p:grpSpPr>
        <p:sp>
          <p:nvSpPr>
            <p:cNvPr id="11" name="形状8"/>
            <p:cNvSpPr txBox="1"/>
            <p:nvPr/>
          </p:nvSpPr>
          <p:spPr>
            <a:xfrm>
              <a:off x="559908" y="0"/>
              <a:ext cx="1310164" cy="760847"/>
            </a:xfrm>
            <a:custGeom>
              <a:gdLst>
                <a:gd name="connsiteX0" fmla="*/ 0 w 1310164"/>
                <a:gd name="connsiteY0" fmla="*/ 760847 h 760847"/>
                <a:gd name="connsiteX1" fmla="*/ 1310164 w 1310164"/>
                <a:gd name="connsiteY1" fmla="*/ 760847 h 760847"/>
                <a:gd name="connsiteX2" fmla="*/ 0 w 1310164"/>
                <a:gd name="connsiteY2" fmla="*/ 760847 h 760847"/>
                <a:gd name="connsiteX0-1" fmla="*/ 0 w 1310164"/>
                <a:gd name="connsiteY0-2" fmla="*/ 0 h 760847"/>
                <a:gd name="connsiteX1-3" fmla="*/ 475 w 1310164"/>
                <a:gd name="connsiteY1-4" fmla="*/ 0 h 760847"/>
                <a:gd name="connsiteX2-5" fmla="*/ 0 w 131016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10164" h="760848">
                  <a:moveTo>
                    <a:pt x="0" y="760847"/>
                  </a:moveTo>
                  <a:lnTo>
                    <a:pt x="1310164" y="760847"/>
                  </a:lnTo>
                  <a:lnTo>
                    <a:pt x="0" y="760847"/>
                  </a:lnTo>
                  <a:close/>
                </a:path>
                <a:path w="1310164" h="760848">
                  <a:moveTo>
                    <a:pt x="0" y="0"/>
                  </a:moveTo>
                  <a:lnTo>
                    <a:pt x="47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2" name="形状9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3" name="形状10"/>
            <p:cNvSpPr txBox="1"/>
            <p:nvPr/>
          </p:nvSpPr>
          <p:spPr>
            <a:xfrm>
              <a:off x="361847" y="237126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4" name="形状11"/>
            <p:cNvSpPr txBox="1"/>
            <p:nvPr/>
          </p:nvSpPr>
          <p:spPr>
            <a:xfrm>
              <a:off x="557375" y="273901"/>
              <a:ext cx="133197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投影仪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形状12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" name="文本1" title=""/>
          <p:cNvSpPr txBox="1"/>
          <p:nvPr/>
        </p:nvSpPr>
        <p:spPr>
          <a:xfrm>
            <a:off x="410013" y="1124626"/>
            <a:ext cx="338054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投影仪的主要结构：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2" title=""/>
          <p:cNvPicPr>
            <a:picLocks noChangeAspect="1"/>
          </p:cNvPicPr>
          <p:nvPr/>
        </p:nvPicPr>
        <p:blipFill>
          <a:blip r:embed="rId3"/>
          <a:srcRect l="5486" r="5020"/>
          <a:stretch>
            <a:fillRect/>
          </a:stretch>
        </p:blipFill>
        <p:spPr>
          <a:xfrm>
            <a:off x="702850" y="2234013"/>
            <a:ext cx="3540709" cy="4062536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2" grpId="0" animBg="1"/>
      <p:bldP spid="5" grpId="0" animBg="1"/>
      <p:bldP spid="8" grpId="0" animBg="1"/>
      <p:bldP spid="4" grpId="0" animBg="1"/>
      <p:bldP spid="7" grpId="0" animBg="1"/>
      <p:bldP spid="3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6694830" y="673381"/>
            <a:ext cx="1320688" cy="3596994"/>
            <a:chExt cx="1320688" cy="3596994"/>
          </a:xfrm>
        </p:grpSpPr>
        <p:sp>
          <p:nvSpPr>
            <p:cNvPr id="3" name="形状6"/>
            <p:cNvSpPr txBox="1"/>
            <p:nvPr/>
          </p:nvSpPr>
          <p:spPr>
            <a:xfrm flipH="1" flipV="1">
              <a:off x="0" y="0"/>
              <a:ext cx="1320688" cy="3596994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7"/>
            <p:cNvSpPr txBox="1"/>
            <p:nvPr/>
          </p:nvSpPr>
          <p:spPr>
            <a:xfrm rot="10800000">
              <a:off x="347314" y="955194"/>
              <a:ext cx="287972" cy="774382"/>
            </a:xfrm>
            <a:prstGeom prst="straightConnector1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arrow" w="med" len="med"/>
            </a:ln>
          </p:spPr>
          <p:txBody>
            <a:bodyPr anchor="ctr"/>
            <a:lstStyle/>
            <a:p>
              <a:pPr marL="0" algn="ctr"/>
            </a:p>
          </p:txBody>
        </p:sp>
      </p:grpSp>
      <p:pic>
        <p:nvPicPr>
          <p:cNvPr id="5" name="图片1" title=""/>
          <p:cNvPicPr>
            <a:picLocks noChangeAspect="1"/>
          </p:cNvPicPr>
          <p:nvPr/>
        </p:nvPicPr>
        <p:blipFill>
          <a:blip r:embed="rId2"/>
          <a:srcRect t="14698"/>
          <a:stretch>
            <a:fillRect/>
          </a:stretch>
        </p:blipFill>
        <p:spPr>
          <a:xfrm>
            <a:off x="6240856" y="3013824"/>
            <a:ext cx="2754735" cy="3040565"/>
          </a:xfrm>
          <a:prstGeom prst="rect">
            <a:avLst/>
          </a:prstGeom>
        </p:spPr>
      </p:pic>
      <p:sp>
        <p:nvSpPr>
          <p:cNvPr id="6" name="形状1" title=""/>
          <p:cNvSpPr txBox="1"/>
          <p:nvPr/>
        </p:nvSpPr>
        <p:spPr>
          <a:xfrm>
            <a:off x="4876702" y="654325"/>
            <a:ext cx="6309220" cy="1191"/>
          </a:xfrm>
          <a:prstGeom prst="line">
            <a:avLst/>
          </a:prstGeom>
          <a:solidFill>
            <a:srgbClr val="FFFFFF">
              <a:alpha val="0"/>
            </a:srgbClr>
          </a:solidFill>
          <a:ln w="66675">
            <a:solidFill>
              <a:srgbClr val="FF6903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7" name="形状2" title=""/>
          <p:cNvSpPr txBox="1"/>
          <p:nvPr/>
        </p:nvSpPr>
        <p:spPr>
          <a:xfrm>
            <a:off x="11185922" y="654329"/>
            <a:ext cx="17462" cy="5357812"/>
          </a:xfrm>
          <a:prstGeom prst="line">
            <a:avLst/>
          </a:prstGeom>
          <a:solidFill>
            <a:srgbClr val="FFFFFF">
              <a:alpha val="0"/>
            </a:srgbClr>
          </a:solidFill>
          <a:ln w="66675">
            <a:solidFill>
              <a:srgbClr val="FF6903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" name="形状3" title=""/>
          <p:cNvSpPr txBox="1"/>
          <p:nvPr/>
        </p:nvSpPr>
        <p:spPr>
          <a:xfrm>
            <a:off x="6764626" y="26775"/>
            <a:ext cx="2206625" cy="36671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天花板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形状4" title=""/>
          <p:cNvSpPr txBox="1"/>
          <p:nvPr/>
        </p:nvSpPr>
        <p:spPr>
          <a:xfrm>
            <a:off x="6891128" y="6058967"/>
            <a:ext cx="1454153" cy="36671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投影仪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2" title=""/>
          <p:cNvGrpSpPr/>
          <p:nvPr/>
        </p:nvGrpSpPr>
        <p:grpSpPr>
          <a:xfrm>
            <a:off x="6853237" y="4073208"/>
            <a:ext cx="1774825" cy="400050"/>
            <a:chExt cx="1774825" cy="400050"/>
          </a:xfrm>
        </p:grpSpPr>
        <p:sp>
          <p:nvSpPr>
            <p:cNvPr id="11" name="形状8"/>
            <p:cNvSpPr txBox="1"/>
            <p:nvPr/>
          </p:nvSpPr>
          <p:spPr>
            <a:xfrm>
              <a:off x="395288" y="114300"/>
              <a:ext cx="785813" cy="214312"/>
            </a:xfrm>
            <a:custGeom>
              <a:gdLst>
                <a:gd name="connsiteX0" fmla="*/ 128587 w 785813"/>
                <a:gd name="connsiteY0" fmla="*/ 0 h 214312"/>
                <a:gd name="connsiteX1" fmla="*/ 128587 w 785813"/>
                <a:gd name="connsiteY1" fmla="*/ 71437 h 214312"/>
                <a:gd name="connsiteX2" fmla="*/ 785813 w 785813"/>
                <a:gd name="connsiteY2" fmla="*/ 71437 h 214312"/>
                <a:gd name="connsiteX3" fmla="*/ 785813 w 785813"/>
                <a:gd name="connsiteY3" fmla="*/ 142875 h 214312"/>
                <a:gd name="connsiteX4" fmla="*/ 128587 w 785813"/>
                <a:gd name="connsiteY4" fmla="*/ 142875 h 214312"/>
                <a:gd name="connsiteX5" fmla="*/ 128587 w 785813"/>
                <a:gd name="connsiteY5" fmla="*/ 214312 h 214312"/>
                <a:gd name="connsiteX6" fmla="*/ 0 w 785813"/>
                <a:gd name="connsiteY6" fmla="*/ 107156 h 214312"/>
                <a:gd name="connsiteX7" fmla="*/ 128587 w 785813"/>
                <a:gd name="connsiteY7" fmla="*/ 0 h 21431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5813" h="214312">
                  <a:moveTo>
                    <a:pt x="128587" y="0"/>
                  </a:moveTo>
                  <a:lnTo>
                    <a:pt x="128587" y="71437"/>
                  </a:lnTo>
                  <a:lnTo>
                    <a:pt x="785813" y="71437"/>
                  </a:lnTo>
                  <a:lnTo>
                    <a:pt x="785813" y="142875"/>
                  </a:lnTo>
                  <a:lnTo>
                    <a:pt x="128587" y="142875"/>
                  </a:lnTo>
                  <a:lnTo>
                    <a:pt x="128587" y="214312"/>
                  </a:lnTo>
                  <a:lnTo>
                    <a:pt x="0" y="107156"/>
                  </a:lnTo>
                  <a:lnTo>
                    <a:pt x="128587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14288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9"/>
            <p:cNvSpPr txBox="1"/>
            <p:nvPr/>
          </p:nvSpPr>
          <p:spPr>
            <a:xfrm>
              <a:off x="1214438" y="0"/>
              <a:ext cx="560387" cy="4000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000" b="0" i="1">
                  <a:solidFill>
                    <a:srgbClr val="FF0000">
                      <a:alpha val="100000"/>
                    </a:srgbClr>
                  </a:solidFill>
                  <a:latin typeface="Arial"/>
                  <a:ea typeface="Arial"/>
                </a:rPr>
                <a:t>A</a:t>
              </a:r>
              <a:endParaRPr lang="zh-CN" altLang="en-US" sz="2000" b="0" i="1">
                <a:solidFill>
                  <a:srgbClr val="FF0000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3" name="形状10"/>
            <p:cNvSpPr txBox="1"/>
            <p:nvPr/>
          </p:nvSpPr>
          <p:spPr>
            <a:xfrm>
              <a:off x="0" y="0"/>
              <a:ext cx="560388" cy="4000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000" b="0" i="1">
                  <a:solidFill>
                    <a:srgbClr val="FF0000">
                      <a:alpha val="100000"/>
                    </a:srgbClr>
                  </a:solidFill>
                  <a:latin typeface="Arial"/>
                  <a:ea typeface="Arial"/>
                </a:rPr>
                <a:t>B</a:t>
              </a:r>
              <a:endParaRPr lang="zh-CN" altLang="en-US" sz="2000" b="0" i="1">
                <a:solidFill>
                  <a:srgbClr val="FF0000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</p:grpSp>
      <p:grpSp>
        <p:nvGrpSpPr>
          <p:cNvPr id="14" name="组合3" title=""/>
          <p:cNvGrpSpPr/>
          <p:nvPr/>
        </p:nvGrpSpPr>
        <p:grpSpPr>
          <a:xfrm>
            <a:off x="6105525" y="404803"/>
            <a:ext cx="2885104" cy="688019"/>
            <a:chExt cx="2885104" cy="688019"/>
          </a:xfrm>
        </p:grpSpPr>
        <p:sp>
          <p:nvSpPr>
            <p:cNvPr id="15" name="形状11"/>
            <p:cNvSpPr txBox="1"/>
            <p:nvPr/>
          </p:nvSpPr>
          <p:spPr>
            <a:xfrm>
              <a:off x="642347" y="0"/>
              <a:ext cx="1704975" cy="500063"/>
            </a:xfrm>
            <a:custGeom>
              <a:gdLst>
                <a:gd name="connsiteX0" fmla="*/ 1404938 w 1704975"/>
                <a:gd name="connsiteY0" fmla="*/ 0 h 500063"/>
                <a:gd name="connsiteX1" fmla="*/ 1704975 w 1704975"/>
                <a:gd name="connsiteY1" fmla="*/ 250031 h 500063"/>
                <a:gd name="connsiteX2" fmla="*/ 1404938 w 1704975"/>
                <a:gd name="connsiteY2" fmla="*/ 500062 h 500063"/>
                <a:gd name="connsiteX3" fmla="*/ 1404938 w 1704975"/>
                <a:gd name="connsiteY3" fmla="*/ 333375 h 500063"/>
                <a:gd name="connsiteX4" fmla="*/ 0 w 1704975"/>
                <a:gd name="connsiteY4" fmla="*/ 333375 h 500063"/>
                <a:gd name="connsiteX5" fmla="*/ 0 w 1704975"/>
                <a:gd name="connsiteY5" fmla="*/ 166688 h 500063"/>
                <a:gd name="connsiteX6" fmla="*/ 1404938 w 1704975"/>
                <a:gd name="connsiteY6" fmla="*/ 166688 h 500063"/>
                <a:gd name="connsiteX7" fmla="*/ 1404938 w 1704975"/>
                <a:gd name="connsiteY7" fmla="*/ 0 h 50006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500063">
                  <a:moveTo>
                    <a:pt x="1404938" y="0"/>
                  </a:moveTo>
                  <a:lnTo>
                    <a:pt x="1704975" y="250031"/>
                  </a:lnTo>
                  <a:lnTo>
                    <a:pt x="1404938" y="500062"/>
                  </a:lnTo>
                  <a:lnTo>
                    <a:pt x="1404938" y="333375"/>
                  </a:lnTo>
                  <a:lnTo>
                    <a:pt x="0" y="333375"/>
                  </a:lnTo>
                  <a:lnTo>
                    <a:pt x="0" y="166688"/>
                  </a:lnTo>
                  <a:lnTo>
                    <a:pt x="1404938" y="166688"/>
                  </a:lnTo>
                  <a:lnTo>
                    <a:pt x="1404938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14288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" name="形状12"/>
            <p:cNvSpPr txBox="1"/>
            <p:nvPr/>
          </p:nvSpPr>
          <p:spPr>
            <a:xfrm>
              <a:off x="0" y="221142"/>
              <a:ext cx="614953" cy="4000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000" b="0" i="1">
                  <a:solidFill>
                    <a:srgbClr val="FF0000">
                      <a:alpha val="100000"/>
                    </a:srgbClr>
                  </a:solidFill>
                  <a:latin typeface="Arial"/>
                  <a:ea typeface="Arial"/>
                </a:rPr>
                <a:t>A'</a:t>
              </a:r>
              <a:endParaRPr lang="zh-CN" altLang="en-US" sz="2000" b="0" i="1">
                <a:solidFill>
                  <a:srgbClr val="FF0000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形状13"/>
            <p:cNvSpPr txBox="1"/>
            <p:nvPr/>
          </p:nvSpPr>
          <p:spPr>
            <a:xfrm>
              <a:off x="2270741" y="287969"/>
              <a:ext cx="614363" cy="4000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000" b="0" i="1">
                  <a:solidFill>
                    <a:srgbClr val="FF0000">
                      <a:alpha val="100000"/>
                    </a:srgbClr>
                  </a:solidFill>
                  <a:latin typeface="Arial"/>
                  <a:ea typeface="Arial"/>
                </a:rPr>
                <a:t>B'</a:t>
              </a:r>
              <a:endParaRPr lang="zh-CN" altLang="en-US" sz="2000" b="0" i="1">
                <a:solidFill>
                  <a:srgbClr val="FF0000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</p:grpSp>
      <p:sp>
        <p:nvSpPr>
          <p:cNvPr id="18" name="文本1" title=""/>
          <p:cNvSpPr txBox="1"/>
          <p:nvPr/>
        </p:nvSpPr>
        <p:spPr>
          <a:xfrm>
            <a:off x="11263713" y="2614603"/>
            <a:ext cx="571500" cy="1059624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屏幕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9" name="组合4" title=""/>
          <p:cNvGrpSpPr/>
          <p:nvPr/>
        </p:nvGrpSpPr>
        <p:grpSpPr>
          <a:xfrm>
            <a:off x="6240799" y="2296144"/>
            <a:ext cx="2754735" cy="3757994"/>
            <a:chExt cx="2754735" cy="3757994"/>
          </a:xfrm>
        </p:grpSpPr>
        <p:pic>
          <p:nvPicPr>
            <p:cNvPr id="20" name="图片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92510"/>
              <a:ext cx="2754735" cy="3565484"/>
            </a:xfrm>
            <a:prstGeom prst="rect">
              <a:avLst/>
            </a:prstGeom>
          </p:spPr>
        </p:pic>
        <p:pic>
          <p:nvPicPr>
            <p:cNvPr id="21" name="图片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84536" y="0"/>
              <a:ext cx="786108" cy="543449"/>
            </a:xfrm>
            <a:prstGeom prst="rect">
              <a:avLst/>
            </a:prstGeom>
          </p:spPr>
        </p:pic>
      </p:grpSp>
      <p:grpSp>
        <p:nvGrpSpPr>
          <p:cNvPr id="22" name="组合5" title=""/>
          <p:cNvGrpSpPr/>
          <p:nvPr/>
        </p:nvGrpSpPr>
        <p:grpSpPr>
          <a:xfrm>
            <a:off x="7480300" y="2809875"/>
            <a:ext cx="546103" cy="1472882"/>
            <a:chExt cx="546103" cy="1472882"/>
          </a:xfrm>
        </p:grpSpPr>
        <p:sp>
          <p:nvSpPr>
            <p:cNvPr id="23" name="形状14"/>
            <p:cNvSpPr txBox="1"/>
            <p:nvPr/>
          </p:nvSpPr>
          <p:spPr>
            <a:xfrm rot="10800000">
              <a:off x="254000" y="698500"/>
              <a:ext cx="287972" cy="774382"/>
            </a:xfrm>
            <a:prstGeom prst="straightConnector1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arrow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4" name="形状15"/>
            <p:cNvSpPr txBox="1"/>
            <p:nvPr/>
          </p:nvSpPr>
          <p:spPr>
            <a:xfrm flipH="1" flipV="1">
              <a:off x="0" y="0"/>
              <a:ext cx="546103" cy="14605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25" name="组合6" title=""/>
          <p:cNvGrpSpPr/>
          <p:nvPr/>
        </p:nvGrpSpPr>
        <p:grpSpPr>
          <a:xfrm>
            <a:off x="7275119" y="656148"/>
            <a:ext cx="1186043" cy="3585252"/>
            <a:chExt cx="1186043" cy="3585252"/>
          </a:xfrm>
        </p:grpSpPr>
        <p:sp>
          <p:nvSpPr>
            <p:cNvPr id="26" name="形状16"/>
            <p:cNvSpPr txBox="1"/>
            <p:nvPr/>
          </p:nvSpPr>
          <p:spPr>
            <a:xfrm rot="10800000" flipH="1">
              <a:off x="706831" y="657626"/>
              <a:ext cx="261506" cy="796611"/>
            </a:xfrm>
            <a:prstGeom prst="straightConnector1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arrow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形状17"/>
            <p:cNvSpPr txBox="1"/>
            <p:nvPr/>
          </p:nvSpPr>
          <p:spPr>
            <a:xfrm flipV="1">
              <a:off x="0" y="0"/>
              <a:ext cx="1186043" cy="3585252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28" name="组合7" title=""/>
          <p:cNvGrpSpPr/>
          <p:nvPr/>
        </p:nvGrpSpPr>
        <p:grpSpPr>
          <a:xfrm>
            <a:off x="7264401" y="2454275"/>
            <a:ext cx="609599" cy="1796778"/>
            <a:chExt cx="609599" cy="1796778"/>
          </a:xfrm>
        </p:grpSpPr>
        <p:sp>
          <p:nvSpPr>
            <p:cNvPr id="29" name="形状18"/>
            <p:cNvSpPr txBox="1"/>
            <p:nvPr/>
          </p:nvSpPr>
          <p:spPr>
            <a:xfrm rot="10800000" flipH="1">
              <a:off x="4128" y="810623"/>
              <a:ext cx="326072" cy="986155"/>
            </a:xfrm>
            <a:prstGeom prst="straightConnector1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arrow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19"/>
            <p:cNvSpPr txBox="1"/>
            <p:nvPr/>
          </p:nvSpPr>
          <p:spPr>
            <a:xfrm flipV="1">
              <a:off x="0" y="0"/>
              <a:ext cx="609599" cy="1782173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1" name="组合8" title=""/>
          <p:cNvGrpSpPr/>
          <p:nvPr/>
        </p:nvGrpSpPr>
        <p:grpSpPr>
          <a:xfrm>
            <a:off x="7832590" y="1585860"/>
            <a:ext cx="2102379" cy="3627096"/>
            <a:chExt cx="2102379" cy="3627096"/>
          </a:xfrm>
        </p:grpSpPr>
        <p:sp>
          <p:nvSpPr>
            <p:cNvPr id="32" name="形状20"/>
            <p:cNvSpPr txBox="1"/>
            <p:nvPr/>
          </p:nvSpPr>
          <p:spPr>
            <a:xfrm rot="16200000" flipH="1">
              <a:off x="0" y="883367"/>
              <a:ext cx="326072" cy="986155"/>
            </a:xfrm>
            <a:prstGeom prst="straightConnector1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arrow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形状21"/>
            <p:cNvSpPr txBox="1"/>
            <p:nvPr/>
          </p:nvSpPr>
          <p:spPr>
            <a:xfrm rot="5400000" flipV="1">
              <a:off x="893845" y="0"/>
              <a:ext cx="1208534" cy="3627096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4" name="组合9" title=""/>
          <p:cNvGrpSpPr/>
          <p:nvPr/>
        </p:nvGrpSpPr>
        <p:grpSpPr>
          <a:xfrm>
            <a:off x="8225822" y="679729"/>
            <a:ext cx="1844731" cy="3108122"/>
            <a:chExt cx="1844731" cy="3108122"/>
          </a:xfrm>
        </p:grpSpPr>
        <p:sp>
          <p:nvSpPr>
            <p:cNvPr id="35" name="形状22"/>
            <p:cNvSpPr txBox="1"/>
            <p:nvPr/>
          </p:nvSpPr>
          <p:spPr>
            <a:xfrm rot="14604000" flipH="1">
              <a:off x="0" y="1201178"/>
              <a:ext cx="326072" cy="986155"/>
            </a:xfrm>
            <a:prstGeom prst="straightConnector1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arrow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6" name="形状23"/>
            <p:cNvSpPr txBox="1"/>
            <p:nvPr/>
          </p:nvSpPr>
          <p:spPr>
            <a:xfrm rot="3804000" flipV="1">
              <a:off x="746755" y="0"/>
              <a:ext cx="1097976" cy="3108122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762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7" name="组合10" title=""/>
          <p:cNvGrpSpPr/>
          <p:nvPr/>
        </p:nvGrpSpPr>
        <p:grpSpPr>
          <a:xfrm>
            <a:off x="10210105" y="1708118"/>
            <a:ext cx="1952025" cy="2683421"/>
            <a:chExt cx="1952025" cy="2683421"/>
          </a:xfrm>
        </p:grpSpPr>
        <p:sp>
          <p:nvSpPr>
            <p:cNvPr id="38" name="形状24"/>
            <p:cNvSpPr txBox="1"/>
            <p:nvPr/>
          </p:nvSpPr>
          <p:spPr>
            <a:xfrm rot="5400000">
              <a:off x="0" y="1066210"/>
              <a:ext cx="1952025" cy="500062"/>
            </a:xfrm>
            <a:custGeom>
              <a:gdLst>
                <a:gd name="connsiteX0" fmla="*/ 1651987 w 1952025"/>
                <a:gd name="connsiteY0" fmla="*/ 0 h 500062"/>
                <a:gd name="connsiteX1" fmla="*/ 1952025 w 1952025"/>
                <a:gd name="connsiteY1" fmla="*/ 250031 h 500062"/>
                <a:gd name="connsiteX2" fmla="*/ 1651987 w 1952025"/>
                <a:gd name="connsiteY2" fmla="*/ 500062 h 500062"/>
                <a:gd name="connsiteX3" fmla="*/ 1651987 w 1952025"/>
                <a:gd name="connsiteY3" fmla="*/ 333375 h 500062"/>
                <a:gd name="connsiteX4" fmla="*/ 0 w 1952025"/>
                <a:gd name="connsiteY4" fmla="*/ 333375 h 500062"/>
                <a:gd name="connsiteX5" fmla="*/ 0 w 1952025"/>
                <a:gd name="connsiteY5" fmla="*/ 166688 h 500062"/>
                <a:gd name="connsiteX6" fmla="*/ 1651987 w 1952025"/>
                <a:gd name="connsiteY6" fmla="*/ 166688 h 500062"/>
                <a:gd name="connsiteX7" fmla="*/ 1651987 w 1952025"/>
                <a:gd name="connsiteY7" fmla="*/ 0 h 5000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52025" h="500063">
                  <a:moveTo>
                    <a:pt x="1651987" y="0"/>
                  </a:moveTo>
                  <a:lnTo>
                    <a:pt x="1952025" y="250031"/>
                  </a:lnTo>
                  <a:lnTo>
                    <a:pt x="1651987" y="500062"/>
                  </a:lnTo>
                  <a:lnTo>
                    <a:pt x="1651987" y="333375"/>
                  </a:lnTo>
                  <a:lnTo>
                    <a:pt x="0" y="333375"/>
                  </a:lnTo>
                  <a:lnTo>
                    <a:pt x="0" y="166688"/>
                  </a:lnTo>
                  <a:lnTo>
                    <a:pt x="1651987" y="166688"/>
                  </a:lnTo>
                  <a:lnTo>
                    <a:pt x="1651987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14288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9" name="形状25"/>
            <p:cNvSpPr txBox="1"/>
            <p:nvPr/>
          </p:nvSpPr>
          <p:spPr>
            <a:xfrm>
              <a:off x="363988" y="0"/>
              <a:ext cx="839981" cy="4000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000" b="0" i="1">
                  <a:solidFill>
                    <a:srgbClr val="FF0000">
                      <a:alpha val="100000"/>
                    </a:srgbClr>
                  </a:solidFill>
                  <a:latin typeface="Arial"/>
                  <a:ea typeface="Arial"/>
                </a:rPr>
                <a:t>A''</a:t>
              </a:r>
              <a:endParaRPr lang="zh-CN" altLang="en-US" sz="2000" b="0" i="1">
                <a:solidFill>
                  <a:srgbClr val="FF0000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0" name="形状26"/>
            <p:cNvSpPr txBox="1"/>
            <p:nvPr/>
          </p:nvSpPr>
          <p:spPr>
            <a:xfrm>
              <a:off x="403545" y="2283371"/>
              <a:ext cx="838200" cy="4000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000" b="0" i="1">
                  <a:solidFill>
                    <a:srgbClr val="FF0000">
                      <a:alpha val="100000"/>
                    </a:srgbClr>
                  </a:solidFill>
                  <a:latin typeface="Arial"/>
                  <a:ea typeface="Arial"/>
                </a:rPr>
                <a:t>B''</a:t>
              </a:r>
              <a:endParaRPr lang="zh-CN" altLang="en-US" sz="2000" b="0" i="1">
                <a:solidFill>
                  <a:srgbClr val="FF0000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</p:grpSp>
      <p:sp>
        <p:nvSpPr>
          <p:cNvPr id="41" name="形状5" title=""/>
          <p:cNvSpPr txBox="1"/>
          <p:nvPr/>
        </p:nvSpPr>
        <p:spPr>
          <a:xfrm>
            <a:off x="147942" y="186032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2" name="组合11" title=""/>
          <p:cNvGrpSpPr/>
          <p:nvPr/>
        </p:nvGrpSpPr>
        <p:grpSpPr>
          <a:xfrm>
            <a:off x="414642" y="299465"/>
            <a:ext cx="1889351" cy="835022"/>
            <a:chExt cx="1889351" cy="835022"/>
          </a:xfrm>
        </p:grpSpPr>
        <p:sp>
          <p:nvSpPr>
            <p:cNvPr id="43" name="形状27"/>
            <p:cNvSpPr txBox="1"/>
            <p:nvPr/>
          </p:nvSpPr>
          <p:spPr>
            <a:xfrm>
              <a:off x="559908" y="0"/>
              <a:ext cx="1310164" cy="760847"/>
            </a:xfrm>
            <a:custGeom>
              <a:gdLst>
                <a:gd name="connsiteX0" fmla="*/ 0 w 1310164"/>
                <a:gd name="connsiteY0" fmla="*/ 760847 h 760847"/>
                <a:gd name="connsiteX1" fmla="*/ 1310164 w 1310164"/>
                <a:gd name="connsiteY1" fmla="*/ 760847 h 760847"/>
                <a:gd name="connsiteX2" fmla="*/ 0 w 1310164"/>
                <a:gd name="connsiteY2" fmla="*/ 760847 h 760847"/>
                <a:gd name="connsiteX0-1" fmla="*/ 0 w 1310164"/>
                <a:gd name="connsiteY0-2" fmla="*/ 0 h 760847"/>
                <a:gd name="connsiteX1-3" fmla="*/ 475 w 1310164"/>
                <a:gd name="connsiteY1-4" fmla="*/ 0 h 760847"/>
                <a:gd name="connsiteX2-5" fmla="*/ 0 w 131016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10164" h="760848">
                  <a:moveTo>
                    <a:pt x="0" y="760847"/>
                  </a:moveTo>
                  <a:lnTo>
                    <a:pt x="1310164" y="760847"/>
                  </a:lnTo>
                  <a:lnTo>
                    <a:pt x="0" y="760847"/>
                  </a:lnTo>
                  <a:close/>
                </a:path>
                <a:path w="1310164" h="760848">
                  <a:moveTo>
                    <a:pt x="0" y="0"/>
                  </a:moveTo>
                  <a:lnTo>
                    <a:pt x="47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4" name="形状28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5" name="形状29"/>
            <p:cNvSpPr txBox="1"/>
            <p:nvPr/>
          </p:nvSpPr>
          <p:spPr>
            <a:xfrm>
              <a:off x="361847" y="237126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6" name="形状30"/>
            <p:cNvSpPr txBox="1"/>
            <p:nvPr/>
          </p:nvSpPr>
          <p:spPr>
            <a:xfrm>
              <a:off x="557375" y="273901"/>
              <a:ext cx="133197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投影仪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形状31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8" name="文本2" title=""/>
          <p:cNvSpPr txBox="1"/>
          <p:nvPr/>
        </p:nvSpPr>
        <p:spPr>
          <a:xfrm>
            <a:off x="410013" y="1124626"/>
            <a:ext cx="338054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投影仪的成像原理：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9" name="组合12" title=""/>
          <p:cNvGrpSpPr/>
          <p:nvPr/>
        </p:nvGrpSpPr>
        <p:grpSpPr>
          <a:xfrm>
            <a:off x="417243" y="4484516"/>
            <a:ext cx="5039735" cy="2049151"/>
            <a:chExt cx="5039735" cy="2049151"/>
          </a:xfrm>
        </p:grpSpPr>
        <p:sp>
          <p:nvSpPr>
            <p:cNvPr id="50" name="形状32"/>
            <p:cNvSpPr txBox="1"/>
            <p:nvPr/>
          </p:nvSpPr>
          <p:spPr>
            <a:xfrm>
              <a:off x="0" y="0"/>
              <a:ext cx="5039735" cy="2049151"/>
            </a:xfrm>
            <a:custGeom>
              <a:gdLst>
                <a:gd name="connsiteX0" fmla="*/ 51326 w 5039735"/>
                <a:gd name="connsiteY0" fmla="*/ 0 h 2049151"/>
                <a:gd name="connsiteX1" fmla="*/ 4988409 w 5039735"/>
                <a:gd name="connsiteY1" fmla="*/ 0 h 2049151"/>
                <a:gd name="connsiteX2" fmla="*/ 5002021 w 5039735"/>
                <a:gd name="connsiteY2" fmla="*/ 0 h 2049151"/>
                <a:gd name="connsiteX3" fmla="*/ 5034328 w 5039735"/>
                <a:gd name="connsiteY3" fmla="*/ 24658 h 2049151"/>
                <a:gd name="connsiteX4" fmla="*/ 5039735 w 5039735"/>
                <a:gd name="connsiteY4" fmla="*/ 1997826 h 2049151"/>
                <a:gd name="connsiteX5" fmla="*/ 5039735 w 5039735"/>
                <a:gd name="connsiteY5" fmla="*/ 2011438 h 2049151"/>
                <a:gd name="connsiteX6" fmla="*/ 5015076 w 5039735"/>
                <a:gd name="connsiteY6" fmla="*/ 2043744 h 2049151"/>
                <a:gd name="connsiteX7" fmla="*/ 51326 w 5039735"/>
                <a:gd name="connsiteY7" fmla="*/ 2049151 h 2049151"/>
                <a:gd name="connsiteX8" fmla="*/ 22979 w 5039735"/>
                <a:gd name="connsiteY8" fmla="*/ 2049152 h 2049151"/>
                <a:gd name="connsiteX9" fmla="*/ 0 w 5039735"/>
                <a:gd name="connsiteY9" fmla="*/ 51326 h 2049151"/>
                <a:gd name="connsiteX10" fmla="*/ 0 w 5039735"/>
                <a:gd name="connsiteY10" fmla="*/ 22979 h 204915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039735" h="2049151">
                  <a:moveTo>
                    <a:pt x="51326" y="0"/>
                  </a:moveTo>
                  <a:lnTo>
                    <a:pt x="4988409" y="0"/>
                  </a:lnTo>
                  <a:cubicBezTo>
                    <a:pt x="5002021" y="0"/>
                    <a:pt x="5015076" y="5407"/>
                    <a:pt x="5024702" y="15033"/>
                  </a:cubicBezTo>
                  <a:cubicBezTo>
                    <a:pt x="5034328" y="24658"/>
                    <a:pt x="5039735" y="37713"/>
                    <a:pt x="5039735" y="51326"/>
                  </a:cubicBezTo>
                  <a:lnTo>
                    <a:pt x="5039735" y="1997826"/>
                  </a:lnTo>
                  <a:cubicBezTo>
                    <a:pt x="5039735" y="2011438"/>
                    <a:pt x="5034328" y="2024493"/>
                    <a:pt x="5024702" y="2034119"/>
                  </a:cubicBezTo>
                  <a:cubicBezTo>
                    <a:pt x="5015076" y="2043744"/>
                    <a:pt x="5002021" y="2049152"/>
                    <a:pt x="4988409" y="2049151"/>
                  </a:cubicBezTo>
                  <a:lnTo>
                    <a:pt x="51326" y="2049151"/>
                  </a:lnTo>
                  <a:cubicBezTo>
                    <a:pt x="22979" y="2049152"/>
                    <a:pt x="0" y="2026172"/>
                    <a:pt x="0" y="1997826"/>
                  </a:cubicBezTo>
                  <a:lnTo>
                    <a:pt x="0" y="51326"/>
                  </a:lnTo>
                  <a:cubicBezTo>
                    <a:pt x="0" y="22979"/>
                    <a:pt x="22979" y="0"/>
                    <a:pt x="51326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1" name="形状33"/>
            <p:cNvSpPr txBox="1"/>
            <p:nvPr/>
          </p:nvSpPr>
          <p:spPr>
            <a:xfrm>
              <a:off x="242211" y="507664"/>
              <a:ext cx="4542172" cy="1191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2" name="文本3" title=""/>
          <p:cNvSpPr txBox="1"/>
          <p:nvPr/>
        </p:nvSpPr>
        <p:spPr>
          <a:xfrm>
            <a:off x="602647" y="4515469"/>
            <a:ext cx="2686050" cy="51177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投影仪成像特点：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3" name="文本4" title=""/>
          <p:cNvSpPr txBox="1"/>
          <p:nvPr/>
        </p:nvSpPr>
        <p:spPr>
          <a:xfrm>
            <a:off x="833752" y="4978794"/>
            <a:ext cx="4742259" cy="559245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① 照相机成______、______的______;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5" title=""/>
          <p:cNvSpPr txBox="1"/>
          <p:nvPr/>
        </p:nvSpPr>
        <p:spPr>
          <a:xfrm>
            <a:off x="833552" y="5421011"/>
            <a:ext cx="2905754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② 像距______物距；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6" title=""/>
          <p:cNvSpPr txBox="1"/>
          <p:nvPr/>
        </p:nvSpPr>
        <p:spPr>
          <a:xfrm>
            <a:off x="833952" y="5908234"/>
            <a:ext cx="4123134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③ 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像与物位于凸透镜的______。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7" title=""/>
          <p:cNvSpPr txBox="1"/>
          <p:nvPr/>
        </p:nvSpPr>
        <p:spPr>
          <a:xfrm>
            <a:off x="2362505" y="4979098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倒立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8" title=""/>
          <p:cNvSpPr txBox="1"/>
          <p:nvPr/>
        </p:nvSpPr>
        <p:spPr>
          <a:xfrm>
            <a:off x="3410255" y="4979098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放大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文本9" title=""/>
          <p:cNvSpPr txBox="1"/>
          <p:nvPr/>
        </p:nvSpPr>
        <p:spPr>
          <a:xfrm>
            <a:off x="4510192" y="4979098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实像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文本10" title=""/>
          <p:cNvSpPr txBox="1"/>
          <p:nvPr/>
        </p:nvSpPr>
        <p:spPr>
          <a:xfrm>
            <a:off x="1861452" y="5368633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大于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文本11" title=""/>
          <p:cNvSpPr txBox="1"/>
          <p:nvPr/>
        </p:nvSpPr>
        <p:spPr>
          <a:xfrm>
            <a:off x="3790264" y="5908386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两侧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9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9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9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6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6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7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9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9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6" grpId="0" animBg="1"/>
      <p:bldP spid="8" grpId="0" animBg="1"/>
      <p:bldP spid="10" grpId="0" animBg="1"/>
      <p:bldP spid="22" grpId="0" animBg="1"/>
      <p:bldP spid="2" grpId="0" animBg="1"/>
      <p:bldP spid="28" grpId="0" animBg="1"/>
      <p:bldP spid="25" grpId="0" animBg="1"/>
      <p:bldP spid="14" grpId="0" animBg="1"/>
      <p:bldP spid="19" grpId="0" animBg="1"/>
      <p:bldP spid="2" grpId="1" animBg="1"/>
      <p:bldP spid="25" grpId="1" animBg="1"/>
      <p:bldP spid="14" grpId="1" animBg="1"/>
      <p:bldP spid="31" grpId="0" animBg="1"/>
      <p:bldP spid="34" grpId="0" animBg="1"/>
      <p:bldP spid="7" grpId="0" animBg="1"/>
      <p:bldP spid="18" grpId="0" animBg="1"/>
      <p:bldP spid="37" grpId="0" animBg="1"/>
      <p:bldP spid="48" grpId="0" animBg="1"/>
      <p:bldP spid="49" grpId="0" animBg="1"/>
      <p:bldP spid="52" grpId="0" animBg="1"/>
      <p:bldP spid="53" grpId="0" animBg="1"/>
      <p:bldP spid="56" grpId="0" animBg="1"/>
      <p:bldP spid="57" grpId="0" animBg="1"/>
      <p:bldP spid="58" grpId="0" animBg="1"/>
      <p:bldP spid="54" grpId="0" animBg="1"/>
      <p:bldP spid="59" grpId="0" animBg="1"/>
      <p:bldP spid="55" grpId="0" animBg="1"/>
      <p:bldP spid="6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rcRect t="11168"/>
          <a:stretch>
            <a:fillRect/>
          </a:stretch>
        </p:blipFill>
        <p:spPr>
          <a:xfrm>
            <a:off x="1122293" y="1772288"/>
            <a:ext cx="4230355" cy="2188486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形状1" title=""/>
          <p:cNvSpPr txBox="1"/>
          <p:nvPr/>
        </p:nvSpPr>
        <p:spPr>
          <a:xfrm>
            <a:off x="147942" y="186032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414642" y="299465"/>
            <a:ext cx="2137001" cy="835022"/>
            <a:chExt cx="2137001" cy="835022"/>
          </a:xfrm>
        </p:grpSpPr>
        <p:sp>
          <p:nvSpPr>
            <p:cNvPr id="5" name="形状2"/>
            <p:cNvSpPr txBox="1"/>
            <p:nvPr/>
          </p:nvSpPr>
          <p:spPr>
            <a:xfrm>
              <a:off x="559908" y="0"/>
              <a:ext cx="1300639" cy="760847"/>
            </a:xfrm>
            <a:custGeom>
              <a:gdLst>
                <a:gd name="connsiteX0" fmla="*/ 0 w 1300639"/>
                <a:gd name="connsiteY0" fmla="*/ 760847 h 760847"/>
                <a:gd name="connsiteX1" fmla="*/ 1300639 w 1300639"/>
                <a:gd name="connsiteY1" fmla="*/ 760847 h 760847"/>
                <a:gd name="connsiteX2" fmla="*/ 0 w 1300639"/>
                <a:gd name="connsiteY2" fmla="*/ 760847 h 760847"/>
                <a:gd name="connsiteX0-1" fmla="*/ 0 w 1300639"/>
                <a:gd name="connsiteY0-2" fmla="*/ 0 h 760847"/>
                <a:gd name="connsiteX1-3" fmla="*/ 472 w 1300639"/>
                <a:gd name="connsiteY1-4" fmla="*/ 0 h 760847"/>
                <a:gd name="connsiteX2-5" fmla="*/ 0 w 130063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00639" h="760847">
                  <a:moveTo>
                    <a:pt x="0" y="760847"/>
                  </a:moveTo>
                  <a:lnTo>
                    <a:pt x="1300639" y="760847"/>
                  </a:lnTo>
                  <a:lnTo>
                    <a:pt x="0" y="760847"/>
                  </a:lnTo>
                  <a:close/>
                </a:path>
                <a:path w="1300639" h="760847">
                  <a:moveTo>
                    <a:pt x="0" y="0"/>
                  </a:moveTo>
                  <a:lnTo>
                    <a:pt x="472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3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361847" y="237126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557375" y="273901"/>
              <a:ext cx="157962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放大镜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0" name="图片2" title=""/>
          <p:cNvPicPr>
            <a:picLocks noChangeAspect="1"/>
          </p:cNvPicPr>
          <p:nvPr/>
        </p:nvPicPr>
        <p:blipFill>
          <a:blip r:embed="rId3"/>
          <a:srcRect l="13220"/>
          <a:stretch>
            <a:fillRect/>
          </a:stretch>
        </p:blipFill>
        <p:spPr>
          <a:xfrm>
            <a:off x="6554972" y="1764582"/>
            <a:ext cx="4243627" cy="2202463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图片3" title=""/>
          <p:cNvPicPr>
            <a:picLocks noChangeAspect="1"/>
          </p:cNvPicPr>
          <p:nvPr/>
        </p:nvPicPr>
        <p:blipFill>
          <a:blip r:embed="rId4"/>
          <a:srcRect b="2521"/>
          <a:stretch>
            <a:fillRect/>
          </a:stretch>
        </p:blipFill>
        <p:spPr>
          <a:xfrm>
            <a:off x="1113139" y="4241254"/>
            <a:ext cx="4251495" cy="2252890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文本1" title=""/>
          <p:cNvSpPr txBox="1"/>
          <p:nvPr/>
        </p:nvSpPr>
        <p:spPr>
          <a:xfrm>
            <a:off x="410013" y="1124626"/>
            <a:ext cx="2894771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生活中的放大镜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图片4" title=""/>
          <p:cNvPicPr>
            <a:picLocks noChangeAspect="1"/>
          </p:cNvPicPr>
          <p:nvPr/>
        </p:nvPicPr>
        <p:blipFill>
          <a:blip r:embed="rId5"/>
          <a:srcRect b="30827"/>
          <a:stretch>
            <a:fillRect/>
          </a:stretch>
        </p:blipFill>
        <p:spPr>
          <a:xfrm>
            <a:off x="9614335" y="3100654"/>
            <a:ext cx="1003398" cy="830727"/>
          </a:xfrm>
          <a:prstGeom prst="rect">
            <a:avLst/>
          </a:prstGeom>
        </p:spPr>
      </p:pic>
      <p:pic>
        <p:nvPicPr>
          <p:cNvPr id="14" name="图片5" title=""/>
          <p:cNvPicPr>
            <a:picLocks noChangeAspect="1"/>
          </p:cNvPicPr>
          <p:nvPr/>
        </p:nvPicPr>
        <p:blipFill>
          <a:blip r:embed="rId6"/>
          <a:srcRect b="6024"/>
          <a:stretch>
            <a:fillRect/>
          </a:stretch>
        </p:blipFill>
        <p:spPr>
          <a:xfrm>
            <a:off x="6558324" y="4195553"/>
            <a:ext cx="4241825" cy="2210752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11" grpId="0" animBg="1"/>
      <p:bldP spid="10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3730846" y="1959925"/>
            <a:ext cx="7235112" cy="2735262"/>
            <a:chExt cx="7235112" cy="2735262"/>
          </a:xfrm>
        </p:grpSpPr>
        <p:pic>
          <p:nvPicPr>
            <p:cNvPr id="3" name="图片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21463" y="0"/>
              <a:ext cx="339526" cy="2735262"/>
            </a:xfrm>
            <a:prstGeom prst="rect">
              <a:avLst/>
            </a:prstGeom>
            <a:ln w="9525">
              <a:solidFill>
                <a:srgbClr val="FFFFFF">
                  <a:alpha val="0"/>
                </a:srgbClr>
              </a:solidFill>
              <a:prstDash val="solid"/>
            </a:ln>
          </p:spPr>
        </p:pic>
        <p:sp>
          <p:nvSpPr>
            <p:cNvPr id="4" name="形状10"/>
            <p:cNvSpPr txBox="1"/>
            <p:nvPr/>
          </p:nvSpPr>
          <p:spPr>
            <a:xfrm>
              <a:off x="0" y="1366513"/>
              <a:ext cx="7235112" cy="119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2862">
              <a:solidFill>
                <a:srgbClr val="FFFFFF">
                  <a:alpha val="100000"/>
                </a:srgbClr>
              </a:solidFill>
              <a:prstDash val="sysDash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11"/>
            <p:cNvSpPr txBox="1"/>
            <p:nvPr/>
          </p:nvSpPr>
          <p:spPr>
            <a:xfrm>
              <a:off x="1001923" y="1419029"/>
              <a:ext cx="559495" cy="45699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400" b="0" i="1">
                  <a:solidFill>
                    <a:srgbClr val="FF33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F</a:t>
              </a:r>
              <a:endParaRPr lang="zh-CN" altLang="en-US" sz="2400" b="0" i="1">
                <a:solidFill>
                  <a:srgbClr val="FF33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6" name="形状12"/>
            <p:cNvSpPr txBox="1"/>
            <p:nvPr/>
          </p:nvSpPr>
          <p:spPr>
            <a:xfrm>
              <a:off x="1045485" y="1621268"/>
              <a:ext cx="29468" cy="108717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FFEE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13"/>
            <p:cNvSpPr txBox="1"/>
            <p:nvPr/>
          </p:nvSpPr>
          <p:spPr>
            <a:xfrm flipH="1">
              <a:off x="1077516" y="2419053"/>
              <a:ext cx="737989" cy="23812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3812">
              <a:solidFill>
                <a:srgbClr val="FFEE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14"/>
            <p:cNvSpPr txBox="1"/>
            <p:nvPr/>
          </p:nvSpPr>
          <p:spPr>
            <a:xfrm>
              <a:off x="1675805" y="2111783"/>
              <a:ext cx="615869" cy="57990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3200" b="0" i="1">
                  <a:solidFill>
                    <a:srgbClr val="FF0066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f</a:t>
              </a:r>
              <a:endParaRPr lang="zh-CN" altLang="en-US" sz="3200" b="0" i="1">
                <a:solidFill>
                  <a:srgbClr val="FF0066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9" name="形状15"/>
            <p:cNvSpPr txBox="1"/>
            <p:nvPr/>
          </p:nvSpPr>
          <p:spPr>
            <a:xfrm>
              <a:off x="2061501" y="2402293"/>
              <a:ext cx="614991" cy="23812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3812">
              <a:solidFill>
                <a:srgbClr val="FFEE00">
                  <a:alpha val="100000"/>
                </a:srgbClr>
              </a:solidFill>
              <a:prstDash val="solid"/>
              <a:headEnd type="none" w="med" len="med"/>
              <a:tailEnd type="arrow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9"/>
            <p:cNvSpPr txBox="1"/>
            <p:nvPr/>
          </p:nvSpPr>
          <p:spPr>
            <a:xfrm>
              <a:off x="1001923" y="1318468"/>
              <a:ext cx="116592" cy="100561"/>
            </a:xfrm>
            <a:prstGeom prst="ellipse">
              <a:avLst/>
            </a:prstGeom>
            <a:solidFill>
              <a:srgbClr val="FFFFFF">
                <a:alpha val="100000"/>
              </a:srgbClr>
            </a:solidFill>
            <a:ln w="14288">
              <a:solidFill>
                <a:srgbClr val="FFFF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1" name="形状1" title=""/>
          <p:cNvSpPr txBox="1"/>
          <p:nvPr/>
        </p:nvSpPr>
        <p:spPr>
          <a:xfrm>
            <a:off x="4259383" y="1767837"/>
            <a:ext cx="5592445" cy="3941445"/>
          </a:xfrm>
          <a:prstGeom prst="line">
            <a:avLst/>
          </a:prstGeom>
          <a:solidFill>
            <a:srgbClr val="FFFFFF">
              <a:alpha val="0"/>
            </a:srgbClr>
          </a:solidFill>
          <a:ln w="42862">
            <a:solidFill>
              <a:srgbClr val="FF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2" name="形状2" title=""/>
          <p:cNvSpPr txBox="1"/>
          <p:nvPr/>
        </p:nvSpPr>
        <p:spPr>
          <a:xfrm>
            <a:off x="4258748" y="1776092"/>
            <a:ext cx="6707505" cy="2771775"/>
          </a:xfrm>
          <a:prstGeom prst="line">
            <a:avLst/>
          </a:prstGeom>
          <a:solidFill>
            <a:srgbClr val="FFFFFF">
              <a:alpha val="0"/>
            </a:srgbClr>
          </a:solidFill>
          <a:ln w="42862">
            <a:solidFill>
              <a:srgbClr val="FF0000">
                <a:alpha val="100000"/>
              </a:srgbClr>
            </a:solidFill>
            <a:prstDash val="sysDash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13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018" y="2607625"/>
            <a:ext cx="142875" cy="719137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pic>
        <p:nvPicPr>
          <p:cNvPr id="14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853" y="1776092"/>
            <a:ext cx="313055" cy="1560195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pic>
        <p:nvPicPr>
          <p:cNvPr id="15" name="图片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470000">
            <a:off x="10502008" y="4798495"/>
            <a:ext cx="966026" cy="1224363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sp>
        <p:nvSpPr>
          <p:cNvPr id="16" name="形状3" title=""/>
          <p:cNvSpPr txBox="1"/>
          <p:nvPr/>
        </p:nvSpPr>
        <p:spPr>
          <a:xfrm>
            <a:off x="7960474" y="3276488"/>
            <a:ext cx="116592" cy="100561"/>
          </a:xfrm>
          <a:prstGeom prst="ellipse">
            <a:avLst/>
          </a:prstGeom>
          <a:solidFill>
            <a:srgbClr val="FFFFFF">
              <a:alpha val="100000"/>
            </a:srgbClr>
          </a:solidFill>
          <a:ln w="14288">
            <a:solidFill>
              <a:srgbClr val="FFFF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7" name="形状4" title=""/>
          <p:cNvSpPr txBox="1"/>
          <p:nvPr/>
        </p:nvSpPr>
        <p:spPr>
          <a:xfrm>
            <a:off x="7940789" y="3378954"/>
            <a:ext cx="559495" cy="45699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1">
                <a:solidFill>
                  <a:srgbClr val="FF33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F</a:t>
            </a:r>
            <a:endParaRPr lang="zh-CN" altLang="en-US" sz="2400" b="0" i="1">
              <a:solidFill>
                <a:srgbClr val="FF33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" name="形状5" title=""/>
          <p:cNvSpPr txBox="1"/>
          <p:nvPr/>
        </p:nvSpPr>
        <p:spPr>
          <a:xfrm>
            <a:off x="5470963" y="2624452"/>
            <a:ext cx="4380865" cy="3092450"/>
          </a:xfrm>
          <a:prstGeom prst="line">
            <a:avLst/>
          </a:prstGeom>
          <a:solidFill>
            <a:srgbClr val="FFFFFF">
              <a:alpha val="0"/>
            </a:srgbClr>
          </a:solidFill>
          <a:ln w="42862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9" name="形状6" title=""/>
          <p:cNvSpPr txBox="1"/>
          <p:nvPr/>
        </p:nvSpPr>
        <p:spPr>
          <a:xfrm>
            <a:off x="5490013" y="2607942"/>
            <a:ext cx="828040" cy="8890"/>
          </a:xfrm>
          <a:prstGeom prst="line">
            <a:avLst/>
          </a:prstGeom>
          <a:solidFill>
            <a:srgbClr val="FFFFFF">
              <a:alpha val="0"/>
            </a:srgbClr>
          </a:solidFill>
          <a:ln w="33338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stealth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0" name="形状7" title=""/>
          <p:cNvSpPr txBox="1"/>
          <p:nvPr/>
        </p:nvSpPr>
        <p:spPr>
          <a:xfrm>
            <a:off x="6296901" y="2609879"/>
            <a:ext cx="4648200" cy="1939290"/>
          </a:xfrm>
          <a:prstGeom prst="line">
            <a:avLst/>
          </a:prstGeom>
          <a:solidFill>
            <a:srgbClr val="FFFFFF">
              <a:alpha val="0"/>
            </a:srgbClr>
          </a:solidFill>
          <a:ln w="42862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arrow" w="med" len="me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1" name="形状8" title=""/>
          <p:cNvSpPr txBox="1"/>
          <p:nvPr/>
        </p:nvSpPr>
        <p:spPr>
          <a:xfrm>
            <a:off x="147942" y="186032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22" name="组合2" title=""/>
          <p:cNvGrpSpPr/>
          <p:nvPr/>
        </p:nvGrpSpPr>
        <p:grpSpPr>
          <a:xfrm>
            <a:off x="414642" y="299465"/>
            <a:ext cx="2137001" cy="835022"/>
            <a:chExt cx="2137001" cy="835022"/>
          </a:xfrm>
        </p:grpSpPr>
        <p:sp>
          <p:nvSpPr>
            <p:cNvPr id="23" name="形状16"/>
            <p:cNvSpPr txBox="1"/>
            <p:nvPr/>
          </p:nvSpPr>
          <p:spPr>
            <a:xfrm>
              <a:off x="559908" y="0"/>
              <a:ext cx="1300639" cy="760847"/>
            </a:xfrm>
            <a:custGeom>
              <a:gdLst>
                <a:gd name="connsiteX0" fmla="*/ 0 w 1300639"/>
                <a:gd name="connsiteY0" fmla="*/ 760847 h 760847"/>
                <a:gd name="connsiteX1" fmla="*/ 1300639 w 1300639"/>
                <a:gd name="connsiteY1" fmla="*/ 760847 h 760847"/>
                <a:gd name="connsiteX2" fmla="*/ 0 w 1300639"/>
                <a:gd name="connsiteY2" fmla="*/ 760847 h 760847"/>
                <a:gd name="connsiteX0-1" fmla="*/ 0 w 1300639"/>
                <a:gd name="connsiteY0-2" fmla="*/ 0 h 760847"/>
                <a:gd name="connsiteX1-3" fmla="*/ 472 w 1300639"/>
                <a:gd name="connsiteY1-4" fmla="*/ 0 h 760847"/>
                <a:gd name="connsiteX2-5" fmla="*/ 0 w 130063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00639" h="760847">
                  <a:moveTo>
                    <a:pt x="0" y="760847"/>
                  </a:moveTo>
                  <a:lnTo>
                    <a:pt x="1300639" y="760847"/>
                  </a:lnTo>
                  <a:lnTo>
                    <a:pt x="0" y="760847"/>
                  </a:lnTo>
                  <a:close/>
                </a:path>
                <a:path w="1300639" h="760847">
                  <a:moveTo>
                    <a:pt x="0" y="0"/>
                  </a:moveTo>
                  <a:lnTo>
                    <a:pt x="472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4" name="形状17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5" name="形状18"/>
            <p:cNvSpPr txBox="1"/>
            <p:nvPr/>
          </p:nvSpPr>
          <p:spPr>
            <a:xfrm>
              <a:off x="361847" y="237126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6" name="形状19"/>
            <p:cNvSpPr txBox="1"/>
            <p:nvPr/>
          </p:nvSpPr>
          <p:spPr>
            <a:xfrm>
              <a:off x="557375" y="273901"/>
              <a:ext cx="157962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放大镜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形状20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8" name="文本1" title=""/>
          <p:cNvSpPr txBox="1"/>
          <p:nvPr/>
        </p:nvSpPr>
        <p:spPr>
          <a:xfrm>
            <a:off x="410013" y="1124626"/>
            <a:ext cx="338054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放大镜的成像原理：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9" name="组合3" title=""/>
          <p:cNvGrpSpPr/>
          <p:nvPr/>
        </p:nvGrpSpPr>
        <p:grpSpPr>
          <a:xfrm>
            <a:off x="417243" y="4484516"/>
            <a:ext cx="5039735" cy="2049151"/>
            <a:chExt cx="5039735" cy="2049151"/>
          </a:xfrm>
        </p:grpSpPr>
        <p:sp>
          <p:nvSpPr>
            <p:cNvPr id="30" name="形状21"/>
            <p:cNvSpPr txBox="1"/>
            <p:nvPr/>
          </p:nvSpPr>
          <p:spPr>
            <a:xfrm>
              <a:off x="0" y="0"/>
              <a:ext cx="5039735" cy="2049151"/>
            </a:xfrm>
            <a:custGeom>
              <a:gdLst>
                <a:gd name="connsiteX0" fmla="*/ 51326 w 5039735"/>
                <a:gd name="connsiteY0" fmla="*/ 0 h 2049151"/>
                <a:gd name="connsiteX1" fmla="*/ 4988409 w 5039735"/>
                <a:gd name="connsiteY1" fmla="*/ 0 h 2049151"/>
                <a:gd name="connsiteX2" fmla="*/ 5002021 w 5039735"/>
                <a:gd name="connsiteY2" fmla="*/ 0 h 2049151"/>
                <a:gd name="connsiteX3" fmla="*/ 5034328 w 5039735"/>
                <a:gd name="connsiteY3" fmla="*/ 24658 h 2049151"/>
                <a:gd name="connsiteX4" fmla="*/ 5039735 w 5039735"/>
                <a:gd name="connsiteY4" fmla="*/ 1997826 h 2049151"/>
                <a:gd name="connsiteX5" fmla="*/ 5039735 w 5039735"/>
                <a:gd name="connsiteY5" fmla="*/ 2011438 h 2049151"/>
                <a:gd name="connsiteX6" fmla="*/ 5015076 w 5039735"/>
                <a:gd name="connsiteY6" fmla="*/ 2043744 h 2049151"/>
                <a:gd name="connsiteX7" fmla="*/ 51326 w 5039735"/>
                <a:gd name="connsiteY7" fmla="*/ 2049151 h 2049151"/>
                <a:gd name="connsiteX8" fmla="*/ 22979 w 5039735"/>
                <a:gd name="connsiteY8" fmla="*/ 2049152 h 2049151"/>
                <a:gd name="connsiteX9" fmla="*/ 0 w 5039735"/>
                <a:gd name="connsiteY9" fmla="*/ 51326 h 2049151"/>
                <a:gd name="connsiteX10" fmla="*/ 0 w 5039735"/>
                <a:gd name="connsiteY10" fmla="*/ 22979 h 204915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039735" h="2049151">
                  <a:moveTo>
                    <a:pt x="51326" y="0"/>
                  </a:moveTo>
                  <a:lnTo>
                    <a:pt x="4988409" y="0"/>
                  </a:lnTo>
                  <a:cubicBezTo>
                    <a:pt x="5002021" y="0"/>
                    <a:pt x="5015076" y="5407"/>
                    <a:pt x="5024702" y="15033"/>
                  </a:cubicBezTo>
                  <a:cubicBezTo>
                    <a:pt x="5034328" y="24658"/>
                    <a:pt x="5039735" y="37713"/>
                    <a:pt x="5039735" y="51326"/>
                  </a:cubicBezTo>
                  <a:lnTo>
                    <a:pt x="5039735" y="1997826"/>
                  </a:lnTo>
                  <a:cubicBezTo>
                    <a:pt x="5039735" y="2011438"/>
                    <a:pt x="5034328" y="2024493"/>
                    <a:pt x="5024702" y="2034119"/>
                  </a:cubicBezTo>
                  <a:cubicBezTo>
                    <a:pt x="5015076" y="2043744"/>
                    <a:pt x="5002021" y="2049152"/>
                    <a:pt x="4988409" y="2049151"/>
                  </a:cubicBezTo>
                  <a:lnTo>
                    <a:pt x="51326" y="2049151"/>
                  </a:lnTo>
                  <a:cubicBezTo>
                    <a:pt x="22979" y="2049152"/>
                    <a:pt x="0" y="2026172"/>
                    <a:pt x="0" y="1997826"/>
                  </a:cubicBezTo>
                  <a:lnTo>
                    <a:pt x="0" y="51326"/>
                  </a:lnTo>
                  <a:cubicBezTo>
                    <a:pt x="0" y="22979"/>
                    <a:pt x="22979" y="0"/>
                    <a:pt x="51326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22"/>
            <p:cNvSpPr txBox="1"/>
            <p:nvPr/>
          </p:nvSpPr>
          <p:spPr>
            <a:xfrm>
              <a:off x="242211" y="507664"/>
              <a:ext cx="4542172" cy="1191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32" name="文本2" title=""/>
          <p:cNvSpPr txBox="1"/>
          <p:nvPr/>
        </p:nvSpPr>
        <p:spPr>
          <a:xfrm>
            <a:off x="602647" y="4515469"/>
            <a:ext cx="2686050" cy="51177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投影仪成像特点：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3" name="文本3" title=""/>
          <p:cNvSpPr txBox="1"/>
          <p:nvPr/>
        </p:nvSpPr>
        <p:spPr>
          <a:xfrm>
            <a:off x="833752" y="4978794"/>
            <a:ext cx="4742259" cy="559245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① 照相机成______、______的______;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4" title=""/>
          <p:cNvSpPr txBox="1"/>
          <p:nvPr/>
        </p:nvSpPr>
        <p:spPr>
          <a:xfrm>
            <a:off x="833552" y="5421011"/>
            <a:ext cx="2905754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② 像距______物距；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5" title=""/>
          <p:cNvSpPr txBox="1"/>
          <p:nvPr/>
        </p:nvSpPr>
        <p:spPr>
          <a:xfrm>
            <a:off x="833952" y="5908234"/>
            <a:ext cx="4123134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③ 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像与物位于凸透镜的______。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6" title=""/>
          <p:cNvSpPr txBox="1"/>
          <p:nvPr/>
        </p:nvSpPr>
        <p:spPr>
          <a:xfrm>
            <a:off x="2362505" y="4979098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正立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7" title=""/>
          <p:cNvSpPr txBox="1"/>
          <p:nvPr/>
        </p:nvSpPr>
        <p:spPr>
          <a:xfrm>
            <a:off x="3410255" y="4979098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放大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8" title=""/>
          <p:cNvSpPr txBox="1"/>
          <p:nvPr/>
        </p:nvSpPr>
        <p:spPr>
          <a:xfrm>
            <a:off x="4510192" y="4979098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虚像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9" title=""/>
          <p:cNvSpPr txBox="1"/>
          <p:nvPr/>
        </p:nvSpPr>
        <p:spPr>
          <a:xfrm>
            <a:off x="1861452" y="5421259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小于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10" title=""/>
          <p:cNvSpPr txBox="1"/>
          <p:nvPr/>
        </p:nvSpPr>
        <p:spPr>
          <a:xfrm>
            <a:off x="3790264" y="5908386"/>
            <a:ext cx="85090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同侧</a:t>
            </a:r>
            <a:endParaRPr lang="zh-CN" altLang="en-US" sz="2200" b="0" i="0">
              <a:ln w="2381">
                <a:solidFill>
                  <a:srgbClr val="FFC000">
                    <a:alpha val="10000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9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9" grpId="0" animBg="1"/>
      <p:bldP spid="20" grpId="0" animBg="1"/>
      <p:bldP spid="18" grpId="0" animBg="1"/>
      <p:bldP spid="15" grpId="0" animBg="1"/>
      <p:bldP spid="12" grpId="0" animBg="1"/>
      <p:bldP spid="11" grpId="0" animBg="1"/>
      <p:bldP spid="14" grpId="0" animBg="1"/>
      <p:bldP spid="29" grpId="0" animBg="1"/>
      <p:bldP spid="32" grpId="0" animBg="1"/>
      <p:bldP spid="33" grpId="0" animBg="1"/>
      <p:bldP spid="36" grpId="0" animBg="1"/>
      <p:bldP spid="37" grpId="0" animBg="1"/>
      <p:bldP spid="38" grpId="0" animBg="1"/>
      <p:bldP spid="34" grpId="0" animBg="1"/>
      <p:bldP spid="39" grpId="0" animBg="1"/>
      <p:bldP spid="35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73" y="1876825"/>
            <a:ext cx="7829550" cy="2410463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3" name="组合1" title=""/>
          <p:cNvGrpSpPr/>
          <p:nvPr/>
        </p:nvGrpSpPr>
        <p:grpSpPr>
          <a:xfrm>
            <a:off x="388982" y="4622044"/>
            <a:ext cx="3294993" cy="1894103"/>
            <a:chExt cx="3294993" cy="1894103"/>
          </a:xfrm>
        </p:grpSpPr>
        <p:pic>
          <p:nvPicPr>
            <p:cNvPr id="4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294993" cy="1449695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5" name="形状2"/>
            <p:cNvSpPr txBox="1"/>
            <p:nvPr/>
          </p:nvSpPr>
          <p:spPr>
            <a:xfrm>
              <a:off x="851059" y="1520047"/>
              <a:ext cx="1706566" cy="37405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小孔成像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2" title=""/>
          <p:cNvGrpSpPr/>
          <p:nvPr/>
        </p:nvGrpSpPr>
        <p:grpSpPr>
          <a:xfrm>
            <a:off x="4300861" y="4619101"/>
            <a:ext cx="3683367" cy="1899528"/>
            <a:chExt cx="3683367" cy="1899528"/>
          </a:xfrm>
        </p:grpSpPr>
        <p:pic>
          <p:nvPicPr>
            <p:cNvPr id="7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3420010" cy="1467670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8" name="形状4"/>
            <p:cNvSpPr txBox="1"/>
            <p:nvPr/>
          </p:nvSpPr>
          <p:spPr>
            <a:xfrm>
              <a:off x="471861" y="347337"/>
              <a:ext cx="1414280" cy="232409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4288">
              <a:solidFill>
                <a:srgbClr val="CC0066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5"/>
            <p:cNvSpPr txBox="1"/>
            <p:nvPr/>
          </p:nvSpPr>
          <p:spPr>
            <a:xfrm rot="10800000" flipH="1">
              <a:off x="530356" y="772144"/>
              <a:ext cx="1355785" cy="270719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4288">
              <a:solidFill>
                <a:srgbClr val="CC0066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6"/>
            <p:cNvSpPr txBox="1"/>
            <p:nvPr/>
          </p:nvSpPr>
          <p:spPr>
            <a:xfrm>
              <a:off x="471861" y="347337"/>
              <a:ext cx="2653075" cy="42480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4288">
              <a:solidFill>
                <a:srgbClr val="CC0066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形状7"/>
            <p:cNvSpPr txBox="1"/>
            <p:nvPr/>
          </p:nvSpPr>
          <p:spPr>
            <a:xfrm rot="10800000" flipH="1">
              <a:off x="530356" y="502277"/>
              <a:ext cx="2594580" cy="540586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4288">
              <a:solidFill>
                <a:srgbClr val="CC0066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8"/>
            <p:cNvSpPr txBox="1"/>
            <p:nvPr/>
          </p:nvSpPr>
          <p:spPr>
            <a:xfrm rot="16200000">
              <a:off x="212265" y="665427"/>
              <a:ext cx="694676" cy="58495"/>
            </a:xfrm>
            <a:custGeom>
              <a:gdLst>
                <a:gd name="connsiteX0" fmla="*/ 659579 w 694676"/>
                <a:gd name="connsiteY0" fmla="*/ 0 h 58495"/>
                <a:gd name="connsiteX1" fmla="*/ 694676 w 694676"/>
                <a:gd name="connsiteY1" fmla="*/ 29247 h 58495"/>
                <a:gd name="connsiteX2" fmla="*/ 659579 w 694676"/>
                <a:gd name="connsiteY2" fmla="*/ 58495 h 58495"/>
                <a:gd name="connsiteX3" fmla="*/ 659579 w 694676"/>
                <a:gd name="connsiteY3" fmla="*/ 38997 h 58495"/>
                <a:gd name="connsiteX4" fmla="*/ 0 w 694676"/>
                <a:gd name="connsiteY4" fmla="*/ 38997 h 58495"/>
                <a:gd name="connsiteX5" fmla="*/ 0 w 694676"/>
                <a:gd name="connsiteY5" fmla="*/ 19498 h 58495"/>
                <a:gd name="connsiteX6" fmla="*/ 659579 w 694676"/>
                <a:gd name="connsiteY6" fmla="*/ 19498 h 58495"/>
                <a:gd name="connsiteX7" fmla="*/ 659579 w 694676"/>
                <a:gd name="connsiteY7" fmla="*/ 0 h 584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4676" h="58495">
                  <a:moveTo>
                    <a:pt x="659579" y="0"/>
                  </a:moveTo>
                  <a:lnTo>
                    <a:pt x="694676" y="29247"/>
                  </a:lnTo>
                  <a:lnTo>
                    <a:pt x="659579" y="58495"/>
                  </a:lnTo>
                  <a:lnTo>
                    <a:pt x="659579" y="38997"/>
                  </a:lnTo>
                  <a:lnTo>
                    <a:pt x="0" y="38997"/>
                  </a:lnTo>
                  <a:lnTo>
                    <a:pt x="0" y="19498"/>
                  </a:lnTo>
                  <a:lnTo>
                    <a:pt x="659579" y="19498"/>
                  </a:lnTo>
                  <a:lnTo>
                    <a:pt x="659579" y="0"/>
                  </a:lnTo>
                  <a:close/>
                </a:path>
              </a:pathLst>
            </a:custGeom>
            <a:solidFill>
              <a:srgbClr val="FFFFF7">
                <a:alpha val="100000"/>
              </a:srgbClr>
            </a:solidFill>
            <a:ln w="14288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9"/>
            <p:cNvSpPr txBox="1"/>
            <p:nvPr/>
          </p:nvSpPr>
          <p:spPr>
            <a:xfrm rot="5400000">
              <a:off x="2960754" y="607963"/>
              <a:ext cx="269868" cy="58495"/>
            </a:xfrm>
            <a:custGeom>
              <a:gdLst>
                <a:gd name="connsiteX0" fmla="*/ 234771 w 269868"/>
                <a:gd name="connsiteY0" fmla="*/ 0 h 58495"/>
                <a:gd name="connsiteX1" fmla="*/ 269868 w 269868"/>
                <a:gd name="connsiteY1" fmla="*/ 29247 h 58495"/>
                <a:gd name="connsiteX2" fmla="*/ 234771 w 269868"/>
                <a:gd name="connsiteY2" fmla="*/ 58495 h 58495"/>
                <a:gd name="connsiteX3" fmla="*/ 234771 w 269868"/>
                <a:gd name="connsiteY3" fmla="*/ 38997 h 58495"/>
                <a:gd name="connsiteX4" fmla="*/ 0 w 269868"/>
                <a:gd name="connsiteY4" fmla="*/ 38997 h 58495"/>
                <a:gd name="connsiteX5" fmla="*/ 0 w 269868"/>
                <a:gd name="connsiteY5" fmla="*/ 19498 h 58495"/>
                <a:gd name="connsiteX6" fmla="*/ 234771 w 269868"/>
                <a:gd name="connsiteY6" fmla="*/ 19498 h 58495"/>
                <a:gd name="connsiteX7" fmla="*/ 234771 w 269868"/>
                <a:gd name="connsiteY7" fmla="*/ 0 h 5849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9868" h="58495">
                  <a:moveTo>
                    <a:pt x="234771" y="0"/>
                  </a:moveTo>
                  <a:lnTo>
                    <a:pt x="269868" y="29247"/>
                  </a:lnTo>
                  <a:lnTo>
                    <a:pt x="234771" y="58495"/>
                  </a:lnTo>
                  <a:lnTo>
                    <a:pt x="234771" y="38997"/>
                  </a:lnTo>
                  <a:lnTo>
                    <a:pt x="0" y="38997"/>
                  </a:lnTo>
                  <a:lnTo>
                    <a:pt x="0" y="19498"/>
                  </a:lnTo>
                  <a:lnTo>
                    <a:pt x="234771" y="19498"/>
                  </a:lnTo>
                  <a:lnTo>
                    <a:pt x="234771" y="0"/>
                  </a:lnTo>
                  <a:close/>
                </a:path>
              </a:pathLst>
            </a:custGeom>
            <a:solidFill>
              <a:srgbClr val="FFFFF7">
                <a:alpha val="100000"/>
              </a:srgbClr>
            </a:solidFill>
            <a:ln w="14288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形状10"/>
            <p:cNvSpPr txBox="1"/>
            <p:nvPr/>
          </p:nvSpPr>
          <p:spPr>
            <a:xfrm>
              <a:off x="471861" y="155791"/>
              <a:ext cx="737815" cy="62656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</a:rPr>
                <a:t>A</a:t>
              </a:r>
              <a:endParaRPr lang="zh-CN" altLang="en-US" sz="18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5" name="形状11"/>
            <p:cNvSpPr txBox="1"/>
            <p:nvPr/>
          </p:nvSpPr>
          <p:spPr>
            <a:xfrm>
              <a:off x="412066" y="1042863"/>
              <a:ext cx="737815" cy="62656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</a:rPr>
                <a:t>B</a:t>
              </a:r>
              <a:endParaRPr lang="zh-CN" altLang="en-US" sz="18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6" name="形状12"/>
            <p:cNvSpPr txBox="1"/>
            <p:nvPr/>
          </p:nvSpPr>
          <p:spPr>
            <a:xfrm>
              <a:off x="2948151" y="733835"/>
              <a:ext cx="735216" cy="109734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</a:rPr>
                <a:t>A’</a:t>
              </a:r>
              <a:endParaRPr lang="zh-CN" altLang="en-US" sz="18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形状13"/>
            <p:cNvSpPr txBox="1"/>
            <p:nvPr/>
          </p:nvSpPr>
          <p:spPr>
            <a:xfrm>
              <a:off x="2948151" y="347337"/>
              <a:ext cx="735216" cy="109734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</a:rPr>
                <a:t>B’</a:t>
              </a:r>
              <a:endParaRPr lang="zh-CN" altLang="en-US" sz="18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8" name="形状3"/>
            <p:cNvSpPr txBox="1"/>
            <p:nvPr/>
          </p:nvSpPr>
          <p:spPr>
            <a:xfrm>
              <a:off x="830810" y="1529640"/>
              <a:ext cx="1530350" cy="36988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照相机的像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3" title=""/>
          <p:cNvGrpSpPr/>
          <p:nvPr/>
        </p:nvGrpSpPr>
        <p:grpSpPr>
          <a:xfrm>
            <a:off x="8408752" y="4622994"/>
            <a:ext cx="3374295" cy="1891672"/>
            <a:chExt cx="3374295" cy="1891672"/>
          </a:xfrm>
        </p:grpSpPr>
        <p:pic>
          <p:nvPicPr>
            <p:cNvPr id="20" name="图片4"/>
            <p:cNvPicPr>
              <a:picLocks noChangeAspect="1"/>
            </p:cNvPicPr>
            <p:nvPr/>
          </p:nvPicPr>
          <p:blipFill>
            <a:blip r:embed="rId5"/>
            <a:srcRect l="4511" t="2727" r="6015" b="7727"/>
            <a:stretch>
              <a:fillRect/>
            </a:stretch>
          </p:blipFill>
          <p:spPr>
            <a:xfrm>
              <a:off x="0" y="0"/>
              <a:ext cx="3374295" cy="1426205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1" name="形状15"/>
            <p:cNvSpPr txBox="1"/>
            <p:nvPr/>
          </p:nvSpPr>
          <p:spPr>
            <a:xfrm rot="10800000">
              <a:off x="1787232" y="960681"/>
              <a:ext cx="538083" cy="29263"/>
            </a:xfrm>
            <a:custGeom>
              <a:gdLst>
                <a:gd name="connsiteX0" fmla="*/ 441004 w 538083"/>
                <a:gd name="connsiteY0" fmla="*/ 0 h 29263"/>
                <a:gd name="connsiteX1" fmla="*/ 538083 w 538083"/>
                <a:gd name="connsiteY1" fmla="*/ 14632 h 29263"/>
                <a:gd name="connsiteX2" fmla="*/ 441004 w 538083"/>
                <a:gd name="connsiteY2" fmla="*/ 29263 h 29263"/>
                <a:gd name="connsiteX3" fmla="*/ 441004 w 538083"/>
                <a:gd name="connsiteY3" fmla="*/ 21947 h 29263"/>
                <a:gd name="connsiteX4" fmla="*/ 0 w 538083"/>
                <a:gd name="connsiteY4" fmla="*/ 21947 h 29263"/>
                <a:gd name="connsiteX5" fmla="*/ 0 w 538083"/>
                <a:gd name="connsiteY5" fmla="*/ 7316 h 29263"/>
                <a:gd name="connsiteX6" fmla="*/ 441004 w 538083"/>
                <a:gd name="connsiteY6" fmla="*/ 7316 h 29263"/>
                <a:gd name="connsiteX7" fmla="*/ 441004 w 538083"/>
                <a:gd name="connsiteY7" fmla="*/ 0 h 2926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8083" h="29263">
                  <a:moveTo>
                    <a:pt x="441004" y="0"/>
                  </a:moveTo>
                  <a:lnTo>
                    <a:pt x="538083" y="14632"/>
                  </a:lnTo>
                  <a:lnTo>
                    <a:pt x="441004" y="29263"/>
                  </a:lnTo>
                  <a:lnTo>
                    <a:pt x="441004" y="21947"/>
                  </a:lnTo>
                  <a:lnTo>
                    <a:pt x="0" y="21947"/>
                  </a:lnTo>
                  <a:lnTo>
                    <a:pt x="0" y="7316"/>
                  </a:lnTo>
                  <a:lnTo>
                    <a:pt x="441004" y="7316"/>
                  </a:lnTo>
                  <a:lnTo>
                    <a:pt x="441004" y="0"/>
                  </a:ln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14288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2" name="形状16"/>
            <p:cNvSpPr txBox="1"/>
            <p:nvPr/>
          </p:nvSpPr>
          <p:spPr>
            <a:xfrm rot="12596034">
              <a:off x="1855425" y="252975"/>
              <a:ext cx="336701" cy="59296"/>
            </a:xfrm>
            <a:custGeom>
              <a:gdLst>
                <a:gd name="connsiteX0" fmla="*/ 275967 w 336701"/>
                <a:gd name="connsiteY0" fmla="*/ 0 h 59296"/>
                <a:gd name="connsiteX1" fmla="*/ 336702 w 336701"/>
                <a:gd name="connsiteY1" fmla="*/ 29648 h 59296"/>
                <a:gd name="connsiteX2" fmla="*/ 275967 w 336701"/>
                <a:gd name="connsiteY2" fmla="*/ 59296 h 59296"/>
                <a:gd name="connsiteX3" fmla="*/ 275967 w 336701"/>
                <a:gd name="connsiteY3" fmla="*/ 44472 h 59296"/>
                <a:gd name="connsiteX4" fmla="*/ 0 w 336701"/>
                <a:gd name="connsiteY4" fmla="*/ 44472 h 59296"/>
                <a:gd name="connsiteX5" fmla="*/ 0 w 336701"/>
                <a:gd name="connsiteY5" fmla="*/ 14824 h 59296"/>
                <a:gd name="connsiteX6" fmla="*/ 275967 w 336701"/>
                <a:gd name="connsiteY6" fmla="*/ 14824 h 59296"/>
                <a:gd name="connsiteX7" fmla="*/ 275967 w 336701"/>
                <a:gd name="connsiteY7" fmla="*/ 0 h 5929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6702" h="59296">
                  <a:moveTo>
                    <a:pt x="275967" y="0"/>
                  </a:moveTo>
                  <a:lnTo>
                    <a:pt x="336702" y="29648"/>
                  </a:lnTo>
                  <a:lnTo>
                    <a:pt x="275967" y="59296"/>
                  </a:lnTo>
                  <a:lnTo>
                    <a:pt x="275967" y="44472"/>
                  </a:lnTo>
                  <a:lnTo>
                    <a:pt x="0" y="44472"/>
                  </a:lnTo>
                  <a:lnTo>
                    <a:pt x="0" y="14824"/>
                  </a:lnTo>
                  <a:lnTo>
                    <a:pt x="275967" y="14824"/>
                  </a:lnTo>
                  <a:lnTo>
                    <a:pt x="275967" y="0"/>
                  </a:ln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14288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3" name="形状17"/>
            <p:cNvSpPr txBox="1"/>
            <p:nvPr/>
          </p:nvSpPr>
          <p:spPr>
            <a:xfrm rot="5400000">
              <a:off x="53928" y="426326"/>
              <a:ext cx="706934" cy="66062"/>
            </a:xfrm>
            <a:custGeom>
              <a:gdLst>
                <a:gd name="connsiteX0" fmla="*/ 667297 w 706934"/>
                <a:gd name="connsiteY0" fmla="*/ 0 h 66062"/>
                <a:gd name="connsiteX1" fmla="*/ 706934 w 706934"/>
                <a:gd name="connsiteY1" fmla="*/ 33031 h 66062"/>
                <a:gd name="connsiteX2" fmla="*/ 667297 w 706934"/>
                <a:gd name="connsiteY2" fmla="*/ 66062 h 66062"/>
                <a:gd name="connsiteX3" fmla="*/ 667297 w 706934"/>
                <a:gd name="connsiteY3" fmla="*/ 44041 h 66062"/>
                <a:gd name="connsiteX4" fmla="*/ 0 w 706934"/>
                <a:gd name="connsiteY4" fmla="*/ 44041 h 66062"/>
                <a:gd name="connsiteX5" fmla="*/ 0 w 706934"/>
                <a:gd name="connsiteY5" fmla="*/ 22021 h 66062"/>
                <a:gd name="connsiteX6" fmla="*/ 667297 w 706934"/>
                <a:gd name="connsiteY6" fmla="*/ 22021 h 66062"/>
                <a:gd name="connsiteX7" fmla="*/ 667297 w 706934"/>
                <a:gd name="connsiteY7" fmla="*/ 0 h 660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6934" h="66062">
                  <a:moveTo>
                    <a:pt x="667297" y="0"/>
                  </a:moveTo>
                  <a:lnTo>
                    <a:pt x="706934" y="33031"/>
                  </a:lnTo>
                  <a:lnTo>
                    <a:pt x="667297" y="66062"/>
                  </a:lnTo>
                  <a:lnTo>
                    <a:pt x="667297" y="44041"/>
                  </a:lnTo>
                  <a:lnTo>
                    <a:pt x="0" y="44041"/>
                  </a:lnTo>
                  <a:lnTo>
                    <a:pt x="0" y="22021"/>
                  </a:lnTo>
                  <a:lnTo>
                    <a:pt x="667297" y="22021"/>
                  </a:lnTo>
                  <a:lnTo>
                    <a:pt x="667297" y="0"/>
                  </a:ln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14288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4" name="形状18"/>
            <p:cNvSpPr txBox="1"/>
            <p:nvPr/>
          </p:nvSpPr>
          <p:spPr>
            <a:xfrm rot="10800000">
              <a:off x="1916159" y="261446"/>
              <a:ext cx="388912" cy="706936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4288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19"/>
            <p:cNvSpPr txBox="1"/>
            <p:nvPr/>
          </p:nvSpPr>
          <p:spPr>
            <a:xfrm rot="10800000" flipH="1">
              <a:off x="1785101" y="336914"/>
              <a:ext cx="324981" cy="60682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4288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形状20"/>
            <p:cNvSpPr txBox="1"/>
            <p:nvPr/>
          </p:nvSpPr>
          <p:spPr>
            <a:xfrm flipH="1">
              <a:off x="421247" y="312271"/>
              <a:ext cx="1688835" cy="47976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4288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形状21"/>
            <p:cNvSpPr txBox="1"/>
            <p:nvPr/>
          </p:nvSpPr>
          <p:spPr>
            <a:xfrm rot="10800000">
              <a:off x="486243" y="85097"/>
              <a:ext cx="1363854" cy="126294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4288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形状14"/>
            <p:cNvSpPr txBox="1"/>
            <p:nvPr/>
          </p:nvSpPr>
          <p:spPr>
            <a:xfrm>
              <a:off x="1151138" y="1521784"/>
              <a:ext cx="1630362" cy="36988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投影仪的像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9" name="形状1" title=""/>
          <p:cNvSpPr txBox="1"/>
          <p:nvPr/>
        </p:nvSpPr>
        <p:spPr>
          <a:xfrm>
            <a:off x="147942" y="186032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0" name="组合4" title=""/>
          <p:cNvGrpSpPr/>
          <p:nvPr/>
        </p:nvGrpSpPr>
        <p:grpSpPr>
          <a:xfrm>
            <a:off x="414642" y="299468"/>
            <a:ext cx="2718026" cy="835019"/>
            <a:chExt cx="2718026" cy="835019"/>
          </a:xfrm>
        </p:grpSpPr>
        <p:sp>
          <p:nvSpPr>
            <p:cNvPr id="31" name="形状22"/>
            <p:cNvSpPr txBox="1"/>
            <p:nvPr/>
          </p:nvSpPr>
          <p:spPr>
            <a:xfrm>
              <a:off x="559908" y="0"/>
              <a:ext cx="2024539" cy="760847"/>
            </a:xfrm>
            <a:custGeom>
              <a:gdLst>
                <a:gd name="connsiteX0" fmla="*/ 0 w 2024539"/>
                <a:gd name="connsiteY0" fmla="*/ 760847 h 760847"/>
                <a:gd name="connsiteX1" fmla="*/ 2024539 w 2024539"/>
                <a:gd name="connsiteY1" fmla="*/ 760847 h 760847"/>
                <a:gd name="connsiteX2" fmla="*/ 0 w 2024539"/>
                <a:gd name="connsiteY2" fmla="*/ 760847 h 760847"/>
                <a:gd name="connsiteX0-1" fmla="*/ 0 w 2024539"/>
                <a:gd name="connsiteY0-2" fmla="*/ 0 h 760847"/>
                <a:gd name="connsiteX1-3" fmla="*/ 735 w 2024539"/>
                <a:gd name="connsiteY1-4" fmla="*/ 0 h 760847"/>
                <a:gd name="connsiteX2-5" fmla="*/ 0 w 202453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24539" h="760847">
                  <a:moveTo>
                    <a:pt x="0" y="760847"/>
                  </a:moveTo>
                  <a:lnTo>
                    <a:pt x="2024539" y="760847"/>
                  </a:lnTo>
                  <a:lnTo>
                    <a:pt x="0" y="760847"/>
                  </a:lnTo>
                  <a:close/>
                </a:path>
                <a:path w="2024539" h="760847">
                  <a:moveTo>
                    <a:pt x="0" y="0"/>
                  </a:moveTo>
                  <a:lnTo>
                    <a:pt x="73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32" name="形状23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33" name="形状24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34" name="形状25"/>
            <p:cNvSpPr txBox="1"/>
            <p:nvPr/>
          </p:nvSpPr>
          <p:spPr>
            <a:xfrm>
              <a:off x="557375" y="273901"/>
              <a:ext cx="21606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虚像和实像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形状26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6" name="文本1" title=""/>
          <p:cNvSpPr txBox="1"/>
          <p:nvPr/>
        </p:nvSpPr>
        <p:spPr>
          <a:xfrm>
            <a:off x="410013" y="1124626"/>
            <a:ext cx="156305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实像：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2" title=""/>
          <p:cNvSpPr txBox="1"/>
          <p:nvPr/>
        </p:nvSpPr>
        <p:spPr>
          <a:xfrm>
            <a:off x="1555394" y="1124988"/>
            <a:ext cx="7770971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是由___________会聚而形成的像，能呈现在______上。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3" title=""/>
          <p:cNvSpPr txBox="1"/>
          <p:nvPr/>
        </p:nvSpPr>
        <p:spPr>
          <a:xfrm>
            <a:off x="7454265" y="1125026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光屏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4" title=""/>
          <p:cNvSpPr txBox="1"/>
          <p:nvPr/>
        </p:nvSpPr>
        <p:spPr>
          <a:xfrm>
            <a:off x="2316480" y="1124902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实际光线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6" grpId="0" animBg="1"/>
      <p:bldP spid="37" grpId="0" animBg="1"/>
      <p:bldP spid="38" grpId="0" animBg="1"/>
      <p:bldP spid="39" grpId="0" animBg="1"/>
      <p:bldP spid="3" grpId="0" animBg="1"/>
      <p:bldP spid="6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47942" y="186032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4642" y="299468"/>
            <a:ext cx="2718026" cy="835019"/>
            <a:chExt cx="2718026" cy="835019"/>
          </a:xfrm>
        </p:grpSpPr>
        <p:sp>
          <p:nvSpPr>
            <p:cNvPr id="4" name="形状3"/>
            <p:cNvSpPr txBox="1"/>
            <p:nvPr/>
          </p:nvSpPr>
          <p:spPr>
            <a:xfrm>
              <a:off x="559908" y="0"/>
              <a:ext cx="2024539" cy="760847"/>
            </a:xfrm>
            <a:custGeom>
              <a:gdLst>
                <a:gd name="connsiteX0" fmla="*/ 0 w 2024539"/>
                <a:gd name="connsiteY0" fmla="*/ 760847 h 760847"/>
                <a:gd name="connsiteX1" fmla="*/ 2024539 w 2024539"/>
                <a:gd name="connsiteY1" fmla="*/ 760847 h 760847"/>
                <a:gd name="connsiteX2" fmla="*/ 0 w 2024539"/>
                <a:gd name="connsiteY2" fmla="*/ 760847 h 760847"/>
                <a:gd name="connsiteX0-1" fmla="*/ 0 w 2024539"/>
                <a:gd name="connsiteY0-2" fmla="*/ 0 h 760847"/>
                <a:gd name="connsiteX1-3" fmla="*/ 735 w 2024539"/>
                <a:gd name="connsiteY1-4" fmla="*/ 0 h 760847"/>
                <a:gd name="connsiteX2-5" fmla="*/ 0 w 202453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24539" h="760847">
                  <a:moveTo>
                    <a:pt x="0" y="760847"/>
                  </a:moveTo>
                  <a:lnTo>
                    <a:pt x="2024539" y="760847"/>
                  </a:lnTo>
                  <a:lnTo>
                    <a:pt x="0" y="760847"/>
                  </a:lnTo>
                  <a:close/>
                </a:path>
                <a:path w="2024539" h="760847">
                  <a:moveTo>
                    <a:pt x="0" y="0"/>
                  </a:moveTo>
                  <a:lnTo>
                    <a:pt x="73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557375" y="273901"/>
              <a:ext cx="21606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虚像和实像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0013" y="1124626"/>
            <a:ext cx="156305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虚像：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1555985" y="1125112"/>
            <a:ext cx="10505837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是反射光线或折射光线的_____________相交而形成的，______呈现在光屏上。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rcRect l="4402" t="16706" r="2777" b="12740"/>
          <a:stretch>
            <a:fillRect/>
          </a:stretch>
        </p:blipFill>
        <p:spPr>
          <a:xfrm>
            <a:off x="2703271" y="2069354"/>
            <a:ext cx="6783070" cy="2247265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文本3" title=""/>
          <p:cNvSpPr txBox="1"/>
          <p:nvPr/>
        </p:nvSpPr>
        <p:spPr>
          <a:xfrm>
            <a:off x="5029200" y="1124541"/>
            <a:ext cx="1714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反向延长线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4" title=""/>
          <p:cNvSpPr txBox="1"/>
          <p:nvPr/>
        </p:nvSpPr>
        <p:spPr>
          <a:xfrm>
            <a:off x="8915400" y="112526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不能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4" name="组合2" title=""/>
          <p:cNvGrpSpPr/>
          <p:nvPr/>
        </p:nvGrpSpPr>
        <p:grpSpPr>
          <a:xfrm>
            <a:off x="700059" y="4640713"/>
            <a:ext cx="2935243" cy="1851082"/>
            <a:chExt cx="2935243" cy="1851082"/>
          </a:xfrm>
        </p:grpSpPr>
        <p:sp>
          <p:nvSpPr>
            <p:cNvPr id="15" name="形状8"/>
            <p:cNvSpPr txBox="1"/>
            <p:nvPr/>
          </p:nvSpPr>
          <p:spPr>
            <a:xfrm>
              <a:off x="740559" y="1481198"/>
              <a:ext cx="1850787" cy="36988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平面镜成像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6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935243" cy="1416773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17" name="组合3" title=""/>
          <p:cNvGrpSpPr/>
          <p:nvPr/>
        </p:nvGrpSpPr>
        <p:grpSpPr>
          <a:xfrm>
            <a:off x="8738550" y="4652686"/>
            <a:ext cx="2935243" cy="1842087"/>
            <a:chExt cx="2935243" cy="1842087"/>
          </a:xfrm>
        </p:grpSpPr>
        <p:sp>
          <p:nvSpPr>
            <p:cNvPr id="18" name="形状9"/>
            <p:cNvSpPr txBox="1"/>
            <p:nvPr/>
          </p:nvSpPr>
          <p:spPr>
            <a:xfrm>
              <a:off x="618725" y="1472203"/>
              <a:ext cx="1614392" cy="36988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放大镜的像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9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935243" cy="1414462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20" name="组合4" title=""/>
          <p:cNvGrpSpPr/>
          <p:nvPr/>
        </p:nvGrpSpPr>
        <p:grpSpPr>
          <a:xfrm>
            <a:off x="4667002" y="4637008"/>
            <a:ext cx="3039247" cy="1857565"/>
            <a:chExt cx="3039247" cy="1857565"/>
          </a:xfrm>
        </p:grpSpPr>
        <p:pic>
          <p:nvPicPr>
            <p:cNvPr id="21" name="图片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3039247" cy="1414462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2" name="形状10"/>
            <p:cNvSpPr txBox="1"/>
            <p:nvPr/>
          </p:nvSpPr>
          <p:spPr>
            <a:xfrm>
              <a:off x="801491" y="1487681"/>
              <a:ext cx="1774822" cy="36988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“眼睛受骗”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60" name="图片 59" title="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7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3223412" y="290874"/>
            <a:ext cx="5345116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照相机、投影仪和放大镜的成像比较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2568275" y="1810305"/>
            <a:ext cx="4677056" cy="1003300"/>
            <a:chExt cx="4677056" cy="1003300"/>
          </a:xfrm>
        </p:grpSpPr>
        <p:sp>
          <p:nvSpPr>
            <p:cNvPr id="4" name="形状13"/>
            <p:cNvSpPr txBox="1"/>
            <p:nvPr/>
          </p:nvSpPr>
          <p:spPr>
            <a:xfrm rot="16200000">
              <a:off x="0" y="370168"/>
              <a:ext cx="969962" cy="229625"/>
            </a:xfrm>
            <a:custGeom>
              <a:gdLst>
                <a:gd name="connsiteX0" fmla="*/ 832187 w 969962"/>
                <a:gd name="connsiteY0" fmla="*/ 0 h 229625"/>
                <a:gd name="connsiteX1" fmla="*/ 969962 w 969962"/>
                <a:gd name="connsiteY1" fmla="*/ 114813 h 229625"/>
                <a:gd name="connsiteX2" fmla="*/ 832187 w 969962"/>
                <a:gd name="connsiteY2" fmla="*/ 229625 h 229625"/>
                <a:gd name="connsiteX3" fmla="*/ 832187 w 969962"/>
                <a:gd name="connsiteY3" fmla="*/ 153083 h 229625"/>
                <a:gd name="connsiteX4" fmla="*/ 0 w 969962"/>
                <a:gd name="connsiteY4" fmla="*/ 153083 h 229625"/>
                <a:gd name="connsiteX5" fmla="*/ 0 w 969962"/>
                <a:gd name="connsiteY5" fmla="*/ 76542 h 229625"/>
                <a:gd name="connsiteX6" fmla="*/ 832187 w 969962"/>
                <a:gd name="connsiteY6" fmla="*/ 76542 h 229625"/>
                <a:gd name="connsiteX7" fmla="*/ 832187 w 969962"/>
                <a:gd name="connsiteY7" fmla="*/ 0 h 22962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962" h="229625">
                  <a:moveTo>
                    <a:pt x="832187" y="0"/>
                  </a:moveTo>
                  <a:lnTo>
                    <a:pt x="969962" y="114813"/>
                  </a:lnTo>
                  <a:lnTo>
                    <a:pt x="832187" y="229625"/>
                  </a:lnTo>
                  <a:lnTo>
                    <a:pt x="832187" y="153083"/>
                  </a:lnTo>
                  <a:lnTo>
                    <a:pt x="0" y="153083"/>
                  </a:lnTo>
                  <a:lnTo>
                    <a:pt x="0" y="76542"/>
                  </a:lnTo>
                  <a:lnTo>
                    <a:pt x="832187" y="76542"/>
                  </a:lnTo>
                  <a:lnTo>
                    <a:pt x="832187" y="0"/>
                  </a:lnTo>
                  <a:close/>
                </a:path>
              </a:pathLst>
            </a:custGeom>
            <a:solidFill>
              <a:srgbClr val="0000FF">
                <a:alpha val="100000"/>
              </a:srgbClr>
            </a:solidFill>
            <a:ln w="14288">
              <a:solidFill>
                <a:srgbClr val="CC99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18"/>
            <p:cNvSpPr txBox="1"/>
            <p:nvPr/>
          </p:nvSpPr>
          <p:spPr>
            <a:xfrm>
              <a:off x="4050481" y="727559"/>
              <a:ext cx="33338" cy="242403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" name="形状19"/>
            <p:cNvSpPr txBox="1"/>
            <p:nvPr/>
          </p:nvSpPr>
          <p:spPr>
            <a:xfrm>
              <a:off x="3740989" y="361276"/>
              <a:ext cx="310903" cy="119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20"/>
            <p:cNvSpPr txBox="1"/>
            <p:nvPr/>
          </p:nvSpPr>
          <p:spPr>
            <a:xfrm>
              <a:off x="3707304" y="727559"/>
              <a:ext cx="343176" cy="33338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21"/>
            <p:cNvSpPr txBox="1"/>
            <p:nvPr/>
          </p:nvSpPr>
          <p:spPr>
            <a:xfrm>
              <a:off x="4050476" y="80556"/>
              <a:ext cx="1191" cy="296094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4288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22"/>
            <p:cNvSpPr txBox="1"/>
            <p:nvPr/>
          </p:nvSpPr>
          <p:spPr>
            <a:xfrm>
              <a:off x="4050481" y="80556"/>
              <a:ext cx="516026" cy="3333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23"/>
            <p:cNvSpPr txBox="1"/>
            <p:nvPr/>
          </p:nvSpPr>
          <p:spPr>
            <a:xfrm>
              <a:off x="4050481" y="969962"/>
              <a:ext cx="516026" cy="33338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形状24"/>
            <p:cNvSpPr txBox="1"/>
            <p:nvPr/>
          </p:nvSpPr>
          <p:spPr>
            <a:xfrm>
              <a:off x="4566502" y="80556"/>
              <a:ext cx="1191" cy="89053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2862">
              <a:solidFill>
                <a:srgbClr val="99CC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14"/>
            <p:cNvSpPr txBox="1"/>
            <p:nvPr/>
          </p:nvSpPr>
          <p:spPr>
            <a:xfrm>
              <a:off x="484981" y="0"/>
              <a:ext cx="4120637" cy="670753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15"/>
            <p:cNvSpPr txBox="1"/>
            <p:nvPr/>
          </p:nvSpPr>
          <p:spPr>
            <a:xfrm rot="10800000" flipH="1">
              <a:off x="484981" y="404425"/>
              <a:ext cx="4081525" cy="565537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形状16"/>
            <p:cNvSpPr txBox="1"/>
            <p:nvPr/>
          </p:nvSpPr>
          <p:spPr>
            <a:xfrm rot="5400000">
              <a:off x="4437032" y="518607"/>
              <a:ext cx="240024" cy="97149"/>
            </a:xfrm>
            <a:custGeom>
              <a:gdLst>
                <a:gd name="connsiteX0" fmla="*/ 181735 w 240024"/>
                <a:gd name="connsiteY0" fmla="*/ 0 h 97149"/>
                <a:gd name="connsiteX1" fmla="*/ 240025 w 240024"/>
                <a:gd name="connsiteY1" fmla="*/ 48575 h 97149"/>
                <a:gd name="connsiteX2" fmla="*/ 181735 w 240024"/>
                <a:gd name="connsiteY2" fmla="*/ 97149 h 97149"/>
                <a:gd name="connsiteX3" fmla="*/ 181735 w 240024"/>
                <a:gd name="connsiteY3" fmla="*/ 64766 h 97149"/>
                <a:gd name="connsiteX4" fmla="*/ 0 w 240024"/>
                <a:gd name="connsiteY4" fmla="*/ 64766 h 97149"/>
                <a:gd name="connsiteX5" fmla="*/ 0 w 240024"/>
                <a:gd name="connsiteY5" fmla="*/ 32383 h 97149"/>
                <a:gd name="connsiteX6" fmla="*/ 181735 w 240024"/>
                <a:gd name="connsiteY6" fmla="*/ 32383 h 97149"/>
                <a:gd name="connsiteX7" fmla="*/ 181735 w 240024"/>
                <a:gd name="connsiteY7" fmla="*/ 0 h 9714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025" h="97149">
                  <a:moveTo>
                    <a:pt x="181735" y="0"/>
                  </a:moveTo>
                  <a:lnTo>
                    <a:pt x="240025" y="48575"/>
                  </a:lnTo>
                  <a:lnTo>
                    <a:pt x="181735" y="97149"/>
                  </a:lnTo>
                  <a:lnTo>
                    <a:pt x="181735" y="64766"/>
                  </a:lnTo>
                  <a:lnTo>
                    <a:pt x="0" y="64766"/>
                  </a:lnTo>
                  <a:lnTo>
                    <a:pt x="0" y="32383"/>
                  </a:lnTo>
                  <a:lnTo>
                    <a:pt x="181735" y="32383"/>
                  </a:lnTo>
                  <a:lnTo>
                    <a:pt x="181735" y="0"/>
                  </a:lnTo>
                  <a:close/>
                </a:path>
              </a:pathLst>
            </a:custGeom>
            <a:solidFill>
              <a:srgbClr val="0000FF">
                <a:alpha val="100000"/>
              </a:srgbClr>
            </a:solidFill>
            <a:ln w="14288">
              <a:solidFill>
                <a:srgbClr val="CC99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" name="形状17"/>
            <p:cNvSpPr txBox="1"/>
            <p:nvPr/>
          </p:nvSpPr>
          <p:spPr>
            <a:xfrm>
              <a:off x="3707304" y="363325"/>
              <a:ext cx="58037" cy="364969"/>
            </a:xfrm>
            <a:prstGeom prst="ellipse">
              <a:avLst/>
            </a:prstGeom>
            <a:solidFill>
              <a:srgbClr val="00FFFF">
                <a:alpha val="100000"/>
              </a:srgbClr>
            </a:solidFill>
            <a:ln w="42862">
              <a:solidFill>
                <a:srgbClr val="CC99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</p:grpSp>
      <p:pic>
        <p:nvPicPr>
          <p:cNvPr id="16" name="图片1" title=""/>
          <p:cNvPicPr>
            <a:picLocks noChangeAspect="1"/>
          </p:cNvPicPr>
          <p:nvPr/>
        </p:nvPicPr>
        <p:blipFill>
          <a:blip r:embed="rId2"/>
          <a:srcRect l="14634" r="11751"/>
          <a:stretch>
            <a:fillRect/>
          </a:stretch>
        </p:blipFill>
        <p:spPr>
          <a:xfrm>
            <a:off x="2940701" y="3321167"/>
            <a:ext cx="4178300" cy="1657350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grpSp>
        <p:nvGrpSpPr>
          <p:cNvPr id="17" name="组合2" title=""/>
          <p:cNvGrpSpPr/>
          <p:nvPr/>
        </p:nvGrpSpPr>
        <p:grpSpPr>
          <a:xfrm>
            <a:off x="2931062" y="5398628"/>
            <a:ext cx="4402137" cy="930275"/>
            <a:chExt cx="4402137" cy="930275"/>
          </a:xfrm>
        </p:grpSpPr>
        <p:sp>
          <p:nvSpPr>
            <p:cNvPr id="18" name="形状25"/>
            <p:cNvSpPr txBox="1"/>
            <p:nvPr/>
          </p:nvSpPr>
          <p:spPr>
            <a:xfrm>
              <a:off x="2392666" y="347479"/>
              <a:ext cx="143121" cy="477233"/>
            </a:xfrm>
            <a:prstGeom prst="ellipse">
              <a:avLst/>
            </a:prstGeom>
            <a:solidFill>
              <a:srgbClr val="00FFFF">
                <a:alpha val="100000"/>
              </a:srgbClr>
            </a:solidFill>
            <a:ln w="42862">
              <a:solidFill>
                <a:srgbClr val="CC99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9" name="形状26"/>
            <p:cNvSpPr txBox="1"/>
            <p:nvPr/>
          </p:nvSpPr>
          <p:spPr>
            <a:xfrm>
              <a:off x="0" y="586095"/>
              <a:ext cx="4402137" cy="33338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FFFFFF">
                  <a:alpha val="100000"/>
                </a:srgbClr>
              </a:solidFill>
              <a:prstDash val="sysDash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0" name="形状27"/>
            <p:cNvSpPr txBox="1"/>
            <p:nvPr/>
          </p:nvSpPr>
          <p:spPr>
            <a:xfrm rot="16200000">
              <a:off x="1696427" y="439757"/>
              <a:ext cx="199030" cy="120037"/>
            </a:xfrm>
            <a:custGeom>
              <a:gdLst>
                <a:gd name="connsiteX0" fmla="*/ 127008 w 199030"/>
                <a:gd name="connsiteY0" fmla="*/ 0 h 120037"/>
                <a:gd name="connsiteX1" fmla="*/ 199030 w 199030"/>
                <a:gd name="connsiteY1" fmla="*/ 60019 h 120037"/>
                <a:gd name="connsiteX2" fmla="*/ 127008 w 199030"/>
                <a:gd name="connsiteY2" fmla="*/ 120037 h 120037"/>
                <a:gd name="connsiteX3" fmla="*/ 127008 w 199030"/>
                <a:gd name="connsiteY3" fmla="*/ 80025 h 120037"/>
                <a:gd name="connsiteX4" fmla="*/ 0 w 199030"/>
                <a:gd name="connsiteY4" fmla="*/ 80025 h 120037"/>
                <a:gd name="connsiteX5" fmla="*/ 0 w 199030"/>
                <a:gd name="connsiteY5" fmla="*/ 40012 h 120037"/>
                <a:gd name="connsiteX6" fmla="*/ 127008 w 199030"/>
                <a:gd name="connsiteY6" fmla="*/ 40012 h 120037"/>
                <a:gd name="connsiteX7" fmla="*/ 127008 w 199030"/>
                <a:gd name="connsiteY7" fmla="*/ 0 h 12003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030" h="120037">
                  <a:moveTo>
                    <a:pt x="127008" y="0"/>
                  </a:moveTo>
                  <a:lnTo>
                    <a:pt x="199030" y="60019"/>
                  </a:lnTo>
                  <a:lnTo>
                    <a:pt x="127008" y="120037"/>
                  </a:lnTo>
                  <a:lnTo>
                    <a:pt x="127008" y="80025"/>
                  </a:lnTo>
                  <a:lnTo>
                    <a:pt x="0" y="80025"/>
                  </a:lnTo>
                  <a:lnTo>
                    <a:pt x="0" y="40012"/>
                  </a:lnTo>
                  <a:lnTo>
                    <a:pt x="127008" y="40012"/>
                  </a:lnTo>
                  <a:lnTo>
                    <a:pt x="127008" y="0"/>
                  </a:lnTo>
                  <a:close/>
                </a:path>
              </a:pathLst>
            </a:custGeom>
            <a:solidFill>
              <a:srgbClr val="0000FF">
                <a:alpha val="100000"/>
              </a:srgbClr>
            </a:solidFill>
            <a:ln w="14288">
              <a:solidFill>
                <a:srgbClr val="CC99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1" name="形状28"/>
            <p:cNvSpPr txBox="1"/>
            <p:nvPr/>
          </p:nvSpPr>
          <p:spPr>
            <a:xfrm>
              <a:off x="1802867" y="400260"/>
              <a:ext cx="637121" cy="119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42862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2" name="形状29"/>
            <p:cNvSpPr txBox="1"/>
            <p:nvPr/>
          </p:nvSpPr>
          <p:spPr>
            <a:xfrm>
              <a:off x="2439988" y="401360"/>
              <a:ext cx="1483153" cy="263908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3" name="形状30"/>
            <p:cNvSpPr txBox="1"/>
            <p:nvPr/>
          </p:nvSpPr>
          <p:spPr>
            <a:xfrm>
              <a:off x="1802867" y="400260"/>
              <a:ext cx="589799" cy="159444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4" name="形状31"/>
            <p:cNvSpPr txBox="1"/>
            <p:nvPr/>
          </p:nvSpPr>
          <p:spPr>
            <a:xfrm>
              <a:off x="2392666" y="559704"/>
              <a:ext cx="1435831" cy="37057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32"/>
            <p:cNvSpPr txBox="1"/>
            <p:nvPr/>
          </p:nvSpPr>
          <p:spPr>
            <a:xfrm rot="10800000">
              <a:off x="285088" y="1100"/>
              <a:ext cx="2154900" cy="40026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FFFFFF">
                  <a:alpha val="100000"/>
                </a:srgbClr>
              </a:solidFill>
              <a:prstDash val="sysDash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形状33"/>
            <p:cNvSpPr txBox="1"/>
            <p:nvPr/>
          </p:nvSpPr>
          <p:spPr>
            <a:xfrm rot="10800000">
              <a:off x="469761" y="0"/>
              <a:ext cx="1333107" cy="40026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FFFFFF">
                  <a:alpha val="100000"/>
                </a:srgbClr>
              </a:solidFill>
              <a:prstDash val="sysDash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形状34"/>
            <p:cNvSpPr txBox="1"/>
            <p:nvPr/>
          </p:nvSpPr>
          <p:spPr>
            <a:xfrm rot="16200000">
              <a:off x="403164" y="247550"/>
              <a:ext cx="548708" cy="156972"/>
            </a:xfrm>
            <a:custGeom>
              <a:gdLst>
                <a:gd name="connsiteX0" fmla="*/ 454525 w 548708"/>
                <a:gd name="connsiteY0" fmla="*/ 0 h 156972"/>
                <a:gd name="connsiteX1" fmla="*/ 548708 w 548708"/>
                <a:gd name="connsiteY1" fmla="*/ 78486 h 156972"/>
                <a:gd name="connsiteX2" fmla="*/ 454525 w 548708"/>
                <a:gd name="connsiteY2" fmla="*/ 156972 h 156972"/>
                <a:gd name="connsiteX3" fmla="*/ 454525 w 548708"/>
                <a:gd name="connsiteY3" fmla="*/ 104648 h 156972"/>
                <a:gd name="connsiteX4" fmla="*/ 0 w 548708"/>
                <a:gd name="connsiteY4" fmla="*/ 104648 h 156972"/>
                <a:gd name="connsiteX5" fmla="*/ 0 w 548708"/>
                <a:gd name="connsiteY5" fmla="*/ 52324 h 156972"/>
                <a:gd name="connsiteX6" fmla="*/ 454525 w 548708"/>
                <a:gd name="connsiteY6" fmla="*/ 52324 h 156972"/>
                <a:gd name="connsiteX7" fmla="*/ 454525 w 548708"/>
                <a:gd name="connsiteY7" fmla="*/ 0 h 15697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708" h="156972">
                  <a:moveTo>
                    <a:pt x="454525" y="0"/>
                  </a:moveTo>
                  <a:lnTo>
                    <a:pt x="548708" y="78486"/>
                  </a:lnTo>
                  <a:lnTo>
                    <a:pt x="454525" y="156972"/>
                  </a:lnTo>
                  <a:lnTo>
                    <a:pt x="454525" y="104648"/>
                  </a:lnTo>
                  <a:lnTo>
                    <a:pt x="0" y="104648"/>
                  </a:lnTo>
                  <a:lnTo>
                    <a:pt x="0" y="52324"/>
                  </a:lnTo>
                  <a:lnTo>
                    <a:pt x="454525" y="52324"/>
                  </a:lnTo>
                  <a:lnTo>
                    <a:pt x="454525" y="0"/>
                  </a:lnTo>
                  <a:close/>
                </a:path>
              </a:pathLst>
            </a:custGeom>
            <a:solidFill>
              <a:srgbClr val="99CCFF">
                <a:alpha val="100000"/>
              </a:srgbClr>
            </a:solidFill>
            <a:ln w="14288">
              <a:solidFill>
                <a:srgbClr val="000000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28" name="形状2" title=""/>
          <p:cNvSpPr txBox="1"/>
          <p:nvPr/>
        </p:nvSpPr>
        <p:spPr>
          <a:xfrm>
            <a:off x="192091" y="193672"/>
            <a:ext cx="1485900" cy="39846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课堂小结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aphicFrame>
        <p:nvGraphicFramePr>
          <p:cNvPr id="29" name="表格1" title=""/>
          <p:cNvGraphicFramePr>
            <a:graphicFrameLocks noGrp="1"/>
          </p:cNvGraphicFramePr>
          <p:nvPr/>
        </p:nvGraphicFramePr>
        <p:xfrm>
          <a:off x="1016470" y="912838"/>
          <a:ext cx="10160518" cy="5577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4956"/>
                <a:gridCol w="4449406"/>
                <a:gridCol w="3846156"/>
              </a:tblGrid>
              <a:tr h="530320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18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仪器名称</a:t>
                      </a:r>
                      <a:endParaRPr lang="zh-CN" altLang="en-US" sz="18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18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成像原理图</a:t>
                      </a:r>
                      <a:endParaRPr lang="zh-CN" altLang="en-US" sz="18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18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成像特点</a:t>
                      </a:r>
                      <a:endParaRPr lang="zh-CN" altLang="en-US" sz="18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805748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照相机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  <a:p>
                      <a:pPr marL="0" algn="l"/>
                    </a:p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利用凸透镜成______、______、______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805748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投影仪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  <a:p>
                      <a:pPr marL="0" algn="l"/>
                    </a:p>
                    <a:p>
                      <a:pPr marL="0" algn="l"/>
                    </a:p>
                    <a:p>
                      <a:pPr marL="0" algn="l"/>
                    </a:p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利用凸透镜成______、______、______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1435481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放大镜</a:t>
                      </a:r>
                      <a:endParaRPr lang="zh-CN" altLang="en-US" sz="2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  <a:p>
                      <a:pPr marL="0" algn="l"/>
                    </a:p>
                    <a:p>
                      <a:pPr marL="0" algn="l"/>
                    </a:p>
                    <a:p>
                      <a:pPr marL="0" algn="l"/>
                    </a:p>
                  </a:txBody>
                  <a:tcPr>
                    <a:lnL w="12700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利用凸透镜成______、______、______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12700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12700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12700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0" name="形状3" title=""/>
          <p:cNvSpPr txBox="1"/>
          <p:nvPr/>
        </p:nvSpPr>
        <p:spPr>
          <a:xfrm>
            <a:off x="7682065" y="2273303"/>
            <a:ext cx="1111253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倒立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形状4" title=""/>
          <p:cNvSpPr txBox="1"/>
          <p:nvPr/>
        </p:nvSpPr>
        <p:spPr>
          <a:xfrm>
            <a:off x="9980638" y="2273332"/>
            <a:ext cx="1412875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实像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形状5" title=""/>
          <p:cNvSpPr txBox="1"/>
          <p:nvPr/>
        </p:nvSpPr>
        <p:spPr>
          <a:xfrm>
            <a:off x="8802176" y="2273189"/>
            <a:ext cx="127000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缩小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形状6" title=""/>
          <p:cNvSpPr txBox="1"/>
          <p:nvPr/>
        </p:nvSpPr>
        <p:spPr>
          <a:xfrm>
            <a:off x="7633564" y="4110552"/>
            <a:ext cx="1328738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倒立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形状7" title=""/>
          <p:cNvSpPr txBox="1"/>
          <p:nvPr/>
        </p:nvSpPr>
        <p:spPr>
          <a:xfrm>
            <a:off x="9980800" y="4110628"/>
            <a:ext cx="1412875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实像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形状8" title=""/>
          <p:cNvSpPr txBox="1"/>
          <p:nvPr/>
        </p:nvSpPr>
        <p:spPr>
          <a:xfrm>
            <a:off x="8754837" y="4110466"/>
            <a:ext cx="127000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放大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形状9" title=""/>
          <p:cNvSpPr txBox="1"/>
          <p:nvPr/>
        </p:nvSpPr>
        <p:spPr>
          <a:xfrm>
            <a:off x="7632678" y="5768645"/>
            <a:ext cx="1330325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形状10" title=""/>
          <p:cNvSpPr txBox="1"/>
          <p:nvPr/>
        </p:nvSpPr>
        <p:spPr>
          <a:xfrm>
            <a:off x="9928727" y="5768569"/>
            <a:ext cx="1247975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虚像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形状11" title=""/>
          <p:cNvSpPr txBox="1"/>
          <p:nvPr/>
        </p:nvSpPr>
        <p:spPr>
          <a:xfrm>
            <a:off x="8754894" y="5768969"/>
            <a:ext cx="127000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放大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0" name="图片 39" title="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  <p:bldP spid="32" grpId="0" animBg="1"/>
      <p:bldP spid="31" grpId="0" animBg="1"/>
      <p:bldP spid="33" grpId="0" animBg="1"/>
      <p:bldP spid="35" grpId="0" animBg="1"/>
      <p:bldP spid="34" grpId="0" animBg="1"/>
      <p:bldP spid="36" grpId="0" animBg="1"/>
      <p:bldP spid="38" grpId="0" animBg="1"/>
      <p:bldP spid="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3034" y="2438695"/>
            <a:ext cx="878081" cy="1966522"/>
          </a:xfrm>
          <a:custGeom>
            <a:gdLst>
              <a:gd name="connsiteX0" fmla="*/ 210739 w 878081"/>
              <a:gd name="connsiteY0" fmla="*/ 0 h 1966522"/>
              <a:gd name="connsiteX1" fmla="*/ 807835 w 878081"/>
              <a:gd name="connsiteY1" fmla="*/ 0 h 1966522"/>
              <a:gd name="connsiteX2" fmla="*/ 832931 w 878081"/>
              <a:gd name="connsiteY2" fmla="*/ 0 h 1966522"/>
              <a:gd name="connsiteX3" fmla="*/ 881218 w 878081"/>
              <a:gd name="connsiteY3" fmla="*/ 56858 h 1966522"/>
              <a:gd name="connsiteX4" fmla="*/ 856122 w 878081"/>
              <a:gd name="connsiteY4" fmla="*/ 127104 h 1966522"/>
              <a:gd name="connsiteX5" fmla="*/ 737588 w 878081"/>
              <a:gd name="connsiteY5" fmla="*/ 140493 h 1966522"/>
              <a:gd name="connsiteX6" fmla="*/ 737588 w 878081"/>
              <a:gd name="connsiteY6" fmla="*/ 1896276 h 1966522"/>
              <a:gd name="connsiteX7" fmla="*/ 737588 w 878081"/>
              <a:gd name="connsiteY7" fmla="*/ 1935071 h 1966522"/>
              <a:gd name="connsiteX8" fmla="*/ 70246 w 878081"/>
              <a:gd name="connsiteY8" fmla="*/ 1966522 h 1966522"/>
              <a:gd name="connsiteX9" fmla="*/ 31450 w 878081"/>
              <a:gd name="connsiteY9" fmla="*/ 1966522 h 1966522"/>
              <a:gd name="connsiteX10" fmla="*/ 0 w 878081"/>
              <a:gd name="connsiteY10" fmla="*/ 1857479 h 1966522"/>
              <a:gd name="connsiteX11" fmla="*/ 140493 w 878081"/>
              <a:gd name="connsiteY11" fmla="*/ 1826029 h 1966522"/>
              <a:gd name="connsiteX12" fmla="*/ 140493 w 878081"/>
              <a:gd name="connsiteY12" fmla="*/ 70246 h 1966522"/>
              <a:gd name="connsiteX13" fmla="*/ 140493 w 878081"/>
              <a:gd name="connsiteY13" fmla="*/ 31450 h 1966522"/>
              <a:gd name="connsiteX0-1" fmla="*/ 210739 w 878081"/>
              <a:gd name="connsiteY0-2" fmla="*/ 0 h 1966522"/>
              <a:gd name="connsiteX1-3" fmla="*/ 807835 w 878081"/>
              <a:gd name="connsiteY1-4" fmla="*/ 0 h 1966522"/>
              <a:gd name="connsiteX2-5" fmla="*/ 832931 w 878081"/>
              <a:gd name="connsiteY2-6" fmla="*/ 0 h 1966522"/>
              <a:gd name="connsiteX3-7" fmla="*/ 881218 w 878081"/>
              <a:gd name="connsiteY3-8" fmla="*/ 56858 h 1966522"/>
              <a:gd name="connsiteX4-9" fmla="*/ 856122 w 878081"/>
              <a:gd name="connsiteY4-10" fmla="*/ 127104 h 1966522"/>
              <a:gd name="connsiteX5-11" fmla="*/ 210739 w 878081"/>
              <a:gd name="connsiteY5-12" fmla="*/ 140493 h 1966522"/>
              <a:gd name="connsiteX6-13" fmla="*/ 235836 w 878081"/>
              <a:gd name="connsiteY6-14" fmla="*/ 140493 h 1966522"/>
              <a:gd name="connsiteX7-15" fmla="*/ 284123 w 878081"/>
              <a:gd name="connsiteY7-16" fmla="*/ 83635 h 1966522"/>
              <a:gd name="connsiteX8-17" fmla="*/ 259026 w 878081"/>
              <a:gd name="connsiteY8-18" fmla="*/ 13389 h 1966522"/>
              <a:gd name="connsiteX0-19" fmla="*/ 210739 w 878081"/>
              <a:gd name="connsiteY0-20" fmla="*/ 70246 h 1966522"/>
              <a:gd name="connsiteX1-21" fmla="*/ 280986 w 878081"/>
              <a:gd name="connsiteY1-22" fmla="*/ 70246 h 1966522"/>
              <a:gd name="connsiteX2-23" fmla="*/ 280986 w 878081"/>
              <a:gd name="connsiteY2-24" fmla="*/ 109043 h 1966522"/>
              <a:gd name="connsiteX3-25" fmla="*/ 191341 w 878081"/>
              <a:gd name="connsiteY3-26" fmla="*/ 140493 h 1966522"/>
              <a:gd name="connsiteX4-27" fmla="*/ 175616 w 878081"/>
              <a:gd name="connsiteY4-28" fmla="*/ 85972 h 1966522"/>
              <a:gd name="connsiteX0-29" fmla="*/ 70246 w 878081"/>
              <a:gd name="connsiteY0-30" fmla="*/ 1826029 h 1966522"/>
              <a:gd name="connsiteX1-31" fmla="*/ 140493 w 878081"/>
              <a:gd name="connsiteY1-32" fmla="*/ 1826029 h 1966522"/>
              <a:gd name="connsiteX2-33" fmla="*/ 140493 w 878081"/>
              <a:gd name="connsiteY2-34" fmla="*/ 1896276 h 1966522"/>
              <a:gd name="connsiteX3-35" fmla="*/ 140493 w 878081"/>
              <a:gd name="connsiteY3-36" fmla="*/ 1935072 h 1966522"/>
              <a:gd name="connsiteX4-37" fmla="*/ 31450 w 878081"/>
              <a:gd name="connsiteY4-38" fmla="*/ 1966522 h 1966522"/>
              <a:gd name="connsiteX5-39" fmla="*/ 0 w 878081"/>
              <a:gd name="connsiteY5-40" fmla="*/ 1857479 h 1966522"/>
              <a:gd name="connsiteX0-41" fmla="*/ 70246 w 878081"/>
              <a:gd name="connsiteY0-42" fmla="*/ 1826029 h 1966522"/>
              <a:gd name="connsiteX1-43" fmla="*/ 89645 w 878081"/>
              <a:gd name="connsiteY1-44" fmla="*/ 1826029 h 1966522"/>
              <a:gd name="connsiteX2-45" fmla="*/ 105370 w 878081"/>
              <a:gd name="connsiteY2-46" fmla="*/ 1880550 h 1966522"/>
              <a:gd name="connsiteX3-47" fmla="*/ 140493 w 878081"/>
              <a:gd name="connsiteY3-48" fmla="*/ 1896276 h 1966522"/>
              <a:gd name="connsiteX4-49" fmla="*/ 140493 w 878081"/>
              <a:gd name="connsiteY4-50" fmla="*/ 1935072 h 1966522"/>
              <a:gd name="connsiteX5-51" fmla="*/ 31450 w 878081"/>
              <a:gd name="connsiteY5-52" fmla="*/ 1966522 h 1966522"/>
              <a:gd name="connsiteX6-53" fmla="*/ 0 w 878081"/>
              <a:gd name="connsiteY6-54" fmla="*/ 1857479 h 196652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1966521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1896276"/>
                </a:lnTo>
                <a:cubicBezTo>
                  <a:pt x="737588" y="1935071"/>
                  <a:pt x="706138" y="1966522"/>
                  <a:pt x="667342" y="1966522"/>
                </a:cubicBezTo>
                <a:lnTo>
                  <a:pt x="70246" y="1966522"/>
                </a:lnTo>
                <a:cubicBezTo>
                  <a:pt x="31450" y="1966522"/>
                  <a:pt x="0" y="1935072"/>
                  <a:pt x="0" y="1896276"/>
                </a:cubicBezTo>
                <a:cubicBezTo>
                  <a:pt x="0" y="1857479"/>
                  <a:pt x="31450" y="1826029"/>
                  <a:pt x="70246" y="1826029"/>
                </a:cubicBezTo>
                <a:lnTo>
                  <a:pt x="140493" y="1826029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1966521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1966521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1966521">
                <a:moveTo>
                  <a:pt x="70246" y="1826029"/>
                </a:moveTo>
                <a:lnTo>
                  <a:pt x="140493" y="1826029"/>
                </a:lnTo>
                <a:lnTo>
                  <a:pt x="140493" y="1896276"/>
                </a:lnTo>
                <a:cubicBezTo>
                  <a:pt x="140493" y="1935072"/>
                  <a:pt x="109042" y="1966522"/>
                  <a:pt x="70246" y="1966522"/>
                </a:cubicBezTo>
                <a:cubicBezTo>
                  <a:pt x="31450" y="1966522"/>
                  <a:pt x="0" y="1935071"/>
                  <a:pt x="0" y="1896275"/>
                </a:cubicBezTo>
                <a:cubicBezTo>
                  <a:pt x="0" y="1857479"/>
                  <a:pt x="31450" y="1826029"/>
                  <a:pt x="70246" y="1826029"/>
                </a:cubicBezTo>
                <a:close/>
              </a:path>
              <a:path w="878081" h="1966521">
                <a:moveTo>
                  <a:pt x="70246" y="1826029"/>
                </a:moveTo>
                <a:cubicBezTo>
                  <a:pt x="89645" y="1826029"/>
                  <a:pt x="105370" y="1841754"/>
                  <a:pt x="105370" y="1861152"/>
                </a:cubicBezTo>
                <a:cubicBezTo>
                  <a:pt x="105370" y="1880550"/>
                  <a:pt x="89645" y="1896276"/>
                  <a:pt x="70246" y="1896276"/>
                </a:cubicBezTo>
                <a:lnTo>
                  <a:pt x="140493" y="1896276"/>
                </a:lnTo>
                <a:cubicBezTo>
                  <a:pt x="140493" y="1935072"/>
                  <a:pt x="109042" y="1966522"/>
                  <a:pt x="70246" y="1966522"/>
                </a:cubicBezTo>
                <a:cubicBezTo>
                  <a:pt x="31450" y="1966522"/>
                  <a:pt x="0" y="1935071"/>
                  <a:pt x="0" y="1896275"/>
                </a:cubicBezTo>
                <a:cubicBezTo>
                  <a:pt x="0" y="1857479"/>
                  <a:pt x="31450" y="1826029"/>
                  <a:pt x="70246" y="182602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照相机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5979" y="770744"/>
            <a:ext cx="9426578" cy="53024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形状6" title=""/>
          <p:cNvSpPr txBox="1"/>
          <p:nvPr/>
        </p:nvSpPr>
        <p:spPr>
          <a:xfrm>
            <a:off x="6189650" y="363579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1" title=""/>
          <p:cNvSpPr txBox="1"/>
          <p:nvPr/>
        </p:nvSpPr>
        <p:spPr>
          <a:xfrm>
            <a:off x="224323" y="145971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用照相机照相时，物体在胶卷上形成(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260871" y="1310516"/>
            <a:ext cx="5743575" cy="109442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A.缩小的倒立实像 B.放大的正立实像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C.缩小的正立实像 D.缩小的倒立虚像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6157903" y="146094"/>
            <a:ext cx="5780484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如图所示，放映幻灯片时，要想使银幕上出现大的“F”字母，幻灯片正确的放法应该是(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rcRect l="48997" t="74734" r="14028" b="20106"/>
          <a:stretch>
            <a:fillRect/>
          </a:stretch>
        </p:blipFill>
        <p:spPr>
          <a:xfrm>
            <a:off x="6194631" y="1762668"/>
            <a:ext cx="5743642" cy="110984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3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1" title=""/>
          <p:cNvSpPr txBox="1"/>
          <p:nvPr/>
        </p:nvSpPr>
        <p:spPr>
          <a:xfrm>
            <a:off x="224199" y="157153"/>
            <a:ext cx="5780484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如图所示，从图甲到图乙的变化过程中，放大镜是逐渐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(选填“靠近”或“远离”)书本的。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rcRect l="61717" t="16833" r="19059" b="76916"/>
          <a:stretch>
            <a:fillRect/>
          </a:stretch>
        </p:blipFill>
        <p:spPr>
          <a:xfrm>
            <a:off x="1414120" y="1773984"/>
            <a:ext cx="2634989" cy="1186880"/>
          </a:xfrm>
          <a:prstGeom prst="rect">
            <a:avLst/>
          </a:prstGeom>
        </p:spPr>
      </p:pic>
      <p:pic>
        <p:nvPicPr>
          <p:cNvPr id="26" name="图片 25" title="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2685" y="6058535"/>
            <a:ext cx="61595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形状5" title=""/>
          <p:cNvSpPr txBox="1"/>
          <p:nvPr/>
        </p:nvSpPr>
        <p:spPr>
          <a:xfrm>
            <a:off x="6189059" y="362902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形状6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1" title=""/>
          <p:cNvSpPr txBox="1"/>
          <p:nvPr/>
        </p:nvSpPr>
        <p:spPr>
          <a:xfrm>
            <a:off x="265681" y="134788"/>
            <a:ext cx="5780484" cy="252130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现在很多智能手机都具有摄像功能，摄像时手机的镜头相当于一个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透镜，通过镜头所成的是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(选填“倒立”或“正立”)的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(选填“实像”或“虚像”)。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6157493" y="134912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如图所示是投影仪的工作原理图。下列说法错误的是(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6233017" y="1299943"/>
            <a:ext cx="5629875" cy="245030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A.投影仪的镜头相当于一个凸透镜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B.为了使观众看到正立的像，投影片要倒着插入架上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C.投影片上的画面在屏幕上成虚像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D.平面镜的作用是改变光路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rcRect l="21881" t="22847" r="54887" b="64504"/>
          <a:stretch>
            <a:fillRect/>
          </a:stretch>
        </p:blipFill>
        <p:spPr>
          <a:xfrm>
            <a:off x="7457294" y="3749259"/>
            <a:ext cx="3181988" cy="240243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形状5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3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65557" y="157153"/>
            <a:ext cx="5780484" cy="207828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一个角的度数比较小，只有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3°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，为了看清楚些，用一个放大倍数为6倍的放大镜观察，可以看到这个角的度数为(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340928" y="2226021"/>
            <a:ext cx="5629875" cy="65055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3°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B.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6°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C.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9°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D.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18°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179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等线 Light</vt:lpstr>
      <vt:lpstr>等线</vt:lpstr>
      <vt:lpstr>楷体</vt:lpstr>
      <vt:lpstr>微软雅黑</vt:lpstr>
      <vt:lpstr>宋体</vt:lpstr>
      <vt:lpstr>Times New Roman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2025-06-30T16:06:14Z</cp:lastPrinted>
  <dcterms:created xsi:type="dcterms:W3CDTF">2025-06-30T16:06:14Z</dcterms:created>
  <dcterms:modified xsi:type="dcterms:W3CDTF">2025-06-30T08:06:14Z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