
<file path=[Content_Types].xml><?xml version="1.0" encoding="utf-8"?>
<Types xmlns="http://schemas.openxmlformats.org/package/2006/content-types">
  <Default Extension="wav" ContentType="audio/x-wav"/>
  <Default Extension="png" ContentType="image/png"/>
  <Default Extension="jpeg" ContentType="image/jpeg"/>
  <Default Extension="JPG" ContentType="image/.jpg"/>
  <Default Extension="gif" ContentType="image/gi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6" Type="http://schemas.openxmlformats.org/officeDocument/2006/relationships/tableStyles" Target="tableStyles.xml"/><Relationship Id="rId25" Type="http://schemas.openxmlformats.org/officeDocument/2006/relationships/viewProps" Target="viewProps.xml"/><Relationship Id="rId24" Type="http://schemas.openxmlformats.org/officeDocument/2006/relationships/presProps" Target="presProps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2" Type="http://schemas.openxmlformats.org/officeDocument/2006/relationships/theme" Target="../theme/theme1.xml"/><Relationship Id="rId21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0.xml"/><Relationship Id="rId2" Type="http://schemas.openxmlformats.org/officeDocument/2006/relationships/slideLayout" Target="../slideLayouts/slideLayout2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png"/><Relationship Id="rId8" Type="http://schemas.openxmlformats.org/officeDocument/2006/relationships/image" Target="../media/image8.png"/><Relationship Id="rId7" Type="http://schemas.openxmlformats.org/officeDocument/2006/relationships/image" Target="../media/image7.png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3" Type="http://schemas.openxmlformats.org/officeDocument/2006/relationships/slideLayout" Target="../slideLayouts/slideLayout1.xml"/><Relationship Id="rId12" Type="http://schemas.openxmlformats.org/officeDocument/2006/relationships/audio" Target="../media/audio1.wav"/><Relationship Id="rId11" Type="http://schemas.openxmlformats.org/officeDocument/2006/relationships/image" Target="../media/image10.png"/><Relationship Id="rId10" Type="http://schemas.openxmlformats.org/officeDocument/2006/relationships/slide" Target="slide14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slide" Target="slide15.xml"/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.xml"/><Relationship Id="rId3" Type="http://schemas.openxmlformats.org/officeDocument/2006/relationships/slide" Target="slide16.xml"/><Relationship Id="rId2" Type="http://schemas.openxmlformats.org/officeDocument/2006/relationships/image" Target="../media/image14.jpe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15.png"/><Relationship Id="rId2" Type="http://schemas.openxmlformats.org/officeDocument/2006/relationships/slide" Target="slide17.xml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15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.png"/><Relationship Id="rId8" Type="http://schemas.openxmlformats.org/officeDocument/2006/relationships/image" Target="../media/image22.png"/><Relationship Id="rId7" Type="http://schemas.openxmlformats.org/officeDocument/2006/relationships/image" Target="../media/image21.png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png"/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2" Type="http://schemas.openxmlformats.org/officeDocument/2006/relationships/slideLayout" Target="../slideLayouts/slideLayout6.xml"/><Relationship Id="rId11" Type="http://schemas.openxmlformats.org/officeDocument/2006/relationships/image" Target="../media/image25.jpeg"/><Relationship Id="rId10" Type="http://schemas.openxmlformats.org/officeDocument/2006/relationships/image" Target="../media/image24.GIF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5.png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8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9.xml"/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0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image" Target="../media/image48.png"/><Relationship Id="rId8" Type="http://schemas.openxmlformats.org/officeDocument/2006/relationships/image" Target="../media/image47.png"/><Relationship Id="rId7" Type="http://schemas.openxmlformats.org/officeDocument/2006/relationships/image" Target="../media/image46.png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7" Type="http://schemas.openxmlformats.org/officeDocument/2006/relationships/slideLayout" Target="../slideLayouts/slideLayout12.xml"/><Relationship Id="rId16" Type="http://schemas.openxmlformats.org/officeDocument/2006/relationships/audio" Target="../media/audio1.wav"/><Relationship Id="rId15" Type="http://schemas.openxmlformats.org/officeDocument/2006/relationships/image" Target="../media/image53.png"/><Relationship Id="rId14" Type="http://schemas.openxmlformats.org/officeDocument/2006/relationships/slide" Target="slide18.xml"/><Relationship Id="rId13" Type="http://schemas.openxmlformats.org/officeDocument/2006/relationships/image" Target="../media/image52.png"/><Relationship Id="rId12" Type="http://schemas.openxmlformats.org/officeDocument/2006/relationships/image" Target="../media/image51.png"/><Relationship Id="rId11" Type="http://schemas.openxmlformats.org/officeDocument/2006/relationships/image" Target="../media/image50.png"/><Relationship Id="rId10" Type="http://schemas.openxmlformats.org/officeDocument/2006/relationships/image" Target="../media/image49.png"/><Relationship Id="rId1" Type="http://schemas.openxmlformats.org/officeDocument/2006/relationships/image" Target="../media/image40.jpe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3.xml"/><Relationship Id="rId8" Type="http://schemas.openxmlformats.org/officeDocument/2006/relationships/audio" Target="../media/audio1.wav"/><Relationship Id="rId7" Type="http://schemas.openxmlformats.org/officeDocument/2006/relationships/image" Target="../media/image56.png"/><Relationship Id="rId6" Type="http://schemas.openxmlformats.org/officeDocument/2006/relationships/slide" Target="slide20.xml"/><Relationship Id="rId5" Type="http://schemas.openxmlformats.org/officeDocument/2006/relationships/image" Target="../media/image55.png"/><Relationship Id="rId4" Type="http://schemas.microsoft.com/office/2007/relationships/media" Target="../media/media1.mp4"/><Relationship Id="rId3" Type="http://schemas.openxmlformats.org/officeDocument/2006/relationships/video" Target="../media/media1.mp4"/><Relationship Id="rId2" Type="http://schemas.openxmlformats.org/officeDocument/2006/relationships/image" Target="../media/image54.png"/><Relationship Id="rId1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4.xml"/><Relationship Id="rId6" Type="http://schemas.openxmlformats.org/officeDocument/2006/relationships/image" Target="../media/image57.png"/><Relationship Id="rId5" Type="http://schemas.microsoft.com/office/2007/relationships/media" Target="../media/media2.mp4"/><Relationship Id="rId4" Type="http://schemas.openxmlformats.org/officeDocument/2006/relationships/video" Target="../media/media2.mp4"/><Relationship Id="rId3" Type="http://schemas.openxmlformats.org/officeDocument/2006/relationships/slide" Target="slide1.xml"/><Relationship Id="rId2" Type="http://schemas.openxmlformats.org/officeDocument/2006/relationships/image" Target="../media/image54.png"/><Relationship Id="rId1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5.xml"/><Relationship Id="rId6" Type="http://schemas.openxmlformats.org/officeDocument/2006/relationships/image" Target="../media/image58.png"/><Relationship Id="rId5" Type="http://schemas.microsoft.com/office/2007/relationships/media" Target="../media/media3.mp4"/><Relationship Id="rId4" Type="http://schemas.openxmlformats.org/officeDocument/2006/relationships/video" Target="../media/media3.mp4"/><Relationship Id="rId3" Type="http://schemas.openxmlformats.org/officeDocument/2006/relationships/slide" Target="slide2.xml"/><Relationship Id="rId2" Type="http://schemas.openxmlformats.org/officeDocument/2006/relationships/image" Target="../media/image54.png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6.xml"/><Relationship Id="rId6" Type="http://schemas.openxmlformats.org/officeDocument/2006/relationships/image" Target="../media/image59.png"/><Relationship Id="rId5" Type="http://schemas.microsoft.com/office/2007/relationships/media" Target="../media/media4.mp4"/><Relationship Id="rId4" Type="http://schemas.openxmlformats.org/officeDocument/2006/relationships/video" Target="../media/media4.mp4"/><Relationship Id="rId3" Type="http://schemas.openxmlformats.org/officeDocument/2006/relationships/slide" Target="slide3.xml"/><Relationship Id="rId2" Type="http://schemas.openxmlformats.org/officeDocument/2006/relationships/image" Target="../media/image54.png"/><Relationship Id="rId1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7.xml"/><Relationship Id="rId6" Type="http://schemas.openxmlformats.org/officeDocument/2006/relationships/image" Target="../media/image60.png"/><Relationship Id="rId5" Type="http://schemas.microsoft.com/office/2007/relationships/media" Target="../media/media5.mp4"/><Relationship Id="rId4" Type="http://schemas.openxmlformats.org/officeDocument/2006/relationships/video" Target="../media/media5.mp4"/><Relationship Id="rId3" Type="http://schemas.openxmlformats.org/officeDocument/2006/relationships/slide" Target="slide4.xml"/><Relationship Id="rId2" Type="http://schemas.openxmlformats.org/officeDocument/2006/relationships/image" Target="../media/image54.png"/><Relationship Id="rId1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image" Target="../media/image62.jpeg"/><Relationship Id="rId1" Type="http://schemas.openxmlformats.org/officeDocument/2006/relationships/image" Target="../media/image61.png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9.xml"/><Relationship Id="rId5" Type="http://schemas.openxmlformats.org/officeDocument/2006/relationships/audio" Target="../media/audio1.wav"/><Relationship Id="rId4" Type="http://schemas.openxmlformats.org/officeDocument/2006/relationships/image" Target="../media/image63.png"/><Relationship Id="rId3" Type="http://schemas.openxmlformats.org/officeDocument/2006/relationships/slide" Target="slide13.xml"/><Relationship Id="rId2" Type="http://schemas.openxmlformats.org/officeDocument/2006/relationships/image" Target="../media/image62.jpeg"/><Relationship Id="rId1" Type="http://schemas.openxmlformats.org/officeDocument/2006/relationships/image" Target="../media/image6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image" Target="../media/image62.jpeg"/><Relationship Id="rId1" Type="http://schemas.openxmlformats.org/officeDocument/2006/relationships/image" Target="../media/image6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image" Target="../media/image62.jpeg"/><Relationship Id="rId1" Type="http://schemas.openxmlformats.org/officeDocument/2006/relationships/image" Target="../media/image6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56" y="3059982"/>
            <a:ext cx="11734800" cy="2766470"/>
          </a:xfrm>
          <a:prstGeom prst="rect">
            <a:avLst/>
          </a:prstGeom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3"/>
          <a:srcRect r="97" b="88827"/>
          <a:stretch>
            <a:fillRect/>
          </a:stretch>
        </p:blipFill>
        <p:spPr>
          <a:xfrm>
            <a:off x="221590" y="214017"/>
            <a:ext cx="11734876" cy="662788"/>
          </a:xfrm>
          <a:prstGeom prst="rect">
            <a:avLst/>
          </a:prstGeom>
        </p:spPr>
      </p:pic>
      <p:pic>
        <p:nvPicPr>
          <p:cNvPr id="4" name="图片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8470" y="3631261"/>
            <a:ext cx="1592101" cy="1062203"/>
          </a:xfrm>
          <a:prstGeom prst="rect">
            <a:avLst/>
          </a:prstGeom>
        </p:spPr>
      </p:pic>
      <p:pic>
        <p:nvPicPr>
          <p:cNvPr id="5" name="图片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052" y="5054970"/>
            <a:ext cx="1992973" cy="1328146"/>
          </a:xfrm>
          <a:prstGeom prst="rect">
            <a:avLst/>
          </a:prstGeom>
        </p:spPr>
      </p:pic>
      <p:pic>
        <p:nvPicPr>
          <p:cNvPr id="6" name="图片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5354" y="2423864"/>
            <a:ext cx="2589476" cy="1724360"/>
          </a:xfrm>
          <a:prstGeom prst="rect">
            <a:avLst/>
          </a:prstGeom>
        </p:spPr>
      </p:pic>
      <p:pic>
        <p:nvPicPr>
          <p:cNvPr id="7" name="图片6"/>
          <p:cNvPicPr>
            <a:picLocks noChangeAspect="1"/>
          </p:cNvPicPr>
          <p:nvPr/>
        </p:nvPicPr>
        <p:blipFill>
          <a:blip r:embed="rId7"/>
          <a:srcRect r="16502"/>
          <a:stretch>
            <a:fillRect/>
          </a:stretch>
        </p:blipFill>
        <p:spPr>
          <a:xfrm>
            <a:off x="9996164" y="3568960"/>
            <a:ext cx="1959864" cy="1567501"/>
          </a:xfrm>
          <a:prstGeom prst="rect">
            <a:avLst/>
          </a:prstGeom>
        </p:spPr>
      </p:pic>
      <p:pic>
        <p:nvPicPr>
          <p:cNvPr id="8" name="图片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3325" y="4337648"/>
            <a:ext cx="2673306" cy="1780183"/>
          </a:xfrm>
          <a:prstGeom prst="rect">
            <a:avLst/>
          </a:prstGeom>
        </p:spPr>
      </p:pic>
      <p:sp>
        <p:nvSpPr>
          <p:cNvPr id="9" name="形状1"/>
          <p:cNvSpPr txBox="1"/>
          <p:nvPr/>
        </p:nvSpPr>
        <p:spPr>
          <a:xfrm>
            <a:off x="222285" y="876691"/>
            <a:ext cx="11733895" cy="129318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40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第四章　光现象</a:t>
            </a:r>
            <a:endParaRPr lang="zh-CN" altLang="en-US" sz="4000" b="1" i="0" dirty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ctr"/>
            <a:r>
              <a:rPr lang="zh-CN" altLang="en-US" sz="50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第5节　光的色散</a:t>
            </a:r>
            <a:endParaRPr lang="zh-CN" altLang="en-US" sz="5000" b="1" i="0" dirty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" name="图片8"/>
          <p:cNvPicPr>
            <a:picLocks noChangeAspect="1"/>
          </p:cNvPicPr>
          <p:nvPr/>
        </p:nvPicPr>
        <p:blipFill>
          <a:blip r:embed="rId9"/>
          <a:srcRect l="3311" t="38246" r="5703" b="9141"/>
          <a:stretch>
            <a:fillRect/>
          </a:stretch>
        </p:blipFill>
        <p:spPr>
          <a:xfrm rot="888000">
            <a:off x="190986" y="3138488"/>
            <a:ext cx="1021032" cy="582273"/>
          </a:xfrm>
          <a:prstGeom prst="rect">
            <a:avLst/>
          </a:prstGeom>
        </p:spPr>
      </p:pic>
      <p:pic>
        <p:nvPicPr>
          <p:cNvPr id="11" name="图片9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9344000">
            <a:off x="10851947" y="4218337"/>
            <a:ext cx="822198" cy="8221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风铃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0031" y="2294573"/>
            <a:ext cx="7682455" cy="4303262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73" y="3399434"/>
            <a:ext cx="4302689" cy="3100168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5" name="组合1"/>
          <p:cNvGrpSpPr/>
          <p:nvPr/>
        </p:nvGrpSpPr>
        <p:grpSpPr>
          <a:xfrm>
            <a:off x="414642" y="283730"/>
            <a:ext cx="2293211" cy="835025"/>
            <a:chOff x="0" y="0"/>
            <a:chExt cx="2293211" cy="835025"/>
          </a:xfrm>
        </p:grpSpPr>
        <p:sp>
          <p:nvSpPr>
            <p:cNvPr id="6" name="形状3"/>
            <p:cNvSpPr txBox="1"/>
            <p:nvPr/>
          </p:nvSpPr>
          <p:spPr>
            <a:xfrm>
              <a:off x="559911" y="0"/>
              <a:ext cx="1672114" cy="760843"/>
            </a:xfrm>
            <a:custGeom>
              <a:avLst/>
              <a:gdLst>
                <a:gd name="connsiteX0" fmla="*/ 0 w 1672114"/>
                <a:gd name="connsiteY0" fmla="*/ 760843 h 760843"/>
                <a:gd name="connsiteX1" fmla="*/ 1672114 w 1672114"/>
                <a:gd name="connsiteY1" fmla="*/ 760843 h 760843"/>
                <a:gd name="connsiteX2" fmla="*/ 0 w 1672114"/>
                <a:gd name="connsiteY2" fmla="*/ 760843 h 760843"/>
                <a:gd name="connsiteX0-1" fmla="*/ 0 w 1672114"/>
                <a:gd name="connsiteY0-2" fmla="*/ 0 h 760843"/>
                <a:gd name="connsiteX1-3" fmla="*/ 607 w 1672114"/>
                <a:gd name="connsiteY1-4" fmla="*/ 0 h 760843"/>
                <a:gd name="connsiteX2-5" fmla="*/ 0 w 1672114"/>
                <a:gd name="connsiteY2-6" fmla="*/ 0 h 76084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672114" h="760843">
                  <a:moveTo>
                    <a:pt x="0" y="760843"/>
                  </a:moveTo>
                  <a:lnTo>
                    <a:pt x="1672114" y="760843"/>
                  </a:lnTo>
                  <a:lnTo>
                    <a:pt x="0" y="760843"/>
                  </a:lnTo>
                  <a:close/>
                </a:path>
                <a:path w="1672114" h="760843">
                  <a:moveTo>
                    <a:pt x="0" y="0"/>
                  </a:moveTo>
                  <a:lnTo>
                    <a:pt x="607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4"/>
            <p:cNvSpPr txBox="1"/>
            <p:nvPr/>
          </p:nvSpPr>
          <p:spPr>
            <a:xfrm>
              <a:off x="0" y="287852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361847" y="237129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557375" y="273904"/>
              <a:ext cx="173583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4" action="ppaction://hlinksldjump"/>
                </a:rPr>
                <a:t>光的色散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4" action="ppaction://hlinksldjump"/>
              </a:endParaRPr>
            </a:p>
          </p:txBody>
        </p:sp>
        <p:sp>
          <p:nvSpPr>
            <p:cNvPr id="10" name="形状7"/>
            <p:cNvSpPr txBox="1"/>
            <p:nvPr/>
          </p:nvSpPr>
          <p:spPr>
            <a:xfrm>
              <a:off x="0" y="28658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" name="形状2"/>
          <p:cNvSpPr txBox="1"/>
          <p:nvPr/>
        </p:nvSpPr>
        <p:spPr>
          <a:xfrm>
            <a:off x="5882669" y="2828925"/>
            <a:ext cx="3640531" cy="1620041"/>
          </a:xfrm>
          <a:custGeom>
            <a:avLst/>
            <a:gdLst>
              <a:gd name="connsiteX0" fmla="*/ 1820266 w 3640531"/>
              <a:gd name="connsiteY0" fmla="*/ 0 h 1620041"/>
              <a:gd name="connsiteX1" fmla="*/ 2825571 w 3640531"/>
              <a:gd name="connsiteY1" fmla="*/ 0 h 1620041"/>
              <a:gd name="connsiteX2" fmla="*/ 3640531 w 3640531"/>
              <a:gd name="connsiteY2" fmla="*/ 1257382 h 1620041"/>
              <a:gd name="connsiteX3" fmla="*/ 1191950 w 3640531"/>
              <a:gd name="connsiteY3" fmla="*/ 1620041 h 1620041"/>
              <a:gd name="connsiteX4" fmla="*/ 304474 w 3640531"/>
              <a:gd name="connsiteY4" fmla="*/ 1258468 h 1620041"/>
              <a:gd name="connsiteX5" fmla="*/ -1256694 w 3640531"/>
              <a:gd name="connsiteY5" fmla="*/ 1171575 h 1620041"/>
              <a:gd name="connsiteX6" fmla="*/ 741 w 3640531"/>
              <a:gd name="connsiteY6" fmla="*/ 796974 h 1620041"/>
              <a:gd name="connsiteX7" fmla="*/ 2369 w 3640531"/>
              <a:gd name="connsiteY7" fmla="*/ 768337 h 1620041"/>
              <a:gd name="connsiteX8" fmla="*/ 51121 w 3640531"/>
              <a:gd name="connsiteY8" fmla="*/ 340346 h 1620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97225" h="1620041">
                <a:moveTo>
                  <a:pt x="1820266" y="0"/>
                </a:moveTo>
                <a:cubicBezTo>
                  <a:pt x="2825571" y="0"/>
                  <a:pt x="3640531" y="362658"/>
                  <a:pt x="3640531" y="810020"/>
                </a:cubicBezTo>
                <a:cubicBezTo>
                  <a:pt x="3640531" y="1257382"/>
                  <a:pt x="2825571" y="1620041"/>
                  <a:pt x="1820266" y="1620041"/>
                </a:cubicBezTo>
                <a:cubicBezTo>
                  <a:pt x="1191950" y="1620041"/>
                  <a:pt x="637988" y="1478377"/>
                  <a:pt x="310873" y="1262910"/>
                </a:cubicBezTo>
                <a:lnTo>
                  <a:pt x="304474" y="1258468"/>
                </a:lnTo>
                <a:lnTo>
                  <a:pt x="-1256694" y="1171575"/>
                </a:lnTo>
                <a:lnTo>
                  <a:pt x="741" y="796974"/>
                </a:lnTo>
                <a:lnTo>
                  <a:pt x="2369" y="768337"/>
                </a:lnTo>
                <a:cubicBezTo>
                  <a:pt x="51121" y="340346"/>
                  <a:pt x="846376" y="0"/>
                  <a:pt x="1820266" y="0"/>
                </a:cubicBezTo>
                <a:close/>
              </a:path>
            </a:pathLst>
          </a:custGeom>
          <a:solidFill>
            <a:srgbClr val="FAEB5C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/>
            <a:r>
              <a:rPr lang="zh-CN" altLang="en-US" sz="3000" b="1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外侧是</a:t>
            </a:r>
            <a:r>
              <a:rPr lang="zh-CN" altLang="en-US" sz="30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红色</a:t>
            </a:r>
            <a:endParaRPr lang="zh-CN" altLang="en-US" sz="3000" b="1" i="0" dirty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3000" b="1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内侧是</a:t>
            </a:r>
            <a:r>
              <a:rPr lang="zh-CN" altLang="en-US" sz="3000" b="1" i="0" dirty="0">
                <a:solidFill>
                  <a:srgbClr val="AA00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紫色</a:t>
            </a:r>
            <a:endParaRPr lang="zh-CN" altLang="en-US" sz="3000" b="1" i="0" dirty="0">
              <a:solidFill>
                <a:srgbClr val="AA00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" name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4209631" y="2294687"/>
            <a:ext cx="7683056" cy="3992194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图片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9764" y="2294401"/>
            <a:ext cx="7683179" cy="4303240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4" name="文本1"/>
          <p:cNvSpPr txBox="1"/>
          <p:nvPr/>
        </p:nvSpPr>
        <p:spPr>
          <a:xfrm>
            <a:off x="410013" y="1124626"/>
            <a:ext cx="1466021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定义：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2"/>
          <p:cNvSpPr txBox="1"/>
          <p:nvPr/>
        </p:nvSpPr>
        <p:spPr>
          <a:xfrm>
            <a:off x="1525038" y="1124626"/>
            <a:ext cx="10190921" cy="995045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白光(太阳光)经过三棱镜被分解成___、___、___、___、___、___、___等多种颜色的光。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3"/>
          <p:cNvSpPr txBox="1"/>
          <p:nvPr/>
        </p:nvSpPr>
        <p:spPr>
          <a:xfrm>
            <a:off x="6057900" y="1035253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4"/>
          <p:cNvSpPr txBox="1"/>
          <p:nvPr/>
        </p:nvSpPr>
        <p:spPr>
          <a:xfrm>
            <a:off x="6749644" y="1035253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FF99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橙</a:t>
            </a:r>
            <a:endParaRPr lang="zh-CN" altLang="en-US" sz="2400" b="1" i="0" dirty="0">
              <a:solidFill>
                <a:srgbClr val="FF99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5"/>
          <p:cNvSpPr txBox="1"/>
          <p:nvPr/>
        </p:nvSpPr>
        <p:spPr>
          <a:xfrm>
            <a:off x="7468191" y="1035253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黄</a:t>
            </a:r>
            <a:endParaRPr lang="zh-CN" altLang="en-US" sz="2400" b="1" i="0" dirty="0">
              <a:solidFill>
                <a:srgbClr val="FFFF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6"/>
          <p:cNvSpPr txBox="1"/>
          <p:nvPr/>
        </p:nvSpPr>
        <p:spPr>
          <a:xfrm>
            <a:off x="8195072" y="1035253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0099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绿</a:t>
            </a:r>
            <a:endParaRPr lang="zh-CN" altLang="en-US" sz="2400" b="1" i="0" dirty="0">
              <a:solidFill>
                <a:srgbClr val="0099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7"/>
          <p:cNvSpPr txBox="1"/>
          <p:nvPr/>
        </p:nvSpPr>
        <p:spPr>
          <a:xfrm>
            <a:off x="8913019" y="1035253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0000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蓝</a:t>
            </a:r>
            <a:endParaRPr lang="zh-CN" altLang="en-US" sz="2400" b="1" i="0" dirty="0">
              <a:solidFill>
                <a:srgbClr val="0000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8"/>
          <p:cNvSpPr txBox="1"/>
          <p:nvPr/>
        </p:nvSpPr>
        <p:spPr>
          <a:xfrm>
            <a:off x="9617869" y="1035253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00206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靛</a:t>
            </a:r>
            <a:endParaRPr lang="zh-CN" altLang="en-US" sz="2400" b="1" i="0" dirty="0">
              <a:solidFill>
                <a:srgbClr val="00206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9"/>
          <p:cNvSpPr txBox="1"/>
          <p:nvPr/>
        </p:nvSpPr>
        <p:spPr>
          <a:xfrm>
            <a:off x="10336416" y="1035253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9900C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紫</a:t>
            </a:r>
            <a:endParaRPr lang="zh-CN" altLang="en-US" sz="2400" b="1" i="0" dirty="0">
              <a:solidFill>
                <a:srgbClr val="9900C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10"/>
          <p:cNvSpPr txBox="1"/>
          <p:nvPr/>
        </p:nvSpPr>
        <p:spPr>
          <a:xfrm>
            <a:off x="410013" y="2119398"/>
            <a:ext cx="833354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定白光是______光，是由各种______光</a:t>
            </a: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混合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而成的。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11"/>
          <p:cNvSpPr txBox="1"/>
          <p:nvPr/>
        </p:nvSpPr>
        <p:spPr>
          <a:xfrm>
            <a:off x="2095500" y="2119312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复合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12"/>
          <p:cNvSpPr txBox="1"/>
          <p:nvPr/>
        </p:nvSpPr>
        <p:spPr>
          <a:xfrm>
            <a:off x="4752975" y="2119312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单色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13"/>
          <p:cNvSpPr txBox="1"/>
          <p:nvPr/>
        </p:nvSpPr>
        <p:spPr>
          <a:xfrm>
            <a:off x="410013" y="2711729"/>
            <a:ext cx="1825403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例如:彩虹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dissolve">
                                      <p:cBhvr>
                                        <p:cTn id="16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4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80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85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12" grpId="0" animBg="1"/>
      <p:bldP spid="12" grpId="1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12" grpId="2" animBg="1"/>
      <p:bldP spid="13" grpId="1" animBg="1"/>
      <p:bldP spid="23" grpId="0" animBg="1"/>
      <p:bldP spid="24" grpId="0" animBg="1"/>
      <p:bldP spid="25" grpId="0" animBg="1"/>
      <p:bldP spid="26" grpId="0" animBg="1"/>
      <p:bldP spid="3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rcRect l="10546" t="17950" r="11718" b="24345"/>
          <a:stretch>
            <a:fillRect/>
          </a:stretch>
        </p:blipFill>
        <p:spPr>
          <a:xfrm>
            <a:off x="783355" y="2992917"/>
            <a:ext cx="3084081" cy="3078499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4" name="组合1"/>
          <p:cNvGrpSpPr/>
          <p:nvPr/>
        </p:nvGrpSpPr>
        <p:grpSpPr>
          <a:xfrm>
            <a:off x="414642" y="283736"/>
            <a:ext cx="2613251" cy="835019"/>
            <a:chOff x="0" y="0"/>
            <a:chExt cx="2613251" cy="835019"/>
          </a:xfrm>
        </p:grpSpPr>
        <p:sp>
          <p:nvSpPr>
            <p:cNvPr id="5" name="形状2"/>
            <p:cNvSpPr txBox="1"/>
            <p:nvPr/>
          </p:nvSpPr>
          <p:spPr>
            <a:xfrm>
              <a:off x="559908" y="0"/>
              <a:ext cx="2015014" cy="760847"/>
            </a:xfrm>
            <a:custGeom>
              <a:avLst/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3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4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557375" y="273901"/>
              <a:ext cx="205587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色光的混合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" name="文本1"/>
          <p:cNvSpPr txBox="1"/>
          <p:nvPr/>
        </p:nvSpPr>
        <p:spPr>
          <a:xfrm>
            <a:off x="410013" y="1124626"/>
            <a:ext cx="4856921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3" action="ppaction://hlinksldjump"/>
              </a:rPr>
              <a:t>色光的三原色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：___、___、___。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2"/>
          <p:cNvSpPr txBox="1"/>
          <p:nvPr/>
        </p:nvSpPr>
        <p:spPr>
          <a:xfrm>
            <a:off x="2933700" y="1045254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3"/>
          <p:cNvSpPr txBox="1"/>
          <p:nvPr/>
        </p:nvSpPr>
        <p:spPr>
          <a:xfrm>
            <a:off x="3657600" y="1045369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0099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绿</a:t>
            </a:r>
            <a:endParaRPr lang="zh-CN" altLang="en-US" sz="2400" b="1" i="0" dirty="0">
              <a:solidFill>
                <a:srgbClr val="0099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4"/>
          <p:cNvSpPr txBox="1"/>
          <p:nvPr/>
        </p:nvSpPr>
        <p:spPr>
          <a:xfrm>
            <a:off x="4381500" y="1045131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1" i="0" dirty="0">
                <a:solidFill>
                  <a:srgbClr val="0000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蓝</a:t>
            </a:r>
            <a:endParaRPr lang="zh-CN" altLang="en-US" sz="2400" b="1" i="0" dirty="0">
              <a:solidFill>
                <a:srgbClr val="0000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5"/>
          <p:cNvSpPr txBox="1"/>
          <p:nvPr/>
        </p:nvSpPr>
        <p:spPr>
          <a:xfrm>
            <a:off x="407232" y="1717358"/>
            <a:ext cx="6135052" cy="995045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红光、绿光、蓝光按照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1:1:1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的比例得到的是白光，按不同比例混合会得到其它色光。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00">
        <p:strips dir="rd"/>
      </p:transition>
    </mc:Choice>
    <mc:Fallback>
      <p:transition spd="slow">
        <p:strips dir="r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2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410413" y="1124626"/>
            <a:ext cx="10892790" cy="995045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把太阳光分解成七种不同的色光，按</a:t>
            </a:r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i="0" dirty="0">
                <a:solidFill>
                  <a:srgbClr val="FFC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橙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i="0" dirty="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黄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i="0" dirty="0">
                <a:solidFill>
                  <a:srgbClr val="00B05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绿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i="0" dirty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蓝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i="0" dirty="0">
                <a:solidFill>
                  <a:srgbClr val="06527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靛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i="0" dirty="0">
                <a:solidFill>
                  <a:srgbClr val="7030A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紫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的顺序排列起来就是太阳的可见光谱。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4" name="组合1"/>
          <p:cNvGrpSpPr/>
          <p:nvPr/>
        </p:nvGrpSpPr>
        <p:grpSpPr>
          <a:xfrm>
            <a:off x="414642" y="283736"/>
            <a:ext cx="2641826" cy="835019"/>
            <a:chOff x="0" y="0"/>
            <a:chExt cx="2641826" cy="835019"/>
          </a:xfrm>
        </p:grpSpPr>
        <p:sp>
          <p:nvSpPr>
            <p:cNvPr id="5" name="形状15"/>
            <p:cNvSpPr txBox="1"/>
            <p:nvPr/>
          </p:nvSpPr>
          <p:spPr>
            <a:xfrm>
              <a:off x="559908" y="0"/>
              <a:ext cx="2034064" cy="760847"/>
            </a:xfrm>
            <a:custGeom>
              <a:avLst/>
              <a:gdLst>
                <a:gd name="connsiteX0" fmla="*/ 0 w 2034064"/>
                <a:gd name="connsiteY0" fmla="*/ 760847 h 760847"/>
                <a:gd name="connsiteX1" fmla="*/ 2034064 w 2034064"/>
                <a:gd name="connsiteY1" fmla="*/ 760847 h 760847"/>
                <a:gd name="connsiteX2" fmla="*/ 0 w 2034064"/>
                <a:gd name="connsiteY2" fmla="*/ 760847 h 760847"/>
                <a:gd name="connsiteX0-1" fmla="*/ 0 w 2034064"/>
                <a:gd name="connsiteY0-2" fmla="*/ 0 h 760847"/>
                <a:gd name="connsiteX1-3" fmla="*/ 738 w 2034064"/>
                <a:gd name="connsiteY1-4" fmla="*/ 0 h 760847"/>
                <a:gd name="connsiteX2-5" fmla="*/ 0 w 2034064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34064" h="760847">
                  <a:moveTo>
                    <a:pt x="0" y="760847"/>
                  </a:moveTo>
                  <a:lnTo>
                    <a:pt x="2034064" y="760847"/>
                  </a:lnTo>
                  <a:lnTo>
                    <a:pt x="0" y="760847"/>
                  </a:lnTo>
                  <a:close/>
                </a:path>
                <a:path w="2034064" h="760847">
                  <a:moveTo>
                    <a:pt x="0" y="0"/>
                  </a:moveTo>
                  <a:lnTo>
                    <a:pt x="738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16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17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18"/>
            <p:cNvSpPr txBox="1"/>
            <p:nvPr/>
          </p:nvSpPr>
          <p:spPr>
            <a:xfrm>
              <a:off x="557375" y="273901"/>
              <a:ext cx="208445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2" action="ppaction://hlinksldjump"/>
                </a:rPr>
                <a:t>看不见的光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19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0" name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429" y="2417397"/>
            <a:ext cx="7686675" cy="1295400"/>
          </a:xfrm>
          <a:prstGeom prst="rect">
            <a:avLst/>
          </a:prstGeom>
        </p:spPr>
      </p:pic>
      <p:sp>
        <p:nvSpPr>
          <p:cNvPr id="11" name="形状2"/>
          <p:cNvSpPr txBox="1"/>
          <p:nvPr/>
        </p:nvSpPr>
        <p:spPr>
          <a:xfrm rot="240000">
            <a:off x="486524" y="3744732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" name="形状3"/>
          <p:cNvSpPr txBox="1"/>
          <p:nvPr/>
        </p:nvSpPr>
        <p:spPr>
          <a:xfrm rot="240000">
            <a:off x="2264524" y="3744732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3" name="形状4"/>
          <p:cNvSpPr txBox="1"/>
          <p:nvPr/>
        </p:nvSpPr>
        <p:spPr>
          <a:xfrm>
            <a:off x="9939093" y="3744732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4" name="形状5"/>
          <p:cNvSpPr txBox="1"/>
          <p:nvPr/>
        </p:nvSpPr>
        <p:spPr>
          <a:xfrm rot="10800000">
            <a:off x="2289924" y="4066989"/>
            <a:ext cx="2704934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5" name="形状6"/>
          <p:cNvSpPr txBox="1"/>
          <p:nvPr/>
        </p:nvSpPr>
        <p:spPr>
          <a:xfrm rot="10800000" flipH="1">
            <a:off x="6693154" y="4046244"/>
            <a:ext cx="3162843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6" name="形状7"/>
          <p:cNvSpPr txBox="1"/>
          <p:nvPr/>
        </p:nvSpPr>
        <p:spPr>
          <a:xfrm>
            <a:off x="5058775" y="3817934"/>
            <a:ext cx="1806575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可视光线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7" name="形状8"/>
          <p:cNvSpPr txBox="1"/>
          <p:nvPr/>
        </p:nvSpPr>
        <p:spPr>
          <a:xfrm>
            <a:off x="714527" y="3839785"/>
            <a:ext cx="1806575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红外线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8" name="形状9"/>
          <p:cNvSpPr txBox="1"/>
          <p:nvPr/>
        </p:nvSpPr>
        <p:spPr>
          <a:xfrm rot="10800000">
            <a:off x="525218" y="4065403"/>
            <a:ext cx="279400" cy="9525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9" name="形状10"/>
          <p:cNvSpPr txBox="1"/>
          <p:nvPr/>
        </p:nvSpPr>
        <p:spPr>
          <a:xfrm rot="10800000" flipH="1">
            <a:off x="1910915" y="4066794"/>
            <a:ext cx="315913" cy="6350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0" name="形状11"/>
          <p:cNvSpPr txBox="1"/>
          <p:nvPr/>
        </p:nvSpPr>
        <p:spPr>
          <a:xfrm>
            <a:off x="11706577" y="3744535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1" name="形状12"/>
          <p:cNvSpPr txBox="1"/>
          <p:nvPr/>
        </p:nvSpPr>
        <p:spPr>
          <a:xfrm>
            <a:off x="10260816" y="3827116"/>
            <a:ext cx="1339853" cy="482803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1" i="0" dirty="0">
                <a:solidFill>
                  <a:srgbClr val="AA00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紫外线</a:t>
            </a:r>
            <a:endParaRPr lang="zh-CN" altLang="en-US" sz="2400" b="1" i="0" dirty="0">
              <a:solidFill>
                <a:srgbClr val="AA00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2" name="形状13"/>
          <p:cNvSpPr txBox="1"/>
          <p:nvPr/>
        </p:nvSpPr>
        <p:spPr>
          <a:xfrm rot="10800000">
            <a:off x="10002822" y="4042372"/>
            <a:ext cx="279400" cy="9525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3" name="形状14"/>
          <p:cNvSpPr txBox="1"/>
          <p:nvPr/>
        </p:nvSpPr>
        <p:spPr>
          <a:xfrm rot="10800000" flipH="1">
            <a:off x="11352571" y="4043353"/>
            <a:ext cx="315913" cy="6350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4" name="文本2"/>
          <p:cNvSpPr txBox="1"/>
          <p:nvPr/>
        </p:nvSpPr>
        <p:spPr>
          <a:xfrm>
            <a:off x="410013" y="1124626"/>
            <a:ext cx="2110740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可见光谱：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3"/>
          <p:cNvSpPr txBox="1"/>
          <p:nvPr/>
        </p:nvSpPr>
        <p:spPr>
          <a:xfrm>
            <a:off x="410413" y="4851483"/>
            <a:ext cx="5447729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看不见的光：_________、_________。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4"/>
          <p:cNvSpPr txBox="1"/>
          <p:nvPr/>
        </p:nvSpPr>
        <p:spPr>
          <a:xfrm>
            <a:off x="2658313" y="4851483"/>
            <a:ext cx="1190054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红外线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文本5"/>
          <p:cNvSpPr txBox="1"/>
          <p:nvPr/>
        </p:nvSpPr>
        <p:spPr>
          <a:xfrm>
            <a:off x="4175960" y="4851883"/>
            <a:ext cx="1190054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AA00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紫外线</a:t>
            </a:r>
            <a:endParaRPr lang="zh-CN" altLang="en-US" sz="2400" b="0" i="0" dirty="0">
              <a:solidFill>
                <a:srgbClr val="AA00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ldLvl="0" animBg="1"/>
      <p:bldP spid="13" grpId="0" animBg="1"/>
      <p:bldP spid="14" grpId="0" animBg="1"/>
      <p:bldP spid="15" grpId="0" animBg="1"/>
      <p:bldP spid="16" grpId="0" animBg="1"/>
      <p:bldP spid="11" grpId="0" bldLvl="0" animBg="1"/>
      <p:bldP spid="18" grpId="0" animBg="1"/>
      <p:bldP spid="19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14642" y="283736"/>
            <a:ext cx="2660876" cy="835019"/>
            <a:chOff x="0" y="0"/>
            <a:chExt cx="2660876" cy="835019"/>
          </a:xfrm>
        </p:grpSpPr>
        <p:sp>
          <p:nvSpPr>
            <p:cNvPr id="4" name="形状11"/>
            <p:cNvSpPr txBox="1"/>
            <p:nvPr/>
          </p:nvSpPr>
          <p:spPr>
            <a:xfrm>
              <a:off x="559908" y="0"/>
              <a:ext cx="2043589" cy="760847"/>
            </a:xfrm>
            <a:custGeom>
              <a:avLst/>
              <a:gdLst>
                <a:gd name="connsiteX0" fmla="*/ 0 w 2043589"/>
                <a:gd name="connsiteY0" fmla="*/ 760847 h 760847"/>
                <a:gd name="connsiteX1" fmla="*/ 2043589 w 2043589"/>
                <a:gd name="connsiteY1" fmla="*/ 760847 h 760847"/>
                <a:gd name="connsiteX2" fmla="*/ 0 w 2043589"/>
                <a:gd name="connsiteY2" fmla="*/ 760847 h 760847"/>
                <a:gd name="connsiteX0-1" fmla="*/ 0 w 2043589"/>
                <a:gd name="connsiteY0-2" fmla="*/ 0 h 760847"/>
                <a:gd name="connsiteX1-3" fmla="*/ 741 w 2043589"/>
                <a:gd name="connsiteY1-4" fmla="*/ 0 h 760847"/>
                <a:gd name="connsiteX2-5" fmla="*/ 0 w 204358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43589" h="760847">
                  <a:moveTo>
                    <a:pt x="0" y="760847"/>
                  </a:moveTo>
                  <a:lnTo>
                    <a:pt x="2043589" y="760847"/>
                  </a:lnTo>
                  <a:lnTo>
                    <a:pt x="0" y="760847"/>
                  </a:lnTo>
                  <a:close/>
                </a:path>
                <a:path w="2043589" h="760847">
                  <a:moveTo>
                    <a:pt x="0" y="0"/>
                  </a:moveTo>
                  <a:lnTo>
                    <a:pt x="74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12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13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14"/>
            <p:cNvSpPr txBox="1"/>
            <p:nvPr/>
          </p:nvSpPr>
          <p:spPr>
            <a:xfrm>
              <a:off x="557375" y="273901"/>
              <a:ext cx="21035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看不见的光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15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文本1"/>
          <p:cNvSpPr txBox="1"/>
          <p:nvPr/>
        </p:nvSpPr>
        <p:spPr>
          <a:xfrm>
            <a:off x="407632" y="1123236"/>
            <a:ext cx="165677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红外线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9051" y="274853"/>
            <a:ext cx="3734391" cy="674484"/>
          </a:xfrm>
          <a:prstGeom prst="rect">
            <a:avLst/>
          </a:prstGeom>
        </p:spPr>
      </p:pic>
      <p:sp>
        <p:nvSpPr>
          <p:cNvPr id="11" name="形状2"/>
          <p:cNvSpPr txBox="1"/>
          <p:nvPr/>
        </p:nvSpPr>
        <p:spPr>
          <a:xfrm>
            <a:off x="6376146" y="981281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" name="形状3"/>
          <p:cNvSpPr txBox="1"/>
          <p:nvPr/>
        </p:nvSpPr>
        <p:spPr>
          <a:xfrm>
            <a:off x="8154146" y="981281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3" name="形状4"/>
          <p:cNvSpPr txBox="1"/>
          <p:nvPr/>
        </p:nvSpPr>
        <p:spPr>
          <a:xfrm rot="10800000">
            <a:off x="8179546" y="1304725"/>
            <a:ext cx="1297946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4" name="形状5"/>
          <p:cNvSpPr txBox="1"/>
          <p:nvPr/>
        </p:nvSpPr>
        <p:spPr>
          <a:xfrm rot="10800000" flipH="1">
            <a:off x="10982573" y="1306006"/>
            <a:ext cx="904772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5" name="形状6"/>
          <p:cNvSpPr txBox="1"/>
          <p:nvPr/>
        </p:nvSpPr>
        <p:spPr>
          <a:xfrm>
            <a:off x="9476784" y="1076516"/>
            <a:ext cx="1806575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可视光线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6" name="形状7"/>
          <p:cNvSpPr txBox="1"/>
          <p:nvPr/>
        </p:nvSpPr>
        <p:spPr>
          <a:xfrm>
            <a:off x="6604149" y="1076335"/>
            <a:ext cx="1806575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红外线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7" name="形状8"/>
          <p:cNvSpPr txBox="1"/>
          <p:nvPr/>
        </p:nvSpPr>
        <p:spPr>
          <a:xfrm rot="10800000">
            <a:off x="6414840" y="1301953"/>
            <a:ext cx="279400" cy="9525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8" name="形状9"/>
          <p:cNvSpPr txBox="1"/>
          <p:nvPr/>
        </p:nvSpPr>
        <p:spPr>
          <a:xfrm rot="10800000" flipH="1">
            <a:off x="7800537" y="1303344"/>
            <a:ext cx="315913" cy="6350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9" name="形状10"/>
          <p:cNvSpPr txBox="1"/>
          <p:nvPr/>
        </p:nvSpPr>
        <p:spPr>
          <a:xfrm>
            <a:off x="11901240" y="981285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0" name="文本2"/>
          <p:cNvSpPr txBox="1"/>
          <p:nvPr/>
        </p:nvSpPr>
        <p:spPr>
          <a:xfrm>
            <a:off x="514645" y="1572768"/>
            <a:ext cx="286454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(1) 红外线的特点：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3"/>
          <p:cNvSpPr txBox="1"/>
          <p:nvPr/>
        </p:nvSpPr>
        <p:spPr>
          <a:xfrm>
            <a:off x="689753" y="2071230"/>
            <a:ext cx="639446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①</a:t>
            </a:r>
            <a:r>
              <a:rPr lang="zh-CN" altLang="en-US" sz="2400" b="0" i="0" u="sng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热效应强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能够被物体吸收并转化为热能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4"/>
          <p:cNvSpPr txBox="1"/>
          <p:nvPr/>
        </p:nvSpPr>
        <p:spPr>
          <a:xfrm>
            <a:off x="689762" y="2663276"/>
            <a:ext cx="10543604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②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穿透能力强：能穿透云雾和薄雾，在军事和气象领域有广泛应用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5"/>
          <p:cNvSpPr txBox="1"/>
          <p:nvPr/>
        </p:nvSpPr>
        <p:spPr>
          <a:xfrm>
            <a:off x="689743" y="3255797"/>
            <a:ext cx="1148758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③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吸收性：不同物质对红外线的吸收能力不同，应用于红外光谱分析和红外热成像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6"/>
          <p:cNvSpPr txBox="1"/>
          <p:nvPr/>
        </p:nvSpPr>
        <p:spPr>
          <a:xfrm>
            <a:off x="689743" y="3847862"/>
            <a:ext cx="1112487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④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辐射性：物体的温度越高，辐射的红外线越强，应用于温度测量和热成像等；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7"/>
          <p:cNvSpPr txBox="1"/>
          <p:nvPr/>
        </p:nvSpPr>
        <p:spPr>
          <a:xfrm>
            <a:off x="689743" y="4469130"/>
            <a:ext cx="11039151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⑤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环境影响小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对环境的干扰较小，因此在需要减少电磁干扰的场合非常有用。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8"/>
          <p:cNvSpPr txBox="1"/>
          <p:nvPr/>
        </p:nvSpPr>
        <p:spPr>
          <a:xfrm>
            <a:off x="407365" y="5061890"/>
            <a:ext cx="286454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(2) 红外线的应用：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文本9"/>
          <p:cNvSpPr txBox="1"/>
          <p:nvPr/>
        </p:nvSpPr>
        <p:spPr>
          <a:xfrm>
            <a:off x="2890418" y="5061890"/>
            <a:ext cx="7960424" cy="995045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广泛应用于军事、安防监控、工业、医疗、农业、建筑、遥感、通信、汽车、电力、消防、环保、科研等领域。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14642" y="283736"/>
            <a:ext cx="2660876" cy="835019"/>
            <a:chOff x="0" y="0"/>
            <a:chExt cx="2660876" cy="835019"/>
          </a:xfrm>
        </p:grpSpPr>
        <p:sp>
          <p:nvSpPr>
            <p:cNvPr id="4" name="形状11"/>
            <p:cNvSpPr txBox="1"/>
            <p:nvPr/>
          </p:nvSpPr>
          <p:spPr>
            <a:xfrm>
              <a:off x="559908" y="0"/>
              <a:ext cx="2043589" cy="760847"/>
            </a:xfrm>
            <a:custGeom>
              <a:avLst/>
              <a:gdLst>
                <a:gd name="connsiteX0" fmla="*/ 0 w 2043589"/>
                <a:gd name="connsiteY0" fmla="*/ 760847 h 760847"/>
                <a:gd name="connsiteX1" fmla="*/ 2043589 w 2043589"/>
                <a:gd name="connsiteY1" fmla="*/ 760847 h 760847"/>
                <a:gd name="connsiteX2" fmla="*/ 0 w 2043589"/>
                <a:gd name="connsiteY2" fmla="*/ 760847 h 760847"/>
                <a:gd name="connsiteX0-1" fmla="*/ 0 w 2043589"/>
                <a:gd name="connsiteY0-2" fmla="*/ 0 h 760847"/>
                <a:gd name="connsiteX1-3" fmla="*/ 741 w 2043589"/>
                <a:gd name="connsiteY1-4" fmla="*/ 0 h 760847"/>
                <a:gd name="connsiteX2-5" fmla="*/ 0 w 204358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43589" h="760847">
                  <a:moveTo>
                    <a:pt x="0" y="760847"/>
                  </a:moveTo>
                  <a:lnTo>
                    <a:pt x="2043589" y="760847"/>
                  </a:lnTo>
                  <a:lnTo>
                    <a:pt x="0" y="760847"/>
                  </a:lnTo>
                  <a:close/>
                </a:path>
                <a:path w="2043589" h="760847">
                  <a:moveTo>
                    <a:pt x="0" y="0"/>
                  </a:moveTo>
                  <a:lnTo>
                    <a:pt x="74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12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13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14"/>
            <p:cNvSpPr txBox="1"/>
            <p:nvPr/>
          </p:nvSpPr>
          <p:spPr>
            <a:xfrm>
              <a:off x="557375" y="273901"/>
              <a:ext cx="21035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看不见的光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15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9" name="图片1"/>
          <p:cNvPicPr>
            <a:picLocks noChangeAspect="1"/>
          </p:cNvPicPr>
          <p:nvPr/>
        </p:nvPicPr>
        <p:blipFill>
          <a:blip r:embed="rId2"/>
          <a:srcRect t="49569" r="266" b="13953"/>
          <a:stretch>
            <a:fillRect/>
          </a:stretch>
        </p:blipFill>
        <p:spPr>
          <a:xfrm>
            <a:off x="350418" y="314335"/>
            <a:ext cx="3548005" cy="1928437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图片2"/>
          <p:cNvPicPr>
            <a:picLocks noChangeAspect="1"/>
          </p:cNvPicPr>
          <p:nvPr/>
        </p:nvPicPr>
        <p:blipFill>
          <a:blip r:embed="rId3"/>
          <a:srcRect t="3466" r="534" b="29411"/>
          <a:stretch>
            <a:fillRect/>
          </a:stretch>
        </p:blipFill>
        <p:spPr>
          <a:xfrm>
            <a:off x="8317725" y="314335"/>
            <a:ext cx="3550406" cy="1937036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图片3"/>
          <p:cNvPicPr>
            <a:picLocks noChangeAspect="1"/>
          </p:cNvPicPr>
          <p:nvPr/>
        </p:nvPicPr>
        <p:blipFill>
          <a:blip r:embed="rId4"/>
          <a:srcRect l="8929" t="7157" r="15789" b="17684"/>
          <a:stretch>
            <a:fillRect/>
          </a:stretch>
        </p:blipFill>
        <p:spPr>
          <a:xfrm>
            <a:off x="4308710" y="314335"/>
            <a:ext cx="3547929" cy="1922102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图片4"/>
          <p:cNvPicPr>
            <a:picLocks noChangeAspect="1"/>
          </p:cNvPicPr>
          <p:nvPr/>
        </p:nvPicPr>
        <p:blipFill>
          <a:blip r:embed="rId5"/>
          <a:srcRect t="11733" b="14400"/>
          <a:stretch>
            <a:fillRect/>
          </a:stretch>
        </p:blipFill>
        <p:spPr>
          <a:xfrm>
            <a:off x="4307834" y="4620987"/>
            <a:ext cx="3549853" cy="1929210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图片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821" y="4621054"/>
            <a:ext cx="3545986" cy="1929136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图片6"/>
          <p:cNvPicPr>
            <a:picLocks noChangeAspect="1"/>
          </p:cNvPicPr>
          <p:nvPr/>
        </p:nvPicPr>
        <p:blipFill>
          <a:blip r:embed="rId7"/>
          <a:srcRect l="1980" t="30144" r="1815" b="2166"/>
          <a:stretch>
            <a:fillRect/>
          </a:stretch>
        </p:blipFill>
        <p:spPr>
          <a:xfrm>
            <a:off x="4308338" y="2411920"/>
            <a:ext cx="3548120" cy="1929238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图片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9742" y="4621330"/>
            <a:ext cx="3548205" cy="1928823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图片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19125" y="2474185"/>
            <a:ext cx="3547853" cy="1925693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pSp>
        <p:nvGrpSpPr>
          <p:cNvPr id="17" name="组合2"/>
          <p:cNvGrpSpPr/>
          <p:nvPr/>
        </p:nvGrpSpPr>
        <p:grpSpPr>
          <a:xfrm>
            <a:off x="349863" y="2412263"/>
            <a:ext cx="3548272" cy="1928869"/>
            <a:chOff x="0" y="0"/>
            <a:chExt cx="3548272" cy="1928869"/>
          </a:xfrm>
        </p:grpSpPr>
        <p:pic>
          <p:nvPicPr>
            <p:cNvPr id="18" name="图片1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0" y="0"/>
              <a:ext cx="3548272" cy="1928869"/>
            </a:xfrm>
            <a:prstGeom prst="round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9" name="图片18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552878" y="1174004"/>
              <a:ext cx="880424" cy="720166"/>
            </a:xfrm>
            <a:prstGeom prst="rect">
              <a:avLst/>
            </a:prstGeom>
            <a:effectLst>
              <a:outerShdw blurRad="76200" dist="38100" dir="2700000" rotWithShape="0">
                <a:srgbClr val="000000">
                  <a:alpha val="100000"/>
                </a:srgbClr>
              </a:outerShdw>
            </a:effectLst>
          </p:spPr>
        </p:pic>
      </p:grpSp>
      <p:sp>
        <p:nvSpPr>
          <p:cNvPr id="20" name="形状2"/>
          <p:cNvSpPr txBox="1"/>
          <p:nvPr/>
        </p:nvSpPr>
        <p:spPr>
          <a:xfrm>
            <a:off x="1284288" y="1848241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50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红外线加热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形状3"/>
          <p:cNvSpPr txBox="1"/>
          <p:nvPr/>
        </p:nvSpPr>
        <p:spPr>
          <a:xfrm>
            <a:off x="5241322" y="1847850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红外线加热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形状4"/>
          <p:cNvSpPr txBox="1"/>
          <p:nvPr/>
        </p:nvSpPr>
        <p:spPr>
          <a:xfrm>
            <a:off x="9344616" y="1848050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红外测温仪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形状5"/>
          <p:cNvSpPr txBox="1"/>
          <p:nvPr/>
        </p:nvSpPr>
        <p:spPr>
          <a:xfrm>
            <a:off x="1284278" y="3952475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50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红外线摄像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形状6"/>
          <p:cNvSpPr txBox="1"/>
          <p:nvPr/>
        </p:nvSpPr>
        <p:spPr>
          <a:xfrm>
            <a:off x="9344254" y="4012244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红外夜视仪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形状7"/>
          <p:cNvSpPr txBox="1"/>
          <p:nvPr/>
        </p:nvSpPr>
        <p:spPr>
          <a:xfrm>
            <a:off x="1283964" y="6161437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红外治疗仪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形状8"/>
          <p:cNvSpPr txBox="1"/>
          <p:nvPr/>
        </p:nvSpPr>
        <p:spPr>
          <a:xfrm>
            <a:off x="4308272" y="6161046"/>
            <a:ext cx="3547862" cy="412747"/>
          </a:xfrm>
          <a:custGeom>
            <a:avLst/>
            <a:gdLst>
              <a:gd name="connsiteX0" fmla="*/ 68791 w 3547862"/>
              <a:gd name="connsiteY0" fmla="*/ 0 h 412747"/>
              <a:gd name="connsiteX1" fmla="*/ 3479071 w 3547862"/>
              <a:gd name="connsiteY1" fmla="*/ 0 h 412747"/>
              <a:gd name="connsiteX2" fmla="*/ 3497316 w 3547862"/>
              <a:gd name="connsiteY2" fmla="*/ 0 h 412747"/>
              <a:gd name="connsiteX3" fmla="*/ 3540615 w 3547862"/>
              <a:gd name="connsiteY3" fmla="*/ 33049 h 412747"/>
              <a:gd name="connsiteX4" fmla="*/ 3547863 w 3547862"/>
              <a:gd name="connsiteY4" fmla="*/ 343956 h 412747"/>
              <a:gd name="connsiteX5" fmla="*/ 3547863 w 3547862"/>
              <a:gd name="connsiteY5" fmla="*/ 362200 h 412747"/>
              <a:gd name="connsiteX6" fmla="*/ 3514813 w 3547862"/>
              <a:gd name="connsiteY6" fmla="*/ 405499 h 412747"/>
              <a:gd name="connsiteX7" fmla="*/ 68791 w 3547862"/>
              <a:gd name="connsiteY7" fmla="*/ 412747 h 412747"/>
              <a:gd name="connsiteX8" fmla="*/ 50547 w 3547862"/>
              <a:gd name="connsiteY8" fmla="*/ 412747 h 412747"/>
              <a:gd name="connsiteX9" fmla="*/ 7248 w 3547862"/>
              <a:gd name="connsiteY9" fmla="*/ 379697 h 412747"/>
              <a:gd name="connsiteX10" fmla="*/ 0 w 3547862"/>
              <a:gd name="connsiteY10" fmla="*/ 68791 h 412747"/>
              <a:gd name="connsiteX11" fmla="*/ 0 w 3547862"/>
              <a:gd name="connsiteY11" fmla="*/ 30799 h 412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547863" h="412747">
                <a:moveTo>
                  <a:pt x="68791" y="0"/>
                </a:moveTo>
                <a:lnTo>
                  <a:pt x="3479071" y="0"/>
                </a:lnTo>
                <a:cubicBezTo>
                  <a:pt x="3497316" y="0"/>
                  <a:pt x="3514813" y="7248"/>
                  <a:pt x="3527714" y="20148"/>
                </a:cubicBezTo>
                <a:cubicBezTo>
                  <a:pt x="3540615" y="33049"/>
                  <a:pt x="3547863" y="50547"/>
                  <a:pt x="3547863" y="68791"/>
                </a:cubicBezTo>
                <a:lnTo>
                  <a:pt x="3547863" y="343956"/>
                </a:lnTo>
                <a:cubicBezTo>
                  <a:pt x="3547863" y="362200"/>
                  <a:pt x="3540615" y="379697"/>
                  <a:pt x="3527714" y="392598"/>
                </a:cubicBezTo>
                <a:cubicBezTo>
                  <a:pt x="3514813" y="405499"/>
                  <a:pt x="3497316" y="412747"/>
                  <a:pt x="3479071" y="412747"/>
                </a:cubicBezTo>
                <a:lnTo>
                  <a:pt x="68791" y="412747"/>
                </a:lnTo>
                <a:cubicBezTo>
                  <a:pt x="50547" y="412747"/>
                  <a:pt x="33049" y="405499"/>
                  <a:pt x="20148" y="392598"/>
                </a:cubicBezTo>
                <a:cubicBezTo>
                  <a:pt x="7248" y="379697"/>
                  <a:pt x="0" y="362200"/>
                  <a:pt x="0" y="343956"/>
                </a:cubicBezTo>
                <a:lnTo>
                  <a:pt x="0" y="68791"/>
                </a:lnTo>
                <a:cubicBezTo>
                  <a:pt x="0" y="30799"/>
                  <a:pt x="30799" y="0"/>
                  <a:pt x="68791" y="0"/>
                </a:cubicBezTo>
                <a:close/>
              </a:path>
            </a:pathLst>
          </a:custGeom>
          <a:solidFill>
            <a:srgbClr val="000000">
              <a:alpha val="50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红外线定位—响尾蛇导弹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形状9"/>
          <p:cNvSpPr txBox="1"/>
          <p:nvPr/>
        </p:nvSpPr>
        <p:spPr>
          <a:xfrm>
            <a:off x="9344015" y="6161522"/>
            <a:ext cx="1892303" cy="412747"/>
          </a:xfrm>
          <a:custGeom>
            <a:avLst/>
            <a:gdLst>
              <a:gd name="connsiteX0" fmla="*/ 68791 w 1892303"/>
              <a:gd name="connsiteY0" fmla="*/ 0 h 412747"/>
              <a:gd name="connsiteX1" fmla="*/ 1823512 w 1892303"/>
              <a:gd name="connsiteY1" fmla="*/ 0 h 412747"/>
              <a:gd name="connsiteX2" fmla="*/ 1841757 w 1892303"/>
              <a:gd name="connsiteY2" fmla="*/ 0 h 412747"/>
              <a:gd name="connsiteX3" fmla="*/ 1885056 w 1892303"/>
              <a:gd name="connsiteY3" fmla="*/ 33049 h 412747"/>
              <a:gd name="connsiteX4" fmla="*/ 1892303 w 1892303"/>
              <a:gd name="connsiteY4" fmla="*/ 343956 h 412747"/>
              <a:gd name="connsiteX5" fmla="*/ 1892303 w 1892303"/>
              <a:gd name="connsiteY5" fmla="*/ 362200 h 412747"/>
              <a:gd name="connsiteX6" fmla="*/ 1859254 w 1892303"/>
              <a:gd name="connsiteY6" fmla="*/ 405499 h 412747"/>
              <a:gd name="connsiteX7" fmla="*/ 68791 w 1892303"/>
              <a:gd name="connsiteY7" fmla="*/ 412747 h 412747"/>
              <a:gd name="connsiteX8" fmla="*/ 50547 w 1892303"/>
              <a:gd name="connsiteY8" fmla="*/ 412747 h 412747"/>
              <a:gd name="connsiteX9" fmla="*/ 7248 w 1892303"/>
              <a:gd name="connsiteY9" fmla="*/ 379697 h 412747"/>
              <a:gd name="connsiteX10" fmla="*/ 0 w 1892303"/>
              <a:gd name="connsiteY10" fmla="*/ 68791 h 412747"/>
              <a:gd name="connsiteX11" fmla="*/ 0 w 1892303"/>
              <a:gd name="connsiteY11" fmla="*/ 30799 h 412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92303" h="412747">
                <a:moveTo>
                  <a:pt x="68791" y="0"/>
                </a:moveTo>
                <a:lnTo>
                  <a:pt x="1823512" y="0"/>
                </a:lnTo>
                <a:cubicBezTo>
                  <a:pt x="1841757" y="0"/>
                  <a:pt x="1859254" y="7248"/>
                  <a:pt x="1872155" y="20148"/>
                </a:cubicBezTo>
                <a:cubicBezTo>
                  <a:pt x="1885056" y="33049"/>
                  <a:pt x="1892303" y="50547"/>
                  <a:pt x="1892303" y="68791"/>
                </a:cubicBezTo>
                <a:lnTo>
                  <a:pt x="1892303" y="343956"/>
                </a:lnTo>
                <a:cubicBezTo>
                  <a:pt x="1892303" y="362200"/>
                  <a:pt x="1885056" y="379697"/>
                  <a:pt x="1872155" y="392598"/>
                </a:cubicBezTo>
                <a:cubicBezTo>
                  <a:pt x="1859254" y="405499"/>
                  <a:pt x="1841757" y="412747"/>
                  <a:pt x="1823512" y="412747"/>
                </a:cubicBezTo>
                <a:lnTo>
                  <a:pt x="68791" y="412747"/>
                </a:lnTo>
                <a:cubicBezTo>
                  <a:pt x="50547" y="412747"/>
                  <a:pt x="33049" y="405499"/>
                  <a:pt x="20148" y="392598"/>
                </a:cubicBezTo>
                <a:cubicBezTo>
                  <a:pt x="7248" y="379697"/>
                  <a:pt x="0" y="362200"/>
                  <a:pt x="0" y="343956"/>
                </a:cubicBezTo>
                <a:lnTo>
                  <a:pt x="0" y="68791"/>
                </a:lnTo>
                <a:cubicBezTo>
                  <a:pt x="0" y="30799"/>
                  <a:pt x="30799" y="0"/>
                  <a:pt x="68791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红外遥感探测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形状10"/>
          <p:cNvSpPr txBox="1"/>
          <p:nvPr/>
        </p:nvSpPr>
        <p:spPr>
          <a:xfrm>
            <a:off x="5241522" y="3952437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红外热成像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9" name="图片9"/>
          <p:cNvPicPr>
            <a:picLocks noChangeAspect="1"/>
          </p:cNvPicPr>
          <p:nvPr/>
        </p:nvPicPr>
        <p:blipFill>
          <a:blip r:embed="rId2"/>
          <a:srcRect t="49569" r="266" b="13953"/>
          <a:stretch>
            <a:fillRect/>
          </a:stretch>
        </p:blipFill>
        <p:spPr>
          <a:xfrm>
            <a:off x="216160" y="219475"/>
            <a:ext cx="11750202" cy="6430404"/>
          </a:xfrm>
          <a:prstGeom prst="rect">
            <a:avLst/>
          </a:prstGeom>
        </p:spPr>
      </p:pic>
      <p:pic>
        <p:nvPicPr>
          <p:cNvPr id="30" name="图片10"/>
          <p:cNvPicPr>
            <a:picLocks noChangeAspect="1"/>
          </p:cNvPicPr>
          <p:nvPr/>
        </p:nvPicPr>
        <p:blipFill>
          <a:blip r:embed="rId3"/>
          <a:srcRect t="3466" r="534" b="29411"/>
          <a:stretch>
            <a:fillRect/>
          </a:stretch>
        </p:blipFill>
        <p:spPr>
          <a:xfrm>
            <a:off x="216160" y="219475"/>
            <a:ext cx="11758151" cy="6459078"/>
          </a:xfrm>
          <a:prstGeom prst="rect">
            <a:avLst/>
          </a:prstGeom>
        </p:spPr>
      </p:pic>
      <p:pic>
        <p:nvPicPr>
          <p:cNvPr id="31" name="图片11"/>
          <p:cNvPicPr>
            <a:picLocks noChangeAspect="1"/>
          </p:cNvPicPr>
          <p:nvPr/>
        </p:nvPicPr>
        <p:blipFill>
          <a:blip r:embed="rId4"/>
          <a:srcRect l="8929" t="7157" r="15789" b="17684"/>
          <a:stretch>
            <a:fillRect/>
          </a:stretch>
        </p:blipFill>
        <p:spPr>
          <a:xfrm>
            <a:off x="216160" y="219475"/>
            <a:ext cx="11749950" cy="6409282"/>
          </a:xfrm>
          <a:prstGeom prst="rect">
            <a:avLst/>
          </a:prstGeom>
        </p:spPr>
      </p:pic>
      <p:pic>
        <p:nvPicPr>
          <p:cNvPr id="32" name="图片12"/>
          <p:cNvPicPr>
            <a:picLocks noChangeAspect="1"/>
          </p:cNvPicPr>
          <p:nvPr/>
        </p:nvPicPr>
        <p:blipFill>
          <a:blip r:embed="rId5"/>
          <a:srcRect t="11733" b="14400"/>
          <a:stretch>
            <a:fillRect/>
          </a:stretch>
        </p:blipFill>
        <p:spPr>
          <a:xfrm>
            <a:off x="216160" y="219475"/>
            <a:ext cx="11756322" cy="6432983"/>
          </a:xfrm>
          <a:prstGeom prst="rect">
            <a:avLst/>
          </a:prstGeom>
        </p:spPr>
      </p:pic>
      <p:pic>
        <p:nvPicPr>
          <p:cNvPr id="33" name="图片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160" y="219475"/>
            <a:ext cx="11743514" cy="6432737"/>
          </a:xfrm>
          <a:prstGeom prst="rect">
            <a:avLst/>
          </a:prstGeom>
        </p:spPr>
      </p:pic>
      <p:pic>
        <p:nvPicPr>
          <p:cNvPr id="34" name="图片14"/>
          <p:cNvPicPr>
            <a:picLocks noChangeAspect="1"/>
          </p:cNvPicPr>
          <p:nvPr/>
        </p:nvPicPr>
        <p:blipFill>
          <a:blip r:embed="rId7"/>
          <a:srcRect l="1980" t="30144" r="1815" b="2166"/>
          <a:stretch>
            <a:fillRect/>
          </a:stretch>
        </p:blipFill>
        <p:spPr>
          <a:xfrm>
            <a:off x="216160" y="219475"/>
            <a:ext cx="11750580" cy="6433075"/>
          </a:xfrm>
          <a:prstGeom prst="rect">
            <a:avLst/>
          </a:prstGeom>
        </p:spPr>
      </p:pic>
      <p:pic>
        <p:nvPicPr>
          <p:cNvPr id="35" name="图片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6160" y="219475"/>
            <a:ext cx="11750864" cy="6431693"/>
          </a:xfrm>
          <a:prstGeom prst="rect">
            <a:avLst/>
          </a:prstGeom>
        </p:spPr>
      </p:pic>
      <p:pic>
        <p:nvPicPr>
          <p:cNvPr id="36" name="图片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6160" y="219475"/>
            <a:ext cx="11749697" cy="6421255"/>
          </a:xfrm>
          <a:prstGeom prst="rect">
            <a:avLst/>
          </a:prstGeom>
        </p:spPr>
      </p:pic>
      <p:grpSp>
        <p:nvGrpSpPr>
          <p:cNvPr id="37" name="组合3"/>
          <p:cNvGrpSpPr/>
          <p:nvPr/>
        </p:nvGrpSpPr>
        <p:grpSpPr>
          <a:xfrm>
            <a:off x="217279" y="219034"/>
            <a:ext cx="11751085" cy="6433259"/>
            <a:chOff x="0" y="0"/>
            <a:chExt cx="11751085" cy="6433259"/>
          </a:xfrm>
        </p:grpSpPr>
        <p:pic>
          <p:nvPicPr>
            <p:cNvPr id="38" name="图片19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0" y="0"/>
              <a:ext cx="11751085" cy="6431847"/>
            </a:xfrm>
            <a:prstGeom prst="rect">
              <a:avLst/>
            </a:prstGeom>
          </p:spPr>
        </p:pic>
        <p:pic>
          <p:nvPicPr>
            <p:cNvPr id="39" name="图片20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8833077" y="4112078"/>
              <a:ext cx="2915769" cy="2321181"/>
            </a:xfrm>
            <a:prstGeom prst="rect">
              <a:avLst/>
            </a:prstGeom>
            <a:effectLst>
              <a:outerShdw blurRad="76200" dist="38100" dir="2700000" rotWithShape="0">
                <a:srgbClr val="000000">
                  <a:alpha val="100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3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3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3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3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3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3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3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1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3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53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1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0" dur="1000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3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9" grpId="0" animBg="1"/>
      <p:bldP spid="20" grpId="0" animBg="1"/>
      <p:bldP spid="31" grpId="0" animBg="1"/>
      <p:bldP spid="31" grpId="1" animBg="1"/>
      <p:bldP spid="11" grpId="0" animBg="1"/>
      <p:bldP spid="21" grpId="0" animBg="1"/>
      <p:bldP spid="30" grpId="0" animBg="1"/>
      <p:bldP spid="30" grpId="1" animBg="1"/>
      <p:bldP spid="10" grpId="0" animBg="1"/>
      <p:bldP spid="22" grpId="0" animBg="1"/>
      <p:bldP spid="37" grpId="0" animBg="1"/>
      <p:bldP spid="37" grpId="1" animBg="1"/>
      <p:bldP spid="17" grpId="0" animBg="1"/>
      <p:bldP spid="23" grpId="0" animBg="1"/>
      <p:bldP spid="34" grpId="0" animBg="1"/>
      <p:bldP spid="34" grpId="1" animBg="1"/>
      <p:bldP spid="14" grpId="0" animBg="1"/>
      <p:bldP spid="28" grpId="0" animBg="1"/>
      <p:bldP spid="36" grpId="0" animBg="1"/>
      <p:bldP spid="36" grpId="1" animBg="1"/>
      <p:bldP spid="16" grpId="0" animBg="1"/>
      <p:bldP spid="24" grpId="0" animBg="1"/>
      <p:bldP spid="35" grpId="0" animBg="1"/>
      <p:bldP spid="35" grpId="1" animBg="1"/>
      <p:bldP spid="15" grpId="0" animBg="1"/>
      <p:bldP spid="25" grpId="0" animBg="1"/>
      <p:bldP spid="32" grpId="0" animBg="1"/>
      <p:bldP spid="32" grpId="1" animBg="1"/>
      <p:bldP spid="12" grpId="0" animBg="1"/>
      <p:bldP spid="26" grpId="0" animBg="1"/>
      <p:bldP spid="33" grpId="0" animBg="1"/>
      <p:bldP spid="33" grpId="1" animBg="1"/>
      <p:bldP spid="13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14642" y="283736"/>
            <a:ext cx="2660876" cy="835019"/>
            <a:chOff x="0" y="0"/>
            <a:chExt cx="2660876" cy="835019"/>
          </a:xfrm>
        </p:grpSpPr>
        <p:sp>
          <p:nvSpPr>
            <p:cNvPr id="4" name="形状12"/>
            <p:cNvSpPr txBox="1"/>
            <p:nvPr/>
          </p:nvSpPr>
          <p:spPr>
            <a:xfrm>
              <a:off x="559908" y="0"/>
              <a:ext cx="2043589" cy="760847"/>
            </a:xfrm>
            <a:custGeom>
              <a:avLst/>
              <a:gdLst>
                <a:gd name="connsiteX0" fmla="*/ 0 w 2043589"/>
                <a:gd name="connsiteY0" fmla="*/ 760847 h 760847"/>
                <a:gd name="connsiteX1" fmla="*/ 2043589 w 2043589"/>
                <a:gd name="connsiteY1" fmla="*/ 760847 h 760847"/>
                <a:gd name="connsiteX2" fmla="*/ 0 w 2043589"/>
                <a:gd name="connsiteY2" fmla="*/ 760847 h 760847"/>
                <a:gd name="connsiteX0-1" fmla="*/ 0 w 2043589"/>
                <a:gd name="connsiteY0-2" fmla="*/ 0 h 760847"/>
                <a:gd name="connsiteX1-3" fmla="*/ 741 w 2043589"/>
                <a:gd name="connsiteY1-4" fmla="*/ 0 h 760847"/>
                <a:gd name="connsiteX2-5" fmla="*/ 0 w 204358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43589" h="760847">
                  <a:moveTo>
                    <a:pt x="0" y="760847"/>
                  </a:moveTo>
                  <a:lnTo>
                    <a:pt x="2043589" y="760847"/>
                  </a:lnTo>
                  <a:lnTo>
                    <a:pt x="0" y="760847"/>
                  </a:lnTo>
                  <a:close/>
                </a:path>
                <a:path w="2043589" h="760847">
                  <a:moveTo>
                    <a:pt x="0" y="0"/>
                  </a:moveTo>
                  <a:lnTo>
                    <a:pt x="74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13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14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15"/>
            <p:cNvSpPr txBox="1"/>
            <p:nvPr/>
          </p:nvSpPr>
          <p:spPr>
            <a:xfrm>
              <a:off x="557375" y="273901"/>
              <a:ext cx="21035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看不见的光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16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文本1"/>
          <p:cNvSpPr txBox="1"/>
          <p:nvPr/>
        </p:nvSpPr>
        <p:spPr>
          <a:xfrm>
            <a:off x="407632" y="1123236"/>
            <a:ext cx="165677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紫外线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2"/>
          <p:cNvSpPr txBox="1"/>
          <p:nvPr/>
        </p:nvSpPr>
        <p:spPr>
          <a:xfrm>
            <a:off x="514645" y="1572768"/>
            <a:ext cx="286454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(1) 红外线的特点：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3"/>
          <p:cNvSpPr txBox="1"/>
          <p:nvPr/>
        </p:nvSpPr>
        <p:spPr>
          <a:xfrm>
            <a:off x="689753" y="2071230"/>
            <a:ext cx="795656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①</a:t>
            </a:r>
            <a:r>
              <a:rPr lang="zh-CN" altLang="en-US" sz="2400" b="0" i="0" u="sng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杀菌作用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具有较强的杀菌能力，常用于消毒和灭菌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4"/>
          <p:cNvSpPr txBox="1"/>
          <p:nvPr/>
        </p:nvSpPr>
        <p:spPr>
          <a:xfrm>
            <a:off x="689762" y="2663276"/>
            <a:ext cx="9838754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②</a:t>
            </a:r>
            <a:r>
              <a:rPr lang="zh-CN" altLang="en-US" sz="2400" b="0" i="0" u="sng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荧光效应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：能使某些物质发出荧光，因此被用于货币和文档的防伪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5"/>
          <p:cNvSpPr txBox="1"/>
          <p:nvPr/>
        </p:nvSpPr>
        <p:spPr>
          <a:xfrm>
            <a:off x="689743" y="3255797"/>
            <a:ext cx="937303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③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穿透能力有限：穿透能力较弱，大部分被大气层中的臭氧层吸收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6"/>
          <p:cNvSpPr txBox="1"/>
          <p:nvPr/>
        </p:nvSpPr>
        <p:spPr>
          <a:xfrm>
            <a:off x="689743" y="3847862"/>
            <a:ext cx="1141062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④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皮肤伤害：过量的紫外线照射会对皮肤造成伤害，导致晒伤、老化甚至皮肤癌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7"/>
          <p:cNvSpPr txBox="1"/>
          <p:nvPr/>
        </p:nvSpPr>
        <p:spPr>
          <a:xfrm>
            <a:off x="689743" y="4469130"/>
            <a:ext cx="9208560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⑤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促进维生素D合成：适量的紫外线照射有助于人体合成维生素D；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6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4751" y="274853"/>
            <a:ext cx="3734391" cy="674484"/>
          </a:xfrm>
          <a:prstGeom prst="rect">
            <a:avLst/>
          </a:prstGeom>
        </p:spPr>
      </p:pic>
      <p:sp>
        <p:nvSpPr>
          <p:cNvPr id="17" name="形状2"/>
          <p:cNvSpPr txBox="1"/>
          <p:nvPr/>
        </p:nvSpPr>
        <p:spPr>
          <a:xfrm>
            <a:off x="10517137" y="981081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8" name="形状3"/>
          <p:cNvSpPr txBox="1"/>
          <p:nvPr/>
        </p:nvSpPr>
        <p:spPr>
          <a:xfrm>
            <a:off x="6769846" y="981281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9" name="形状4"/>
          <p:cNvSpPr txBox="1"/>
          <p:nvPr/>
        </p:nvSpPr>
        <p:spPr>
          <a:xfrm rot="10800000">
            <a:off x="6795246" y="1304725"/>
            <a:ext cx="1297946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0" name="形状5"/>
          <p:cNvSpPr txBox="1"/>
          <p:nvPr/>
        </p:nvSpPr>
        <p:spPr>
          <a:xfrm rot="10800000" flipH="1">
            <a:off x="9598273" y="1306006"/>
            <a:ext cx="904772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1" name="形状6"/>
          <p:cNvSpPr txBox="1"/>
          <p:nvPr/>
        </p:nvSpPr>
        <p:spPr>
          <a:xfrm>
            <a:off x="8092484" y="1076516"/>
            <a:ext cx="1806575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可视光线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2" name="形状7"/>
          <p:cNvSpPr txBox="1"/>
          <p:nvPr/>
        </p:nvSpPr>
        <p:spPr>
          <a:xfrm>
            <a:off x="10516940" y="981285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3" name="形状8"/>
          <p:cNvSpPr txBox="1"/>
          <p:nvPr/>
        </p:nvSpPr>
        <p:spPr>
          <a:xfrm>
            <a:off x="11948868" y="1022366"/>
            <a:ext cx="23812" cy="508000"/>
          </a:xfrm>
          <a:prstGeom prst="line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4" name="形状9"/>
          <p:cNvSpPr txBox="1"/>
          <p:nvPr/>
        </p:nvSpPr>
        <p:spPr>
          <a:xfrm>
            <a:off x="10621375" y="1080345"/>
            <a:ext cx="1339853" cy="482803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1" i="0" dirty="0">
                <a:solidFill>
                  <a:srgbClr val="AA00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紫外线</a:t>
            </a:r>
            <a:endParaRPr lang="zh-CN" altLang="en-US" sz="2400" b="1" i="0" dirty="0">
              <a:solidFill>
                <a:srgbClr val="AA00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5" name="形状10"/>
          <p:cNvSpPr txBox="1"/>
          <p:nvPr/>
        </p:nvSpPr>
        <p:spPr>
          <a:xfrm rot="10800000">
            <a:off x="10556262" y="1320198"/>
            <a:ext cx="229318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6" name="形状11"/>
          <p:cNvSpPr txBox="1"/>
          <p:nvPr/>
        </p:nvSpPr>
        <p:spPr>
          <a:xfrm rot="10800000" flipH="1">
            <a:off x="11718925" y="1321179"/>
            <a:ext cx="191850" cy="119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3812">
            <a:solidFill>
              <a:srgbClr val="FFFFFF">
                <a:alpha val="100000"/>
              </a:srgbClr>
            </a:solidFill>
            <a:prstDash val="solid"/>
            <a:headEnd type="none" w="med" len="med"/>
            <a:tailEnd type="arrow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7" name="文本8"/>
          <p:cNvSpPr txBox="1"/>
          <p:nvPr/>
        </p:nvSpPr>
        <p:spPr>
          <a:xfrm>
            <a:off x="689543" y="5061861"/>
            <a:ext cx="9675285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⑥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光化学反应：紫外线能引发许多光化学反应，如植物的光合作用等；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文本9"/>
          <p:cNvSpPr txBox="1"/>
          <p:nvPr/>
        </p:nvSpPr>
        <p:spPr>
          <a:xfrm>
            <a:off x="514721" y="5653830"/>
            <a:ext cx="286454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(2) 红外线的应用：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文本10"/>
          <p:cNvSpPr txBox="1"/>
          <p:nvPr/>
        </p:nvSpPr>
        <p:spPr>
          <a:xfrm>
            <a:off x="2997775" y="5653830"/>
            <a:ext cx="7960424" cy="995045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广泛应用于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医疗、工业、食品安全、环境保护、农业、化学、生物、电子、军事航空、科研等领域。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7" grpId="0" animBg="1"/>
      <p:bldP spid="28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14642" y="283736"/>
            <a:ext cx="2660876" cy="835019"/>
            <a:chOff x="0" y="0"/>
            <a:chExt cx="2660876" cy="835019"/>
          </a:xfrm>
        </p:grpSpPr>
        <p:sp>
          <p:nvSpPr>
            <p:cNvPr id="4" name="形状6"/>
            <p:cNvSpPr txBox="1"/>
            <p:nvPr/>
          </p:nvSpPr>
          <p:spPr>
            <a:xfrm>
              <a:off x="559908" y="0"/>
              <a:ext cx="2043589" cy="760847"/>
            </a:xfrm>
            <a:custGeom>
              <a:avLst/>
              <a:gdLst>
                <a:gd name="connsiteX0" fmla="*/ 0 w 2043589"/>
                <a:gd name="connsiteY0" fmla="*/ 760847 h 760847"/>
                <a:gd name="connsiteX1" fmla="*/ 2043589 w 2043589"/>
                <a:gd name="connsiteY1" fmla="*/ 760847 h 760847"/>
                <a:gd name="connsiteX2" fmla="*/ 0 w 2043589"/>
                <a:gd name="connsiteY2" fmla="*/ 760847 h 760847"/>
                <a:gd name="connsiteX0-1" fmla="*/ 0 w 2043589"/>
                <a:gd name="connsiteY0-2" fmla="*/ 0 h 760847"/>
                <a:gd name="connsiteX1-3" fmla="*/ 741 w 2043589"/>
                <a:gd name="connsiteY1-4" fmla="*/ 0 h 760847"/>
                <a:gd name="connsiteX2-5" fmla="*/ 0 w 204358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43589" h="760847">
                  <a:moveTo>
                    <a:pt x="0" y="760847"/>
                  </a:moveTo>
                  <a:lnTo>
                    <a:pt x="2043589" y="760847"/>
                  </a:lnTo>
                  <a:lnTo>
                    <a:pt x="0" y="760847"/>
                  </a:lnTo>
                  <a:close/>
                </a:path>
                <a:path w="2043589" h="760847">
                  <a:moveTo>
                    <a:pt x="0" y="0"/>
                  </a:moveTo>
                  <a:lnTo>
                    <a:pt x="74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7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8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9"/>
            <p:cNvSpPr txBox="1"/>
            <p:nvPr/>
          </p:nvSpPr>
          <p:spPr>
            <a:xfrm>
              <a:off x="557375" y="273901"/>
              <a:ext cx="21035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看不见的光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10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9" name="图片1"/>
          <p:cNvPicPr>
            <a:picLocks noChangeAspect="1"/>
          </p:cNvPicPr>
          <p:nvPr/>
        </p:nvPicPr>
        <p:blipFill>
          <a:blip r:embed="rId2"/>
          <a:srcRect b="23067"/>
          <a:stretch>
            <a:fillRect/>
          </a:stretch>
        </p:blipFill>
        <p:spPr>
          <a:xfrm>
            <a:off x="716613" y="3956228"/>
            <a:ext cx="5008010" cy="2585170"/>
          </a:xfrm>
          <a:prstGeom prst="rect">
            <a:avLst/>
          </a:prstGeom>
        </p:spPr>
      </p:pic>
      <p:sp>
        <p:nvSpPr>
          <p:cNvPr id="10" name="形状2"/>
          <p:cNvSpPr txBox="1"/>
          <p:nvPr/>
        </p:nvSpPr>
        <p:spPr>
          <a:xfrm>
            <a:off x="2379107" y="6123975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光固化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1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661" y="1123055"/>
            <a:ext cx="5008023" cy="2570762"/>
          </a:xfrm>
          <a:prstGeom prst="rect">
            <a:avLst/>
          </a:prstGeom>
        </p:spPr>
      </p:pic>
      <p:sp>
        <p:nvSpPr>
          <p:cNvPr id="12" name="形状3"/>
          <p:cNvSpPr txBox="1"/>
          <p:nvPr/>
        </p:nvSpPr>
        <p:spPr>
          <a:xfrm>
            <a:off x="2379183" y="3276076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50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紫外线验钞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" name="图片3"/>
          <p:cNvPicPr>
            <a:picLocks noChangeAspect="1"/>
          </p:cNvPicPr>
          <p:nvPr/>
        </p:nvPicPr>
        <p:blipFill>
          <a:blip r:embed="rId4"/>
          <a:srcRect l="8904" t="30516" r="9056"/>
          <a:stretch>
            <a:fillRect/>
          </a:stretch>
        </p:blipFill>
        <p:spPr>
          <a:xfrm>
            <a:off x="6346527" y="3956361"/>
            <a:ext cx="5007797" cy="2585152"/>
          </a:xfrm>
          <a:prstGeom prst="rect">
            <a:avLst/>
          </a:prstGeom>
        </p:spPr>
      </p:pic>
      <p:sp>
        <p:nvSpPr>
          <p:cNvPr id="14" name="形状4"/>
          <p:cNvSpPr txBox="1"/>
          <p:nvPr/>
        </p:nvSpPr>
        <p:spPr>
          <a:xfrm>
            <a:off x="8008972" y="6123422"/>
            <a:ext cx="1682750" cy="412750"/>
          </a:xfrm>
          <a:custGeom>
            <a:avLst/>
            <a:gdLst>
              <a:gd name="connsiteX0" fmla="*/ 68792 w 1682750"/>
              <a:gd name="connsiteY0" fmla="*/ 0 h 412750"/>
              <a:gd name="connsiteX1" fmla="*/ 1613958 w 1682750"/>
              <a:gd name="connsiteY1" fmla="*/ 0 h 412750"/>
              <a:gd name="connsiteX2" fmla="*/ 1632203 w 1682750"/>
              <a:gd name="connsiteY2" fmla="*/ 0 h 412750"/>
              <a:gd name="connsiteX3" fmla="*/ 1675502 w 1682750"/>
              <a:gd name="connsiteY3" fmla="*/ 33050 h 412750"/>
              <a:gd name="connsiteX4" fmla="*/ 1682750 w 1682750"/>
              <a:gd name="connsiteY4" fmla="*/ 343958 h 412750"/>
              <a:gd name="connsiteX5" fmla="*/ 1682750 w 1682750"/>
              <a:gd name="connsiteY5" fmla="*/ 362203 h 412750"/>
              <a:gd name="connsiteX6" fmla="*/ 1649700 w 1682750"/>
              <a:gd name="connsiteY6" fmla="*/ 405502 h 412750"/>
              <a:gd name="connsiteX7" fmla="*/ 68792 w 1682750"/>
              <a:gd name="connsiteY7" fmla="*/ 412750 h 412750"/>
              <a:gd name="connsiteX8" fmla="*/ 30799 w 1682750"/>
              <a:gd name="connsiteY8" fmla="*/ 412750 h 412750"/>
              <a:gd name="connsiteX9" fmla="*/ 0 w 1682750"/>
              <a:gd name="connsiteY9" fmla="*/ 68792 h 412750"/>
              <a:gd name="connsiteX10" fmla="*/ 0 w 1682750"/>
              <a:gd name="connsiteY10" fmla="*/ 30799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2750" h="412750">
                <a:moveTo>
                  <a:pt x="68792" y="0"/>
                </a:moveTo>
                <a:lnTo>
                  <a:pt x="1613958" y="0"/>
                </a:lnTo>
                <a:cubicBezTo>
                  <a:pt x="1632203" y="0"/>
                  <a:pt x="1649700" y="7248"/>
                  <a:pt x="1662601" y="20149"/>
                </a:cubicBezTo>
                <a:cubicBezTo>
                  <a:pt x="1675502" y="33050"/>
                  <a:pt x="1682750" y="50547"/>
                  <a:pt x="1682750" y="68792"/>
                </a:cubicBezTo>
                <a:lnTo>
                  <a:pt x="1682750" y="343958"/>
                </a:lnTo>
                <a:cubicBezTo>
                  <a:pt x="1682750" y="362203"/>
                  <a:pt x="1675502" y="379700"/>
                  <a:pt x="1662601" y="392601"/>
                </a:cubicBezTo>
                <a:cubicBezTo>
                  <a:pt x="1649700" y="405502"/>
                  <a:pt x="1632203" y="412750"/>
                  <a:pt x="1613958" y="412750"/>
                </a:cubicBezTo>
                <a:lnTo>
                  <a:pt x="68792" y="412750"/>
                </a:lnTo>
                <a:cubicBezTo>
                  <a:pt x="30799" y="412750"/>
                  <a:pt x="0" y="381951"/>
                  <a:pt x="0" y="343958"/>
                </a:cubicBezTo>
                <a:lnTo>
                  <a:pt x="0" y="68792"/>
                </a:lnTo>
                <a:cubicBezTo>
                  <a:pt x="0" y="30799"/>
                  <a:pt x="30799" y="0"/>
                  <a:pt x="68792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紫外线杀菌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" name="图片4"/>
          <p:cNvPicPr>
            <a:picLocks noChangeAspect="1"/>
          </p:cNvPicPr>
          <p:nvPr/>
        </p:nvPicPr>
        <p:blipFill>
          <a:blip r:embed="rId5"/>
          <a:srcRect t="14848" b="10118"/>
          <a:stretch>
            <a:fillRect/>
          </a:stretch>
        </p:blipFill>
        <p:spPr>
          <a:xfrm>
            <a:off x="6350984" y="1112977"/>
            <a:ext cx="4999213" cy="2589890"/>
          </a:xfrm>
          <a:prstGeom prst="rect">
            <a:avLst/>
          </a:prstGeom>
        </p:spPr>
      </p:pic>
      <p:sp>
        <p:nvSpPr>
          <p:cNvPr id="16" name="形状5"/>
          <p:cNvSpPr txBox="1"/>
          <p:nvPr/>
        </p:nvSpPr>
        <p:spPr>
          <a:xfrm>
            <a:off x="7904436" y="3276162"/>
            <a:ext cx="1892303" cy="412747"/>
          </a:xfrm>
          <a:custGeom>
            <a:avLst/>
            <a:gdLst>
              <a:gd name="connsiteX0" fmla="*/ 68791 w 1892303"/>
              <a:gd name="connsiteY0" fmla="*/ 0 h 412747"/>
              <a:gd name="connsiteX1" fmla="*/ 1823512 w 1892303"/>
              <a:gd name="connsiteY1" fmla="*/ 0 h 412747"/>
              <a:gd name="connsiteX2" fmla="*/ 1841757 w 1892303"/>
              <a:gd name="connsiteY2" fmla="*/ 0 h 412747"/>
              <a:gd name="connsiteX3" fmla="*/ 1885056 w 1892303"/>
              <a:gd name="connsiteY3" fmla="*/ 33049 h 412747"/>
              <a:gd name="connsiteX4" fmla="*/ 1892303 w 1892303"/>
              <a:gd name="connsiteY4" fmla="*/ 343956 h 412747"/>
              <a:gd name="connsiteX5" fmla="*/ 1892303 w 1892303"/>
              <a:gd name="connsiteY5" fmla="*/ 362200 h 412747"/>
              <a:gd name="connsiteX6" fmla="*/ 1859254 w 1892303"/>
              <a:gd name="connsiteY6" fmla="*/ 405499 h 412747"/>
              <a:gd name="connsiteX7" fmla="*/ 68791 w 1892303"/>
              <a:gd name="connsiteY7" fmla="*/ 412747 h 412747"/>
              <a:gd name="connsiteX8" fmla="*/ 50547 w 1892303"/>
              <a:gd name="connsiteY8" fmla="*/ 412747 h 412747"/>
              <a:gd name="connsiteX9" fmla="*/ 7248 w 1892303"/>
              <a:gd name="connsiteY9" fmla="*/ 379697 h 412747"/>
              <a:gd name="connsiteX10" fmla="*/ 0 w 1892303"/>
              <a:gd name="connsiteY10" fmla="*/ 68791 h 412747"/>
              <a:gd name="connsiteX11" fmla="*/ 0 w 1892303"/>
              <a:gd name="connsiteY11" fmla="*/ 30799 h 412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92303" h="412747">
                <a:moveTo>
                  <a:pt x="68791" y="0"/>
                </a:moveTo>
                <a:lnTo>
                  <a:pt x="1823512" y="0"/>
                </a:lnTo>
                <a:cubicBezTo>
                  <a:pt x="1841757" y="0"/>
                  <a:pt x="1859254" y="7248"/>
                  <a:pt x="1872155" y="20148"/>
                </a:cubicBezTo>
                <a:cubicBezTo>
                  <a:pt x="1885056" y="33049"/>
                  <a:pt x="1892303" y="50547"/>
                  <a:pt x="1892303" y="68791"/>
                </a:cubicBezTo>
                <a:lnTo>
                  <a:pt x="1892303" y="343956"/>
                </a:lnTo>
                <a:cubicBezTo>
                  <a:pt x="1892303" y="362200"/>
                  <a:pt x="1885056" y="379697"/>
                  <a:pt x="1872155" y="392598"/>
                </a:cubicBezTo>
                <a:cubicBezTo>
                  <a:pt x="1859254" y="405499"/>
                  <a:pt x="1841757" y="412747"/>
                  <a:pt x="1823512" y="412747"/>
                </a:cubicBezTo>
                <a:lnTo>
                  <a:pt x="68791" y="412747"/>
                </a:lnTo>
                <a:cubicBezTo>
                  <a:pt x="50547" y="412747"/>
                  <a:pt x="33049" y="405499"/>
                  <a:pt x="20148" y="392598"/>
                </a:cubicBezTo>
                <a:cubicBezTo>
                  <a:pt x="7248" y="379697"/>
                  <a:pt x="0" y="362200"/>
                  <a:pt x="0" y="343956"/>
                </a:cubicBezTo>
                <a:lnTo>
                  <a:pt x="0" y="68791"/>
                </a:lnTo>
                <a:cubicBezTo>
                  <a:pt x="0" y="30799"/>
                  <a:pt x="30799" y="0"/>
                  <a:pt x="68791" y="0"/>
                </a:cubicBezTo>
                <a:close/>
              </a:path>
            </a:pathLst>
          </a:custGeom>
          <a:solidFill>
            <a:srgbClr val="000000">
              <a:alpha val="42000"/>
            </a:srgbClr>
          </a:solidFill>
          <a:ln w="9525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影响植物生长</a:t>
            </a:r>
            <a:endParaRPr lang="zh-CN" altLang="en-US" sz="22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  <p:bldP spid="16" grpId="0" animBg="1"/>
      <p:bldP spid="9" grpId="0" animBg="1"/>
      <p:bldP spid="10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14642" y="283736"/>
            <a:ext cx="2651351" cy="835019"/>
            <a:chOff x="0" y="0"/>
            <a:chExt cx="2651351" cy="835019"/>
          </a:xfrm>
        </p:grpSpPr>
        <p:sp>
          <p:nvSpPr>
            <p:cNvPr id="4" name="形状5"/>
            <p:cNvSpPr txBox="1"/>
            <p:nvPr/>
          </p:nvSpPr>
          <p:spPr>
            <a:xfrm>
              <a:off x="559908" y="0"/>
              <a:ext cx="2015014" cy="760847"/>
            </a:xfrm>
            <a:custGeom>
              <a:avLst/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6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7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8"/>
            <p:cNvSpPr txBox="1"/>
            <p:nvPr/>
          </p:nvSpPr>
          <p:spPr>
            <a:xfrm>
              <a:off x="557375" y="273901"/>
              <a:ext cx="209397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物体的颜色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9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四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文本1"/>
          <p:cNvSpPr txBox="1"/>
          <p:nvPr/>
        </p:nvSpPr>
        <p:spPr>
          <a:xfrm>
            <a:off x="422929" y="3602850"/>
            <a:ext cx="871220" cy="94478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4500" b="1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光</a:t>
            </a:r>
            <a:endParaRPr lang="zh-CN" altLang="en-US" sz="4500" b="1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形状2"/>
          <p:cNvSpPr txBox="1"/>
          <p:nvPr/>
        </p:nvSpPr>
        <p:spPr>
          <a:xfrm>
            <a:off x="1251394" y="4108865"/>
            <a:ext cx="762000" cy="1191"/>
          </a:xfrm>
          <a:prstGeom prst="line">
            <a:avLst/>
          </a:prstGeom>
          <a:ln w="38100">
            <a:solidFill>
              <a:srgbClr val="FF0000">
                <a:alpha val="100000"/>
              </a:srgbClr>
            </a:solidFill>
            <a:tailEnd type="arrow" w="sm" len="sm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1" name="文本2"/>
          <p:cNvSpPr txBox="1"/>
          <p:nvPr/>
        </p:nvSpPr>
        <p:spPr>
          <a:xfrm>
            <a:off x="2013394" y="3686632"/>
            <a:ext cx="1214120" cy="77717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5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物体</a:t>
            </a:r>
            <a:endParaRPr lang="zh-CN" altLang="en-US" sz="35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" name="形状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3246" y="2875883"/>
            <a:ext cx="419100" cy="2619375"/>
          </a:xfrm>
          <a:prstGeom prst="rect">
            <a:avLst/>
          </a:prstGeom>
        </p:spPr>
      </p:pic>
      <p:sp>
        <p:nvSpPr>
          <p:cNvPr id="13" name="文本3"/>
          <p:cNvSpPr txBox="1"/>
          <p:nvPr/>
        </p:nvSpPr>
        <p:spPr>
          <a:xfrm>
            <a:off x="3616195" y="2693822"/>
            <a:ext cx="2973070" cy="77717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5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光被物体反射</a:t>
            </a:r>
            <a:endParaRPr lang="zh-CN" altLang="en-US" sz="35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4"/>
          <p:cNvSpPr txBox="1"/>
          <p:nvPr/>
        </p:nvSpPr>
        <p:spPr>
          <a:xfrm>
            <a:off x="3616195" y="3797532"/>
            <a:ext cx="2973070" cy="77717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5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光被物体吸收</a:t>
            </a:r>
            <a:endParaRPr lang="zh-CN" altLang="en-US" sz="35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5"/>
          <p:cNvSpPr txBox="1"/>
          <p:nvPr/>
        </p:nvSpPr>
        <p:spPr>
          <a:xfrm>
            <a:off x="3616195" y="4812678"/>
            <a:ext cx="2872264" cy="77717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5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光透过物体</a:t>
            </a:r>
            <a:endParaRPr lang="zh-CN" altLang="en-US" sz="3500" b="1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6" name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0523" y="4932529"/>
            <a:ext cx="1373386" cy="1831181"/>
          </a:xfrm>
          <a:prstGeom prst="rect">
            <a:avLst/>
          </a:prstGeom>
        </p:spPr>
      </p:pic>
      <p:sp>
        <p:nvSpPr>
          <p:cNvPr id="17" name="形状4"/>
          <p:cNvSpPr txBox="1"/>
          <p:nvPr/>
        </p:nvSpPr>
        <p:spPr>
          <a:xfrm>
            <a:off x="7812757" y="2693803"/>
            <a:ext cx="3450536" cy="1903200"/>
          </a:xfrm>
          <a:custGeom>
            <a:avLst/>
            <a:gdLst>
              <a:gd name="connsiteX0" fmla="*/ 2028356 w 3450536"/>
              <a:gd name="connsiteY0" fmla="*/ 0 h 1903200"/>
              <a:gd name="connsiteX1" fmla="*/ 2228621 w 3450536"/>
              <a:gd name="connsiteY1" fmla="*/ 0 h 1903200"/>
              <a:gd name="connsiteX2" fmla="*/ 2563277 w 3450536"/>
              <a:gd name="connsiteY2" fmla="*/ 207560 h 1903200"/>
              <a:gd name="connsiteX3" fmla="*/ 3039256 w 3450536"/>
              <a:gd name="connsiteY3" fmla="*/ 197502 h 1903200"/>
              <a:gd name="connsiteX4" fmla="*/ 3310649 w 3450536"/>
              <a:gd name="connsiteY4" fmla="*/ 727407 h 1903200"/>
              <a:gd name="connsiteX5" fmla="*/ 3389532 w 3450536"/>
              <a:gd name="connsiteY5" fmla="*/ 903875 h 1903200"/>
              <a:gd name="connsiteX6" fmla="*/ 3450536 w 3450536"/>
              <a:gd name="connsiteY6" fmla="*/ 1450604 h 1903200"/>
              <a:gd name="connsiteX7" fmla="*/ 2733943 w 3450536"/>
              <a:gd name="connsiteY7" fmla="*/ 1687743 h 1903200"/>
              <a:gd name="connsiteX8" fmla="*/ 2489839 w 3450536"/>
              <a:gd name="connsiteY8" fmla="*/ 1817504 h 1903200"/>
              <a:gd name="connsiteX9" fmla="*/ 1751804 w 3450536"/>
              <a:gd name="connsiteY9" fmla="*/ 1903200 h 1903200"/>
              <a:gd name="connsiteX10" fmla="*/ 1265409 w 3450536"/>
              <a:gd name="connsiteY10" fmla="*/ 1737310 h 1903200"/>
              <a:gd name="connsiteX11" fmla="*/ 821110 w 3450536"/>
              <a:gd name="connsiteY11" fmla="*/ 1759562 h 1903200"/>
              <a:gd name="connsiteX12" fmla="*/ 491320 w 3450536"/>
              <a:gd name="connsiteY12" fmla="*/ 1525758 h 1903200"/>
              <a:gd name="connsiteX13" fmla="*/ 208765 w 3450536"/>
              <a:gd name="connsiteY13" fmla="*/ 1526151 h 1903200"/>
              <a:gd name="connsiteX14" fmla="*/ 0 w 3450536"/>
              <a:gd name="connsiteY14" fmla="*/ 1031774 h 1903200"/>
              <a:gd name="connsiteX15" fmla="*/ 159127 w 3450536"/>
              <a:gd name="connsiteY15" fmla="*/ 806780 h 1903200"/>
              <a:gd name="connsiteX16" fmla="*/ 139887 w 3450536"/>
              <a:gd name="connsiteY16" fmla="*/ 487976 h 1903200"/>
              <a:gd name="connsiteX17" fmla="*/ 667710 w 3450536"/>
              <a:gd name="connsiteY17" fmla="*/ 323185 h 1903200"/>
              <a:gd name="connsiteX18" fmla="*/ 880737 w 3450536"/>
              <a:gd name="connsiteY18" fmla="*/ 176537 h 1903200"/>
              <a:gd name="connsiteX19" fmla="*/ 1461252 w 3450536"/>
              <a:gd name="connsiteY19" fmla="*/ 53864 h 1903200"/>
              <a:gd name="connsiteX20" fmla="*/ 1751326 w 3450536"/>
              <a:gd name="connsiteY20" fmla="*/ 41616 h 19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450536" h="1903200">
                <a:moveTo>
                  <a:pt x="2028356" y="0"/>
                </a:moveTo>
                <a:cubicBezTo>
                  <a:pt x="2228621" y="0"/>
                  <a:pt x="2407263" y="91415"/>
                  <a:pt x="2499159" y="226016"/>
                </a:cubicBezTo>
                <a:cubicBezTo>
                  <a:pt x="2563277" y="207560"/>
                  <a:pt x="2632407" y="197502"/>
                  <a:pt x="2704474" y="197502"/>
                </a:cubicBezTo>
                <a:cubicBezTo>
                  <a:pt x="3039256" y="197502"/>
                  <a:pt x="3310649" y="414544"/>
                  <a:pt x="3310649" y="682279"/>
                </a:cubicBezTo>
                <a:cubicBezTo>
                  <a:pt x="3310649" y="727407"/>
                  <a:pt x="3302939" y="771095"/>
                  <a:pt x="3288514" y="812546"/>
                </a:cubicBezTo>
                <a:cubicBezTo>
                  <a:pt x="3389532" y="903875"/>
                  <a:pt x="3450536" y="1021812"/>
                  <a:pt x="3450536" y="1149102"/>
                </a:cubicBezTo>
                <a:cubicBezTo>
                  <a:pt x="3450536" y="1450604"/>
                  <a:pt x="3147827" y="1687743"/>
                  <a:pt x="2774417" y="1687743"/>
                </a:cubicBezTo>
                <a:cubicBezTo>
                  <a:pt x="2733943" y="1687743"/>
                  <a:pt x="2694300" y="1684957"/>
                  <a:pt x="2655782" y="1679605"/>
                </a:cubicBezTo>
                <a:cubicBezTo>
                  <a:pt x="2489839" y="1817504"/>
                  <a:pt x="2258444" y="1903200"/>
                  <a:pt x="2005041" y="1903200"/>
                </a:cubicBezTo>
                <a:cubicBezTo>
                  <a:pt x="1751804" y="1903200"/>
                  <a:pt x="1524144" y="1825115"/>
                  <a:pt x="1357160" y="1698076"/>
                </a:cubicBezTo>
                <a:cubicBezTo>
                  <a:pt x="1265409" y="1737310"/>
                  <a:pt x="1160537" y="1759562"/>
                  <a:pt x="1049149" y="1759562"/>
                </a:cubicBezTo>
                <a:cubicBezTo>
                  <a:pt x="821110" y="1759562"/>
                  <a:pt x="620380" y="1666300"/>
                  <a:pt x="503643" y="1524986"/>
                </a:cubicBezTo>
                <a:cubicBezTo>
                  <a:pt x="491320" y="1525758"/>
                  <a:pt x="478863" y="1526151"/>
                  <a:pt x="466289" y="1526151"/>
                </a:cubicBezTo>
                <a:cubicBezTo>
                  <a:pt x="208765" y="1526151"/>
                  <a:pt x="0" y="1361359"/>
                  <a:pt x="0" y="1149102"/>
                </a:cubicBezTo>
                <a:cubicBezTo>
                  <a:pt x="0" y="1031774"/>
                  <a:pt x="76120" y="925207"/>
                  <a:pt x="193130" y="859186"/>
                </a:cubicBezTo>
                <a:cubicBezTo>
                  <a:pt x="159127" y="806780"/>
                  <a:pt x="139887" y="746717"/>
                  <a:pt x="139887" y="682279"/>
                </a:cubicBezTo>
                <a:cubicBezTo>
                  <a:pt x="139887" y="487976"/>
                  <a:pt x="348651" y="323185"/>
                  <a:pt x="606175" y="323185"/>
                </a:cubicBezTo>
                <a:cubicBezTo>
                  <a:pt x="667710" y="323185"/>
                  <a:pt x="726460" y="332594"/>
                  <a:pt x="780243" y="349566"/>
                </a:cubicBezTo>
                <a:cubicBezTo>
                  <a:pt x="880737" y="176537"/>
                  <a:pt x="1101658" y="53864"/>
                  <a:pt x="1352237" y="53864"/>
                </a:cubicBezTo>
                <a:cubicBezTo>
                  <a:pt x="1461252" y="53864"/>
                  <a:pt x="1563274" y="74217"/>
                  <a:pt x="1652789" y="110035"/>
                </a:cubicBezTo>
                <a:cubicBezTo>
                  <a:pt x="1751326" y="41616"/>
                  <a:pt x="1882404" y="0"/>
                  <a:pt x="2028356" y="0"/>
                </a:cubicBezTo>
                <a:close/>
              </a:path>
            </a:pathLst>
          </a:custGeom>
          <a:solidFill>
            <a:srgbClr val="B6BC12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>
              <a:lnSpc>
                <a:spcPts val="4400"/>
              </a:lnSpc>
            </a:pP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在漆黑的夜晚能看到物体吗？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1030986" y="4874933"/>
            <a:ext cx="3163767" cy="59940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800" b="1" i="0" dirty="0">
                <a:solidFill>
                  <a:srgbClr val="FF0000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红色纸</a:t>
            </a:r>
            <a:r>
              <a: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只反射红光</a:t>
            </a:r>
            <a:endParaRPr lang="zh-CN" altLang="en-US" sz="28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3" name="文本2"/>
          <p:cNvSpPr txBox="1"/>
          <p:nvPr/>
        </p:nvSpPr>
        <p:spPr>
          <a:xfrm>
            <a:off x="7107250" y="4714856"/>
            <a:ext cx="3203258" cy="59940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800" b="1" i="0" dirty="0">
                <a:solidFill>
                  <a:srgbClr val="3EFF01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绿色纸</a:t>
            </a:r>
            <a:r>
              <a: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只反射绿光</a:t>
            </a:r>
            <a:endParaRPr lang="zh-CN" altLang="en-US" sz="28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4" name="文本3"/>
          <p:cNvSpPr txBox="1"/>
          <p:nvPr/>
        </p:nvSpPr>
        <p:spPr>
          <a:xfrm>
            <a:off x="976903" y="5603319"/>
            <a:ext cx="10683954" cy="8496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5100"/>
              </a:lnSpc>
            </a:pPr>
            <a:r>
              <a:rPr lang="zh-CN" altLang="en-US" sz="35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不透明物体</a:t>
            </a:r>
            <a:r>
              <a:rPr lang="zh-CN" altLang="en-US" sz="35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的颜色是由它反射出来的色光决定的。</a:t>
            </a:r>
            <a:endParaRPr lang="zh-CN" altLang="en-US" sz="3500" b="1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1"/>
          <p:cNvGrpSpPr/>
          <p:nvPr/>
        </p:nvGrpSpPr>
        <p:grpSpPr>
          <a:xfrm>
            <a:off x="363045" y="1848019"/>
            <a:ext cx="4054386" cy="2408351"/>
            <a:chOff x="0" y="0"/>
            <a:chExt cx="4054386" cy="2408351"/>
          </a:xfrm>
        </p:grpSpPr>
        <p:pic>
          <p:nvPicPr>
            <p:cNvPr id="6" name="图片1"/>
            <p:cNvPicPr>
              <a:picLocks noChangeAspect="1"/>
            </p:cNvPicPr>
            <p:nvPr/>
          </p:nvPicPr>
          <p:blipFill>
            <a:blip r:embed="rId2"/>
            <a:srcRect t="29197" r="34967"/>
            <a:stretch>
              <a:fillRect/>
            </a:stretch>
          </p:blipFill>
          <p:spPr>
            <a:xfrm>
              <a:off x="0" y="0"/>
              <a:ext cx="4054386" cy="2408351"/>
            </a:xfrm>
            <a:prstGeom prst="rect">
              <a:avLst/>
            </a:prstGeom>
          </p:spPr>
        </p:pic>
        <p:sp>
          <p:nvSpPr>
            <p:cNvPr id="7" name="形状2"/>
            <p:cNvSpPr txBox="1"/>
            <p:nvPr/>
          </p:nvSpPr>
          <p:spPr>
            <a:xfrm>
              <a:off x="2356543" y="1845109"/>
              <a:ext cx="1155700" cy="558800"/>
            </a:xfrm>
            <a:custGeom>
              <a:avLst/>
              <a:gdLst>
                <a:gd name="connsiteX0" fmla="*/ 93133 w 1155700"/>
                <a:gd name="connsiteY0" fmla="*/ 0 h 558800"/>
                <a:gd name="connsiteX1" fmla="*/ 1062567 w 1155700"/>
                <a:gd name="connsiteY1" fmla="*/ 0 h 558800"/>
                <a:gd name="connsiteX2" fmla="*/ 1087267 w 1155700"/>
                <a:gd name="connsiteY2" fmla="*/ 0 h 558800"/>
                <a:gd name="connsiteX3" fmla="*/ 1137752 w 1155700"/>
                <a:gd name="connsiteY3" fmla="*/ 41241 h 558800"/>
                <a:gd name="connsiteX4" fmla="*/ 1407912 w 1155700"/>
                <a:gd name="connsiteY4" fmla="*/ 24797 h 558800"/>
                <a:gd name="connsiteX5" fmla="*/ 1155700 w 1155700"/>
                <a:gd name="connsiteY5" fmla="*/ 174081 h 558800"/>
                <a:gd name="connsiteX6" fmla="*/ 1155700 w 1155700"/>
                <a:gd name="connsiteY6" fmla="*/ 465667 h 558800"/>
                <a:gd name="connsiteX7" fmla="*/ 1155700 w 1155700"/>
                <a:gd name="connsiteY7" fmla="*/ 490367 h 558800"/>
                <a:gd name="connsiteX8" fmla="*/ 1110956 w 1155700"/>
                <a:gd name="connsiteY8" fmla="*/ 548988 h 558800"/>
                <a:gd name="connsiteX9" fmla="*/ 93133 w 1155700"/>
                <a:gd name="connsiteY9" fmla="*/ 558800 h 558800"/>
                <a:gd name="connsiteX10" fmla="*/ 68433 w 1155700"/>
                <a:gd name="connsiteY10" fmla="*/ 558800 h 558800"/>
                <a:gd name="connsiteX11" fmla="*/ 9812 w 1155700"/>
                <a:gd name="connsiteY11" fmla="*/ 514056 h 558800"/>
                <a:gd name="connsiteX12" fmla="*/ 0 w 1155700"/>
                <a:gd name="connsiteY12" fmla="*/ 93133 h 558800"/>
                <a:gd name="connsiteX13" fmla="*/ 0 w 1155700"/>
                <a:gd name="connsiteY13" fmla="*/ 41697 h 55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07912" h="558800">
                  <a:moveTo>
                    <a:pt x="93133" y="0"/>
                  </a:moveTo>
                  <a:lnTo>
                    <a:pt x="1062567" y="0"/>
                  </a:lnTo>
                  <a:cubicBezTo>
                    <a:pt x="1087267" y="0"/>
                    <a:pt x="1110956" y="9812"/>
                    <a:pt x="1128422" y="27278"/>
                  </a:cubicBezTo>
                  <a:lnTo>
                    <a:pt x="1137752" y="41241"/>
                  </a:lnTo>
                  <a:lnTo>
                    <a:pt x="1407912" y="24797"/>
                  </a:lnTo>
                  <a:lnTo>
                    <a:pt x="1155700" y="174081"/>
                  </a:lnTo>
                  <a:lnTo>
                    <a:pt x="1155700" y="465667"/>
                  </a:lnTo>
                  <a:cubicBezTo>
                    <a:pt x="1155700" y="490367"/>
                    <a:pt x="1145888" y="514056"/>
                    <a:pt x="1128422" y="531522"/>
                  </a:cubicBezTo>
                  <a:cubicBezTo>
                    <a:pt x="1110956" y="548988"/>
                    <a:pt x="1087267" y="558800"/>
                    <a:pt x="1062567" y="558800"/>
                  </a:cubicBezTo>
                  <a:lnTo>
                    <a:pt x="93133" y="558800"/>
                  </a:lnTo>
                  <a:cubicBezTo>
                    <a:pt x="68433" y="558800"/>
                    <a:pt x="44744" y="548988"/>
                    <a:pt x="27278" y="531522"/>
                  </a:cubicBezTo>
                  <a:cubicBezTo>
                    <a:pt x="9812" y="514056"/>
                    <a:pt x="0" y="490367"/>
                    <a:pt x="0" y="465667"/>
                  </a:cubicBezTo>
                  <a:lnTo>
                    <a:pt x="0" y="93133"/>
                  </a:lnTo>
                  <a:cubicBezTo>
                    <a:pt x="0" y="41697"/>
                    <a:pt x="41697" y="0"/>
                    <a:pt x="93133" y="0"/>
                  </a:cubicBezTo>
                  <a:close/>
                </a:path>
              </a:pathLst>
            </a:custGeom>
            <a:solidFill>
              <a:srgbClr val="FFEE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1" i="0" dirty="0">
                  <a:solidFill>
                    <a:srgbClr val="FF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红色纸</a:t>
              </a:r>
              <a:endParaRPr lang="zh-CN" altLang="en-US" sz="2200" b="1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8" name="组合2"/>
          <p:cNvGrpSpPr/>
          <p:nvPr/>
        </p:nvGrpSpPr>
        <p:grpSpPr>
          <a:xfrm>
            <a:off x="6161789" y="1853603"/>
            <a:ext cx="4148223" cy="2403685"/>
            <a:chOff x="0" y="0"/>
            <a:chExt cx="4148223" cy="2403685"/>
          </a:xfrm>
        </p:grpSpPr>
        <p:pic>
          <p:nvPicPr>
            <p:cNvPr id="9" name="图片2"/>
            <p:cNvPicPr>
              <a:picLocks noChangeAspect="1"/>
            </p:cNvPicPr>
            <p:nvPr/>
          </p:nvPicPr>
          <p:blipFill>
            <a:blip r:embed="rId3"/>
            <a:srcRect t="30633" r="35379"/>
            <a:stretch>
              <a:fillRect/>
            </a:stretch>
          </p:blipFill>
          <p:spPr>
            <a:xfrm>
              <a:off x="0" y="0"/>
              <a:ext cx="4148223" cy="2398862"/>
            </a:xfrm>
            <a:prstGeom prst="rect">
              <a:avLst/>
            </a:prstGeom>
          </p:spPr>
        </p:pic>
        <p:sp>
          <p:nvSpPr>
            <p:cNvPr id="10" name="形状3"/>
            <p:cNvSpPr txBox="1"/>
            <p:nvPr/>
          </p:nvSpPr>
          <p:spPr>
            <a:xfrm>
              <a:off x="2469842" y="1844885"/>
              <a:ext cx="1155700" cy="558800"/>
            </a:xfrm>
            <a:custGeom>
              <a:avLst/>
              <a:gdLst>
                <a:gd name="connsiteX0" fmla="*/ 93133 w 1155700"/>
                <a:gd name="connsiteY0" fmla="*/ 0 h 558800"/>
                <a:gd name="connsiteX1" fmla="*/ 1062567 w 1155700"/>
                <a:gd name="connsiteY1" fmla="*/ 0 h 558800"/>
                <a:gd name="connsiteX2" fmla="*/ 1087267 w 1155700"/>
                <a:gd name="connsiteY2" fmla="*/ 0 h 558800"/>
                <a:gd name="connsiteX3" fmla="*/ 1137155 w 1155700"/>
                <a:gd name="connsiteY3" fmla="*/ 36011 h 558800"/>
                <a:gd name="connsiteX4" fmla="*/ 1153124 w 1155700"/>
                <a:gd name="connsiteY4" fmla="*/ 72345 h 558800"/>
                <a:gd name="connsiteX5" fmla="*/ 1363269 w 1155700"/>
                <a:gd name="connsiteY5" fmla="*/ 70834 h 558800"/>
                <a:gd name="connsiteX6" fmla="*/ 1155700 w 1155700"/>
                <a:gd name="connsiteY6" fmla="*/ 187464 h 558800"/>
                <a:gd name="connsiteX7" fmla="*/ 1155700 w 1155700"/>
                <a:gd name="connsiteY7" fmla="*/ 465667 h 558800"/>
                <a:gd name="connsiteX8" fmla="*/ 1155700 w 1155700"/>
                <a:gd name="connsiteY8" fmla="*/ 490367 h 558800"/>
                <a:gd name="connsiteX9" fmla="*/ 1110956 w 1155700"/>
                <a:gd name="connsiteY9" fmla="*/ 548988 h 558800"/>
                <a:gd name="connsiteX10" fmla="*/ 93133 w 1155700"/>
                <a:gd name="connsiteY10" fmla="*/ 558800 h 558800"/>
                <a:gd name="connsiteX11" fmla="*/ 68433 w 1155700"/>
                <a:gd name="connsiteY11" fmla="*/ 558800 h 558800"/>
                <a:gd name="connsiteX12" fmla="*/ 9812 w 1155700"/>
                <a:gd name="connsiteY12" fmla="*/ 514056 h 558800"/>
                <a:gd name="connsiteX13" fmla="*/ 0 w 1155700"/>
                <a:gd name="connsiteY13" fmla="*/ 93133 h 558800"/>
                <a:gd name="connsiteX14" fmla="*/ 0 w 1155700"/>
                <a:gd name="connsiteY14" fmla="*/ 41697 h 55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63269" h="558800">
                  <a:moveTo>
                    <a:pt x="93133" y="0"/>
                  </a:moveTo>
                  <a:lnTo>
                    <a:pt x="1062567" y="0"/>
                  </a:lnTo>
                  <a:cubicBezTo>
                    <a:pt x="1087267" y="0"/>
                    <a:pt x="1110956" y="9812"/>
                    <a:pt x="1128422" y="27278"/>
                  </a:cubicBezTo>
                  <a:cubicBezTo>
                    <a:pt x="1137155" y="36011"/>
                    <a:pt x="1143974" y="46300"/>
                    <a:pt x="1148611" y="57493"/>
                  </a:cubicBezTo>
                  <a:lnTo>
                    <a:pt x="1153124" y="72345"/>
                  </a:lnTo>
                  <a:lnTo>
                    <a:pt x="1363269" y="70834"/>
                  </a:lnTo>
                  <a:lnTo>
                    <a:pt x="1155700" y="187464"/>
                  </a:lnTo>
                  <a:lnTo>
                    <a:pt x="1155700" y="465667"/>
                  </a:lnTo>
                  <a:cubicBezTo>
                    <a:pt x="1155700" y="490367"/>
                    <a:pt x="1145888" y="514056"/>
                    <a:pt x="1128422" y="531522"/>
                  </a:cubicBezTo>
                  <a:cubicBezTo>
                    <a:pt x="1110956" y="548988"/>
                    <a:pt x="1087267" y="558800"/>
                    <a:pt x="1062567" y="558800"/>
                  </a:cubicBezTo>
                  <a:lnTo>
                    <a:pt x="93133" y="558800"/>
                  </a:lnTo>
                  <a:cubicBezTo>
                    <a:pt x="68433" y="558800"/>
                    <a:pt x="44744" y="548988"/>
                    <a:pt x="27278" y="531522"/>
                  </a:cubicBezTo>
                  <a:cubicBezTo>
                    <a:pt x="9812" y="514056"/>
                    <a:pt x="0" y="490367"/>
                    <a:pt x="0" y="465667"/>
                  </a:cubicBezTo>
                  <a:lnTo>
                    <a:pt x="0" y="93133"/>
                  </a:lnTo>
                  <a:cubicBezTo>
                    <a:pt x="0" y="41697"/>
                    <a:pt x="41697" y="0"/>
                    <a:pt x="93133" y="0"/>
                  </a:cubicBezTo>
                  <a:close/>
                </a:path>
              </a:pathLst>
            </a:custGeom>
            <a:solidFill>
              <a:srgbClr val="FFEE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1" i="0" dirty="0">
                  <a:solidFill>
                    <a:srgbClr val="37B816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绿色纸</a:t>
              </a:r>
              <a:endParaRPr lang="zh-CN" altLang="en-US" sz="2200" b="1" i="0" dirty="0">
                <a:solidFill>
                  <a:srgbClr val="37B8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1" name="组合3"/>
          <p:cNvGrpSpPr/>
          <p:nvPr/>
        </p:nvGrpSpPr>
        <p:grpSpPr>
          <a:xfrm>
            <a:off x="4484763" y="1872310"/>
            <a:ext cx="1547749" cy="2365870"/>
            <a:chOff x="0" y="0"/>
            <a:chExt cx="1547749" cy="2365870"/>
          </a:xfrm>
        </p:grpSpPr>
        <p:sp>
          <p:nvSpPr>
            <p:cNvPr id="12" name="形状4"/>
            <p:cNvSpPr txBox="1"/>
            <p:nvPr/>
          </p:nvSpPr>
          <p:spPr>
            <a:xfrm>
              <a:off x="0" y="0"/>
              <a:ext cx="1547749" cy="2365870"/>
            </a:xfrm>
            <a:custGeom>
              <a:avLst/>
              <a:gdLst>
                <a:gd name="connsiteX0" fmla="*/ 257958 w 1547749"/>
                <a:gd name="connsiteY0" fmla="*/ 0 h 2365870"/>
                <a:gd name="connsiteX1" fmla="*/ 1289791 w 1547749"/>
                <a:gd name="connsiteY1" fmla="*/ 0 h 2365870"/>
                <a:gd name="connsiteX2" fmla="*/ 1358206 w 1547749"/>
                <a:gd name="connsiteY2" fmla="*/ 0 h 2365870"/>
                <a:gd name="connsiteX3" fmla="*/ 1520572 w 1547749"/>
                <a:gd name="connsiteY3" fmla="*/ 123931 h 2365870"/>
                <a:gd name="connsiteX4" fmla="*/ 1547749 w 1547749"/>
                <a:gd name="connsiteY4" fmla="*/ 2107912 h 2365870"/>
                <a:gd name="connsiteX5" fmla="*/ 1547749 w 1547749"/>
                <a:gd name="connsiteY5" fmla="*/ 2176326 h 2365870"/>
                <a:gd name="connsiteX6" fmla="*/ 1423818 w 1547749"/>
                <a:gd name="connsiteY6" fmla="*/ 2338692 h 2365870"/>
                <a:gd name="connsiteX7" fmla="*/ 257958 w 1547749"/>
                <a:gd name="connsiteY7" fmla="*/ 2365870 h 2365870"/>
                <a:gd name="connsiteX8" fmla="*/ 189543 w 1547749"/>
                <a:gd name="connsiteY8" fmla="*/ 2365870 h 2365870"/>
                <a:gd name="connsiteX9" fmla="*/ 27178 w 1547749"/>
                <a:gd name="connsiteY9" fmla="*/ 2241939 h 2365870"/>
                <a:gd name="connsiteX10" fmla="*/ 0 w 1547749"/>
                <a:gd name="connsiteY10" fmla="*/ 1194727 h 2365870"/>
                <a:gd name="connsiteX11" fmla="*/ -357263 w 1547749"/>
                <a:gd name="connsiteY11" fmla="*/ 880415 h 2365870"/>
                <a:gd name="connsiteX12" fmla="*/ 0 w 1547749"/>
                <a:gd name="connsiteY12" fmla="*/ 808416 h 2365870"/>
                <a:gd name="connsiteX13" fmla="*/ 0 w 1547749"/>
                <a:gd name="connsiteY13" fmla="*/ 257958 h 2365870"/>
                <a:gd name="connsiteX14" fmla="*/ 0 w 1547749"/>
                <a:gd name="connsiteY14" fmla="*/ 115492 h 236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05013" h="2365870">
                  <a:moveTo>
                    <a:pt x="257958" y="0"/>
                  </a:moveTo>
                  <a:lnTo>
                    <a:pt x="1289791" y="0"/>
                  </a:lnTo>
                  <a:cubicBezTo>
                    <a:pt x="1358206" y="0"/>
                    <a:pt x="1423818" y="27178"/>
                    <a:pt x="1472195" y="75554"/>
                  </a:cubicBezTo>
                  <a:cubicBezTo>
                    <a:pt x="1520572" y="123931"/>
                    <a:pt x="1547749" y="189543"/>
                    <a:pt x="1547749" y="257958"/>
                  </a:cubicBezTo>
                  <a:lnTo>
                    <a:pt x="1547749" y="2107912"/>
                  </a:lnTo>
                  <a:cubicBezTo>
                    <a:pt x="1547749" y="2176326"/>
                    <a:pt x="1520572" y="2241939"/>
                    <a:pt x="1472195" y="2290316"/>
                  </a:cubicBezTo>
                  <a:cubicBezTo>
                    <a:pt x="1423818" y="2338692"/>
                    <a:pt x="1358206" y="2365870"/>
                    <a:pt x="1289791" y="2365870"/>
                  </a:cubicBezTo>
                  <a:lnTo>
                    <a:pt x="257958" y="2365870"/>
                  </a:lnTo>
                  <a:cubicBezTo>
                    <a:pt x="189543" y="2365870"/>
                    <a:pt x="123931" y="2338692"/>
                    <a:pt x="75554" y="2290316"/>
                  </a:cubicBezTo>
                  <a:cubicBezTo>
                    <a:pt x="27178" y="2241939"/>
                    <a:pt x="0" y="2176326"/>
                    <a:pt x="0" y="2107912"/>
                  </a:cubicBezTo>
                  <a:lnTo>
                    <a:pt x="0" y="1194727"/>
                  </a:lnTo>
                  <a:lnTo>
                    <a:pt x="-357263" y="880415"/>
                  </a:lnTo>
                  <a:lnTo>
                    <a:pt x="0" y="808416"/>
                  </a:lnTo>
                  <a:lnTo>
                    <a:pt x="0" y="257958"/>
                  </a:lnTo>
                  <a:cubicBezTo>
                    <a:pt x="0" y="115492"/>
                    <a:pt x="115492" y="0"/>
                    <a:pt x="257958" y="0"/>
                  </a:cubicBezTo>
                  <a:close/>
                </a:path>
              </a:pathLst>
            </a:custGeom>
            <a:solidFill>
              <a:srgbClr val="000000">
                <a:alpha val="100000"/>
              </a:srgbClr>
            </a:solidFill>
            <a:ln w="47625">
              <a:solidFill>
                <a:srgbClr val="006E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pic>
          <p:nvPicPr>
            <p:cNvPr id="13" name="图片3"/>
            <p:cNvPicPr>
              <a:picLocks noChangeAspect="1"/>
            </p:cNvPicPr>
            <p:nvPr/>
          </p:nvPicPr>
          <p:blipFill>
            <a:blip r:embed="rId4"/>
            <a:srcRect l="78758" t="23722" r="5718" b="16423"/>
            <a:stretch>
              <a:fillRect/>
            </a:stretch>
          </p:blipFill>
          <p:spPr>
            <a:xfrm>
              <a:off x="161559" y="78598"/>
              <a:ext cx="1241826" cy="2209058"/>
            </a:xfrm>
            <a:prstGeom prst="rect">
              <a:avLst/>
            </a:prstGeom>
          </p:spPr>
        </p:pic>
      </p:grpSp>
      <p:grpSp>
        <p:nvGrpSpPr>
          <p:cNvPr id="14" name="组合4"/>
          <p:cNvGrpSpPr/>
          <p:nvPr/>
        </p:nvGrpSpPr>
        <p:grpSpPr>
          <a:xfrm>
            <a:off x="10392297" y="1869386"/>
            <a:ext cx="1551421" cy="2371498"/>
            <a:chOff x="0" y="0"/>
            <a:chExt cx="1551421" cy="2371498"/>
          </a:xfrm>
        </p:grpSpPr>
        <p:sp>
          <p:nvSpPr>
            <p:cNvPr id="15" name="形状5"/>
            <p:cNvSpPr txBox="1"/>
            <p:nvPr/>
          </p:nvSpPr>
          <p:spPr>
            <a:xfrm>
              <a:off x="0" y="0"/>
              <a:ext cx="1551421" cy="2371498"/>
            </a:xfrm>
            <a:custGeom>
              <a:avLst/>
              <a:gdLst>
                <a:gd name="connsiteX0" fmla="*/ 258570 w 1551421"/>
                <a:gd name="connsiteY0" fmla="*/ 0 h 2371498"/>
                <a:gd name="connsiteX1" fmla="*/ 1292851 w 1551421"/>
                <a:gd name="connsiteY1" fmla="*/ 0 h 2371498"/>
                <a:gd name="connsiteX2" fmla="*/ 1435655 w 1551421"/>
                <a:gd name="connsiteY2" fmla="*/ 0 h 2371498"/>
                <a:gd name="connsiteX3" fmla="*/ 1551421 w 1551421"/>
                <a:gd name="connsiteY3" fmla="*/ 2112928 h 2371498"/>
                <a:gd name="connsiteX4" fmla="*/ 1551421 w 1551421"/>
                <a:gd name="connsiteY4" fmla="*/ 2255732 h 2371498"/>
                <a:gd name="connsiteX5" fmla="*/ 258570 w 1551421"/>
                <a:gd name="connsiteY5" fmla="*/ 2371498 h 2371498"/>
                <a:gd name="connsiteX6" fmla="*/ 115766 w 1551421"/>
                <a:gd name="connsiteY6" fmla="*/ 2371498 h 2371498"/>
                <a:gd name="connsiteX7" fmla="*/ 0 w 1551421"/>
                <a:gd name="connsiteY7" fmla="*/ 1437093 h 2371498"/>
                <a:gd name="connsiteX8" fmla="*/ -371997 w 1551421"/>
                <a:gd name="connsiteY8" fmla="*/ 1289739 h 2371498"/>
                <a:gd name="connsiteX9" fmla="*/ 0 w 1551421"/>
                <a:gd name="connsiteY9" fmla="*/ 1057617 h 2371498"/>
                <a:gd name="connsiteX10" fmla="*/ 0 w 1551421"/>
                <a:gd name="connsiteY10" fmla="*/ 258570 h 2371498"/>
                <a:gd name="connsiteX11" fmla="*/ 0 w 1551421"/>
                <a:gd name="connsiteY11" fmla="*/ 115766 h 2371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23418" h="2371498">
                  <a:moveTo>
                    <a:pt x="258570" y="0"/>
                  </a:moveTo>
                  <a:lnTo>
                    <a:pt x="1292851" y="0"/>
                  </a:lnTo>
                  <a:cubicBezTo>
                    <a:pt x="1435655" y="0"/>
                    <a:pt x="1551421" y="115766"/>
                    <a:pt x="1551421" y="258570"/>
                  </a:cubicBezTo>
                  <a:lnTo>
                    <a:pt x="1551421" y="2112928"/>
                  </a:lnTo>
                  <a:cubicBezTo>
                    <a:pt x="1551421" y="2255732"/>
                    <a:pt x="1435655" y="2371498"/>
                    <a:pt x="1292851" y="2371498"/>
                  </a:cubicBezTo>
                  <a:lnTo>
                    <a:pt x="258570" y="2371498"/>
                  </a:lnTo>
                  <a:cubicBezTo>
                    <a:pt x="115766" y="2371498"/>
                    <a:pt x="0" y="2255732"/>
                    <a:pt x="0" y="2112928"/>
                  </a:cubicBezTo>
                  <a:lnTo>
                    <a:pt x="0" y="1437093"/>
                  </a:lnTo>
                  <a:lnTo>
                    <a:pt x="-371997" y="1289739"/>
                  </a:lnTo>
                  <a:lnTo>
                    <a:pt x="0" y="1057617"/>
                  </a:lnTo>
                  <a:lnTo>
                    <a:pt x="0" y="258570"/>
                  </a:lnTo>
                  <a:cubicBezTo>
                    <a:pt x="0" y="115766"/>
                    <a:pt x="115766" y="0"/>
                    <a:pt x="258570" y="0"/>
                  </a:cubicBezTo>
                  <a:close/>
                </a:path>
              </a:pathLst>
            </a:custGeom>
            <a:solidFill>
              <a:srgbClr val="000000">
                <a:alpha val="100000"/>
              </a:srgbClr>
            </a:solidFill>
            <a:ln w="47625">
              <a:solidFill>
                <a:srgbClr val="006E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pic>
          <p:nvPicPr>
            <p:cNvPr id="16" name="图片4"/>
            <p:cNvPicPr>
              <a:picLocks noChangeAspect="1"/>
            </p:cNvPicPr>
            <p:nvPr/>
          </p:nvPicPr>
          <p:blipFill>
            <a:blip r:embed="rId5"/>
            <a:srcRect l="78190" t="28521" r="6946" b="12676"/>
            <a:stretch>
              <a:fillRect/>
            </a:stretch>
          </p:blipFill>
          <p:spPr>
            <a:xfrm>
              <a:off x="133766" y="68900"/>
              <a:ext cx="1248053" cy="2234057"/>
            </a:xfrm>
            <a:prstGeom prst="rect">
              <a:avLst/>
            </a:prstGeom>
          </p:spPr>
        </p:pic>
      </p:grpSp>
      <p:sp>
        <p:nvSpPr>
          <p:cNvPr id="17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8" name="组合5"/>
          <p:cNvGrpSpPr/>
          <p:nvPr/>
        </p:nvGrpSpPr>
        <p:grpSpPr>
          <a:xfrm>
            <a:off x="414642" y="283736"/>
            <a:ext cx="2651351" cy="835019"/>
            <a:chOff x="0" y="0"/>
            <a:chExt cx="2651351" cy="835019"/>
          </a:xfrm>
        </p:grpSpPr>
        <p:sp>
          <p:nvSpPr>
            <p:cNvPr id="19" name="形状6"/>
            <p:cNvSpPr txBox="1"/>
            <p:nvPr/>
          </p:nvSpPr>
          <p:spPr>
            <a:xfrm>
              <a:off x="559908" y="0"/>
              <a:ext cx="2015014" cy="760847"/>
            </a:xfrm>
            <a:custGeom>
              <a:avLst/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0" name="形状7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1" name="形状8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2" name="形状9"/>
            <p:cNvSpPr txBox="1"/>
            <p:nvPr/>
          </p:nvSpPr>
          <p:spPr>
            <a:xfrm>
              <a:off x="557375" y="273901"/>
              <a:ext cx="209397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物体的颜色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3" name="形状10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四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4" name="文本4"/>
          <p:cNvSpPr txBox="1"/>
          <p:nvPr/>
        </p:nvSpPr>
        <p:spPr>
          <a:xfrm>
            <a:off x="409889" y="1124626"/>
            <a:ext cx="320909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不透明物体的颜色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2" grpId="0" animBg="1"/>
      <p:bldP spid="8" grpId="0" animBg="1"/>
      <p:bldP spid="14" grpId="0" animBg="1"/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930974" y="4743783"/>
            <a:ext cx="3163767" cy="59940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800" b="1" i="0" dirty="0">
                <a:solidFill>
                  <a:srgbClr val="FF0000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红玻璃</a:t>
            </a:r>
            <a:r>
              <a: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只透过红光</a:t>
            </a:r>
            <a:endParaRPr lang="zh-CN" altLang="en-US" sz="28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3" name="文本2"/>
          <p:cNvSpPr txBox="1"/>
          <p:nvPr/>
        </p:nvSpPr>
        <p:spPr>
          <a:xfrm>
            <a:off x="6859400" y="4744022"/>
            <a:ext cx="3136582" cy="59940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800" b="1" i="0" dirty="0">
                <a:solidFill>
                  <a:srgbClr val="000EE4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蓝玻璃</a:t>
            </a:r>
            <a:r>
              <a: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只透过蓝光</a:t>
            </a:r>
            <a:endParaRPr lang="zh-CN" altLang="en-US" sz="28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4" name="文本3"/>
          <p:cNvSpPr txBox="1"/>
          <p:nvPr/>
        </p:nvSpPr>
        <p:spPr>
          <a:xfrm>
            <a:off x="976903" y="5609476"/>
            <a:ext cx="9826704" cy="8496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5100"/>
              </a:lnSpc>
            </a:pPr>
            <a:r>
              <a:rPr lang="zh-CN" altLang="en-US" sz="35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透明物体</a:t>
            </a:r>
            <a:r>
              <a:rPr lang="zh-CN" altLang="en-US" sz="35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的颜色是由它透过的色光决定的。</a:t>
            </a:r>
            <a:endParaRPr lang="zh-CN" altLang="en-US" sz="3500" b="1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5" name="图片1"/>
          <p:cNvPicPr>
            <a:picLocks noChangeAspect="1"/>
          </p:cNvPicPr>
          <p:nvPr/>
        </p:nvPicPr>
        <p:blipFill>
          <a:blip r:embed="rId2"/>
          <a:srcRect l="39193" t="27985" r="35645"/>
          <a:stretch>
            <a:fillRect/>
          </a:stretch>
        </p:blipFill>
        <p:spPr>
          <a:xfrm>
            <a:off x="2906039" y="1907178"/>
            <a:ext cx="1714736" cy="2300750"/>
          </a:xfrm>
          <a:prstGeom prst="rect">
            <a:avLst/>
          </a:prstGeom>
        </p:spPr>
      </p:pic>
      <p:grpSp>
        <p:nvGrpSpPr>
          <p:cNvPr id="6" name="组合1"/>
          <p:cNvGrpSpPr/>
          <p:nvPr/>
        </p:nvGrpSpPr>
        <p:grpSpPr>
          <a:xfrm>
            <a:off x="239039" y="1906588"/>
            <a:ext cx="3874374" cy="2638034"/>
            <a:chOff x="0" y="0"/>
            <a:chExt cx="3874374" cy="2638034"/>
          </a:xfrm>
        </p:grpSpPr>
        <p:pic>
          <p:nvPicPr>
            <p:cNvPr id="7" name="图片4"/>
            <p:cNvPicPr>
              <a:picLocks noChangeAspect="1"/>
            </p:cNvPicPr>
            <p:nvPr/>
          </p:nvPicPr>
          <p:blipFill>
            <a:blip r:embed="rId2"/>
            <a:srcRect t="27985" r="60806"/>
            <a:stretch>
              <a:fillRect/>
            </a:stretch>
          </p:blipFill>
          <p:spPr>
            <a:xfrm>
              <a:off x="0" y="0"/>
              <a:ext cx="2667236" cy="2300750"/>
            </a:xfrm>
            <a:prstGeom prst="rect">
              <a:avLst/>
            </a:prstGeom>
          </p:spPr>
        </p:pic>
        <p:sp>
          <p:nvSpPr>
            <p:cNvPr id="8" name="形状3"/>
            <p:cNvSpPr txBox="1"/>
            <p:nvPr/>
          </p:nvSpPr>
          <p:spPr>
            <a:xfrm>
              <a:off x="2718674" y="2079234"/>
              <a:ext cx="1155700" cy="558800"/>
            </a:xfrm>
            <a:custGeom>
              <a:avLst/>
              <a:gdLst>
                <a:gd name="connsiteX0" fmla="*/ -77988 w 1155700"/>
                <a:gd name="connsiteY0" fmla="*/ -258372 h 558800"/>
                <a:gd name="connsiteX1" fmla="*/ 464366 w 1155700"/>
                <a:gd name="connsiteY1" fmla="*/ 0 h 558800"/>
                <a:gd name="connsiteX2" fmla="*/ 1062567 w 1155700"/>
                <a:gd name="connsiteY2" fmla="*/ 0 h 558800"/>
                <a:gd name="connsiteX3" fmla="*/ 1087267 w 1155700"/>
                <a:gd name="connsiteY3" fmla="*/ 0 h 558800"/>
                <a:gd name="connsiteX4" fmla="*/ 1145888 w 1155700"/>
                <a:gd name="connsiteY4" fmla="*/ 44744 h 558800"/>
                <a:gd name="connsiteX5" fmla="*/ 1155700 w 1155700"/>
                <a:gd name="connsiteY5" fmla="*/ 465667 h 558800"/>
                <a:gd name="connsiteX6" fmla="*/ 1155700 w 1155700"/>
                <a:gd name="connsiteY6" fmla="*/ 490367 h 558800"/>
                <a:gd name="connsiteX7" fmla="*/ 1110956 w 1155700"/>
                <a:gd name="connsiteY7" fmla="*/ 548988 h 558800"/>
                <a:gd name="connsiteX8" fmla="*/ 93133 w 1155700"/>
                <a:gd name="connsiteY8" fmla="*/ 558800 h 558800"/>
                <a:gd name="connsiteX9" fmla="*/ 68433 w 1155700"/>
                <a:gd name="connsiteY9" fmla="*/ 558800 h 558800"/>
                <a:gd name="connsiteX10" fmla="*/ 9812 w 1155700"/>
                <a:gd name="connsiteY10" fmla="*/ 514056 h 558800"/>
                <a:gd name="connsiteX11" fmla="*/ 0 w 1155700"/>
                <a:gd name="connsiteY11" fmla="*/ 93133 h 558800"/>
                <a:gd name="connsiteX12" fmla="*/ 0 w 1155700"/>
                <a:gd name="connsiteY12" fmla="*/ 41697 h 558800"/>
                <a:gd name="connsiteX13" fmla="*/ 115093 w 1155700"/>
                <a:gd name="connsiteY13" fmla="*/ 0 h 558800"/>
                <a:gd name="connsiteX14" fmla="*/ -77988 w 1155700"/>
                <a:gd name="connsiteY14" fmla="*/ -258372 h 55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33688" h="817172">
                  <a:moveTo>
                    <a:pt x="-77988" y="-258372"/>
                  </a:moveTo>
                  <a:lnTo>
                    <a:pt x="464366" y="0"/>
                  </a:lnTo>
                  <a:lnTo>
                    <a:pt x="1062567" y="0"/>
                  </a:lnTo>
                  <a:cubicBezTo>
                    <a:pt x="1087267" y="0"/>
                    <a:pt x="1110956" y="9812"/>
                    <a:pt x="1128422" y="27278"/>
                  </a:cubicBezTo>
                  <a:cubicBezTo>
                    <a:pt x="1145888" y="44744"/>
                    <a:pt x="1155700" y="68433"/>
                    <a:pt x="1155700" y="93133"/>
                  </a:cubicBezTo>
                  <a:lnTo>
                    <a:pt x="1155700" y="465667"/>
                  </a:lnTo>
                  <a:cubicBezTo>
                    <a:pt x="1155700" y="490367"/>
                    <a:pt x="1145888" y="514056"/>
                    <a:pt x="1128422" y="531522"/>
                  </a:cubicBezTo>
                  <a:cubicBezTo>
                    <a:pt x="1110956" y="548988"/>
                    <a:pt x="1087267" y="558800"/>
                    <a:pt x="1062567" y="558800"/>
                  </a:cubicBezTo>
                  <a:lnTo>
                    <a:pt x="93133" y="558800"/>
                  </a:lnTo>
                  <a:cubicBezTo>
                    <a:pt x="68433" y="558800"/>
                    <a:pt x="44744" y="548988"/>
                    <a:pt x="27278" y="531522"/>
                  </a:cubicBezTo>
                  <a:cubicBezTo>
                    <a:pt x="9812" y="514056"/>
                    <a:pt x="0" y="490367"/>
                    <a:pt x="0" y="465667"/>
                  </a:cubicBezTo>
                  <a:lnTo>
                    <a:pt x="0" y="93133"/>
                  </a:lnTo>
                  <a:cubicBezTo>
                    <a:pt x="0" y="41697"/>
                    <a:pt x="41697" y="0"/>
                    <a:pt x="93133" y="0"/>
                  </a:cubicBezTo>
                  <a:lnTo>
                    <a:pt x="115093" y="0"/>
                  </a:lnTo>
                  <a:lnTo>
                    <a:pt x="-77988" y="-258372"/>
                  </a:lnTo>
                  <a:close/>
                </a:path>
              </a:pathLst>
            </a:custGeom>
            <a:solidFill>
              <a:srgbClr val="FFEE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1" i="0" dirty="0">
                  <a:solidFill>
                    <a:srgbClr val="FF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红玻璃</a:t>
              </a:r>
              <a:endParaRPr lang="zh-CN" altLang="en-US" sz="2200" b="1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9" name="组合2"/>
          <p:cNvGrpSpPr/>
          <p:nvPr/>
        </p:nvGrpSpPr>
        <p:grpSpPr>
          <a:xfrm>
            <a:off x="4473140" y="1930685"/>
            <a:ext cx="1230768" cy="2245804"/>
            <a:chOff x="0" y="0"/>
            <a:chExt cx="1230768" cy="2245804"/>
          </a:xfrm>
        </p:grpSpPr>
        <p:sp>
          <p:nvSpPr>
            <p:cNvPr id="10" name="形状4"/>
            <p:cNvSpPr txBox="1"/>
            <p:nvPr/>
          </p:nvSpPr>
          <p:spPr>
            <a:xfrm>
              <a:off x="0" y="0"/>
              <a:ext cx="1230768" cy="2245804"/>
            </a:xfrm>
            <a:custGeom>
              <a:avLst/>
              <a:gdLst>
                <a:gd name="connsiteX0" fmla="*/ 205128 w 1230768"/>
                <a:gd name="connsiteY0" fmla="*/ 0 h 2245804"/>
                <a:gd name="connsiteX1" fmla="*/ 1025640 w 1230768"/>
                <a:gd name="connsiteY1" fmla="*/ 0 h 2245804"/>
                <a:gd name="connsiteX2" fmla="*/ 1138929 w 1230768"/>
                <a:gd name="connsiteY2" fmla="*/ 0 h 2245804"/>
                <a:gd name="connsiteX3" fmla="*/ 1230768 w 1230768"/>
                <a:gd name="connsiteY3" fmla="*/ 2040676 h 2245804"/>
                <a:gd name="connsiteX4" fmla="*/ 1230768 w 1230768"/>
                <a:gd name="connsiteY4" fmla="*/ 2153965 h 2245804"/>
                <a:gd name="connsiteX5" fmla="*/ 205128 w 1230768"/>
                <a:gd name="connsiteY5" fmla="*/ 2245804 h 2245804"/>
                <a:gd name="connsiteX6" fmla="*/ 91839 w 1230768"/>
                <a:gd name="connsiteY6" fmla="*/ 2245804 h 2245804"/>
                <a:gd name="connsiteX7" fmla="*/ 0 w 1230768"/>
                <a:gd name="connsiteY7" fmla="*/ 1054307 h 2245804"/>
                <a:gd name="connsiteX8" fmla="*/ -234515 w 1230768"/>
                <a:gd name="connsiteY8" fmla="*/ 793465 h 2245804"/>
                <a:gd name="connsiteX9" fmla="*/ 0 w 1230768"/>
                <a:gd name="connsiteY9" fmla="*/ 770191 h 2245804"/>
                <a:gd name="connsiteX10" fmla="*/ 0 w 1230768"/>
                <a:gd name="connsiteY10" fmla="*/ 205128 h 2245804"/>
                <a:gd name="connsiteX11" fmla="*/ 0 w 1230768"/>
                <a:gd name="connsiteY11" fmla="*/ 91839 h 224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5282" h="2245804">
                  <a:moveTo>
                    <a:pt x="205128" y="0"/>
                  </a:moveTo>
                  <a:lnTo>
                    <a:pt x="1025640" y="0"/>
                  </a:lnTo>
                  <a:cubicBezTo>
                    <a:pt x="1138929" y="0"/>
                    <a:pt x="1230768" y="91839"/>
                    <a:pt x="1230768" y="205128"/>
                  </a:cubicBezTo>
                  <a:lnTo>
                    <a:pt x="1230768" y="2040676"/>
                  </a:lnTo>
                  <a:cubicBezTo>
                    <a:pt x="1230768" y="2153965"/>
                    <a:pt x="1138929" y="2245804"/>
                    <a:pt x="1025640" y="2245804"/>
                  </a:cubicBezTo>
                  <a:lnTo>
                    <a:pt x="205128" y="2245804"/>
                  </a:lnTo>
                  <a:cubicBezTo>
                    <a:pt x="91839" y="2245804"/>
                    <a:pt x="0" y="2153965"/>
                    <a:pt x="0" y="2040676"/>
                  </a:cubicBezTo>
                  <a:lnTo>
                    <a:pt x="0" y="1054307"/>
                  </a:lnTo>
                  <a:lnTo>
                    <a:pt x="-234515" y="793465"/>
                  </a:lnTo>
                  <a:lnTo>
                    <a:pt x="0" y="770191"/>
                  </a:lnTo>
                  <a:lnTo>
                    <a:pt x="0" y="205128"/>
                  </a:lnTo>
                  <a:cubicBezTo>
                    <a:pt x="0" y="91839"/>
                    <a:pt x="91839" y="0"/>
                    <a:pt x="205128" y="0"/>
                  </a:cubicBezTo>
                  <a:close/>
                </a:path>
              </a:pathLst>
            </a:custGeom>
            <a:solidFill>
              <a:srgbClr val="000000">
                <a:alpha val="100000"/>
              </a:srgbClr>
            </a:solidFill>
            <a:ln w="47625">
              <a:solidFill>
                <a:srgbClr val="006E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pic>
          <p:nvPicPr>
            <p:cNvPr id="11" name="图片5"/>
            <p:cNvPicPr>
              <a:picLocks noChangeAspect="1"/>
            </p:cNvPicPr>
            <p:nvPr/>
          </p:nvPicPr>
          <p:blipFill>
            <a:blip r:embed="rId2"/>
            <a:srcRect l="79516" t="22014" r="5806" b="41044"/>
            <a:stretch>
              <a:fillRect/>
            </a:stretch>
          </p:blipFill>
          <p:spPr>
            <a:xfrm>
              <a:off x="72722" y="233215"/>
              <a:ext cx="1099399" cy="1840209"/>
            </a:xfrm>
            <a:prstGeom prst="rect">
              <a:avLst/>
            </a:prstGeom>
          </p:spPr>
        </p:pic>
      </p:grpSp>
      <p:pic>
        <p:nvPicPr>
          <p:cNvPr id="12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7657" y="1907591"/>
            <a:ext cx="1735112" cy="2292972"/>
          </a:xfrm>
          <a:prstGeom prst="rect">
            <a:avLst/>
          </a:prstGeom>
        </p:spPr>
      </p:pic>
      <p:grpSp>
        <p:nvGrpSpPr>
          <p:cNvPr id="13" name="组合3"/>
          <p:cNvGrpSpPr/>
          <p:nvPr/>
        </p:nvGrpSpPr>
        <p:grpSpPr>
          <a:xfrm>
            <a:off x="6315370" y="1906768"/>
            <a:ext cx="3962899" cy="2637654"/>
            <a:chOff x="0" y="0"/>
            <a:chExt cx="3962899" cy="2637654"/>
          </a:xfrm>
        </p:grpSpPr>
        <p:pic>
          <p:nvPicPr>
            <p:cNvPr id="14" name="图片6"/>
            <p:cNvPicPr>
              <a:picLocks noChangeAspect="1"/>
            </p:cNvPicPr>
            <p:nvPr/>
          </p:nvPicPr>
          <p:blipFill>
            <a:blip r:embed="rId4"/>
            <a:srcRect t="28030" r="60513"/>
            <a:stretch>
              <a:fillRect/>
            </a:stretch>
          </p:blipFill>
          <p:spPr>
            <a:xfrm>
              <a:off x="0" y="0"/>
              <a:ext cx="2769441" cy="2300916"/>
            </a:xfrm>
            <a:prstGeom prst="rect">
              <a:avLst/>
            </a:prstGeom>
          </p:spPr>
        </p:pic>
        <p:sp>
          <p:nvSpPr>
            <p:cNvPr id="15" name="形状5"/>
            <p:cNvSpPr txBox="1"/>
            <p:nvPr/>
          </p:nvSpPr>
          <p:spPr>
            <a:xfrm>
              <a:off x="2807199" y="2078854"/>
              <a:ext cx="1155700" cy="558800"/>
            </a:xfrm>
            <a:custGeom>
              <a:avLst/>
              <a:gdLst>
                <a:gd name="connsiteX0" fmla="*/ -64294 w 1155700"/>
                <a:gd name="connsiteY0" fmla="*/ -258172 h 558800"/>
                <a:gd name="connsiteX1" fmla="*/ 467716 w 1155700"/>
                <a:gd name="connsiteY1" fmla="*/ 0 h 558800"/>
                <a:gd name="connsiteX2" fmla="*/ 1062567 w 1155700"/>
                <a:gd name="connsiteY2" fmla="*/ 0 h 558800"/>
                <a:gd name="connsiteX3" fmla="*/ 1087267 w 1155700"/>
                <a:gd name="connsiteY3" fmla="*/ 0 h 558800"/>
                <a:gd name="connsiteX4" fmla="*/ 1145888 w 1155700"/>
                <a:gd name="connsiteY4" fmla="*/ 44744 h 558800"/>
                <a:gd name="connsiteX5" fmla="*/ 1155700 w 1155700"/>
                <a:gd name="connsiteY5" fmla="*/ 465667 h 558800"/>
                <a:gd name="connsiteX6" fmla="*/ 1155700 w 1155700"/>
                <a:gd name="connsiteY6" fmla="*/ 490367 h 558800"/>
                <a:gd name="connsiteX7" fmla="*/ 1110956 w 1155700"/>
                <a:gd name="connsiteY7" fmla="*/ 548988 h 558800"/>
                <a:gd name="connsiteX8" fmla="*/ 93133 w 1155700"/>
                <a:gd name="connsiteY8" fmla="*/ 558800 h 558800"/>
                <a:gd name="connsiteX9" fmla="*/ 68433 w 1155700"/>
                <a:gd name="connsiteY9" fmla="*/ 558800 h 558800"/>
                <a:gd name="connsiteX10" fmla="*/ 9812 w 1155700"/>
                <a:gd name="connsiteY10" fmla="*/ 514056 h 558800"/>
                <a:gd name="connsiteX11" fmla="*/ 0 w 1155700"/>
                <a:gd name="connsiteY11" fmla="*/ 93133 h 558800"/>
                <a:gd name="connsiteX12" fmla="*/ 0 w 1155700"/>
                <a:gd name="connsiteY12" fmla="*/ 41697 h 558800"/>
                <a:gd name="connsiteX13" fmla="*/ 123398 w 1155700"/>
                <a:gd name="connsiteY13" fmla="*/ 0 h 558800"/>
                <a:gd name="connsiteX14" fmla="*/ -64294 w 1155700"/>
                <a:gd name="connsiteY14" fmla="*/ -258172 h 55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19994" h="816972">
                  <a:moveTo>
                    <a:pt x="-64294" y="-258172"/>
                  </a:moveTo>
                  <a:lnTo>
                    <a:pt x="467716" y="0"/>
                  </a:lnTo>
                  <a:lnTo>
                    <a:pt x="1062567" y="0"/>
                  </a:lnTo>
                  <a:cubicBezTo>
                    <a:pt x="1087267" y="0"/>
                    <a:pt x="1110956" y="9812"/>
                    <a:pt x="1128422" y="27278"/>
                  </a:cubicBezTo>
                  <a:cubicBezTo>
                    <a:pt x="1145888" y="44744"/>
                    <a:pt x="1155700" y="68433"/>
                    <a:pt x="1155700" y="93133"/>
                  </a:cubicBezTo>
                  <a:lnTo>
                    <a:pt x="1155700" y="465667"/>
                  </a:lnTo>
                  <a:cubicBezTo>
                    <a:pt x="1155700" y="490367"/>
                    <a:pt x="1145888" y="514056"/>
                    <a:pt x="1128422" y="531522"/>
                  </a:cubicBezTo>
                  <a:cubicBezTo>
                    <a:pt x="1110956" y="548988"/>
                    <a:pt x="1087267" y="558800"/>
                    <a:pt x="1062567" y="558800"/>
                  </a:cubicBezTo>
                  <a:lnTo>
                    <a:pt x="93133" y="558800"/>
                  </a:lnTo>
                  <a:cubicBezTo>
                    <a:pt x="68433" y="558800"/>
                    <a:pt x="44744" y="548988"/>
                    <a:pt x="27278" y="531522"/>
                  </a:cubicBezTo>
                  <a:cubicBezTo>
                    <a:pt x="9812" y="514056"/>
                    <a:pt x="0" y="490367"/>
                    <a:pt x="0" y="465667"/>
                  </a:cubicBezTo>
                  <a:lnTo>
                    <a:pt x="0" y="93133"/>
                  </a:lnTo>
                  <a:cubicBezTo>
                    <a:pt x="0" y="41697"/>
                    <a:pt x="41697" y="0"/>
                    <a:pt x="93133" y="0"/>
                  </a:cubicBezTo>
                  <a:lnTo>
                    <a:pt x="123398" y="0"/>
                  </a:lnTo>
                  <a:lnTo>
                    <a:pt x="-64294" y="-258172"/>
                  </a:lnTo>
                  <a:close/>
                </a:path>
              </a:pathLst>
            </a:custGeom>
            <a:solidFill>
              <a:srgbClr val="FFEE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200" b="1" i="0" dirty="0">
                  <a:solidFill>
                    <a:srgbClr val="000EE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蓝玻璃</a:t>
              </a:r>
              <a:endParaRPr lang="zh-CN" altLang="en-US" sz="2200" b="1" i="0" dirty="0">
                <a:solidFill>
                  <a:srgbClr val="000EE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6" name="形状1"/>
          <p:cNvSpPr txBox="1"/>
          <p:nvPr/>
        </p:nvSpPr>
        <p:spPr>
          <a:xfrm>
            <a:off x="10663170" y="1929113"/>
            <a:ext cx="1243568" cy="2249376"/>
          </a:xfrm>
          <a:custGeom>
            <a:avLst/>
            <a:gdLst>
              <a:gd name="connsiteX0" fmla="*/ 207261 w 1243568"/>
              <a:gd name="connsiteY0" fmla="*/ 0 h 2249376"/>
              <a:gd name="connsiteX1" fmla="*/ 1036307 w 1243568"/>
              <a:gd name="connsiteY1" fmla="*/ 0 h 2249376"/>
              <a:gd name="connsiteX2" fmla="*/ 1091276 w 1243568"/>
              <a:gd name="connsiteY2" fmla="*/ 0 h 2249376"/>
              <a:gd name="connsiteX3" fmla="*/ 1221732 w 1243568"/>
              <a:gd name="connsiteY3" fmla="*/ 99574 h 2249376"/>
              <a:gd name="connsiteX4" fmla="*/ 1243568 w 1243568"/>
              <a:gd name="connsiteY4" fmla="*/ 2042115 h 2249376"/>
              <a:gd name="connsiteX5" fmla="*/ 1243568 w 1243568"/>
              <a:gd name="connsiteY5" fmla="*/ 2097084 h 2249376"/>
              <a:gd name="connsiteX6" fmla="*/ 1143994 w 1243568"/>
              <a:gd name="connsiteY6" fmla="*/ 2227540 h 2249376"/>
              <a:gd name="connsiteX7" fmla="*/ 207261 w 1243568"/>
              <a:gd name="connsiteY7" fmla="*/ 2249376 h 2249376"/>
              <a:gd name="connsiteX8" fmla="*/ 92794 w 1243568"/>
              <a:gd name="connsiteY8" fmla="*/ 2249376 h 2249376"/>
              <a:gd name="connsiteX9" fmla="*/ 0 w 1243568"/>
              <a:gd name="connsiteY9" fmla="*/ 1693741 h 2249376"/>
              <a:gd name="connsiteX10" fmla="*/ -204720 w 1243568"/>
              <a:gd name="connsiteY10" fmla="*/ 1738012 h 2249376"/>
              <a:gd name="connsiteX11" fmla="*/ 0 w 1243568"/>
              <a:gd name="connsiteY11" fmla="*/ 1369395 h 2249376"/>
              <a:gd name="connsiteX12" fmla="*/ 0 w 1243568"/>
              <a:gd name="connsiteY12" fmla="*/ 207261 h 2249376"/>
              <a:gd name="connsiteX13" fmla="*/ 0 w 1243568"/>
              <a:gd name="connsiteY13" fmla="*/ 92794 h 2249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448288" h="2249376">
                <a:moveTo>
                  <a:pt x="207261" y="0"/>
                </a:moveTo>
                <a:lnTo>
                  <a:pt x="1036307" y="0"/>
                </a:lnTo>
                <a:cubicBezTo>
                  <a:pt x="1091276" y="0"/>
                  <a:pt x="1143994" y="21836"/>
                  <a:pt x="1182863" y="60705"/>
                </a:cubicBezTo>
                <a:cubicBezTo>
                  <a:pt x="1221732" y="99574"/>
                  <a:pt x="1243568" y="152292"/>
                  <a:pt x="1243568" y="207261"/>
                </a:cubicBezTo>
                <a:lnTo>
                  <a:pt x="1243568" y="2042115"/>
                </a:lnTo>
                <a:cubicBezTo>
                  <a:pt x="1243568" y="2097084"/>
                  <a:pt x="1221732" y="2149802"/>
                  <a:pt x="1182863" y="2188671"/>
                </a:cubicBezTo>
                <a:cubicBezTo>
                  <a:pt x="1143994" y="2227540"/>
                  <a:pt x="1091276" y="2249376"/>
                  <a:pt x="1036307" y="2249376"/>
                </a:cubicBezTo>
                <a:lnTo>
                  <a:pt x="207261" y="2249376"/>
                </a:lnTo>
                <a:cubicBezTo>
                  <a:pt x="92794" y="2249376"/>
                  <a:pt x="0" y="2156582"/>
                  <a:pt x="0" y="2042115"/>
                </a:cubicBezTo>
                <a:lnTo>
                  <a:pt x="0" y="1693741"/>
                </a:lnTo>
                <a:lnTo>
                  <a:pt x="-204720" y="1738012"/>
                </a:lnTo>
                <a:lnTo>
                  <a:pt x="0" y="1369395"/>
                </a:lnTo>
                <a:lnTo>
                  <a:pt x="0" y="207261"/>
                </a:lnTo>
                <a:cubicBezTo>
                  <a:pt x="0" y="92794"/>
                  <a:pt x="92794" y="0"/>
                  <a:pt x="207261" y="0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  <a:ln w="47625">
            <a:solidFill>
              <a:srgbClr val="006E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pic>
        <p:nvPicPr>
          <p:cNvPr id="17" name="图片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28522" y="2090880"/>
            <a:ext cx="1110777" cy="1940366"/>
          </a:xfrm>
          <a:prstGeom prst="rect">
            <a:avLst/>
          </a:prstGeom>
        </p:spPr>
      </p:pic>
      <p:sp>
        <p:nvSpPr>
          <p:cNvPr id="18" name="形状2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9" name="组合4"/>
          <p:cNvGrpSpPr/>
          <p:nvPr/>
        </p:nvGrpSpPr>
        <p:grpSpPr>
          <a:xfrm>
            <a:off x="414642" y="283736"/>
            <a:ext cx="2651351" cy="835019"/>
            <a:chOff x="0" y="0"/>
            <a:chExt cx="2651351" cy="835019"/>
          </a:xfrm>
        </p:grpSpPr>
        <p:sp>
          <p:nvSpPr>
            <p:cNvPr id="20" name="形状6"/>
            <p:cNvSpPr txBox="1"/>
            <p:nvPr/>
          </p:nvSpPr>
          <p:spPr>
            <a:xfrm>
              <a:off x="559908" y="0"/>
              <a:ext cx="2015014" cy="760847"/>
            </a:xfrm>
            <a:custGeom>
              <a:avLst/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1" name="形状7"/>
            <p:cNvSpPr txBox="1"/>
            <p:nvPr/>
          </p:nvSpPr>
          <p:spPr>
            <a:xfrm>
              <a:off x="0" y="287846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2" name="形状8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3" name="形状9"/>
            <p:cNvSpPr txBox="1"/>
            <p:nvPr/>
          </p:nvSpPr>
          <p:spPr>
            <a:xfrm>
              <a:off x="557375" y="273901"/>
              <a:ext cx="209397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物体的颜色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4" name="形状10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四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5" name="文本4"/>
          <p:cNvSpPr txBox="1"/>
          <p:nvPr/>
        </p:nvSpPr>
        <p:spPr>
          <a:xfrm>
            <a:off x="409889" y="1124626"/>
            <a:ext cx="320909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透明物体的颜色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9" grpId="0" animBg="1"/>
      <p:bldP spid="2" grpId="0" animBg="1"/>
      <p:bldP spid="13" grpId="0" animBg="1"/>
      <p:bldP spid="12" grpId="0" animBg="1"/>
      <p:bldP spid="16" grpId="0" animBg="1"/>
      <p:bldP spid="17" grpId="0" animBg="1"/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容器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791" y="665912"/>
            <a:ext cx="2540003" cy="1015403"/>
          </a:xfrm>
          <a:prstGeom prst="rect">
            <a:avLst/>
          </a:prstGeom>
        </p:spPr>
      </p:pic>
      <p:pic>
        <p:nvPicPr>
          <p:cNvPr id="3" name="容器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7729" y="666036"/>
            <a:ext cx="2540003" cy="1015403"/>
          </a:xfrm>
          <a:prstGeom prst="rect">
            <a:avLst/>
          </a:prstGeom>
        </p:spPr>
      </p:pic>
      <p:pic>
        <p:nvPicPr>
          <p:cNvPr id="4" name="容器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1584" y="665969"/>
            <a:ext cx="3206753" cy="1016003"/>
          </a:xfrm>
          <a:prstGeom prst="rect">
            <a:avLst/>
          </a:prstGeom>
        </p:spPr>
      </p:pic>
      <p:pic>
        <p:nvPicPr>
          <p:cNvPr id="5" name="素材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8656" y="3636026"/>
            <a:ext cx="1581150" cy="1357903"/>
          </a:xfrm>
          <a:prstGeom prst="rect">
            <a:avLst/>
          </a:prstGeom>
        </p:spPr>
      </p:pic>
      <p:pic>
        <p:nvPicPr>
          <p:cNvPr id="6" name="素材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2050" y="5061318"/>
            <a:ext cx="2184797" cy="1600200"/>
          </a:xfrm>
          <a:prstGeom prst="rect">
            <a:avLst/>
          </a:prstGeom>
        </p:spPr>
      </p:pic>
      <p:pic>
        <p:nvPicPr>
          <p:cNvPr id="7" name="素材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76482" y="1874701"/>
            <a:ext cx="2085384" cy="1314450"/>
          </a:xfrm>
          <a:prstGeom prst="rect">
            <a:avLst/>
          </a:prstGeom>
        </p:spPr>
      </p:pic>
      <p:pic>
        <p:nvPicPr>
          <p:cNvPr id="8" name="素材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3348" y="1813293"/>
            <a:ext cx="2152059" cy="1438275"/>
          </a:xfrm>
          <a:prstGeom prst="rect">
            <a:avLst/>
          </a:prstGeom>
        </p:spPr>
      </p:pic>
      <p:pic>
        <p:nvPicPr>
          <p:cNvPr id="9" name="素材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96886" y="3707606"/>
            <a:ext cx="1726997" cy="1213847"/>
          </a:xfrm>
          <a:prstGeom prst="rect">
            <a:avLst/>
          </a:prstGeom>
        </p:spPr>
      </p:pic>
      <p:pic>
        <p:nvPicPr>
          <p:cNvPr id="10" name="素材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10031" y="2037617"/>
            <a:ext cx="2300288" cy="1438866"/>
          </a:xfrm>
          <a:prstGeom prst="rect">
            <a:avLst/>
          </a:prstGeom>
        </p:spPr>
      </p:pic>
      <p:pic>
        <p:nvPicPr>
          <p:cNvPr id="11" name="素材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71649" y="5060823"/>
            <a:ext cx="2085975" cy="2028825"/>
          </a:xfrm>
          <a:prstGeom prst="rect">
            <a:avLst/>
          </a:prstGeom>
        </p:spPr>
      </p:pic>
      <p:pic>
        <p:nvPicPr>
          <p:cNvPr id="12" name="素材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387882" y="5089912"/>
            <a:ext cx="1985962" cy="1543050"/>
          </a:xfrm>
          <a:prstGeom prst="rect">
            <a:avLst/>
          </a:prstGeom>
        </p:spPr>
      </p:pic>
      <p:pic>
        <p:nvPicPr>
          <p:cNvPr id="13" name="素材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886544" y="3539176"/>
            <a:ext cx="1905000" cy="1314450"/>
          </a:xfrm>
          <a:prstGeom prst="rect">
            <a:avLst/>
          </a:prstGeom>
        </p:spPr>
      </p:pic>
      <p:pic>
        <p:nvPicPr>
          <p:cNvPr id="60" name="图片 59" descr="例题">
            <a:hlinkClick r:id="rId14" action="ppaction://hlinksldjump"/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5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1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文本1"/>
          <p:cNvSpPr txBox="1"/>
          <p:nvPr/>
        </p:nvSpPr>
        <p:spPr>
          <a:xfrm>
            <a:off x="454028" y="2279847"/>
            <a:ext cx="553053" cy="22996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课堂小结</a:t>
            </a:r>
            <a:endParaRPr lang="zh-CN" altLang="en-US" sz="2800" b="1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48028" y="787527"/>
            <a:ext cx="9386678" cy="5280003"/>
          </a:xfrm>
          <a:prstGeom prst="rect">
            <a:avLst/>
          </a:prstGeom>
        </p:spPr>
      </p:pic>
      <p:pic>
        <p:nvPicPr>
          <p:cNvPr id="33" name="图片 32" descr="练习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2710" y="2696146"/>
            <a:ext cx="878081" cy="1467412"/>
          </a:xfrm>
          <a:custGeom>
            <a:avLst/>
            <a:gdLst>
              <a:gd name="connsiteX0" fmla="*/ 210739 w 878081"/>
              <a:gd name="connsiteY0" fmla="*/ 0 h 1467412"/>
              <a:gd name="connsiteX1" fmla="*/ 807835 w 878081"/>
              <a:gd name="connsiteY1" fmla="*/ 0 h 1467412"/>
              <a:gd name="connsiteX2" fmla="*/ 832931 w 878081"/>
              <a:gd name="connsiteY2" fmla="*/ 0 h 1467412"/>
              <a:gd name="connsiteX3" fmla="*/ 881218 w 878081"/>
              <a:gd name="connsiteY3" fmla="*/ 56858 h 1467412"/>
              <a:gd name="connsiteX4" fmla="*/ 856122 w 878081"/>
              <a:gd name="connsiteY4" fmla="*/ 127104 h 1467412"/>
              <a:gd name="connsiteX5" fmla="*/ 737588 w 878081"/>
              <a:gd name="connsiteY5" fmla="*/ 140493 h 1467412"/>
              <a:gd name="connsiteX6" fmla="*/ 737588 w 878081"/>
              <a:gd name="connsiteY6" fmla="*/ 1397165 h 1467412"/>
              <a:gd name="connsiteX7" fmla="*/ 737588 w 878081"/>
              <a:gd name="connsiteY7" fmla="*/ 1415796 h 1467412"/>
              <a:gd name="connsiteX8" fmla="*/ 703840 w 878081"/>
              <a:gd name="connsiteY8" fmla="*/ 1460011 h 1467412"/>
              <a:gd name="connsiteX9" fmla="*/ 70246 w 878081"/>
              <a:gd name="connsiteY9" fmla="*/ 1467412 h 1467412"/>
              <a:gd name="connsiteX10" fmla="*/ 31450 w 878081"/>
              <a:gd name="connsiteY10" fmla="*/ 1467412 h 1467412"/>
              <a:gd name="connsiteX11" fmla="*/ 0 w 878081"/>
              <a:gd name="connsiteY11" fmla="*/ 1358370 h 1467412"/>
              <a:gd name="connsiteX12" fmla="*/ 140493 w 878081"/>
              <a:gd name="connsiteY12" fmla="*/ 1326919 h 1467412"/>
              <a:gd name="connsiteX13" fmla="*/ 140493 w 878081"/>
              <a:gd name="connsiteY13" fmla="*/ 70246 h 1467412"/>
              <a:gd name="connsiteX14" fmla="*/ 140493 w 878081"/>
              <a:gd name="connsiteY14" fmla="*/ 31450 h 1467412"/>
              <a:gd name="connsiteX0-1" fmla="*/ 210739 w 878081"/>
              <a:gd name="connsiteY0-2" fmla="*/ 0 h 1467412"/>
              <a:gd name="connsiteX1-3" fmla="*/ 807835 w 878081"/>
              <a:gd name="connsiteY1-4" fmla="*/ 0 h 1467412"/>
              <a:gd name="connsiteX2-5" fmla="*/ 832931 w 878081"/>
              <a:gd name="connsiteY2-6" fmla="*/ 0 h 1467412"/>
              <a:gd name="connsiteX3-7" fmla="*/ 881218 w 878081"/>
              <a:gd name="connsiteY3-8" fmla="*/ 56858 h 1467412"/>
              <a:gd name="connsiteX4-9" fmla="*/ 856122 w 878081"/>
              <a:gd name="connsiteY4-10" fmla="*/ 127104 h 1467412"/>
              <a:gd name="connsiteX5-11" fmla="*/ 210739 w 878081"/>
              <a:gd name="connsiteY5-12" fmla="*/ 140493 h 1467412"/>
              <a:gd name="connsiteX6-13" fmla="*/ 235836 w 878081"/>
              <a:gd name="connsiteY6-14" fmla="*/ 140493 h 1467412"/>
              <a:gd name="connsiteX7-15" fmla="*/ 284123 w 878081"/>
              <a:gd name="connsiteY7-16" fmla="*/ 83635 h 1467412"/>
              <a:gd name="connsiteX8-17" fmla="*/ 259026 w 878081"/>
              <a:gd name="connsiteY8-18" fmla="*/ 13389 h 1467412"/>
              <a:gd name="connsiteX0-19" fmla="*/ 210739 w 878081"/>
              <a:gd name="connsiteY0-20" fmla="*/ 70246 h 1467412"/>
              <a:gd name="connsiteX1-21" fmla="*/ 280986 w 878081"/>
              <a:gd name="connsiteY1-22" fmla="*/ 70246 h 1467412"/>
              <a:gd name="connsiteX2-23" fmla="*/ 280986 w 878081"/>
              <a:gd name="connsiteY2-24" fmla="*/ 109043 h 1467412"/>
              <a:gd name="connsiteX3-25" fmla="*/ 191341 w 878081"/>
              <a:gd name="connsiteY3-26" fmla="*/ 140493 h 1467412"/>
              <a:gd name="connsiteX4-27" fmla="*/ 175616 w 878081"/>
              <a:gd name="connsiteY4-28" fmla="*/ 85972 h 1467412"/>
              <a:gd name="connsiteX0-29" fmla="*/ 70246 w 878081"/>
              <a:gd name="connsiteY0-30" fmla="*/ 1326919 h 1467412"/>
              <a:gd name="connsiteX1-31" fmla="*/ 140493 w 878081"/>
              <a:gd name="connsiteY1-32" fmla="*/ 1326919 h 1467412"/>
              <a:gd name="connsiteX2-33" fmla="*/ 140493 w 878081"/>
              <a:gd name="connsiteY2-34" fmla="*/ 1397165 h 1467412"/>
              <a:gd name="connsiteX3-35" fmla="*/ 140493 w 878081"/>
              <a:gd name="connsiteY3-36" fmla="*/ 1425578 h 1467412"/>
              <a:gd name="connsiteX4-37" fmla="*/ 70879 w 878081"/>
              <a:gd name="connsiteY4-38" fmla="*/ 1472938 h 1467412"/>
              <a:gd name="connsiteX5-39" fmla="*/ 484 w 878081"/>
              <a:gd name="connsiteY5-40" fmla="*/ 1426747 h 1467412"/>
              <a:gd name="connsiteX6-41" fmla="*/ 16220 w 878081"/>
              <a:gd name="connsiteY6-42" fmla="*/ 1344034 h 1467412"/>
              <a:gd name="connsiteX0-43" fmla="*/ 70246 w 878081"/>
              <a:gd name="connsiteY0-44" fmla="*/ 1326919 h 1467412"/>
              <a:gd name="connsiteX1-45" fmla="*/ 89627 w 878081"/>
              <a:gd name="connsiteY1-46" fmla="*/ 1326943 h 1467412"/>
              <a:gd name="connsiteX2-47" fmla="*/ 105326 w 878081"/>
              <a:gd name="connsiteY2-48" fmla="*/ 1381423 h 1467412"/>
              <a:gd name="connsiteX3-49" fmla="*/ 140493 w 878081"/>
              <a:gd name="connsiteY3-50" fmla="*/ 1397165 h 1467412"/>
              <a:gd name="connsiteX4-51" fmla="*/ 140493 w 878081"/>
              <a:gd name="connsiteY4-52" fmla="*/ 1425578 h 1467412"/>
              <a:gd name="connsiteX5-53" fmla="*/ 70879 w 878081"/>
              <a:gd name="connsiteY5-54" fmla="*/ 1472938 h 1467412"/>
              <a:gd name="connsiteX6-55" fmla="*/ 484 w 878081"/>
              <a:gd name="connsiteY6-56" fmla="*/ 1426747 h 1467412"/>
              <a:gd name="connsiteX7-57" fmla="*/ 16220 w 878081"/>
              <a:gd name="connsiteY7-58" fmla="*/ 1344034 h 146741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1467414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1397165"/>
                </a:lnTo>
                <a:cubicBezTo>
                  <a:pt x="737588" y="1415796"/>
                  <a:pt x="730187" y="1433664"/>
                  <a:pt x="717014" y="1446837"/>
                </a:cubicBezTo>
                <a:cubicBezTo>
                  <a:pt x="703840" y="1460011"/>
                  <a:pt x="685972" y="1467412"/>
                  <a:pt x="667342" y="1467412"/>
                </a:cubicBezTo>
                <a:lnTo>
                  <a:pt x="70246" y="1467412"/>
                </a:lnTo>
                <a:cubicBezTo>
                  <a:pt x="31450" y="1467412"/>
                  <a:pt x="0" y="1435962"/>
                  <a:pt x="0" y="1397166"/>
                </a:cubicBezTo>
                <a:cubicBezTo>
                  <a:pt x="0" y="1358370"/>
                  <a:pt x="31450" y="1326919"/>
                  <a:pt x="70246" y="1326919"/>
                </a:cubicBezTo>
                <a:lnTo>
                  <a:pt x="140493" y="1326919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1467414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1467414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1467414">
                <a:moveTo>
                  <a:pt x="70246" y="1326919"/>
                </a:moveTo>
                <a:lnTo>
                  <a:pt x="140493" y="1326919"/>
                </a:lnTo>
                <a:lnTo>
                  <a:pt x="140493" y="1397165"/>
                </a:lnTo>
                <a:cubicBezTo>
                  <a:pt x="140493" y="1425578"/>
                  <a:pt x="123378" y="1451192"/>
                  <a:pt x="97129" y="1462065"/>
                </a:cubicBezTo>
                <a:cubicBezTo>
                  <a:pt x="70879" y="1472938"/>
                  <a:pt x="40665" y="1466928"/>
                  <a:pt x="20575" y="1446837"/>
                </a:cubicBezTo>
                <a:cubicBezTo>
                  <a:pt x="484" y="1426747"/>
                  <a:pt x="-5526" y="1396533"/>
                  <a:pt x="5347" y="1370283"/>
                </a:cubicBezTo>
                <a:cubicBezTo>
                  <a:pt x="16220" y="1344034"/>
                  <a:pt x="41834" y="1326919"/>
                  <a:pt x="70246" y="1326919"/>
                </a:cubicBezTo>
                <a:close/>
              </a:path>
              <a:path w="878083" h="1467414">
                <a:moveTo>
                  <a:pt x="70246" y="1326919"/>
                </a:moveTo>
                <a:cubicBezTo>
                  <a:pt x="89627" y="1326943"/>
                  <a:pt x="105326" y="1342661"/>
                  <a:pt x="105326" y="1362042"/>
                </a:cubicBezTo>
                <a:cubicBezTo>
                  <a:pt x="105326" y="1381423"/>
                  <a:pt x="89627" y="1397141"/>
                  <a:pt x="70246" y="1397165"/>
                </a:cubicBezTo>
                <a:lnTo>
                  <a:pt x="140493" y="1397165"/>
                </a:lnTo>
                <a:cubicBezTo>
                  <a:pt x="140493" y="1425578"/>
                  <a:pt x="123378" y="1451192"/>
                  <a:pt x="97129" y="1462065"/>
                </a:cubicBezTo>
                <a:cubicBezTo>
                  <a:pt x="70879" y="1472938"/>
                  <a:pt x="40665" y="1466928"/>
                  <a:pt x="20575" y="1446837"/>
                </a:cubicBezTo>
                <a:cubicBezTo>
                  <a:pt x="484" y="1426747"/>
                  <a:pt x="-5526" y="1396533"/>
                  <a:pt x="5347" y="1370283"/>
                </a:cubicBezTo>
                <a:cubicBezTo>
                  <a:pt x="16220" y="1344034"/>
                  <a:pt x="41834" y="1326919"/>
                  <a:pt x="70246" y="132691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彩虹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25206" y="785222"/>
            <a:ext cx="9401385" cy="528827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3034" y="1706585"/>
            <a:ext cx="878081" cy="3414322"/>
          </a:xfrm>
          <a:custGeom>
            <a:avLst/>
            <a:gdLst>
              <a:gd name="connsiteX0" fmla="*/ 210739 w 878081"/>
              <a:gd name="connsiteY0" fmla="*/ 0 h 3414322"/>
              <a:gd name="connsiteX1" fmla="*/ 807835 w 878081"/>
              <a:gd name="connsiteY1" fmla="*/ 0 h 3414322"/>
              <a:gd name="connsiteX2" fmla="*/ 832931 w 878081"/>
              <a:gd name="connsiteY2" fmla="*/ 0 h 3414322"/>
              <a:gd name="connsiteX3" fmla="*/ 881218 w 878081"/>
              <a:gd name="connsiteY3" fmla="*/ 56858 h 3414322"/>
              <a:gd name="connsiteX4" fmla="*/ 856122 w 878081"/>
              <a:gd name="connsiteY4" fmla="*/ 127104 h 3414322"/>
              <a:gd name="connsiteX5" fmla="*/ 737588 w 878081"/>
              <a:gd name="connsiteY5" fmla="*/ 140493 h 3414322"/>
              <a:gd name="connsiteX6" fmla="*/ 737588 w 878081"/>
              <a:gd name="connsiteY6" fmla="*/ 3344076 h 3414322"/>
              <a:gd name="connsiteX7" fmla="*/ 737588 w 878081"/>
              <a:gd name="connsiteY7" fmla="*/ 3362706 h 3414322"/>
              <a:gd name="connsiteX8" fmla="*/ 703840 w 878081"/>
              <a:gd name="connsiteY8" fmla="*/ 3406921 h 3414322"/>
              <a:gd name="connsiteX9" fmla="*/ 70246 w 878081"/>
              <a:gd name="connsiteY9" fmla="*/ 3414322 h 3414322"/>
              <a:gd name="connsiteX10" fmla="*/ 31450 w 878081"/>
              <a:gd name="connsiteY10" fmla="*/ 3414322 h 3414322"/>
              <a:gd name="connsiteX11" fmla="*/ 0 w 878081"/>
              <a:gd name="connsiteY11" fmla="*/ 3305279 h 3414322"/>
              <a:gd name="connsiteX12" fmla="*/ 140493 w 878081"/>
              <a:gd name="connsiteY12" fmla="*/ 3273829 h 3414322"/>
              <a:gd name="connsiteX13" fmla="*/ 140493 w 878081"/>
              <a:gd name="connsiteY13" fmla="*/ 70246 h 3414322"/>
              <a:gd name="connsiteX14" fmla="*/ 140493 w 878081"/>
              <a:gd name="connsiteY14" fmla="*/ 31450 h 3414322"/>
              <a:gd name="connsiteX0-1" fmla="*/ 210739 w 878081"/>
              <a:gd name="connsiteY0-2" fmla="*/ 0 h 3414322"/>
              <a:gd name="connsiteX1-3" fmla="*/ 807835 w 878081"/>
              <a:gd name="connsiteY1-4" fmla="*/ 0 h 3414322"/>
              <a:gd name="connsiteX2-5" fmla="*/ 832931 w 878081"/>
              <a:gd name="connsiteY2-6" fmla="*/ 0 h 3414322"/>
              <a:gd name="connsiteX3-7" fmla="*/ 881218 w 878081"/>
              <a:gd name="connsiteY3-8" fmla="*/ 56858 h 3414322"/>
              <a:gd name="connsiteX4-9" fmla="*/ 856122 w 878081"/>
              <a:gd name="connsiteY4-10" fmla="*/ 127104 h 3414322"/>
              <a:gd name="connsiteX5-11" fmla="*/ 210739 w 878081"/>
              <a:gd name="connsiteY5-12" fmla="*/ 140493 h 3414322"/>
              <a:gd name="connsiteX6-13" fmla="*/ 235836 w 878081"/>
              <a:gd name="connsiteY6-14" fmla="*/ 140493 h 3414322"/>
              <a:gd name="connsiteX7-15" fmla="*/ 284123 w 878081"/>
              <a:gd name="connsiteY7-16" fmla="*/ 83635 h 3414322"/>
              <a:gd name="connsiteX8-17" fmla="*/ 259026 w 878081"/>
              <a:gd name="connsiteY8-18" fmla="*/ 13389 h 3414322"/>
              <a:gd name="connsiteX0-19" fmla="*/ 210739 w 878081"/>
              <a:gd name="connsiteY0-20" fmla="*/ 70246 h 3414322"/>
              <a:gd name="connsiteX1-21" fmla="*/ 280986 w 878081"/>
              <a:gd name="connsiteY1-22" fmla="*/ 70246 h 3414322"/>
              <a:gd name="connsiteX2-23" fmla="*/ 280986 w 878081"/>
              <a:gd name="connsiteY2-24" fmla="*/ 109043 h 3414322"/>
              <a:gd name="connsiteX3-25" fmla="*/ 191341 w 878081"/>
              <a:gd name="connsiteY3-26" fmla="*/ 140493 h 3414322"/>
              <a:gd name="connsiteX4-27" fmla="*/ 175616 w 878081"/>
              <a:gd name="connsiteY4-28" fmla="*/ 85972 h 3414322"/>
              <a:gd name="connsiteX0-29" fmla="*/ 70246 w 878081"/>
              <a:gd name="connsiteY0-30" fmla="*/ 3273829 h 3414322"/>
              <a:gd name="connsiteX1-31" fmla="*/ 140493 w 878081"/>
              <a:gd name="connsiteY1-32" fmla="*/ 3273829 h 3414322"/>
              <a:gd name="connsiteX2-33" fmla="*/ 140493 w 878081"/>
              <a:gd name="connsiteY2-34" fmla="*/ 3344076 h 3414322"/>
              <a:gd name="connsiteX3-35" fmla="*/ 140493 w 878081"/>
              <a:gd name="connsiteY3-36" fmla="*/ 3382871 h 3414322"/>
              <a:gd name="connsiteX4-37" fmla="*/ 31450 w 878081"/>
              <a:gd name="connsiteY4-38" fmla="*/ 3414322 h 3414322"/>
              <a:gd name="connsiteX5-39" fmla="*/ 0 w 878081"/>
              <a:gd name="connsiteY5-40" fmla="*/ 3305279 h 3414322"/>
              <a:gd name="connsiteX0-41" fmla="*/ 70246 w 878081"/>
              <a:gd name="connsiteY0-42" fmla="*/ 3273829 h 3414322"/>
              <a:gd name="connsiteX1-43" fmla="*/ 89645 w 878081"/>
              <a:gd name="connsiteY1-44" fmla="*/ 3273829 h 3414322"/>
              <a:gd name="connsiteX2-45" fmla="*/ 105370 w 878081"/>
              <a:gd name="connsiteY2-46" fmla="*/ 3328350 h 3414322"/>
              <a:gd name="connsiteX3-47" fmla="*/ 140493 w 878081"/>
              <a:gd name="connsiteY3-48" fmla="*/ 3344076 h 3414322"/>
              <a:gd name="connsiteX4-49" fmla="*/ 140493 w 878081"/>
              <a:gd name="connsiteY4-50" fmla="*/ 3382871 h 3414322"/>
              <a:gd name="connsiteX5-51" fmla="*/ 31450 w 878081"/>
              <a:gd name="connsiteY5-52" fmla="*/ 3414322 h 3414322"/>
              <a:gd name="connsiteX6-53" fmla="*/ 0 w 878081"/>
              <a:gd name="connsiteY6-54" fmla="*/ 3305279 h 341432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41432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344076"/>
                </a:lnTo>
                <a:cubicBezTo>
                  <a:pt x="737588" y="3362706"/>
                  <a:pt x="730187" y="3380574"/>
                  <a:pt x="717014" y="3393748"/>
                </a:cubicBezTo>
                <a:cubicBezTo>
                  <a:pt x="703840" y="3406921"/>
                  <a:pt x="685972" y="3414322"/>
                  <a:pt x="667342" y="3414322"/>
                </a:cubicBezTo>
                <a:lnTo>
                  <a:pt x="70246" y="3414322"/>
                </a:lnTo>
                <a:cubicBezTo>
                  <a:pt x="31450" y="3414322"/>
                  <a:pt x="0" y="3382872"/>
                  <a:pt x="0" y="3344076"/>
                </a:cubicBezTo>
                <a:cubicBezTo>
                  <a:pt x="0" y="3305279"/>
                  <a:pt x="31450" y="3273829"/>
                  <a:pt x="70246" y="3273829"/>
                </a:cubicBezTo>
                <a:lnTo>
                  <a:pt x="140493" y="3273829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41432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414322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414322">
                <a:moveTo>
                  <a:pt x="70246" y="3273829"/>
                </a:moveTo>
                <a:lnTo>
                  <a:pt x="140493" y="3273829"/>
                </a:lnTo>
                <a:lnTo>
                  <a:pt x="140493" y="3344076"/>
                </a:lnTo>
                <a:cubicBezTo>
                  <a:pt x="140493" y="3382871"/>
                  <a:pt x="109042" y="3414322"/>
                  <a:pt x="70246" y="3414322"/>
                </a:cubicBezTo>
                <a:cubicBezTo>
                  <a:pt x="31450" y="3414322"/>
                  <a:pt x="0" y="3382871"/>
                  <a:pt x="0" y="3344075"/>
                </a:cubicBezTo>
                <a:cubicBezTo>
                  <a:pt x="0" y="3305279"/>
                  <a:pt x="31450" y="3273829"/>
                  <a:pt x="70246" y="3273829"/>
                </a:cubicBezTo>
                <a:close/>
              </a:path>
              <a:path w="878081" h="3414322">
                <a:moveTo>
                  <a:pt x="70246" y="3273829"/>
                </a:moveTo>
                <a:cubicBezTo>
                  <a:pt x="89645" y="3273829"/>
                  <a:pt x="105370" y="3289554"/>
                  <a:pt x="105370" y="3308952"/>
                </a:cubicBezTo>
                <a:cubicBezTo>
                  <a:pt x="105370" y="3328350"/>
                  <a:pt x="89645" y="3344076"/>
                  <a:pt x="70246" y="3344076"/>
                </a:cubicBezTo>
                <a:lnTo>
                  <a:pt x="140493" y="3344076"/>
                </a:lnTo>
                <a:cubicBezTo>
                  <a:pt x="140493" y="3382871"/>
                  <a:pt x="109042" y="3414322"/>
                  <a:pt x="70246" y="3414322"/>
                </a:cubicBezTo>
                <a:cubicBezTo>
                  <a:pt x="31450" y="3414322"/>
                  <a:pt x="0" y="3382871"/>
                  <a:pt x="0" y="3344075"/>
                </a:cubicBezTo>
                <a:cubicBezTo>
                  <a:pt x="0" y="3305279"/>
                  <a:pt x="31450" y="3273829"/>
                  <a:pt x="70246" y="327382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光的色散演示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39741" y="771630"/>
            <a:ext cx="9391774" cy="528286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2834" y="1691897"/>
            <a:ext cx="878081" cy="3442897"/>
          </a:xfrm>
          <a:custGeom>
            <a:avLst/>
            <a:gdLst>
              <a:gd name="connsiteX0" fmla="*/ 210739 w 878081"/>
              <a:gd name="connsiteY0" fmla="*/ 0 h 3442897"/>
              <a:gd name="connsiteX1" fmla="*/ 807835 w 878081"/>
              <a:gd name="connsiteY1" fmla="*/ 0 h 3442897"/>
              <a:gd name="connsiteX2" fmla="*/ 832931 w 878081"/>
              <a:gd name="connsiteY2" fmla="*/ 0 h 3442897"/>
              <a:gd name="connsiteX3" fmla="*/ 881218 w 878081"/>
              <a:gd name="connsiteY3" fmla="*/ 56858 h 3442897"/>
              <a:gd name="connsiteX4" fmla="*/ 856122 w 878081"/>
              <a:gd name="connsiteY4" fmla="*/ 127104 h 3442897"/>
              <a:gd name="connsiteX5" fmla="*/ 737588 w 878081"/>
              <a:gd name="connsiteY5" fmla="*/ 140493 h 3442897"/>
              <a:gd name="connsiteX6" fmla="*/ 737588 w 878081"/>
              <a:gd name="connsiteY6" fmla="*/ 3372651 h 3442897"/>
              <a:gd name="connsiteX7" fmla="*/ 737588 w 878081"/>
              <a:gd name="connsiteY7" fmla="*/ 3391281 h 3442897"/>
              <a:gd name="connsiteX8" fmla="*/ 703840 w 878081"/>
              <a:gd name="connsiteY8" fmla="*/ 3435496 h 3442897"/>
              <a:gd name="connsiteX9" fmla="*/ 70246 w 878081"/>
              <a:gd name="connsiteY9" fmla="*/ 3442897 h 3442897"/>
              <a:gd name="connsiteX10" fmla="*/ 31450 w 878081"/>
              <a:gd name="connsiteY10" fmla="*/ 3442897 h 3442897"/>
              <a:gd name="connsiteX11" fmla="*/ 0 w 878081"/>
              <a:gd name="connsiteY11" fmla="*/ 3333854 h 3442897"/>
              <a:gd name="connsiteX12" fmla="*/ 140493 w 878081"/>
              <a:gd name="connsiteY12" fmla="*/ 3302404 h 3442897"/>
              <a:gd name="connsiteX13" fmla="*/ 140493 w 878081"/>
              <a:gd name="connsiteY13" fmla="*/ 70246 h 3442897"/>
              <a:gd name="connsiteX14" fmla="*/ 140493 w 878081"/>
              <a:gd name="connsiteY14" fmla="*/ 31450 h 3442897"/>
              <a:gd name="connsiteX0-1" fmla="*/ 210739 w 878081"/>
              <a:gd name="connsiteY0-2" fmla="*/ 0 h 3442897"/>
              <a:gd name="connsiteX1-3" fmla="*/ 807835 w 878081"/>
              <a:gd name="connsiteY1-4" fmla="*/ 0 h 3442897"/>
              <a:gd name="connsiteX2-5" fmla="*/ 832931 w 878081"/>
              <a:gd name="connsiteY2-6" fmla="*/ 0 h 3442897"/>
              <a:gd name="connsiteX3-7" fmla="*/ 881218 w 878081"/>
              <a:gd name="connsiteY3-8" fmla="*/ 56858 h 3442897"/>
              <a:gd name="connsiteX4-9" fmla="*/ 856122 w 878081"/>
              <a:gd name="connsiteY4-10" fmla="*/ 127104 h 3442897"/>
              <a:gd name="connsiteX5-11" fmla="*/ 210739 w 878081"/>
              <a:gd name="connsiteY5-12" fmla="*/ 140493 h 3442897"/>
              <a:gd name="connsiteX6-13" fmla="*/ 235836 w 878081"/>
              <a:gd name="connsiteY6-14" fmla="*/ 140493 h 3442897"/>
              <a:gd name="connsiteX7-15" fmla="*/ 284123 w 878081"/>
              <a:gd name="connsiteY7-16" fmla="*/ 83635 h 3442897"/>
              <a:gd name="connsiteX8-17" fmla="*/ 259026 w 878081"/>
              <a:gd name="connsiteY8-18" fmla="*/ 13389 h 3442897"/>
              <a:gd name="connsiteX0-19" fmla="*/ 210739 w 878081"/>
              <a:gd name="connsiteY0-20" fmla="*/ 70246 h 3442897"/>
              <a:gd name="connsiteX1-21" fmla="*/ 280986 w 878081"/>
              <a:gd name="connsiteY1-22" fmla="*/ 70246 h 3442897"/>
              <a:gd name="connsiteX2-23" fmla="*/ 280986 w 878081"/>
              <a:gd name="connsiteY2-24" fmla="*/ 109043 h 3442897"/>
              <a:gd name="connsiteX3-25" fmla="*/ 191341 w 878081"/>
              <a:gd name="connsiteY3-26" fmla="*/ 140493 h 3442897"/>
              <a:gd name="connsiteX4-27" fmla="*/ 175616 w 878081"/>
              <a:gd name="connsiteY4-28" fmla="*/ 85972 h 3442897"/>
              <a:gd name="connsiteX0-29" fmla="*/ 70246 w 878081"/>
              <a:gd name="connsiteY0-30" fmla="*/ 3302404 h 3442897"/>
              <a:gd name="connsiteX1-31" fmla="*/ 140493 w 878081"/>
              <a:gd name="connsiteY1-32" fmla="*/ 3302404 h 3442897"/>
              <a:gd name="connsiteX2-33" fmla="*/ 140493 w 878081"/>
              <a:gd name="connsiteY2-34" fmla="*/ 3372651 h 3442897"/>
              <a:gd name="connsiteX3-35" fmla="*/ 140493 w 878081"/>
              <a:gd name="connsiteY3-36" fmla="*/ 3411446 h 3442897"/>
              <a:gd name="connsiteX4-37" fmla="*/ 31450 w 878081"/>
              <a:gd name="connsiteY4-38" fmla="*/ 3442897 h 3442897"/>
              <a:gd name="connsiteX5-39" fmla="*/ 0 w 878081"/>
              <a:gd name="connsiteY5-40" fmla="*/ 3333854 h 3442897"/>
              <a:gd name="connsiteX0-41" fmla="*/ 70246 w 878081"/>
              <a:gd name="connsiteY0-42" fmla="*/ 3302404 h 3442897"/>
              <a:gd name="connsiteX1-43" fmla="*/ 89645 w 878081"/>
              <a:gd name="connsiteY1-44" fmla="*/ 3302404 h 3442897"/>
              <a:gd name="connsiteX2-45" fmla="*/ 105370 w 878081"/>
              <a:gd name="connsiteY2-46" fmla="*/ 3356925 h 3442897"/>
              <a:gd name="connsiteX3-47" fmla="*/ 140493 w 878081"/>
              <a:gd name="connsiteY3-48" fmla="*/ 3372651 h 3442897"/>
              <a:gd name="connsiteX4-49" fmla="*/ 140493 w 878081"/>
              <a:gd name="connsiteY4-50" fmla="*/ 3411446 h 3442897"/>
              <a:gd name="connsiteX5-51" fmla="*/ 31450 w 878081"/>
              <a:gd name="connsiteY5-52" fmla="*/ 3442897 h 3442897"/>
              <a:gd name="connsiteX6-53" fmla="*/ 0 w 878081"/>
              <a:gd name="connsiteY6-54" fmla="*/ 3333854 h 344289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44289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372651"/>
                </a:lnTo>
                <a:cubicBezTo>
                  <a:pt x="737588" y="3391281"/>
                  <a:pt x="730187" y="3409149"/>
                  <a:pt x="717014" y="3422323"/>
                </a:cubicBezTo>
                <a:cubicBezTo>
                  <a:pt x="703840" y="3435496"/>
                  <a:pt x="685972" y="3442897"/>
                  <a:pt x="667342" y="3442897"/>
                </a:cubicBezTo>
                <a:lnTo>
                  <a:pt x="70246" y="3442897"/>
                </a:lnTo>
                <a:cubicBezTo>
                  <a:pt x="31450" y="3442897"/>
                  <a:pt x="0" y="3411447"/>
                  <a:pt x="0" y="3372651"/>
                </a:cubicBezTo>
                <a:cubicBezTo>
                  <a:pt x="0" y="3333854"/>
                  <a:pt x="31450" y="3302404"/>
                  <a:pt x="70246" y="3302404"/>
                </a:cubicBezTo>
                <a:lnTo>
                  <a:pt x="140493" y="3302404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44289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44289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442897">
                <a:moveTo>
                  <a:pt x="70246" y="3302404"/>
                </a:moveTo>
                <a:lnTo>
                  <a:pt x="140493" y="3302404"/>
                </a:lnTo>
                <a:lnTo>
                  <a:pt x="140493" y="3372651"/>
                </a:lnTo>
                <a:cubicBezTo>
                  <a:pt x="140493" y="3411446"/>
                  <a:pt x="109042" y="3442897"/>
                  <a:pt x="70246" y="3442897"/>
                </a:cubicBezTo>
                <a:cubicBezTo>
                  <a:pt x="31450" y="3442897"/>
                  <a:pt x="0" y="3411446"/>
                  <a:pt x="0" y="3372650"/>
                </a:cubicBezTo>
                <a:cubicBezTo>
                  <a:pt x="0" y="3333854"/>
                  <a:pt x="31450" y="3302404"/>
                  <a:pt x="70246" y="3302404"/>
                </a:cubicBezTo>
                <a:close/>
              </a:path>
              <a:path w="878081" h="3442897">
                <a:moveTo>
                  <a:pt x="70246" y="3302404"/>
                </a:moveTo>
                <a:cubicBezTo>
                  <a:pt x="89645" y="3302404"/>
                  <a:pt x="105370" y="3318129"/>
                  <a:pt x="105370" y="3337527"/>
                </a:cubicBezTo>
                <a:cubicBezTo>
                  <a:pt x="105370" y="3356925"/>
                  <a:pt x="89645" y="3372651"/>
                  <a:pt x="70246" y="3372651"/>
                </a:cubicBezTo>
                <a:lnTo>
                  <a:pt x="140493" y="3372651"/>
                </a:lnTo>
                <a:cubicBezTo>
                  <a:pt x="140493" y="3411446"/>
                  <a:pt x="109042" y="3442897"/>
                  <a:pt x="70246" y="3442897"/>
                </a:cubicBezTo>
                <a:cubicBezTo>
                  <a:pt x="31450" y="3442897"/>
                  <a:pt x="0" y="3411446"/>
                  <a:pt x="0" y="3372650"/>
                </a:cubicBezTo>
                <a:cubicBezTo>
                  <a:pt x="0" y="3333854"/>
                  <a:pt x="31450" y="3302404"/>
                  <a:pt x="70246" y="330240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显示屏的三原色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46247" y="775097"/>
            <a:ext cx="9406461" cy="5291138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3234" y="2090557"/>
            <a:ext cx="878081" cy="2661847"/>
          </a:xfrm>
          <a:custGeom>
            <a:avLst/>
            <a:gdLst>
              <a:gd name="connsiteX0" fmla="*/ 210739 w 878081"/>
              <a:gd name="connsiteY0" fmla="*/ 0 h 2661847"/>
              <a:gd name="connsiteX1" fmla="*/ 807835 w 878081"/>
              <a:gd name="connsiteY1" fmla="*/ 0 h 2661847"/>
              <a:gd name="connsiteX2" fmla="*/ 832931 w 878081"/>
              <a:gd name="connsiteY2" fmla="*/ 0 h 2661847"/>
              <a:gd name="connsiteX3" fmla="*/ 881218 w 878081"/>
              <a:gd name="connsiteY3" fmla="*/ 56858 h 2661847"/>
              <a:gd name="connsiteX4" fmla="*/ 856122 w 878081"/>
              <a:gd name="connsiteY4" fmla="*/ 127104 h 2661847"/>
              <a:gd name="connsiteX5" fmla="*/ 737588 w 878081"/>
              <a:gd name="connsiteY5" fmla="*/ 140493 h 2661847"/>
              <a:gd name="connsiteX6" fmla="*/ 737588 w 878081"/>
              <a:gd name="connsiteY6" fmla="*/ 2591601 h 2661847"/>
              <a:gd name="connsiteX7" fmla="*/ 737588 w 878081"/>
              <a:gd name="connsiteY7" fmla="*/ 2610231 h 2661847"/>
              <a:gd name="connsiteX8" fmla="*/ 703840 w 878081"/>
              <a:gd name="connsiteY8" fmla="*/ 2654446 h 2661847"/>
              <a:gd name="connsiteX9" fmla="*/ 70246 w 878081"/>
              <a:gd name="connsiteY9" fmla="*/ 2661847 h 2661847"/>
              <a:gd name="connsiteX10" fmla="*/ 31450 w 878081"/>
              <a:gd name="connsiteY10" fmla="*/ 2661847 h 2661847"/>
              <a:gd name="connsiteX11" fmla="*/ 0 w 878081"/>
              <a:gd name="connsiteY11" fmla="*/ 2552804 h 2661847"/>
              <a:gd name="connsiteX12" fmla="*/ 140493 w 878081"/>
              <a:gd name="connsiteY12" fmla="*/ 2521354 h 2661847"/>
              <a:gd name="connsiteX13" fmla="*/ 140493 w 878081"/>
              <a:gd name="connsiteY13" fmla="*/ 70247 h 2661847"/>
              <a:gd name="connsiteX14" fmla="*/ 140493 w 878081"/>
              <a:gd name="connsiteY14" fmla="*/ 31450 h 2661847"/>
              <a:gd name="connsiteX0-1" fmla="*/ 210739 w 878081"/>
              <a:gd name="connsiteY0-2" fmla="*/ 0 h 2661847"/>
              <a:gd name="connsiteX1-3" fmla="*/ 807835 w 878081"/>
              <a:gd name="connsiteY1-4" fmla="*/ 0 h 2661847"/>
              <a:gd name="connsiteX2-5" fmla="*/ 832931 w 878081"/>
              <a:gd name="connsiteY2-6" fmla="*/ 0 h 2661847"/>
              <a:gd name="connsiteX3-7" fmla="*/ 881218 w 878081"/>
              <a:gd name="connsiteY3-8" fmla="*/ 56858 h 2661847"/>
              <a:gd name="connsiteX4-9" fmla="*/ 856122 w 878081"/>
              <a:gd name="connsiteY4-10" fmla="*/ 127104 h 2661847"/>
              <a:gd name="connsiteX5-11" fmla="*/ 210739 w 878081"/>
              <a:gd name="connsiteY5-12" fmla="*/ 140493 h 2661847"/>
              <a:gd name="connsiteX6-13" fmla="*/ 235836 w 878081"/>
              <a:gd name="connsiteY6-14" fmla="*/ 140493 h 2661847"/>
              <a:gd name="connsiteX7-15" fmla="*/ 284123 w 878081"/>
              <a:gd name="connsiteY7-16" fmla="*/ 83635 h 2661847"/>
              <a:gd name="connsiteX8-17" fmla="*/ 259026 w 878081"/>
              <a:gd name="connsiteY8-18" fmla="*/ 13389 h 2661847"/>
              <a:gd name="connsiteX0-19" fmla="*/ 210739 w 878081"/>
              <a:gd name="connsiteY0-20" fmla="*/ 70246 h 2661847"/>
              <a:gd name="connsiteX1-21" fmla="*/ 280986 w 878081"/>
              <a:gd name="connsiteY1-22" fmla="*/ 70246 h 2661847"/>
              <a:gd name="connsiteX2-23" fmla="*/ 280986 w 878081"/>
              <a:gd name="connsiteY2-24" fmla="*/ 109043 h 2661847"/>
              <a:gd name="connsiteX3-25" fmla="*/ 191341 w 878081"/>
              <a:gd name="connsiteY3-26" fmla="*/ 140493 h 2661847"/>
              <a:gd name="connsiteX4-27" fmla="*/ 175616 w 878081"/>
              <a:gd name="connsiteY4-28" fmla="*/ 85972 h 2661847"/>
              <a:gd name="connsiteX0-29" fmla="*/ 70246 w 878081"/>
              <a:gd name="connsiteY0-30" fmla="*/ 2521354 h 2661847"/>
              <a:gd name="connsiteX1-31" fmla="*/ 140493 w 878081"/>
              <a:gd name="connsiteY1-32" fmla="*/ 2521354 h 2661847"/>
              <a:gd name="connsiteX2-33" fmla="*/ 140493 w 878081"/>
              <a:gd name="connsiteY2-34" fmla="*/ 2591601 h 2661847"/>
              <a:gd name="connsiteX3-35" fmla="*/ 140493 w 878081"/>
              <a:gd name="connsiteY3-36" fmla="*/ 2630396 h 2661847"/>
              <a:gd name="connsiteX4-37" fmla="*/ 31450 w 878081"/>
              <a:gd name="connsiteY4-38" fmla="*/ 2661847 h 2661847"/>
              <a:gd name="connsiteX5-39" fmla="*/ 0 w 878081"/>
              <a:gd name="connsiteY5-40" fmla="*/ 2552804 h 2661847"/>
              <a:gd name="connsiteX0-41" fmla="*/ 70246 w 878081"/>
              <a:gd name="connsiteY0-42" fmla="*/ 2521354 h 2661847"/>
              <a:gd name="connsiteX1-43" fmla="*/ 89645 w 878081"/>
              <a:gd name="connsiteY1-44" fmla="*/ 2521354 h 2661847"/>
              <a:gd name="connsiteX2-45" fmla="*/ 105370 w 878081"/>
              <a:gd name="connsiteY2-46" fmla="*/ 2575875 h 2661847"/>
              <a:gd name="connsiteX3-47" fmla="*/ 140493 w 878081"/>
              <a:gd name="connsiteY3-48" fmla="*/ 2591601 h 2661847"/>
              <a:gd name="connsiteX4-49" fmla="*/ 140493 w 878081"/>
              <a:gd name="connsiteY4-50" fmla="*/ 2630396 h 2661847"/>
              <a:gd name="connsiteX5-51" fmla="*/ 31450 w 878081"/>
              <a:gd name="connsiteY5-52" fmla="*/ 2661847 h 2661847"/>
              <a:gd name="connsiteX6-53" fmla="*/ 0 w 878081"/>
              <a:gd name="connsiteY6-54" fmla="*/ 2552804 h 266184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266184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2591601"/>
                </a:lnTo>
                <a:cubicBezTo>
                  <a:pt x="737588" y="2610231"/>
                  <a:pt x="730187" y="2628099"/>
                  <a:pt x="717014" y="2641273"/>
                </a:cubicBezTo>
                <a:cubicBezTo>
                  <a:pt x="703840" y="2654446"/>
                  <a:pt x="685972" y="2661847"/>
                  <a:pt x="667342" y="2661847"/>
                </a:cubicBezTo>
                <a:lnTo>
                  <a:pt x="70246" y="2661847"/>
                </a:lnTo>
                <a:cubicBezTo>
                  <a:pt x="31450" y="2661847"/>
                  <a:pt x="0" y="2630397"/>
                  <a:pt x="0" y="2591601"/>
                </a:cubicBezTo>
                <a:cubicBezTo>
                  <a:pt x="0" y="2552804"/>
                  <a:pt x="31450" y="2521354"/>
                  <a:pt x="70246" y="2521354"/>
                </a:cubicBezTo>
                <a:lnTo>
                  <a:pt x="140493" y="2521354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266184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266184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2661847">
                <a:moveTo>
                  <a:pt x="70246" y="2521354"/>
                </a:moveTo>
                <a:lnTo>
                  <a:pt x="140493" y="2521354"/>
                </a:lnTo>
                <a:lnTo>
                  <a:pt x="140493" y="2591601"/>
                </a:lnTo>
                <a:cubicBezTo>
                  <a:pt x="140493" y="2630396"/>
                  <a:pt x="109042" y="2661847"/>
                  <a:pt x="70246" y="2661847"/>
                </a:cubicBezTo>
                <a:cubicBezTo>
                  <a:pt x="31450" y="2661847"/>
                  <a:pt x="0" y="2630396"/>
                  <a:pt x="0" y="2591600"/>
                </a:cubicBezTo>
                <a:cubicBezTo>
                  <a:pt x="0" y="2552804"/>
                  <a:pt x="31450" y="2521354"/>
                  <a:pt x="70246" y="2521354"/>
                </a:cubicBezTo>
                <a:close/>
              </a:path>
              <a:path w="878081" h="2661847">
                <a:moveTo>
                  <a:pt x="70246" y="2521354"/>
                </a:moveTo>
                <a:cubicBezTo>
                  <a:pt x="89645" y="2521354"/>
                  <a:pt x="105370" y="2537079"/>
                  <a:pt x="105370" y="2556477"/>
                </a:cubicBezTo>
                <a:cubicBezTo>
                  <a:pt x="105370" y="2575875"/>
                  <a:pt x="89645" y="2591601"/>
                  <a:pt x="70246" y="2591601"/>
                </a:cubicBezTo>
                <a:lnTo>
                  <a:pt x="140493" y="2591601"/>
                </a:lnTo>
                <a:cubicBezTo>
                  <a:pt x="140493" y="2630396"/>
                  <a:pt x="109042" y="2661847"/>
                  <a:pt x="70246" y="2661847"/>
                </a:cubicBezTo>
                <a:cubicBezTo>
                  <a:pt x="31450" y="2661847"/>
                  <a:pt x="0" y="2630396"/>
                  <a:pt x="0" y="2591600"/>
                </a:cubicBezTo>
                <a:cubicBezTo>
                  <a:pt x="0" y="2552804"/>
                  <a:pt x="31450" y="2521354"/>
                  <a:pt x="70246" y="252135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看不见的光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35169" y="787279"/>
            <a:ext cx="9423397" cy="530066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/>
          <p:cNvSpPr txBox="1"/>
          <p:nvPr/>
        </p:nvSpPr>
        <p:spPr>
          <a:xfrm>
            <a:off x="284150" y="362788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1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/>
          <p:cNvSpPr txBox="1"/>
          <p:nvPr/>
        </p:nvSpPr>
        <p:spPr>
          <a:xfrm>
            <a:off x="6189650" y="363579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2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/>
          <p:cNvSpPr txBox="1"/>
          <p:nvPr/>
        </p:nvSpPr>
        <p:spPr>
          <a:xfrm>
            <a:off x="224104" y="157153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一束太阳光通过三棱镜后，在光屏上形成一条彩色的光带。下列说法正确的是( 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/>
          <p:cNvSpPr txBox="1"/>
          <p:nvPr/>
        </p:nvSpPr>
        <p:spPr>
          <a:xfrm>
            <a:off x="242487" y="1773736"/>
            <a:ext cx="5743575" cy="245030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A.这是一种光的反射现象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B.光带的最上面是紫光，最下面是红光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C.在真空中，绿光传播速度等于蓝光传播速度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D.这束彩色光带不能在真空中传播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3"/>
          <p:cNvSpPr txBox="1"/>
          <p:nvPr/>
        </p:nvSpPr>
        <p:spPr>
          <a:xfrm>
            <a:off x="6157684" y="156686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如图所示为光的三原色及其混合的示意图，则A应该填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，B应该填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" name="图片1"/>
          <p:cNvPicPr>
            <a:picLocks noChangeAspect="1"/>
          </p:cNvPicPr>
          <p:nvPr/>
        </p:nvPicPr>
        <p:blipFill>
          <a:blip r:embed="rId2"/>
          <a:srcRect l="26298" t="86586" r="62453" b="5955"/>
          <a:stretch>
            <a:fillRect/>
          </a:stretch>
        </p:blipFill>
        <p:spPr>
          <a:xfrm>
            <a:off x="7489717" y="1773631"/>
            <a:ext cx="2591495" cy="238991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形状5"/>
          <p:cNvSpPr txBox="1"/>
          <p:nvPr/>
        </p:nvSpPr>
        <p:spPr>
          <a:xfrm>
            <a:off x="284150" y="362788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3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文本1"/>
          <p:cNvSpPr txBox="1"/>
          <p:nvPr/>
        </p:nvSpPr>
        <p:spPr>
          <a:xfrm>
            <a:off x="284540" y="145971"/>
            <a:ext cx="5780484" cy="162547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如图所示，一束红色光线从三棱镜的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AB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边垂直射入，又从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AC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边射出，请画出完整的光路图。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" name="图片1"/>
          <p:cNvPicPr>
            <a:picLocks noChangeAspect="1"/>
          </p:cNvPicPr>
          <p:nvPr/>
        </p:nvPicPr>
        <p:blipFill>
          <a:blip r:embed="rId2"/>
          <a:srcRect l="65357" t="53390" r="22699" b="37942"/>
          <a:stretch>
            <a:fillRect/>
          </a:stretch>
        </p:blipFill>
        <p:spPr>
          <a:xfrm>
            <a:off x="1814646" y="1762630"/>
            <a:ext cx="2756595" cy="2783618"/>
          </a:xfrm>
          <a:prstGeom prst="rect">
            <a:avLst/>
          </a:prstGeom>
        </p:spPr>
      </p:pic>
      <p:pic>
        <p:nvPicPr>
          <p:cNvPr id="26" name="图片 25" descr="返回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/>
          <p:cNvSpPr txBox="1"/>
          <p:nvPr/>
        </p:nvSpPr>
        <p:spPr>
          <a:xfrm>
            <a:off x="6189059" y="362902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2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/>
          <p:cNvSpPr txBox="1"/>
          <p:nvPr/>
        </p:nvSpPr>
        <p:spPr>
          <a:xfrm>
            <a:off x="265900" y="363103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1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/>
          <p:cNvSpPr txBox="1"/>
          <p:nvPr/>
        </p:nvSpPr>
        <p:spPr>
          <a:xfrm>
            <a:off x="341395" y="2438838"/>
            <a:ext cx="5629875" cy="245030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A.此现象为光的色散现象，表明太阳光是由七种色光混合而成的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B.不同色光通过三棱镜的偏折程度不同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C.彩虹的形成就是光的色散现象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D.红光偏折能力比紫光强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/>
          <p:cNvSpPr txBox="1"/>
          <p:nvPr/>
        </p:nvSpPr>
        <p:spPr>
          <a:xfrm>
            <a:off x="266024" y="134788"/>
            <a:ext cx="5780484" cy="252130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让一束太阳光照射三棱镜，射出的光照到竖直放置的白屏上，屏上标出三个区域：①区域是红光外侧，②区域是可见的有色光带，③区域是紫光外侧。探究此现象，以下说法不正确的是(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" name="图片1"/>
          <p:cNvPicPr>
            <a:picLocks noChangeAspect="1"/>
          </p:cNvPicPr>
          <p:nvPr/>
        </p:nvPicPr>
        <p:blipFill>
          <a:blip r:embed="rId2"/>
          <a:srcRect l="23067" t="57576" r="58077" b="34964"/>
          <a:stretch>
            <a:fillRect/>
          </a:stretch>
        </p:blipFill>
        <p:spPr>
          <a:xfrm>
            <a:off x="1293476" y="4793209"/>
            <a:ext cx="2620328" cy="1441237"/>
          </a:xfrm>
          <a:prstGeom prst="rect">
            <a:avLst/>
          </a:prstGeom>
        </p:spPr>
      </p:pic>
      <p:sp>
        <p:nvSpPr>
          <p:cNvPr id="11" name="文本3"/>
          <p:cNvSpPr txBox="1"/>
          <p:nvPr/>
        </p:nvSpPr>
        <p:spPr>
          <a:xfrm>
            <a:off x="6157836" y="105775"/>
            <a:ext cx="5780484" cy="206934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如图是小童用手机拍摄的瀑布下的彩虹。彩虹是光的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现象；手机屏幕上呈现出由红、绿、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三种色光混合而成的多彩画面。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" name="图片2"/>
          <p:cNvPicPr>
            <a:picLocks noChangeAspect="1"/>
          </p:cNvPicPr>
          <p:nvPr/>
        </p:nvPicPr>
        <p:blipFill>
          <a:blip r:embed="rId2"/>
          <a:srcRect l="63558" t="36202" r="21063" b="55630"/>
          <a:stretch>
            <a:fillRect/>
          </a:stretch>
        </p:blipFill>
        <p:spPr>
          <a:xfrm>
            <a:off x="7276367" y="2174872"/>
            <a:ext cx="3543995" cy="2618518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/>
          <p:cNvSpPr txBox="1"/>
          <p:nvPr/>
        </p:nvSpPr>
        <p:spPr>
          <a:xfrm>
            <a:off x="265900" y="363103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3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1"/>
          <p:cNvSpPr txBox="1"/>
          <p:nvPr/>
        </p:nvSpPr>
        <p:spPr>
          <a:xfrm>
            <a:off x="265681" y="145971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如图所示，画出一束单色光射向玻璃三棱镜经两次折射的大致光路。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8" name="图片1"/>
          <p:cNvPicPr>
            <a:picLocks noChangeAspect="1"/>
          </p:cNvPicPr>
          <p:nvPr/>
        </p:nvPicPr>
        <p:blipFill>
          <a:blip r:embed="rId2"/>
          <a:srcRect l="64253" t="86704" r="21186" b="6043"/>
          <a:stretch>
            <a:fillRect/>
          </a:stretch>
        </p:blipFill>
        <p:spPr>
          <a:xfrm>
            <a:off x="1346911" y="1762430"/>
            <a:ext cx="3356670" cy="232641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1765</Words>
  <PresentationFormat>宽屏</PresentationFormat>
  <Paragraphs>338</Paragraphs>
  <Slides>21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33" baseType="lpstr">
      <vt:lpstr>Arial</vt:lpstr>
      <vt:lpstr>宋体</vt:lpstr>
      <vt:lpstr>Wingdings</vt:lpstr>
      <vt:lpstr>楷体</vt:lpstr>
      <vt:lpstr>Arial</vt:lpstr>
      <vt:lpstr>微软雅黑</vt:lpstr>
      <vt:lpstr>Times New Roman</vt:lpstr>
      <vt:lpstr>黑体</vt:lpstr>
      <vt:lpstr>Arial Unicode MS</vt:lpstr>
      <vt:lpstr>Calibri</vt:lpstr>
      <vt:lpstr>等线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2025-06-29T08:04:00Z</dcterms:created>
  <dcterms:modified xsi:type="dcterms:W3CDTF">2025-06-30T05:46:44Z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icationName">
    <vt:lpwstr>EasiNote5</vt:lpwstr>
  </property>
  <property fmtid="{D5CDD505-2E9C-101B-9397-08002B2CF9AE}" pid="3" name="ApplicationVersion">
    <vt:lpwstr>5.2.4.8933</vt:lpwstr>
  </property>
  <property fmtid="{D5CDD505-2E9C-101B-9397-08002B2CF9AE}" pid="4" name="EasiNoteCoursewareInfo">
    <vt:lpwstr>dee695ca-8f35-4029-ac78-aa49dbc5ef30:367</vt:lpwstr>
  </property>
  <property fmtid="{D5CDD505-2E9C-101B-9397-08002B2CF9AE}" pid="5" name="EasiNoteDocumentName">
    <vt:lpwstr>4.5  光的色散</vt:lpwstr>
  </property>
  <property fmtid="{D5CDD505-2E9C-101B-9397-08002B2CF9AE}" pid="6" name="EasiNoteAuthor">
    <vt:lpwstr>bd3f1691b77640718202ded2e3c70d82</vt:lpwstr>
  </property>
  <property fmtid="{D5CDD505-2E9C-101B-9397-08002B2CF9AE}" pid="7" name="EasiNoteUpstreamCoursewareInfo_0">
    <vt:lpwstr>dee695ca-8f35-4029-ac78-aa49dbc5ef30</vt:lpwstr>
  </property>
  <property fmtid="{D5CDD505-2E9C-101B-9397-08002B2CF9AE}" pid="8" name="ICV">
    <vt:lpwstr>955AD65E7B084C9FAAC2320FD0A076A5_12</vt:lpwstr>
  </property>
  <property fmtid="{D5CDD505-2E9C-101B-9397-08002B2CF9AE}" pid="9" name="KSOProductBuildVer">
    <vt:lpwstr>2052-12.1.0.21541</vt:lpwstr>
  </property>
</Properties>
</file>