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gif" ContentType="image/gif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tags" Target="tags/tag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" Type="http://schemas.openxmlformats.org/officeDocument/2006/relationships/slide" Target="slides/slide1.xml" /><Relationship Id="rId20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image" Target="file:///D:\qq&#25991;&#20214;\712321467\Image\C2C\Image2\%7b75232B38-A165-1FB7-499C-2E1C792CACB5%7d.png" TargetMode="External" /><Relationship Id="rId16" Type="http://schemas.openxmlformats.org/officeDocument/2006/relationships/image" Target="../media/image1.png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16" r:link="rId15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" Target="slide11.xml" TargetMode="Internal" /><Relationship Id="rId11" Type="http://schemas.openxmlformats.org/officeDocument/2006/relationships/image" Target="../media/image10.png" /><Relationship Id="rId12" Type="http://schemas.openxmlformats.org/officeDocument/2006/relationships/audio" Target="../media/audio1111.wav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0.png" /><Relationship Id="rId2" Type="http://schemas.openxmlformats.org/officeDocument/2006/relationships/image" Target="../media/image11.jpeg" /><Relationship Id="rId3" Type="http://schemas.openxmlformats.org/officeDocument/2006/relationships/image" Target="../media/image12.png" /><Relationship Id="rId4" Type="http://schemas.openxmlformats.org/officeDocument/2006/relationships/image" Target="../media/image13.jpeg" /><Relationship Id="rId5" Type="http://schemas.openxmlformats.org/officeDocument/2006/relationships/image" Target="../media/image14.jpeg" /><Relationship Id="rId6" Type="http://schemas.openxmlformats.org/officeDocument/2006/relationships/image" Target="../media/image15.jpeg" /><Relationship Id="rId7" Type="http://schemas.openxmlformats.org/officeDocument/2006/relationships/image" Target="../media/image16.jpeg" /><Relationship Id="rId8" Type="http://schemas.openxmlformats.org/officeDocument/2006/relationships/image" Target="../media/image17.jpeg" /><Relationship Id="rId9" Type="http://schemas.openxmlformats.org/officeDocument/2006/relationships/image" Target="../media/image18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9.jpeg" /><Relationship Id="rId3" Type="http://schemas.openxmlformats.org/officeDocument/2006/relationships/image" Target="../media/image20.png" /><Relationship Id="rId4" Type="http://schemas.openxmlformats.org/officeDocument/2006/relationships/image" Target="../media/image21.gif" /><Relationship Id="rId5" Type="http://schemas.openxmlformats.org/officeDocument/2006/relationships/image" Target="../media/image22.jpeg" /><Relationship Id="rId6" Type="http://schemas.openxmlformats.org/officeDocument/2006/relationships/image" Target="../media/image23.png" /><Relationship Id="rId7" Type="http://schemas.openxmlformats.org/officeDocument/2006/relationships/image" Target="../media/image24.jpeg" /><Relationship Id="rId8" Type="http://schemas.openxmlformats.org/officeDocument/2006/relationships/image" Target="../media/image18.png" /><Relationship Id="rId9" Type="http://schemas.openxmlformats.org/officeDocument/2006/relationships/image" Target="../media/image10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0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5.jpeg" /><Relationship Id="rId3" Type="http://schemas.openxmlformats.org/officeDocument/2006/relationships/image" Target="../media/image26.png" /><Relationship Id="rId4" Type="http://schemas.openxmlformats.org/officeDocument/2006/relationships/image" Target="../media/image27.png" /><Relationship Id="rId5" Type="http://schemas.openxmlformats.org/officeDocument/2006/relationships/image" Target="../media/image28.png" /><Relationship Id="rId6" Type="http://schemas.openxmlformats.org/officeDocument/2006/relationships/image" Target="../media/image10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5.jpeg" /><Relationship Id="rId3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25.jpeg" /><Relationship Id="rId3" Type="http://schemas.openxmlformats.org/officeDocument/2006/relationships/image" Target="../media/image29.png" /><Relationship Id="rId4" Type="http://schemas.openxmlformats.org/officeDocument/2006/relationships/slide" Target="slide12.xml" TargetMode="Internal" /><Relationship Id="rId5" Type="http://schemas.openxmlformats.org/officeDocument/2006/relationships/image" Target="../media/image10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image" Target="../media/image30.png" /><Relationship Id="rId3" Type="http://schemas.openxmlformats.org/officeDocument/2006/relationships/image" Target="../media/image10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2" Type="http://schemas.openxmlformats.org/officeDocument/2006/relationships/image" Target="../media/image31.png" /><Relationship Id="rId3" Type="http://schemas.openxmlformats.org/officeDocument/2006/relationships/slide" Target="slide13.xml" TargetMode="Internal" /><Relationship Id="rId4" Type="http://schemas.openxmlformats.org/officeDocument/2006/relationships/image" Target="../media/image10.png" /><Relationship Id="rId5" Type="http://schemas.openxmlformats.org/officeDocument/2006/relationships/audio" Target="../media/audio2222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openxmlformats.org/officeDocument/2006/relationships/video" Target="../media/media3.mp4" /><Relationship Id="rId5" Type="http://schemas.microsoft.com/office/2007/relationships/media" Target="../media/media3.mp4" /><Relationship Id="rId6" Type="http://schemas.openxmlformats.org/officeDocument/2006/relationships/image" Target="../media/image34.png" /><Relationship Id="rId7" Type="http://schemas.openxmlformats.org/officeDocument/2006/relationships/slide" Target="slide14.xml" TargetMode="Internal" /><Relationship Id="rId8" Type="http://schemas.openxmlformats.org/officeDocument/2006/relationships/image" Target="../media/image1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image" Target="../media/image32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35.png" /><Relationship Id="rId5" Type="http://schemas.openxmlformats.org/officeDocument/2006/relationships/video" Target="../media/media4.mp4" /><Relationship Id="rId6" Type="http://schemas.microsoft.com/office/2007/relationships/media" Target="../media/media4.mp4" /><Relationship Id="rId7" Type="http://schemas.openxmlformats.org/officeDocument/2006/relationships/image" Target="../media/image36.png" /><Relationship Id="rId8" Type="http://schemas.openxmlformats.org/officeDocument/2006/relationships/image" Target="../media/image37.png" /><Relationship Id="rId9" Type="http://schemas.openxmlformats.org/officeDocument/2006/relationships/image" Target="../media/image10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image" Target="../media/image32.png" /><Relationship Id="rId3" Type="http://schemas.openxmlformats.org/officeDocument/2006/relationships/slide" Target="slide1.xml" TargetMode="Internal" /><Relationship Id="rId4" Type="http://schemas.openxmlformats.org/officeDocument/2006/relationships/image" Target="../media/image35.png" /><Relationship Id="rId5" Type="http://schemas.openxmlformats.org/officeDocument/2006/relationships/video" Target="../media/media5.mp4" /><Relationship Id="rId6" Type="http://schemas.microsoft.com/office/2007/relationships/media" Target="../media/media5.mp4" /><Relationship Id="rId7" Type="http://schemas.openxmlformats.org/officeDocument/2006/relationships/image" Target="../media/image36.png" /><Relationship Id="rId8" Type="http://schemas.openxmlformats.org/officeDocument/2006/relationships/image" Target="../media/image10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36.png" /><Relationship Id="rId3" Type="http://schemas.openxmlformats.org/officeDocument/2006/relationships/slide" Target="slide10.xml" TargetMode="Internal" /><Relationship Id="rId4" Type="http://schemas.openxmlformats.org/officeDocument/2006/relationships/image" Target="../media/image38.png" /><Relationship Id="rId5" Type="http://schemas.openxmlformats.org/officeDocument/2006/relationships/image" Target="../media/image39.png" /><Relationship Id="rId6" Type="http://schemas.openxmlformats.org/officeDocument/2006/relationships/image" Target="../media/image40.pn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0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715" y="4264457"/>
            <a:ext cx="2636463" cy="1923860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5526"/>
          <a:stretch>
            <a:fillRect/>
          </a:stretch>
        </p:blipFill>
        <p:spPr>
          <a:xfrm>
            <a:off x="9850688" y="3511744"/>
            <a:ext cx="2105054" cy="1697831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7550" y="2294430"/>
            <a:ext cx="2602649" cy="1924050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3047" y="3560807"/>
            <a:ext cx="1600829" cy="1166336"/>
          </a:xfrm>
          <a:prstGeom prst="rect">
            <a:avLst/>
          </a:prstGeom>
        </p:spPr>
      </p:pic>
      <p:pic>
        <p:nvPicPr>
          <p:cNvPr id="7" name="图片6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10222" y="5010083"/>
            <a:ext cx="1990554" cy="1439389"/>
          </a:xfrm>
          <a:prstGeom prst="rect">
            <a:avLst/>
          </a:prstGeom>
        </p:spPr>
      </p:pic>
      <p:sp>
        <p:nvSpPr>
          <p:cNvPr id="8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第18章　电功率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第1节　电能 电功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10" name="图片8" title="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9344000">
            <a:off x="8534514" y="5045288"/>
            <a:ext cx="822198" cy="822198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电能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013" y="1124626"/>
            <a:ext cx="233565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电能的来源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" name="组合2" title=""/>
          <p:cNvGrpSpPr/>
          <p:nvPr/>
        </p:nvGrpSpPr>
        <p:grpSpPr>
          <a:xfrm>
            <a:off x="708165" y="1975961"/>
            <a:ext cx="5561666" cy="3720922"/>
            <a:chExt cx="5561666" cy="3720922"/>
          </a:xfrm>
        </p:grpSpPr>
        <p:pic>
          <p:nvPicPr>
            <p:cNvPr id="11" name="图片2"/>
            <p:cNvPicPr>
              <a:picLocks noChangeAspect="1"/>
            </p:cNvPicPr>
            <p:nvPr/>
          </p:nvPicPr>
          <p:blipFill>
            <a:blip r:embed="rId2"/>
            <a:srcRect l="11397" t="15482" r="17096" b="13058"/>
            <a:stretch>
              <a:fillRect/>
            </a:stretch>
          </p:blipFill>
          <p:spPr>
            <a:xfrm>
              <a:off x="38" y="0"/>
              <a:ext cx="5561628" cy="3720922"/>
            </a:xfrm>
            <a:prstGeom prst="rect">
              <a:avLst/>
            </a:prstGeom>
          </p:spPr>
        </p:pic>
        <p:sp>
          <p:nvSpPr>
            <p:cNvPr id="12" name="文本11"/>
            <p:cNvSpPr txBox="1"/>
            <p:nvPr/>
          </p:nvSpPr>
          <p:spPr>
            <a:xfrm>
              <a:off x="0" y="3094063"/>
              <a:ext cx="1511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化学电池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3" name="图片3"/>
            <p:cNvPicPr>
              <a:picLocks noChangeAspect="1"/>
            </p:cNvPicPr>
            <p:nvPr/>
          </p:nvPicPr>
          <p:blipFill>
            <a:blip r:embed="rId3"/>
            <a:srcRect l="30535" t="16546" r="29515" b="17099"/>
            <a:stretch>
              <a:fillRect/>
            </a:stretch>
          </p:blipFill>
          <p:spPr>
            <a:xfrm rot="2040000">
              <a:off x="2817144" y="891326"/>
              <a:ext cx="1808488" cy="2002670"/>
            </a:xfrm>
            <a:prstGeom prst="rect">
              <a:avLst/>
            </a:prstGeom>
          </p:spPr>
        </p:pic>
        <p:sp>
          <p:nvSpPr>
            <p:cNvPr id="14" name="文本12"/>
            <p:cNvSpPr txBox="1"/>
            <p:nvPr/>
          </p:nvSpPr>
          <p:spPr>
            <a:xfrm>
              <a:off x="3349135" y="1943009"/>
              <a:ext cx="744507" cy="51961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0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1.5V</a:t>
              </a:r>
              <a:endParaRPr lang="zh-CN" altLang="en-US" sz="2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5" name="组合3" title=""/>
          <p:cNvGrpSpPr/>
          <p:nvPr/>
        </p:nvGrpSpPr>
        <p:grpSpPr>
          <a:xfrm>
            <a:off x="712851" y="1975856"/>
            <a:ext cx="5552294" cy="3721132"/>
            <a:chExt cx="5552294" cy="3721132"/>
          </a:xfrm>
        </p:grpSpPr>
        <p:pic>
          <p:nvPicPr>
            <p:cNvPr id="16" name="图片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0" y="0"/>
              <a:ext cx="5552084" cy="3721132"/>
            </a:xfrm>
            <a:prstGeom prst="rect">
              <a:avLst/>
            </a:prstGeom>
          </p:spPr>
        </p:pic>
        <p:sp>
          <p:nvSpPr>
            <p:cNvPr id="17" name="文本13"/>
            <p:cNvSpPr txBox="1"/>
            <p:nvPr/>
          </p:nvSpPr>
          <p:spPr>
            <a:xfrm>
              <a:off x="0" y="3094825"/>
              <a:ext cx="1511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核能发电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4" title=""/>
          <p:cNvGrpSpPr/>
          <p:nvPr/>
        </p:nvGrpSpPr>
        <p:grpSpPr>
          <a:xfrm>
            <a:off x="708050" y="1975861"/>
            <a:ext cx="5561895" cy="3721122"/>
            <a:chExt cx="5561895" cy="3721122"/>
          </a:xfrm>
        </p:grpSpPr>
        <p:pic>
          <p:nvPicPr>
            <p:cNvPr id="19" name="图片5"/>
            <p:cNvPicPr>
              <a:picLocks noChangeAspect="1"/>
            </p:cNvPicPr>
            <p:nvPr/>
          </p:nvPicPr>
          <p:blipFill>
            <a:blip r:embed="rId5"/>
            <a:srcRect l="3349"/>
            <a:stretch>
              <a:fillRect/>
            </a:stretch>
          </p:blipFill>
          <p:spPr>
            <a:xfrm>
              <a:off x="0" y="0"/>
              <a:ext cx="5561895" cy="3721122"/>
            </a:xfrm>
            <a:prstGeom prst="rect">
              <a:avLst/>
            </a:prstGeom>
          </p:spPr>
        </p:pic>
        <p:sp>
          <p:nvSpPr>
            <p:cNvPr id="20" name="文本14"/>
            <p:cNvSpPr txBox="1"/>
            <p:nvPr/>
          </p:nvSpPr>
          <p:spPr>
            <a:xfrm>
              <a:off x="248" y="3094577"/>
              <a:ext cx="18415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太阳能发电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1" name="文本2" title=""/>
          <p:cNvSpPr txBox="1"/>
          <p:nvPr/>
        </p:nvSpPr>
        <p:spPr>
          <a:xfrm>
            <a:off x="1920837" y="5955763"/>
            <a:ext cx="3136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内能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3" title=""/>
          <p:cNvSpPr txBox="1"/>
          <p:nvPr/>
        </p:nvSpPr>
        <p:spPr>
          <a:xfrm>
            <a:off x="1920837" y="5955763"/>
            <a:ext cx="3136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光能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4" title=""/>
          <p:cNvSpPr txBox="1"/>
          <p:nvPr/>
        </p:nvSpPr>
        <p:spPr>
          <a:xfrm>
            <a:off x="1920837" y="5955763"/>
            <a:ext cx="3136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核能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4" name="组合5" title=""/>
          <p:cNvGrpSpPr/>
          <p:nvPr/>
        </p:nvGrpSpPr>
        <p:grpSpPr>
          <a:xfrm>
            <a:off x="705564" y="1976014"/>
            <a:ext cx="5566867" cy="3720817"/>
            <a:chExt cx="5566867" cy="3720817"/>
          </a:xfrm>
        </p:grpSpPr>
        <p:pic>
          <p:nvPicPr>
            <p:cNvPr id="25" name="图片6"/>
            <p:cNvPicPr>
              <a:picLocks noChangeAspect="1"/>
            </p:cNvPicPr>
            <p:nvPr/>
          </p:nvPicPr>
          <p:blipFill>
            <a:blip r:embed="rId6"/>
            <a:srcRect r="17525"/>
            <a:stretch>
              <a:fillRect/>
            </a:stretch>
          </p:blipFill>
          <p:spPr>
            <a:xfrm>
              <a:off x="0" y="0"/>
              <a:ext cx="5566867" cy="3720817"/>
            </a:xfrm>
            <a:prstGeom prst="rect">
              <a:avLst/>
            </a:prstGeom>
          </p:spPr>
        </p:pic>
        <p:sp>
          <p:nvSpPr>
            <p:cNvPr id="26" name="文本15"/>
            <p:cNvSpPr txBox="1"/>
            <p:nvPr/>
          </p:nvSpPr>
          <p:spPr>
            <a:xfrm>
              <a:off x="153" y="3094339"/>
              <a:ext cx="1511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风力发电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6" title=""/>
          <p:cNvGrpSpPr/>
          <p:nvPr/>
        </p:nvGrpSpPr>
        <p:grpSpPr>
          <a:xfrm>
            <a:off x="708050" y="1983137"/>
            <a:ext cx="5561895" cy="3706571"/>
            <a:chExt cx="5561895" cy="3706571"/>
          </a:xfrm>
        </p:grpSpPr>
        <p:pic>
          <p:nvPicPr>
            <p:cNvPr id="28" name="图片7"/>
            <p:cNvPicPr>
              <a:picLocks noChangeAspect="1"/>
            </p:cNvPicPr>
            <p:nvPr/>
          </p:nvPicPr>
          <p:blipFill>
            <a:blip r:embed="rId7"/>
            <a:srcRect t="2777" b="48941"/>
            <a:stretch>
              <a:fillRect/>
            </a:stretch>
          </p:blipFill>
          <p:spPr>
            <a:xfrm>
              <a:off x="19" y="0"/>
              <a:ext cx="5561876" cy="3706568"/>
            </a:xfrm>
            <a:prstGeom prst="rect">
              <a:avLst/>
            </a:prstGeom>
          </p:spPr>
        </p:pic>
        <p:sp>
          <p:nvSpPr>
            <p:cNvPr id="29" name="文本16"/>
            <p:cNvSpPr txBox="1"/>
            <p:nvPr/>
          </p:nvSpPr>
          <p:spPr>
            <a:xfrm>
              <a:off x="0" y="3080270"/>
              <a:ext cx="1511300" cy="62630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水力发电</a:t>
              </a:r>
              <a:endParaRPr lang="zh-CN" altLang="en-US" sz="2600" b="1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文本5" title=""/>
          <p:cNvSpPr txBox="1"/>
          <p:nvPr/>
        </p:nvSpPr>
        <p:spPr>
          <a:xfrm>
            <a:off x="1920837" y="5955763"/>
            <a:ext cx="3136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水能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6" title=""/>
          <p:cNvSpPr txBox="1"/>
          <p:nvPr/>
        </p:nvSpPr>
        <p:spPr>
          <a:xfrm>
            <a:off x="1920837" y="5955763"/>
            <a:ext cx="31369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风能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7" title=""/>
          <p:cNvSpPr txBox="1"/>
          <p:nvPr/>
        </p:nvSpPr>
        <p:spPr>
          <a:xfrm>
            <a:off x="1743037" y="5955763"/>
            <a:ext cx="34925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化学能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</a:t>
            </a:r>
            <a:r>
              <a: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" name="组合7" title=""/>
          <p:cNvGrpSpPr/>
          <p:nvPr/>
        </p:nvGrpSpPr>
        <p:grpSpPr>
          <a:xfrm>
            <a:off x="698349" y="1976257"/>
            <a:ext cx="5581298" cy="3720332"/>
            <a:chExt cx="5581298" cy="3720332"/>
          </a:xfrm>
        </p:grpSpPr>
        <p:pic>
          <p:nvPicPr>
            <p:cNvPr id="34" name="图片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5581298" cy="3720332"/>
            </a:xfrm>
            <a:prstGeom prst="rect">
              <a:avLst/>
            </a:prstGeom>
          </p:spPr>
        </p:pic>
        <p:sp>
          <p:nvSpPr>
            <p:cNvPr id="35" name="文本17"/>
            <p:cNvSpPr txBox="1"/>
            <p:nvPr/>
          </p:nvSpPr>
          <p:spPr>
            <a:xfrm>
              <a:off x="229" y="3093548"/>
              <a:ext cx="1511300" cy="62630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6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火力发电</a:t>
              </a:r>
              <a:endParaRPr lang="zh-CN" altLang="en-US" sz="26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36" name="图片1" title=""/>
          <p:cNvPicPr>
            <a:picLocks noChangeAspect="1"/>
          </p:cNvPicPr>
          <p:nvPr/>
        </p:nvPicPr>
        <p:blipFill>
          <a:blip r:embed="rId9"/>
          <a:srcRect l="4800" t="11400" r="4749" b="8999"/>
          <a:stretch>
            <a:fillRect/>
          </a:stretch>
        </p:blipFill>
        <p:spPr>
          <a:xfrm>
            <a:off x="410070" y="1717100"/>
            <a:ext cx="6157970" cy="4238787"/>
          </a:xfrm>
          <a:prstGeom prst="rect">
            <a:avLst/>
          </a:prstGeom>
        </p:spPr>
      </p:pic>
      <p:grpSp>
        <p:nvGrpSpPr>
          <p:cNvPr id="37" name="组合8" title=""/>
          <p:cNvGrpSpPr/>
          <p:nvPr/>
        </p:nvGrpSpPr>
        <p:grpSpPr>
          <a:xfrm>
            <a:off x="7675416" y="1823247"/>
            <a:ext cx="3957971" cy="4027799"/>
            <a:chExt cx="3957971" cy="4027799"/>
          </a:xfrm>
        </p:grpSpPr>
        <p:sp>
          <p:nvSpPr>
            <p:cNvPr id="38" name="形状7"/>
            <p:cNvSpPr txBox="1"/>
            <p:nvPr/>
          </p:nvSpPr>
          <p:spPr>
            <a:xfrm>
              <a:off x="0" y="0"/>
              <a:ext cx="3957971" cy="402779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文本18"/>
            <p:cNvSpPr txBox="1"/>
            <p:nvPr/>
          </p:nvSpPr>
          <p:spPr>
            <a:xfrm>
              <a:off x="154953" y="534514"/>
              <a:ext cx="3648075" cy="2631009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800"/>
                </a:lnSpc>
                <a:buFont typeface="Wingdings" panose="05000000000000000000"/>
                <a:buChar char="l"/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各种发电厂以及电池都是______，它们把____________能转化为______。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40" name="文本8" title=""/>
          <p:cNvSpPr txBox="1"/>
          <p:nvPr/>
        </p:nvSpPr>
        <p:spPr>
          <a:xfrm>
            <a:off x="9476289" y="2943387"/>
            <a:ext cx="9017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电源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9" title=""/>
          <p:cNvSpPr txBox="1"/>
          <p:nvPr/>
        </p:nvSpPr>
        <p:spPr>
          <a:xfrm>
            <a:off x="9086650" y="3557197"/>
            <a:ext cx="19685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其他形式的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10" title=""/>
          <p:cNvSpPr txBox="1"/>
          <p:nvPr/>
        </p:nvSpPr>
        <p:spPr>
          <a:xfrm>
            <a:off x="9476403" y="4159625"/>
            <a:ext cx="9017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1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2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37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4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5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5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6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wipe(left)">
                                      <p:cBhvr>
                                        <p:cTn id="8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 animBg="1"/>
      <p:bldP spid="30" grpId="0" animBg="1"/>
      <p:bldP spid="21" grpId="1" animBg="1"/>
      <p:bldP spid="27" grpId="0" animBg="1"/>
      <p:bldP spid="31" grpId="0" animBg="1"/>
      <p:bldP spid="30" grpId="1" animBg="1"/>
      <p:bldP spid="24" grpId="0" animBg="1"/>
      <p:bldP spid="22" grpId="0" animBg="1"/>
      <p:bldP spid="31" grpId="1" animBg="1"/>
      <p:bldP spid="18" grpId="0" animBg="1"/>
      <p:bldP spid="23" grpId="0" animBg="1"/>
      <p:bldP spid="22" grpId="1" animBg="1"/>
      <p:bldP spid="15" grpId="0" animBg="1"/>
      <p:bldP spid="32" grpId="0" animBg="1"/>
      <p:bldP spid="23" grpId="1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电能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013" y="1124626"/>
            <a:ext cx="233565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 电能的应用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1" title=""/>
          <p:cNvPicPr>
            <a:picLocks noChangeAspect="1"/>
          </p:cNvPicPr>
          <p:nvPr/>
        </p:nvPicPr>
        <p:blipFill>
          <a:blip r:embed="rId2"/>
          <a:srcRect l="8505" t="10250" r="8108" b="2381"/>
          <a:stretch>
            <a:fillRect/>
          </a:stretch>
        </p:blipFill>
        <p:spPr>
          <a:xfrm>
            <a:off x="677637" y="1965636"/>
            <a:ext cx="5633895" cy="3741801"/>
          </a:xfrm>
          <a:prstGeom prst="rect">
            <a:avLst/>
          </a:prstGeom>
        </p:spPr>
      </p:pic>
      <p:sp>
        <p:nvSpPr>
          <p:cNvPr id="11" name="文本2" title=""/>
          <p:cNvSpPr txBox="1"/>
          <p:nvPr/>
        </p:nvSpPr>
        <p:spPr>
          <a:xfrm>
            <a:off x="571452" y="5956011"/>
            <a:ext cx="56261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说说这些过程中能量的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情况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2" title=""/>
          <p:cNvGrpSpPr/>
          <p:nvPr/>
        </p:nvGrpSpPr>
        <p:grpSpPr>
          <a:xfrm>
            <a:off x="7678245" y="1823037"/>
            <a:ext cx="3957971" cy="4027799"/>
            <a:chExt cx="3957971" cy="4027799"/>
          </a:xfrm>
        </p:grpSpPr>
        <p:sp>
          <p:nvSpPr>
            <p:cNvPr id="13" name="形状7"/>
            <p:cNvSpPr txBox="1"/>
            <p:nvPr/>
          </p:nvSpPr>
          <p:spPr>
            <a:xfrm>
              <a:off x="0" y="0"/>
              <a:ext cx="3957971" cy="4027799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文本6"/>
            <p:cNvSpPr txBox="1"/>
            <p:nvPr/>
          </p:nvSpPr>
          <p:spPr>
            <a:xfrm>
              <a:off x="154948" y="393331"/>
              <a:ext cx="3648075" cy="3241137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4800"/>
                </a:lnSpc>
                <a:buFont typeface="Wingdings" panose="05000000000000000000"/>
                <a:buChar char="l"/>
              </a:pP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各类用电器工作的过程就是</a:t>
              </a:r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消耗</a:t>
              </a:r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_____的过程。是把___能转化为_________能量的过程。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5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70" y="1965636"/>
            <a:ext cx="5610944" cy="3742242"/>
          </a:xfrm>
          <a:prstGeom prst="rect">
            <a:avLst/>
          </a:prstGeom>
        </p:spPr>
      </p:pic>
      <p:pic>
        <p:nvPicPr>
          <p:cNvPr id="16" name="图片3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73" y="1965636"/>
            <a:ext cx="5610646" cy="3742114"/>
          </a:xfrm>
          <a:prstGeom prst="rect">
            <a:avLst/>
          </a:prstGeom>
        </p:spPr>
      </p:pic>
      <p:pic>
        <p:nvPicPr>
          <p:cNvPr id="17" name="图片4" title=""/>
          <p:cNvPicPr>
            <a:picLocks noChangeAspect="1"/>
          </p:cNvPicPr>
          <p:nvPr/>
        </p:nvPicPr>
        <p:blipFill>
          <a:blip r:embed="rId5"/>
          <a:srcRect l="34687" r="20364"/>
          <a:stretch>
            <a:fillRect/>
          </a:stretch>
        </p:blipFill>
        <p:spPr>
          <a:xfrm>
            <a:off x="677352" y="1965636"/>
            <a:ext cx="5661992" cy="3741546"/>
          </a:xfrm>
          <a:prstGeom prst="rect">
            <a:avLst/>
          </a:prstGeom>
        </p:spPr>
      </p:pic>
      <p:pic>
        <p:nvPicPr>
          <p:cNvPr id="18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869" y="1965636"/>
            <a:ext cx="5611012" cy="3742150"/>
          </a:xfrm>
          <a:prstGeom prst="rect">
            <a:avLst/>
          </a:prstGeom>
        </p:spPr>
      </p:pic>
      <p:pic>
        <p:nvPicPr>
          <p:cNvPr id="19" name="图片6" title=""/>
          <p:cNvPicPr>
            <a:picLocks noChangeAspect="1"/>
          </p:cNvPicPr>
          <p:nvPr/>
        </p:nvPicPr>
        <p:blipFill>
          <a:blip r:embed="rId7"/>
          <a:srcRect l="19900" r="8375"/>
          <a:stretch>
            <a:fillRect/>
          </a:stretch>
        </p:blipFill>
        <p:spPr>
          <a:xfrm>
            <a:off x="677556" y="1965636"/>
            <a:ext cx="5641856" cy="3741622"/>
          </a:xfrm>
          <a:prstGeom prst="rect">
            <a:avLst/>
          </a:prstGeom>
        </p:spPr>
      </p:pic>
      <p:pic>
        <p:nvPicPr>
          <p:cNvPr id="20" name="图片7" title=""/>
          <p:cNvPicPr>
            <a:picLocks noChangeAspect="1"/>
          </p:cNvPicPr>
          <p:nvPr/>
        </p:nvPicPr>
        <p:blipFill>
          <a:blip r:embed="rId8"/>
          <a:srcRect l="4800" t="11400" r="4749" b="8999"/>
          <a:stretch>
            <a:fillRect/>
          </a:stretch>
        </p:blipFill>
        <p:spPr>
          <a:xfrm>
            <a:off x="409746" y="1717291"/>
            <a:ext cx="6157970" cy="4238787"/>
          </a:xfrm>
          <a:prstGeom prst="rect">
            <a:avLst/>
          </a:prstGeom>
        </p:spPr>
      </p:pic>
      <p:sp>
        <p:nvSpPr>
          <p:cNvPr id="21" name="文本3" title=""/>
          <p:cNvSpPr txBox="1"/>
          <p:nvPr/>
        </p:nvSpPr>
        <p:spPr>
          <a:xfrm>
            <a:off x="10490206" y="2813047"/>
            <a:ext cx="9017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4" title=""/>
          <p:cNvSpPr txBox="1"/>
          <p:nvPr/>
        </p:nvSpPr>
        <p:spPr>
          <a:xfrm>
            <a:off x="10490206" y="3436934"/>
            <a:ext cx="5461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5" title=""/>
          <p:cNvSpPr txBox="1"/>
          <p:nvPr/>
        </p:nvSpPr>
        <p:spPr>
          <a:xfrm>
            <a:off x="9423206" y="4033237"/>
            <a:ext cx="1612900" cy="80062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800"/>
              </a:lnSpc>
            </a:pP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其他形式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电能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013" y="1124626"/>
            <a:ext cx="270998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 电能的概念：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700878" y="1716919"/>
            <a:ext cx="169175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定义：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701030" y="3494094"/>
            <a:ext cx="228619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⑶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单位换算：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700878" y="2309736"/>
            <a:ext cx="169187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1888522" y="1716910"/>
            <a:ext cx="78295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电能是一种______，它可以让各种各样的_________工作。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2483110" y="3519821"/>
            <a:ext cx="4030056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1度=___kW · h =________J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1888531" y="2309565"/>
            <a:ext cx="275939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______，符号是___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2483539" y="2902153"/>
            <a:ext cx="618077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_________（俗称___），符号是______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1081697" y="2901896"/>
            <a:ext cx="172140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常用单位：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3504676" y="171713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能源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7419927" y="1717148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用电器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2002850" y="2309784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焦耳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3" title=""/>
          <p:cNvSpPr txBox="1"/>
          <p:nvPr/>
        </p:nvSpPr>
        <p:spPr>
          <a:xfrm>
            <a:off x="4058050" y="2309784"/>
            <a:ext cx="433102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文本14" title=""/>
          <p:cNvSpPr txBox="1"/>
          <p:nvPr/>
        </p:nvSpPr>
        <p:spPr>
          <a:xfrm>
            <a:off x="2600249" y="2902429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千瓦时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5" title=""/>
          <p:cNvSpPr txBox="1"/>
          <p:nvPr/>
        </p:nvSpPr>
        <p:spPr>
          <a:xfrm>
            <a:off x="4676870" y="2901829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度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6" title=""/>
          <p:cNvSpPr txBox="1"/>
          <p:nvPr/>
        </p:nvSpPr>
        <p:spPr>
          <a:xfrm>
            <a:off x="6604740" y="2928004"/>
            <a:ext cx="92751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kw· h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文本17" title=""/>
          <p:cNvSpPr txBox="1"/>
          <p:nvPr/>
        </p:nvSpPr>
        <p:spPr>
          <a:xfrm>
            <a:off x="3285725" y="3520049"/>
            <a:ext cx="419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6" name="文本18" title=""/>
          <p:cNvSpPr txBox="1"/>
          <p:nvPr/>
        </p:nvSpPr>
        <p:spPr>
          <a:xfrm>
            <a:off x="4722686" y="3520630"/>
            <a:ext cx="120059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3.6×10</a:t>
            </a:r>
            <a:r>
              <a:rPr lang="zh-CN" altLang="en-US" sz="24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2400" b="0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8" grpId="0" animBg="1"/>
      <p:bldP spid="19" grpId="0" animBg="1"/>
      <p:bldP spid="12" grpId="0" animBg="1"/>
      <p:bldP spid="15" grpId="0" animBg="1"/>
      <p:bldP spid="20" grpId="0" animBg="1"/>
      <p:bldP spid="21" grpId="0" animBg="1"/>
      <p:bldP spid="17" grpId="0" animBg="1"/>
      <p:bldP spid="16" grpId="0" animBg="1"/>
      <p:bldP spid="22" grpId="0" animBg="1"/>
      <p:bldP spid="23" grpId="0" animBg="1"/>
      <p:bldP spid="24" grpId="0" animBg="1"/>
      <p:bldP spid="11" grpId="0" animBg="1"/>
      <p:bldP spid="1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电能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29356" y="1125240"/>
            <a:ext cx="239304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电能的计量：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2467487" y="1124611"/>
            <a:ext cx="922305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用电器在一段时间内消耗的电能可通过______表（______表）计量。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7748985" y="1125430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9182984" y="112543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电度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3" name="组合2" title=""/>
          <p:cNvGrpSpPr/>
          <p:nvPr/>
        </p:nvGrpSpPr>
        <p:grpSpPr>
          <a:xfrm>
            <a:off x="423815" y="1950425"/>
            <a:ext cx="2637604" cy="4064101"/>
            <a:chExt cx="2637604" cy="4064101"/>
          </a:xfrm>
        </p:grpSpPr>
        <p:sp>
          <p:nvSpPr>
            <p:cNvPr id="14" name="文本5"/>
            <p:cNvSpPr txBox="1"/>
            <p:nvPr/>
          </p:nvSpPr>
          <p:spPr>
            <a:xfrm>
              <a:off x="196282" y="3493903"/>
              <a:ext cx="2012947" cy="57019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旧式电能表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15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637604" cy="3396842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grpSp>
        <p:nvGrpSpPr>
          <p:cNvPr id="16" name="组合3" title=""/>
          <p:cNvGrpSpPr/>
          <p:nvPr/>
        </p:nvGrpSpPr>
        <p:grpSpPr>
          <a:xfrm>
            <a:off x="3301270" y="1950139"/>
            <a:ext cx="2717797" cy="4064511"/>
            <a:chExt cx="2717797" cy="4064511"/>
          </a:xfrm>
        </p:grpSpPr>
        <p:pic>
          <p:nvPicPr>
            <p:cNvPr id="17" name="图片2"/>
            <p:cNvPicPr>
              <a:picLocks noChangeAspect="1"/>
            </p:cNvPicPr>
            <p:nvPr/>
          </p:nvPicPr>
          <p:blipFill>
            <a:blip r:embed="rId3"/>
            <a:srcRect l="3530" r="3189"/>
            <a:stretch>
              <a:fillRect/>
            </a:stretch>
          </p:blipFill>
          <p:spPr>
            <a:xfrm>
              <a:off x="38443" y="0"/>
              <a:ext cx="2637299" cy="3396774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8" name="文本6"/>
            <p:cNvSpPr txBox="1"/>
            <p:nvPr/>
          </p:nvSpPr>
          <p:spPr>
            <a:xfrm>
              <a:off x="0" y="3494313"/>
              <a:ext cx="2717797" cy="57019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一般家庭电能表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19" name="组合4" title=""/>
          <p:cNvGrpSpPr/>
          <p:nvPr/>
        </p:nvGrpSpPr>
        <p:grpSpPr>
          <a:xfrm>
            <a:off x="6241716" y="1950406"/>
            <a:ext cx="2625488" cy="4064358"/>
            <a:chExt cx="2625488" cy="4064358"/>
          </a:xfrm>
        </p:grpSpPr>
        <p:pic>
          <p:nvPicPr>
            <p:cNvPr id="20" name="图片3"/>
            <p:cNvPicPr>
              <a:picLocks noChangeAspect="1"/>
            </p:cNvPicPr>
            <p:nvPr/>
          </p:nvPicPr>
          <p:blipFill>
            <a:blip r:embed="rId4"/>
            <a:srcRect r="2127"/>
            <a:stretch>
              <a:fillRect/>
            </a:stretch>
          </p:blipFill>
          <p:spPr>
            <a:xfrm>
              <a:off x="0" y="0"/>
              <a:ext cx="2625488" cy="3396952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1" name="文本7"/>
            <p:cNvSpPr txBox="1"/>
            <p:nvPr/>
          </p:nvSpPr>
          <p:spPr>
            <a:xfrm>
              <a:off x="308293" y="3494160"/>
              <a:ext cx="2012947" cy="57019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IC卡电能表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2" name="组合5" title=""/>
          <p:cNvGrpSpPr/>
          <p:nvPr/>
        </p:nvGrpSpPr>
        <p:grpSpPr>
          <a:xfrm>
            <a:off x="9154782" y="1993106"/>
            <a:ext cx="2637053" cy="4022249"/>
            <a:chExt cx="2637053" cy="4022249"/>
          </a:xfrm>
        </p:grpSpPr>
        <p:pic>
          <p:nvPicPr>
            <p:cNvPr id="23" name="图片4"/>
            <p:cNvPicPr>
              <a:picLocks noChangeAspect="1"/>
            </p:cNvPicPr>
            <p:nvPr/>
          </p:nvPicPr>
          <p:blipFill>
            <a:blip r:embed="rId5"/>
            <a:srcRect l="8595" t="2598" r="6537" b="2702"/>
            <a:stretch>
              <a:fillRect/>
            </a:stretch>
          </p:blipFill>
          <p:spPr>
            <a:xfrm>
              <a:off x="0" y="0"/>
              <a:ext cx="2637053" cy="3396367"/>
            </a:xfrm>
            <a:prstGeom prst="roundRect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4" name="文本8"/>
            <p:cNvSpPr txBox="1"/>
            <p:nvPr/>
          </p:nvSpPr>
          <p:spPr>
            <a:xfrm>
              <a:off x="90088" y="3452051"/>
              <a:ext cx="2460622" cy="57019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工业电电能表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grpSp>
        <p:nvGrpSpPr>
          <p:cNvPr id="25" name="组合6" title=""/>
          <p:cNvGrpSpPr/>
          <p:nvPr/>
        </p:nvGrpSpPr>
        <p:grpSpPr>
          <a:xfrm>
            <a:off x="9182348" y="3954780"/>
            <a:ext cx="2585799" cy="1491615"/>
            <a:chExt cx="2585799" cy="1491615"/>
          </a:xfrm>
        </p:grpSpPr>
        <p:sp>
          <p:nvSpPr>
            <p:cNvPr id="26" name="形状7"/>
            <p:cNvSpPr txBox="1"/>
            <p:nvPr/>
          </p:nvSpPr>
          <p:spPr>
            <a:xfrm>
              <a:off x="0" y="0"/>
              <a:ext cx="2585799" cy="1491615"/>
            </a:xfrm>
            <a:custGeom>
              <a:gdLst>
                <a:gd name="connsiteX0" fmla="*/ 1714252 w 2585799"/>
                <a:gd name="connsiteY0" fmla="*/ -430530 h 1491615"/>
                <a:gd name="connsiteX1" fmla="*/ 1730780 w 2585799"/>
                <a:gd name="connsiteY1" fmla="*/ 44807 h 1491615"/>
                <a:gd name="connsiteX2" fmla="*/ 1796155 w 2585799"/>
                <a:gd name="connsiteY2" fmla="*/ 58609 h 1491615"/>
                <a:gd name="connsiteX3" fmla="*/ 2260196 w 2585799"/>
                <a:gd name="connsiteY3" fmla="*/ 171829 h 1491615"/>
                <a:gd name="connsiteX4" fmla="*/ 2585799 w 2585799"/>
                <a:gd name="connsiteY4" fmla="*/ 1157706 h 1491615"/>
                <a:gd name="connsiteX5" fmla="*/ 578851 w 2585799"/>
                <a:gd name="connsiteY5" fmla="*/ 1491615 h 1491615"/>
                <a:gd name="connsiteX6" fmla="*/ 0 w 2585799"/>
                <a:gd name="connsiteY6" fmla="*/ 333909 h 1491615"/>
                <a:gd name="connsiteX7" fmla="*/ 1333572 w 2585799"/>
                <a:gd name="connsiteY7" fmla="*/ 1185 h 1491615"/>
                <a:gd name="connsiteX8" fmla="*/ 1714252 w 2585799"/>
                <a:gd name="connsiteY8" fmla="*/ -430530 h 14916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85799" h="1922145">
                  <a:moveTo>
                    <a:pt x="1714252" y="-430530"/>
                  </a:moveTo>
                  <a:lnTo>
                    <a:pt x="1730780" y="44807"/>
                  </a:lnTo>
                  <a:lnTo>
                    <a:pt x="1796155" y="58609"/>
                  </a:lnTo>
                  <a:cubicBezTo>
                    <a:pt x="2260196" y="171829"/>
                    <a:pt x="2585799" y="436884"/>
                    <a:pt x="2585799" y="745808"/>
                  </a:cubicBezTo>
                  <a:cubicBezTo>
                    <a:pt x="2585799" y="1157706"/>
                    <a:pt x="2006948" y="1491615"/>
                    <a:pt x="1292900" y="1491615"/>
                  </a:cubicBezTo>
                  <a:cubicBezTo>
                    <a:pt x="578851" y="1491615"/>
                    <a:pt x="0" y="1157706"/>
                    <a:pt x="0" y="745808"/>
                  </a:cubicBezTo>
                  <a:cubicBezTo>
                    <a:pt x="0" y="333909"/>
                    <a:pt x="578851" y="0"/>
                    <a:pt x="1292900" y="0"/>
                  </a:cubicBezTo>
                  <a:lnTo>
                    <a:pt x="1333572" y="1185"/>
                  </a:lnTo>
                  <a:lnTo>
                    <a:pt x="1714252" y="-430530"/>
                  </a:lnTo>
                  <a:close/>
                </a:path>
              </a:pathLst>
            </a:custGeom>
            <a:solidFill>
              <a:srgbClr val="FFFFFF">
                <a:alpha val="72000"/>
              </a:srgbClr>
            </a:solidFill>
            <a:ln w="57150">
              <a:solidFill>
                <a:srgbClr val="3DBECC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pic>
          <p:nvPicPr>
            <p:cNvPr id="27" name="图片5"/>
            <p:cNvPicPr>
              <a:picLocks noChangeAspect="1"/>
            </p:cNvPicPr>
            <p:nvPr/>
          </p:nvPicPr>
          <p:blipFill>
            <a:blip r:embed="rId5"/>
            <a:srcRect l="60048" t="41060" r="30871" b="55301"/>
            <a:stretch>
              <a:fillRect/>
            </a:stretch>
          </p:blipFill>
          <p:spPr>
            <a:xfrm>
              <a:off x="129597" y="122158"/>
              <a:ext cx="2330291" cy="1238945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6" grpId="0" animBg="1"/>
      <p:bldP spid="19" grpId="0" animBg="1"/>
      <p:bldP spid="22" grpId="0" animBg="1"/>
      <p:bldP spid="25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10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11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12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3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电能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14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29356" y="1125240"/>
            <a:ext cx="239304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认识电能表：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738978" y="1717986"/>
            <a:ext cx="225432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铭牌意义：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1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9339" y="276415"/>
            <a:ext cx="4903794" cy="6315370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12" name="形状2" title=""/>
          <p:cNvSpPr txBox="1"/>
          <p:nvPr/>
        </p:nvSpPr>
        <p:spPr>
          <a:xfrm>
            <a:off x="4742678" y="3663822"/>
            <a:ext cx="464201" cy="292751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3" name="形状3" title=""/>
          <p:cNvSpPr txBox="1"/>
          <p:nvPr/>
        </p:nvSpPr>
        <p:spPr>
          <a:xfrm>
            <a:off x="5314178" y="3663715"/>
            <a:ext cx="664226" cy="301676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4" name="形状4" title=""/>
          <p:cNvSpPr txBox="1"/>
          <p:nvPr/>
        </p:nvSpPr>
        <p:spPr>
          <a:xfrm>
            <a:off x="6095086" y="3672459"/>
            <a:ext cx="873776" cy="292741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5" name="形状5" title=""/>
          <p:cNvSpPr txBox="1"/>
          <p:nvPr/>
        </p:nvSpPr>
        <p:spPr>
          <a:xfrm>
            <a:off x="7095477" y="3672907"/>
            <a:ext cx="464201" cy="292751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6" name="形状6" title=""/>
          <p:cNvSpPr txBox="1"/>
          <p:nvPr/>
        </p:nvSpPr>
        <p:spPr>
          <a:xfrm>
            <a:off x="382505" y="2319452"/>
            <a:ext cx="2999080" cy="191175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7" name="文本3" title=""/>
          <p:cNvSpPr txBox="1"/>
          <p:nvPr/>
        </p:nvSpPr>
        <p:spPr>
          <a:xfrm>
            <a:off x="594598" y="2439533"/>
            <a:ext cx="2575274" cy="16713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220V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”表示该电能表应该在____的电路中使用。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形状7" title=""/>
          <p:cNvSpPr txBox="1"/>
          <p:nvPr/>
        </p:nvSpPr>
        <p:spPr>
          <a:xfrm>
            <a:off x="381743" y="4403817"/>
            <a:ext cx="2999080" cy="191175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19" name="文本4" title=""/>
          <p:cNvSpPr txBox="1"/>
          <p:nvPr/>
        </p:nvSpPr>
        <p:spPr>
          <a:xfrm>
            <a:off x="505482" y="4505068"/>
            <a:ext cx="2751925" cy="170929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10（20）A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”表示该电能表的_____电流是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10A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,_____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_____电流是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20A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.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形状8" title=""/>
          <p:cNvSpPr txBox="1"/>
          <p:nvPr/>
        </p:nvSpPr>
        <p:spPr>
          <a:xfrm>
            <a:off x="8813492" y="2319738"/>
            <a:ext cx="2999080" cy="191175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1" name="文本5" title=""/>
          <p:cNvSpPr txBox="1"/>
          <p:nvPr/>
        </p:nvSpPr>
        <p:spPr>
          <a:xfrm>
            <a:off x="8844029" y="2439953"/>
            <a:ext cx="2938005" cy="16713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50Hz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”表示该电能表在频率为____的交流电路中使用。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形状9" title=""/>
          <p:cNvSpPr txBox="1"/>
          <p:nvPr/>
        </p:nvSpPr>
        <p:spPr>
          <a:xfrm>
            <a:off x="8812540" y="4404112"/>
            <a:ext cx="2999080" cy="191175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7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3" name="文本6" title=""/>
          <p:cNvSpPr txBox="1"/>
          <p:nvPr/>
        </p:nvSpPr>
        <p:spPr>
          <a:xfrm>
            <a:off x="8978580" y="4505343"/>
            <a:ext cx="2667000" cy="1709293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“</a:t>
            </a:r>
            <a:r>
              <a:rPr lang="zh-CN" altLang="en-US" sz="26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720r/kwh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”表示每消耗_____的电能，电能表上的转盘转过___转。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24" name="组合2" title=""/>
          <p:cNvGrpSpPr/>
          <p:nvPr/>
        </p:nvGrpSpPr>
        <p:grpSpPr>
          <a:xfrm>
            <a:off x="3315406" y="2688533"/>
            <a:ext cx="1725398" cy="1034043"/>
            <a:chExt cx="1725398" cy="1034043"/>
          </a:xfrm>
        </p:grpSpPr>
        <p:sp>
          <p:nvSpPr>
            <p:cNvPr id="25" name="形状15"/>
            <p:cNvSpPr txBox="1"/>
            <p:nvPr/>
          </p:nvSpPr>
          <p:spPr>
            <a:xfrm>
              <a:off x="65973" y="68873"/>
              <a:ext cx="1579568" cy="889099"/>
            </a:xfrm>
            <a:custGeom>
              <a:gdLst>
                <a:gd name="connsiteX0" fmla="*/ 0 w 1579568"/>
                <a:gd name="connsiteY0" fmla="*/ 0 h 889099"/>
                <a:gd name="connsiteX1" fmla="*/ 1002600 w 1579568"/>
                <a:gd name="connsiteY1" fmla="*/ 0 h 889099"/>
                <a:gd name="connsiteX2" fmla="*/ 1579568 w 1579568"/>
                <a:gd name="connsiteY2" fmla="*/ 889099 h 88909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79568" h="889099" fill="none">
                  <a:moveTo>
                    <a:pt x="0" y="0"/>
                  </a:moveTo>
                  <a:lnTo>
                    <a:pt x="1002600" y="0"/>
                  </a:lnTo>
                  <a:lnTo>
                    <a:pt x="1579568" y="889099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6" name="形状16"/>
            <p:cNvSpPr txBox="1"/>
            <p:nvPr/>
          </p:nvSpPr>
          <p:spPr>
            <a:xfrm>
              <a:off x="1592979" y="892166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7" name="形状17"/>
            <p:cNvSpPr txBox="1"/>
            <p:nvPr/>
          </p:nvSpPr>
          <p:spPr>
            <a:xfrm>
              <a:off x="0" y="0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8" name="组合3" title=""/>
          <p:cNvGrpSpPr/>
          <p:nvPr/>
        </p:nvGrpSpPr>
        <p:grpSpPr>
          <a:xfrm>
            <a:off x="3315491" y="3905879"/>
            <a:ext cx="2373351" cy="984425"/>
            <a:chExt cx="2373351" cy="984425"/>
          </a:xfrm>
        </p:grpSpPr>
        <p:sp>
          <p:nvSpPr>
            <p:cNvPr id="29" name="形状18"/>
            <p:cNvSpPr txBox="1"/>
            <p:nvPr/>
          </p:nvSpPr>
          <p:spPr>
            <a:xfrm>
              <a:off x="84805" y="81132"/>
              <a:ext cx="2213288" cy="832347"/>
            </a:xfrm>
            <a:custGeom>
              <a:gdLst>
                <a:gd name="connsiteX0" fmla="*/ 0 w 2213288"/>
                <a:gd name="connsiteY0" fmla="*/ 832347 h 832347"/>
                <a:gd name="connsiteX1" fmla="*/ 964767 w 2213288"/>
                <a:gd name="connsiteY1" fmla="*/ 832347 h 832347"/>
                <a:gd name="connsiteX2" fmla="*/ 2213288 w 2213288"/>
                <a:gd name="connsiteY2" fmla="*/ 0 h 83234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13288" h="832347" fill="none">
                  <a:moveTo>
                    <a:pt x="0" y="832347"/>
                  </a:moveTo>
                  <a:lnTo>
                    <a:pt x="964767" y="832347"/>
                  </a:lnTo>
                  <a:lnTo>
                    <a:pt x="2213288" y="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9"/>
            <p:cNvSpPr txBox="1"/>
            <p:nvPr/>
          </p:nvSpPr>
          <p:spPr>
            <a:xfrm>
              <a:off x="2240932" y="0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20"/>
            <p:cNvSpPr txBox="1"/>
            <p:nvPr/>
          </p:nvSpPr>
          <p:spPr>
            <a:xfrm>
              <a:off x="0" y="842548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2" name="组合4" title=""/>
          <p:cNvGrpSpPr/>
          <p:nvPr/>
        </p:nvGrpSpPr>
        <p:grpSpPr>
          <a:xfrm>
            <a:off x="7261612" y="2630265"/>
            <a:ext cx="1614963" cy="1104362"/>
            <a:chExt cx="1614963" cy="1104362"/>
          </a:xfrm>
        </p:grpSpPr>
        <p:sp>
          <p:nvSpPr>
            <p:cNvPr id="33" name="形状21"/>
            <p:cNvSpPr txBox="1"/>
            <p:nvPr/>
          </p:nvSpPr>
          <p:spPr>
            <a:xfrm>
              <a:off x="43130" y="79849"/>
              <a:ext cx="1524730" cy="969163"/>
            </a:xfrm>
            <a:custGeom>
              <a:gdLst>
                <a:gd name="connsiteX0" fmla="*/ 1524729 w 1524730"/>
                <a:gd name="connsiteY0" fmla="*/ 0 h 969163"/>
                <a:gd name="connsiteX1" fmla="*/ 559546 w 1524730"/>
                <a:gd name="connsiteY1" fmla="*/ 0 h 969163"/>
                <a:gd name="connsiteX2" fmla="*/ 0 w 1524730"/>
                <a:gd name="connsiteY2" fmla="*/ 969163 h 9691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730" h="969163" fill="none">
                  <a:moveTo>
                    <a:pt x="1524729" y="0"/>
                  </a:moveTo>
                  <a:lnTo>
                    <a:pt x="559546" y="0"/>
                  </a:lnTo>
                  <a:lnTo>
                    <a:pt x="0" y="969163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22"/>
            <p:cNvSpPr txBox="1"/>
            <p:nvPr/>
          </p:nvSpPr>
          <p:spPr>
            <a:xfrm>
              <a:off x="0" y="962485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23"/>
            <p:cNvSpPr txBox="1"/>
            <p:nvPr/>
          </p:nvSpPr>
          <p:spPr>
            <a:xfrm>
              <a:off x="1482544" y="0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6" name="组合5" title=""/>
          <p:cNvGrpSpPr/>
          <p:nvPr/>
        </p:nvGrpSpPr>
        <p:grpSpPr>
          <a:xfrm>
            <a:off x="6466122" y="3906202"/>
            <a:ext cx="2410504" cy="924653"/>
            <a:chExt cx="2410504" cy="924653"/>
          </a:xfrm>
        </p:grpSpPr>
        <p:sp>
          <p:nvSpPr>
            <p:cNvPr id="37" name="形状24"/>
            <p:cNvSpPr txBox="1"/>
            <p:nvPr/>
          </p:nvSpPr>
          <p:spPr>
            <a:xfrm>
              <a:off x="54521" y="85872"/>
              <a:ext cx="2299370" cy="770534"/>
            </a:xfrm>
            <a:custGeom>
              <a:gdLst>
                <a:gd name="connsiteX0" fmla="*/ 2299370 w 2299370"/>
                <a:gd name="connsiteY0" fmla="*/ 770534 h 770534"/>
                <a:gd name="connsiteX1" fmla="*/ 1334604 w 2299370"/>
                <a:gd name="connsiteY1" fmla="*/ 770534 h 770534"/>
                <a:gd name="connsiteX2" fmla="*/ 0 w 2299370"/>
                <a:gd name="connsiteY2" fmla="*/ 0 h 770534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99370" h="770534" fill="none">
                  <a:moveTo>
                    <a:pt x="2299370" y="770534"/>
                  </a:moveTo>
                  <a:lnTo>
                    <a:pt x="1334604" y="770534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8" name="形状25"/>
            <p:cNvSpPr txBox="1"/>
            <p:nvPr/>
          </p:nvSpPr>
          <p:spPr>
            <a:xfrm>
              <a:off x="0" y="0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9" name="形状26"/>
            <p:cNvSpPr txBox="1"/>
            <p:nvPr/>
          </p:nvSpPr>
          <p:spPr>
            <a:xfrm>
              <a:off x="2278085" y="782776"/>
              <a:ext cx="132419" cy="141877"/>
            </a:xfrm>
            <a:custGeom>
              <a:gdLst>
                <a:gd name="connsiteX0" fmla="*/ 66209 w 132419"/>
                <a:gd name="connsiteY0" fmla="*/ 0 h 141877"/>
                <a:gd name="connsiteX1" fmla="*/ 102776 w 132419"/>
                <a:gd name="connsiteY1" fmla="*/ 0 h 141877"/>
                <a:gd name="connsiteX2" fmla="*/ 132419 w 132419"/>
                <a:gd name="connsiteY2" fmla="*/ 110117 h 141877"/>
                <a:gd name="connsiteX3" fmla="*/ 29643 w 132419"/>
                <a:gd name="connsiteY3" fmla="*/ 141877 h 141877"/>
                <a:gd name="connsiteX4" fmla="*/ 0 w 132419"/>
                <a:gd name="connsiteY4" fmla="*/ 31760 h 14187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419" h="141877">
                  <a:moveTo>
                    <a:pt x="66209" y="0"/>
                  </a:moveTo>
                  <a:cubicBezTo>
                    <a:pt x="102776" y="0"/>
                    <a:pt x="132419" y="31760"/>
                    <a:pt x="132419" y="70939"/>
                  </a:cubicBezTo>
                  <a:cubicBezTo>
                    <a:pt x="132419" y="110117"/>
                    <a:pt x="102776" y="141877"/>
                    <a:pt x="66209" y="141877"/>
                  </a:cubicBezTo>
                  <a:cubicBezTo>
                    <a:pt x="29643" y="141877"/>
                    <a:pt x="0" y="110117"/>
                    <a:pt x="0" y="70939"/>
                  </a:cubicBezTo>
                  <a:cubicBezTo>
                    <a:pt x="0" y="31760"/>
                    <a:pt x="29643" y="0"/>
                    <a:pt x="66209" y="0"/>
                  </a:cubicBezTo>
                  <a:close/>
                </a:path>
              </a:pathLst>
            </a:custGeom>
            <a:solidFill>
              <a:srgbClr val="FF7E00">
                <a:alpha val="100000"/>
              </a:srgbClr>
            </a:solidFill>
            <a:ln w="9525">
              <a:solidFill>
                <a:srgbClr val="FF7E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40" name="文本7" title=""/>
          <p:cNvSpPr txBox="1"/>
          <p:nvPr/>
        </p:nvSpPr>
        <p:spPr>
          <a:xfrm>
            <a:off x="-11192" y="6851447"/>
            <a:ext cx="12203316" cy="365760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1200" b="0" i="0">
                <a:solidFill>
                  <a:srgbClr val="000000">
                    <a:alpha val="100000"/>
                  </a:srgbClr>
                </a:solidFill>
                <a:latin typeface="Inter, -apple-system, BlinkMacSystemFont, &amp;quot"/>
                <a:ea typeface="Inter, -apple-system, BlinkMacSystemFont, &amp;quot"/>
              </a:rPr>
              <a:t>标定电流是电能表的基本电流，在这个电流附近电能表能保证较好的计量精度。而额定最大电流是电能表能够承受的上限电流。</a:t>
            </a:r>
            <a:endParaRPr lang="zh-CN" altLang="en-US" sz="1200" b="0" i="0">
              <a:solidFill>
                <a:srgbClr val="000000">
                  <a:alpha val="100000"/>
                </a:srgbClr>
              </a:solidFill>
              <a:latin typeface="Inter, -apple-system, BlinkMacSystemFont, &amp;quot"/>
              <a:ea typeface="Inter, -apple-system, BlinkMacSystemFont, &amp;quot"/>
            </a:endParaRPr>
          </a:p>
        </p:txBody>
      </p:sp>
      <p:sp>
        <p:nvSpPr>
          <p:cNvPr id="41" name="文本8" title=""/>
          <p:cNvSpPr txBox="1"/>
          <p:nvPr/>
        </p:nvSpPr>
        <p:spPr>
          <a:xfrm>
            <a:off x="2244928" y="2934062"/>
            <a:ext cx="924274" cy="6841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220V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2" name="文本9" title=""/>
          <p:cNvSpPr txBox="1"/>
          <p:nvPr/>
        </p:nvSpPr>
        <p:spPr>
          <a:xfrm>
            <a:off x="2248614" y="4890135"/>
            <a:ext cx="917181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标定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3" name="文本10" title=""/>
          <p:cNvSpPr txBox="1"/>
          <p:nvPr/>
        </p:nvSpPr>
        <p:spPr>
          <a:xfrm>
            <a:off x="556260" y="5645115"/>
            <a:ext cx="898131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最大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4" name="文本11" title=""/>
          <p:cNvSpPr txBox="1"/>
          <p:nvPr/>
        </p:nvSpPr>
        <p:spPr>
          <a:xfrm>
            <a:off x="2245395" y="5248399"/>
            <a:ext cx="1011831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额定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5" name="文本12" title=""/>
          <p:cNvSpPr txBox="1"/>
          <p:nvPr/>
        </p:nvSpPr>
        <p:spPr>
          <a:xfrm>
            <a:off x="10454526" y="2933824"/>
            <a:ext cx="905732" cy="6841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50Hz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6" name="文本13" title=""/>
          <p:cNvSpPr txBox="1"/>
          <p:nvPr/>
        </p:nvSpPr>
        <p:spPr>
          <a:xfrm>
            <a:off x="9989820" y="4890249"/>
            <a:ext cx="924274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1kwh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7" name="文本14" title=""/>
          <p:cNvSpPr txBox="1"/>
          <p:nvPr/>
        </p:nvSpPr>
        <p:spPr>
          <a:xfrm>
            <a:off x="10294620" y="5645239"/>
            <a:ext cx="68580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720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4" grpId="0" animBg="1"/>
      <p:bldP spid="16" grpId="0" animBg="1"/>
      <p:bldP spid="17" grpId="0" animBg="1"/>
      <p:bldP spid="41" grpId="0" animBg="1"/>
      <p:bldP spid="28" grpId="0" animBg="1"/>
      <p:bldP spid="18" grpId="0" animBg="1"/>
      <p:bldP spid="19" grpId="0" animBg="1"/>
      <p:bldP spid="42" grpId="0" animBg="1"/>
      <p:bldP spid="44" grpId="0" animBg="1"/>
      <p:bldP spid="32" grpId="0" animBg="1"/>
      <p:bldP spid="20" grpId="0" animBg="1"/>
      <p:bldP spid="21" grpId="0" animBg="1"/>
      <p:bldP spid="45" grpId="0" animBg="1"/>
      <p:bldP spid="22" grpId="0" animBg="1"/>
      <p:bldP spid="36" grpId="0" animBg="1"/>
      <p:bldP spid="23" grpId="0" animBg="1"/>
      <p:bldP spid="46" grpId="0" animBg="1"/>
      <p:bldP spid="4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7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8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9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10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电能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11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29356" y="1125240"/>
            <a:ext cx="2393042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 认识电能表：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738978" y="1717986"/>
            <a:ext cx="305442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读数及计量方法：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429578" y="2361705"/>
            <a:ext cx="1333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七月底</a:t>
            </a:r>
            <a:endParaRPr lang="zh-CN" altLang="en-US" sz="30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429939" y="4000633"/>
            <a:ext cx="1333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八月底</a:t>
            </a:r>
            <a:endParaRPr lang="zh-CN" altLang="en-US" sz="30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aphicFrame>
        <p:nvGraphicFramePr>
          <p:cNvPr id="13" name="表格1" title=""/>
          <p:cNvGraphicFramePr>
            <a:graphicFrameLocks noGrp="1"/>
          </p:cNvGraphicFramePr>
          <p:nvPr/>
        </p:nvGraphicFramePr>
        <p:xfrm>
          <a:off x="1953587" y="2310165"/>
          <a:ext cx="4229100" cy="73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820"/>
                <a:gridCol w="845820"/>
                <a:gridCol w="845820"/>
                <a:gridCol w="845820"/>
                <a:gridCol w="845820"/>
              </a:tblGrid>
              <a:tr h="731456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表格2" title=""/>
          <p:cNvGraphicFramePr>
            <a:graphicFrameLocks noGrp="1"/>
          </p:cNvGraphicFramePr>
          <p:nvPr/>
        </p:nvGraphicFramePr>
        <p:xfrm>
          <a:off x="1953949" y="3949417"/>
          <a:ext cx="4229100" cy="731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820"/>
                <a:gridCol w="845820"/>
                <a:gridCol w="845820"/>
                <a:gridCol w="845820"/>
                <a:gridCol w="845820"/>
              </a:tblGrid>
              <a:tr h="731456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0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30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7</a:t>
                      </a:r>
                      <a:endParaRPr lang="zh-CN" altLang="en-US" sz="3000" b="1" i="0">
                        <a:solidFill>
                          <a:srgbClr val="FFFFFF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</a:p>
                  </a:txBody>
                  <a:tcPr anchor="ctr">
                    <a:lnL w="9525" cap="flat">
                      <a:solidFill>
                        <a:srgbClr val="FFFFFF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FFFF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FFFF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FFFF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文本5" title=""/>
          <p:cNvSpPr txBox="1"/>
          <p:nvPr/>
        </p:nvSpPr>
        <p:spPr>
          <a:xfrm>
            <a:off x="1878530" y="3113921"/>
            <a:ext cx="90170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读数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6" name="文本6" title=""/>
          <p:cNvSpPr txBox="1"/>
          <p:nvPr/>
        </p:nvSpPr>
        <p:spPr>
          <a:xfrm>
            <a:off x="2750553" y="3041342"/>
            <a:ext cx="3590480" cy="7412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0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=__________kW·h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文本7" title=""/>
          <p:cNvSpPr txBox="1"/>
          <p:nvPr/>
        </p:nvSpPr>
        <p:spPr>
          <a:xfrm>
            <a:off x="1954025" y="4753270"/>
            <a:ext cx="901700" cy="596106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</a:rPr>
              <a:t>读数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文本8" title=""/>
          <p:cNvSpPr txBox="1"/>
          <p:nvPr/>
        </p:nvSpPr>
        <p:spPr>
          <a:xfrm>
            <a:off x="2750487" y="4680623"/>
            <a:ext cx="3590480" cy="7412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0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=__________kW·h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9" title=""/>
          <p:cNvSpPr txBox="1"/>
          <p:nvPr/>
        </p:nvSpPr>
        <p:spPr>
          <a:xfrm>
            <a:off x="429739" y="5405448"/>
            <a:ext cx="2220401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30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八月份用电:</a:t>
            </a:r>
            <a:endParaRPr lang="zh-CN" altLang="en-US" sz="30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文本10" title=""/>
          <p:cNvSpPr txBox="1"/>
          <p:nvPr/>
        </p:nvSpPr>
        <p:spPr>
          <a:xfrm>
            <a:off x="2551081" y="5349126"/>
            <a:ext cx="4854956" cy="74126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300"/>
              </a:lnSpc>
            </a:pPr>
            <a:r>
              <a:rPr lang="zh-CN" altLang="en-US" sz="30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0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-</a:t>
            </a:r>
            <a:r>
              <a:rPr lang="zh-CN" altLang="en-US" sz="30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3000" b="1" i="0" baseline="-2500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__________  kW·h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1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8187" y="1450943"/>
            <a:ext cx="3816582" cy="4915205"/>
          </a:xfrm>
          <a:prstGeom prst="rect">
            <a:avLst/>
          </a:prstGeom>
          <a:ln w="9525">
            <a:solidFill>
              <a:srgbClr val="FFFFFF">
                <a:alpha val="0"/>
              </a:srgbClr>
            </a:solidFill>
            <a:prstDash val="solid"/>
          </a:ln>
        </p:spPr>
      </p:pic>
      <p:sp>
        <p:nvSpPr>
          <p:cNvPr id="22" name="形状2" title=""/>
          <p:cNvSpPr txBox="1"/>
          <p:nvPr/>
        </p:nvSpPr>
        <p:spPr>
          <a:xfrm>
            <a:off x="5502797" y="2416492"/>
            <a:ext cx="520217" cy="520217"/>
          </a:xfrm>
          <a:prstGeom prst="rect">
            <a:avLst/>
          </a:prstGeom>
          <a:solidFill>
            <a:srgbClr val="FFFFFF">
              <a:alpha val="0"/>
            </a:srgbClr>
          </a:solidFill>
          <a:ln w="7620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30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3" name="形状3" title=""/>
          <p:cNvSpPr txBox="1"/>
          <p:nvPr/>
        </p:nvSpPr>
        <p:spPr>
          <a:xfrm>
            <a:off x="5503755" y="4065489"/>
            <a:ext cx="520217" cy="520217"/>
          </a:xfrm>
          <a:prstGeom prst="rect">
            <a:avLst/>
          </a:prstGeom>
          <a:solidFill>
            <a:srgbClr val="FFFFFF">
              <a:alpha val="0"/>
            </a:srgbClr>
          </a:solidFill>
          <a:ln w="76200">
            <a:solidFill>
              <a:srgbClr val="FFFFFF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  <a:r>
              <a:rPr lang="zh-CN" altLang="en-US" sz="30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4</a:t>
            </a:r>
            <a:endParaRPr lang="zh-CN" altLang="en-US" sz="3000" b="1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4" name="文本11" title=""/>
          <p:cNvSpPr txBox="1"/>
          <p:nvPr/>
        </p:nvSpPr>
        <p:spPr>
          <a:xfrm>
            <a:off x="7728604" y="881148"/>
            <a:ext cx="3289300" cy="57019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6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小数点后面第一位</a:t>
            </a:r>
            <a:endParaRPr lang="zh-CN" altLang="en-US" sz="26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形状4" title=""/>
          <p:cNvSpPr txBox="1"/>
          <p:nvPr/>
        </p:nvSpPr>
        <p:spPr>
          <a:xfrm>
            <a:off x="10099710" y="2879693"/>
            <a:ext cx="501300" cy="378340"/>
          </a:xfrm>
          <a:prstGeom prst="rect">
            <a:avLst/>
          </a:pr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  <a:prstDash val="solid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26" name="形状5" title=""/>
          <p:cNvSpPr txBox="1"/>
          <p:nvPr/>
        </p:nvSpPr>
        <p:spPr>
          <a:xfrm>
            <a:off x="7960983" y="1193742"/>
            <a:ext cx="2129265" cy="1797068"/>
          </a:xfrm>
          <a:custGeom>
            <a:gdLst>
              <a:gd name="connsiteX0" fmla="*/ 2129265 w 2129265"/>
              <a:gd name="connsiteY0" fmla="*/ 1797068 h 1797068"/>
              <a:gd name="connsiteX1" fmla="*/ 29479 w 2129265"/>
              <a:gd name="connsiteY1" fmla="*/ 699883 h 1797068"/>
              <a:gd name="connsiteX2" fmla="*/ 0 w 2129265"/>
              <a:gd name="connsiteY2" fmla="*/ 0 h 1797068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29266" h="1797068" fill="none">
                <a:moveTo>
                  <a:pt x="2129265" y="1797068"/>
                </a:moveTo>
                <a:lnTo>
                  <a:pt x="29479" y="699883"/>
                </a:lnTo>
                <a:lnTo>
                  <a:pt x="0" y="0"/>
                </a:lnTo>
              </a:path>
            </a:pathLst>
          </a:custGeom>
          <a:solidFill>
            <a:srgbClr val="FFFFFF">
              <a:alpha val="0"/>
            </a:srgbClr>
          </a:solidFill>
          <a:ln w="38100">
            <a:solidFill>
              <a:srgbClr val="FF00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pic>
        <p:nvPicPr>
          <p:cNvPr id="27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2420" y="4931931"/>
            <a:ext cx="1373386" cy="1831181"/>
          </a:xfrm>
          <a:prstGeom prst="rect">
            <a:avLst/>
          </a:prstGeom>
        </p:spPr>
      </p:pic>
      <p:sp>
        <p:nvSpPr>
          <p:cNvPr id="28" name="形状6" title="">
            <a:hlinkClick r:id="rId4" action="ppaction://hlinksldjump"/>
          </p:cNvPr>
          <p:cNvSpPr txBox="1"/>
          <p:nvPr/>
        </p:nvSpPr>
        <p:spPr>
          <a:xfrm>
            <a:off x="5928912" y="2834859"/>
            <a:ext cx="5298386" cy="1701984"/>
          </a:xfrm>
          <a:custGeom>
            <a:gdLst>
              <a:gd name="connsiteX0" fmla="*/ 3114592 w 5298386"/>
              <a:gd name="connsiteY0" fmla="*/ 0 h 1701984"/>
              <a:gd name="connsiteX1" fmla="*/ 3422105 w 5298386"/>
              <a:gd name="connsiteY1" fmla="*/ 0 h 1701984"/>
              <a:gd name="connsiteX2" fmla="*/ 3935977 w 5298386"/>
              <a:gd name="connsiteY2" fmla="*/ 185615 h 1701984"/>
              <a:gd name="connsiteX3" fmla="*/ 4666854 w 5298386"/>
              <a:gd name="connsiteY3" fmla="*/ 176621 h 1701984"/>
              <a:gd name="connsiteX4" fmla="*/ 5083587 w 5298386"/>
              <a:gd name="connsiteY4" fmla="*/ 650502 h 1701984"/>
              <a:gd name="connsiteX5" fmla="*/ 5204713 w 5298386"/>
              <a:gd name="connsiteY5" fmla="*/ 808313 h 1701984"/>
              <a:gd name="connsiteX6" fmla="*/ 5298386 w 5298386"/>
              <a:gd name="connsiteY6" fmla="*/ 1297239 h 1701984"/>
              <a:gd name="connsiteX7" fmla="*/ 4198040 w 5298386"/>
              <a:gd name="connsiteY7" fmla="*/ 1509307 h 1701984"/>
              <a:gd name="connsiteX8" fmla="*/ 3823211 w 5298386"/>
              <a:gd name="connsiteY8" fmla="*/ 1625349 h 1701984"/>
              <a:gd name="connsiteX9" fmla="*/ 2689940 w 5298386"/>
              <a:gd name="connsiteY9" fmla="*/ 1701984 h 1701984"/>
              <a:gd name="connsiteX10" fmla="*/ 1943068 w 5298386"/>
              <a:gd name="connsiteY10" fmla="*/ 1553633 h 1701984"/>
              <a:gd name="connsiteX11" fmla="*/ 1260835 w 5298386"/>
              <a:gd name="connsiteY11" fmla="*/ 1573533 h 1701984"/>
              <a:gd name="connsiteX12" fmla="*/ 754435 w 5298386"/>
              <a:gd name="connsiteY12" fmla="*/ 1364447 h 1701984"/>
              <a:gd name="connsiteX13" fmla="*/ 320563 w 5298386"/>
              <a:gd name="connsiteY13" fmla="*/ 1364799 h 1701984"/>
              <a:gd name="connsiteX14" fmla="*/ 0 w 5298386"/>
              <a:gd name="connsiteY14" fmla="*/ 922690 h 1701984"/>
              <a:gd name="connsiteX15" fmla="*/ 244343 w 5298386"/>
              <a:gd name="connsiteY15" fmla="*/ 721483 h 1701984"/>
              <a:gd name="connsiteX16" fmla="*/ 214799 w 5298386"/>
              <a:gd name="connsiteY16" fmla="*/ 436385 h 1701984"/>
              <a:gd name="connsiteX17" fmla="*/ 1025285 w 5298386"/>
              <a:gd name="connsiteY17" fmla="*/ 289016 h 1701984"/>
              <a:gd name="connsiteX18" fmla="*/ 1352394 w 5298386"/>
              <a:gd name="connsiteY18" fmla="*/ 157873 h 1701984"/>
              <a:gd name="connsiteX19" fmla="*/ 2243789 w 5298386"/>
              <a:gd name="connsiteY19" fmla="*/ 48169 h 1701984"/>
              <a:gd name="connsiteX20" fmla="*/ 2689206 w 5298386"/>
              <a:gd name="connsiteY20" fmla="*/ 37216 h 1701984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98386" h="1701984">
                <a:moveTo>
                  <a:pt x="3114592" y="0"/>
                </a:moveTo>
                <a:cubicBezTo>
                  <a:pt x="3422105" y="0"/>
                  <a:pt x="3696414" y="81750"/>
                  <a:pt x="3837522" y="202120"/>
                </a:cubicBezTo>
                <a:cubicBezTo>
                  <a:pt x="3935977" y="185615"/>
                  <a:pt x="4042128" y="176621"/>
                  <a:pt x="4152789" y="176621"/>
                </a:cubicBezTo>
                <a:cubicBezTo>
                  <a:pt x="4666854" y="176621"/>
                  <a:pt x="5083587" y="370716"/>
                  <a:pt x="5083587" y="610145"/>
                </a:cubicBezTo>
                <a:cubicBezTo>
                  <a:pt x="5083587" y="650502"/>
                  <a:pt x="5071747" y="689571"/>
                  <a:pt x="5049597" y="726640"/>
                </a:cubicBezTo>
                <a:cubicBezTo>
                  <a:pt x="5204713" y="808313"/>
                  <a:pt x="5298386" y="913781"/>
                  <a:pt x="5298386" y="1027613"/>
                </a:cubicBezTo>
                <a:cubicBezTo>
                  <a:pt x="5298386" y="1297239"/>
                  <a:pt x="4833569" y="1509307"/>
                  <a:pt x="4260189" y="1509307"/>
                </a:cubicBezTo>
                <a:cubicBezTo>
                  <a:pt x="4198040" y="1509307"/>
                  <a:pt x="4137166" y="1506815"/>
                  <a:pt x="4078021" y="1502029"/>
                </a:cubicBezTo>
                <a:cubicBezTo>
                  <a:pt x="3823211" y="1625349"/>
                  <a:pt x="3467898" y="1701984"/>
                  <a:pt x="3078792" y="1701984"/>
                </a:cubicBezTo>
                <a:cubicBezTo>
                  <a:pt x="2689940" y="1701984"/>
                  <a:pt x="2340363" y="1632155"/>
                  <a:pt x="2083953" y="1518547"/>
                </a:cubicBezTo>
                <a:cubicBezTo>
                  <a:pt x="1943068" y="1553633"/>
                  <a:pt x="1782035" y="1573533"/>
                  <a:pt x="1610996" y="1573533"/>
                </a:cubicBezTo>
                <a:cubicBezTo>
                  <a:pt x="1260835" y="1573533"/>
                  <a:pt x="952609" y="1490130"/>
                  <a:pt x="773356" y="1363757"/>
                </a:cubicBezTo>
                <a:cubicBezTo>
                  <a:pt x="754435" y="1364447"/>
                  <a:pt x="735306" y="1364799"/>
                  <a:pt x="715998" y="1364799"/>
                </a:cubicBezTo>
                <a:cubicBezTo>
                  <a:pt x="320563" y="1364799"/>
                  <a:pt x="0" y="1217430"/>
                  <a:pt x="0" y="1027613"/>
                </a:cubicBezTo>
                <a:cubicBezTo>
                  <a:pt x="0" y="922690"/>
                  <a:pt x="116884" y="827390"/>
                  <a:pt x="296557" y="768348"/>
                </a:cubicBezTo>
                <a:cubicBezTo>
                  <a:pt x="244343" y="721483"/>
                  <a:pt x="214799" y="667770"/>
                  <a:pt x="214799" y="610145"/>
                </a:cubicBezTo>
                <a:cubicBezTo>
                  <a:pt x="214799" y="436385"/>
                  <a:pt x="535363" y="289016"/>
                  <a:pt x="930798" y="289016"/>
                </a:cubicBezTo>
                <a:cubicBezTo>
                  <a:pt x="1025285" y="289016"/>
                  <a:pt x="1115498" y="297430"/>
                  <a:pt x="1198084" y="312608"/>
                </a:cubicBezTo>
                <a:cubicBezTo>
                  <a:pt x="1352394" y="157873"/>
                  <a:pt x="1691624" y="48169"/>
                  <a:pt x="2076395" y="48169"/>
                </a:cubicBezTo>
                <a:cubicBezTo>
                  <a:pt x="2243789" y="48169"/>
                  <a:pt x="2400447" y="66370"/>
                  <a:pt x="2537899" y="98401"/>
                </a:cubicBezTo>
                <a:cubicBezTo>
                  <a:pt x="2689206" y="37216"/>
                  <a:pt x="2890480" y="0"/>
                  <a:pt x="3114592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3500" b="0" i="0">
                <a:ln w="11906">
                  <a:solidFill>
                    <a:srgbClr val="ED7D31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  <a:hlinkClick r:id="rId4" action="ppaction://hlinksldjump"/>
              </a:rPr>
              <a:t>一度量能做什么呢？</a:t>
            </a:r>
            <a:endParaRPr lang="zh-CN" altLang="en-US" sz="3500" b="0" i="0">
              <a:ln w="11906">
                <a:solidFill>
                  <a:srgbClr val="ED7D31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Times New Roman" panose="02020603050405020304"/>
              <a:ea typeface="Times New Roman" panose="02020603050405020304"/>
              <a:hlinkClick r:id="rId4" action="ppaction://hlinksldjump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7" grpId="0" animBg="1"/>
      <p:bldP spid="2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59"/>
            <a:ext cx="1552165" cy="835022"/>
            <a:chExt cx="1552165" cy="835022"/>
          </a:xfrm>
        </p:grpSpPr>
        <p:sp>
          <p:nvSpPr>
            <p:cNvPr id="4" name="形状5"/>
            <p:cNvSpPr txBox="1"/>
            <p:nvPr/>
          </p:nvSpPr>
          <p:spPr>
            <a:xfrm>
              <a:off x="559908" y="0"/>
              <a:ext cx="979646" cy="760847"/>
            </a:xfrm>
            <a:custGeom>
              <a:gdLst>
                <a:gd name="connsiteX0" fmla="*/ 0 w 979646"/>
                <a:gd name="connsiteY0" fmla="*/ 760847 h 760847"/>
                <a:gd name="connsiteX1" fmla="*/ 979646 w 979646"/>
                <a:gd name="connsiteY1" fmla="*/ 760847 h 760847"/>
                <a:gd name="connsiteX2" fmla="*/ 0 w 979646"/>
                <a:gd name="connsiteY2" fmla="*/ 760847 h 760847"/>
                <a:gd name="connsiteX0-1" fmla="*/ 0 w 979646"/>
                <a:gd name="connsiteY0-2" fmla="*/ 0 h 760847"/>
                <a:gd name="connsiteX1-3" fmla="*/ 355 w 979646"/>
                <a:gd name="connsiteY1-4" fmla="*/ 0 h 760847"/>
                <a:gd name="connsiteX2-5" fmla="*/ 0 w 97964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979646" h="760848">
                  <a:moveTo>
                    <a:pt x="0" y="760847"/>
                  </a:moveTo>
                  <a:lnTo>
                    <a:pt x="979646" y="760847"/>
                  </a:lnTo>
                  <a:lnTo>
                    <a:pt x="0" y="760847"/>
                  </a:lnTo>
                  <a:close/>
                </a:path>
                <a:path w="979646" h="760848">
                  <a:moveTo>
                    <a:pt x="0" y="0"/>
                  </a:moveTo>
                  <a:lnTo>
                    <a:pt x="355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6"/>
            <p:cNvSpPr txBox="1"/>
            <p:nvPr/>
          </p:nvSpPr>
          <p:spPr>
            <a:xfrm>
              <a:off x="0" y="287849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7"/>
            <p:cNvSpPr txBox="1"/>
            <p:nvPr/>
          </p:nvSpPr>
          <p:spPr>
            <a:xfrm>
              <a:off x="361847" y="23712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8"/>
            <p:cNvSpPr txBox="1"/>
            <p:nvPr/>
          </p:nvSpPr>
          <p:spPr>
            <a:xfrm>
              <a:off x="557374" y="273901"/>
              <a:ext cx="99479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电功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9"/>
            <p:cNvSpPr txBox="1"/>
            <p:nvPr/>
          </p:nvSpPr>
          <p:spPr>
            <a:xfrm>
              <a:off x="0" y="286581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文本1" title=""/>
          <p:cNvSpPr txBox="1"/>
          <p:nvPr/>
        </p:nvSpPr>
        <p:spPr>
          <a:xfrm>
            <a:off x="410127" y="1124741"/>
            <a:ext cx="246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 电功的概念：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700878" y="1716919"/>
            <a:ext cx="169175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⑴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定义：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701030" y="4086425"/>
            <a:ext cx="228619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⑷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单位换算：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700992" y="2309136"/>
            <a:ext cx="169187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⑵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实质：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2483110" y="4112152"/>
            <a:ext cx="4030056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1度=___kW · h =________J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6" title=""/>
          <p:cNvSpPr txBox="1"/>
          <p:nvPr/>
        </p:nvSpPr>
        <p:spPr>
          <a:xfrm>
            <a:off x="1888369" y="2309079"/>
            <a:ext cx="899826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电流做功的过程实际上就是______转化为___________能量的过程。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7" title=""/>
          <p:cNvSpPr txBox="1"/>
          <p:nvPr/>
        </p:nvSpPr>
        <p:spPr>
          <a:xfrm>
            <a:off x="3285725" y="4112381"/>
            <a:ext cx="419100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4722685" y="4112962"/>
            <a:ext cx="1200595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3.6×10</a:t>
            </a:r>
            <a:r>
              <a:rPr lang="zh-CN" altLang="en-US" sz="2400" b="0" i="0" baseline="30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6</a:t>
            </a:r>
            <a:endParaRPr lang="zh-CN" altLang="en-US" sz="2400" b="0" i="0" baseline="30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1888398" y="1716786"/>
            <a:ext cx="38957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电流所做的功叫做______。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4426572" y="1717377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电功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700754" y="2901239"/>
            <a:ext cx="1691878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⑶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1888407" y="2901067"/>
            <a:ext cx="275939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______，符号是___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13" title=""/>
          <p:cNvSpPr txBox="1"/>
          <p:nvPr/>
        </p:nvSpPr>
        <p:spPr>
          <a:xfrm>
            <a:off x="2483415" y="3493656"/>
            <a:ext cx="6180772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_________（俗称___），符号是______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14" title=""/>
          <p:cNvSpPr txBox="1"/>
          <p:nvPr/>
        </p:nvSpPr>
        <p:spPr>
          <a:xfrm>
            <a:off x="1081573" y="3493284"/>
            <a:ext cx="172140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常用单位：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5" title=""/>
          <p:cNvSpPr txBox="1"/>
          <p:nvPr/>
        </p:nvSpPr>
        <p:spPr>
          <a:xfrm>
            <a:off x="2002727" y="2901286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焦耳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6" title=""/>
          <p:cNvSpPr txBox="1"/>
          <p:nvPr/>
        </p:nvSpPr>
        <p:spPr>
          <a:xfrm>
            <a:off x="4050668" y="2927128"/>
            <a:ext cx="433102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J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文本17" title=""/>
          <p:cNvSpPr txBox="1"/>
          <p:nvPr/>
        </p:nvSpPr>
        <p:spPr>
          <a:xfrm>
            <a:off x="2600125" y="3493932"/>
            <a:ext cx="11049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千瓦时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8" title=""/>
          <p:cNvSpPr txBox="1"/>
          <p:nvPr/>
        </p:nvSpPr>
        <p:spPr>
          <a:xfrm>
            <a:off x="4676746" y="3493332"/>
            <a:ext cx="4953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度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19" title=""/>
          <p:cNvSpPr txBox="1"/>
          <p:nvPr/>
        </p:nvSpPr>
        <p:spPr>
          <a:xfrm>
            <a:off x="6604616" y="3519507"/>
            <a:ext cx="92751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kw· h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8" name="文本20" title=""/>
          <p:cNvSpPr txBox="1"/>
          <p:nvPr/>
        </p:nvSpPr>
        <p:spPr>
          <a:xfrm>
            <a:off x="701116" y="5137823"/>
            <a:ext cx="1968103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⑸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表达式：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21" title=""/>
          <p:cNvSpPr txBox="1"/>
          <p:nvPr/>
        </p:nvSpPr>
        <p:spPr>
          <a:xfrm>
            <a:off x="2232470" y="5163274"/>
            <a:ext cx="1964769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W=______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0" name="文本22" title=""/>
          <p:cNvSpPr txBox="1"/>
          <p:nvPr/>
        </p:nvSpPr>
        <p:spPr>
          <a:xfrm>
            <a:off x="2871178" y="5163160"/>
            <a:ext cx="794166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UIt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31" name="形状2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67" y="4667250"/>
            <a:ext cx="342900" cy="1533525"/>
          </a:xfrm>
          <a:prstGeom prst="rect">
            <a:avLst/>
          </a:prstGeom>
        </p:spPr>
      </p:pic>
      <p:sp>
        <p:nvSpPr>
          <p:cNvPr id="32" name="文本23" title=""/>
          <p:cNvSpPr txBox="1"/>
          <p:nvPr/>
        </p:nvSpPr>
        <p:spPr>
          <a:xfrm>
            <a:off x="4179122" y="5138785"/>
            <a:ext cx="3864359" cy="62862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 是______，单位：___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3" name="文本24" title=""/>
          <p:cNvSpPr txBox="1"/>
          <p:nvPr/>
        </p:nvSpPr>
        <p:spPr>
          <a:xfrm>
            <a:off x="4210669" y="5718153"/>
            <a:ext cx="3801180" cy="628621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t 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是______，单位：___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4" name="文本25" title=""/>
          <p:cNvSpPr txBox="1"/>
          <p:nvPr/>
        </p:nvSpPr>
        <p:spPr>
          <a:xfrm>
            <a:off x="4180075" y="4628921"/>
            <a:ext cx="3717369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是______，单位：___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5" name="文本26" title=""/>
          <p:cNvSpPr txBox="1"/>
          <p:nvPr/>
        </p:nvSpPr>
        <p:spPr>
          <a:xfrm>
            <a:off x="4869294" y="457699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27" title=""/>
          <p:cNvSpPr txBox="1"/>
          <p:nvPr/>
        </p:nvSpPr>
        <p:spPr>
          <a:xfrm>
            <a:off x="4868828" y="5086950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电流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28" title=""/>
          <p:cNvSpPr txBox="1"/>
          <p:nvPr/>
        </p:nvSpPr>
        <p:spPr>
          <a:xfrm>
            <a:off x="4899774" y="566189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时间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29" title=""/>
          <p:cNvSpPr txBox="1"/>
          <p:nvPr/>
        </p:nvSpPr>
        <p:spPr>
          <a:xfrm>
            <a:off x="6948602" y="4629150"/>
            <a:ext cx="4106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V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39" name="文本30" title=""/>
          <p:cNvSpPr txBox="1"/>
          <p:nvPr/>
        </p:nvSpPr>
        <p:spPr>
          <a:xfrm>
            <a:off x="6948126" y="5139090"/>
            <a:ext cx="4106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31" title=""/>
          <p:cNvSpPr txBox="1"/>
          <p:nvPr/>
        </p:nvSpPr>
        <p:spPr>
          <a:xfrm>
            <a:off x="7030041" y="5714171"/>
            <a:ext cx="309118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endParaRPr lang="zh-CN" altLang="en-US" sz="2400" b="0" i="0">
              <a:solidFill>
                <a:srgbClr val="FFEE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1" name="形状3" title=""/>
          <p:cNvSpPr txBox="1"/>
          <p:nvPr/>
        </p:nvSpPr>
        <p:spPr>
          <a:xfrm>
            <a:off x="5412105" y="2042155"/>
            <a:ext cx="438216" cy="1191"/>
          </a:xfrm>
          <a:prstGeom prst="line">
            <a:avLst/>
          </a:prstGeom>
          <a:solidFill>
            <a:srgbClr val="166EE1">
              <a:alpha val="100000"/>
            </a:srgbClr>
          </a:solidFill>
          <a:ln w="28575">
            <a:solidFill>
              <a:srgbClr val="FFEE00">
                <a:alpha val="100000"/>
              </a:srgbClr>
            </a:solidFill>
            <a:prstDash val="solid"/>
            <a:tailEnd type="arrow" w="sm" len="sm"/>
          </a:ln>
        </p:spPr>
        <p:txBody>
          <a:bodyPr anchor="ctr"/>
          <a:lstStyle/>
          <a:p>
            <a:pPr marL="0" algn="ctr"/>
          </a:p>
        </p:txBody>
      </p:sp>
      <p:sp>
        <p:nvSpPr>
          <p:cNvPr id="42" name="形状4" title=""/>
          <p:cNvSpPr txBox="1"/>
          <p:nvPr/>
        </p:nvSpPr>
        <p:spPr>
          <a:xfrm>
            <a:off x="5903243" y="1771764"/>
            <a:ext cx="6010275" cy="541020"/>
          </a:xfrm>
          <a:custGeom>
            <a:gdLst>
              <a:gd name="connsiteX0" fmla="*/ 90170 w 6010275"/>
              <a:gd name="connsiteY0" fmla="*/ 0 h 541020"/>
              <a:gd name="connsiteX1" fmla="*/ 5920105 w 6010275"/>
              <a:gd name="connsiteY1" fmla="*/ 0 h 541020"/>
              <a:gd name="connsiteX2" fmla="*/ 5944019 w 6010275"/>
              <a:gd name="connsiteY2" fmla="*/ 0 h 541020"/>
              <a:gd name="connsiteX3" fmla="*/ 6000775 w 6010275"/>
              <a:gd name="connsiteY3" fmla="*/ 43320 h 541020"/>
              <a:gd name="connsiteX4" fmla="*/ 6010275 w 6010275"/>
              <a:gd name="connsiteY4" fmla="*/ 450850 h 541020"/>
              <a:gd name="connsiteX5" fmla="*/ 6010275 w 6010275"/>
              <a:gd name="connsiteY5" fmla="*/ 474765 h 541020"/>
              <a:gd name="connsiteX6" fmla="*/ 5966954 w 6010275"/>
              <a:gd name="connsiteY6" fmla="*/ 531520 h 541020"/>
              <a:gd name="connsiteX7" fmla="*/ 90170 w 6010275"/>
              <a:gd name="connsiteY7" fmla="*/ 541020 h 541020"/>
              <a:gd name="connsiteX8" fmla="*/ 66255 w 6010275"/>
              <a:gd name="connsiteY8" fmla="*/ 541020 h 541020"/>
              <a:gd name="connsiteX9" fmla="*/ 9500 w 6010275"/>
              <a:gd name="connsiteY9" fmla="*/ 497700 h 541020"/>
              <a:gd name="connsiteX10" fmla="*/ 0 w 6010275"/>
              <a:gd name="connsiteY10" fmla="*/ 90170 h 541020"/>
              <a:gd name="connsiteX11" fmla="*/ 0 w 6010275"/>
              <a:gd name="connsiteY11" fmla="*/ 40370 h 54102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010275" h="541020">
                <a:moveTo>
                  <a:pt x="90170" y="0"/>
                </a:moveTo>
                <a:lnTo>
                  <a:pt x="5920105" y="0"/>
                </a:lnTo>
                <a:cubicBezTo>
                  <a:pt x="5944019" y="0"/>
                  <a:pt x="5966954" y="9500"/>
                  <a:pt x="5983865" y="26410"/>
                </a:cubicBezTo>
                <a:cubicBezTo>
                  <a:pt x="6000775" y="43320"/>
                  <a:pt x="6010275" y="66255"/>
                  <a:pt x="6010275" y="90170"/>
                </a:cubicBezTo>
                <a:lnTo>
                  <a:pt x="6010275" y="450850"/>
                </a:lnTo>
                <a:cubicBezTo>
                  <a:pt x="6010275" y="474765"/>
                  <a:pt x="6000775" y="497700"/>
                  <a:pt x="5983865" y="514610"/>
                </a:cubicBezTo>
                <a:cubicBezTo>
                  <a:pt x="5966954" y="531520"/>
                  <a:pt x="5944019" y="541020"/>
                  <a:pt x="5920105" y="541020"/>
                </a:cubicBezTo>
                <a:lnTo>
                  <a:pt x="90170" y="541020"/>
                </a:lnTo>
                <a:cubicBezTo>
                  <a:pt x="66255" y="541020"/>
                  <a:pt x="43320" y="531520"/>
                  <a:pt x="26410" y="514610"/>
                </a:cubicBezTo>
                <a:cubicBezTo>
                  <a:pt x="9500" y="497700"/>
                  <a:pt x="0" y="474765"/>
                  <a:pt x="0" y="450850"/>
                </a:cubicBezTo>
                <a:lnTo>
                  <a:pt x="0" y="90170"/>
                </a:lnTo>
                <a:cubicBezTo>
                  <a:pt x="0" y="40370"/>
                  <a:pt x="40370" y="0"/>
                  <a:pt x="90170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sysDash"/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作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多少功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就有</a:t>
            </a: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多少电能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转化为其他形式的能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32" title=""/>
          <p:cNvSpPr txBox="1"/>
          <p:nvPr/>
        </p:nvSpPr>
        <p:spPr>
          <a:xfrm>
            <a:off x="5638209" y="2309422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电能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文本33" title=""/>
          <p:cNvSpPr txBox="1"/>
          <p:nvPr/>
        </p:nvSpPr>
        <p:spPr>
          <a:xfrm>
            <a:off x="7429100" y="2308822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其他形式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 nodeType="clickPar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 nodeType="clickPar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 nodeType="clickPar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 nodeType="clickPar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 nodeType="clickPar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 nodeType="clickPar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 nodeType="clickPar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 nodeType="clickPar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2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animBg="1"/>
      <p:bldP spid="18" grpId="0" animBg="1"/>
      <p:bldP spid="41" grpId="0" animBg="1"/>
      <p:bldP spid="42" grpId="0" animBg="1"/>
      <p:bldP spid="12" grpId="0" animBg="1"/>
      <p:bldP spid="14" grpId="0" animBg="1"/>
      <p:bldP spid="43" grpId="0" animBg="1"/>
      <p:bldP spid="44" grpId="0" animBg="1"/>
      <p:bldP spid="19" grpId="0" animBg="1"/>
      <p:bldP spid="20" grpId="0" animBg="1"/>
      <p:bldP spid="23" grpId="0" animBg="1"/>
      <p:bldP spid="24" grpId="0" animBg="1"/>
      <p:bldP spid="22" grpId="0" animBg="1"/>
      <p:bldP spid="21" grpId="0" animBg="1"/>
      <p:bldP spid="25" grpId="0" animBg="1"/>
      <p:bldP spid="26" grpId="0" animBg="1"/>
      <p:bldP spid="27" grpId="0" animBg="1"/>
      <p:bldP spid="11" grpId="0" animBg="1"/>
      <p:bldP spid="13" grpId="0" animBg="1"/>
      <p:bldP spid="15" grpId="0" animBg="1"/>
      <p:bldP spid="16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416728" y="1119978"/>
            <a:ext cx="11179607" cy="11882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800"/>
              </a:lnSpc>
            </a:pPr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例</a:t>
            </a:r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zh-CN" altLang="en-US" sz="26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C000">
                    <a:alpha val="100000"/>
                  </a:srgbClr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1.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一个小灯泡的两端加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2.5V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电压时电流是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0.3A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，它在这种情况下通电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2min</a:t>
            </a:r>
            <a:r>
              <a:rPr lang="zh-CN" altLang="en-US" sz="2600" b="0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，电流做了多少功？消耗的电能是多少？</a:t>
            </a:r>
            <a:endParaRPr lang="zh-CN" altLang="en-US" sz="2600" b="0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" name="组合1" title=""/>
          <p:cNvGrpSpPr/>
          <p:nvPr/>
        </p:nvGrpSpPr>
        <p:grpSpPr>
          <a:xfrm>
            <a:off x="416719" y="284966"/>
            <a:ext cx="2676115" cy="835015"/>
            <a:chExt cx="2676115" cy="835015"/>
          </a:xfrm>
        </p:grpSpPr>
        <p:sp>
          <p:nvSpPr>
            <p:cNvPr id="5" name="形状2"/>
            <p:cNvSpPr txBox="1"/>
            <p:nvPr/>
          </p:nvSpPr>
          <p:spPr>
            <a:xfrm>
              <a:off x="559908" y="0"/>
              <a:ext cx="2027396" cy="760847"/>
            </a:xfrm>
            <a:custGeom>
              <a:gdLst>
                <a:gd name="connsiteX0" fmla="*/ 0 w 2027396"/>
                <a:gd name="connsiteY0" fmla="*/ 760847 h 760847"/>
                <a:gd name="connsiteX1" fmla="*/ 2027396 w 2027396"/>
                <a:gd name="connsiteY1" fmla="*/ 760847 h 760847"/>
                <a:gd name="connsiteX2" fmla="*/ 0 w 2027396"/>
                <a:gd name="connsiteY2" fmla="*/ 760847 h 760847"/>
                <a:gd name="connsiteX0-1" fmla="*/ 0 w 2027396"/>
                <a:gd name="connsiteY0-2" fmla="*/ 0 h 760847"/>
                <a:gd name="connsiteX1-3" fmla="*/ 736 w 2027396"/>
                <a:gd name="connsiteY1-4" fmla="*/ 0 h 760847"/>
                <a:gd name="connsiteX2-5" fmla="*/ 0 w 2027396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027396" h="760847">
                  <a:moveTo>
                    <a:pt x="0" y="760847"/>
                  </a:moveTo>
                  <a:lnTo>
                    <a:pt x="2027396" y="760847"/>
                  </a:lnTo>
                  <a:lnTo>
                    <a:pt x="0" y="760847"/>
                  </a:lnTo>
                  <a:close/>
                </a:path>
                <a:path w="2027396" h="760847">
                  <a:moveTo>
                    <a:pt x="0" y="0"/>
                  </a:moveTo>
                  <a:lnTo>
                    <a:pt x="736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3"/>
            <p:cNvSpPr txBox="1"/>
            <p:nvPr/>
          </p:nvSpPr>
          <p:spPr>
            <a:xfrm>
              <a:off x="0" y="287842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4"/>
            <p:cNvSpPr txBox="1"/>
            <p:nvPr/>
          </p:nvSpPr>
          <p:spPr>
            <a:xfrm>
              <a:off x="361847" y="237120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8" name="形状5"/>
            <p:cNvSpPr txBox="1"/>
            <p:nvPr/>
          </p:nvSpPr>
          <p:spPr>
            <a:xfrm>
              <a:off x="557374" y="273901"/>
              <a:ext cx="21187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电功的计算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形状6"/>
            <p:cNvSpPr txBox="1"/>
            <p:nvPr/>
          </p:nvSpPr>
          <p:spPr>
            <a:xfrm>
              <a:off x="0" y="286574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0" name="文本2" title=""/>
          <p:cNvSpPr txBox="1"/>
          <p:nvPr/>
        </p:nvSpPr>
        <p:spPr>
          <a:xfrm>
            <a:off x="417100" y="2308689"/>
            <a:ext cx="9525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解：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1133313" y="2937091"/>
            <a:ext cx="5159184" cy="65782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1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W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=UIt=2.5V</a:t>
            </a:r>
            <a:r>
              <a:rPr lang="zh-CN" altLang="en-US" sz="2400" b="1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×</a:t>
            </a:r>
            <a:r>
              <a:rPr lang="zh-CN" altLang="en-US" sz="2400" b="0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0.3A</a:t>
            </a:r>
            <a:r>
              <a:rPr lang="zh-CN" altLang="en-US" sz="2400" b="1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×</a:t>
            </a:r>
            <a:r>
              <a:rPr lang="zh-CN" altLang="en-US" sz="2400" b="0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120s</a:t>
            </a:r>
            <a:r>
              <a:rPr lang="zh-CN" altLang="en-US" sz="2400" b="1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=</a:t>
            </a:r>
            <a:r>
              <a:rPr lang="zh-CN" altLang="en-US" sz="2400" b="0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90J</a:t>
            </a:r>
            <a:endParaRPr lang="zh-CN" altLang="en-US" sz="2400" b="0" i="0">
              <a:ln w="2381">
                <a:solidFill>
                  <a:srgbClr val="FFFFFF">
                    <a:alpha val="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/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文本4" title=""/>
          <p:cNvSpPr txBox="1"/>
          <p:nvPr/>
        </p:nvSpPr>
        <p:spPr>
          <a:xfrm>
            <a:off x="1133370" y="2308155"/>
            <a:ext cx="1820355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电流做功: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5" title=""/>
          <p:cNvSpPr txBox="1"/>
          <p:nvPr/>
        </p:nvSpPr>
        <p:spPr>
          <a:xfrm>
            <a:off x="1132980" y="3595221"/>
            <a:ext cx="3767772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消耗的电能也是90J。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4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2" grpId="0" animBg="1"/>
      <p:bldP spid="11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5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1"/>
            <p:cNvSpPr txBox="1"/>
            <p:nvPr/>
          </p:nvSpPr>
          <p:spPr>
            <a:xfrm>
              <a:off x="604323" y="476011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文本1" title=""/>
          <p:cNvSpPr txBox="1"/>
          <p:nvPr/>
        </p:nvSpPr>
        <p:spPr>
          <a:xfrm>
            <a:off x="454028" y="2279847"/>
            <a:ext cx="553053" cy="229965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800" b="1" i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课堂小结</a:t>
            </a:r>
            <a:endParaRPr lang="zh-CN" altLang="en-US" sz="2800" b="1" i="0">
              <a:solidFill>
                <a:srgbClr val="FFFFFF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1732740" y="789118"/>
            <a:ext cx="9385297" cy="5279231"/>
          </a:xfrm>
          <a:prstGeom prst="rect">
            <a:avLst/>
          </a:prstGeom>
        </p:spPr>
      </p:pic>
      <p:pic>
        <p:nvPicPr>
          <p:cNvPr id="7" name="图片1" title="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6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53" y="1887131"/>
            <a:ext cx="878081" cy="3269542"/>
          </a:xfrm>
          <a:custGeom>
            <a:gdLst>
              <a:gd name="connsiteX0" fmla="*/ 210739 w 878081"/>
              <a:gd name="connsiteY0" fmla="*/ 0 h 3269542"/>
              <a:gd name="connsiteX1" fmla="*/ 807835 w 878081"/>
              <a:gd name="connsiteY1" fmla="*/ 0 h 3269542"/>
              <a:gd name="connsiteX2" fmla="*/ 832931 w 878081"/>
              <a:gd name="connsiteY2" fmla="*/ 0 h 3269542"/>
              <a:gd name="connsiteX3" fmla="*/ 881218 w 878081"/>
              <a:gd name="connsiteY3" fmla="*/ 56858 h 3269542"/>
              <a:gd name="connsiteX4" fmla="*/ 856122 w 878081"/>
              <a:gd name="connsiteY4" fmla="*/ 127104 h 3269542"/>
              <a:gd name="connsiteX5" fmla="*/ 737588 w 878081"/>
              <a:gd name="connsiteY5" fmla="*/ 140493 h 3269542"/>
              <a:gd name="connsiteX6" fmla="*/ 737588 w 878081"/>
              <a:gd name="connsiteY6" fmla="*/ 3199295 h 3269542"/>
              <a:gd name="connsiteX7" fmla="*/ 737588 w 878081"/>
              <a:gd name="connsiteY7" fmla="*/ 3217926 h 3269542"/>
              <a:gd name="connsiteX8" fmla="*/ 703840 w 878081"/>
              <a:gd name="connsiteY8" fmla="*/ 3262141 h 3269542"/>
              <a:gd name="connsiteX9" fmla="*/ 70247 w 878081"/>
              <a:gd name="connsiteY9" fmla="*/ 3269542 h 3269542"/>
              <a:gd name="connsiteX10" fmla="*/ 31485 w 878081"/>
              <a:gd name="connsiteY10" fmla="*/ 3269493 h 3269542"/>
              <a:gd name="connsiteX11" fmla="*/ 87 w 878081"/>
              <a:gd name="connsiteY11" fmla="*/ 3160534 h 3269542"/>
              <a:gd name="connsiteX12" fmla="*/ 140493 w 878081"/>
              <a:gd name="connsiteY12" fmla="*/ 3129049 h 3269542"/>
              <a:gd name="connsiteX13" fmla="*/ 140493 w 878081"/>
              <a:gd name="connsiteY13" fmla="*/ 70247 h 3269542"/>
              <a:gd name="connsiteX14" fmla="*/ 140493 w 878081"/>
              <a:gd name="connsiteY14" fmla="*/ 31450 h 3269542"/>
              <a:gd name="connsiteX0-1" fmla="*/ 210739 w 878081"/>
              <a:gd name="connsiteY0-2" fmla="*/ 0 h 3269542"/>
              <a:gd name="connsiteX1-3" fmla="*/ 807835 w 878081"/>
              <a:gd name="connsiteY1-4" fmla="*/ 0 h 3269542"/>
              <a:gd name="connsiteX2-5" fmla="*/ 832931 w 878081"/>
              <a:gd name="connsiteY2-6" fmla="*/ 0 h 3269542"/>
              <a:gd name="connsiteX3-7" fmla="*/ 881218 w 878081"/>
              <a:gd name="connsiteY3-8" fmla="*/ 56858 h 3269542"/>
              <a:gd name="connsiteX4-9" fmla="*/ 856122 w 878081"/>
              <a:gd name="connsiteY4-10" fmla="*/ 127104 h 3269542"/>
              <a:gd name="connsiteX5-11" fmla="*/ 210739 w 878081"/>
              <a:gd name="connsiteY5-12" fmla="*/ 140493 h 3269542"/>
              <a:gd name="connsiteX6-13" fmla="*/ 235836 w 878081"/>
              <a:gd name="connsiteY6-14" fmla="*/ 140493 h 3269542"/>
              <a:gd name="connsiteX7-15" fmla="*/ 284123 w 878081"/>
              <a:gd name="connsiteY7-16" fmla="*/ 83635 h 3269542"/>
              <a:gd name="connsiteX8-17" fmla="*/ 259026 w 878081"/>
              <a:gd name="connsiteY8-18" fmla="*/ 13389 h 3269542"/>
              <a:gd name="connsiteX0-19" fmla="*/ 210739 w 878081"/>
              <a:gd name="connsiteY0-20" fmla="*/ 70246 h 3269542"/>
              <a:gd name="connsiteX1-21" fmla="*/ 280986 w 878081"/>
              <a:gd name="connsiteY1-22" fmla="*/ 70246 h 3269542"/>
              <a:gd name="connsiteX2-23" fmla="*/ 280986 w 878081"/>
              <a:gd name="connsiteY2-24" fmla="*/ 109043 h 3269542"/>
              <a:gd name="connsiteX3-25" fmla="*/ 191341 w 878081"/>
              <a:gd name="connsiteY3-26" fmla="*/ 140493 h 3269542"/>
              <a:gd name="connsiteX4-27" fmla="*/ 175616 w 878081"/>
              <a:gd name="connsiteY4-28" fmla="*/ 85972 h 3269542"/>
              <a:gd name="connsiteX0-29" fmla="*/ 70246 w 878081"/>
              <a:gd name="connsiteY0-30" fmla="*/ 3129049 h 3269542"/>
              <a:gd name="connsiteX1-31" fmla="*/ 140493 w 878081"/>
              <a:gd name="connsiteY1-32" fmla="*/ 3129049 h 3269542"/>
              <a:gd name="connsiteX2-33" fmla="*/ 140493 w 878081"/>
              <a:gd name="connsiteY2-34" fmla="*/ 3199295 h 3269542"/>
              <a:gd name="connsiteX3-35" fmla="*/ 140493 w 878081"/>
              <a:gd name="connsiteY3-36" fmla="*/ 3227708 h 3269542"/>
              <a:gd name="connsiteX4-37" fmla="*/ 70879 w 878081"/>
              <a:gd name="connsiteY4-38" fmla="*/ 3275068 h 3269542"/>
              <a:gd name="connsiteX5-39" fmla="*/ 484 w 878081"/>
              <a:gd name="connsiteY5-40" fmla="*/ 3228877 h 3269542"/>
              <a:gd name="connsiteX6-41" fmla="*/ 16220 w 878081"/>
              <a:gd name="connsiteY6-42" fmla="*/ 3146164 h 3269542"/>
              <a:gd name="connsiteX0-43" fmla="*/ 70246 w 878081"/>
              <a:gd name="connsiteY0-44" fmla="*/ 3129049 h 3269542"/>
              <a:gd name="connsiteX1-45" fmla="*/ 89612 w 878081"/>
              <a:gd name="connsiteY1-46" fmla="*/ 3129095 h 3269542"/>
              <a:gd name="connsiteX2-47" fmla="*/ 105286 w 878081"/>
              <a:gd name="connsiteY2-48" fmla="*/ 3183537 h 3269542"/>
              <a:gd name="connsiteX3-49" fmla="*/ 140493 w 878081"/>
              <a:gd name="connsiteY3-50" fmla="*/ 3199295 h 3269542"/>
              <a:gd name="connsiteX4-51" fmla="*/ 140493 w 878081"/>
              <a:gd name="connsiteY4-52" fmla="*/ 3227708 h 3269542"/>
              <a:gd name="connsiteX5-53" fmla="*/ 70879 w 878081"/>
              <a:gd name="connsiteY5-54" fmla="*/ 3275068 h 3269542"/>
              <a:gd name="connsiteX6-55" fmla="*/ 484 w 878081"/>
              <a:gd name="connsiteY6-56" fmla="*/ 3228877 h 3269542"/>
              <a:gd name="connsiteX7-57" fmla="*/ 16220 w 878081"/>
              <a:gd name="connsiteY7-58" fmla="*/ 3146164 h 3269542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3269543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199295"/>
                </a:lnTo>
                <a:cubicBezTo>
                  <a:pt x="737588" y="3217926"/>
                  <a:pt x="730187" y="3235794"/>
                  <a:pt x="717014" y="3248967"/>
                </a:cubicBezTo>
                <a:cubicBezTo>
                  <a:pt x="703840" y="3262141"/>
                  <a:pt x="685972" y="3269542"/>
                  <a:pt x="667342" y="3269542"/>
                </a:cubicBezTo>
                <a:lnTo>
                  <a:pt x="70247" y="3269542"/>
                </a:lnTo>
                <a:cubicBezTo>
                  <a:pt x="31485" y="3269493"/>
                  <a:pt x="87" y="3238057"/>
                  <a:pt x="87" y="3199295"/>
                </a:cubicBezTo>
                <a:cubicBezTo>
                  <a:pt x="87" y="3160534"/>
                  <a:pt x="31485" y="3129097"/>
                  <a:pt x="70247" y="3129049"/>
                </a:cubicBezTo>
                <a:lnTo>
                  <a:pt x="140493" y="3129049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3269543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3269543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3269543">
                <a:moveTo>
                  <a:pt x="70246" y="3129049"/>
                </a:moveTo>
                <a:lnTo>
                  <a:pt x="140493" y="3129049"/>
                </a:lnTo>
                <a:lnTo>
                  <a:pt x="140493" y="3199295"/>
                </a:lnTo>
                <a:cubicBezTo>
                  <a:pt x="140493" y="3227708"/>
                  <a:pt x="123378" y="3253322"/>
                  <a:pt x="97129" y="3264195"/>
                </a:cubicBezTo>
                <a:cubicBezTo>
                  <a:pt x="70879" y="3275068"/>
                  <a:pt x="40665" y="3269058"/>
                  <a:pt x="20575" y="3248968"/>
                </a:cubicBezTo>
                <a:cubicBezTo>
                  <a:pt x="484" y="3228877"/>
                  <a:pt x="-5526" y="3198663"/>
                  <a:pt x="5347" y="3172414"/>
                </a:cubicBezTo>
                <a:cubicBezTo>
                  <a:pt x="16220" y="3146164"/>
                  <a:pt x="41834" y="3129049"/>
                  <a:pt x="70246" y="3129049"/>
                </a:cubicBezTo>
                <a:close/>
              </a:path>
              <a:path w="878083" h="3269543">
                <a:moveTo>
                  <a:pt x="70246" y="3129049"/>
                </a:moveTo>
                <a:cubicBezTo>
                  <a:pt x="89612" y="3129095"/>
                  <a:pt x="105286" y="3144807"/>
                  <a:pt x="105286" y="3164172"/>
                </a:cubicBezTo>
                <a:cubicBezTo>
                  <a:pt x="105286" y="3183537"/>
                  <a:pt x="89612" y="3199249"/>
                  <a:pt x="70246" y="3199295"/>
                </a:cubicBezTo>
                <a:lnTo>
                  <a:pt x="140493" y="3199295"/>
                </a:lnTo>
                <a:cubicBezTo>
                  <a:pt x="140493" y="3227708"/>
                  <a:pt x="123378" y="3253322"/>
                  <a:pt x="97129" y="3264195"/>
                </a:cubicBezTo>
                <a:cubicBezTo>
                  <a:pt x="70879" y="3275068"/>
                  <a:pt x="40665" y="3269058"/>
                  <a:pt x="20575" y="3248968"/>
                </a:cubicBezTo>
                <a:cubicBezTo>
                  <a:pt x="484" y="3228877"/>
                  <a:pt x="-5526" y="3198663"/>
                  <a:pt x="5347" y="3172414"/>
                </a:cubicBezTo>
                <a:cubicBezTo>
                  <a:pt x="16220" y="3146164"/>
                  <a:pt x="41834" y="3129049"/>
                  <a:pt x="70246" y="3129049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电从哪儿来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？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51552" y="786927"/>
            <a:ext cx="9396308" cy="5285423"/>
          </a:xfrm>
          <a:prstGeom prst="rect">
            <a:avLst/>
          </a:prstGeom>
        </p:spPr>
      </p:pic>
      <p:pic>
        <p:nvPicPr>
          <p:cNvPr id="7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0185400" y="123571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3129" y="1675790"/>
            <a:ext cx="878081" cy="3507667"/>
          </a:xfrm>
          <a:custGeom>
            <a:gdLst>
              <a:gd name="connsiteX0" fmla="*/ 210739 w 878081"/>
              <a:gd name="connsiteY0" fmla="*/ 0 h 3507667"/>
              <a:gd name="connsiteX1" fmla="*/ 807835 w 878081"/>
              <a:gd name="connsiteY1" fmla="*/ 0 h 3507667"/>
              <a:gd name="connsiteX2" fmla="*/ 832931 w 878081"/>
              <a:gd name="connsiteY2" fmla="*/ 0 h 3507667"/>
              <a:gd name="connsiteX3" fmla="*/ 881218 w 878081"/>
              <a:gd name="connsiteY3" fmla="*/ 56858 h 3507667"/>
              <a:gd name="connsiteX4" fmla="*/ 856122 w 878081"/>
              <a:gd name="connsiteY4" fmla="*/ 127104 h 3507667"/>
              <a:gd name="connsiteX5" fmla="*/ 737588 w 878081"/>
              <a:gd name="connsiteY5" fmla="*/ 140493 h 3507667"/>
              <a:gd name="connsiteX6" fmla="*/ 737588 w 878081"/>
              <a:gd name="connsiteY6" fmla="*/ 3437420 h 3507667"/>
              <a:gd name="connsiteX7" fmla="*/ 737588 w 878081"/>
              <a:gd name="connsiteY7" fmla="*/ 3456051 h 3507667"/>
              <a:gd name="connsiteX8" fmla="*/ 703840 w 878081"/>
              <a:gd name="connsiteY8" fmla="*/ 3500266 h 3507667"/>
              <a:gd name="connsiteX9" fmla="*/ 70247 w 878081"/>
              <a:gd name="connsiteY9" fmla="*/ 3507667 h 3507667"/>
              <a:gd name="connsiteX10" fmla="*/ 31485 w 878081"/>
              <a:gd name="connsiteY10" fmla="*/ 3507618 h 3507667"/>
              <a:gd name="connsiteX11" fmla="*/ 87 w 878081"/>
              <a:gd name="connsiteY11" fmla="*/ 3398659 h 3507667"/>
              <a:gd name="connsiteX12" fmla="*/ 140493 w 878081"/>
              <a:gd name="connsiteY12" fmla="*/ 3367174 h 3507667"/>
              <a:gd name="connsiteX13" fmla="*/ 140493 w 878081"/>
              <a:gd name="connsiteY13" fmla="*/ 70246 h 3507667"/>
              <a:gd name="connsiteX14" fmla="*/ 140493 w 878081"/>
              <a:gd name="connsiteY14" fmla="*/ 31450 h 3507667"/>
              <a:gd name="connsiteX0-1" fmla="*/ 210739 w 878081"/>
              <a:gd name="connsiteY0-2" fmla="*/ 0 h 3507667"/>
              <a:gd name="connsiteX1-3" fmla="*/ 807835 w 878081"/>
              <a:gd name="connsiteY1-4" fmla="*/ 0 h 3507667"/>
              <a:gd name="connsiteX2-5" fmla="*/ 832931 w 878081"/>
              <a:gd name="connsiteY2-6" fmla="*/ 0 h 3507667"/>
              <a:gd name="connsiteX3-7" fmla="*/ 881218 w 878081"/>
              <a:gd name="connsiteY3-8" fmla="*/ 56858 h 3507667"/>
              <a:gd name="connsiteX4-9" fmla="*/ 856122 w 878081"/>
              <a:gd name="connsiteY4-10" fmla="*/ 127104 h 3507667"/>
              <a:gd name="connsiteX5-11" fmla="*/ 210739 w 878081"/>
              <a:gd name="connsiteY5-12" fmla="*/ 140493 h 3507667"/>
              <a:gd name="connsiteX6-13" fmla="*/ 235836 w 878081"/>
              <a:gd name="connsiteY6-14" fmla="*/ 140493 h 3507667"/>
              <a:gd name="connsiteX7-15" fmla="*/ 284123 w 878081"/>
              <a:gd name="connsiteY7-16" fmla="*/ 83635 h 3507667"/>
              <a:gd name="connsiteX8-17" fmla="*/ 259026 w 878081"/>
              <a:gd name="connsiteY8-18" fmla="*/ 13389 h 3507667"/>
              <a:gd name="connsiteX0-19" fmla="*/ 210739 w 878081"/>
              <a:gd name="connsiteY0-20" fmla="*/ 70246 h 3507667"/>
              <a:gd name="connsiteX1-21" fmla="*/ 280986 w 878081"/>
              <a:gd name="connsiteY1-22" fmla="*/ 70246 h 3507667"/>
              <a:gd name="connsiteX2-23" fmla="*/ 280986 w 878081"/>
              <a:gd name="connsiteY2-24" fmla="*/ 109043 h 3507667"/>
              <a:gd name="connsiteX3-25" fmla="*/ 191341 w 878081"/>
              <a:gd name="connsiteY3-26" fmla="*/ 140493 h 3507667"/>
              <a:gd name="connsiteX4-27" fmla="*/ 175616 w 878081"/>
              <a:gd name="connsiteY4-28" fmla="*/ 85972 h 3507667"/>
              <a:gd name="connsiteX0-29" fmla="*/ 70246 w 878081"/>
              <a:gd name="connsiteY0-30" fmla="*/ 3367174 h 3507667"/>
              <a:gd name="connsiteX1-31" fmla="*/ 140493 w 878081"/>
              <a:gd name="connsiteY1-32" fmla="*/ 3367174 h 3507667"/>
              <a:gd name="connsiteX2-33" fmla="*/ 140493 w 878081"/>
              <a:gd name="connsiteY2-34" fmla="*/ 3437420 h 3507667"/>
              <a:gd name="connsiteX3-35" fmla="*/ 140493 w 878081"/>
              <a:gd name="connsiteY3-36" fmla="*/ 3465833 h 3507667"/>
              <a:gd name="connsiteX4-37" fmla="*/ 70879 w 878081"/>
              <a:gd name="connsiteY4-38" fmla="*/ 3513193 h 3507667"/>
              <a:gd name="connsiteX5-39" fmla="*/ 484 w 878081"/>
              <a:gd name="connsiteY5-40" fmla="*/ 3467002 h 3507667"/>
              <a:gd name="connsiteX6-41" fmla="*/ 16220 w 878081"/>
              <a:gd name="connsiteY6-42" fmla="*/ 3384289 h 3507667"/>
              <a:gd name="connsiteX0-43" fmla="*/ 70246 w 878081"/>
              <a:gd name="connsiteY0-44" fmla="*/ 3367174 h 3507667"/>
              <a:gd name="connsiteX1-45" fmla="*/ 89612 w 878081"/>
              <a:gd name="connsiteY1-46" fmla="*/ 3367220 h 3507667"/>
              <a:gd name="connsiteX2-47" fmla="*/ 105286 w 878081"/>
              <a:gd name="connsiteY2-48" fmla="*/ 3421662 h 3507667"/>
              <a:gd name="connsiteX3-49" fmla="*/ 140493 w 878081"/>
              <a:gd name="connsiteY3-50" fmla="*/ 3437420 h 3507667"/>
              <a:gd name="connsiteX4-51" fmla="*/ 140493 w 878081"/>
              <a:gd name="connsiteY4-52" fmla="*/ 3465833 h 3507667"/>
              <a:gd name="connsiteX5-53" fmla="*/ 70879 w 878081"/>
              <a:gd name="connsiteY5-54" fmla="*/ 3513193 h 3507667"/>
              <a:gd name="connsiteX6-55" fmla="*/ 484 w 878081"/>
              <a:gd name="connsiteY6-56" fmla="*/ 3467002 h 3507667"/>
              <a:gd name="connsiteX7-57" fmla="*/ 16220 w 878081"/>
              <a:gd name="connsiteY7-58" fmla="*/ 3384289 h 350766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3507668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437420"/>
                </a:lnTo>
                <a:cubicBezTo>
                  <a:pt x="737588" y="3456051"/>
                  <a:pt x="730187" y="3473919"/>
                  <a:pt x="717014" y="3487092"/>
                </a:cubicBezTo>
                <a:cubicBezTo>
                  <a:pt x="703840" y="3500266"/>
                  <a:pt x="685972" y="3507667"/>
                  <a:pt x="667342" y="3507667"/>
                </a:cubicBezTo>
                <a:lnTo>
                  <a:pt x="70247" y="3507667"/>
                </a:lnTo>
                <a:cubicBezTo>
                  <a:pt x="31485" y="3507618"/>
                  <a:pt x="87" y="3476182"/>
                  <a:pt x="87" y="3437420"/>
                </a:cubicBezTo>
                <a:cubicBezTo>
                  <a:pt x="87" y="3398659"/>
                  <a:pt x="31485" y="3367222"/>
                  <a:pt x="70247" y="3367174"/>
                </a:cubicBezTo>
                <a:lnTo>
                  <a:pt x="140493" y="336717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3507668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3507668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3507668">
                <a:moveTo>
                  <a:pt x="70246" y="3367174"/>
                </a:moveTo>
                <a:lnTo>
                  <a:pt x="140493" y="3367174"/>
                </a:lnTo>
                <a:lnTo>
                  <a:pt x="140493" y="3437420"/>
                </a:lnTo>
                <a:cubicBezTo>
                  <a:pt x="140493" y="3465833"/>
                  <a:pt x="123378" y="3491447"/>
                  <a:pt x="97129" y="3502320"/>
                </a:cubicBezTo>
                <a:cubicBezTo>
                  <a:pt x="70879" y="3513193"/>
                  <a:pt x="40665" y="3507183"/>
                  <a:pt x="20575" y="3487093"/>
                </a:cubicBezTo>
                <a:cubicBezTo>
                  <a:pt x="484" y="3467002"/>
                  <a:pt x="-5526" y="3436788"/>
                  <a:pt x="5347" y="3410539"/>
                </a:cubicBezTo>
                <a:cubicBezTo>
                  <a:pt x="16220" y="3384289"/>
                  <a:pt x="41834" y="3367174"/>
                  <a:pt x="70246" y="3367174"/>
                </a:cubicBezTo>
                <a:close/>
              </a:path>
              <a:path w="878083" h="3507668">
                <a:moveTo>
                  <a:pt x="70246" y="3367174"/>
                </a:moveTo>
                <a:cubicBezTo>
                  <a:pt x="89612" y="3367220"/>
                  <a:pt x="105286" y="3382932"/>
                  <a:pt x="105286" y="3402297"/>
                </a:cubicBezTo>
                <a:cubicBezTo>
                  <a:pt x="105286" y="3421662"/>
                  <a:pt x="89612" y="3437374"/>
                  <a:pt x="70246" y="3437420"/>
                </a:cubicBezTo>
                <a:lnTo>
                  <a:pt x="140493" y="3437420"/>
                </a:lnTo>
                <a:cubicBezTo>
                  <a:pt x="140493" y="3465833"/>
                  <a:pt x="123378" y="3491447"/>
                  <a:pt x="97129" y="3502320"/>
                </a:cubicBezTo>
                <a:cubicBezTo>
                  <a:pt x="70879" y="3513193"/>
                  <a:pt x="40665" y="3507183"/>
                  <a:pt x="20575" y="3487093"/>
                </a:cubicBezTo>
                <a:cubicBezTo>
                  <a:pt x="484" y="3467002"/>
                  <a:pt x="-5526" y="3436788"/>
                  <a:pt x="5347" y="3410539"/>
                </a:cubicBezTo>
                <a:cubicBezTo>
                  <a:pt x="16220" y="3384289"/>
                  <a:pt x="41834" y="3367174"/>
                  <a:pt x="70246" y="336717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一度电的作用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07232" y="773935"/>
            <a:ext cx="9419158" cy="5298276"/>
          </a:xfrm>
          <a:prstGeom prst="rect">
            <a:avLst/>
          </a:prstGeom>
        </p:spPr>
      </p:pic>
      <p:pic>
        <p:nvPicPr>
          <p:cNvPr id="7" name="图片1" title=""/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 mute="1">
                <p:cTn id="10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如图是电能表表盘示意图，下列说法正确的是( 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84798" y="1320317"/>
            <a:ext cx="5780284" cy="199834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A.电能表是用来测电功率的仪器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B.此时电能表的读数为61985kW·h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C.这个电能表通过的电流一定为10A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D.这个电能表应该在220V的电路中使用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2" title=""/>
          <p:cNvPicPr>
            <a:picLocks noChangeAspect="1"/>
          </p:cNvPicPr>
          <p:nvPr/>
        </p:nvPicPr>
        <p:blipFill>
          <a:blip r:embed="rId4"/>
          <a:srcRect l="66503" t="66892" r="20245" b="24911"/>
          <a:stretch>
            <a:fillRect/>
          </a:stretch>
        </p:blipFill>
        <p:spPr>
          <a:xfrm>
            <a:off x="1239669" y="3317977"/>
            <a:ext cx="3080756" cy="2639797"/>
          </a:xfrm>
          <a:prstGeom prst="rect">
            <a:avLst/>
          </a:prstGeom>
        </p:spPr>
      </p:pic>
      <p:grpSp>
        <p:nvGrpSpPr>
          <p:cNvPr id="11" name="组合1" title=""/>
          <p:cNvGrpSpPr/>
          <p:nvPr/>
        </p:nvGrpSpPr>
        <p:grpSpPr>
          <a:xfrm>
            <a:off x="419052" y="241090"/>
            <a:ext cx="11569665" cy="5716883"/>
            <a:chExt cx="11569665" cy="5716883"/>
          </a:xfrm>
        </p:grpSpPr>
        <p:sp>
          <p:nvSpPr>
            <p:cNvPr id="12" name="文本3"/>
            <p:cNvSpPr txBox="1"/>
            <p:nvPr/>
          </p:nvSpPr>
          <p:spPr>
            <a:xfrm>
              <a:off x="5789181" y="0"/>
              <a:ext cx="5780484" cy="3026410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      </a:t>
              </a:r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如图甲所示，电源电压恒定不变，R₁的阻值为10Ω，图乙是小灯泡L的电流与电压关系的图像；当只闭合S₁、S₂时,电压表示数为2V。求: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(1)通过小灯泡的电流；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(2)电源电压；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  <a:p>
              <a:pPr marL="0" algn="l"/>
              <a:r>
                <a:rPr lang="zh-CN" altLang="en-US" sz="2400" b="0" i="0">
                  <a:solidFill>
                    <a:srgbClr val="000000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(3)当只闭合 S2,S1时，电压表示数为4 V，电路在1min内消耗的电能。</a:t>
              </a:r>
              <a:endPara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形状6"/>
            <p:cNvSpPr txBox="1"/>
            <p:nvPr/>
          </p:nvSpPr>
          <p:spPr>
            <a:xfrm>
              <a:off x="5770598" y="122489"/>
              <a:ext cx="855145" cy="376066"/>
            </a:xfrm>
            <a:custGeom>
              <a:gdLst>
                <a:gd name="connsiteX0" fmla="*/ 62678 w 855145"/>
                <a:gd name="connsiteY0" fmla="*/ 0 h 376066"/>
                <a:gd name="connsiteX1" fmla="*/ 792467 w 855145"/>
                <a:gd name="connsiteY1" fmla="*/ 0 h 376066"/>
                <a:gd name="connsiteX2" fmla="*/ 827083 w 855145"/>
                <a:gd name="connsiteY2" fmla="*/ 0 h 376066"/>
                <a:gd name="connsiteX3" fmla="*/ 855145 w 855145"/>
                <a:gd name="connsiteY3" fmla="*/ 313388 h 376066"/>
                <a:gd name="connsiteX4" fmla="*/ 855145 w 855145"/>
                <a:gd name="connsiteY4" fmla="*/ 348004 h 376066"/>
                <a:gd name="connsiteX5" fmla="*/ 62678 w 855145"/>
                <a:gd name="connsiteY5" fmla="*/ 376066 h 376066"/>
                <a:gd name="connsiteX6" fmla="*/ 28062 w 855145"/>
                <a:gd name="connsiteY6" fmla="*/ 376066 h 376066"/>
                <a:gd name="connsiteX7" fmla="*/ 0 w 855145"/>
                <a:gd name="connsiteY7" fmla="*/ 62678 h 376066"/>
                <a:gd name="connsiteX8" fmla="*/ 0 w 855145"/>
                <a:gd name="connsiteY8" fmla="*/ 28062 h 37606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55145" h="376066">
                  <a:moveTo>
                    <a:pt x="62678" y="0"/>
                  </a:moveTo>
                  <a:lnTo>
                    <a:pt x="792467" y="0"/>
                  </a:lnTo>
                  <a:cubicBezTo>
                    <a:pt x="827083" y="0"/>
                    <a:pt x="855145" y="28062"/>
                    <a:pt x="855145" y="62678"/>
                  </a:cubicBezTo>
                  <a:lnTo>
                    <a:pt x="855145" y="313388"/>
                  </a:lnTo>
                  <a:cubicBezTo>
                    <a:pt x="855145" y="348004"/>
                    <a:pt x="827083" y="376066"/>
                    <a:pt x="792467" y="376066"/>
                  </a:cubicBezTo>
                  <a:lnTo>
                    <a:pt x="62678" y="376066"/>
                  </a:lnTo>
                  <a:cubicBezTo>
                    <a:pt x="28062" y="376066"/>
                    <a:pt x="0" y="348004"/>
                    <a:pt x="0" y="313388"/>
                  </a:cubicBezTo>
                  <a:lnTo>
                    <a:pt x="0" y="62678"/>
                  </a:lnTo>
                  <a:cubicBezTo>
                    <a:pt x="0" y="28062"/>
                    <a:pt x="28062" y="0"/>
                    <a:pt x="62678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ln w="5953">
                    <a:solidFill>
                      <a:srgbClr val="2E75B6">
                        <a:alpha val="100000"/>
                      </a:srgbClr>
                    </a:solidFill>
                  </a:ln>
                  <a:solidFill>
                    <a:srgbClr val="000000">
                      <a:alpha val="100000"/>
                    </a:srgbClr>
                  </a:solidFill>
                  <a:effectLst>
                    <a:glow rad="47625">
                      <a:srgbClr val="81C4FF">
                        <a:alpha val="100000"/>
                      </a:srgbClr>
                    </a:glow>
                  </a:effectLst>
                  <a:latin typeface="黑体" panose="02010609060101010101" charset="-122"/>
                  <a:ea typeface="黑体" panose="02010609060101010101" charset="-122"/>
                </a:rPr>
                <a:t>例 2</a:t>
              </a:r>
              <a:endPara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endParaRPr>
            </a:p>
          </p:txBody>
        </p:sp>
        <p:pic>
          <p:nvPicPr>
            <p:cNvPr id="14" name="图片3"/>
            <p:cNvPicPr>
              <a:picLocks noChangeAspect="1"/>
            </p:cNvPicPr>
            <p:nvPr/>
          </p:nvPicPr>
          <p:blipFill>
            <a:blip r:embed="rId5"/>
            <a:srcRect l="17546" t="42954" r="52351" b="46668"/>
            <a:stretch>
              <a:fillRect/>
            </a:stretch>
          </p:blipFill>
          <p:spPr>
            <a:xfrm>
              <a:off x="0" y="3077410"/>
              <a:ext cx="5512127" cy="2639473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3425225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小叶利用标有“3000 r/(kW·h)”字样的电能表测量电热水器消耗的电能。他将电热水器单独连接在电路中，观察到电能表上的铝盘1min转了60 r，电热水器消耗的电能是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kW·h，如果这些能量由天然气来提供，需要完全燃烧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m³的天然气。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文本2" title=""/>
          <p:cNvSpPr txBox="1"/>
          <p:nvPr/>
        </p:nvSpPr>
        <p:spPr>
          <a:xfrm>
            <a:off x="6157560" y="155600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关于电功，下列说法正确的是(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6189059" y="362902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形状6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l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3" title=""/>
          <p:cNvSpPr txBox="1"/>
          <p:nvPr/>
        </p:nvSpPr>
        <p:spPr>
          <a:xfrm>
            <a:off x="6189507" y="1320898"/>
            <a:ext cx="5775731" cy="380619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A.通电时间长的用电器比通电时间短的用电器消耗的电能多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B.对于并联的两个电阻而言，电流对电阻值大的做的功多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C.通过导体的电流越大，电流对它做的功就越多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D.导体两端电压相同，通过电流越大、工作时间越长时，电流对其做功越多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193</Paragraphs>
  <Slides>14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Arial</vt:lpstr>
      <vt:lpstr>等线 Light</vt:lpstr>
      <vt:lpstr>等线</vt:lpstr>
      <vt:lpstr>楷体</vt:lpstr>
      <vt:lpstr>微软雅黑</vt:lpstr>
      <vt:lpstr>Times New Roman</vt:lpstr>
      <vt:lpstr>Wingdings</vt:lpstr>
      <vt:lpstr>宋体</vt:lpstr>
      <vt:lpstr>Inter, -apple-system, BlinkMacSystemFont, &amp;quot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2025-12-08T19:44:01Z</cp:lastPrinted>
  <dcterms:created xsi:type="dcterms:W3CDTF">2025-12-08T19:44:01Z</dcterms:created>
  <dcterms:modified xsi:type="dcterms:W3CDTF">2025-12-08T11:44:01Z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