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image" Target="file:///D:\qq&#25991;&#20214;\712321467\Image\C2C\Image2\%7b75232B38-A165-1FB7-499C-2E1C792CACB5%7d.png" TargetMode="External" /><Relationship Id="rId14" Type="http://schemas.openxmlformats.org/officeDocument/2006/relationships/image" Target="../media/image1.pn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4" r:link="rId1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Relationship Id="rId3" Type="http://schemas.openxmlformats.org/officeDocument/2006/relationships/image" Target="../media/image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Relationship Id="rId7" Type="http://schemas.openxmlformats.org/officeDocument/2006/relationships/slide" Target="slide10.xml" TargetMode="Internal" /><Relationship Id="rId8" Type="http://schemas.openxmlformats.org/officeDocument/2006/relationships/image" Target="../media/image15.png" /><Relationship Id="rId9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slide" Target="slide9.xml" TargetMode="Internal" /><Relationship Id="rId3" Type="http://schemas.openxmlformats.org/officeDocument/2006/relationships/image" Target="../media/image16.png" /><Relationship Id="rId4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1.png" /><Relationship Id="rId3" Type="http://schemas.openxmlformats.org/officeDocument/2006/relationships/slide" Target="slide11.xml" TargetMode="Internal" /><Relationship Id="rId4" Type="http://schemas.openxmlformats.org/officeDocument/2006/relationships/image" Target="../media/image22.png" /><Relationship Id="rId5" Type="http://schemas.openxmlformats.org/officeDocument/2006/relationships/image" Target="../media/image23.png" /><Relationship Id="rId6" Type="http://schemas.openxmlformats.org/officeDocument/2006/relationships/image" Target="../media/image24.png" /><Relationship Id="rId7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video" Target="../media/media1.mp4" /><Relationship Id="rId5" Type="http://schemas.microsoft.com/office/2007/relationships/media" Target="../media/media1.mp4" /><Relationship Id="rId6" Type="http://schemas.openxmlformats.org/officeDocument/2006/relationships/image" Target="../media/image21.png" /><Relationship Id="rId7" Type="http://schemas.openxmlformats.org/officeDocument/2006/relationships/slide" Target="slide12.xml" TargetMode="Internal" /><Relationship Id="rId8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5.png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27.png" /><Relationship Id="rId5" Type="http://schemas.openxmlformats.org/officeDocument/2006/relationships/slide" Target="slide3.xml" TargetMode="Internal" /><Relationship Id="rId6" Type="http://schemas.openxmlformats.org/officeDocument/2006/relationships/image" Target="../media/image28.png" /><Relationship Id="rId7" Type="http://schemas.openxmlformats.org/officeDocument/2006/relationships/video" Target="../media/media2.mp4" /><Relationship Id="rId8" Type="http://schemas.microsoft.com/office/2007/relationships/media" Target="../media/media2.mp4" /><Relationship Id="rId9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25.png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27.png" /><Relationship Id="rId5" Type="http://schemas.openxmlformats.org/officeDocument/2006/relationships/image" Target="../media/image29.png" /><Relationship Id="rId6" Type="http://schemas.openxmlformats.org/officeDocument/2006/relationships/video" Target="../media/media3.mp4" /><Relationship Id="rId7" Type="http://schemas.microsoft.com/office/2007/relationships/media" Target="../media/media3.mp4" /><Relationship Id="rId8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image" Target="../media/image37.png" /><Relationship Id="rId11" Type="http://schemas.openxmlformats.org/officeDocument/2006/relationships/image" Target="../media/image27.png" /><Relationship Id="rId12" Type="http://schemas.openxmlformats.org/officeDocument/2006/relationships/image" Target="../media/image9.png" /><Relationship Id="rId2" Type="http://schemas.openxmlformats.org/officeDocument/2006/relationships/image" Target="../media/image30.png" /><Relationship Id="rId3" Type="http://schemas.openxmlformats.org/officeDocument/2006/relationships/slide" Target="slide3.xml" TargetMode="Internal" /><Relationship Id="rId4" Type="http://schemas.openxmlformats.org/officeDocument/2006/relationships/image" Target="../media/image31.png" /><Relationship Id="rId5" Type="http://schemas.openxmlformats.org/officeDocument/2006/relationships/image" Target="../media/image32.png" /><Relationship Id="rId6" Type="http://schemas.openxmlformats.org/officeDocument/2006/relationships/image" Target="../media/image33.png" /><Relationship Id="rId7" Type="http://schemas.openxmlformats.org/officeDocument/2006/relationships/image" Target="../media/image34.png" /><Relationship Id="rId8" Type="http://schemas.openxmlformats.org/officeDocument/2006/relationships/image" Target="../media/image35.png" /><Relationship Id="rId9" Type="http://schemas.openxmlformats.org/officeDocument/2006/relationships/image" Target="../media/image36.gi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7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38.png" /><Relationship Id="rId5" Type="http://schemas.openxmlformats.org/officeDocument/2006/relationships/image" Target="../media/image3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第17章　欧姆定律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第2节　欧姆定律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6785229" y="1889684"/>
            <a:ext cx="5001797" cy="1764020"/>
            <a:chExt cx="5001797" cy="1764020"/>
          </a:xfrm>
        </p:grpSpPr>
        <p:sp>
          <p:nvSpPr>
            <p:cNvPr id="4" name="形状2"/>
            <p:cNvSpPr txBox="1"/>
            <p:nvPr/>
          </p:nvSpPr>
          <p:spPr>
            <a:xfrm>
              <a:off x="0" y="217922"/>
              <a:ext cx="5001797" cy="154609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1777324" y="0"/>
              <a:ext cx="1447150" cy="454008"/>
            </a:xfrm>
            <a:prstGeom prst="rect">
              <a:avLst/>
            </a:prstGeom>
            <a:solidFill>
              <a:srgbClr val="FF7E00">
                <a:alpha val="10000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结论一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2"/>
            <p:cNvSpPr txBox="1"/>
            <p:nvPr/>
          </p:nvSpPr>
          <p:spPr>
            <a:xfrm>
              <a:off x="94250" y="264757"/>
              <a:ext cx="4860922" cy="141075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电阻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一定时，通过导体的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与导体两端的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成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正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比。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6794144" y="4108618"/>
            <a:ext cx="4983347" cy="1764021"/>
            <a:chExt cx="4983347" cy="1764021"/>
          </a:xfrm>
        </p:grpSpPr>
        <p:sp>
          <p:nvSpPr>
            <p:cNvPr id="8" name="形状4"/>
            <p:cNvSpPr txBox="1"/>
            <p:nvPr/>
          </p:nvSpPr>
          <p:spPr>
            <a:xfrm>
              <a:off x="0" y="217923"/>
              <a:ext cx="4983347" cy="154609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1768099" y="0"/>
              <a:ext cx="1447150" cy="454008"/>
            </a:xfrm>
            <a:prstGeom prst="rect">
              <a:avLst/>
            </a:prstGeom>
            <a:solidFill>
              <a:srgbClr val="FF7E00">
                <a:alpha val="10000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结论二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3"/>
            <p:cNvSpPr txBox="1"/>
            <p:nvPr/>
          </p:nvSpPr>
          <p:spPr>
            <a:xfrm>
              <a:off x="262824" y="278245"/>
              <a:ext cx="4457700" cy="141075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一定时，通过导体的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与导体的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电阻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成</a:t>
              </a:r>
              <a:r>
                <a:rPr lang="zh-CN" altLang="en-US" sz="2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反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比。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1" title=""/>
          <p:cNvSpPr txBox="1"/>
          <p:nvPr/>
        </p:nvSpPr>
        <p:spPr>
          <a:xfrm>
            <a:off x="4117115" y="768125"/>
            <a:ext cx="4203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电路三兄弟的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定量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关系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62" y="1880245"/>
            <a:ext cx="4647543" cy="391684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212247" cy="835015"/>
            <a:chExt cx="2212247" cy="835015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7 h 760847"/>
                <a:gd name="connsiteX1" fmla="*/ 1652111 w 1652111"/>
                <a:gd name="connsiteY1" fmla="*/ 760847 h 760847"/>
                <a:gd name="connsiteX2" fmla="*/ 0 w 1652111"/>
                <a:gd name="connsiteY2" fmla="*/ 760847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7"/>
                  </a:moveTo>
                  <a:lnTo>
                    <a:pt x="1652111" y="760847"/>
                  </a:lnTo>
                  <a:lnTo>
                    <a:pt x="0" y="760847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4" y="273901"/>
              <a:ext cx="165487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欧姆定律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09889" y="1124626"/>
            <a:ext cx="152031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内容：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1537478" y="1124845"/>
            <a:ext cx="95383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导体中的_____，跟导体两端的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成_____，跟导体的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417024" y="2840450"/>
            <a:ext cx="313015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欧姆定律的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理解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2788872" y="112507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6545237" y="112507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正比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9639357" y="112509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反比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417166" y="1975180"/>
            <a:ext cx="179284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表达式：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844" y="1827219"/>
            <a:ext cx="866480" cy="889597"/>
          </a:xfrm>
          <a:prstGeom prst="rect">
            <a:avLst/>
          </a:prstGeom>
        </p:spPr>
      </p:pic>
      <p:sp>
        <p:nvSpPr>
          <p:cNvPr id="17" name="文本8" title=""/>
          <p:cNvSpPr txBox="1"/>
          <p:nvPr/>
        </p:nvSpPr>
        <p:spPr>
          <a:xfrm>
            <a:off x="3199079" y="1573206"/>
            <a:ext cx="3685099" cy="139731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形状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154" y="1685411"/>
            <a:ext cx="333213" cy="1258919"/>
          </a:xfrm>
          <a:prstGeom prst="rect">
            <a:avLst/>
          </a:prstGeom>
        </p:spPr>
      </p:pic>
      <p:sp>
        <p:nvSpPr>
          <p:cNvPr id="19" name="文本9" title=""/>
          <p:cNvSpPr txBox="1"/>
          <p:nvPr/>
        </p:nvSpPr>
        <p:spPr>
          <a:xfrm>
            <a:off x="4048824" y="157294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0" title=""/>
          <p:cNvSpPr txBox="1"/>
          <p:nvPr/>
        </p:nvSpPr>
        <p:spPr>
          <a:xfrm>
            <a:off x="4048843" y="237858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1" title=""/>
          <p:cNvSpPr txBox="1"/>
          <p:nvPr/>
        </p:nvSpPr>
        <p:spPr>
          <a:xfrm>
            <a:off x="4048804" y="197519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2" title=""/>
          <p:cNvSpPr txBox="1"/>
          <p:nvPr/>
        </p:nvSpPr>
        <p:spPr>
          <a:xfrm>
            <a:off x="5998715" y="1599124"/>
            <a:ext cx="4106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文本13" title=""/>
          <p:cNvSpPr txBox="1"/>
          <p:nvPr/>
        </p:nvSpPr>
        <p:spPr>
          <a:xfrm>
            <a:off x="5995714" y="2404796"/>
            <a:ext cx="4170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4" name="文本14" title=""/>
          <p:cNvSpPr txBox="1"/>
          <p:nvPr/>
        </p:nvSpPr>
        <p:spPr>
          <a:xfrm>
            <a:off x="5998724" y="2000764"/>
            <a:ext cx="4106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文本15" title=""/>
          <p:cNvSpPr txBox="1"/>
          <p:nvPr/>
        </p:nvSpPr>
        <p:spPr>
          <a:xfrm>
            <a:off x="719728" y="3294964"/>
            <a:ext cx="110775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变形式：_______，只能用来求______，______说成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(或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)成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公式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990" y="3359239"/>
            <a:ext cx="1120254" cy="464220"/>
          </a:xfrm>
          <a:prstGeom prst="rect">
            <a:avLst/>
          </a:prstGeom>
        </p:spPr>
      </p:pic>
      <p:sp>
        <p:nvSpPr>
          <p:cNvPr id="27" name="文本16" title=""/>
          <p:cNvSpPr txBox="1"/>
          <p:nvPr/>
        </p:nvSpPr>
        <p:spPr>
          <a:xfrm>
            <a:off x="719328" y="3736286"/>
            <a:ext cx="11249025" cy="122963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变形式：_______，只能用来求______，______说成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比，_______说成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成反比。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7" title=""/>
          <p:cNvSpPr txBox="1"/>
          <p:nvPr/>
        </p:nvSpPr>
        <p:spPr>
          <a:xfrm>
            <a:off x="5191125" y="329513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8" title=""/>
          <p:cNvSpPr txBox="1"/>
          <p:nvPr/>
        </p:nvSpPr>
        <p:spPr>
          <a:xfrm>
            <a:off x="6334125" y="329533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" name="公式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6151" y="3674955"/>
            <a:ext cx="977586" cy="889597"/>
          </a:xfrm>
          <a:prstGeom prst="rect">
            <a:avLst/>
          </a:prstGeom>
        </p:spPr>
      </p:pic>
      <p:sp>
        <p:nvSpPr>
          <p:cNvPr id="31" name="文本19" title=""/>
          <p:cNvSpPr txBox="1"/>
          <p:nvPr/>
        </p:nvSpPr>
        <p:spPr>
          <a:xfrm>
            <a:off x="5191325" y="382317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20" title=""/>
          <p:cNvSpPr txBox="1"/>
          <p:nvPr/>
        </p:nvSpPr>
        <p:spPr>
          <a:xfrm>
            <a:off x="6334525" y="382297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21" title=""/>
          <p:cNvSpPr txBox="1"/>
          <p:nvPr/>
        </p:nvSpPr>
        <p:spPr>
          <a:xfrm>
            <a:off x="10418559" y="3822382"/>
            <a:ext cx="1143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也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22" title=""/>
          <p:cNvSpPr txBox="1"/>
          <p:nvPr/>
        </p:nvSpPr>
        <p:spPr>
          <a:xfrm>
            <a:off x="719328" y="4812621"/>
            <a:ext cx="91249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适用范围：只适用于将____能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转化为____能的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7" action="ppaction://hlinksldjump"/>
              </a:rPr>
              <a:t>纯电阻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23" title=""/>
          <p:cNvSpPr txBox="1"/>
          <p:nvPr/>
        </p:nvSpPr>
        <p:spPr>
          <a:xfrm>
            <a:off x="4251322" y="4812792"/>
            <a:ext cx="59769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24" title=""/>
          <p:cNvSpPr txBox="1"/>
          <p:nvPr/>
        </p:nvSpPr>
        <p:spPr>
          <a:xfrm>
            <a:off x="6614322" y="4812982"/>
            <a:ext cx="5054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25" title=""/>
          <p:cNvSpPr txBox="1"/>
          <p:nvPr/>
        </p:nvSpPr>
        <p:spPr>
          <a:xfrm>
            <a:off x="719690" y="5267916"/>
            <a:ext cx="211097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⑷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使用注意：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6" title=""/>
          <p:cNvSpPr txBox="1"/>
          <p:nvPr/>
        </p:nvSpPr>
        <p:spPr>
          <a:xfrm>
            <a:off x="2513009" y="5755348"/>
            <a:ext cx="9363075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②同一性：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I、U、R必须是对同一______或同一段______而言的，一般用______的角标表示，如___、___、___；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27" title=""/>
          <p:cNvSpPr txBox="1"/>
          <p:nvPr/>
        </p:nvSpPr>
        <p:spPr>
          <a:xfrm>
            <a:off x="2513257" y="5288032"/>
            <a:ext cx="91249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①同时性：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I、U、R必须是同一导体或电路在同一______而言的。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28" title=""/>
          <p:cNvSpPr txBox="1"/>
          <p:nvPr/>
        </p:nvSpPr>
        <p:spPr>
          <a:xfrm>
            <a:off x="-5839" y="-1059904"/>
            <a:ext cx="12197934" cy="10596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不能说电压与电流(或电阻)成正比：因为电压是由电源提供的，电压是形成电流的原因；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不能说电阻与电压成正比，与电流成反比：因为电阻是导体本身的一种性质，它的大小由导体本身的材料、长度、横截面积和温度等因素决定，与电压电流无关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" name="文本29" title=""/>
          <p:cNvSpPr txBox="1"/>
          <p:nvPr/>
        </p:nvSpPr>
        <p:spPr>
          <a:xfrm>
            <a:off x="7119747" y="575521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导体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30" title=""/>
          <p:cNvSpPr txBox="1"/>
          <p:nvPr/>
        </p:nvSpPr>
        <p:spPr>
          <a:xfrm>
            <a:off x="9116606" y="575501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31" title=""/>
          <p:cNvSpPr txBox="1"/>
          <p:nvPr/>
        </p:nvSpPr>
        <p:spPr>
          <a:xfrm>
            <a:off x="2944216" y="615783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32" title=""/>
          <p:cNvSpPr txBox="1"/>
          <p:nvPr/>
        </p:nvSpPr>
        <p:spPr>
          <a:xfrm>
            <a:off x="5797544" y="6157836"/>
            <a:ext cx="46345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I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5" name="文本33" title=""/>
          <p:cNvSpPr txBox="1"/>
          <p:nvPr/>
        </p:nvSpPr>
        <p:spPr>
          <a:xfrm>
            <a:off x="6545266" y="6157836"/>
            <a:ext cx="50587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文本34" title=""/>
          <p:cNvSpPr txBox="1"/>
          <p:nvPr/>
        </p:nvSpPr>
        <p:spPr>
          <a:xfrm>
            <a:off x="7272738" y="6157836"/>
            <a:ext cx="48904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7" name="文本35" title=""/>
          <p:cNvSpPr txBox="1"/>
          <p:nvPr/>
        </p:nvSpPr>
        <p:spPr>
          <a:xfrm>
            <a:off x="9189644" y="524724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1442700" y="11328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1" grpId="0" animBg="1"/>
      <p:bldP spid="25" grpId="0" animBg="1"/>
      <p:bldP spid="26" grpId="0" animBg="1"/>
      <p:bldP spid="28" grpId="0" animBg="1"/>
      <p:bldP spid="29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83746"/>
            <a:ext cx="4070576" cy="835009"/>
            <a:chExt cx="4070576" cy="835009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472339" cy="760847"/>
            </a:xfrm>
            <a:custGeom>
              <a:gdLst>
                <a:gd name="connsiteX0" fmla="*/ 0 w 3472339"/>
                <a:gd name="connsiteY0" fmla="*/ 760847 h 760847"/>
                <a:gd name="connsiteX1" fmla="*/ 3472339 w 3472339"/>
                <a:gd name="connsiteY1" fmla="*/ 760847 h 760847"/>
                <a:gd name="connsiteX2" fmla="*/ 0 w 3472339"/>
                <a:gd name="connsiteY2" fmla="*/ 760847 h 760847"/>
                <a:gd name="connsiteX0-1" fmla="*/ 0 w 3472339"/>
                <a:gd name="connsiteY0-2" fmla="*/ 0 h 760847"/>
                <a:gd name="connsiteX1-3" fmla="*/ 1260 w 3472339"/>
                <a:gd name="connsiteY1-4" fmla="*/ 0 h 760847"/>
                <a:gd name="connsiteX2-5" fmla="*/ 0 w 34723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72338" h="760847">
                  <a:moveTo>
                    <a:pt x="0" y="760847"/>
                  </a:moveTo>
                  <a:lnTo>
                    <a:pt x="3472339" y="760847"/>
                  </a:lnTo>
                  <a:lnTo>
                    <a:pt x="0" y="760847"/>
                  </a:lnTo>
                  <a:close/>
                </a:path>
                <a:path w="3472338" h="760847">
                  <a:moveTo>
                    <a:pt x="0" y="0"/>
                  </a:moveTo>
                  <a:lnTo>
                    <a:pt x="126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64995" y="273901"/>
              <a:ext cx="350558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欧姆定律的简单计算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4757" y="1741075"/>
            <a:ext cx="10493807" cy="89392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 1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一辆汽车的车灯，灯丝电阻为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30Ω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，接在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12V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的电源两端，求通过这盏电灯的电流。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6958841" y="2549233"/>
            <a:ext cx="4811135" cy="3476949"/>
            <a:chExt cx="4811135" cy="3476949"/>
          </a:xfrm>
        </p:grpSpPr>
        <p:sp>
          <p:nvSpPr>
            <p:cNvPr id="11" name="形状7"/>
            <p:cNvSpPr txBox="1"/>
            <p:nvPr/>
          </p:nvSpPr>
          <p:spPr>
            <a:xfrm>
              <a:off x="0" y="0"/>
              <a:ext cx="4811135" cy="3476949"/>
            </a:xfrm>
            <a:custGeom>
              <a:gdLst>
                <a:gd name="connsiteX0" fmla="*/ 87088 w 4811135"/>
                <a:gd name="connsiteY0" fmla="*/ 0 h 3476949"/>
                <a:gd name="connsiteX1" fmla="*/ 4724047 w 4811135"/>
                <a:gd name="connsiteY1" fmla="*/ 0 h 3476949"/>
                <a:gd name="connsiteX2" fmla="*/ 4772144 w 4811135"/>
                <a:gd name="connsiteY2" fmla="*/ 0 h 3476949"/>
                <a:gd name="connsiteX3" fmla="*/ 4811135 w 4811135"/>
                <a:gd name="connsiteY3" fmla="*/ 3389861 h 3476949"/>
                <a:gd name="connsiteX4" fmla="*/ 4811135 w 4811135"/>
                <a:gd name="connsiteY4" fmla="*/ 3437958 h 3476949"/>
                <a:gd name="connsiteX5" fmla="*/ 87088 w 4811135"/>
                <a:gd name="connsiteY5" fmla="*/ 3476949 h 3476949"/>
                <a:gd name="connsiteX6" fmla="*/ 38991 w 4811135"/>
                <a:gd name="connsiteY6" fmla="*/ 3476949 h 3476949"/>
                <a:gd name="connsiteX7" fmla="*/ 0 w 4811135"/>
                <a:gd name="connsiteY7" fmla="*/ 87088 h 3476949"/>
                <a:gd name="connsiteX8" fmla="*/ 0 w 4811135"/>
                <a:gd name="connsiteY8" fmla="*/ 38991 h 347694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1135" h="3476949">
                  <a:moveTo>
                    <a:pt x="87088" y="0"/>
                  </a:moveTo>
                  <a:lnTo>
                    <a:pt x="4724047" y="0"/>
                  </a:lnTo>
                  <a:cubicBezTo>
                    <a:pt x="4772144" y="0"/>
                    <a:pt x="4811135" y="38991"/>
                    <a:pt x="4811135" y="87088"/>
                  </a:cubicBezTo>
                  <a:lnTo>
                    <a:pt x="4811135" y="3389861"/>
                  </a:lnTo>
                  <a:cubicBezTo>
                    <a:pt x="4811135" y="3437958"/>
                    <a:pt x="4772144" y="3476949"/>
                    <a:pt x="4724047" y="3476949"/>
                  </a:cubicBezTo>
                  <a:lnTo>
                    <a:pt x="87088" y="3476949"/>
                  </a:lnTo>
                  <a:cubicBezTo>
                    <a:pt x="38991" y="3476949"/>
                    <a:pt x="0" y="3437958"/>
                    <a:pt x="0" y="3389861"/>
                  </a:cubicBezTo>
                  <a:lnTo>
                    <a:pt x="0" y="87088"/>
                  </a:lnTo>
                  <a:cubicBezTo>
                    <a:pt x="0" y="38991"/>
                    <a:pt x="38991" y="0"/>
                    <a:pt x="8708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 flipV="1">
              <a:off x="242211" y="621954"/>
              <a:ext cx="4312324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3" name="文本2" title=""/>
          <p:cNvSpPr txBox="1"/>
          <p:nvPr/>
        </p:nvSpPr>
        <p:spPr>
          <a:xfrm>
            <a:off x="7131548" y="2581770"/>
            <a:ext cx="4021455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欧姆定律的应用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解题步骤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3" title=""/>
          <p:cNvSpPr txBox="1"/>
          <p:nvPr/>
        </p:nvSpPr>
        <p:spPr>
          <a:xfrm>
            <a:off x="7132825" y="3788912"/>
            <a:ext cx="445198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根据题意，画出_________；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7132834" y="4380957"/>
            <a:ext cx="4541996" cy="100631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在图上标明已知量的______、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和未知量的_______；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7133025" y="5346906"/>
            <a:ext cx="405372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选用物理公式进行计算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9806702" y="3789255"/>
            <a:ext cx="11525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电路图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10401605" y="4383862"/>
            <a:ext cx="87749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符号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8" title=""/>
          <p:cNvSpPr txBox="1"/>
          <p:nvPr/>
        </p:nvSpPr>
        <p:spPr>
          <a:xfrm>
            <a:off x="7270337" y="4754375"/>
            <a:ext cx="8896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数值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415090" y="2694156"/>
            <a:ext cx="4883153" cy="65982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电阻R=30Ω，电压U=12V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1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80" y="3289525"/>
            <a:ext cx="3079042" cy="874633"/>
          </a:xfrm>
          <a:prstGeom prst="rect">
            <a:avLst/>
          </a:prstGeom>
        </p:spPr>
      </p:pic>
      <p:sp>
        <p:nvSpPr>
          <p:cNvPr id="22" name="文本10" title=""/>
          <p:cNvSpPr txBox="1"/>
          <p:nvPr/>
        </p:nvSpPr>
        <p:spPr>
          <a:xfrm>
            <a:off x="7132234" y="3196266"/>
            <a:ext cx="314325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读题、审题；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1" title=""/>
          <p:cNvSpPr txBox="1"/>
          <p:nvPr/>
        </p:nvSpPr>
        <p:spPr>
          <a:xfrm>
            <a:off x="9825619" y="4754537"/>
            <a:ext cx="87749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符号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2" title=""/>
          <p:cNvSpPr txBox="1"/>
          <p:nvPr/>
        </p:nvSpPr>
        <p:spPr>
          <a:xfrm>
            <a:off x="379628" y="1148820"/>
            <a:ext cx="4190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已知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，求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1" grpId="0" animBg="1"/>
      <p:bldP spid="10" grpId="0" animBg="1"/>
      <p:bldP spid="13" grpId="0" animBg="1"/>
      <p:bldP spid="22" grpId="0" animBg="1"/>
      <p:bldP spid="14" grpId="0" animBg="1"/>
      <p:bldP spid="17" grpId="0" animBg="1"/>
      <p:bldP spid="15" grpId="0" animBg="1"/>
      <p:bldP spid="18" grpId="0" animBg="1"/>
      <p:bldP spid="19" grpId="0" animBg="1"/>
      <p:bldP spid="23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83746"/>
            <a:ext cx="4070576" cy="835009"/>
            <a:chExt cx="4070576" cy="835009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472339" cy="760847"/>
            </a:xfrm>
            <a:custGeom>
              <a:gdLst>
                <a:gd name="connsiteX0" fmla="*/ 0 w 3472339"/>
                <a:gd name="connsiteY0" fmla="*/ 760847 h 760847"/>
                <a:gd name="connsiteX1" fmla="*/ 3472339 w 3472339"/>
                <a:gd name="connsiteY1" fmla="*/ 760847 h 760847"/>
                <a:gd name="connsiteX2" fmla="*/ 0 w 3472339"/>
                <a:gd name="connsiteY2" fmla="*/ 760847 h 760847"/>
                <a:gd name="connsiteX0-1" fmla="*/ 0 w 3472339"/>
                <a:gd name="connsiteY0-2" fmla="*/ 0 h 760847"/>
                <a:gd name="connsiteX1-3" fmla="*/ 1260 w 3472339"/>
                <a:gd name="connsiteY1-4" fmla="*/ 0 h 760847"/>
                <a:gd name="connsiteX2-5" fmla="*/ 0 w 34723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72338" h="760847">
                  <a:moveTo>
                    <a:pt x="0" y="760847"/>
                  </a:moveTo>
                  <a:lnTo>
                    <a:pt x="3472339" y="760847"/>
                  </a:lnTo>
                  <a:lnTo>
                    <a:pt x="0" y="760847"/>
                  </a:lnTo>
                  <a:close/>
                </a:path>
                <a:path w="3472338" h="760847">
                  <a:moveTo>
                    <a:pt x="0" y="0"/>
                  </a:moveTo>
                  <a:lnTo>
                    <a:pt x="126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64995" y="273901"/>
              <a:ext cx="350558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欧姆定律的简单计算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4757" y="1741075"/>
            <a:ext cx="11227232" cy="12334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 2.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在如图所示的电路中，调节滑动变阻器 </a:t>
            </a:r>
            <a:r>
              <a:rPr lang="zh-CN" altLang="en-US" sz="2400" b="1" i="1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R'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，使灯泡正常发光，用电流表测得通过它的电流值是0.6 A。已知该灯泡正常发光时的电阻是20 Ω，求灯泡两端的电压。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379628" y="1148820"/>
            <a:ext cx="4190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已知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，求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864" y="2854442"/>
            <a:ext cx="3971239" cy="2266950"/>
          </a:xfrm>
          <a:prstGeom prst="rect">
            <a:avLst/>
          </a:prstGeom>
        </p:spPr>
      </p:pic>
      <p:pic>
        <p:nvPicPr>
          <p:cNvPr id="12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981" y="2973667"/>
            <a:ext cx="3203718" cy="1127160"/>
          </a:xfrm>
          <a:prstGeom prst="rect">
            <a:avLst/>
          </a:prstGeom>
        </p:spPr>
      </p:pic>
      <p:pic>
        <p:nvPicPr>
          <p:cNvPr id="13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88" y="4053392"/>
            <a:ext cx="4770440" cy="629879"/>
          </a:xfrm>
          <a:prstGeom prst="rect">
            <a:avLst/>
          </a:prstGeom>
        </p:spPr>
      </p:pic>
      <p:pic>
        <p:nvPicPr>
          <p:cNvPr id="14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438" y="4678604"/>
            <a:ext cx="4151795" cy="88266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83746"/>
            <a:ext cx="4070576" cy="835009"/>
            <a:chExt cx="4070576" cy="835009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472339" cy="760847"/>
            </a:xfrm>
            <a:custGeom>
              <a:gdLst>
                <a:gd name="connsiteX0" fmla="*/ 0 w 3472339"/>
                <a:gd name="connsiteY0" fmla="*/ 760847 h 760847"/>
                <a:gd name="connsiteX1" fmla="*/ 3472339 w 3472339"/>
                <a:gd name="connsiteY1" fmla="*/ 760847 h 760847"/>
                <a:gd name="connsiteX2" fmla="*/ 0 w 3472339"/>
                <a:gd name="connsiteY2" fmla="*/ 760847 h 760847"/>
                <a:gd name="connsiteX0-1" fmla="*/ 0 w 3472339"/>
                <a:gd name="connsiteY0-2" fmla="*/ 0 h 760847"/>
                <a:gd name="connsiteX1-3" fmla="*/ 1260 w 3472339"/>
                <a:gd name="connsiteY1-4" fmla="*/ 0 h 760847"/>
                <a:gd name="connsiteX2-5" fmla="*/ 0 w 34723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72338" h="760848">
                  <a:moveTo>
                    <a:pt x="0" y="760847"/>
                  </a:moveTo>
                  <a:lnTo>
                    <a:pt x="3472339" y="760847"/>
                  </a:lnTo>
                  <a:lnTo>
                    <a:pt x="0" y="760847"/>
                  </a:lnTo>
                  <a:close/>
                </a:path>
                <a:path w="3472338" h="760848">
                  <a:moveTo>
                    <a:pt x="0" y="0"/>
                  </a:moveTo>
                  <a:lnTo>
                    <a:pt x="126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64995" y="273901"/>
              <a:ext cx="350558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欧姆定律的简单计算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4757" y="1741075"/>
            <a:ext cx="11227232" cy="88582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 3.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如图所示，闭合开关后，电压表的示数为6V，电流表的示数为0.3A，求电阻</a:t>
            </a:r>
            <a:r>
              <a:rPr lang="zh-CN" altLang="en-US" sz="2400" b="1" i="1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R 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的阻值。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sp>
        <p:nvSpPr>
          <p:cNvPr id="11" name="文本2" title=""/>
          <p:cNvSpPr txBox="1"/>
          <p:nvPr/>
        </p:nvSpPr>
        <p:spPr>
          <a:xfrm>
            <a:off x="379628" y="1148820"/>
            <a:ext cx="4190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已知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，求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2" title=""/>
          <p:cNvGrpSpPr/>
          <p:nvPr/>
        </p:nvGrpSpPr>
        <p:grpSpPr>
          <a:xfrm>
            <a:off x="8444046" y="2574769"/>
            <a:ext cx="3054048" cy="2454805"/>
            <a:chExt cx="3054048" cy="2454805"/>
          </a:xfrm>
        </p:grpSpPr>
        <p:sp>
          <p:nvSpPr>
            <p:cNvPr id="13" name="形状7"/>
            <p:cNvSpPr txBox="1"/>
            <p:nvPr/>
          </p:nvSpPr>
          <p:spPr>
            <a:xfrm>
              <a:off x="0" y="0"/>
              <a:ext cx="3054048" cy="2437190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4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120" y="10004"/>
              <a:ext cx="2736037" cy="2444801"/>
            </a:xfrm>
            <a:prstGeom prst="rect">
              <a:avLst/>
            </a:prstGeom>
          </p:spPr>
        </p:pic>
      </p:grpSp>
      <p:grpSp>
        <p:nvGrpSpPr>
          <p:cNvPr id="15" name="组合3" title=""/>
          <p:cNvGrpSpPr/>
          <p:nvPr/>
        </p:nvGrpSpPr>
        <p:grpSpPr>
          <a:xfrm>
            <a:off x="414499" y="2699194"/>
            <a:ext cx="6304830" cy="1130852"/>
            <a:chExt cx="6304830" cy="1130852"/>
          </a:xfrm>
        </p:grpSpPr>
        <p:sp>
          <p:nvSpPr>
            <p:cNvPr id="16" name="文本3"/>
            <p:cNvSpPr txBox="1"/>
            <p:nvPr/>
          </p:nvSpPr>
          <p:spPr>
            <a:xfrm>
              <a:off x="0" y="0"/>
              <a:ext cx="1183413" cy="741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2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思源黑体 CN Regular"/>
                  <a:ea typeface="思源黑体 CN Regular"/>
                </a:rPr>
                <a:t>解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: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文本4"/>
            <p:cNvSpPr txBox="1"/>
            <p:nvPr/>
          </p:nvSpPr>
          <p:spPr>
            <a:xfrm>
              <a:off x="691430" y="57425"/>
              <a:ext cx="5613400" cy="107342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4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思源黑体 CN Regular"/>
                  <a:ea typeface="思源黑体 CN Regular"/>
                </a:rPr>
                <a:t>由欧姆定律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楷体" panose="02010609060101010101" charset="-122"/>
                  <a:ea typeface="楷体" panose="02010609060101010101" charset="-122"/>
                </a:rPr>
                <a:t>       得：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endParaRPr>
            </a:p>
            <a:p>
              <a:pPr marL="0" algn="l"/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pic>
          <p:nvPicPr>
            <p:cNvPr id="18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7245" y="56632"/>
              <a:ext cx="746791" cy="670818"/>
            </a:xfrm>
            <a:prstGeom prst="rect">
              <a:avLst/>
            </a:prstGeom>
          </p:spPr>
        </p:pic>
      </p:grpSp>
      <p:pic>
        <p:nvPicPr>
          <p:cNvPr id="19" name="图片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14" y="3560216"/>
            <a:ext cx="2929481" cy="8648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29740" y="770096"/>
            <a:ext cx="9440332" cy="5310188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910" y="865403"/>
            <a:ext cx="878081" cy="5128822"/>
          </a:xfrm>
          <a:custGeom>
            <a:gdLst>
              <a:gd name="connsiteX0" fmla="*/ 210739 w 878081"/>
              <a:gd name="connsiteY0" fmla="*/ 0 h 5128822"/>
              <a:gd name="connsiteX1" fmla="*/ 807835 w 878081"/>
              <a:gd name="connsiteY1" fmla="*/ 0 h 5128822"/>
              <a:gd name="connsiteX2" fmla="*/ 832931 w 878081"/>
              <a:gd name="connsiteY2" fmla="*/ 0 h 5128822"/>
              <a:gd name="connsiteX3" fmla="*/ 881218 w 878081"/>
              <a:gd name="connsiteY3" fmla="*/ 56858 h 5128822"/>
              <a:gd name="connsiteX4" fmla="*/ 856122 w 878081"/>
              <a:gd name="connsiteY4" fmla="*/ 127104 h 5128822"/>
              <a:gd name="connsiteX5" fmla="*/ 737588 w 878081"/>
              <a:gd name="connsiteY5" fmla="*/ 140493 h 5128822"/>
              <a:gd name="connsiteX6" fmla="*/ 737588 w 878081"/>
              <a:gd name="connsiteY6" fmla="*/ 5058576 h 5128822"/>
              <a:gd name="connsiteX7" fmla="*/ 737588 w 878081"/>
              <a:gd name="connsiteY7" fmla="*/ 5097371 h 5128822"/>
              <a:gd name="connsiteX8" fmla="*/ 70246 w 878081"/>
              <a:gd name="connsiteY8" fmla="*/ 5128822 h 5128822"/>
              <a:gd name="connsiteX9" fmla="*/ 31516 w 878081"/>
              <a:gd name="connsiteY9" fmla="*/ 5128729 h 5128822"/>
              <a:gd name="connsiteX10" fmla="*/ 168 w 878081"/>
              <a:gd name="connsiteY10" fmla="*/ 5019845 h 5128822"/>
              <a:gd name="connsiteX11" fmla="*/ 140493 w 878081"/>
              <a:gd name="connsiteY11" fmla="*/ 4988329 h 5128822"/>
              <a:gd name="connsiteX12" fmla="*/ 140493 w 878081"/>
              <a:gd name="connsiteY12" fmla="*/ 70246 h 5128822"/>
              <a:gd name="connsiteX13" fmla="*/ 140493 w 878081"/>
              <a:gd name="connsiteY13" fmla="*/ 31450 h 5128822"/>
              <a:gd name="connsiteX0-1" fmla="*/ 210739 w 878081"/>
              <a:gd name="connsiteY0-2" fmla="*/ 0 h 5128822"/>
              <a:gd name="connsiteX1-3" fmla="*/ 807835 w 878081"/>
              <a:gd name="connsiteY1-4" fmla="*/ 0 h 5128822"/>
              <a:gd name="connsiteX2-5" fmla="*/ 832931 w 878081"/>
              <a:gd name="connsiteY2-6" fmla="*/ 0 h 5128822"/>
              <a:gd name="connsiteX3-7" fmla="*/ 881218 w 878081"/>
              <a:gd name="connsiteY3-8" fmla="*/ 56858 h 5128822"/>
              <a:gd name="connsiteX4-9" fmla="*/ 856122 w 878081"/>
              <a:gd name="connsiteY4-10" fmla="*/ 127104 h 5128822"/>
              <a:gd name="connsiteX5-11" fmla="*/ 210739 w 878081"/>
              <a:gd name="connsiteY5-12" fmla="*/ 140493 h 5128822"/>
              <a:gd name="connsiteX6-13" fmla="*/ 235836 w 878081"/>
              <a:gd name="connsiteY6-14" fmla="*/ 140493 h 5128822"/>
              <a:gd name="connsiteX7-15" fmla="*/ 284123 w 878081"/>
              <a:gd name="connsiteY7-16" fmla="*/ 83635 h 5128822"/>
              <a:gd name="connsiteX8-17" fmla="*/ 259026 w 878081"/>
              <a:gd name="connsiteY8-18" fmla="*/ 13389 h 5128822"/>
              <a:gd name="connsiteX0-19" fmla="*/ 210739 w 878081"/>
              <a:gd name="connsiteY0-20" fmla="*/ 70246 h 5128822"/>
              <a:gd name="connsiteX1-21" fmla="*/ 280986 w 878081"/>
              <a:gd name="connsiteY1-22" fmla="*/ 70246 h 5128822"/>
              <a:gd name="connsiteX2-23" fmla="*/ 280986 w 878081"/>
              <a:gd name="connsiteY2-24" fmla="*/ 109043 h 5128822"/>
              <a:gd name="connsiteX3-25" fmla="*/ 191341 w 878081"/>
              <a:gd name="connsiteY3-26" fmla="*/ 140493 h 5128822"/>
              <a:gd name="connsiteX4-27" fmla="*/ 175616 w 878081"/>
              <a:gd name="connsiteY4-28" fmla="*/ 85972 h 5128822"/>
              <a:gd name="connsiteX0-29" fmla="*/ 70246 w 878081"/>
              <a:gd name="connsiteY0-30" fmla="*/ 4988329 h 5128822"/>
              <a:gd name="connsiteX1-31" fmla="*/ 140493 w 878081"/>
              <a:gd name="connsiteY1-32" fmla="*/ 4988329 h 5128822"/>
              <a:gd name="connsiteX2-33" fmla="*/ 140493 w 878081"/>
              <a:gd name="connsiteY2-34" fmla="*/ 5058576 h 5128822"/>
              <a:gd name="connsiteX3-35" fmla="*/ 140493 w 878081"/>
              <a:gd name="connsiteY3-36" fmla="*/ 5086988 h 5128822"/>
              <a:gd name="connsiteX4-37" fmla="*/ 70879 w 878081"/>
              <a:gd name="connsiteY4-38" fmla="*/ 5134348 h 5128822"/>
              <a:gd name="connsiteX5-39" fmla="*/ 484 w 878081"/>
              <a:gd name="connsiteY5-40" fmla="*/ 5088157 h 5128822"/>
              <a:gd name="connsiteX6-41" fmla="*/ 16220 w 878081"/>
              <a:gd name="connsiteY6-42" fmla="*/ 5005444 h 5128822"/>
              <a:gd name="connsiteX0-43" fmla="*/ 70246 w 878081"/>
              <a:gd name="connsiteY0-44" fmla="*/ 4988329 h 5128822"/>
              <a:gd name="connsiteX1-45" fmla="*/ 89612 w 878081"/>
              <a:gd name="connsiteY1-46" fmla="*/ 4988376 h 5128822"/>
              <a:gd name="connsiteX2-47" fmla="*/ 105286 w 878081"/>
              <a:gd name="connsiteY2-48" fmla="*/ 5042818 h 5128822"/>
              <a:gd name="connsiteX3-49" fmla="*/ 140493 w 878081"/>
              <a:gd name="connsiteY3-50" fmla="*/ 5058576 h 5128822"/>
              <a:gd name="connsiteX4-51" fmla="*/ 140493 w 878081"/>
              <a:gd name="connsiteY4-52" fmla="*/ 5086988 h 5128822"/>
              <a:gd name="connsiteX5-53" fmla="*/ 70879 w 878081"/>
              <a:gd name="connsiteY5-54" fmla="*/ 5134348 h 5128822"/>
              <a:gd name="connsiteX6-55" fmla="*/ 484 w 878081"/>
              <a:gd name="connsiteY6-56" fmla="*/ 5088157 h 5128822"/>
              <a:gd name="connsiteX7-57" fmla="*/ 16220 w 878081"/>
              <a:gd name="connsiteY7-58" fmla="*/ 5005444 h 512882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1288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058576"/>
                </a:lnTo>
                <a:cubicBezTo>
                  <a:pt x="737588" y="5097371"/>
                  <a:pt x="706138" y="5128821"/>
                  <a:pt x="667342" y="5128822"/>
                </a:cubicBezTo>
                <a:lnTo>
                  <a:pt x="70246" y="5128822"/>
                </a:lnTo>
                <a:cubicBezTo>
                  <a:pt x="31516" y="5128729"/>
                  <a:pt x="168" y="5097306"/>
                  <a:pt x="168" y="5058576"/>
                </a:cubicBezTo>
                <a:cubicBezTo>
                  <a:pt x="168" y="5019845"/>
                  <a:pt x="31516" y="4988422"/>
                  <a:pt x="70246" y="4988329"/>
                </a:cubicBezTo>
                <a:lnTo>
                  <a:pt x="140493" y="49883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1288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128825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128825">
                <a:moveTo>
                  <a:pt x="70246" y="4988329"/>
                </a:moveTo>
                <a:lnTo>
                  <a:pt x="140493" y="4988329"/>
                </a:lnTo>
                <a:lnTo>
                  <a:pt x="140493" y="5058576"/>
                </a:lnTo>
                <a:cubicBezTo>
                  <a:pt x="140493" y="5086988"/>
                  <a:pt x="123378" y="5112602"/>
                  <a:pt x="97129" y="5123476"/>
                </a:cubicBezTo>
                <a:cubicBezTo>
                  <a:pt x="70879" y="5134348"/>
                  <a:pt x="40665" y="5128338"/>
                  <a:pt x="20575" y="5108248"/>
                </a:cubicBezTo>
                <a:cubicBezTo>
                  <a:pt x="484" y="5088157"/>
                  <a:pt x="-5526" y="5057944"/>
                  <a:pt x="5347" y="5031694"/>
                </a:cubicBezTo>
                <a:cubicBezTo>
                  <a:pt x="16220" y="5005444"/>
                  <a:pt x="41834" y="4988330"/>
                  <a:pt x="70246" y="4988329"/>
                </a:cubicBezTo>
                <a:close/>
              </a:path>
              <a:path w="878083" h="5128825">
                <a:moveTo>
                  <a:pt x="70246" y="4988329"/>
                </a:moveTo>
                <a:cubicBezTo>
                  <a:pt x="89612" y="4988376"/>
                  <a:pt x="105286" y="5004088"/>
                  <a:pt x="105286" y="5023453"/>
                </a:cubicBezTo>
                <a:cubicBezTo>
                  <a:pt x="105286" y="5042818"/>
                  <a:pt x="89612" y="5058530"/>
                  <a:pt x="70246" y="5058576"/>
                </a:cubicBezTo>
                <a:lnTo>
                  <a:pt x="140493" y="5058576"/>
                </a:lnTo>
                <a:cubicBezTo>
                  <a:pt x="140493" y="5086988"/>
                  <a:pt x="123378" y="5112602"/>
                  <a:pt x="97129" y="5123476"/>
                </a:cubicBezTo>
                <a:cubicBezTo>
                  <a:pt x="70879" y="5134348"/>
                  <a:pt x="40665" y="5128338"/>
                  <a:pt x="20575" y="5108248"/>
                </a:cubicBezTo>
                <a:cubicBezTo>
                  <a:pt x="484" y="5088157"/>
                  <a:pt x="-5526" y="5057944"/>
                  <a:pt x="5347" y="5031694"/>
                </a:cubicBezTo>
                <a:cubicBezTo>
                  <a:pt x="16220" y="5005444"/>
                  <a:pt x="41834" y="4988330"/>
                  <a:pt x="70246" y="49883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欧姆定律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的概念辨析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2595" y="780926"/>
            <a:ext cx="9417053" cy="52970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910" y="865403"/>
            <a:ext cx="878081" cy="5128822"/>
          </a:xfrm>
          <a:custGeom>
            <a:gdLst>
              <a:gd name="connsiteX0" fmla="*/ 210739 w 878081"/>
              <a:gd name="connsiteY0" fmla="*/ 0 h 5128822"/>
              <a:gd name="connsiteX1" fmla="*/ 807835 w 878081"/>
              <a:gd name="connsiteY1" fmla="*/ 0 h 5128822"/>
              <a:gd name="connsiteX2" fmla="*/ 832931 w 878081"/>
              <a:gd name="connsiteY2" fmla="*/ 0 h 5128822"/>
              <a:gd name="connsiteX3" fmla="*/ 881218 w 878081"/>
              <a:gd name="connsiteY3" fmla="*/ 56858 h 5128822"/>
              <a:gd name="connsiteX4" fmla="*/ 856122 w 878081"/>
              <a:gd name="connsiteY4" fmla="*/ 127104 h 5128822"/>
              <a:gd name="connsiteX5" fmla="*/ 737588 w 878081"/>
              <a:gd name="connsiteY5" fmla="*/ 140493 h 5128822"/>
              <a:gd name="connsiteX6" fmla="*/ 737588 w 878081"/>
              <a:gd name="connsiteY6" fmla="*/ 5058576 h 5128822"/>
              <a:gd name="connsiteX7" fmla="*/ 737588 w 878081"/>
              <a:gd name="connsiteY7" fmla="*/ 5097371 h 5128822"/>
              <a:gd name="connsiteX8" fmla="*/ 70246 w 878081"/>
              <a:gd name="connsiteY8" fmla="*/ 5128822 h 5128822"/>
              <a:gd name="connsiteX9" fmla="*/ 31516 w 878081"/>
              <a:gd name="connsiteY9" fmla="*/ 5128729 h 5128822"/>
              <a:gd name="connsiteX10" fmla="*/ 168 w 878081"/>
              <a:gd name="connsiteY10" fmla="*/ 5019845 h 5128822"/>
              <a:gd name="connsiteX11" fmla="*/ 140493 w 878081"/>
              <a:gd name="connsiteY11" fmla="*/ 4988329 h 5128822"/>
              <a:gd name="connsiteX12" fmla="*/ 140493 w 878081"/>
              <a:gd name="connsiteY12" fmla="*/ 70246 h 5128822"/>
              <a:gd name="connsiteX13" fmla="*/ 140493 w 878081"/>
              <a:gd name="connsiteY13" fmla="*/ 31450 h 5128822"/>
              <a:gd name="connsiteX0-1" fmla="*/ 210739 w 878081"/>
              <a:gd name="connsiteY0-2" fmla="*/ 0 h 5128822"/>
              <a:gd name="connsiteX1-3" fmla="*/ 807835 w 878081"/>
              <a:gd name="connsiteY1-4" fmla="*/ 0 h 5128822"/>
              <a:gd name="connsiteX2-5" fmla="*/ 832931 w 878081"/>
              <a:gd name="connsiteY2-6" fmla="*/ 0 h 5128822"/>
              <a:gd name="connsiteX3-7" fmla="*/ 881218 w 878081"/>
              <a:gd name="connsiteY3-8" fmla="*/ 56858 h 5128822"/>
              <a:gd name="connsiteX4-9" fmla="*/ 856122 w 878081"/>
              <a:gd name="connsiteY4-10" fmla="*/ 127104 h 5128822"/>
              <a:gd name="connsiteX5-11" fmla="*/ 210739 w 878081"/>
              <a:gd name="connsiteY5-12" fmla="*/ 140493 h 5128822"/>
              <a:gd name="connsiteX6-13" fmla="*/ 235836 w 878081"/>
              <a:gd name="connsiteY6-14" fmla="*/ 140493 h 5128822"/>
              <a:gd name="connsiteX7-15" fmla="*/ 284123 w 878081"/>
              <a:gd name="connsiteY7-16" fmla="*/ 83635 h 5128822"/>
              <a:gd name="connsiteX8-17" fmla="*/ 259026 w 878081"/>
              <a:gd name="connsiteY8-18" fmla="*/ 13389 h 5128822"/>
              <a:gd name="connsiteX0-19" fmla="*/ 210739 w 878081"/>
              <a:gd name="connsiteY0-20" fmla="*/ 70246 h 5128822"/>
              <a:gd name="connsiteX1-21" fmla="*/ 280986 w 878081"/>
              <a:gd name="connsiteY1-22" fmla="*/ 70246 h 5128822"/>
              <a:gd name="connsiteX2-23" fmla="*/ 280986 w 878081"/>
              <a:gd name="connsiteY2-24" fmla="*/ 109043 h 5128822"/>
              <a:gd name="connsiteX3-25" fmla="*/ 191341 w 878081"/>
              <a:gd name="connsiteY3-26" fmla="*/ 140493 h 5128822"/>
              <a:gd name="connsiteX4-27" fmla="*/ 175616 w 878081"/>
              <a:gd name="connsiteY4-28" fmla="*/ 85972 h 5128822"/>
              <a:gd name="connsiteX0-29" fmla="*/ 70246 w 878081"/>
              <a:gd name="connsiteY0-30" fmla="*/ 4988329 h 5128822"/>
              <a:gd name="connsiteX1-31" fmla="*/ 140493 w 878081"/>
              <a:gd name="connsiteY1-32" fmla="*/ 4988329 h 5128822"/>
              <a:gd name="connsiteX2-33" fmla="*/ 140493 w 878081"/>
              <a:gd name="connsiteY2-34" fmla="*/ 5058576 h 5128822"/>
              <a:gd name="connsiteX3-35" fmla="*/ 140493 w 878081"/>
              <a:gd name="connsiteY3-36" fmla="*/ 5086988 h 5128822"/>
              <a:gd name="connsiteX4-37" fmla="*/ 70879 w 878081"/>
              <a:gd name="connsiteY4-38" fmla="*/ 5134348 h 5128822"/>
              <a:gd name="connsiteX5-39" fmla="*/ 484 w 878081"/>
              <a:gd name="connsiteY5-40" fmla="*/ 5088157 h 5128822"/>
              <a:gd name="connsiteX6-41" fmla="*/ 16220 w 878081"/>
              <a:gd name="connsiteY6-42" fmla="*/ 5005444 h 5128822"/>
              <a:gd name="connsiteX0-43" fmla="*/ 70246 w 878081"/>
              <a:gd name="connsiteY0-44" fmla="*/ 4988329 h 5128822"/>
              <a:gd name="connsiteX1-45" fmla="*/ 89612 w 878081"/>
              <a:gd name="connsiteY1-46" fmla="*/ 4988376 h 5128822"/>
              <a:gd name="connsiteX2-47" fmla="*/ 105286 w 878081"/>
              <a:gd name="connsiteY2-48" fmla="*/ 5042818 h 5128822"/>
              <a:gd name="connsiteX3-49" fmla="*/ 140493 w 878081"/>
              <a:gd name="connsiteY3-50" fmla="*/ 5058576 h 5128822"/>
              <a:gd name="connsiteX4-51" fmla="*/ 140493 w 878081"/>
              <a:gd name="connsiteY4-52" fmla="*/ 5086988 h 5128822"/>
              <a:gd name="connsiteX5-53" fmla="*/ 70879 w 878081"/>
              <a:gd name="connsiteY5-54" fmla="*/ 5134348 h 5128822"/>
              <a:gd name="connsiteX6-55" fmla="*/ 484 w 878081"/>
              <a:gd name="connsiteY6-56" fmla="*/ 5088157 h 5128822"/>
              <a:gd name="connsiteX7-57" fmla="*/ 16220 w 878081"/>
              <a:gd name="connsiteY7-58" fmla="*/ 5005444 h 512882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1288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058576"/>
                </a:lnTo>
                <a:cubicBezTo>
                  <a:pt x="737588" y="5097371"/>
                  <a:pt x="706138" y="5128821"/>
                  <a:pt x="667342" y="5128822"/>
                </a:cubicBezTo>
                <a:lnTo>
                  <a:pt x="70246" y="5128822"/>
                </a:lnTo>
                <a:cubicBezTo>
                  <a:pt x="31516" y="5128729"/>
                  <a:pt x="168" y="5097306"/>
                  <a:pt x="168" y="5058576"/>
                </a:cubicBezTo>
                <a:cubicBezTo>
                  <a:pt x="168" y="5019845"/>
                  <a:pt x="31516" y="4988422"/>
                  <a:pt x="70246" y="4988329"/>
                </a:cubicBezTo>
                <a:lnTo>
                  <a:pt x="140493" y="49883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1288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128825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128825">
                <a:moveTo>
                  <a:pt x="70246" y="4988329"/>
                </a:moveTo>
                <a:lnTo>
                  <a:pt x="140493" y="4988329"/>
                </a:lnTo>
                <a:lnTo>
                  <a:pt x="140493" y="5058576"/>
                </a:lnTo>
                <a:cubicBezTo>
                  <a:pt x="140493" y="5086988"/>
                  <a:pt x="123378" y="5112602"/>
                  <a:pt x="97129" y="5123476"/>
                </a:cubicBezTo>
                <a:cubicBezTo>
                  <a:pt x="70879" y="5134348"/>
                  <a:pt x="40665" y="5128338"/>
                  <a:pt x="20575" y="5108248"/>
                </a:cubicBezTo>
                <a:cubicBezTo>
                  <a:pt x="484" y="5088157"/>
                  <a:pt x="-5526" y="5057944"/>
                  <a:pt x="5347" y="5031694"/>
                </a:cubicBezTo>
                <a:cubicBezTo>
                  <a:pt x="16220" y="5005444"/>
                  <a:pt x="41834" y="4988330"/>
                  <a:pt x="70246" y="4988329"/>
                </a:cubicBezTo>
                <a:close/>
              </a:path>
              <a:path w="878083" h="5128825">
                <a:moveTo>
                  <a:pt x="70246" y="4988329"/>
                </a:moveTo>
                <a:cubicBezTo>
                  <a:pt x="89612" y="4988376"/>
                  <a:pt x="105286" y="5004088"/>
                  <a:pt x="105286" y="5023453"/>
                </a:cubicBezTo>
                <a:cubicBezTo>
                  <a:pt x="105286" y="5042818"/>
                  <a:pt x="89612" y="5058530"/>
                  <a:pt x="70246" y="5058576"/>
                </a:cubicBezTo>
                <a:lnTo>
                  <a:pt x="140493" y="5058576"/>
                </a:lnTo>
                <a:cubicBezTo>
                  <a:pt x="140493" y="5086988"/>
                  <a:pt x="123378" y="5112602"/>
                  <a:pt x="97129" y="5123476"/>
                </a:cubicBezTo>
                <a:cubicBezTo>
                  <a:pt x="70879" y="5134348"/>
                  <a:pt x="40665" y="5128338"/>
                  <a:pt x="20575" y="5108248"/>
                </a:cubicBezTo>
                <a:cubicBezTo>
                  <a:pt x="484" y="5088157"/>
                  <a:pt x="-5526" y="5057944"/>
                  <a:pt x="5347" y="5031694"/>
                </a:cubicBezTo>
                <a:cubicBezTo>
                  <a:pt x="16220" y="5005444"/>
                  <a:pt x="41834" y="4988330"/>
                  <a:pt x="70246" y="49883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欧姆定律计算之知</a:t>
            </a: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二求一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2595" y="780926"/>
            <a:ext cx="9417053" cy="52970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8247" t="3304" r="14591" b="3206"/>
          <a:stretch>
            <a:fillRect/>
          </a:stretch>
        </p:blipFill>
        <p:spPr>
          <a:xfrm>
            <a:off x="6486725" y="1093975"/>
            <a:ext cx="2182901" cy="218301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形状1" title="">
            <a:hlinkClick r:id="rId3" action="ppaction://hlinksldjump"/>
          </p:cNvPr>
          <p:cNvSpPr txBox="1"/>
          <p:nvPr/>
        </p:nvSpPr>
        <p:spPr>
          <a:xfrm>
            <a:off x="336442" y="277873"/>
            <a:ext cx="2412711" cy="594065"/>
          </a:xfrm>
          <a:custGeom>
            <a:gdLst>
              <a:gd name="connsiteX0" fmla="*/ 175366 w 2412711"/>
              <a:gd name="connsiteY0" fmla="*/ 0 h 594065"/>
              <a:gd name="connsiteX1" fmla="*/ 2412711 w 2412711"/>
              <a:gd name="connsiteY1" fmla="*/ 0 h 594065"/>
              <a:gd name="connsiteX2" fmla="*/ 2412711 w 2412711"/>
              <a:gd name="connsiteY2" fmla="*/ 418699 h 594065"/>
              <a:gd name="connsiteX3" fmla="*/ 2412711 w 2412711"/>
              <a:gd name="connsiteY3" fmla="*/ 515551 h 594065"/>
              <a:gd name="connsiteX4" fmla="*/ 0 w 2412711"/>
              <a:gd name="connsiteY4" fmla="*/ 594065 h 594065"/>
              <a:gd name="connsiteX5" fmla="*/ 0 w 2412711"/>
              <a:gd name="connsiteY5" fmla="*/ 175366 h 594065"/>
              <a:gd name="connsiteX6" fmla="*/ 0 w 2412711"/>
              <a:gd name="connsiteY6" fmla="*/ 78514 h 594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2711" h="594065">
                <a:moveTo>
                  <a:pt x="175366" y="0"/>
                </a:moveTo>
                <a:lnTo>
                  <a:pt x="2412711" y="0"/>
                </a:lnTo>
                <a:lnTo>
                  <a:pt x="2412711" y="418699"/>
                </a:lnTo>
                <a:cubicBezTo>
                  <a:pt x="2412711" y="515551"/>
                  <a:pt x="2334197" y="594065"/>
                  <a:pt x="2237345" y="594065"/>
                </a:cubicBezTo>
                <a:lnTo>
                  <a:pt x="0" y="594065"/>
                </a:lnTo>
                <a:lnTo>
                  <a:pt x="0" y="175366"/>
                </a:lnTo>
                <a:cubicBezTo>
                  <a:pt x="0" y="78514"/>
                  <a:pt x="78514" y="0"/>
                  <a:pt x="175366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纯电阻用电器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形状2" title=""/>
          <p:cNvSpPr txBox="1"/>
          <p:nvPr/>
        </p:nvSpPr>
        <p:spPr>
          <a:xfrm>
            <a:off x="3338112" y="278168"/>
            <a:ext cx="5240645" cy="593750"/>
          </a:xfrm>
          <a:custGeom>
            <a:gdLst>
              <a:gd name="connsiteX0" fmla="*/ 296875 w 5240645"/>
              <a:gd name="connsiteY0" fmla="*/ 0 h 593750"/>
              <a:gd name="connsiteX1" fmla="*/ 4943770 w 5240645"/>
              <a:gd name="connsiteY1" fmla="*/ 0 h 593750"/>
              <a:gd name="connsiteX2" fmla="*/ 5107730 w 5240645"/>
              <a:gd name="connsiteY2" fmla="*/ 0 h 593750"/>
              <a:gd name="connsiteX3" fmla="*/ 5240645 w 5240645"/>
              <a:gd name="connsiteY3" fmla="*/ 460835 h 593750"/>
              <a:gd name="connsiteX4" fmla="*/ 296875 w 5240645"/>
              <a:gd name="connsiteY4" fmla="*/ 593750 h 593750"/>
              <a:gd name="connsiteX5" fmla="*/ 132916 w 5240645"/>
              <a:gd name="connsiteY5" fmla="*/ 593750 h 593750"/>
              <a:gd name="connsiteX6" fmla="*/ 0 w 5240645"/>
              <a:gd name="connsiteY6" fmla="*/ 132916 h 593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0645" h="593750">
                <a:moveTo>
                  <a:pt x="296875" y="0"/>
                </a:moveTo>
                <a:lnTo>
                  <a:pt x="4943770" y="0"/>
                </a:lnTo>
                <a:cubicBezTo>
                  <a:pt x="5107730" y="0"/>
                  <a:pt x="5240645" y="132916"/>
                  <a:pt x="5240645" y="296875"/>
                </a:cubicBezTo>
                <a:cubicBezTo>
                  <a:pt x="5240645" y="460835"/>
                  <a:pt x="5107730" y="593750"/>
                  <a:pt x="4943770" y="593750"/>
                </a:cubicBezTo>
                <a:lnTo>
                  <a:pt x="296875" y="593750"/>
                </a:lnTo>
                <a:cubicBezTo>
                  <a:pt x="132916" y="593750"/>
                  <a:pt x="0" y="460835"/>
                  <a:pt x="0" y="296875"/>
                </a:cubicBezTo>
                <a:cubicBezTo>
                  <a:pt x="0" y="132916"/>
                  <a:pt x="132916" y="0"/>
                  <a:pt x="296875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全部转化为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内能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的装置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形状3" title=""/>
          <p:cNvSpPr txBox="1"/>
          <p:nvPr/>
        </p:nvSpPr>
        <p:spPr>
          <a:xfrm>
            <a:off x="2749144" y="574567"/>
            <a:ext cx="584995" cy="19050"/>
          </a:xfrm>
          <a:prstGeom prst="line">
            <a:avLst/>
          </a:prstGeom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文本1" title=""/>
          <p:cNvSpPr txBox="1"/>
          <p:nvPr/>
        </p:nvSpPr>
        <p:spPr>
          <a:xfrm>
            <a:off x="993277" y="3260950"/>
            <a:ext cx="1104900" cy="592773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26" y="1093803"/>
            <a:ext cx="2180467" cy="2183368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文本2" title=""/>
          <p:cNvSpPr txBox="1"/>
          <p:nvPr/>
        </p:nvSpPr>
        <p:spPr>
          <a:xfrm>
            <a:off x="3704625" y="3260522"/>
            <a:ext cx="1714500" cy="592773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滑动变阻器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888" y="1093784"/>
            <a:ext cx="2183006" cy="218301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文本3" title=""/>
          <p:cNvSpPr txBox="1"/>
          <p:nvPr/>
        </p:nvSpPr>
        <p:spPr>
          <a:xfrm>
            <a:off x="7025373" y="3260731"/>
            <a:ext cx="1104900" cy="592773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电络铁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4" title=""/>
          <p:cNvSpPr txBox="1"/>
          <p:nvPr/>
        </p:nvSpPr>
        <p:spPr>
          <a:xfrm>
            <a:off x="9929212" y="3260798"/>
            <a:ext cx="1409700" cy="592773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电炉子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4" title=""/>
          <p:cNvPicPr>
            <a:picLocks noChangeAspect="1"/>
          </p:cNvPicPr>
          <p:nvPr/>
        </p:nvPicPr>
        <p:blipFill>
          <a:blip r:embed="rId6"/>
          <a:srcRect l="5457" r="13783"/>
          <a:stretch>
            <a:fillRect/>
          </a:stretch>
        </p:blipFill>
        <p:spPr>
          <a:xfrm>
            <a:off x="9479090" y="1093775"/>
            <a:ext cx="2182661" cy="218301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文本5" title=""/>
          <p:cNvSpPr txBox="1"/>
          <p:nvPr/>
        </p:nvSpPr>
        <p:spPr>
          <a:xfrm>
            <a:off x="991114" y="6128814"/>
            <a:ext cx="11049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电热毯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5" title=""/>
          <p:cNvPicPr>
            <a:picLocks noChangeAspect="1"/>
          </p:cNvPicPr>
          <p:nvPr/>
        </p:nvPicPr>
        <p:blipFill>
          <a:blip r:embed="rId7"/>
          <a:srcRect l="2522" r="1038"/>
          <a:stretch>
            <a:fillRect/>
          </a:stretch>
        </p:blipFill>
        <p:spPr>
          <a:xfrm>
            <a:off x="430807" y="3946131"/>
            <a:ext cx="2182222" cy="2182063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文本6" title=""/>
          <p:cNvSpPr txBox="1"/>
          <p:nvPr/>
        </p:nvSpPr>
        <p:spPr>
          <a:xfrm>
            <a:off x="3813553" y="6128614"/>
            <a:ext cx="14097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白炽灯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6" title=""/>
          <p:cNvPicPr>
            <a:picLocks noChangeAspect="1"/>
          </p:cNvPicPr>
          <p:nvPr/>
        </p:nvPicPr>
        <p:blipFill>
          <a:blip r:embed="rId8"/>
          <a:srcRect l="7692" r="4203"/>
          <a:stretch>
            <a:fillRect/>
          </a:stretch>
        </p:blipFill>
        <p:spPr>
          <a:xfrm>
            <a:off x="3446726" y="3945922"/>
            <a:ext cx="2182129" cy="218301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7" name="组合1" title=""/>
          <p:cNvGrpSpPr/>
          <p:nvPr/>
        </p:nvGrpSpPr>
        <p:grpSpPr>
          <a:xfrm>
            <a:off x="7306313" y="3946512"/>
            <a:ext cx="3879847" cy="2775341"/>
            <a:chExt cx="3879847" cy="2775341"/>
          </a:xfrm>
        </p:grpSpPr>
        <p:sp>
          <p:nvSpPr>
            <p:cNvPr id="18" name="文本7"/>
            <p:cNvSpPr txBox="1"/>
            <p:nvPr/>
          </p:nvSpPr>
          <p:spPr>
            <a:xfrm>
              <a:off x="1235812" y="2182568"/>
              <a:ext cx="1409700" cy="592773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电风扇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9" name="图片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3879847" cy="2182416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20" name="图片7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0266" y="3895725"/>
            <a:ext cx="2533555" cy="2376916"/>
          </a:xfrm>
          <a:prstGeom prst="rect">
            <a:avLst/>
          </a:prstGeom>
        </p:spPr>
      </p:pic>
      <p:pic>
        <p:nvPicPr>
          <p:cNvPr id="21" name="图片8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11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由 I=U/R变形可得 R=UI,以下理解正确的是(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如图所示，电源电压为3 V，闭合开关后，电流表A₁的示数为0.6A,电流表A₂的示数为0.2A,则通过灯泡L₂的电流为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A，灯泡L₁的阻值为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285026" y="1249480"/>
            <a:ext cx="5780284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A.导体的电阻跟它两端的电压成正比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B.导体的电阻跟通过它的电流成反比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C.当导体两端的电压为0时，导体的电阻为0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D.导体的电阻是导体本身的一种性质，跟导体两端的电压和通过导体的电流无关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2" title=""/>
          <p:cNvPicPr>
            <a:picLocks noChangeAspect="1"/>
          </p:cNvPicPr>
          <p:nvPr/>
        </p:nvPicPr>
        <p:blipFill>
          <a:blip r:embed="rId4"/>
          <a:srcRect l="65562" t="45784" r="19550" b="45577"/>
          <a:stretch>
            <a:fillRect/>
          </a:stretch>
        </p:blipFill>
        <p:spPr>
          <a:xfrm>
            <a:off x="7363235" y="2224097"/>
            <a:ext cx="3471245" cy="278457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关于电流、电压和电阻的关系，下列说法正确的是(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某导体两端电压为15 V，此时通过导体的电流为3A，若导体两端的电压增加3 V，则此时通过导体的电流和导体的电阻分别是(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59741" y="2224878"/>
            <a:ext cx="5775731" cy="11106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A.0.6A 5Ω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B.3.6A 5Ω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C.3.6A 1Ω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D.4A 6Ω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4" title=""/>
          <p:cNvSpPr txBox="1"/>
          <p:nvPr/>
        </p:nvSpPr>
        <p:spPr>
          <a:xfrm>
            <a:off x="266605" y="1320632"/>
            <a:ext cx="5780284" cy="29718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A.导体电阻跟导体两端的电压成正比，跟导体中的电流成反比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B.导体两端的电压越大，通过这段导体的电流越小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C.通过导体的电流越大，这段导体的电阻不一定越小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D.两个电阻中的电流相等，则两电阻一定是串联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121</Paragraphs>
  <Slides>12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等线 Light</vt:lpstr>
      <vt:lpstr>等线</vt:lpstr>
      <vt:lpstr>楷体</vt:lpstr>
      <vt:lpstr>微软雅黑</vt:lpstr>
      <vt:lpstr>Wingdings</vt:lpstr>
      <vt:lpstr>Times New Roman</vt:lpstr>
      <vt:lpstr>宋体</vt:lpstr>
      <vt:lpstr>思源黑体 CN Regular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2025-12-08T19:43:58Z</cp:lastPrinted>
  <dcterms:created xsi:type="dcterms:W3CDTF">2025-12-08T19:43:58Z</dcterms:created>
  <dcterms:modified xsi:type="dcterms:W3CDTF">2025-12-08T11:43:58Z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