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image" Target="file:///D:\qq&#25991;&#20214;\712321467\Image\C2C\Image2\%7b75232B38-A165-1FB7-499C-2E1C792CACB5%7d.png" TargetMode="External" /><Relationship Id="rId17" Type="http://schemas.openxmlformats.org/officeDocument/2006/relationships/image" Target="../media/image1.png" /><Relationship Id="rId18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7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9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3.gif" /><Relationship Id="rId3" Type="http://schemas.openxmlformats.org/officeDocument/2006/relationships/image" Target="../media/image14.png" /><Relationship Id="rId4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5.png" /><Relationship Id="rId3" Type="http://schemas.openxmlformats.org/officeDocument/2006/relationships/image" Target="../media/image16.png" /><Relationship Id="rId4" Type="http://schemas.openxmlformats.org/officeDocument/2006/relationships/image" Target="../media/image17.png" /><Relationship Id="rId5" Type="http://schemas.openxmlformats.org/officeDocument/2006/relationships/image" Target="../media/image9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8.png" /><Relationship Id="rId3" Type="http://schemas.openxmlformats.org/officeDocument/2006/relationships/slide" Target="slide9.xml" TargetMode="Internal" /><Relationship Id="rId4" Type="http://schemas.openxmlformats.org/officeDocument/2006/relationships/image" Target="../media/image17.png" /><Relationship Id="rId5" Type="http://schemas.openxmlformats.org/officeDocument/2006/relationships/image" Target="../media/image19.png" /><Relationship Id="rId6" Type="http://schemas.openxmlformats.org/officeDocument/2006/relationships/image" Target="../media/image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16.png" /><Relationship Id="rId3" Type="http://schemas.openxmlformats.org/officeDocument/2006/relationships/image" Target="../media/image17.png" /><Relationship Id="rId4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0.png" /><Relationship Id="rId3" Type="http://schemas.openxmlformats.org/officeDocument/2006/relationships/image" Target="../media/image21.png" /><Relationship Id="rId4" Type="http://schemas.openxmlformats.org/officeDocument/2006/relationships/slide" Target="slide10.xml" TargetMode="Internal" /><Relationship Id="rId5" Type="http://schemas.openxmlformats.org/officeDocument/2006/relationships/image" Target="../media/image17.png" /><Relationship Id="rId6" Type="http://schemas.openxmlformats.org/officeDocument/2006/relationships/image" Target="../media/image22.png" /><Relationship Id="rId7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17.png" /><Relationship Id="rId3" Type="http://schemas.openxmlformats.org/officeDocument/2006/relationships/image" Target="../media/image23.png" /><Relationship Id="rId4" Type="http://schemas.openxmlformats.org/officeDocument/2006/relationships/image" Target="../media/image24.png" /><Relationship Id="rId5" Type="http://schemas.openxmlformats.org/officeDocument/2006/relationships/slide" Target="slide11.xml" TargetMode="Internal" /><Relationship Id="rId6" Type="http://schemas.openxmlformats.org/officeDocument/2006/relationships/image" Target="../media/image9.png" /><Relationship Id="rId7" Type="http://schemas.openxmlformats.org/officeDocument/2006/relationships/audio" Target="../media/audio1111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25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26.png" /><Relationship Id="rId5" Type="http://schemas.openxmlformats.org/officeDocument/2006/relationships/video" Target="../media/media2.mp4" /><Relationship Id="rId6" Type="http://schemas.microsoft.com/office/2007/relationships/media" Target="../media/media2.mp4" /><Relationship Id="rId7" Type="http://schemas.openxmlformats.org/officeDocument/2006/relationships/image" Target="../media/image27.png" /><Relationship Id="rId8" Type="http://schemas.openxmlformats.org/officeDocument/2006/relationships/image" Target="../media/image9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25.png" /><Relationship Id="rId3" Type="http://schemas.openxmlformats.org/officeDocument/2006/relationships/slide" Target="slide7.xml" TargetMode="Internal" /><Relationship Id="rId4" Type="http://schemas.openxmlformats.org/officeDocument/2006/relationships/image" Target="../media/image28.png" /><Relationship Id="rId5" Type="http://schemas.openxmlformats.org/officeDocument/2006/relationships/video" Target="../media/media3.mp4" /><Relationship Id="rId6" Type="http://schemas.microsoft.com/office/2007/relationships/media" Target="../media/media3.mp4" /><Relationship Id="rId7" Type="http://schemas.openxmlformats.org/officeDocument/2006/relationships/image" Target="../media/image27.png" /><Relationship Id="rId8" Type="http://schemas.openxmlformats.org/officeDocument/2006/relationships/image" Target="../media/image9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29.png" /><Relationship Id="rId3" Type="http://schemas.openxmlformats.org/officeDocument/2006/relationships/image" Target="../media/image3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1.png" /><Relationship Id="rId3" Type="http://schemas.openxmlformats.org/officeDocument/2006/relationships/image" Target="../media/image32.png" /><Relationship Id="rId4" Type="http://schemas.openxmlformats.org/officeDocument/2006/relationships/image" Target="../media/image3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31.png" /><Relationship Id="rId3" Type="http://schemas.openxmlformats.org/officeDocument/2006/relationships/image" Target="../media/image3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33.png" /><Relationship Id="rId3" Type="http://schemas.openxmlformats.org/officeDocument/2006/relationships/image" Target="../media/image30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第17章　欧姆定律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　电流与电压和电阻的关系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53" y="2307065"/>
            <a:ext cx="2774690" cy="2774690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文本1" title=""/>
          <p:cNvSpPr txBox="1"/>
          <p:nvPr/>
        </p:nvSpPr>
        <p:spPr>
          <a:xfrm>
            <a:off x="1572017" y="5141372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老大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形状2" title=""/>
          <p:cNvSpPr txBox="1"/>
          <p:nvPr/>
        </p:nvSpPr>
        <p:spPr>
          <a:xfrm>
            <a:off x="2561634" y="1396489"/>
            <a:ext cx="2488682" cy="1247146"/>
          </a:xfrm>
          <a:custGeom>
            <a:gdLst>
              <a:gd name="connsiteX0" fmla="*/ 1462942 w 2488682"/>
              <a:gd name="connsiteY0" fmla="*/ 0 h 1247146"/>
              <a:gd name="connsiteX1" fmla="*/ 1607382 w 2488682"/>
              <a:gd name="connsiteY1" fmla="*/ 0 h 1247146"/>
              <a:gd name="connsiteX2" fmla="*/ 1848751 w 2488682"/>
              <a:gd name="connsiteY2" fmla="*/ 136012 h 1247146"/>
              <a:gd name="connsiteX3" fmla="*/ 2192048 w 2488682"/>
              <a:gd name="connsiteY3" fmla="*/ 129421 h 1247146"/>
              <a:gd name="connsiteX4" fmla="*/ 2387790 w 2488682"/>
              <a:gd name="connsiteY4" fmla="*/ 476662 h 1247146"/>
              <a:gd name="connsiteX5" fmla="*/ 2444684 w 2488682"/>
              <a:gd name="connsiteY5" fmla="*/ 592300 h 1247146"/>
              <a:gd name="connsiteX6" fmla="*/ 2488682 w 2488682"/>
              <a:gd name="connsiteY6" fmla="*/ 950566 h 1247146"/>
              <a:gd name="connsiteX7" fmla="*/ 1971843 w 2488682"/>
              <a:gd name="connsiteY7" fmla="*/ 1105960 h 1247146"/>
              <a:gd name="connsiteX8" fmla="*/ 1795784 w 2488682"/>
              <a:gd name="connsiteY8" fmla="*/ 1190991 h 1247146"/>
              <a:gd name="connsiteX9" fmla="*/ 1263480 w 2488682"/>
              <a:gd name="connsiteY9" fmla="*/ 1247146 h 1247146"/>
              <a:gd name="connsiteX10" fmla="*/ 912670 w 2488682"/>
              <a:gd name="connsiteY10" fmla="*/ 1138441 h 1247146"/>
              <a:gd name="connsiteX11" fmla="*/ 592221 w 2488682"/>
              <a:gd name="connsiteY11" fmla="*/ 1153022 h 1247146"/>
              <a:gd name="connsiteX12" fmla="*/ 354362 w 2488682"/>
              <a:gd name="connsiteY12" fmla="*/ 999813 h 1247146"/>
              <a:gd name="connsiteX13" fmla="*/ 150570 w 2488682"/>
              <a:gd name="connsiteY13" fmla="*/ 1000070 h 1247146"/>
              <a:gd name="connsiteX14" fmla="*/ 0 w 2488682"/>
              <a:gd name="connsiteY14" fmla="*/ 676111 h 1247146"/>
              <a:gd name="connsiteX15" fmla="*/ 114769 w 2488682"/>
              <a:gd name="connsiteY15" fmla="*/ 528674 h 1247146"/>
              <a:gd name="connsiteX16" fmla="*/ 100893 w 2488682"/>
              <a:gd name="connsiteY16" fmla="*/ 319766 h 1247146"/>
              <a:gd name="connsiteX17" fmla="*/ 481582 w 2488682"/>
              <a:gd name="connsiteY17" fmla="*/ 211780 h 1247146"/>
              <a:gd name="connsiteX18" fmla="*/ 635227 w 2488682"/>
              <a:gd name="connsiteY18" fmla="*/ 115683 h 1247146"/>
              <a:gd name="connsiteX19" fmla="*/ 1053921 w 2488682"/>
              <a:gd name="connsiteY19" fmla="*/ 35297 h 1247146"/>
              <a:gd name="connsiteX20" fmla="*/ 1263136 w 2488682"/>
              <a:gd name="connsiteY20" fmla="*/ 27271 h 1247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88682" h="1247146">
                <a:moveTo>
                  <a:pt x="1462942" y="0"/>
                </a:moveTo>
                <a:cubicBezTo>
                  <a:pt x="1607382" y="0"/>
                  <a:pt x="1736227" y="59903"/>
                  <a:pt x="1802506" y="148106"/>
                </a:cubicBezTo>
                <a:cubicBezTo>
                  <a:pt x="1848751" y="136012"/>
                  <a:pt x="1898611" y="129421"/>
                  <a:pt x="1950589" y="129421"/>
                </a:cubicBezTo>
                <a:cubicBezTo>
                  <a:pt x="2192048" y="129421"/>
                  <a:pt x="2387790" y="271646"/>
                  <a:pt x="2387790" y="447090"/>
                </a:cubicBezTo>
                <a:cubicBezTo>
                  <a:pt x="2387790" y="476662"/>
                  <a:pt x="2382229" y="505290"/>
                  <a:pt x="2371825" y="532453"/>
                </a:cubicBezTo>
                <a:cubicBezTo>
                  <a:pt x="2444684" y="592300"/>
                  <a:pt x="2488682" y="669583"/>
                  <a:pt x="2488682" y="752994"/>
                </a:cubicBezTo>
                <a:cubicBezTo>
                  <a:pt x="2488682" y="950566"/>
                  <a:pt x="2270355" y="1105960"/>
                  <a:pt x="2001035" y="1105960"/>
                </a:cubicBezTo>
                <a:cubicBezTo>
                  <a:pt x="1971843" y="1105960"/>
                  <a:pt x="1943251" y="1104134"/>
                  <a:pt x="1915470" y="1100627"/>
                </a:cubicBezTo>
                <a:cubicBezTo>
                  <a:pt x="1795784" y="1190991"/>
                  <a:pt x="1628892" y="1247146"/>
                  <a:pt x="1446126" y="1247146"/>
                </a:cubicBezTo>
                <a:cubicBezTo>
                  <a:pt x="1263480" y="1247146"/>
                  <a:pt x="1099282" y="1195978"/>
                  <a:pt x="978845" y="1112731"/>
                </a:cubicBezTo>
                <a:cubicBezTo>
                  <a:pt x="912670" y="1138441"/>
                  <a:pt x="837032" y="1153022"/>
                  <a:pt x="756694" y="1153022"/>
                </a:cubicBezTo>
                <a:cubicBezTo>
                  <a:pt x="592221" y="1153022"/>
                  <a:pt x="447446" y="1091908"/>
                  <a:pt x="363250" y="999307"/>
                </a:cubicBezTo>
                <a:cubicBezTo>
                  <a:pt x="354362" y="999813"/>
                  <a:pt x="345377" y="1000070"/>
                  <a:pt x="336308" y="1000070"/>
                </a:cubicBezTo>
                <a:cubicBezTo>
                  <a:pt x="150570" y="1000070"/>
                  <a:pt x="0" y="892084"/>
                  <a:pt x="0" y="752994"/>
                </a:cubicBezTo>
                <a:cubicBezTo>
                  <a:pt x="0" y="676111"/>
                  <a:pt x="54901" y="606279"/>
                  <a:pt x="139294" y="563015"/>
                </a:cubicBezTo>
                <a:cubicBezTo>
                  <a:pt x="114769" y="528674"/>
                  <a:pt x="100893" y="489316"/>
                  <a:pt x="100893" y="447090"/>
                </a:cubicBezTo>
                <a:cubicBezTo>
                  <a:pt x="100893" y="319766"/>
                  <a:pt x="251463" y="211780"/>
                  <a:pt x="437201" y="211780"/>
                </a:cubicBezTo>
                <a:cubicBezTo>
                  <a:pt x="481582" y="211780"/>
                  <a:pt x="523956" y="217945"/>
                  <a:pt x="562747" y="229067"/>
                </a:cubicBezTo>
                <a:cubicBezTo>
                  <a:pt x="635227" y="115683"/>
                  <a:pt x="794566" y="35297"/>
                  <a:pt x="975294" y="35297"/>
                </a:cubicBezTo>
                <a:cubicBezTo>
                  <a:pt x="1053921" y="35297"/>
                  <a:pt x="1127504" y="48633"/>
                  <a:pt x="1192066" y="72104"/>
                </a:cubicBezTo>
                <a:cubicBezTo>
                  <a:pt x="1263136" y="27271"/>
                  <a:pt x="1357675" y="0"/>
                  <a:pt x="146294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大家都要听我指挥！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2" title=""/>
          <p:cNvSpPr txBox="1"/>
          <p:nvPr/>
        </p:nvSpPr>
        <p:spPr>
          <a:xfrm>
            <a:off x="9876006" y="5134461"/>
            <a:ext cx="98107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老三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311" y="2312775"/>
            <a:ext cx="2774690" cy="2774690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形状3" title=""/>
          <p:cNvSpPr txBox="1"/>
          <p:nvPr/>
        </p:nvSpPr>
        <p:spPr>
          <a:xfrm>
            <a:off x="9677143" y="1007354"/>
            <a:ext cx="2343417" cy="1247146"/>
          </a:xfrm>
          <a:custGeom>
            <a:gdLst>
              <a:gd name="connsiteX0" fmla="*/ 1377549 w 2343417"/>
              <a:gd name="connsiteY0" fmla="*/ 0 h 1247146"/>
              <a:gd name="connsiteX1" fmla="*/ 1513558 w 2343417"/>
              <a:gd name="connsiteY1" fmla="*/ 0 h 1247146"/>
              <a:gd name="connsiteX2" fmla="*/ 1740838 w 2343417"/>
              <a:gd name="connsiteY2" fmla="*/ 136012 h 1247146"/>
              <a:gd name="connsiteX3" fmla="*/ 2064097 w 2343417"/>
              <a:gd name="connsiteY3" fmla="*/ 129421 h 1247146"/>
              <a:gd name="connsiteX4" fmla="*/ 2248413 w 2343417"/>
              <a:gd name="connsiteY4" fmla="*/ 476662 h 1247146"/>
              <a:gd name="connsiteX5" fmla="*/ 2301986 w 2343417"/>
              <a:gd name="connsiteY5" fmla="*/ 592300 h 1247146"/>
              <a:gd name="connsiteX6" fmla="*/ 2343417 w 2343417"/>
              <a:gd name="connsiteY6" fmla="*/ 950566 h 1247146"/>
              <a:gd name="connsiteX7" fmla="*/ 1856746 w 2343417"/>
              <a:gd name="connsiteY7" fmla="*/ 1105960 h 1247146"/>
              <a:gd name="connsiteX8" fmla="*/ 1690963 w 2343417"/>
              <a:gd name="connsiteY8" fmla="*/ 1190991 h 1247146"/>
              <a:gd name="connsiteX9" fmla="*/ 1189730 w 2343417"/>
              <a:gd name="connsiteY9" fmla="*/ 1247146 h 1247146"/>
              <a:gd name="connsiteX10" fmla="*/ 859397 w 2343417"/>
              <a:gd name="connsiteY10" fmla="*/ 1138441 h 1247146"/>
              <a:gd name="connsiteX11" fmla="*/ 557653 w 2343417"/>
              <a:gd name="connsiteY11" fmla="*/ 1153022 h 1247146"/>
              <a:gd name="connsiteX12" fmla="*/ 333678 w 2343417"/>
              <a:gd name="connsiteY12" fmla="*/ 999813 h 1247146"/>
              <a:gd name="connsiteX13" fmla="*/ 141782 w 2343417"/>
              <a:gd name="connsiteY13" fmla="*/ 1000070 h 1247146"/>
              <a:gd name="connsiteX14" fmla="*/ 0 w 2343417"/>
              <a:gd name="connsiteY14" fmla="*/ 676111 h 1247146"/>
              <a:gd name="connsiteX15" fmla="*/ 108070 w 2343417"/>
              <a:gd name="connsiteY15" fmla="*/ 528674 h 1247146"/>
              <a:gd name="connsiteX16" fmla="*/ 95003 w 2343417"/>
              <a:gd name="connsiteY16" fmla="*/ 319766 h 1247146"/>
              <a:gd name="connsiteX17" fmla="*/ 453472 w 2343417"/>
              <a:gd name="connsiteY17" fmla="*/ 211780 h 1247146"/>
              <a:gd name="connsiteX18" fmla="*/ 598149 w 2343417"/>
              <a:gd name="connsiteY18" fmla="*/ 115683 h 1247146"/>
              <a:gd name="connsiteX19" fmla="*/ 992403 w 2343417"/>
              <a:gd name="connsiteY19" fmla="*/ 35297 h 1247146"/>
              <a:gd name="connsiteX20" fmla="*/ 1189406 w 2343417"/>
              <a:gd name="connsiteY20" fmla="*/ 27271 h 124714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43417" h="1247146">
                <a:moveTo>
                  <a:pt x="1377549" y="0"/>
                </a:moveTo>
                <a:cubicBezTo>
                  <a:pt x="1513558" y="0"/>
                  <a:pt x="1634883" y="59903"/>
                  <a:pt x="1697293" y="148106"/>
                </a:cubicBezTo>
                <a:cubicBezTo>
                  <a:pt x="1740838" y="136012"/>
                  <a:pt x="1787788" y="129421"/>
                  <a:pt x="1836732" y="129421"/>
                </a:cubicBezTo>
                <a:cubicBezTo>
                  <a:pt x="2064097" y="129421"/>
                  <a:pt x="2248413" y="271646"/>
                  <a:pt x="2248413" y="447090"/>
                </a:cubicBezTo>
                <a:cubicBezTo>
                  <a:pt x="2248413" y="476662"/>
                  <a:pt x="2243177" y="505290"/>
                  <a:pt x="2233380" y="532453"/>
                </a:cubicBezTo>
                <a:cubicBezTo>
                  <a:pt x="2301986" y="592300"/>
                  <a:pt x="2343417" y="669583"/>
                  <a:pt x="2343417" y="752994"/>
                </a:cubicBezTo>
                <a:cubicBezTo>
                  <a:pt x="2343417" y="950566"/>
                  <a:pt x="2137833" y="1105960"/>
                  <a:pt x="1884234" y="1105960"/>
                </a:cubicBezTo>
                <a:cubicBezTo>
                  <a:pt x="1856746" y="1105960"/>
                  <a:pt x="1829822" y="1104134"/>
                  <a:pt x="1803663" y="1100627"/>
                </a:cubicBezTo>
                <a:cubicBezTo>
                  <a:pt x="1690963" y="1190991"/>
                  <a:pt x="1533813" y="1247146"/>
                  <a:pt x="1361715" y="1247146"/>
                </a:cubicBezTo>
                <a:cubicBezTo>
                  <a:pt x="1189730" y="1247146"/>
                  <a:pt x="1035116" y="1195978"/>
                  <a:pt x="921709" y="1112731"/>
                </a:cubicBezTo>
                <a:cubicBezTo>
                  <a:pt x="859397" y="1138441"/>
                  <a:pt x="788174" y="1153022"/>
                  <a:pt x="712525" y="1153022"/>
                </a:cubicBezTo>
                <a:cubicBezTo>
                  <a:pt x="557653" y="1153022"/>
                  <a:pt x="421328" y="1091908"/>
                  <a:pt x="342047" y="999307"/>
                </a:cubicBezTo>
                <a:cubicBezTo>
                  <a:pt x="333678" y="999813"/>
                  <a:pt x="325217" y="1000070"/>
                  <a:pt x="316678" y="1000070"/>
                </a:cubicBezTo>
                <a:cubicBezTo>
                  <a:pt x="141782" y="1000070"/>
                  <a:pt x="0" y="892084"/>
                  <a:pt x="0" y="752994"/>
                </a:cubicBezTo>
                <a:cubicBezTo>
                  <a:pt x="0" y="676111"/>
                  <a:pt x="51696" y="606279"/>
                  <a:pt x="131164" y="563015"/>
                </a:cubicBezTo>
                <a:cubicBezTo>
                  <a:pt x="108070" y="528674"/>
                  <a:pt x="95003" y="489316"/>
                  <a:pt x="95003" y="447090"/>
                </a:cubicBezTo>
                <a:cubicBezTo>
                  <a:pt x="95003" y="319766"/>
                  <a:pt x="236785" y="211780"/>
                  <a:pt x="411681" y="211780"/>
                </a:cubicBezTo>
                <a:cubicBezTo>
                  <a:pt x="453472" y="211780"/>
                  <a:pt x="493372" y="217945"/>
                  <a:pt x="529899" y="229067"/>
                </a:cubicBezTo>
                <a:cubicBezTo>
                  <a:pt x="598149" y="115683"/>
                  <a:pt x="748187" y="35297"/>
                  <a:pt x="918366" y="35297"/>
                </a:cubicBezTo>
                <a:cubicBezTo>
                  <a:pt x="992403" y="35297"/>
                  <a:pt x="1061691" y="48633"/>
                  <a:pt x="1122484" y="72104"/>
                </a:cubicBezTo>
                <a:cubicBezTo>
                  <a:pt x="1189406" y="27271"/>
                  <a:pt x="1278427" y="0"/>
                  <a:pt x="1377549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打工都是人上人！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形状4" title=""/>
          <p:cNvSpPr txBox="1"/>
          <p:nvPr/>
        </p:nvSpPr>
        <p:spPr>
          <a:xfrm>
            <a:off x="1075506" y="5773388"/>
            <a:ext cx="1844407" cy="671553"/>
          </a:xfrm>
          <a:custGeom>
            <a:gdLst>
              <a:gd name="connsiteX0" fmla="*/ 335777 w 1844407"/>
              <a:gd name="connsiteY0" fmla="*/ 0 h 671553"/>
              <a:gd name="connsiteX1" fmla="*/ 1508630 w 1844407"/>
              <a:gd name="connsiteY1" fmla="*/ 0 h 671553"/>
              <a:gd name="connsiteX2" fmla="*/ 1694074 w 1844407"/>
              <a:gd name="connsiteY2" fmla="*/ 0 h 671553"/>
              <a:gd name="connsiteX3" fmla="*/ 1844407 w 1844407"/>
              <a:gd name="connsiteY3" fmla="*/ 521221 h 671553"/>
              <a:gd name="connsiteX4" fmla="*/ 335777 w 1844407"/>
              <a:gd name="connsiteY4" fmla="*/ 671553 h 671553"/>
              <a:gd name="connsiteX5" fmla="*/ 150332 w 1844407"/>
              <a:gd name="connsiteY5" fmla="*/ 671553 h 671553"/>
              <a:gd name="connsiteX6" fmla="*/ 0 w 1844407"/>
              <a:gd name="connsiteY6" fmla="*/ 150332 h 671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4406" h="671553">
                <a:moveTo>
                  <a:pt x="335777" y="0"/>
                </a:moveTo>
                <a:lnTo>
                  <a:pt x="1508630" y="0"/>
                </a:lnTo>
                <a:cubicBezTo>
                  <a:pt x="1694074" y="0"/>
                  <a:pt x="1844407" y="150332"/>
                  <a:pt x="1844406" y="335777"/>
                </a:cubicBezTo>
                <a:cubicBezTo>
                  <a:pt x="1844407" y="521221"/>
                  <a:pt x="1694074" y="671553"/>
                  <a:pt x="1508630" y="671553"/>
                </a:cubicBezTo>
                <a:lnTo>
                  <a:pt x="335777" y="671553"/>
                </a:lnTo>
                <a:cubicBezTo>
                  <a:pt x="150332" y="671553"/>
                  <a:pt x="0" y="521221"/>
                  <a:pt x="0" y="335777"/>
                </a:cubicBezTo>
                <a:cubicBezTo>
                  <a:pt x="0" y="150332"/>
                  <a:pt x="150332" y="0"/>
                  <a:pt x="335777" y="0"/>
                </a:cubicBezTo>
                <a:close/>
              </a:path>
            </a:pathLst>
          </a:custGeom>
          <a:solidFill>
            <a:srgbClr val="FF7E00">
              <a:alpha val="10000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指挥的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形状5" title=""/>
          <p:cNvSpPr txBox="1"/>
          <p:nvPr/>
        </p:nvSpPr>
        <p:spPr>
          <a:xfrm>
            <a:off x="5173951" y="5773179"/>
            <a:ext cx="1844407" cy="671553"/>
          </a:xfrm>
          <a:custGeom>
            <a:gdLst>
              <a:gd name="connsiteX0" fmla="*/ 335777 w 1844407"/>
              <a:gd name="connsiteY0" fmla="*/ 0 h 671553"/>
              <a:gd name="connsiteX1" fmla="*/ 1508630 w 1844407"/>
              <a:gd name="connsiteY1" fmla="*/ 0 h 671553"/>
              <a:gd name="connsiteX2" fmla="*/ 1694074 w 1844407"/>
              <a:gd name="connsiteY2" fmla="*/ 0 h 671553"/>
              <a:gd name="connsiteX3" fmla="*/ 1844407 w 1844407"/>
              <a:gd name="connsiteY3" fmla="*/ 521221 h 671553"/>
              <a:gd name="connsiteX4" fmla="*/ 335777 w 1844407"/>
              <a:gd name="connsiteY4" fmla="*/ 671553 h 671553"/>
              <a:gd name="connsiteX5" fmla="*/ 150332 w 1844407"/>
              <a:gd name="connsiteY5" fmla="*/ 671553 h 671553"/>
              <a:gd name="connsiteX6" fmla="*/ 0 w 1844407"/>
              <a:gd name="connsiteY6" fmla="*/ 150332 h 671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4406" h="671553">
                <a:moveTo>
                  <a:pt x="335777" y="0"/>
                </a:moveTo>
                <a:lnTo>
                  <a:pt x="1508630" y="0"/>
                </a:lnTo>
                <a:cubicBezTo>
                  <a:pt x="1694074" y="0"/>
                  <a:pt x="1844407" y="150332"/>
                  <a:pt x="1844406" y="335777"/>
                </a:cubicBezTo>
                <a:cubicBezTo>
                  <a:pt x="1844407" y="521221"/>
                  <a:pt x="1694074" y="671553"/>
                  <a:pt x="1508630" y="671553"/>
                </a:cubicBezTo>
                <a:lnTo>
                  <a:pt x="335777" y="671553"/>
                </a:lnTo>
                <a:cubicBezTo>
                  <a:pt x="150332" y="671553"/>
                  <a:pt x="0" y="521221"/>
                  <a:pt x="0" y="335777"/>
                </a:cubicBezTo>
                <a:cubicBezTo>
                  <a:pt x="0" y="150332"/>
                  <a:pt x="150332" y="0"/>
                  <a:pt x="335777" y="0"/>
                </a:cubicBezTo>
                <a:close/>
              </a:path>
            </a:pathLst>
          </a:custGeom>
          <a:solidFill>
            <a:srgbClr val="FF7E00">
              <a:alpha val="10000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捣乱的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形状6" title=""/>
          <p:cNvSpPr txBox="1"/>
          <p:nvPr/>
        </p:nvSpPr>
        <p:spPr>
          <a:xfrm>
            <a:off x="9443952" y="5775950"/>
            <a:ext cx="1844407" cy="671553"/>
          </a:xfrm>
          <a:custGeom>
            <a:gdLst>
              <a:gd name="connsiteX0" fmla="*/ 335777 w 1844407"/>
              <a:gd name="connsiteY0" fmla="*/ 0 h 671553"/>
              <a:gd name="connsiteX1" fmla="*/ 1508630 w 1844407"/>
              <a:gd name="connsiteY1" fmla="*/ 0 h 671553"/>
              <a:gd name="connsiteX2" fmla="*/ 1694074 w 1844407"/>
              <a:gd name="connsiteY2" fmla="*/ 0 h 671553"/>
              <a:gd name="connsiteX3" fmla="*/ 1844407 w 1844407"/>
              <a:gd name="connsiteY3" fmla="*/ 521221 h 671553"/>
              <a:gd name="connsiteX4" fmla="*/ 335777 w 1844407"/>
              <a:gd name="connsiteY4" fmla="*/ 671553 h 671553"/>
              <a:gd name="connsiteX5" fmla="*/ 150332 w 1844407"/>
              <a:gd name="connsiteY5" fmla="*/ 671553 h 671553"/>
              <a:gd name="connsiteX6" fmla="*/ 0 w 1844407"/>
              <a:gd name="connsiteY6" fmla="*/ 150332 h 67155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44406" h="671553">
                <a:moveTo>
                  <a:pt x="335777" y="0"/>
                </a:moveTo>
                <a:lnTo>
                  <a:pt x="1508630" y="0"/>
                </a:lnTo>
                <a:cubicBezTo>
                  <a:pt x="1694074" y="0"/>
                  <a:pt x="1844407" y="150332"/>
                  <a:pt x="1844406" y="335777"/>
                </a:cubicBezTo>
                <a:cubicBezTo>
                  <a:pt x="1844407" y="521221"/>
                  <a:pt x="1694074" y="671553"/>
                  <a:pt x="1508630" y="671553"/>
                </a:cubicBezTo>
                <a:lnTo>
                  <a:pt x="335777" y="671553"/>
                </a:lnTo>
                <a:cubicBezTo>
                  <a:pt x="150332" y="671553"/>
                  <a:pt x="0" y="521221"/>
                  <a:pt x="0" y="335777"/>
                </a:cubicBezTo>
                <a:cubicBezTo>
                  <a:pt x="0" y="150332"/>
                  <a:pt x="150332" y="0"/>
                  <a:pt x="335777" y="0"/>
                </a:cubicBezTo>
                <a:close/>
              </a:path>
            </a:pathLst>
          </a:custGeom>
          <a:solidFill>
            <a:srgbClr val="FF7E00">
              <a:alpha val="10000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干活的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932" y="2314054"/>
            <a:ext cx="2774690" cy="2774690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文本3" title=""/>
          <p:cNvSpPr txBox="1"/>
          <p:nvPr/>
        </p:nvSpPr>
        <p:spPr>
          <a:xfrm>
            <a:off x="5574468" y="5134308"/>
            <a:ext cx="97155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老二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形状7" title=""/>
          <p:cNvSpPr txBox="1"/>
          <p:nvPr/>
        </p:nvSpPr>
        <p:spPr>
          <a:xfrm>
            <a:off x="5928789" y="1007726"/>
            <a:ext cx="3164957" cy="1409071"/>
          </a:xfrm>
          <a:custGeom>
            <a:gdLst>
              <a:gd name="connsiteX0" fmla="*/ 1860482 w 3164957"/>
              <a:gd name="connsiteY0" fmla="*/ 0 h 1409071"/>
              <a:gd name="connsiteX1" fmla="*/ 2044173 w 3164957"/>
              <a:gd name="connsiteY1" fmla="*/ 0 h 1409071"/>
              <a:gd name="connsiteX2" fmla="*/ 2351131 w 3164957"/>
              <a:gd name="connsiteY2" fmla="*/ 153671 h 1409071"/>
              <a:gd name="connsiteX3" fmla="*/ 2787716 w 3164957"/>
              <a:gd name="connsiteY3" fmla="*/ 146224 h 1409071"/>
              <a:gd name="connsiteX4" fmla="*/ 3036648 w 3164957"/>
              <a:gd name="connsiteY4" fmla="*/ 538550 h 1409071"/>
              <a:gd name="connsiteX5" fmla="*/ 3109003 w 3164957"/>
              <a:gd name="connsiteY5" fmla="*/ 669202 h 1409071"/>
              <a:gd name="connsiteX6" fmla="*/ 3164957 w 3164957"/>
              <a:gd name="connsiteY6" fmla="*/ 1073984 h 1409071"/>
              <a:gd name="connsiteX7" fmla="*/ 2507672 w 3164957"/>
              <a:gd name="connsiteY7" fmla="*/ 1249554 h 1409071"/>
              <a:gd name="connsiteX8" fmla="*/ 2283771 w 3164957"/>
              <a:gd name="connsiteY8" fmla="*/ 1345625 h 1409071"/>
              <a:gd name="connsiteX9" fmla="*/ 1606819 w 3164957"/>
              <a:gd name="connsiteY9" fmla="*/ 1409071 h 1409071"/>
              <a:gd name="connsiteX10" fmla="*/ 1160680 w 3164957"/>
              <a:gd name="connsiteY10" fmla="*/ 1286252 h 1409071"/>
              <a:gd name="connsiteX11" fmla="*/ 753152 w 3164957"/>
              <a:gd name="connsiteY11" fmla="*/ 1302726 h 1409071"/>
              <a:gd name="connsiteX12" fmla="*/ 450657 w 3164957"/>
              <a:gd name="connsiteY12" fmla="*/ 1129625 h 1409071"/>
              <a:gd name="connsiteX13" fmla="*/ 191486 w 3164957"/>
              <a:gd name="connsiteY13" fmla="*/ 1129916 h 1409071"/>
              <a:gd name="connsiteX14" fmla="*/ 0 w 3164957"/>
              <a:gd name="connsiteY14" fmla="*/ 763894 h 1409071"/>
              <a:gd name="connsiteX15" fmla="*/ 145957 w 3164957"/>
              <a:gd name="connsiteY15" fmla="*/ 597315 h 1409071"/>
              <a:gd name="connsiteX16" fmla="*/ 128309 w 3164957"/>
              <a:gd name="connsiteY16" fmla="*/ 361283 h 1409071"/>
              <a:gd name="connsiteX17" fmla="*/ 612448 w 3164957"/>
              <a:gd name="connsiteY17" fmla="*/ 239276 h 1409071"/>
              <a:gd name="connsiteX18" fmla="*/ 807844 w 3164957"/>
              <a:gd name="connsiteY18" fmla="*/ 130703 h 1409071"/>
              <a:gd name="connsiteX19" fmla="*/ 1340313 w 3164957"/>
              <a:gd name="connsiteY19" fmla="*/ 39879 h 1409071"/>
              <a:gd name="connsiteX20" fmla="*/ 1606380 w 3164957"/>
              <a:gd name="connsiteY20" fmla="*/ 30811 h 14090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64957" h="1409071">
                <a:moveTo>
                  <a:pt x="1860482" y="0"/>
                </a:moveTo>
                <a:cubicBezTo>
                  <a:pt x="2044173" y="0"/>
                  <a:pt x="2208030" y="67681"/>
                  <a:pt x="2292320" y="167335"/>
                </a:cubicBezTo>
                <a:cubicBezTo>
                  <a:pt x="2351131" y="153671"/>
                  <a:pt x="2414539" y="146224"/>
                  <a:pt x="2480642" y="146224"/>
                </a:cubicBezTo>
                <a:cubicBezTo>
                  <a:pt x="2787716" y="146224"/>
                  <a:pt x="3036648" y="306916"/>
                  <a:pt x="3036648" y="505139"/>
                </a:cubicBezTo>
                <a:cubicBezTo>
                  <a:pt x="3036648" y="538550"/>
                  <a:pt x="3029576" y="570895"/>
                  <a:pt x="3016345" y="601585"/>
                </a:cubicBezTo>
                <a:cubicBezTo>
                  <a:pt x="3109003" y="669202"/>
                  <a:pt x="3164957" y="756519"/>
                  <a:pt x="3164957" y="850760"/>
                </a:cubicBezTo>
                <a:cubicBezTo>
                  <a:pt x="3164957" y="1073984"/>
                  <a:pt x="2887302" y="1249554"/>
                  <a:pt x="2544797" y="1249554"/>
                </a:cubicBezTo>
                <a:cubicBezTo>
                  <a:pt x="2507672" y="1249554"/>
                  <a:pt x="2471310" y="1247491"/>
                  <a:pt x="2435980" y="1243529"/>
                </a:cubicBezTo>
                <a:cubicBezTo>
                  <a:pt x="2283771" y="1345625"/>
                  <a:pt x="2071527" y="1409071"/>
                  <a:pt x="1839097" y="1409071"/>
                </a:cubicBezTo>
                <a:cubicBezTo>
                  <a:pt x="1606819" y="1409071"/>
                  <a:pt x="1398001" y="1351260"/>
                  <a:pt x="1244836" y="1257204"/>
                </a:cubicBezTo>
                <a:cubicBezTo>
                  <a:pt x="1160680" y="1286252"/>
                  <a:pt x="1064487" y="1302726"/>
                  <a:pt x="962318" y="1302726"/>
                </a:cubicBezTo>
                <a:cubicBezTo>
                  <a:pt x="753152" y="1302726"/>
                  <a:pt x="569035" y="1233678"/>
                  <a:pt x="461960" y="1129053"/>
                </a:cubicBezTo>
                <a:cubicBezTo>
                  <a:pt x="450657" y="1129625"/>
                  <a:pt x="439230" y="1129916"/>
                  <a:pt x="427697" y="1129916"/>
                </a:cubicBezTo>
                <a:cubicBezTo>
                  <a:pt x="191486" y="1129916"/>
                  <a:pt x="0" y="1007909"/>
                  <a:pt x="0" y="850760"/>
                </a:cubicBezTo>
                <a:cubicBezTo>
                  <a:pt x="0" y="763894"/>
                  <a:pt x="69820" y="684996"/>
                  <a:pt x="177146" y="636115"/>
                </a:cubicBezTo>
                <a:cubicBezTo>
                  <a:pt x="145957" y="597315"/>
                  <a:pt x="128309" y="552847"/>
                  <a:pt x="128309" y="505139"/>
                </a:cubicBezTo>
                <a:cubicBezTo>
                  <a:pt x="128309" y="361283"/>
                  <a:pt x="319796" y="239276"/>
                  <a:pt x="556006" y="239276"/>
                </a:cubicBezTo>
                <a:cubicBezTo>
                  <a:pt x="612448" y="239276"/>
                  <a:pt x="666335" y="246242"/>
                  <a:pt x="715668" y="258808"/>
                </a:cubicBezTo>
                <a:cubicBezTo>
                  <a:pt x="807844" y="130703"/>
                  <a:pt x="1010481" y="39879"/>
                  <a:pt x="1240321" y="39879"/>
                </a:cubicBezTo>
                <a:cubicBezTo>
                  <a:pt x="1340313" y="39879"/>
                  <a:pt x="1433892" y="54948"/>
                  <a:pt x="1515998" y="81466"/>
                </a:cubicBezTo>
                <a:cubicBezTo>
                  <a:pt x="1606380" y="30811"/>
                  <a:pt x="1726610" y="0"/>
                  <a:pt x="1860482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28575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开关一闭合我就去收过路费！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4" title=""/>
          <p:cNvSpPr txBox="1"/>
          <p:nvPr/>
        </p:nvSpPr>
        <p:spPr>
          <a:xfrm>
            <a:off x="4881258" y="172021"/>
            <a:ext cx="2425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电路三兄弟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animBg="1"/>
      <p:bldP spid="10" grpId="0" animBg="1"/>
      <p:bldP spid="14" grpId="0" animBg="1"/>
      <p:bldP spid="11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19" y="214103"/>
            <a:ext cx="11736705" cy="6468428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4" name="文本1" title=""/>
          <p:cNvSpPr txBox="1"/>
          <p:nvPr/>
        </p:nvSpPr>
        <p:spPr>
          <a:xfrm>
            <a:off x="4881258" y="172021"/>
            <a:ext cx="2425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电路三兄弟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形状2" title=""/>
          <p:cNvSpPr txBox="1"/>
          <p:nvPr/>
        </p:nvSpPr>
        <p:spPr>
          <a:xfrm>
            <a:off x="8946994" y="818674"/>
            <a:ext cx="2939053" cy="1221981"/>
          </a:xfrm>
          <a:custGeom>
            <a:gdLst>
              <a:gd name="connsiteX0" fmla="*/ 1239913 w 2939053"/>
              <a:gd name="connsiteY0" fmla="*/ 0 h 1221981"/>
              <a:gd name="connsiteX1" fmla="*/ 1631883 w 2939053"/>
              <a:gd name="connsiteY1" fmla="*/ 214383 h 1221981"/>
              <a:gd name="connsiteX2" fmla="*/ 1905793 w 2939053"/>
              <a:gd name="connsiteY2" fmla="*/ 32158 h 1221981"/>
              <a:gd name="connsiteX3" fmla="*/ 2036706 w 2939053"/>
              <a:gd name="connsiteY3" fmla="*/ 251899 h 1221981"/>
              <a:gd name="connsiteX4" fmla="*/ 2557193 w 2939053"/>
              <a:gd name="connsiteY4" fmla="*/ 69674 h 1221981"/>
              <a:gd name="connsiteX5" fmla="*/ 2314298 w 2939053"/>
              <a:gd name="connsiteY5" fmla="*/ 353731 h 1221981"/>
              <a:gd name="connsiteX6" fmla="*/ 2766842 w 2939053"/>
              <a:gd name="connsiteY6" fmla="*/ 316215 h 1221981"/>
              <a:gd name="connsiteX7" fmla="*/ 2557193 w 2939053"/>
              <a:gd name="connsiteY7" fmla="*/ 519878 h 1221981"/>
              <a:gd name="connsiteX8" fmla="*/ 2939053 w 2939053"/>
              <a:gd name="connsiteY8" fmla="*/ 686025 h 1221981"/>
              <a:gd name="connsiteX9" fmla="*/ 2372130 w 2939053"/>
              <a:gd name="connsiteY9" fmla="*/ 659227 h 1221981"/>
              <a:gd name="connsiteX10" fmla="*/ 2445384 w 2939053"/>
              <a:gd name="connsiteY10" fmla="*/ 830733 h 1221981"/>
              <a:gd name="connsiteX11" fmla="*/ 2071405 w 2939053"/>
              <a:gd name="connsiteY11" fmla="*/ 798576 h 1221981"/>
              <a:gd name="connsiteX12" fmla="*/ 2181329 w 2939053"/>
              <a:gd name="connsiteY12" fmla="*/ 1034396 h 1221981"/>
              <a:gd name="connsiteX13" fmla="*/ 1631883 w 2939053"/>
              <a:gd name="connsiteY13" fmla="*/ 932564 h 1221981"/>
              <a:gd name="connsiteX14" fmla="*/ 1308026 w 2939053"/>
              <a:gd name="connsiteY14" fmla="*/ 1195184 h 1221981"/>
              <a:gd name="connsiteX15" fmla="*/ 1136587 w 2939053"/>
              <a:gd name="connsiteY15" fmla="*/ 1034396 h 1221981"/>
              <a:gd name="connsiteX16" fmla="*/ 509948 w 2939053"/>
              <a:gd name="connsiteY16" fmla="*/ 1221981 h 1221981"/>
              <a:gd name="connsiteX17" fmla="*/ 625611 w 2939053"/>
              <a:gd name="connsiteY17" fmla="*/ 932564 h 1221981"/>
              <a:gd name="connsiteX18" fmla="*/ 186090 w 2939053"/>
              <a:gd name="connsiteY18" fmla="*/ 900408 h 1221981"/>
              <a:gd name="connsiteX19" fmla="*/ 486814 w 2939053"/>
              <a:gd name="connsiteY19" fmla="*/ 723542 h 1221981"/>
              <a:gd name="connsiteX20" fmla="*/ 0 w 2939053"/>
              <a:gd name="connsiteY20" fmla="*/ 573474 h 1221981"/>
              <a:gd name="connsiteX21" fmla="*/ 509948 w 2939053"/>
              <a:gd name="connsiteY21" fmla="*/ 498440 h 1221981"/>
              <a:gd name="connsiteX22" fmla="*/ 301753 w 2939053"/>
              <a:gd name="connsiteY22" fmla="*/ 182225 h 1221981"/>
              <a:gd name="connsiteX23" fmla="*/ 1065133 w 2939053"/>
              <a:gd name="connsiteY23" fmla="*/ 284057 h 1221981"/>
              <a:gd name="connsiteX24" fmla="*/ 1239913 w 2939053"/>
              <a:gd name="connsiteY24" fmla="*/ 0 h 122198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939053" h="1221981">
                <a:moveTo>
                  <a:pt x="1239913" y="0"/>
                </a:moveTo>
                <a:lnTo>
                  <a:pt x="1631883" y="214383"/>
                </a:lnTo>
                <a:lnTo>
                  <a:pt x="1905793" y="32158"/>
                </a:lnTo>
                <a:lnTo>
                  <a:pt x="2036706" y="251899"/>
                </a:lnTo>
                <a:lnTo>
                  <a:pt x="2557193" y="69674"/>
                </a:lnTo>
                <a:lnTo>
                  <a:pt x="2314298" y="353731"/>
                </a:lnTo>
                <a:lnTo>
                  <a:pt x="2766842" y="316215"/>
                </a:lnTo>
                <a:lnTo>
                  <a:pt x="2557193" y="519878"/>
                </a:lnTo>
                <a:lnTo>
                  <a:pt x="2939053" y="686025"/>
                </a:lnTo>
                <a:lnTo>
                  <a:pt x="2372130" y="659227"/>
                </a:lnTo>
                <a:lnTo>
                  <a:pt x="2445384" y="830733"/>
                </a:lnTo>
                <a:lnTo>
                  <a:pt x="2071405" y="798576"/>
                </a:lnTo>
                <a:lnTo>
                  <a:pt x="2181329" y="1034396"/>
                </a:lnTo>
                <a:lnTo>
                  <a:pt x="1631883" y="932564"/>
                </a:lnTo>
                <a:lnTo>
                  <a:pt x="1308026" y="1195184"/>
                </a:lnTo>
                <a:lnTo>
                  <a:pt x="1136587" y="1034396"/>
                </a:lnTo>
                <a:lnTo>
                  <a:pt x="509948" y="1221981"/>
                </a:lnTo>
                <a:lnTo>
                  <a:pt x="625611" y="932564"/>
                </a:lnTo>
                <a:lnTo>
                  <a:pt x="186090" y="900408"/>
                </a:lnTo>
                <a:lnTo>
                  <a:pt x="486814" y="723542"/>
                </a:lnTo>
                <a:lnTo>
                  <a:pt x="0" y="573474"/>
                </a:lnTo>
                <a:lnTo>
                  <a:pt x="509948" y="498440"/>
                </a:lnTo>
                <a:lnTo>
                  <a:pt x="301753" y="182225"/>
                </a:lnTo>
                <a:lnTo>
                  <a:pt x="1065133" y="284057"/>
                </a:lnTo>
                <a:lnTo>
                  <a:pt x="1239913" y="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28575">
            <a:solidFill>
              <a:srgbClr val="E68A2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006E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先交过路费！</a:t>
            </a:r>
            <a:endParaRPr lang="zh-CN" altLang="en-US" sz="2600" b="0" i="0">
              <a:solidFill>
                <a:srgbClr val="006E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43" y="4931902"/>
            <a:ext cx="1373391" cy="1831181"/>
          </a:xfrm>
          <a:prstGeom prst="rect">
            <a:avLst/>
          </a:prstGeom>
        </p:spPr>
      </p:pic>
      <p:sp>
        <p:nvSpPr>
          <p:cNvPr id="7" name="形状3" title=""/>
          <p:cNvSpPr txBox="1"/>
          <p:nvPr/>
        </p:nvSpPr>
        <p:spPr>
          <a:xfrm>
            <a:off x="226057" y="2294030"/>
            <a:ext cx="3138592" cy="1626975"/>
          </a:xfrm>
          <a:custGeom>
            <a:gdLst>
              <a:gd name="connsiteX0" fmla="*/ 1844983 w 3138592"/>
              <a:gd name="connsiteY0" fmla="*/ 0 h 1626975"/>
              <a:gd name="connsiteX1" fmla="*/ 2027144 w 3138592"/>
              <a:gd name="connsiteY1" fmla="*/ 0 h 1626975"/>
              <a:gd name="connsiteX2" fmla="*/ 2331545 w 3138592"/>
              <a:gd name="connsiteY2" fmla="*/ 177435 h 1626975"/>
              <a:gd name="connsiteX3" fmla="*/ 2764493 w 3138592"/>
              <a:gd name="connsiteY3" fmla="*/ 168837 h 1626975"/>
              <a:gd name="connsiteX4" fmla="*/ 3011352 w 3138592"/>
              <a:gd name="connsiteY4" fmla="*/ 621833 h 1626975"/>
              <a:gd name="connsiteX5" fmla="*/ 3083104 w 3138592"/>
              <a:gd name="connsiteY5" fmla="*/ 772689 h 1626975"/>
              <a:gd name="connsiteX6" fmla="*/ 3138592 w 3138592"/>
              <a:gd name="connsiteY6" fmla="*/ 1240068 h 1626975"/>
              <a:gd name="connsiteX7" fmla="*/ 2486783 w 3138592"/>
              <a:gd name="connsiteY7" fmla="*/ 1442789 h 1626975"/>
              <a:gd name="connsiteX8" fmla="*/ 2264746 w 3138592"/>
              <a:gd name="connsiteY8" fmla="*/ 1553717 h 1626975"/>
              <a:gd name="connsiteX9" fmla="*/ 1593433 w 3138592"/>
              <a:gd name="connsiteY9" fmla="*/ 1626975 h 1626975"/>
              <a:gd name="connsiteX10" fmla="*/ 1151011 w 3138592"/>
              <a:gd name="connsiteY10" fmla="*/ 1485162 h 1626975"/>
              <a:gd name="connsiteX11" fmla="*/ 746878 w 3138592"/>
              <a:gd name="connsiteY11" fmla="*/ 1504184 h 1626975"/>
              <a:gd name="connsiteX12" fmla="*/ 446903 w 3138592"/>
              <a:gd name="connsiteY12" fmla="*/ 1304314 h 1626975"/>
              <a:gd name="connsiteX13" fmla="*/ 189891 w 3138592"/>
              <a:gd name="connsiteY13" fmla="*/ 1304650 h 1626975"/>
              <a:gd name="connsiteX14" fmla="*/ 0 w 3138592"/>
              <a:gd name="connsiteY14" fmla="*/ 882026 h 1626975"/>
              <a:gd name="connsiteX15" fmla="*/ 144741 w 3138592"/>
              <a:gd name="connsiteY15" fmla="*/ 689686 h 1626975"/>
              <a:gd name="connsiteX16" fmla="*/ 127240 w 3138592"/>
              <a:gd name="connsiteY16" fmla="*/ 417153 h 1626975"/>
              <a:gd name="connsiteX17" fmla="*/ 607346 w 3138592"/>
              <a:gd name="connsiteY17" fmla="*/ 276279 h 1626975"/>
              <a:gd name="connsiteX18" fmla="*/ 801115 w 3138592"/>
              <a:gd name="connsiteY18" fmla="*/ 150915 h 1626975"/>
              <a:gd name="connsiteX19" fmla="*/ 1329148 w 3138592"/>
              <a:gd name="connsiteY19" fmla="*/ 46046 h 1626975"/>
              <a:gd name="connsiteX20" fmla="*/ 1592999 w 3138592"/>
              <a:gd name="connsiteY20" fmla="*/ 35576 h 162697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38592" h="1626975">
                <a:moveTo>
                  <a:pt x="1844983" y="0"/>
                </a:moveTo>
                <a:cubicBezTo>
                  <a:pt x="2027144" y="0"/>
                  <a:pt x="2189636" y="78147"/>
                  <a:pt x="2273224" y="193212"/>
                </a:cubicBezTo>
                <a:cubicBezTo>
                  <a:pt x="2331545" y="177435"/>
                  <a:pt x="2394425" y="168837"/>
                  <a:pt x="2459978" y="168837"/>
                </a:cubicBezTo>
                <a:cubicBezTo>
                  <a:pt x="2764493" y="168837"/>
                  <a:pt x="3011352" y="354378"/>
                  <a:pt x="3011352" y="583255"/>
                </a:cubicBezTo>
                <a:cubicBezTo>
                  <a:pt x="3011352" y="621833"/>
                  <a:pt x="3004339" y="659181"/>
                  <a:pt x="2991218" y="694616"/>
                </a:cubicBezTo>
                <a:cubicBezTo>
                  <a:pt x="3083104" y="772689"/>
                  <a:pt x="3138592" y="873509"/>
                  <a:pt x="3138592" y="982324"/>
                </a:cubicBezTo>
                <a:cubicBezTo>
                  <a:pt x="3138592" y="1240068"/>
                  <a:pt x="2863250" y="1442789"/>
                  <a:pt x="2523598" y="1442789"/>
                </a:cubicBezTo>
                <a:cubicBezTo>
                  <a:pt x="2486783" y="1442789"/>
                  <a:pt x="2450723" y="1440407"/>
                  <a:pt x="2415688" y="1435832"/>
                </a:cubicBezTo>
                <a:cubicBezTo>
                  <a:pt x="2264746" y="1553717"/>
                  <a:pt x="2054271" y="1626975"/>
                  <a:pt x="1823777" y="1626975"/>
                </a:cubicBezTo>
                <a:cubicBezTo>
                  <a:pt x="1593433" y="1626975"/>
                  <a:pt x="1386355" y="1560223"/>
                  <a:pt x="1234466" y="1451622"/>
                </a:cubicBezTo>
                <a:cubicBezTo>
                  <a:pt x="1151011" y="1485162"/>
                  <a:pt x="1055620" y="1504184"/>
                  <a:pt x="954302" y="1504184"/>
                </a:cubicBezTo>
                <a:cubicBezTo>
                  <a:pt x="746878" y="1504184"/>
                  <a:pt x="564295" y="1424458"/>
                  <a:pt x="458111" y="1303654"/>
                </a:cubicBezTo>
                <a:cubicBezTo>
                  <a:pt x="446903" y="1304314"/>
                  <a:pt x="435571" y="1304650"/>
                  <a:pt x="424134" y="1304650"/>
                </a:cubicBezTo>
                <a:cubicBezTo>
                  <a:pt x="189891" y="1304650"/>
                  <a:pt x="0" y="1163776"/>
                  <a:pt x="0" y="982324"/>
                </a:cubicBezTo>
                <a:cubicBezTo>
                  <a:pt x="0" y="882026"/>
                  <a:pt x="69238" y="790925"/>
                  <a:pt x="175671" y="734486"/>
                </a:cubicBezTo>
                <a:cubicBezTo>
                  <a:pt x="144741" y="689686"/>
                  <a:pt x="127240" y="638341"/>
                  <a:pt x="127240" y="583255"/>
                </a:cubicBezTo>
                <a:cubicBezTo>
                  <a:pt x="127240" y="417153"/>
                  <a:pt x="317132" y="276279"/>
                  <a:pt x="551374" y="276279"/>
                </a:cubicBezTo>
                <a:cubicBezTo>
                  <a:pt x="607346" y="276279"/>
                  <a:pt x="660785" y="284322"/>
                  <a:pt x="709706" y="298831"/>
                </a:cubicBezTo>
                <a:cubicBezTo>
                  <a:pt x="801115" y="150915"/>
                  <a:pt x="1002064" y="46046"/>
                  <a:pt x="1229989" y="46046"/>
                </a:cubicBezTo>
                <a:cubicBezTo>
                  <a:pt x="1329148" y="46046"/>
                  <a:pt x="1421947" y="63445"/>
                  <a:pt x="1503369" y="94064"/>
                </a:cubicBezTo>
                <a:cubicBezTo>
                  <a:pt x="1592999" y="35576"/>
                  <a:pt x="1712227" y="0"/>
                  <a:pt x="1844983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这三兄弟有怎样的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定量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关系呢？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884520" y="4381795"/>
            <a:ext cx="5246675" cy="2095424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09575" y="289744"/>
            <a:ext cx="4445860" cy="834997"/>
            <a:chExt cx="4445860" cy="834997"/>
          </a:xfrm>
        </p:grpSpPr>
        <p:sp>
          <p:nvSpPr>
            <p:cNvPr id="5" name="形状3"/>
            <p:cNvSpPr txBox="1"/>
            <p:nvPr/>
          </p:nvSpPr>
          <p:spPr>
            <a:xfrm>
              <a:off x="559908" y="0"/>
              <a:ext cx="3797141" cy="760847"/>
            </a:xfrm>
            <a:custGeom>
              <a:gdLst>
                <a:gd name="connsiteX0" fmla="*/ 0 w 3797141"/>
                <a:gd name="connsiteY0" fmla="*/ 760847 h 760847"/>
                <a:gd name="connsiteX1" fmla="*/ 3797141 w 3797141"/>
                <a:gd name="connsiteY1" fmla="*/ 760847 h 760847"/>
                <a:gd name="connsiteX2" fmla="*/ 0 w 3797141"/>
                <a:gd name="connsiteY2" fmla="*/ 760847 h 760847"/>
                <a:gd name="connsiteX0-1" fmla="*/ 0 w 3797141"/>
                <a:gd name="connsiteY0-2" fmla="*/ 0 h 760847"/>
                <a:gd name="connsiteX1-3" fmla="*/ 1378 w 3797141"/>
                <a:gd name="connsiteY1-4" fmla="*/ 0 h 760847"/>
                <a:gd name="connsiteX2-5" fmla="*/ 0 w 379714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7141" h="760847">
                  <a:moveTo>
                    <a:pt x="0" y="760847"/>
                  </a:moveTo>
                  <a:lnTo>
                    <a:pt x="3797141" y="760847"/>
                  </a:lnTo>
                  <a:lnTo>
                    <a:pt x="0" y="760847"/>
                  </a:lnTo>
                  <a:close/>
                </a:path>
                <a:path w="3797141" h="760847">
                  <a:moveTo>
                    <a:pt x="0" y="0"/>
                  </a:moveTo>
                  <a:lnTo>
                    <a:pt x="13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0" y="287824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361847" y="23710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557374" y="273901"/>
              <a:ext cx="388848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探究电流与电压的关系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7"/>
            <p:cNvSpPr txBox="1"/>
            <p:nvPr/>
          </p:nvSpPr>
          <p:spPr>
            <a:xfrm>
              <a:off x="0" y="286556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1" title=""/>
          <p:cNvSpPr txBox="1"/>
          <p:nvPr/>
        </p:nvSpPr>
        <p:spPr>
          <a:xfrm>
            <a:off x="1026671" y="1587272"/>
            <a:ext cx="1743056" cy="905622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26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控制变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2" title=""/>
          <p:cNvSpPr txBox="1"/>
          <p:nvPr/>
        </p:nvSpPr>
        <p:spPr>
          <a:xfrm>
            <a:off x="409842" y="1124998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实验方法：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3" title=""/>
          <p:cNvSpPr txBox="1"/>
          <p:nvPr/>
        </p:nvSpPr>
        <p:spPr>
          <a:xfrm>
            <a:off x="2404634" y="1124922"/>
            <a:ext cx="182606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控制变量法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4" title=""/>
          <p:cNvSpPr txBox="1"/>
          <p:nvPr/>
        </p:nvSpPr>
        <p:spPr>
          <a:xfrm>
            <a:off x="2507266" y="1578004"/>
            <a:ext cx="5517013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控制______不变，改变电阻两端______，观察______的变化情况。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5" title=""/>
          <p:cNvSpPr txBox="1"/>
          <p:nvPr/>
        </p:nvSpPr>
        <p:spPr>
          <a:xfrm>
            <a:off x="410080" y="2441757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6" title=""/>
          <p:cNvSpPr txBox="1"/>
          <p:nvPr/>
        </p:nvSpPr>
        <p:spPr>
          <a:xfrm>
            <a:off x="782707" y="2903077"/>
            <a:ext cx="57531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怎样测量通过电阻的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和两端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7" title=""/>
          <p:cNvSpPr txBox="1"/>
          <p:nvPr/>
        </p:nvSpPr>
        <p:spPr>
          <a:xfrm>
            <a:off x="782355" y="3348580"/>
            <a:ext cx="42291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怎样改变电阻两端的电压？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8" title=""/>
          <p:cNvSpPr txBox="1"/>
          <p:nvPr/>
        </p:nvSpPr>
        <p:spPr>
          <a:xfrm>
            <a:off x="4855607" y="3339103"/>
            <a:ext cx="269827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调节____________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2" title=""/>
          <p:cNvGrpSpPr/>
          <p:nvPr/>
        </p:nvGrpSpPr>
        <p:grpSpPr>
          <a:xfrm>
            <a:off x="8349610" y="3913356"/>
            <a:ext cx="3514145" cy="2510056"/>
            <a:chExt cx="3514145" cy="2510056"/>
          </a:xfrm>
        </p:grpSpPr>
        <p:pic>
          <p:nvPicPr>
            <p:cNvPr id="19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514145" cy="2023394"/>
            </a:xfrm>
            <a:prstGeom prst="rect">
              <a:avLst/>
            </a:prstGeom>
          </p:spPr>
        </p:pic>
        <p:sp>
          <p:nvSpPr>
            <p:cNvPr id="20" name="形状8"/>
            <p:cNvSpPr txBox="1"/>
            <p:nvPr/>
          </p:nvSpPr>
          <p:spPr>
            <a:xfrm>
              <a:off x="1013774" y="2037025"/>
              <a:ext cx="1486262" cy="473031"/>
            </a:xfrm>
            <a:custGeom>
              <a:gdLst>
                <a:gd name="connsiteX0" fmla="*/ 78838 w 1486262"/>
                <a:gd name="connsiteY0" fmla="*/ 0 h 473031"/>
                <a:gd name="connsiteX1" fmla="*/ 1407424 w 1486262"/>
                <a:gd name="connsiteY1" fmla="*/ 0 h 473031"/>
                <a:gd name="connsiteX2" fmla="*/ 1450965 w 1486262"/>
                <a:gd name="connsiteY2" fmla="*/ 0 h 473031"/>
                <a:gd name="connsiteX3" fmla="*/ 1486262 w 1486262"/>
                <a:gd name="connsiteY3" fmla="*/ 394192 h 473031"/>
                <a:gd name="connsiteX4" fmla="*/ 1486262 w 1486262"/>
                <a:gd name="connsiteY4" fmla="*/ 437733 h 473031"/>
                <a:gd name="connsiteX5" fmla="*/ 78838 w 1486262"/>
                <a:gd name="connsiteY5" fmla="*/ 473031 h 473031"/>
                <a:gd name="connsiteX6" fmla="*/ 35297 w 1486262"/>
                <a:gd name="connsiteY6" fmla="*/ 473031 h 473031"/>
                <a:gd name="connsiteX7" fmla="*/ 0 w 1486262"/>
                <a:gd name="connsiteY7" fmla="*/ 78838 h 473031"/>
                <a:gd name="connsiteX8" fmla="*/ 0 w 1486262"/>
                <a:gd name="connsiteY8" fmla="*/ 35297 h 4730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262" h="473031">
                  <a:moveTo>
                    <a:pt x="78838" y="0"/>
                  </a:moveTo>
                  <a:lnTo>
                    <a:pt x="1407424" y="0"/>
                  </a:lnTo>
                  <a:cubicBezTo>
                    <a:pt x="1450965" y="0"/>
                    <a:pt x="1486262" y="35297"/>
                    <a:pt x="1486262" y="78838"/>
                  </a:cubicBezTo>
                  <a:lnTo>
                    <a:pt x="1486262" y="394192"/>
                  </a:lnTo>
                  <a:cubicBezTo>
                    <a:pt x="1486262" y="437733"/>
                    <a:pt x="1450965" y="473031"/>
                    <a:pt x="1407424" y="473031"/>
                  </a:cubicBezTo>
                  <a:lnTo>
                    <a:pt x="78838" y="473031"/>
                  </a:lnTo>
                  <a:cubicBezTo>
                    <a:pt x="35297" y="473031"/>
                    <a:pt x="0" y="437733"/>
                    <a:pt x="0" y="394192"/>
                  </a:cubicBezTo>
                  <a:lnTo>
                    <a:pt x="0" y="78838"/>
                  </a:lnTo>
                  <a:cubicBezTo>
                    <a:pt x="0" y="35297"/>
                    <a:pt x="35297" y="0"/>
                    <a:pt x="78838" y="0"/>
                  </a:cubicBezTo>
                  <a:close/>
                </a:path>
              </a:pathLst>
            </a:custGeom>
            <a:solidFill>
              <a:srgbClr val="0D493A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基本电路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组合3" title=""/>
          <p:cNvGrpSpPr/>
          <p:nvPr/>
        </p:nvGrpSpPr>
        <p:grpSpPr>
          <a:xfrm>
            <a:off x="8345919" y="3910970"/>
            <a:ext cx="3521526" cy="2514829"/>
            <a:chExt cx="3521526" cy="2514829"/>
          </a:xfrm>
        </p:grpSpPr>
        <p:pic>
          <p:nvPicPr>
            <p:cNvPr id="22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3521526" cy="2027644"/>
            </a:xfrm>
            <a:prstGeom prst="rect">
              <a:avLst/>
            </a:prstGeom>
          </p:spPr>
        </p:pic>
        <p:sp>
          <p:nvSpPr>
            <p:cNvPr id="23" name="形状9"/>
            <p:cNvSpPr txBox="1"/>
            <p:nvPr/>
          </p:nvSpPr>
          <p:spPr>
            <a:xfrm>
              <a:off x="1017518" y="2041798"/>
              <a:ext cx="1486262" cy="473031"/>
            </a:xfrm>
            <a:custGeom>
              <a:gdLst>
                <a:gd name="connsiteX0" fmla="*/ 78838 w 1486262"/>
                <a:gd name="connsiteY0" fmla="*/ 0 h 473031"/>
                <a:gd name="connsiteX1" fmla="*/ 1407424 w 1486262"/>
                <a:gd name="connsiteY1" fmla="*/ 0 h 473031"/>
                <a:gd name="connsiteX2" fmla="*/ 1450965 w 1486262"/>
                <a:gd name="connsiteY2" fmla="*/ 0 h 473031"/>
                <a:gd name="connsiteX3" fmla="*/ 1486262 w 1486262"/>
                <a:gd name="connsiteY3" fmla="*/ 394192 h 473031"/>
                <a:gd name="connsiteX4" fmla="*/ 1486262 w 1486262"/>
                <a:gd name="connsiteY4" fmla="*/ 437733 h 473031"/>
                <a:gd name="connsiteX5" fmla="*/ 78838 w 1486262"/>
                <a:gd name="connsiteY5" fmla="*/ 473031 h 473031"/>
                <a:gd name="connsiteX6" fmla="*/ 35297 w 1486262"/>
                <a:gd name="connsiteY6" fmla="*/ 473031 h 473031"/>
                <a:gd name="connsiteX7" fmla="*/ 0 w 1486262"/>
                <a:gd name="connsiteY7" fmla="*/ 78838 h 473031"/>
                <a:gd name="connsiteX8" fmla="*/ 0 w 1486262"/>
                <a:gd name="connsiteY8" fmla="*/ 35297 h 4730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262" h="473031">
                  <a:moveTo>
                    <a:pt x="78838" y="0"/>
                  </a:moveTo>
                  <a:lnTo>
                    <a:pt x="1407424" y="0"/>
                  </a:lnTo>
                  <a:cubicBezTo>
                    <a:pt x="1450965" y="0"/>
                    <a:pt x="1486262" y="35297"/>
                    <a:pt x="1486262" y="78838"/>
                  </a:cubicBezTo>
                  <a:lnTo>
                    <a:pt x="1486262" y="394192"/>
                  </a:lnTo>
                  <a:cubicBezTo>
                    <a:pt x="1486262" y="437733"/>
                    <a:pt x="1450965" y="473031"/>
                    <a:pt x="1407424" y="473031"/>
                  </a:cubicBezTo>
                  <a:lnTo>
                    <a:pt x="78838" y="473031"/>
                  </a:lnTo>
                  <a:cubicBezTo>
                    <a:pt x="35297" y="473031"/>
                    <a:pt x="0" y="437733"/>
                    <a:pt x="0" y="394192"/>
                  </a:cubicBezTo>
                  <a:lnTo>
                    <a:pt x="0" y="78838"/>
                  </a:lnTo>
                  <a:cubicBezTo>
                    <a:pt x="0" y="35297"/>
                    <a:pt x="35297" y="0"/>
                    <a:pt x="78838" y="0"/>
                  </a:cubicBezTo>
                  <a:close/>
                </a:path>
              </a:pathLst>
            </a:custGeom>
            <a:solidFill>
              <a:srgbClr val="0D493A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改进电路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组合4" title=""/>
          <p:cNvGrpSpPr/>
          <p:nvPr/>
        </p:nvGrpSpPr>
        <p:grpSpPr>
          <a:xfrm>
            <a:off x="8345824" y="3910774"/>
            <a:ext cx="3521716" cy="2515201"/>
            <a:chExt cx="3521716" cy="2515201"/>
          </a:xfrm>
        </p:grpSpPr>
        <p:pic>
          <p:nvPicPr>
            <p:cNvPr id="25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3521716" cy="2027749"/>
            </a:xfrm>
            <a:prstGeom prst="rect">
              <a:avLst/>
            </a:prstGeom>
          </p:spPr>
        </p:pic>
        <p:sp>
          <p:nvSpPr>
            <p:cNvPr id="26" name="形状10"/>
            <p:cNvSpPr txBox="1"/>
            <p:nvPr/>
          </p:nvSpPr>
          <p:spPr>
            <a:xfrm>
              <a:off x="1018127" y="2042170"/>
              <a:ext cx="1486262" cy="473031"/>
            </a:xfrm>
            <a:custGeom>
              <a:gdLst>
                <a:gd name="connsiteX0" fmla="*/ 78838 w 1486262"/>
                <a:gd name="connsiteY0" fmla="*/ 0 h 473031"/>
                <a:gd name="connsiteX1" fmla="*/ 1407424 w 1486262"/>
                <a:gd name="connsiteY1" fmla="*/ 0 h 473031"/>
                <a:gd name="connsiteX2" fmla="*/ 1450965 w 1486262"/>
                <a:gd name="connsiteY2" fmla="*/ 0 h 473031"/>
                <a:gd name="connsiteX3" fmla="*/ 1486262 w 1486262"/>
                <a:gd name="connsiteY3" fmla="*/ 394192 h 473031"/>
                <a:gd name="connsiteX4" fmla="*/ 1486262 w 1486262"/>
                <a:gd name="connsiteY4" fmla="*/ 437733 h 473031"/>
                <a:gd name="connsiteX5" fmla="*/ 78838 w 1486262"/>
                <a:gd name="connsiteY5" fmla="*/ 473031 h 473031"/>
                <a:gd name="connsiteX6" fmla="*/ 35297 w 1486262"/>
                <a:gd name="connsiteY6" fmla="*/ 473031 h 473031"/>
                <a:gd name="connsiteX7" fmla="*/ 0 w 1486262"/>
                <a:gd name="connsiteY7" fmla="*/ 78838 h 473031"/>
                <a:gd name="connsiteX8" fmla="*/ 0 w 1486262"/>
                <a:gd name="connsiteY8" fmla="*/ 35297 h 4730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262" h="473031">
                  <a:moveTo>
                    <a:pt x="78838" y="0"/>
                  </a:moveTo>
                  <a:lnTo>
                    <a:pt x="1407424" y="0"/>
                  </a:lnTo>
                  <a:cubicBezTo>
                    <a:pt x="1450965" y="0"/>
                    <a:pt x="1486262" y="35297"/>
                    <a:pt x="1486262" y="78838"/>
                  </a:cubicBezTo>
                  <a:lnTo>
                    <a:pt x="1486262" y="394192"/>
                  </a:lnTo>
                  <a:cubicBezTo>
                    <a:pt x="1486262" y="437733"/>
                    <a:pt x="1450965" y="473031"/>
                    <a:pt x="1407424" y="473031"/>
                  </a:cubicBezTo>
                  <a:lnTo>
                    <a:pt x="78838" y="473031"/>
                  </a:lnTo>
                  <a:cubicBezTo>
                    <a:pt x="35297" y="473031"/>
                    <a:pt x="0" y="437733"/>
                    <a:pt x="0" y="394192"/>
                  </a:cubicBezTo>
                  <a:lnTo>
                    <a:pt x="0" y="78838"/>
                  </a:lnTo>
                  <a:cubicBezTo>
                    <a:pt x="0" y="35297"/>
                    <a:pt x="35297" y="0"/>
                    <a:pt x="78838" y="0"/>
                  </a:cubicBezTo>
                  <a:close/>
                </a:path>
              </a:pathLst>
            </a:custGeom>
            <a:solidFill>
              <a:srgbClr val="0D493A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实验电路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" name="文本9" title=""/>
          <p:cNvSpPr txBox="1"/>
          <p:nvPr/>
        </p:nvSpPr>
        <p:spPr>
          <a:xfrm>
            <a:off x="3189322" y="157789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0" title=""/>
          <p:cNvSpPr txBox="1"/>
          <p:nvPr/>
        </p:nvSpPr>
        <p:spPr>
          <a:xfrm>
            <a:off x="6753501" y="157790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1" title=""/>
          <p:cNvSpPr txBox="1"/>
          <p:nvPr/>
        </p:nvSpPr>
        <p:spPr>
          <a:xfrm>
            <a:off x="3189313" y="198012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12" title=""/>
          <p:cNvSpPr txBox="1"/>
          <p:nvPr/>
        </p:nvSpPr>
        <p:spPr>
          <a:xfrm>
            <a:off x="1136723" y="4372502"/>
            <a:ext cx="45593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连接电路前先______开关。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13" title=""/>
          <p:cNvSpPr txBox="1"/>
          <p:nvPr/>
        </p:nvSpPr>
        <p:spPr>
          <a:xfrm>
            <a:off x="1136723" y="4845841"/>
            <a:ext cx="49149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可用_________确定电表量程。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14" title=""/>
          <p:cNvSpPr txBox="1"/>
          <p:nvPr/>
        </p:nvSpPr>
        <p:spPr>
          <a:xfrm>
            <a:off x="1136723" y="5331879"/>
            <a:ext cx="51562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连接电表时必须“____________”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15" title=""/>
          <p:cNvSpPr txBox="1"/>
          <p:nvPr/>
        </p:nvSpPr>
        <p:spPr>
          <a:xfrm>
            <a:off x="1136723" y="5817918"/>
            <a:ext cx="52705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将滑片移到______阻值的位置。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16" title=""/>
          <p:cNvSpPr txBox="1"/>
          <p:nvPr/>
        </p:nvSpPr>
        <p:spPr>
          <a:xfrm>
            <a:off x="3540119" y="440033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17" title=""/>
          <p:cNvSpPr txBox="1"/>
          <p:nvPr/>
        </p:nvSpPr>
        <p:spPr>
          <a:xfrm>
            <a:off x="2327672" y="4873809"/>
            <a:ext cx="12096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试触法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18" title=""/>
          <p:cNvSpPr txBox="1"/>
          <p:nvPr/>
        </p:nvSpPr>
        <p:spPr>
          <a:xfrm>
            <a:off x="4046134" y="5359200"/>
            <a:ext cx="14478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正进负出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19" title=""/>
          <p:cNvSpPr txBox="1"/>
          <p:nvPr/>
        </p:nvSpPr>
        <p:spPr>
          <a:xfrm>
            <a:off x="3272028" y="5845562"/>
            <a:ext cx="8858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20" title=""/>
          <p:cNvSpPr txBox="1"/>
          <p:nvPr/>
        </p:nvSpPr>
        <p:spPr>
          <a:xfrm>
            <a:off x="782355" y="3800418"/>
            <a:ext cx="20955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注意事项：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21" title=""/>
          <p:cNvSpPr txBox="1"/>
          <p:nvPr/>
        </p:nvSpPr>
        <p:spPr>
          <a:xfrm>
            <a:off x="5539445" y="3348304"/>
            <a:ext cx="1714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滑动变阻器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0" grpId="0" animBg="1"/>
      <p:bldP spid="13" grpId="0" animBg="1"/>
      <p:bldP spid="27" grpId="0" animBg="1"/>
      <p:bldP spid="28" grpId="0" animBg="1"/>
      <p:bldP spid="29" grpId="0" animBg="1"/>
      <p:bldP spid="14" grpId="0" animBg="1"/>
      <p:bldP spid="15" grpId="0" animBg="1"/>
      <p:bldP spid="18" grpId="0" animBg="1"/>
      <p:bldP spid="21" grpId="0" animBg="1"/>
      <p:bldP spid="16" grpId="0" animBg="1"/>
      <p:bldP spid="24" grpId="0" animBg="1"/>
      <p:bldP spid="17" grpId="0" animBg="1"/>
      <p:bldP spid="39" grpId="0" animBg="1"/>
      <p:bldP spid="38" grpId="0" animBg="1"/>
      <p:bldP spid="2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09575" y="289744"/>
            <a:ext cx="4445860" cy="834997"/>
            <a:chExt cx="4445860" cy="834997"/>
          </a:xfrm>
        </p:grpSpPr>
        <p:sp>
          <p:nvSpPr>
            <p:cNvPr id="4" name="形状11"/>
            <p:cNvSpPr txBox="1"/>
            <p:nvPr/>
          </p:nvSpPr>
          <p:spPr>
            <a:xfrm>
              <a:off x="559908" y="0"/>
              <a:ext cx="3797141" cy="760847"/>
            </a:xfrm>
            <a:custGeom>
              <a:gdLst>
                <a:gd name="connsiteX0" fmla="*/ 0 w 3797141"/>
                <a:gd name="connsiteY0" fmla="*/ 760847 h 760847"/>
                <a:gd name="connsiteX1" fmla="*/ 3797141 w 3797141"/>
                <a:gd name="connsiteY1" fmla="*/ 760847 h 760847"/>
                <a:gd name="connsiteX2" fmla="*/ 0 w 3797141"/>
                <a:gd name="connsiteY2" fmla="*/ 760847 h 760847"/>
                <a:gd name="connsiteX0-1" fmla="*/ 0 w 3797141"/>
                <a:gd name="connsiteY0-2" fmla="*/ 0 h 760847"/>
                <a:gd name="connsiteX1-3" fmla="*/ 1378 w 3797141"/>
                <a:gd name="connsiteY1-4" fmla="*/ 0 h 760847"/>
                <a:gd name="connsiteX2-5" fmla="*/ 0 w 379714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7141" h="760847">
                  <a:moveTo>
                    <a:pt x="0" y="760847"/>
                  </a:moveTo>
                  <a:lnTo>
                    <a:pt x="3797141" y="760847"/>
                  </a:lnTo>
                  <a:lnTo>
                    <a:pt x="0" y="760847"/>
                  </a:lnTo>
                  <a:close/>
                </a:path>
                <a:path w="3797141" h="760847">
                  <a:moveTo>
                    <a:pt x="0" y="0"/>
                  </a:moveTo>
                  <a:lnTo>
                    <a:pt x="13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12"/>
            <p:cNvSpPr txBox="1"/>
            <p:nvPr/>
          </p:nvSpPr>
          <p:spPr>
            <a:xfrm>
              <a:off x="0" y="287824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13"/>
            <p:cNvSpPr txBox="1"/>
            <p:nvPr/>
          </p:nvSpPr>
          <p:spPr>
            <a:xfrm>
              <a:off x="361847" y="23710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4"/>
            <p:cNvSpPr txBox="1"/>
            <p:nvPr/>
          </p:nvSpPr>
          <p:spPr>
            <a:xfrm>
              <a:off x="557374" y="273901"/>
              <a:ext cx="388848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探究电流与电压的关系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15"/>
            <p:cNvSpPr txBox="1"/>
            <p:nvPr/>
          </p:nvSpPr>
          <p:spPr>
            <a:xfrm>
              <a:off x="0" y="286556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4074" y="281426"/>
            <a:ext cx="3009348" cy="1895894"/>
          </a:xfrm>
          <a:prstGeom prst="rect">
            <a:avLst/>
          </a:prstGeom>
        </p:spPr>
      </p:pic>
      <p:sp>
        <p:nvSpPr>
          <p:cNvPr id="10" name="文本1" title="">
            <a:hlinkClick r:id="rId3" action="ppaction://hlinksldjump"/>
          </p:cNvPr>
          <p:cNvSpPr txBox="1"/>
          <p:nvPr/>
        </p:nvSpPr>
        <p:spPr>
          <a:xfrm>
            <a:off x="410051" y="1140495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3" action="ppaction://hlinksldjump"/>
              </a:rPr>
              <a:t>进行实验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2" title=""/>
          <p:cNvSpPr txBox="1"/>
          <p:nvPr/>
        </p:nvSpPr>
        <p:spPr>
          <a:xfrm>
            <a:off x="409889" y="1732750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分析论证：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2" name="表格1" title=""/>
          <p:cNvGraphicFramePr>
            <a:graphicFrameLocks noGrp="1"/>
          </p:cNvGraphicFramePr>
          <p:nvPr/>
        </p:nvGraphicFramePr>
        <p:xfrm>
          <a:off x="287941" y="2799845"/>
          <a:ext cx="3545078" cy="190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478"/>
                <a:gridCol w="762000"/>
                <a:gridCol w="609600"/>
                <a:gridCol w="762000"/>
              </a:tblGrid>
              <a:tr h="598931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序号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53647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电压</a:t>
                      </a: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U/V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53647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电流</a:t>
                      </a: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I/A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表格2" title=""/>
          <p:cNvGraphicFramePr>
            <a:graphicFrameLocks noGrp="1"/>
          </p:cNvGraphicFramePr>
          <p:nvPr/>
        </p:nvGraphicFramePr>
        <p:xfrm>
          <a:off x="8264434" y="2437654"/>
          <a:ext cx="3440906" cy="323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484"/>
                <a:gridCol w="573484"/>
                <a:gridCol w="573484"/>
                <a:gridCol w="573484"/>
                <a:gridCol w="573484"/>
                <a:gridCol w="573484"/>
              </a:tblGrid>
              <a:tr h="580612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4" name="形状2" title=""/>
          <p:cNvSpPr txBox="1"/>
          <p:nvPr/>
        </p:nvSpPr>
        <p:spPr>
          <a:xfrm flipV="1">
            <a:off x="8281131" y="3255570"/>
            <a:ext cx="2590519" cy="2415673"/>
          </a:xfrm>
          <a:prstGeom prst="line">
            <a:avLst/>
          </a:prstGeom>
          <a:solidFill>
            <a:srgbClr val="FF0000">
              <a:alpha val="100000"/>
            </a:srgbClr>
          </a:solidFill>
          <a:ln w="2857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5" name="组合2" title=""/>
          <p:cNvGrpSpPr/>
          <p:nvPr/>
        </p:nvGrpSpPr>
        <p:grpSpPr>
          <a:xfrm>
            <a:off x="6420957" y="1732880"/>
            <a:ext cx="5788000" cy="4515572"/>
            <a:chExt cx="5788000" cy="4515572"/>
          </a:xfrm>
        </p:grpSpPr>
        <p:sp>
          <p:nvSpPr>
            <p:cNvPr id="16" name="形状16"/>
            <p:cNvSpPr txBox="1"/>
            <p:nvPr/>
          </p:nvSpPr>
          <p:spPr>
            <a:xfrm flipV="1">
              <a:off x="1837546" y="3944021"/>
              <a:ext cx="3688825" cy="1191"/>
            </a:xfrm>
            <a:prstGeom prst="line">
              <a:avLst/>
            </a:prstGeom>
            <a:solidFill>
              <a:srgbClr val="5C81CC">
                <a:alpha val="100000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7"/>
            <p:cNvSpPr txBox="1"/>
            <p:nvPr/>
          </p:nvSpPr>
          <p:spPr>
            <a:xfrm rot="5400000" flipH="1" flipV="1">
              <a:off x="0" y="2117311"/>
              <a:ext cx="3688825" cy="1191"/>
            </a:xfrm>
            <a:prstGeom prst="line">
              <a:avLst/>
            </a:prstGeom>
            <a:solidFill>
              <a:srgbClr val="5C81CC">
                <a:alpha val="100000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" name="文本23"/>
            <p:cNvSpPr txBox="1"/>
            <p:nvPr/>
          </p:nvSpPr>
          <p:spPr>
            <a:xfrm>
              <a:off x="1818311" y="0"/>
              <a:ext cx="630650" cy="5916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100"/>
                </a:lnSpc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I/A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9" name="文本24"/>
            <p:cNvSpPr txBox="1"/>
            <p:nvPr/>
          </p:nvSpPr>
          <p:spPr>
            <a:xfrm>
              <a:off x="5028826" y="3879590"/>
              <a:ext cx="759174" cy="5916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100"/>
                </a:lnSpc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U/V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0" name="文本25"/>
            <p:cNvSpPr txBox="1"/>
            <p:nvPr/>
          </p:nvSpPr>
          <p:spPr>
            <a:xfrm>
              <a:off x="2112473" y="3945374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文本26"/>
            <p:cNvSpPr txBox="1"/>
            <p:nvPr/>
          </p:nvSpPr>
          <p:spPr>
            <a:xfrm>
              <a:off x="2692157" y="3945374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1.0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2" name="文本27"/>
            <p:cNvSpPr txBox="1"/>
            <p:nvPr/>
          </p:nvSpPr>
          <p:spPr>
            <a:xfrm>
              <a:off x="3271841" y="3945374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3" name="文本28"/>
            <p:cNvSpPr txBox="1"/>
            <p:nvPr/>
          </p:nvSpPr>
          <p:spPr>
            <a:xfrm>
              <a:off x="3851525" y="3945374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2.0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29"/>
            <p:cNvSpPr txBox="1"/>
            <p:nvPr/>
          </p:nvSpPr>
          <p:spPr>
            <a:xfrm>
              <a:off x="4431209" y="3945374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2.5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30"/>
            <p:cNvSpPr txBox="1"/>
            <p:nvPr/>
          </p:nvSpPr>
          <p:spPr>
            <a:xfrm>
              <a:off x="1232190" y="3125841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0.1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文本31"/>
            <p:cNvSpPr txBox="1"/>
            <p:nvPr/>
          </p:nvSpPr>
          <p:spPr>
            <a:xfrm>
              <a:off x="1232190" y="2597536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0.2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文本32"/>
            <p:cNvSpPr txBox="1"/>
            <p:nvPr/>
          </p:nvSpPr>
          <p:spPr>
            <a:xfrm>
              <a:off x="1232190" y="2069232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0.3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33"/>
            <p:cNvSpPr txBox="1"/>
            <p:nvPr/>
          </p:nvSpPr>
          <p:spPr>
            <a:xfrm>
              <a:off x="1232190" y="1540927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0.4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文本34"/>
            <p:cNvSpPr txBox="1"/>
            <p:nvPr/>
          </p:nvSpPr>
          <p:spPr>
            <a:xfrm>
              <a:off x="1232190" y="1012623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0" name="文本35"/>
            <p:cNvSpPr txBox="1"/>
            <p:nvPr/>
          </p:nvSpPr>
          <p:spPr>
            <a:xfrm>
              <a:off x="1356016" y="3945374"/>
              <a:ext cx="35560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31" name="形状3" title=""/>
          <p:cNvSpPr txBox="1"/>
          <p:nvPr/>
        </p:nvSpPr>
        <p:spPr>
          <a:xfrm>
            <a:off x="10047180" y="4792028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AA00FF">
              <a:alpha val="100000"/>
            </a:srgbClr>
          </a:solidFill>
          <a:ln w="9525">
            <a:solidFill>
              <a:srgbClr val="AA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2" name="形状4" title=""/>
          <p:cNvSpPr txBox="1"/>
          <p:nvPr/>
        </p:nvSpPr>
        <p:spPr>
          <a:xfrm>
            <a:off x="10194267" y="3790226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3" name="形状5" title=""/>
          <p:cNvSpPr txBox="1"/>
          <p:nvPr/>
        </p:nvSpPr>
        <p:spPr>
          <a:xfrm>
            <a:off x="9362884" y="4561608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4" name="形状6" title=""/>
          <p:cNvSpPr txBox="1"/>
          <p:nvPr/>
        </p:nvSpPr>
        <p:spPr>
          <a:xfrm>
            <a:off x="10864253" y="4416285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AA00FF">
              <a:alpha val="100000"/>
            </a:srgbClr>
          </a:solidFill>
          <a:ln w="9525">
            <a:solidFill>
              <a:srgbClr val="AA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5" name="形状7" title=""/>
          <p:cNvSpPr txBox="1"/>
          <p:nvPr/>
        </p:nvSpPr>
        <p:spPr>
          <a:xfrm>
            <a:off x="9119022" y="4791978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36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2906" y="281140"/>
            <a:ext cx="2136677" cy="1230268"/>
          </a:xfrm>
          <a:prstGeom prst="rect">
            <a:avLst/>
          </a:prstGeom>
        </p:spPr>
      </p:pic>
      <p:sp>
        <p:nvSpPr>
          <p:cNvPr id="37" name="文本3" title=""/>
          <p:cNvSpPr txBox="1"/>
          <p:nvPr/>
        </p:nvSpPr>
        <p:spPr>
          <a:xfrm>
            <a:off x="409585" y="4787808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实验结论：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4" title=""/>
          <p:cNvSpPr txBox="1"/>
          <p:nvPr/>
        </p:nvSpPr>
        <p:spPr>
          <a:xfrm>
            <a:off x="640166" y="5380472"/>
            <a:ext cx="6389446" cy="1236414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在______一定时，通过导体的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与导体两端的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成______比。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5" title=""/>
          <p:cNvSpPr txBox="1"/>
          <p:nvPr/>
        </p:nvSpPr>
        <p:spPr>
          <a:xfrm>
            <a:off x="1150791" y="550117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6" title=""/>
          <p:cNvSpPr txBox="1"/>
          <p:nvPr/>
        </p:nvSpPr>
        <p:spPr>
          <a:xfrm>
            <a:off x="2074545" y="5987929"/>
            <a:ext cx="571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1" name="Web内容卡片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8138" y="281654"/>
            <a:ext cx="1229782" cy="1229800"/>
          </a:xfrm>
          <a:prstGeom prst="rect">
            <a:avLst/>
          </a:prstGeom>
        </p:spPr>
      </p:pic>
      <p:sp>
        <p:nvSpPr>
          <p:cNvPr id="42" name="形状8" title=""/>
          <p:cNvSpPr txBox="1"/>
          <p:nvPr/>
        </p:nvSpPr>
        <p:spPr>
          <a:xfrm>
            <a:off x="9592866" y="4998823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AA00FF">
              <a:alpha val="100000"/>
            </a:srgbClr>
          </a:solidFill>
          <a:ln w="9525">
            <a:solidFill>
              <a:srgbClr val="AA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3" name="文本7" title=""/>
          <p:cNvSpPr txBox="1"/>
          <p:nvPr/>
        </p:nvSpPr>
        <p:spPr>
          <a:xfrm>
            <a:off x="501901" y="2318090"/>
            <a:ext cx="145700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400" b="1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___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Ω</a:t>
            </a:r>
            <a:endParaRPr lang="zh-CN" altLang="en-US" sz="24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44" name="表格3" title=""/>
          <p:cNvGraphicFramePr>
            <a:graphicFrameLocks noGrp="1"/>
          </p:cNvGraphicFramePr>
          <p:nvPr/>
        </p:nvGraphicFramePr>
        <p:xfrm>
          <a:off x="4004472" y="2799845"/>
          <a:ext cx="3649123" cy="190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123"/>
                <a:gridCol w="762000"/>
                <a:gridCol w="762000"/>
                <a:gridCol w="762000"/>
              </a:tblGrid>
              <a:tr h="598931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序号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53647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电压</a:t>
                      </a: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U/V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53647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电流</a:t>
                      </a: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I/A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5" name="文本8" title=""/>
          <p:cNvSpPr txBox="1"/>
          <p:nvPr/>
        </p:nvSpPr>
        <p:spPr>
          <a:xfrm>
            <a:off x="3983879" y="2259711"/>
            <a:ext cx="145700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400" b="1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___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Ω</a:t>
            </a:r>
            <a:endParaRPr lang="zh-CN" altLang="en-US" sz="24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6" name="文本9" title=""/>
          <p:cNvSpPr txBox="1"/>
          <p:nvPr/>
        </p:nvSpPr>
        <p:spPr>
          <a:xfrm>
            <a:off x="1774355" y="3437423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7" name="文本10" title=""/>
          <p:cNvSpPr txBox="1"/>
          <p:nvPr/>
        </p:nvSpPr>
        <p:spPr>
          <a:xfrm>
            <a:off x="1698193" y="4100901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0.16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8" name="文本11" title=""/>
          <p:cNvSpPr txBox="1"/>
          <p:nvPr/>
        </p:nvSpPr>
        <p:spPr>
          <a:xfrm>
            <a:off x="2477100" y="3437420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9" name="文本12" title=""/>
          <p:cNvSpPr txBox="1"/>
          <p:nvPr/>
        </p:nvSpPr>
        <p:spPr>
          <a:xfrm>
            <a:off x="2477062" y="4100874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0" name="文本13" title=""/>
          <p:cNvSpPr txBox="1"/>
          <p:nvPr/>
        </p:nvSpPr>
        <p:spPr>
          <a:xfrm>
            <a:off x="3162538" y="3437411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1.7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1" name="文本14" title=""/>
          <p:cNvSpPr txBox="1"/>
          <p:nvPr/>
        </p:nvSpPr>
        <p:spPr>
          <a:xfrm>
            <a:off x="3086367" y="4100874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0.35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2" name="文本15" title=""/>
          <p:cNvSpPr txBox="1"/>
          <p:nvPr/>
        </p:nvSpPr>
        <p:spPr>
          <a:xfrm>
            <a:off x="5440870" y="3437449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AA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1.2</a:t>
            </a:r>
            <a:endParaRPr lang="zh-CN" altLang="en-US" sz="2400" b="1" i="0">
              <a:solidFill>
                <a:srgbClr val="AA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3" name="文本16" title=""/>
          <p:cNvSpPr txBox="1"/>
          <p:nvPr/>
        </p:nvSpPr>
        <p:spPr>
          <a:xfrm>
            <a:off x="5364680" y="4100874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AA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0.13</a:t>
            </a:r>
            <a:endParaRPr lang="zh-CN" altLang="en-US" sz="2400" b="1" i="0">
              <a:solidFill>
                <a:srgbClr val="AA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4" name="文本17" title=""/>
          <p:cNvSpPr txBox="1"/>
          <p:nvPr/>
        </p:nvSpPr>
        <p:spPr>
          <a:xfrm>
            <a:off x="6218568" y="3437420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AA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1.6</a:t>
            </a:r>
            <a:endParaRPr lang="zh-CN" altLang="en-US" sz="2400" b="1" i="0">
              <a:solidFill>
                <a:srgbClr val="AA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5" name="文本18" title=""/>
          <p:cNvSpPr txBox="1"/>
          <p:nvPr/>
        </p:nvSpPr>
        <p:spPr>
          <a:xfrm>
            <a:off x="6142406" y="4100884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AA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0.16</a:t>
            </a:r>
            <a:endParaRPr lang="zh-CN" altLang="en-US" sz="2400" b="1" i="0">
              <a:solidFill>
                <a:srgbClr val="AA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6" name="文本19" title=""/>
          <p:cNvSpPr txBox="1"/>
          <p:nvPr/>
        </p:nvSpPr>
        <p:spPr>
          <a:xfrm>
            <a:off x="6983778" y="3437430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AA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2.3</a:t>
            </a:r>
            <a:endParaRPr lang="zh-CN" altLang="en-US" sz="2400" b="1" i="0">
              <a:solidFill>
                <a:srgbClr val="AA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7" name="文本20" title=""/>
          <p:cNvSpPr txBox="1"/>
          <p:nvPr/>
        </p:nvSpPr>
        <p:spPr>
          <a:xfrm>
            <a:off x="6907597" y="4100874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AA00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0.23</a:t>
            </a:r>
            <a:endParaRPr lang="zh-CN" altLang="en-US" sz="2400" b="1" i="0">
              <a:solidFill>
                <a:srgbClr val="AA00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8" name="文本21" title=""/>
          <p:cNvSpPr txBox="1"/>
          <p:nvPr/>
        </p:nvSpPr>
        <p:spPr>
          <a:xfrm>
            <a:off x="1210246" y="2317794"/>
            <a:ext cx="342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59" name="文本22" title=""/>
          <p:cNvSpPr txBox="1"/>
          <p:nvPr/>
        </p:nvSpPr>
        <p:spPr>
          <a:xfrm>
            <a:off x="4584030" y="2259492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60" name="形状9" title=""/>
          <p:cNvSpPr txBox="1"/>
          <p:nvPr/>
        </p:nvSpPr>
        <p:spPr>
          <a:xfrm flipV="1">
            <a:off x="8281149" y="4250739"/>
            <a:ext cx="3099245" cy="1420513"/>
          </a:xfrm>
          <a:prstGeom prst="line">
            <a:avLst/>
          </a:prstGeom>
          <a:solidFill>
            <a:srgbClr val="FF0000">
              <a:alpha val="100000"/>
            </a:srgbClr>
          </a:solidFill>
          <a:ln w="28575">
            <a:solidFill>
              <a:srgbClr val="AA00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1" name="形状10" title=""/>
          <p:cNvSpPr txBox="1"/>
          <p:nvPr/>
        </p:nvSpPr>
        <p:spPr>
          <a:xfrm>
            <a:off x="8215532" y="5627532"/>
            <a:ext cx="94183" cy="94117"/>
          </a:xfrm>
          <a:custGeom>
            <a:gdLst>
              <a:gd name="connsiteX0" fmla="*/ 47092 w 94183"/>
              <a:gd name="connsiteY0" fmla="*/ 0 h 94117"/>
              <a:gd name="connsiteX1" fmla="*/ 73100 w 94183"/>
              <a:gd name="connsiteY1" fmla="*/ 0 h 94117"/>
              <a:gd name="connsiteX2" fmla="*/ 94183 w 94183"/>
              <a:gd name="connsiteY2" fmla="*/ 73048 h 94117"/>
              <a:gd name="connsiteX3" fmla="*/ 21084 w 94183"/>
              <a:gd name="connsiteY3" fmla="*/ 94117 h 94117"/>
              <a:gd name="connsiteX4" fmla="*/ 0 w 94183"/>
              <a:gd name="connsiteY4" fmla="*/ 21069 h 9411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83" h="94117">
                <a:moveTo>
                  <a:pt x="47092" y="0"/>
                </a:moveTo>
                <a:cubicBezTo>
                  <a:pt x="73100" y="0"/>
                  <a:pt x="94183" y="21069"/>
                  <a:pt x="94183" y="47058"/>
                </a:cubicBezTo>
                <a:cubicBezTo>
                  <a:pt x="94183" y="73048"/>
                  <a:pt x="73100" y="94117"/>
                  <a:pt x="47092" y="94117"/>
                </a:cubicBezTo>
                <a:cubicBezTo>
                  <a:pt x="21084" y="94117"/>
                  <a:pt x="0" y="73048"/>
                  <a:pt x="0" y="47058"/>
                </a:cubicBezTo>
                <a:cubicBezTo>
                  <a:pt x="0" y="21069"/>
                  <a:pt x="21084" y="0"/>
                  <a:pt x="47092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 nodeType="clickPar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 nodeType="clickPar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 nodeType="clickPar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 nodeType="clickPar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41" grpId="0" animBg="1"/>
      <p:bldP spid="11" grpId="0" animBg="1"/>
      <p:bldP spid="43" grpId="0" animBg="1"/>
      <p:bldP spid="58" grpId="0" animBg="1"/>
      <p:bldP spid="12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41" grpId="1" animBg="1"/>
      <p:bldP spid="13" grpId="0" animBg="1"/>
      <p:bldP spid="15" grpId="0" animBg="1"/>
      <p:bldP spid="35" grpId="0" animBg="1"/>
      <p:bldP spid="33" grpId="0" animBg="1"/>
      <p:bldP spid="32" grpId="0" animBg="1"/>
      <p:bldP spid="61" grpId="0" animBg="1"/>
      <p:bldP spid="14" grpId="0" animBg="1"/>
      <p:bldP spid="45" grpId="0" animBg="1"/>
      <p:bldP spid="59" grpId="0" animBg="1"/>
      <p:bldP spid="44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42" grpId="0" animBg="1"/>
      <p:bldP spid="31" grpId="0" animBg="1"/>
      <p:bldP spid="34" grpId="0" animBg="1"/>
      <p:bldP spid="60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7760" y="3803022"/>
            <a:ext cx="3528708" cy="2031779"/>
          </a:xfrm>
          <a:prstGeom prst="rect">
            <a:avLst/>
          </a:prstGeom>
        </p:spPr>
      </p:pic>
      <p:sp>
        <p:nvSpPr>
          <p:cNvPr id="3" name="形状1" title=""/>
          <p:cNvSpPr txBox="1"/>
          <p:nvPr/>
        </p:nvSpPr>
        <p:spPr>
          <a:xfrm>
            <a:off x="884520" y="4381795"/>
            <a:ext cx="5246675" cy="2095424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409575" y="289744"/>
            <a:ext cx="4445860" cy="834997"/>
            <a:chExt cx="4445860" cy="834997"/>
          </a:xfrm>
        </p:grpSpPr>
        <p:sp>
          <p:nvSpPr>
            <p:cNvPr id="6" name="形状6"/>
            <p:cNvSpPr txBox="1"/>
            <p:nvPr/>
          </p:nvSpPr>
          <p:spPr>
            <a:xfrm>
              <a:off x="559908" y="0"/>
              <a:ext cx="3797141" cy="760847"/>
            </a:xfrm>
            <a:custGeom>
              <a:gdLst>
                <a:gd name="connsiteX0" fmla="*/ 0 w 3797141"/>
                <a:gd name="connsiteY0" fmla="*/ 760847 h 760847"/>
                <a:gd name="connsiteX1" fmla="*/ 3797141 w 3797141"/>
                <a:gd name="connsiteY1" fmla="*/ 760847 h 760847"/>
                <a:gd name="connsiteX2" fmla="*/ 0 w 3797141"/>
                <a:gd name="connsiteY2" fmla="*/ 760847 h 760847"/>
                <a:gd name="connsiteX0-1" fmla="*/ 0 w 3797141"/>
                <a:gd name="connsiteY0-2" fmla="*/ 0 h 760847"/>
                <a:gd name="connsiteX1-3" fmla="*/ 1378 w 3797141"/>
                <a:gd name="connsiteY1-4" fmla="*/ 0 h 760847"/>
                <a:gd name="connsiteX2-5" fmla="*/ 0 w 379714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7141" h="760847">
                  <a:moveTo>
                    <a:pt x="0" y="760847"/>
                  </a:moveTo>
                  <a:lnTo>
                    <a:pt x="3797141" y="760847"/>
                  </a:lnTo>
                  <a:lnTo>
                    <a:pt x="0" y="760847"/>
                  </a:lnTo>
                  <a:close/>
                </a:path>
                <a:path w="3797141" h="760847">
                  <a:moveTo>
                    <a:pt x="0" y="0"/>
                  </a:moveTo>
                  <a:lnTo>
                    <a:pt x="13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7"/>
            <p:cNvSpPr txBox="1"/>
            <p:nvPr/>
          </p:nvSpPr>
          <p:spPr>
            <a:xfrm>
              <a:off x="0" y="287824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8"/>
            <p:cNvSpPr txBox="1"/>
            <p:nvPr/>
          </p:nvSpPr>
          <p:spPr>
            <a:xfrm>
              <a:off x="361847" y="23710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9"/>
            <p:cNvSpPr txBox="1"/>
            <p:nvPr/>
          </p:nvSpPr>
          <p:spPr>
            <a:xfrm>
              <a:off x="557374" y="273901"/>
              <a:ext cx="388848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探究电流与电阻的关系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形状10"/>
            <p:cNvSpPr txBox="1"/>
            <p:nvPr/>
          </p:nvSpPr>
          <p:spPr>
            <a:xfrm>
              <a:off x="0" y="286556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1" title=""/>
          <p:cNvSpPr txBox="1"/>
          <p:nvPr/>
        </p:nvSpPr>
        <p:spPr>
          <a:xfrm>
            <a:off x="1026671" y="1587272"/>
            <a:ext cx="1743056" cy="572658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操作方法：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2" title=""/>
          <p:cNvSpPr txBox="1"/>
          <p:nvPr/>
        </p:nvSpPr>
        <p:spPr>
          <a:xfrm>
            <a:off x="409842" y="1124998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实验方法：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3" title=""/>
          <p:cNvSpPr txBox="1"/>
          <p:nvPr/>
        </p:nvSpPr>
        <p:spPr>
          <a:xfrm>
            <a:off x="2404634" y="1124922"/>
            <a:ext cx="182606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控制变量法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4" title=""/>
          <p:cNvSpPr txBox="1"/>
          <p:nvPr/>
        </p:nvSpPr>
        <p:spPr>
          <a:xfrm>
            <a:off x="2507266" y="1578007"/>
            <a:ext cx="5177923" cy="995045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控制______不变，改变______大小，观察______的变化情况。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5" title=""/>
          <p:cNvSpPr txBox="1"/>
          <p:nvPr/>
        </p:nvSpPr>
        <p:spPr>
          <a:xfrm>
            <a:off x="410080" y="2441757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6" title=""/>
          <p:cNvSpPr txBox="1"/>
          <p:nvPr/>
        </p:nvSpPr>
        <p:spPr>
          <a:xfrm>
            <a:off x="782707" y="2903077"/>
            <a:ext cx="635190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怎样改变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的大小？____________________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7" title=""/>
          <p:cNvSpPr txBox="1"/>
          <p:nvPr/>
        </p:nvSpPr>
        <p:spPr>
          <a:xfrm>
            <a:off x="782355" y="3348580"/>
            <a:ext cx="716124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怎样控制电阻两端的</a:t>
            </a: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不变？_________________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8" title=""/>
          <p:cNvSpPr txBox="1"/>
          <p:nvPr/>
        </p:nvSpPr>
        <p:spPr>
          <a:xfrm>
            <a:off x="5397084" y="3338522"/>
            <a:ext cx="252443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调节滑动变阻器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875" y="3804104"/>
            <a:ext cx="3524688" cy="2029463"/>
          </a:xfrm>
          <a:prstGeom prst="rect">
            <a:avLst/>
          </a:prstGeom>
        </p:spPr>
      </p:pic>
      <p:sp>
        <p:nvSpPr>
          <p:cNvPr id="20" name="文本9" title=""/>
          <p:cNvSpPr txBox="1"/>
          <p:nvPr/>
        </p:nvSpPr>
        <p:spPr>
          <a:xfrm>
            <a:off x="3189322" y="157789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0" title=""/>
          <p:cNvSpPr txBox="1"/>
          <p:nvPr/>
        </p:nvSpPr>
        <p:spPr>
          <a:xfrm>
            <a:off x="5493830" y="158741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1" title=""/>
          <p:cNvSpPr txBox="1"/>
          <p:nvPr/>
        </p:nvSpPr>
        <p:spPr>
          <a:xfrm>
            <a:off x="3189313" y="198012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2" title=""/>
          <p:cNvSpPr txBox="1"/>
          <p:nvPr/>
        </p:nvSpPr>
        <p:spPr>
          <a:xfrm>
            <a:off x="1136723" y="4372502"/>
            <a:ext cx="45593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连接电路前先______开关。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3" title=""/>
          <p:cNvSpPr txBox="1"/>
          <p:nvPr/>
        </p:nvSpPr>
        <p:spPr>
          <a:xfrm>
            <a:off x="1136723" y="4845841"/>
            <a:ext cx="49149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可用_________确定电表量程。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14" title=""/>
          <p:cNvSpPr txBox="1"/>
          <p:nvPr/>
        </p:nvSpPr>
        <p:spPr>
          <a:xfrm>
            <a:off x="1136723" y="5331879"/>
            <a:ext cx="51562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连接电表时必须“____________”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5" title=""/>
          <p:cNvSpPr txBox="1"/>
          <p:nvPr/>
        </p:nvSpPr>
        <p:spPr>
          <a:xfrm>
            <a:off x="1136723" y="5817918"/>
            <a:ext cx="52705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将滑片移到______阻值的位置。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6" title=""/>
          <p:cNvSpPr txBox="1"/>
          <p:nvPr/>
        </p:nvSpPr>
        <p:spPr>
          <a:xfrm>
            <a:off x="3540119" y="440033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17" title=""/>
          <p:cNvSpPr txBox="1"/>
          <p:nvPr/>
        </p:nvSpPr>
        <p:spPr>
          <a:xfrm>
            <a:off x="2327672" y="4873809"/>
            <a:ext cx="12096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试触法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18" title=""/>
          <p:cNvSpPr txBox="1"/>
          <p:nvPr/>
        </p:nvSpPr>
        <p:spPr>
          <a:xfrm>
            <a:off x="4046134" y="5359200"/>
            <a:ext cx="14478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正进负出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19" title=""/>
          <p:cNvSpPr txBox="1"/>
          <p:nvPr/>
        </p:nvSpPr>
        <p:spPr>
          <a:xfrm>
            <a:off x="3272028" y="5845562"/>
            <a:ext cx="8858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20" title=""/>
          <p:cNvSpPr txBox="1"/>
          <p:nvPr/>
        </p:nvSpPr>
        <p:spPr>
          <a:xfrm>
            <a:off x="782355" y="3800418"/>
            <a:ext cx="2095500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注意事项：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21" title=""/>
          <p:cNvSpPr txBox="1"/>
          <p:nvPr/>
        </p:nvSpPr>
        <p:spPr>
          <a:xfrm>
            <a:off x="4340342" y="2893476"/>
            <a:ext cx="280447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换不同阻值的电阻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形状3" title=""/>
          <p:cNvSpPr txBox="1"/>
          <p:nvPr/>
        </p:nvSpPr>
        <p:spPr>
          <a:xfrm>
            <a:off x="8312458" y="6023305"/>
            <a:ext cx="2724817" cy="529571"/>
          </a:xfrm>
          <a:custGeom>
            <a:gdLst>
              <a:gd name="connsiteX0" fmla="*/ 1136002 w 2724817"/>
              <a:gd name="connsiteY0" fmla="*/ -273711 h 529571"/>
              <a:gd name="connsiteX1" fmla="*/ 1378842 w 2724817"/>
              <a:gd name="connsiteY1" fmla="*/ 0 h 529571"/>
              <a:gd name="connsiteX2" fmla="*/ 2636555 w 2724817"/>
              <a:gd name="connsiteY2" fmla="*/ 0 h 529571"/>
              <a:gd name="connsiteX3" fmla="*/ 2685300 w 2724817"/>
              <a:gd name="connsiteY3" fmla="*/ 0 h 529571"/>
              <a:gd name="connsiteX4" fmla="*/ 2724817 w 2724817"/>
              <a:gd name="connsiteY4" fmla="*/ 441309 h 529571"/>
              <a:gd name="connsiteX5" fmla="*/ 2724817 w 2724817"/>
              <a:gd name="connsiteY5" fmla="*/ 490055 h 529571"/>
              <a:gd name="connsiteX6" fmla="*/ 88262 w 2724817"/>
              <a:gd name="connsiteY6" fmla="*/ 529571 h 529571"/>
              <a:gd name="connsiteX7" fmla="*/ 64853 w 2724817"/>
              <a:gd name="connsiteY7" fmla="*/ 529571 h 529571"/>
              <a:gd name="connsiteX8" fmla="*/ 9299 w 2724817"/>
              <a:gd name="connsiteY8" fmla="*/ 487167 h 529571"/>
              <a:gd name="connsiteX9" fmla="*/ 0 w 2724817"/>
              <a:gd name="connsiteY9" fmla="*/ 88262 h 529571"/>
              <a:gd name="connsiteX10" fmla="*/ 0 w 2724817"/>
              <a:gd name="connsiteY10" fmla="*/ 39516 h 529571"/>
              <a:gd name="connsiteX11" fmla="*/ 1155276 w 2724817"/>
              <a:gd name="connsiteY11" fmla="*/ 0 h 529571"/>
              <a:gd name="connsiteX12" fmla="*/ 1136002 w 2724817"/>
              <a:gd name="connsiteY12" fmla="*/ -273711 h 5295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24817" h="803282">
                <a:moveTo>
                  <a:pt x="1136002" y="-273711"/>
                </a:moveTo>
                <a:lnTo>
                  <a:pt x="1378842" y="0"/>
                </a:lnTo>
                <a:lnTo>
                  <a:pt x="2636555" y="0"/>
                </a:lnTo>
                <a:cubicBezTo>
                  <a:pt x="2685300" y="0"/>
                  <a:pt x="2724817" y="39516"/>
                  <a:pt x="2724817" y="88262"/>
                </a:cubicBezTo>
                <a:lnTo>
                  <a:pt x="2724817" y="441309"/>
                </a:lnTo>
                <a:cubicBezTo>
                  <a:pt x="2724817" y="490055"/>
                  <a:pt x="2685300" y="529571"/>
                  <a:pt x="2636555" y="529571"/>
                </a:cubicBezTo>
                <a:lnTo>
                  <a:pt x="88262" y="529571"/>
                </a:lnTo>
                <a:cubicBezTo>
                  <a:pt x="64853" y="529571"/>
                  <a:pt x="42404" y="520272"/>
                  <a:pt x="25851" y="503720"/>
                </a:cubicBezTo>
                <a:cubicBezTo>
                  <a:pt x="9299" y="487167"/>
                  <a:pt x="0" y="464718"/>
                  <a:pt x="0" y="441309"/>
                </a:cubicBezTo>
                <a:lnTo>
                  <a:pt x="0" y="88262"/>
                </a:lnTo>
                <a:cubicBezTo>
                  <a:pt x="0" y="39516"/>
                  <a:pt x="39516" y="0"/>
                  <a:pt x="88262" y="0"/>
                </a:cubicBezTo>
                <a:lnTo>
                  <a:pt x="1155276" y="0"/>
                </a:lnTo>
                <a:lnTo>
                  <a:pt x="1136002" y="-273711"/>
                </a:ln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00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换不同阻值的电阻</a:t>
            </a:r>
            <a:endParaRPr lang="zh-CN" altLang="en-US" sz="2400" b="0" i="0">
              <a:solidFill>
                <a:srgbClr val="FF009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形状4" title=""/>
          <p:cNvSpPr txBox="1"/>
          <p:nvPr/>
        </p:nvSpPr>
        <p:spPr>
          <a:xfrm flipV="1">
            <a:off x="9248775" y="5472112"/>
            <a:ext cx="390525" cy="340519"/>
          </a:xfrm>
          <a:prstGeom prst="line">
            <a:avLst/>
          </a:prstGeom>
          <a:solidFill>
            <a:srgbClr val="FFFFFF">
              <a:alpha val="0"/>
            </a:srgbClr>
          </a:solidFill>
          <a:ln w="28575">
            <a:solidFill>
              <a:srgbClr val="0000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5" name="形状5" title=""/>
          <p:cNvSpPr txBox="1"/>
          <p:nvPr/>
        </p:nvSpPr>
        <p:spPr>
          <a:xfrm>
            <a:off x="8312458" y="6023305"/>
            <a:ext cx="2724817" cy="529571"/>
          </a:xfrm>
          <a:custGeom>
            <a:gdLst>
              <a:gd name="connsiteX0" fmla="*/ 1136002 w 2724817"/>
              <a:gd name="connsiteY0" fmla="*/ -273711 h 529571"/>
              <a:gd name="connsiteX1" fmla="*/ 1378842 w 2724817"/>
              <a:gd name="connsiteY1" fmla="*/ 0 h 529571"/>
              <a:gd name="connsiteX2" fmla="*/ 2636555 w 2724817"/>
              <a:gd name="connsiteY2" fmla="*/ 0 h 529571"/>
              <a:gd name="connsiteX3" fmla="*/ 2685300 w 2724817"/>
              <a:gd name="connsiteY3" fmla="*/ 0 h 529571"/>
              <a:gd name="connsiteX4" fmla="*/ 2724817 w 2724817"/>
              <a:gd name="connsiteY4" fmla="*/ 441309 h 529571"/>
              <a:gd name="connsiteX5" fmla="*/ 2724817 w 2724817"/>
              <a:gd name="connsiteY5" fmla="*/ 490055 h 529571"/>
              <a:gd name="connsiteX6" fmla="*/ 88262 w 2724817"/>
              <a:gd name="connsiteY6" fmla="*/ 529571 h 529571"/>
              <a:gd name="connsiteX7" fmla="*/ 64853 w 2724817"/>
              <a:gd name="connsiteY7" fmla="*/ 529571 h 529571"/>
              <a:gd name="connsiteX8" fmla="*/ 9299 w 2724817"/>
              <a:gd name="connsiteY8" fmla="*/ 487167 h 529571"/>
              <a:gd name="connsiteX9" fmla="*/ 0 w 2724817"/>
              <a:gd name="connsiteY9" fmla="*/ 88262 h 529571"/>
              <a:gd name="connsiteX10" fmla="*/ 0 w 2724817"/>
              <a:gd name="connsiteY10" fmla="*/ 39516 h 529571"/>
              <a:gd name="connsiteX11" fmla="*/ 1155276 w 2724817"/>
              <a:gd name="connsiteY11" fmla="*/ 0 h 529571"/>
              <a:gd name="connsiteX12" fmla="*/ 1136002 w 2724817"/>
              <a:gd name="connsiteY12" fmla="*/ -273711 h 52957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24817" h="803282">
                <a:moveTo>
                  <a:pt x="1136002" y="-273711"/>
                </a:moveTo>
                <a:lnTo>
                  <a:pt x="1378842" y="0"/>
                </a:lnTo>
                <a:lnTo>
                  <a:pt x="2636555" y="0"/>
                </a:lnTo>
                <a:cubicBezTo>
                  <a:pt x="2685300" y="0"/>
                  <a:pt x="2724817" y="39516"/>
                  <a:pt x="2724817" y="88262"/>
                </a:cubicBezTo>
                <a:lnTo>
                  <a:pt x="2724817" y="441309"/>
                </a:lnTo>
                <a:cubicBezTo>
                  <a:pt x="2724817" y="490055"/>
                  <a:pt x="2685300" y="529571"/>
                  <a:pt x="2636555" y="529571"/>
                </a:cubicBezTo>
                <a:lnTo>
                  <a:pt x="88262" y="529571"/>
                </a:lnTo>
                <a:cubicBezTo>
                  <a:pt x="64853" y="529571"/>
                  <a:pt x="42404" y="520272"/>
                  <a:pt x="25851" y="503720"/>
                </a:cubicBezTo>
                <a:cubicBezTo>
                  <a:pt x="9299" y="487167"/>
                  <a:pt x="0" y="464718"/>
                  <a:pt x="0" y="441309"/>
                </a:cubicBezTo>
                <a:lnTo>
                  <a:pt x="0" y="88262"/>
                </a:lnTo>
                <a:cubicBezTo>
                  <a:pt x="0" y="39516"/>
                  <a:pt x="39516" y="0"/>
                  <a:pt x="88262" y="0"/>
                </a:cubicBezTo>
                <a:lnTo>
                  <a:pt x="1155276" y="0"/>
                </a:lnTo>
                <a:lnTo>
                  <a:pt x="1136002" y="-273711"/>
                </a:lnTo>
                <a:close/>
              </a:path>
            </a:pathLst>
          </a:custGeom>
          <a:solidFill>
            <a:srgbClr val="0D4A3B">
              <a:alpha val="100000"/>
            </a:srgbClr>
          </a:solidFill>
          <a:ln w="1905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solidFill>
                  <a:srgbClr val="FF00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换用可变电阻器</a:t>
            </a:r>
            <a:endParaRPr lang="zh-CN" altLang="en-US" sz="2400" b="0" i="0">
              <a:solidFill>
                <a:srgbClr val="FF0099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  <p:bldP spid="14" grpId="0" animBg="1"/>
      <p:bldP spid="20" grpId="0" animBg="1"/>
      <p:bldP spid="21" grpId="0" animBg="1"/>
      <p:bldP spid="22" grpId="0" animBg="1"/>
      <p:bldP spid="15" grpId="0" animBg="1"/>
      <p:bldP spid="19" grpId="0" animBg="1"/>
      <p:bldP spid="2" grpId="0" animBg="1"/>
      <p:bldP spid="16" grpId="0" animBg="1"/>
      <p:bldP spid="32" grpId="0" animBg="1"/>
      <p:bldP spid="33" grpId="0" animBg="1"/>
      <p:bldP spid="34" grpId="0" animBg="1"/>
      <p:bldP spid="35" grpId="0" animBg="1"/>
      <p:bldP spid="17" grpId="0" animBg="1"/>
      <p:bldP spid="18" grpId="0" animBg="1"/>
      <p:bldP spid="31" grpId="0" animBg="1"/>
      <p:bldP spid="3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1" title=""/>
          <p:cNvGraphicFramePr>
            <a:graphicFrameLocks noGrp="1"/>
          </p:cNvGraphicFramePr>
          <p:nvPr/>
        </p:nvGraphicFramePr>
        <p:xfrm>
          <a:off x="7935822" y="2793254"/>
          <a:ext cx="3440906" cy="323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484"/>
                <a:gridCol w="573484"/>
                <a:gridCol w="573484"/>
                <a:gridCol w="573484"/>
                <a:gridCol w="573484"/>
                <a:gridCol w="573484"/>
              </a:tblGrid>
              <a:tr h="580612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30320"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rcRect t="18152" r="27402" b="318"/>
          <a:stretch>
            <a:fillRect/>
          </a:stretch>
        </p:blipFill>
        <p:spPr>
          <a:xfrm>
            <a:off x="8311491" y="3972267"/>
            <a:ext cx="1601152" cy="1651016"/>
          </a:xfrm>
          <a:prstGeom prst="rect">
            <a:avLst/>
          </a:prstGeom>
        </p:spPr>
      </p:pic>
      <p:sp>
        <p:nvSpPr>
          <p:cNvPr id="4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5" name="组合1" title=""/>
          <p:cNvGrpSpPr/>
          <p:nvPr/>
        </p:nvGrpSpPr>
        <p:grpSpPr>
          <a:xfrm>
            <a:off x="409575" y="289744"/>
            <a:ext cx="4445860" cy="834997"/>
            <a:chExt cx="4445860" cy="834997"/>
          </a:xfrm>
        </p:grpSpPr>
        <p:sp>
          <p:nvSpPr>
            <p:cNvPr id="6" name="形状5"/>
            <p:cNvSpPr txBox="1"/>
            <p:nvPr/>
          </p:nvSpPr>
          <p:spPr>
            <a:xfrm>
              <a:off x="559908" y="0"/>
              <a:ext cx="3797141" cy="760847"/>
            </a:xfrm>
            <a:custGeom>
              <a:gdLst>
                <a:gd name="connsiteX0" fmla="*/ 0 w 3797141"/>
                <a:gd name="connsiteY0" fmla="*/ 760847 h 760847"/>
                <a:gd name="connsiteX1" fmla="*/ 3797141 w 3797141"/>
                <a:gd name="connsiteY1" fmla="*/ 760847 h 760847"/>
                <a:gd name="connsiteX2" fmla="*/ 0 w 3797141"/>
                <a:gd name="connsiteY2" fmla="*/ 760847 h 760847"/>
                <a:gd name="connsiteX0-1" fmla="*/ 0 w 3797141"/>
                <a:gd name="connsiteY0-2" fmla="*/ 0 h 760847"/>
                <a:gd name="connsiteX1-3" fmla="*/ 1378 w 3797141"/>
                <a:gd name="connsiteY1-4" fmla="*/ 0 h 760847"/>
                <a:gd name="connsiteX2-5" fmla="*/ 0 w 379714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7141" h="760847">
                  <a:moveTo>
                    <a:pt x="0" y="760847"/>
                  </a:moveTo>
                  <a:lnTo>
                    <a:pt x="3797141" y="760847"/>
                  </a:lnTo>
                  <a:lnTo>
                    <a:pt x="0" y="760847"/>
                  </a:lnTo>
                  <a:close/>
                </a:path>
                <a:path w="3797141" h="760847">
                  <a:moveTo>
                    <a:pt x="0" y="0"/>
                  </a:moveTo>
                  <a:lnTo>
                    <a:pt x="13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0" y="287824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361847" y="23710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8"/>
            <p:cNvSpPr txBox="1"/>
            <p:nvPr/>
          </p:nvSpPr>
          <p:spPr>
            <a:xfrm>
              <a:off x="557374" y="273901"/>
              <a:ext cx="388848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探究电流与电阻的关系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形状9"/>
            <p:cNvSpPr txBox="1"/>
            <p:nvPr/>
          </p:nvSpPr>
          <p:spPr>
            <a:xfrm>
              <a:off x="0" y="286556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7697" y="281426"/>
            <a:ext cx="3210984" cy="2299449"/>
          </a:xfrm>
          <a:prstGeom prst="rect">
            <a:avLst/>
          </a:prstGeom>
        </p:spPr>
      </p:pic>
      <p:sp>
        <p:nvSpPr>
          <p:cNvPr id="12" name="文本1" title="">
            <a:hlinkClick r:id="rId4" action="ppaction://hlinksldjump"/>
          </p:cNvPr>
          <p:cNvSpPr txBox="1"/>
          <p:nvPr/>
        </p:nvSpPr>
        <p:spPr>
          <a:xfrm>
            <a:off x="410070" y="1125067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4" action="ppaction://hlinksldjump"/>
              </a:rPr>
              <a:t>进行实验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2" title=""/>
          <p:cNvSpPr txBox="1"/>
          <p:nvPr/>
        </p:nvSpPr>
        <p:spPr>
          <a:xfrm>
            <a:off x="409861" y="1717434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分析论证：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4" name="组合2" title=""/>
          <p:cNvGrpSpPr/>
          <p:nvPr/>
        </p:nvGrpSpPr>
        <p:grpSpPr>
          <a:xfrm>
            <a:off x="6092345" y="2088480"/>
            <a:ext cx="5919480" cy="4515577"/>
            <a:chExt cx="5919480" cy="4515577"/>
          </a:xfrm>
        </p:grpSpPr>
        <p:sp>
          <p:nvSpPr>
            <p:cNvPr id="15" name="形状10"/>
            <p:cNvSpPr txBox="1"/>
            <p:nvPr/>
          </p:nvSpPr>
          <p:spPr>
            <a:xfrm flipV="1">
              <a:off x="1837546" y="3944021"/>
              <a:ext cx="3688825" cy="1191"/>
            </a:xfrm>
            <a:prstGeom prst="line">
              <a:avLst/>
            </a:prstGeom>
            <a:solidFill>
              <a:srgbClr val="5C81CC">
                <a:alpha val="100000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1"/>
            <p:cNvSpPr txBox="1"/>
            <p:nvPr/>
          </p:nvSpPr>
          <p:spPr>
            <a:xfrm rot="5400000" flipH="1" flipV="1">
              <a:off x="0" y="2117311"/>
              <a:ext cx="3688825" cy="1191"/>
            </a:xfrm>
            <a:prstGeom prst="line">
              <a:avLst/>
            </a:prstGeom>
            <a:solidFill>
              <a:srgbClr val="5C81CC">
                <a:alpha val="100000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文本15"/>
            <p:cNvSpPr txBox="1"/>
            <p:nvPr/>
          </p:nvSpPr>
          <p:spPr>
            <a:xfrm>
              <a:off x="1818310" y="0"/>
              <a:ext cx="630650" cy="5916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100"/>
                </a:lnSpc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I/A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文本16"/>
            <p:cNvSpPr txBox="1"/>
            <p:nvPr/>
          </p:nvSpPr>
          <p:spPr>
            <a:xfrm>
              <a:off x="5055534" y="3888515"/>
              <a:ext cx="863946" cy="591694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3100"/>
                </a:lnSpc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R/</a:t>
              </a:r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Ω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9" name="文本17"/>
            <p:cNvSpPr txBox="1"/>
            <p:nvPr/>
          </p:nvSpPr>
          <p:spPr>
            <a:xfrm>
              <a:off x="2207721" y="3935854"/>
              <a:ext cx="498472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0" name="文本18"/>
            <p:cNvSpPr txBox="1"/>
            <p:nvPr/>
          </p:nvSpPr>
          <p:spPr>
            <a:xfrm>
              <a:off x="2730253" y="3945379"/>
              <a:ext cx="536572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10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文本19"/>
            <p:cNvSpPr txBox="1"/>
            <p:nvPr/>
          </p:nvSpPr>
          <p:spPr>
            <a:xfrm>
              <a:off x="3290894" y="3945379"/>
              <a:ext cx="546097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2" name="文本20"/>
            <p:cNvSpPr txBox="1"/>
            <p:nvPr/>
          </p:nvSpPr>
          <p:spPr>
            <a:xfrm>
              <a:off x="3870576" y="3945379"/>
              <a:ext cx="536572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20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3" name="文本21"/>
            <p:cNvSpPr txBox="1"/>
            <p:nvPr/>
          </p:nvSpPr>
          <p:spPr>
            <a:xfrm>
              <a:off x="4421683" y="3945379"/>
              <a:ext cx="555622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22"/>
            <p:cNvSpPr txBox="1"/>
            <p:nvPr/>
          </p:nvSpPr>
          <p:spPr>
            <a:xfrm>
              <a:off x="1232190" y="3125841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0.1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23"/>
            <p:cNvSpPr txBox="1"/>
            <p:nvPr/>
          </p:nvSpPr>
          <p:spPr>
            <a:xfrm>
              <a:off x="1232189" y="2597536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0.2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文本24"/>
            <p:cNvSpPr txBox="1"/>
            <p:nvPr/>
          </p:nvSpPr>
          <p:spPr>
            <a:xfrm>
              <a:off x="1232189" y="2069232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0.3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文本25"/>
            <p:cNvSpPr txBox="1"/>
            <p:nvPr/>
          </p:nvSpPr>
          <p:spPr>
            <a:xfrm>
              <a:off x="1232189" y="1540927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0.4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26"/>
            <p:cNvSpPr txBox="1"/>
            <p:nvPr/>
          </p:nvSpPr>
          <p:spPr>
            <a:xfrm>
              <a:off x="1232189" y="1012623"/>
              <a:ext cx="60325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0.5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文本27"/>
            <p:cNvSpPr txBox="1"/>
            <p:nvPr/>
          </p:nvSpPr>
          <p:spPr>
            <a:xfrm>
              <a:off x="1356016" y="3945374"/>
              <a:ext cx="355600" cy="57019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30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8439" y="275768"/>
            <a:ext cx="2321204" cy="1336516"/>
          </a:xfrm>
          <a:prstGeom prst="rect">
            <a:avLst/>
          </a:prstGeom>
        </p:spPr>
      </p:pic>
      <p:sp>
        <p:nvSpPr>
          <p:cNvPr id="31" name="文本3" title=""/>
          <p:cNvSpPr txBox="1"/>
          <p:nvPr/>
        </p:nvSpPr>
        <p:spPr>
          <a:xfrm>
            <a:off x="409870" y="4679880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实验结论：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4" title=""/>
          <p:cNvSpPr txBox="1"/>
          <p:nvPr/>
        </p:nvSpPr>
        <p:spPr>
          <a:xfrm>
            <a:off x="782536" y="5060880"/>
            <a:ext cx="5846445" cy="1236414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在______一定时，通过导体的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与导体的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成______比。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5" title=""/>
          <p:cNvSpPr txBox="1"/>
          <p:nvPr/>
        </p:nvSpPr>
        <p:spPr>
          <a:xfrm>
            <a:off x="1189434" y="5060747"/>
            <a:ext cx="800100" cy="71345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6" title=""/>
          <p:cNvSpPr txBox="1"/>
          <p:nvPr/>
        </p:nvSpPr>
        <p:spPr>
          <a:xfrm>
            <a:off x="2091652" y="5548322"/>
            <a:ext cx="800100" cy="713457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41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反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形状2" title=""/>
          <p:cNvSpPr txBox="1"/>
          <p:nvPr/>
        </p:nvSpPr>
        <p:spPr>
          <a:xfrm>
            <a:off x="9616191" y="5330678"/>
            <a:ext cx="92278" cy="91259"/>
          </a:xfrm>
          <a:custGeom>
            <a:gdLst>
              <a:gd name="connsiteX0" fmla="*/ 46139 w 92278"/>
              <a:gd name="connsiteY0" fmla="*/ 0 h 91259"/>
              <a:gd name="connsiteX1" fmla="*/ 71621 w 92278"/>
              <a:gd name="connsiteY1" fmla="*/ 0 h 91259"/>
              <a:gd name="connsiteX2" fmla="*/ 92278 w 92278"/>
              <a:gd name="connsiteY2" fmla="*/ 70830 h 91259"/>
              <a:gd name="connsiteX3" fmla="*/ 20657 w 92278"/>
              <a:gd name="connsiteY3" fmla="*/ 91259 h 91259"/>
              <a:gd name="connsiteX4" fmla="*/ 0 w 92278"/>
              <a:gd name="connsiteY4" fmla="*/ 20429 h 91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78" h="91259">
                <a:moveTo>
                  <a:pt x="46139" y="0"/>
                </a:moveTo>
                <a:cubicBezTo>
                  <a:pt x="71621" y="0"/>
                  <a:pt x="92278" y="20429"/>
                  <a:pt x="92278" y="45630"/>
                </a:cubicBezTo>
                <a:cubicBezTo>
                  <a:pt x="92278" y="70830"/>
                  <a:pt x="71621" y="91259"/>
                  <a:pt x="46139" y="91259"/>
                </a:cubicBezTo>
                <a:cubicBezTo>
                  <a:pt x="20657" y="91259"/>
                  <a:pt x="0" y="70830"/>
                  <a:pt x="0" y="45630"/>
                </a:cubicBezTo>
                <a:cubicBezTo>
                  <a:pt x="0" y="20429"/>
                  <a:pt x="20657" y="0"/>
                  <a:pt x="4613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6" name="形状3" title=""/>
          <p:cNvSpPr txBox="1"/>
          <p:nvPr/>
        </p:nvSpPr>
        <p:spPr>
          <a:xfrm>
            <a:off x="9036163" y="5044054"/>
            <a:ext cx="92278" cy="91259"/>
          </a:xfrm>
          <a:custGeom>
            <a:gdLst>
              <a:gd name="connsiteX0" fmla="*/ 46139 w 92278"/>
              <a:gd name="connsiteY0" fmla="*/ 0 h 91259"/>
              <a:gd name="connsiteX1" fmla="*/ 71621 w 92278"/>
              <a:gd name="connsiteY1" fmla="*/ 0 h 91259"/>
              <a:gd name="connsiteX2" fmla="*/ 92278 w 92278"/>
              <a:gd name="connsiteY2" fmla="*/ 70830 h 91259"/>
              <a:gd name="connsiteX3" fmla="*/ 20657 w 92278"/>
              <a:gd name="connsiteY3" fmla="*/ 91259 h 91259"/>
              <a:gd name="connsiteX4" fmla="*/ 0 w 92278"/>
              <a:gd name="connsiteY4" fmla="*/ 20429 h 91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78" h="91259">
                <a:moveTo>
                  <a:pt x="46139" y="0"/>
                </a:moveTo>
                <a:cubicBezTo>
                  <a:pt x="71621" y="0"/>
                  <a:pt x="92278" y="20429"/>
                  <a:pt x="92278" y="45630"/>
                </a:cubicBezTo>
                <a:cubicBezTo>
                  <a:pt x="92278" y="70830"/>
                  <a:pt x="71621" y="91259"/>
                  <a:pt x="46139" y="91259"/>
                </a:cubicBezTo>
                <a:cubicBezTo>
                  <a:pt x="20657" y="91259"/>
                  <a:pt x="0" y="70830"/>
                  <a:pt x="0" y="45630"/>
                </a:cubicBezTo>
                <a:cubicBezTo>
                  <a:pt x="0" y="20429"/>
                  <a:pt x="20657" y="0"/>
                  <a:pt x="4613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37" name="形状4" title=""/>
          <p:cNvSpPr txBox="1"/>
          <p:nvPr/>
        </p:nvSpPr>
        <p:spPr>
          <a:xfrm>
            <a:off x="8463317" y="4174489"/>
            <a:ext cx="92278" cy="91259"/>
          </a:xfrm>
          <a:custGeom>
            <a:gdLst>
              <a:gd name="connsiteX0" fmla="*/ 46139 w 92278"/>
              <a:gd name="connsiteY0" fmla="*/ 0 h 91259"/>
              <a:gd name="connsiteX1" fmla="*/ 71621 w 92278"/>
              <a:gd name="connsiteY1" fmla="*/ 0 h 91259"/>
              <a:gd name="connsiteX2" fmla="*/ 92278 w 92278"/>
              <a:gd name="connsiteY2" fmla="*/ 70830 h 91259"/>
              <a:gd name="connsiteX3" fmla="*/ 20657 w 92278"/>
              <a:gd name="connsiteY3" fmla="*/ 91259 h 91259"/>
              <a:gd name="connsiteX4" fmla="*/ 0 w 92278"/>
              <a:gd name="connsiteY4" fmla="*/ 20429 h 9125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278" h="91259">
                <a:moveTo>
                  <a:pt x="46139" y="0"/>
                </a:moveTo>
                <a:cubicBezTo>
                  <a:pt x="71621" y="0"/>
                  <a:pt x="92278" y="20429"/>
                  <a:pt x="92278" y="45630"/>
                </a:cubicBezTo>
                <a:cubicBezTo>
                  <a:pt x="92278" y="70830"/>
                  <a:pt x="71621" y="91259"/>
                  <a:pt x="46139" y="91259"/>
                </a:cubicBezTo>
                <a:cubicBezTo>
                  <a:pt x="20657" y="91259"/>
                  <a:pt x="0" y="70830"/>
                  <a:pt x="0" y="45630"/>
                </a:cubicBezTo>
                <a:cubicBezTo>
                  <a:pt x="0" y="20429"/>
                  <a:pt x="20657" y="0"/>
                  <a:pt x="46139" y="0"/>
                </a:cubicBezTo>
                <a:close/>
              </a:path>
            </a:pathLst>
          </a:custGeom>
          <a:solidFill>
            <a:srgbClr val="FF0000">
              <a:alpha val="100000"/>
            </a:srgbClr>
          </a:solidFill>
          <a:ln w="9525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aphicFrame>
        <p:nvGraphicFramePr>
          <p:cNvPr id="38" name="表格2" title=""/>
          <p:cNvGraphicFramePr>
            <a:graphicFrameLocks noGrp="1"/>
          </p:cNvGraphicFramePr>
          <p:nvPr/>
        </p:nvGraphicFramePr>
        <p:xfrm>
          <a:off x="409918" y="2791511"/>
          <a:ext cx="3545078" cy="1906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1478"/>
                <a:gridCol w="762000"/>
                <a:gridCol w="609600"/>
                <a:gridCol w="762000"/>
              </a:tblGrid>
              <a:tr h="598931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序号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53647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电阻</a:t>
                      </a: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R/Ω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53647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300"/>
                        </a:lnSpc>
                      </a:pP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电流</a:t>
                      </a:r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I/A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9" name="文本7" title=""/>
          <p:cNvSpPr txBox="1"/>
          <p:nvPr/>
        </p:nvSpPr>
        <p:spPr>
          <a:xfrm>
            <a:off x="623878" y="2309755"/>
            <a:ext cx="136175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400" b="1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___</a:t>
            </a:r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4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8" title=""/>
          <p:cNvSpPr txBox="1"/>
          <p:nvPr/>
        </p:nvSpPr>
        <p:spPr>
          <a:xfrm>
            <a:off x="1896532" y="3429286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1" name="文本9" title=""/>
          <p:cNvSpPr txBox="1"/>
          <p:nvPr/>
        </p:nvSpPr>
        <p:spPr>
          <a:xfrm>
            <a:off x="1820170" y="4092567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0.34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2" name="文本10" title=""/>
          <p:cNvSpPr txBox="1"/>
          <p:nvPr/>
        </p:nvSpPr>
        <p:spPr>
          <a:xfrm>
            <a:off x="2599077" y="3429086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3" name="文本11" title=""/>
          <p:cNvSpPr txBox="1"/>
          <p:nvPr/>
        </p:nvSpPr>
        <p:spPr>
          <a:xfrm>
            <a:off x="2522439" y="4092340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4" name="文本12" title=""/>
          <p:cNvSpPr txBox="1"/>
          <p:nvPr/>
        </p:nvSpPr>
        <p:spPr>
          <a:xfrm>
            <a:off x="3284515" y="3429076"/>
            <a:ext cx="5715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15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5" name="文本13" title=""/>
          <p:cNvSpPr txBox="1"/>
          <p:nvPr/>
        </p:nvSpPr>
        <p:spPr>
          <a:xfrm>
            <a:off x="3208344" y="4092540"/>
            <a:ext cx="723900" cy="560831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9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0.12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6" name="文本14" title=""/>
          <p:cNvSpPr txBox="1"/>
          <p:nvPr/>
        </p:nvSpPr>
        <p:spPr>
          <a:xfrm>
            <a:off x="1067895" y="2309260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1.8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2014200" y="12077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0" grpId="0" animBg="1"/>
      <p:bldP spid="11" grpId="0" animBg="1"/>
      <p:bldP spid="13" grpId="0" animBg="1"/>
      <p:bldP spid="39" grpId="0" animBg="1"/>
      <p:bldP spid="46" grpId="0" animBg="1"/>
      <p:bldP spid="38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2" grpId="0" animBg="1"/>
      <p:bldP spid="14" grpId="0" animBg="1"/>
      <p:bldP spid="35" grpId="0" animBg="1"/>
      <p:bldP spid="36" grpId="0" animBg="1"/>
      <p:bldP spid="37" grpId="0" animBg="1"/>
      <p:bldP spid="3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09575" y="289744"/>
            <a:ext cx="4445860" cy="834997"/>
            <a:chExt cx="4445860" cy="834997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797141" cy="760847"/>
            </a:xfrm>
            <a:custGeom>
              <a:gdLst>
                <a:gd name="connsiteX0" fmla="*/ 0 w 3797141"/>
                <a:gd name="connsiteY0" fmla="*/ 760847 h 760847"/>
                <a:gd name="connsiteX1" fmla="*/ 3797141 w 3797141"/>
                <a:gd name="connsiteY1" fmla="*/ 760847 h 760847"/>
                <a:gd name="connsiteX2" fmla="*/ 0 w 3797141"/>
                <a:gd name="connsiteY2" fmla="*/ 760847 h 760847"/>
                <a:gd name="connsiteX0-1" fmla="*/ 0 w 3797141"/>
                <a:gd name="connsiteY0-2" fmla="*/ 0 h 760847"/>
                <a:gd name="connsiteX1-3" fmla="*/ 1378 w 3797141"/>
                <a:gd name="connsiteY1-4" fmla="*/ 0 h 760847"/>
                <a:gd name="connsiteX2-5" fmla="*/ 0 w 379714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797141" h="760847">
                  <a:moveTo>
                    <a:pt x="0" y="760847"/>
                  </a:moveTo>
                  <a:lnTo>
                    <a:pt x="3797141" y="760847"/>
                  </a:lnTo>
                  <a:lnTo>
                    <a:pt x="0" y="760847"/>
                  </a:lnTo>
                  <a:close/>
                </a:path>
                <a:path w="3797141" h="760847">
                  <a:moveTo>
                    <a:pt x="0" y="0"/>
                  </a:moveTo>
                  <a:lnTo>
                    <a:pt x="1378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24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0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388848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探究电流与电阻的关系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56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070" y="1125067"/>
            <a:ext cx="2360295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6. 拓展反思：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7486830" y="1134199"/>
            <a:ext cx="4305759" cy="5407847"/>
            <a:chExt cx="4305759" cy="5407847"/>
          </a:xfrm>
        </p:grpSpPr>
        <p:sp>
          <p:nvSpPr>
            <p:cNvPr id="11" name="形状7"/>
            <p:cNvSpPr txBox="1"/>
            <p:nvPr/>
          </p:nvSpPr>
          <p:spPr>
            <a:xfrm>
              <a:off x="0" y="0"/>
              <a:ext cx="4305759" cy="540784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341" y="2703571"/>
              <a:ext cx="4304613" cy="20728"/>
            </a:xfrm>
            <a:prstGeom prst="line">
              <a:avLst/>
            </a:prstGeom>
            <a:solidFill>
              <a:srgbClr val="FF7E00">
                <a:alpha val="10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13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9303" y="357981"/>
              <a:ext cx="3574641" cy="2058227"/>
            </a:xfrm>
            <a:prstGeom prst="rect">
              <a:avLst/>
            </a:prstGeom>
          </p:spPr>
        </p:pic>
        <p:pic>
          <p:nvPicPr>
            <p:cNvPr id="1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182" y="2735211"/>
              <a:ext cx="3617889" cy="2590844"/>
            </a:xfrm>
            <a:prstGeom prst="rect">
              <a:avLst/>
            </a:prstGeom>
          </p:spPr>
        </p:pic>
      </p:grpSp>
      <p:sp>
        <p:nvSpPr>
          <p:cNvPr id="15" name="文本2" title=""/>
          <p:cNvSpPr txBox="1"/>
          <p:nvPr/>
        </p:nvSpPr>
        <p:spPr>
          <a:xfrm>
            <a:off x="321783" y="1564129"/>
            <a:ext cx="6497174" cy="179959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在探究电流与电压的关系实验中，滑动变阻器的主要作用是____________________,在探究电流与电阻的关系实验中，滑动变阻器的主要作用是________________________。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3" title=""/>
          <p:cNvSpPr txBox="1"/>
          <p:nvPr/>
        </p:nvSpPr>
        <p:spPr>
          <a:xfrm>
            <a:off x="342490" y="4058279"/>
            <a:ext cx="6476209" cy="179959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在探究实验中，当开关 S 闭合后，若电流表示数不为 0 电压表示数为 0 。则原因可能是______________,若电流表示数为 0 电压表示数为 U，则原因可能是____________。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4" title=""/>
          <p:cNvSpPr txBox="1"/>
          <p:nvPr/>
        </p:nvSpPr>
        <p:spPr>
          <a:xfrm>
            <a:off x="2497884" y="1875977"/>
            <a:ext cx="30353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改变电阻两端电压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5" title=""/>
          <p:cNvSpPr txBox="1"/>
          <p:nvPr/>
        </p:nvSpPr>
        <p:spPr>
          <a:xfrm>
            <a:off x="982370" y="2770584"/>
            <a:ext cx="38735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保持电阻两端电压不变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6" title=""/>
          <p:cNvSpPr txBox="1"/>
          <p:nvPr/>
        </p:nvSpPr>
        <p:spPr>
          <a:xfrm>
            <a:off x="796271" y="4833804"/>
            <a:ext cx="1762249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电阻R短路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7" title=""/>
          <p:cNvSpPr txBox="1"/>
          <p:nvPr/>
        </p:nvSpPr>
        <p:spPr>
          <a:xfrm>
            <a:off x="3473777" y="5197878"/>
            <a:ext cx="1892427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电阻R断路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图片4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0" grpId="0" animBg="1"/>
      <p:bldP spid="17" grpId="0" animBg="1"/>
      <p:bldP spid="18" grpId="0" animBg="1"/>
      <p:bldP spid="16" grpId="0" animBg="1"/>
      <p:bldP spid="19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736463"/>
            <a:ext cx="878081" cy="5285394"/>
          </a:xfrm>
          <a:custGeom>
            <a:gdLst>
              <a:gd name="connsiteX0" fmla="*/ 210739 w 878081"/>
              <a:gd name="connsiteY0" fmla="*/ 0 h 5285394"/>
              <a:gd name="connsiteX1" fmla="*/ 807835 w 878081"/>
              <a:gd name="connsiteY1" fmla="*/ 0 h 5285394"/>
              <a:gd name="connsiteX2" fmla="*/ 832931 w 878081"/>
              <a:gd name="connsiteY2" fmla="*/ 0 h 5285394"/>
              <a:gd name="connsiteX3" fmla="*/ 881218 w 878081"/>
              <a:gd name="connsiteY3" fmla="*/ 56858 h 5285394"/>
              <a:gd name="connsiteX4" fmla="*/ 856122 w 878081"/>
              <a:gd name="connsiteY4" fmla="*/ 127104 h 5285394"/>
              <a:gd name="connsiteX5" fmla="*/ 737588 w 878081"/>
              <a:gd name="connsiteY5" fmla="*/ 140493 h 5285394"/>
              <a:gd name="connsiteX6" fmla="*/ 737588 w 878081"/>
              <a:gd name="connsiteY6" fmla="*/ 5215147 h 5285394"/>
              <a:gd name="connsiteX7" fmla="*/ 737588 w 878081"/>
              <a:gd name="connsiteY7" fmla="*/ 5253943 h 5285394"/>
              <a:gd name="connsiteX8" fmla="*/ 70246 w 878081"/>
              <a:gd name="connsiteY8" fmla="*/ 5285394 h 5285394"/>
              <a:gd name="connsiteX9" fmla="*/ 31516 w 878081"/>
              <a:gd name="connsiteY9" fmla="*/ 5285301 h 5285394"/>
              <a:gd name="connsiteX10" fmla="*/ 168 w 878081"/>
              <a:gd name="connsiteY10" fmla="*/ 5176417 h 5285394"/>
              <a:gd name="connsiteX11" fmla="*/ 140493 w 878081"/>
              <a:gd name="connsiteY11" fmla="*/ 5144901 h 5285394"/>
              <a:gd name="connsiteX12" fmla="*/ 140493 w 878081"/>
              <a:gd name="connsiteY12" fmla="*/ 70247 h 5285394"/>
              <a:gd name="connsiteX13" fmla="*/ 140493 w 878081"/>
              <a:gd name="connsiteY13" fmla="*/ 31450 h 5285394"/>
              <a:gd name="connsiteX0-1" fmla="*/ 210739 w 878081"/>
              <a:gd name="connsiteY0-2" fmla="*/ 0 h 5285394"/>
              <a:gd name="connsiteX1-3" fmla="*/ 807835 w 878081"/>
              <a:gd name="connsiteY1-4" fmla="*/ 0 h 5285394"/>
              <a:gd name="connsiteX2-5" fmla="*/ 832931 w 878081"/>
              <a:gd name="connsiteY2-6" fmla="*/ 0 h 5285394"/>
              <a:gd name="connsiteX3-7" fmla="*/ 881218 w 878081"/>
              <a:gd name="connsiteY3-8" fmla="*/ 56858 h 5285394"/>
              <a:gd name="connsiteX4-9" fmla="*/ 856122 w 878081"/>
              <a:gd name="connsiteY4-10" fmla="*/ 127104 h 5285394"/>
              <a:gd name="connsiteX5-11" fmla="*/ 210739 w 878081"/>
              <a:gd name="connsiteY5-12" fmla="*/ 140493 h 5285394"/>
              <a:gd name="connsiteX6-13" fmla="*/ 235836 w 878081"/>
              <a:gd name="connsiteY6-14" fmla="*/ 140493 h 5285394"/>
              <a:gd name="connsiteX7-15" fmla="*/ 284123 w 878081"/>
              <a:gd name="connsiteY7-16" fmla="*/ 83635 h 5285394"/>
              <a:gd name="connsiteX8-17" fmla="*/ 259026 w 878081"/>
              <a:gd name="connsiteY8-18" fmla="*/ 13389 h 5285394"/>
              <a:gd name="connsiteX0-19" fmla="*/ 210739 w 878081"/>
              <a:gd name="connsiteY0-20" fmla="*/ 70246 h 5285394"/>
              <a:gd name="connsiteX1-21" fmla="*/ 280986 w 878081"/>
              <a:gd name="connsiteY1-22" fmla="*/ 70246 h 5285394"/>
              <a:gd name="connsiteX2-23" fmla="*/ 280986 w 878081"/>
              <a:gd name="connsiteY2-24" fmla="*/ 109043 h 5285394"/>
              <a:gd name="connsiteX3-25" fmla="*/ 191341 w 878081"/>
              <a:gd name="connsiteY3-26" fmla="*/ 140493 h 5285394"/>
              <a:gd name="connsiteX4-27" fmla="*/ 175616 w 878081"/>
              <a:gd name="connsiteY4-28" fmla="*/ 85972 h 5285394"/>
              <a:gd name="connsiteX0-29" fmla="*/ 70246 w 878081"/>
              <a:gd name="connsiteY0-30" fmla="*/ 5144901 h 5285394"/>
              <a:gd name="connsiteX1-31" fmla="*/ 140493 w 878081"/>
              <a:gd name="connsiteY1-32" fmla="*/ 5144901 h 5285394"/>
              <a:gd name="connsiteX2-33" fmla="*/ 140493 w 878081"/>
              <a:gd name="connsiteY2-34" fmla="*/ 5215147 h 5285394"/>
              <a:gd name="connsiteX3-35" fmla="*/ 140493 w 878081"/>
              <a:gd name="connsiteY3-36" fmla="*/ 5243560 h 5285394"/>
              <a:gd name="connsiteX4-37" fmla="*/ 70879 w 878081"/>
              <a:gd name="connsiteY4-38" fmla="*/ 5290920 h 5285394"/>
              <a:gd name="connsiteX5-39" fmla="*/ 484 w 878081"/>
              <a:gd name="connsiteY5-40" fmla="*/ 5244729 h 5285394"/>
              <a:gd name="connsiteX6-41" fmla="*/ 16220 w 878081"/>
              <a:gd name="connsiteY6-42" fmla="*/ 5162016 h 5285394"/>
              <a:gd name="connsiteX0-43" fmla="*/ 70246 w 878081"/>
              <a:gd name="connsiteY0-44" fmla="*/ 5144901 h 5285394"/>
              <a:gd name="connsiteX1-45" fmla="*/ 89612 w 878081"/>
              <a:gd name="connsiteY1-46" fmla="*/ 5144948 h 5285394"/>
              <a:gd name="connsiteX2-47" fmla="*/ 105286 w 878081"/>
              <a:gd name="connsiteY2-48" fmla="*/ 5199390 h 5285394"/>
              <a:gd name="connsiteX3-49" fmla="*/ 140493 w 878081"/>
              <a:gd name="connsiteY3-50" fmla="*/ 5215147 h 5285394"/>
              <a:gd name="connsiteX4-51" fmla="*/ 140493 w 878081"/>
              <a:gd name="connsiteY4-52" fmla="*/ 5243560 h 5285394"/>
              <a:gd name="connsiteX5-53" fmla="*/ 70879 w 878081"/>
              <a:gd name="connsiteY5-54" fmla="*/ 5290920 h 5285394"/>
              <a:gd name="connsiteX6-55" fmla="*/ 484 w 878081"/>
              <a:gd name="connsiteY6-56" fmla="*/ 5244729 h 5285394"/>
              <a:gd name="connsiteX7-57" fmla="*/ 16220 w 878081"/>
              <a:gd name="connsiteY7-58" fmla="*/ 5162016 h 5285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215147"/>
                </a:lnTo>
                <a:cubicBezTo>
                  <a:pt x="737588" y="5253943"/>
                  <a:pt x="706138" y="5285393"/>
                  <a:pt x="667342" y="5285394"/>
                </a:cubicBezTo>
                <a:lnTo>
                  <a:pt x="70246" y="5285394"/>
                </a:lnTo>
                <a:cubicBezTo>
                  <a:pt x="31516" y="5285301"/>
                  <a:pt x="168" y="5253878"/>
                  <a:pt x="168" y="5215147"/>
                </a:cubicBezTo>
                <a:cubicBezTo>
                  <a:pt x="168" y="5176417"/>
                  <a:pt x="31516" y="5144994"/>
                  <a:pt x="70246" y="5144901"/>
                </a:cubicBezTo>
                <a:lnTo>
                  <a:pt x="140493" y="5144901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2853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285397">
                <a:moveTo>
                  <a:pt x="70246" y="5144901"/>
                </a:moveTo>
                <a:lnTo>
                  <a:pt x="140493" y="5144901"/>
                </a:ln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  <a:path w="878083" h="5285397">
                <a:moveTo>
                  <a:pt x="70246" y="5144901"/>
                </a:moveTo>
                <a:cubicBezTo>
                  <a:pt x="89612" y="5144948"/>
                  <a:pt x="105286" y="5160659"/>
                  <a:pt x="105286" y="5180025"/>
                </a:cubicBezTo>
                <a:cubicBezTo>
                  <a:pt x="105286" y="5199390"/>
                  <a:pt x="89612" y="5215101"/>
                  <a:pt x="70246" y="5215147"/>
                </a:cubicBez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探究电流与电压的关系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53149" y="714137"/>
            <a:ext cx="9477365" cy="5331018"/>
          </a:xfrm>
          <a:prstGeom prst="rect">
            <a:avLst/>
          </a:prstGeom>
        </p:spPr>
      </p:pic>
      <p:pic>
        <p:nvPicPr>
          <p:cNvPr id="7" name="图片2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736463"/>
            <a:ext cx="878081" cy="5285394"/>
          </a:xfrm>
          <a:custGeom>
            <a:gdLst>
              <a:gd name="connsiteX0" fmla="*/ 210739 w 878081"/>
              <a:gd name="connsiteY0" fmla="*/ 0 h 5285394"/>
              <a:gd name="connsiteX1" fmla="*/ 807835 w 878081"/>
              <a:gd name="connsiteY1" fmla="*/ 0 h 5285394"/>
              <a:gd name="connsiteX2" fmla="*/ 832931 w 878081"/>
              <a:gd name="connsiteY2" fmla="*/ 0 h 5285394"/>
              <a:gd name="connsiteX3" fmla="*/ 881218 w 878081"/>
              <a:gd name="connsiteY3" fmla="*/ 56858 h 5285394"/>
              <a:gd name="connsiteX4" fmla="*/ 856122 w 878081"/>
              <a:gd name="connsiteY4" fmla="*/ 127104 h 5285394"/>
              <a:gd name="connsiteX5" fmla="*/ 737588 w 878081"/>
              <a:gd name="connsiteY5" fmla="*/ 140493 h 5285394"/>
              <a:gd name="connsiteX6" fmla="*/ 737588 w 878081"/>
              <a:gd name="connsiteY6" fmla="*/ 5215147 h 5285394"/>
              <a:gd name="connsiteX7" fmla="*/ 737588 w 878081"/>
              <a:gd name="connsiteY7" fmla="*/ 5253943 h 5285394"/>
              <a:gd name="connsiteX8" fmla="*/ 70246 w 878081"/>
              <a:gd name="connsiteY8" fmla="*/ 5285394 h 5285394"/>
              <a:gd name="connsiteX9" fmla="*/ 31516 w 878081"/>
              <a:gd name="connsiteY9" fmla="*/ 5285301 h 5285394"/>
              <a:gd name="connsiteX10" fmla="*/ 168 w 878081"/>
              <a:gd name="connsiteY10" fmla="*/ 5176417 h 5285394"/>
              <a:gd name="connsiteX11" fmla="*/ 140493 w 878081"/>
              <a:gd name="connsiteY11" fmla="*/ 5144901 h 5285394"/>
              <a:gd name="connsiteX12" fmla="*/ 140493 w 878081"/>
              <a:gd name="connsiteY12" fmla="*/ 70247 h 5285394"/>
              <a:gd name="connsiteX13" fmla="*/ 140493 w 878081"/>
              <a:gd name="connsiteY13" fmla="*/ 31450 h 5285394"/>
              <a:gd name="connsiteX0-1" fmla="*/ 210739 w 878081"/>
              <a:gd name="connsiteY0-2" fmla="*/ 0 h 5285394"/>
              <a:gd name="connsiteX1-3" fmla="*/ 807835 w 878081"/>
              <a:gd name="connsiteY1-4" fmla="*/ 0 h 5285394"/>
              <a:gd name="connsiteX2-5" fmla="*/ 832931 w 878081"/>
              <a:gd name="connsiteY2-6" fmla="*/ 0 h 5285394"/>
              <a:gd name="connsiteX3-7" fmla="*/ 881218 w 878081"/>
              <a:gd name="connsiteY3-8" fmla="*/ 56858 h 5285394"/>
              <a:gd name="connsiteX4-9" fmla="*/ 856122 w 878081"/>
              <a:gd name="connsiteY4-10" fmla="*/ 127104 h 5285394"/>
              <a:gd name="connsiteX5-11" fmla="*/ 210739 w 878081"/>
              <a:gd name="connsiteY5-12" fmla="*/ 140493 h 5285394"/>
              <a:gd name="connsiteX6-13" fmla="*/ 235836 w 878081"/>
              <a:gd name="connsiteY6-14" fmla="*/ 140493 h 5285394"/>
              <a:gd name="connsiteX7-15" fmla="*/ 284123 w 878081"/>
              <a:gd name="connsiteY7-16" fmla="*/ 83635 h 5285394"/>
              <a:gd name="connsiteX8-17" fmla="*/ 259026 w 878081"/>
              <a:gd name="connsiteY8-18" fmla="*/ 13389 h 5285394"/>
              <a:gd name="connsiteX0-19" fmla="*/ 210739 w 878081"/>
              <a:gd name="connsiteY0-20" fmla="*/ 70246 h 5285394"/>
              <a:gd name="connsiteX1-21" fmla="*/ 280986 w 878081"/>
              <a:gd name="connsiteY1-22" fmla="*/ 70246 h 5285394"/>
              <a:gd name="connsiteX2-23" fmla="*/ 280986 w 878081"/>
              <a:gd name="connsiteY2-24" fmla="*/ 109043 h 5285394"/>
              <a:gd name="connsiteX3-25" fmla="*/ 191341 w 878081"/>
              <a:gd name="connsiteY3-26" fmla="*/ 140493 h 5285394"/>
              <a:gd name="connsiteX4-27" fmla="*/ 175616 w 878081"/>
              <a:gd name="connsiteY4-28" fmla="*/ 85972 h 5285394"/>
              <a:gd name="connsiteX0-29" fmla="*/ 70246 w 878081"/>
              <a:gd name="connsiteY0-30" fmla="*/ 5144901 h 5285394"/>
              <a:gd name="connsiteX1-31" fmla="*/ 140493 w 878081"/>
              <a:gd name="connsiteY1-32" fmla="*/ 5144901 h 5285394"/>
              <a:gd name="connsiteX2-33" fmla="*/ 140493 w 878081"/>
              <a:gd name="connsiteY2-34" fmla="*/ 5215147 h 5285394"/>
              <a:gd name="connsiteX3-35" fmla="*/ 140493 w 878081"/>
              <a:gd name="connsiteY3-36" fmla="*/ 5243560 h 5285394"/>
              <a:gd name="connsiteX4-37" fmla="*/ 70879 w 878081"/>
              <a:gd name="connsiteY4-38" fmla="*/ 5290920 h 5285394"/>
              <a:gd name="connsiteX5-39" fmla="*/ 484 w 878081"/>
              <a:gd name="connsiteY5-40" fmla="*/ 5244729 h 5285394"/>
              <a:gd name="connsiteX6-41" fmla="*/ 16220 w 878081"/>
              <a:gd name="connsiteY6-42" fmla="*/ 5162016 h 5285394"/>
              <a:gd name="connsiteX0-43" fmla="*/ 70246 w 878081"/>
              <a:gd name="connsiteY0-44" fmla="*/ 5144901 h 5285394"/>
              <a:gd name="connsiteX1-45" fmla="*/ 89612 w 878081"/>
              <a:gd name="connsiteY1-46" fmla="*/ 5144948 h 5285394"/>
              <a:gd name="connsiteX2-47" fmla="*/ 105286 w 878081"/>
              <a:gd name="connsiteY2-48" fmla="*/ 5199390 h 5285394"/>
              <a:gd name="connsiteX3-49" fmla="*/ 140493 w 878081"/>
              <a:gd name="connsiteY3-50" fmla="*/ 5215147 h 5285394"/>
              <a:gd name="connsiteX4-51" fmla="*/ 140493 w 878081"/>
              <a:gd name="connsiteY4-52" fmla="*/ 5243560 h 5285394"/>
              <a:gd name="connsiteX5-53" fmla="*/ 70879 w 878081"/>
              <a:gd name="connsiteY5-54" fmla="*/ 5290920 h 5285394"/>
              <a:gd name="connsiteX6-55" fmla="*/ 484 w 878081"/>
              <a:gd name="connsiteY6-56" fmla="*/ 5244729 h 5285394"/>
              <a:gd name="connsiteX7-57" fmla="*/ 16220 w 878081"/>
              <a:gd name="connsiteY7-58" fmla="*/ 5162016 h 5285394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215147"/>
                </a:lnTo>
                <a:cubicBezTo>
                  <a:pt x="737588" y="5253943"/>
                  <a:pt x="706138" y="5285393"/>
                  <a:pt x="667342" y="5285394"/>
                </a:cubicBezTo>
                <a:lnTo>
                  <a:pt x="70246" y="5285394"/>
                </a:lnTo>
                <a:cubicBezTo>
                  <a:pt x="31516" y="5285301"/>
                  <a:pt x="168" y="5253878"/>
                  <a:pt x="168" y="5215147"/>
                </a:cubicBezTo>
                <a:cubicBezTo>
                  <a:pt x="168" y="5176417"/>
                  <a:pt x="31516" y="5144994"/>
                  <a:pt x="70246" y="5144901"/>
                </a:cubicBezTo>
                <a:lnTo>
                  <a:pt x="140493" y="5144901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28539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28539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285397">
                <a:moveTo>
                  <a:pt x="70246" y="5144901"/>
                </a:moveTo>
                <a:lnTo>
                  <a:pt x="140493" y="5144901"/>
                </a:ln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  <a:path w="878083" h="5285397">
                <a:moveTo>
                  <a:pt x="70246" y="5144901"/>
                </a:moveTo>
                <a:cubicBezTo>
                  <a:pt x="89612" y="5144948"/>
                  <a:pt x="105286" y="5160659"/>
                  <a:pt x="105286" y="5180025"/>
                </a:cubicBezTo>
                <a:cubicBezTo>
                  <a:pt x="105286" y="5199390"/>
                  <a:pt x="89612" y="5215101"/>
                  <a:pt x="70246" y="5215147"/>
                </a:cubicBezTo>
                <a:lnTo>
                  <a:pt x="140493" y="5215147"/>
                </a:lnTo>
                <a:cubicBezTo>
                  <a:pt x="140493" y="5243560"/>
                  <a:pt x="123378" y="5269174"/>
                  <a:pt x="97129" y="5280047"/>
                </a:cubicBezTo>
                <a:cubicBezTo>
                  <a:pt x="70879" y="5290920"/>
                  <a:pt x="40665" y="5284910"/>
                  <a:pt x="20575" y="5264820"/>
                </a:cubicBezTo>
                <a:cubicBezTo>
                  <a:pt x="484" y="5244729"/>
                  <a:pt x="-5526" y="5214515"/>
                  <a:pt x="5347" y="5188266"/>
                </a:cubicBezTo>
                <a:cubicBezTo>
                  <a:pt x="16220" y="5162016"/>
                  <a:pt x="41834" y="5144902"/>
                  <a:pt x="70246" y="5144901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探究电流与电阻的关系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9696" y="719499"/>
            <a:ext cx="9458325" cy="5320308"/>
          </a:xfrm>
          <a:prstGeom prst="rect">
            <a:avLst/>
          </a:prstGeom>
        </p:spPr>
      </p:pic>
      <p:pic>
        <p:nvPicPr>
          <p:cNvPr id="7" name="图片2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l="13537" t="80807" r="51165" b="7959"/>
          <a:stretch>
            <a:fillRect/>
          </a:stretch>
        </p:blipFill>
        <p:spPr>
          <a:xfrm>
            <a:off x="638051" y="867966"/>
            <a:ext cx="4953772" cy="2187969"/>
          </a:xfrm>
          <a:prstGeom prst="rect">
            <a:avLst/>
          </a:prstGeom>
        </p:spPr>
      </p:pic>
      <p:sp>
        <p:nvSpPr>
          <p:cNvPr id="7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1" title=""/>
          <p:cNvSpPr txBox="1"/>
          <p:nvPr/>
        </p:nvSpPr>
        <p:spPr>
          <a:xfrm>
            <a:off x="284521" y="155086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如图所示，实验小组探究“电流与电压的关系”。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225114" y="2992923"/>
            <a:ext cx="5780284" cy="366712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(1)实验前，小组成员设计了实验探究的思路：保持电阻不变，探究电流与电压的关系，物理上把这种研究方法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叫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法。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(2)根据图甲的电路图连接电路时，开关应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。闭合开关前，应将滑动变阻器的滑片移到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(选填“A”或“B”)端。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(3)检查图乙，发现有一根导线连接错误，请在这根导线上打“×”，并用笔画线代替导线，画出正确接法，且导线不交叉。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6158455" y="267367"/>
            <a:ext cx="5780284" cy="22764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(4)正确连接电路后，闭合开关，移动滑片，其中第3次实验时电流表的示数如图丙所示，读数为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(5)分析实验数据可得出结论：当导体的电阻一定时，通过导体的电流与导体两端的电压成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3" title=""/>
          <p:cNvPicPr>
            <a:picLocks noChangeAspect="1"/>
          </p:cNvPicPr>
          <p:nvPr/>
        </p:nvPicPr>
        <p:blipFill>
          <a:blip r:embed="rId2"/>
          <a:srcRect l="63517" t="27859" r="22290" b="65153"/>
          <a:stretch>
            <a:fillRect/>
          </a:stretch>
        </p:blipFill>
        <p:spPr>
          <a:xfrm>
            <a:off x="7006047" y="2544137"/>
            <a:ext cx="3198876" cy="218793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某同学利用如图甲所示的实物电路探究电流与电阻的关系，电源电压恒为3V。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85350" y="3880285"/>
            <a:ext cx="5780284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(1)请用笔画线代替导线，将图甲中的实物电路补充完整。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(2)闭合开关后，观察到电流表有示数，电压表无示数，则故障可能是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2"/>
          <a:srcRect l="55010" t="66804" r="7157" b="22612"/>
          <a:stretch>
            <a:fillRect/>
          </a:stretch>
        </p:blipFill>
        <p:spPr>
          <a:xfrm>
            <a:off x="458210" y="1771802"/>
            <a:ext cx="5434384" cy="2109045"/>
          </a:xfrm>
          <a:prstGeom prst="rect">
            <a:avLst/>
          </a:prstGeom>
        </p:spPr>
      </p:pic>
      <p:sp>
        <p:nvSpPr>
          <p:cNvPr id="11" name="文本3" title=""/>
          <p:cNvSpPr txBox="1"/>
          <p:nvPr/>
        </p:nvSpPr>
        <p:spPr>
          <a:xfrm>
            <a:off x="6158103" y="267662"/>
            <a:ext cx="5780284" cy="425815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(3)排除故障后，继续实验，测量并记录实验数据，根据实验数据画出电流与电阻关系的图像如图乙所示(实验中各电路元件完好)。分析图像可知，实验中控制定值电阻两端电压为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V不变，并发现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Ω的定值电阻实验数据是错误的。去除错误数据，分析剩余数据得出的结论是：当导体两端电压一定时，通过导体的电流与导体的电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阻成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1" title=""/>
          <p:cNvPicPr>
            <a:picLocks noChangeAspect="1"/>
          </p:cNvPicPr>
          <p:nvPr/>
        </p:nvPicPr>
        <p:blipFill>
          <a:blip r:embed="rId3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在“探究电阻一定时电流与电压的关系”实验中，小明连接了如图甲所示的实物电路，其中定值电阻R=5Ω。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6169219" y="267310"/>
            <a:ext cx="5780284" cy="606599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(1)请你用笔画线代替导线将实物电路连接完整。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(2)小明测量并记录了几组电压和电流值，如表所示。最后一次实验中电流表的示数如图乙所示，此时电流为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(3)请在图丙中画出上表各组数据对应的点，并作出I—U图像。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(4)分析可得实验结论：电阻一定时，通过导体的电流与导体两端的电压成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比。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16932" t="60966" r="49202" b="15123"/>
          <a:stretch>
            <a:fillRect/>
          </a:stretch>
        </p:blipFill>
        <p:spPr>
          <a:xfrm>
            <a:off x="512197" y="1772564"/>
            <a:ext cx="4863727" cy="4761826"/>
          </a:xfrm>
          <a:prstGeom prst="rect">
            <a:avLst/>
          </a:prstGeom>
        </p:spPr>
      </p:pic>
      <p:pic>
        <p:nvPicPr>
          <p:cNvPr id="10" name="图片2" title=""/>
          <p:cNvPicPr>
            <a:picLocks noChangeAspect="1"/>
          </p:cNvPicPr>
          <p:nvPr/>
        </p:nvPicPr>
        <p:blipFill>
          <a:blip r:embed="rId2"/>
          <a:srcRect l="55296" t="13354" r="9529" b="81161"/>
          <a:stretch>
            <a:fillRect/>
          </a:stretch>
        </p:blipFill>
        <p:spPr>
          <a:xfrm>
            <a:off x="6387160" y="2754973"/>
            <a:ext cx="5048805" cy="1091117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在“探究电流与电阻的关系”实验中，小明准备了如下器材：电压表、电流表、滑动变阻器、开关、电源、定值电阻R(分别为5Ω、10Ω、20Ω)及导线若干。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266157" y="3853196"/>
            <a:ext cx="5780284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(1)小明设计了如图甲所示的电路图，请用笔画线代替导线将图乙所示的实物电路连接完整。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(2)闭合开关前，应将滑动变阻器的滑片调至最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(选填“左”或“右”)端。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54274" t="8107" r="10429" b="80660"/>
          <a:stretch>
            <a:fillRect/>
          </a:stretch>
        </p:blipFill>
        <p:spPr>
          <a:xfrm>
            <a:off x="1149906" y="2166376"/>
            <a:ext cx="4112714" cy="1816494"/>
          </a:xfrm>
          <a:prstGeom prst="rect">
            <a:avLst/>
          </a:prstGeom>
        </p:spPr>
      </p:pic>
      <p:sp>
        <p:nvSpPr>
          <p:cNvPr id="10" name="文本3" title=""/>
          <p:cNvSpPr txBox="1"/>
          <p:nvPr/>
        </p:nvSpPr>
        <p:spPr>
          <a:xfrm>
            <a:off x="6158427" y="267805"/>
            <a:ext cx="5780284" cy="561403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(3)正确连接电路后，闭合开关，发现移动滑动变阻器的滑片，电流表有示数变化，电压表示数始终为零，此时电路出现的故障可能是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A.电阻R 短路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B.电阻R 断路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C.滑动变阻器短路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(4)小明排除故障后继续实验，先后将3个定值电阻分别接入电路，闭合开关，调节滑动变阻器的滑片，直至电压表示数为2.0V，记下相应电流表示数(如表)，分析表中数据，得出结论：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</a:t>
            </a:r>
            <a:endParaRPr lang="zh-CN" altLang="en-US" sz="2400" b="0" i="0" u="sng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2" title=""/>
          <p:cNvPicPr>
            <a:picLocks noChangeAspect="1"/>
          </p:cNvPicPr>
          <p:nvPr/>
        </p:nvPicPr>
        <p:blipFill>
          <a:blip r:embed="rId2"/>
          <a:srcRect l="54110" t="63178" r="11370" b="26061"/>
          <a:stretch>
            <a:fillRect/>
          </a:stretch>
        </p:blipFill>
        <p:spPr>
          <a:xfrm>
            <a:off x="8963139" y="2222440"/>
            <a:ext cx="2962904" cy="1281932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196</Paragraphs>
  <Slides>14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等线 Light</vt:lpstr>
      <vt:lpstr>等线</vt:lpstr>
      <vt:lpstr>楷体</vt:lpstr>
      <vt:lpstr>微软雅黑</vt:lpstr>
      <vt:lpstr>Wingdings</vt:lpstr>
      <vt:lpstr>Times New Roman</vt:lpstr>
      <vt:lpstr>宋体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2025-12-08T19:43:52Z</cp:lastPrinted>
  <dcterms:created xsi:type="dcterms:W3CDTF">2025-12-08T19:43:52Z</dcterms:created>
  <dcterms:modified xsi:type="dcterms:W3CDTF">2025-12-08T11:43:52Z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