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wav" ContentType="audio/x-wav"/>
  <Default Extension="png" ContentType="image/png"/>
  <Default Extension="mp4" ContentType="video/mp4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3.3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tags" Target="tags/tag1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image" Target="file:///D:\qq&#25991;&#20214;\712321467\Image\C2C\Image2\%7b75232B38-A165-1FB7-499C-2E1C792CACB5%7d.png" TargetMode="External" /><Relationship Id="rId15" Type="http://schemas.openxmlformats.org/officeDocument/2006/relationships/image" Target="../media/image1.png" /><Relationship Id="rId16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073743875" descr="学科网 zxxk.com" title=""/>
          <p:cNvPicPr>
            <a:picLocks noChangeAspect="1"/>
          </p:cNvPicPr>
          <p:nvPr/>
        </p:nvPicPr>
        <p:blipFill>
          <a:blip r:embed="rId15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10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image" Target="../media/image5.png" /><Relationship Id="rId6" Type="http://schemas.openxmlformats.org/officeDocument/2006/relationships/image" Target="../media/image6.png" /><Relationship Id="rId7" Type="http://schemas.openxmlformats.org/officeDocument/2006/relationships/image" Target="../media/image7.png" /><Relationship Id="rId8" Type="http://schemas.openxmlformats.org/officeDocument/2006/relationships/image" Target="../media/image8.png" /><Relationship Id="rId9" Type="http://schemas.openxmlformats.org/officeDocument/2006/relationships/image" Target="../media/image9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Relationship Id="rId4" Type="http://schemas.openxmlformats.org/officeDocument/2006/relationships/image" Target="../media/image13.png" /><Relationship Id="rId5" Type="http://schemas.openxmlformats.org/officeDocument/2006/relationships/image" Target="../media/image14.png" /><Relationship Id="rId6" Type="http://schemas.openxmlformats.org/officeDocument/2006/relationships/image" Target="../media/image15.png" /><Relationship Id="rId7" Type="http://schemas.openxmlformats.org/officeDocument/2006/relationships/image" Target="../media/image10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Relationship Id="rId6" Type="http://schemas.openxmlformats.org/officeDocument/2006/relationships/image" Target="../media/image10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slide" Target="slide7.xml" TargetMode="Internal" /><Relationship Id="rId3" Type="http://schemas.openxmlformats.org/officeDocument/2006/relationships/image" Target="../media/image20.png" /><Relationship Id="rId4" Type="http://schemas.openxmlformats.org/officeDocument/2006/relationships/slide" Target="slide9.xml" TargetMode="Internal" /><Relationship Id="rId5" Type="http://schemas.openxmlformats.org/officeDocument/2006/relationships/image" Target="../media/image10.png" /><Relationship Id="rId6" Type="http://schemas.openxmlformats.org/officeDocument/2006/relationships/audio" Target="../media/audio1111.wav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Relationship Id="rId4" Type="http://schemas.openxmlformats.org/officeDocument/2006/relationships/image" Target="../media/image23.png" /><Relationship Id="rId5" Type="http://schemas.openxmlformats.org/officeDocument/2006/relationships/image" Target="../media/image24.png" /><Relationship Id="rId6" Type="http://schemas.openxmlformats.org/officeDocument/2006/relationships/image" Target="../media/image10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8.xml" TargetMode="Internal" /><Relationship Id="rId3" Type="http://schemas.openxmlformats.org/officeDocument/2006/relationships/image" Target="../media/image20.png" /><Relationship Id="rId4" Type="http://schemas.openxmlformats.org/officeDocument/2006/relationships/slide" Target="slide10.xml" TargetMode="Internal" /><Relationship Id="rId5" Type="http://schemas.openxmlformats.org/officeDocument/2006/relationships/image" Target="../media/image10.png" /><Relationship Id="rId6" Type="http://schemas.openxmlformats.org/officeDocument/2006/relationships/audio" Target="../media/audio2222.wav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Relationship Id="rId3" Type="http://schemas.openxmlformats.org/officeDocument/2006/relationships/slide" Target="slide4.xml" TargetMode="Internal" /><Relationship Id="rId4" Type="http://schemas.openxmlformats.org/officeDocument/2006/relationships/image" Target="../media/image26.png" /><Relationship Id="rId5" Type="http://schemas.openxmlformats.org/officeDocument/2006/relationships/image" Target="../media/image27.png" /><Relationship Id="rId6" Type="http://schemas.openxmlformats.org/officeDocument/2006/relationships/video" Target="../media/media3.mp4" /><Relationship Id="rId7" Type="http://schemas.microsoft.com/office/2007/relationships/media" Target="../media/media3.mp4" /><Relationship Id="rId8" Type="http://schemas.openxmlformats.org/officeDocument/2006/relationships/image" Target="../media/image10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25.png" /><Relationship Id="rId3" Type="http://schemas.openxmlformats.org/officeDocument/2006/relationships/slide" Target="slide6.xml" TargetMode="Internal" /><Relationship Id="rId4" Type="http://schemas.openxmlformats.org/officeDocument/2006/relationships/image" Target="../media/image26.png" /><Relationship Id="rId5" Type="http://schemas.openxmlformats.org/officeDocument/2006/relationships/image" Target="../media/image28.png" /><Relationship Id="rId6" Type="http://schemas.openxmlformats.org/officeDocument/2006/relationships/video" Target="../media/media4.mp4" /><Relationship Id="rId7" Type="http://schemas.microsoft.com/office/2007/relationships/media" Target="../media/media4.mp4" /><Relationship Id="rId8" Type="http://schemas.openxmlformats.org/officeDocument/2006/relationships/image" Target="../media/image10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image" Target="../media/image29.png" /><Relationship Id="rId3" Type="http://schemas.openxmlformats.org/officeDocument/2006/relationships/image" Target="../media/image26.png" /><Relationship Id="rId4" Type="http://schemas.openxmlformats.org/officeDocument/2006/relationships/slide" Target="slide5.xml" TargetMode="Internal" /><Relationship Id="rId5" Type="http://schemas.openxmlformats.org/officeDocument/2006/relationships/image" Target="../media/image30.png" /><Relationship Id="rId6" Type="http://schemas.openxmlformats.org/officeDocument/2006/relationships/image" Target="../media/image31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image" Target="../media/image32.png" /><Relationship Id="rId3" Type="http://schemas.openxmlformats.org/officeDocument/2006/relationships/image" Target="../media/image33.png" /><Relationship Id="rId4" Type="http://schemas.openxmlformats.org/officeDocument/2006/relationships/image" Target="../media/image34.png" /><Relationship Id="rId5" Type="http://schemas.openxmlformats.org/officeDocument/2006/relationships/image" Target="../media/image31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image" Target="../media/image30.png" /><Relationship Id="rId3" Type="http://schemas.openxmlformats.org/officeDocument/2006/relationships/image" Target="../media/image35.png" /><Relationship Id="rId4" Type="http://schemas.openxmlformats.org/officeDocument/2006/relationships/image" Target="../media/image3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30.png" /><Relationship Id="rId3" Type="http://schemas.openxmlformats.org/officeDocument/2006/relationships/image" Target="../media/image31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36.png" /><Relationship Id="rId3" Type="http://schemas.openxmlformats.org/officeDocument/2006/relationships/image" Target="../media/image3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>
          <a:blip r:embed="rId1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1" title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161" y="3032236"/>
            <a:ext cx="11734209" cy="2766317"/>
          </a:xfrm>
          <a:prstGeom prst="rect">
            <a:avLst/>
          </a:prstGeom>
        </p:spPr>
      </p:pic>
      <p:pic>
        <p:nvPicPr>
          <p:cNvPr id="3" name="图片2" title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1696" y="4264619"/>
            <a:ext cx="2637101" cy="1924345"/>
          </a:xfrm>
          <a:prstGeom prst="rect">
            <a:avLst/>
          </a:prstGeom>
        </p:spPr>
      </p:pic>
      <p:pic>
        <p:nvPicPr>
          <p:cNvPr id="4" name="图片3" title=""/>
          <p:cNvPicPr>
            <a:picLocks noChangeAspect="1"/>
          </p:cNvPicPr>
          <p:nvPr/>
        </p:nvPicPr>
        <p:blipFill>
          <a:blip r:embed="rId4"/>
          <a:srcRect r="16081"/>
          <a:stretch>
            <a:fillRect/>
          </a:stretch>
        </p:blipFill>
        <p:spPr>
          <a:xfrm>
            <a:off x="9850917" y="3511248"/>
            <a:ext cx="2111527" cy="1697907"/>
          </a:xfrm>
          <a:prstGeom prst="rect">
            <a:avLst/>
          </a:prstGeom>
        </p:spPr>
      </p:pic>
      <p:pic>
        <p:nvPicPr>
          <p:cNvPr id="5" name="图片4" title="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3056" y="3561102"/>
            <a:ext cx="1601629" cy="1166774"/>
          </a:xfrm>
          <a:prstGeom prst="rect">
            <a:avLst/>
          </a:prstGeom>
        </p:spPr>
      </p:pic>
      <p:pic>
        <p:nvPicPr>
          <p:cNvPr id="6" name="图片5" title="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0613" y="5009931"/>
            <a:ext cx="1990325" cy="1440009"/>
          </a:xfrm>
          <a:prstGeom prst="rect">
            <a:avLst/>
          </a:prstGeom>
        </p:spPr>
      </p:pic>
      <p:sp>
        <p:nvSpPr>
          <p:cNvPr id="7" name="形状1" title=""/>
          <p:cNvSpPr txBox="1"/>
          <p:nvPr/>
        </p:nvSpPr>
        <p:spPr>
          <a:xfrm>
            <a:off x="222285" y="876691"/>
            <a:ext cx="11733895" cy="1293181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ctr"/>
            <a:r>
              <a:rPr lang="zh-CN" altLang="en-US" sz="4000" b="1" i="0">
                <a:solidFill>
                  <a:srgbClr val="FFFF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第16章　电压 压阻</a:t>
            </a:r>
            <a:endParaRPr lang="zh-CN" altLang="en-US" sz="4000" b="1" i="0">
              <a:solidFill>
                <a:srgbClr val="FFFFFF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marL="0" algn="ctr"/>
            <a:r>
              <a:rPr lang="zh-CN" altLang="en-US" sz="5000" b="1" i="0">
                <a:solidFill>
                  <a:srgbClr val="FFFF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第2节　串、并联电路中电压的规律</a:t>
            </a:r>
            <a:endParaRPr lang="zh-CN" altLang="en-US" sz="5000" b="1" i="0">
              <a:solidFill>
                <a:srgbClr val="FFFFFF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8" name="图片6" title=""/>
          <p:cNvPicPr>
            <a:picLocks noChangeAspect="1"/>
          </p:cNvPicPr>
          <p:nvPr/>
        </p:nvPicPr>
        <p:blipFill>
          <a:blip r:embed="rId7"/>
          <a:srcRect r="97" b="88827"/>
          <a:stretch>
            <a:fillRect/>
          </a:stretch>
        </p:blipFill>
        <p:spPr>
          <a:xfrm>
            <a:off x="221590" y="214017"/>
            <a:ext cx="11734876" cy="662788"/>
          </a:xfrm>
          <a:prstGeom prst="rect">
            <a:avLst/>
          </a:prstGeom>
        </p:spPr>
      </p:pic>
      <p:pic>
        <p:nvPicPr>
          <p:cNvPr id="9" name="图片7" title="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77550" y="2294868"/>
            <a:ext cx="2602944" cy="1924641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10210800" y="11747500"/>
            <a:ext cx="0" cy="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>
          <a:blip r:embed="rId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形状1" title=""/>
          <p:cNvSpPr txBox="1"/>
          <p:nvPr/>
        </p:nvSpPr>
        <p:spPr>
          <a:xfrm>
            <a:off x="152400" y="171450"/>
            <a:ext cx="1485900" cy="400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2000" b="1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讲授新课</a:t>
            </a:r>
            <a:endParaRPr lang="zh-CN" altLang="en-US" sz="2000" b="1" i="0">
              <a:solidFill>
                <a:srgbClr val="FFFFFF">
                  <a:alpha val="100000"/>
                </a:srgbClr>
              </a:solidFill>
              <a:latin typeface="Arial"/>
              <a:ea typeface="Arial"/>
            </a:endParaRPr>
          </a:p>
        </p:txBody>
      </p:sp>
      <p:grpSp>
        <p:nvGrpSpPr>
          <p:cNvPr id="3" name="组合1" title=""/>
          <p:cNvGrpSpPr/>
          <p:nvPr/>
        </p:nvGrpSpPr>
        <p:grpSpPr>
          <a:xfrm>
            <a:off x="416719" y="284972"/>
            <a:ext cx="3704815" cy="835009"/>
            <a:chExt cx="3704815" cy="835009"/>
          </a:xfrm>
        </p:grpSpPr>
        <p:sp>
          <p:nvSpPr>
            <p:cNvPr id="4" name="形状3"/>
            <p:cNvSpPr txBox="1"/>
            <p:nvPr/>
          </p:nvSpPr>
          <p:spPr>
            <a:xfrm>
              <a:off x="559908" y="0"/>
              <a:ext cx="3105626" cy="760847"/>
            </a:xfrm>
            <a:custGeom>
              <a:gdLst>
                <a:gd name="connsiteX0" fmla="*/ 0 w 3105626"/>
                <a:gd name="connsiteY0" fmla="*/ 760847 h 760847"/>
                <a:gd name="connsiteX1" fmla="*/ 3105626 w 3105626"/>
                <a:gd name="connsiteY1" fmla="*/ 760847 h 760847"/>
                <a:gd name="connsiteX2" fmla="*/ 0 w 3105626"/>
                <a:gd name="connsiteY2" fmla="*/ 760847 h 760847"/>
                <a:gd name="connsiteX0-1" fmla="*/ 0 w 3105626"/>
                <a:gd name="connsiteY0-2" fmla="*/ 0 h 760847"/>
                <a:gd name="connsiteX1-3" fmla="*/ 1127 w 3105626"/>
                <a:gd name="connsiteY1-4" fmla="*/ 0 h 760847"/>
                <a:gd name="connsiteX2-5" fmla="*/ 0 w 3105626"/>
                <a:gd name="connsiteY2-6" fmla="*/ 0 h 760847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3105626" h="760847">
                  <a:moveTo>
                    <a:pt x="0" y="760847"/>
                  </a:moveTo>
                  <a:lnTo>
                    <a:pt x="3105626" y="760847"/>
                  </a:lnTo>
                  <a:lnTo>
                    <a:pt x="0" y="760847"/>
                  </a:lnTo>
                  <a:close/>
                </a:path>
                <a:path w="3105626" h="760847">
                  <a:moveTo>
                    <a:pt x="0" y="0"/>
                  </a:moveTo>
                  <a:lnTo>
                    <a:pt x="1127" y="0"/>
                  </a:lnTo>
                  <a:lnTo>
                    <a:pt x="0" y="0"/>
                  </a:lnTo>
                  <a:close/>
                </a:path>
              </a:pathLst>
            </a:custGeom>
            <a:ln w="17462">
              <a:solidFill>
                <a:srgbClr val="DDDDDD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l"/>
              <a:r>
                <a:rPr lang="zh-CN" altLang="en-US" sz="18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18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5" name="形状4"/>
            <p:cNvSpPr txBox="1"/>
            <p:nvPr/>
          </p:nvSpPr>
          <p:spPr>
            <a:xfrm>
              <a:off x="0" y="287836"/>
              <a:ext cx="524361" cy="481867"/>
            </a:xfrm>
            <a:custGeom>
              <a:gdLst>
                <a:gd name="connsiteX0" fmla="*/ 0 w 524361"/>
                <a:gd name="connsiteY0" fmla="*/ 0 h 481867"/>
                <a:gd name="connsiteX1" fmla="*/ 346279 w 524361"/>
                <a:gd name="connsiteY1" fmla="*/ 0 h 481867"/>
                <a:gd name="connsiteX2" fmla="*/ 346279 w 524361"/>
                <a:gd name="connsiteY2" fmla="*/ 163657 h 481867"/>
                <a:gd name="connsiteX3" fmla="*/ 524361 w 524361"/>
                <a:gd name="connsiteY3" fmla="*/ 163657 h 481867"/>
                <a:gd name="connsiteX4" fmla="*/ 524361 w 524361"/>
                <a:gd name="connsiteY4" fmla="*/ 481867 h 481867"/>
                <a:gd name="connsiteX5" fmla="*/ 0 w 524361"/>
                <a:gd name="connsiteY5" fmla="*/ 481867 h 481867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4361" h="481867">
                  <a:moveTo>
                    <a:pt x="0" y="0"/>
                  </a:moveTo>
                  <a:lnTo>
                    <a:pt x="346279" y="0"/>
                  </a:lnTo>
                  <a:lnTo>
                    <a:pt x="346279" y="163657"/>
                  </a:lnTo>
                  <a:lnTo>
                    <a:pt x="524361" y="163657"/>
                  </a:lnTo>
                  <a:lnTo>
                    <a:pt x="524361" y="481867"/>
                  </a:lnTo>
                  <a:lnTo>
                    <a:pt x="0" y="481867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18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18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6" name="形状5"/>
            <p:cNvSpPr txBox="1"/>
            <p:nvPr/>
          </p:nvSpPr>
          <p:spPr>
            <a:xfrm>
              <a:off x="361847" y="237114"/>
              <a:ext cx="163783" cy="168019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r>
                <a:rPr lang="zh-CN" altLang="en-US" sz="4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4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7" name="形状6"/>
            <p:cNvSpPr txBox="1"/>
            <p:nvPr/>
          </p:nvSpPr>
          <p:spPr>
            <a:xfrm>
              <a:off x="557374" y="273901"/>
              <a:ext cx="3147441" cy="548440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800" b="1" i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电池的串联和并联</a:t>
              </a:r>
              <a:endParaRPr lang="zh-CN" altLang="en-US" sz="2800" b="1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" name="形状7"/>
            <p:cNvSpPr txBox="1"/>
            <p:nvPr/>
          </p:nvSpPr>
          <p:spPr>
            <a:xfrm>
              <a:off x="0" y="286568"/>
              <a:ext cx="744697" cy="548441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800" b="0" i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一</a:t>
              </a:r>
              <a:endParaRPr lang="zh-CN" altLang="en-US" sz="28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9" name="文本1" title=""/>
          <p:cNvSpPr txBox="1"/>
          <p:nvPr/>
        </p:nvSpPr>
        <p:spPr>
          <a:xfrm>
            <a:off x="409727" y="1124864"/>
            <a:ext cx="3514087" cy="62630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6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1. 串联电池组的电压</a:t>
            </a:r>
            <a:endParaRPr lang="zh-CN" altLang="en-US" sz="26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2" title=""/>
          <p:cNvSpPr txBox="1"/>
          <p:nvPr/>
        </p:nvSpPr>
        <p:spPr>
          <a:xfrm>
            <a:off x="409832" y="3646561"/>
            <a:ext cx="3506152" cy="62630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6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2. 并联电池组的电压</a:t>
            </a:r>
            <a:endParaRPr lang="zh-CN" altLang="en-US" sz="26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1" name="组合2" title=""/>
          <p:cNvGrpSpPr/>
          <p:nvPr/>
        </p:nvGrpSpPr>
        <p:grpSpPr>
          <a:xfrm>
            <a:off x="548983" y="1795078"/>
            <a:ext cx="3217075" cy="1794749"/>
            <a:chExt cx="3217075" cy="1794749"/>
          </a:xfrm>
        </p:grpSpPr>
        <p:pic>
          <p:nvPicPr>
            <p:cNvPr id="12" name="图片2"/>
            <p:cNvPicPr>
              <a:picLocks noChangeAspect="1"/>
            </p:cNvPicPr>
            <p:nvPr/>
          </p:nvPicPr>
          <p:blipFill>
            <a:blip r:embed="rId2"/>
            <a:srcRect l="30535" t="16546" r="29515" b="17099"/>
            <a:stretch>
              <a:fillRect/>
            </a:stretch>
          </p:blipFill>
          <p:spPr>
            <a:xfrm rot="2040000">
              <a:off x="0" y="176194"/>
              <a:ext cx="1191330" cy="1319260"/>
            </a:xfrm>
            <a:prstGeom prst="rect">
              <a:avLst/>
            </a:prstGeom>
          </p:spPr>
        </p:pic>
        <p:sp>
          <p:nvSpPr>
            <p:cNvPr id="13" name="文本8"/>
            <p:cNvSpPr txBox="1"/>
            <p:nvPr/>
          </p:nvSpPr>
          <p:spPr>
            <a:xfrm>
              <a:off x="254382" y="761414"/>
              <a:ext cx="691420" cy="48256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00" b="0" i="0">
                  <a:solidFill>
                    <a:srgbClr val="FFFFFF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1.5V</a:t>
              </a:r>
              <a:endParaRPr lang="zh-CN" altLang="en-US" sz="20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pic>
          <p:nvPicPr>
            <p:cNvPr id="14" name="图片3"/>
            <p:cNvPicPr>
              <a:picLocks noChangeAspect="1"/>
            </p:cNvPicPr>
            <p:nvPr/>
          </p:nvPicPr>
          <p:blipFill>
            <a:blip r:embed="rId2"/>
            <a:srcRect l="30535" t="16546" r="29515" b="17099"/>
            <a:stretch>
              <a:fillRect/>
            </a:stretch>
          </p:blipFill>
          <p:spPr>
            <a:xfrm rot="2040000">
              <a:off x="940385" y="176476"/>
              <a:ext cx="1191330" cy="1319260"/>
            </a:xfrm>
            <a:prstGeom prst="rect">
              <a:avLst/>
            </a:prstGeom>
          </p:spPr>
        </p:pic>
        <p:sp>
          <p:nvSpPr>
            <p:cNvPr id="15" name="文本9"/>
            <p:cNvSpPr txBox="1"/>
            <p:nvPr/>
          </p:nvSpPr>
          <p:spPr>
            <a:xfrm>
              <a:off x="1194766" y="761697"/>
              <a:ext cx="691420" cy="48256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00" b="0" i="0">
                  <a:solidFill>
                    <a:srgbClr val="FFFFFF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1.5V</a:t>
              </a:r>
              <a:endParaRPr lang="zh-CN" altLang="en-US" sz="20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16" name="形状8"/>
            <p:cNvSpPr txBox="1"/>
            <p:nvPr/>
          </p:nvSpPr>
          <p:spPr>
            <a:xfrm>
              <a:off x="585672" y="0"/>
              <a:ext cx="955394" cy="1702634"/>
            </a:xfrm>
            <a:custGeom>
              <a:gdLst>
                <a:gd name="connsiteX0" fmla="*/ 0 w 955394"/>
                <a:gd name="connsiteY0" fmla="*/ 255379 h 1702634"/>
                <a:gd name="connsiteX1" fmla="*/ 0 w 955394"/>
                <a:gd name="connsiteY1" fmla="*/ 0 h 1702634"/>
                <a:gd name="connsiteX2" fmla="*/ 444549 w 955394"/>
                <a:gd name="connsiteY2" fmla="*/ 0 h 1702634"/>
                <a:gd name="connsiteX3" fmla="*/ 444549 w 955394"/>
                <a:gd name="connsiteY3" fmla="*/ 1702634 h 1702634"/>
                <a:gd name="connsiteX4" fmla="*/ 955394 w 955394"/>
                <a:gd name="connsiteY4" fmla="*/ 1702634 h 1702634"/>
                <a:gd name="connsiteX5" fmla="*/ 955308 w 955394"/>
                <a:gd name="connsiteY5" fmla="*/ 1484984 h 170263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5394" h="1702634" fill="none">
                  <a:moveTo>
                    <a:pt x="0" y="255379"/>
                  </a:moveTo>
                  <a:lnTo>
                    <a:pt x="0" y="0"/>
                  </a:lnTo>
                  <a:lnTo>
                    <a:pt x="444549" y="0"/>
                  </a:lnTo>
                  <a:lnTo>
                    <a:pt x="444549" y="1702634"/>
                  </a:lnTo>
                  <a:lnTo>
                    <a:pt x="955394" y="1702634"/>
                  </a:lnTo>
                  <a:lnTo>
                    <a:pt x="955308" y="1484984"/>
                  </a:lnTo>
                </a:path>
              </a:pathLst>
            </a:custGeom>
            <a:solidFill>
              <a:srgbClr val="5C81CC">
                <a:alpha val="100000"/>
              </a:srgbClr>
            </a:solidFill>
            <a:ln w="28575">
              <a:solidFill>
                <a:srgbClr val="FF7E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形状9"/>
            <p:cNvSpPr txBox="1"/>
            <p:nvPr/>
          </p:nvSpPr>
          <p:spPr>
            <a:xfrm>
              <a:off x="595131" y="1520453"/>
              <a:ext cx="1920284" cy="274296"/>
            </a:xfrm>
            <a:custGeom>
              <a:gdLst>
                <a:gd name="connsiteX0" fmla="*/ 9459 w 1920284"/>
                <a:gd name="connsiteY0" fmla="*/ 0 h 274296"/>
                <a:gd name="connsiteX1" fmla="*/ 0 w 1920284"/>
                <a:gd name="connsiteY1" fmla="*/ 0 h 274296"/>
                <a:gd name="connsiteX2" fmla="*/ 0 w 1920284"/>
                <a:gd name="connsiteY2" fmla="*/ 274296 h 274296"/>
                <a:gd name="connsiteX3" fmla="*/ 1920284 w 1920284"/>
                <a:gd name="connsiteY3" fmla="*/ 274296 h 27429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20284" h="274296" fill="none">
                  <a:moveTo>
                    <a:pt x="9459" y="0"/>
                  </a:moveTo>
                  <a:lnTo>
                    <a:pt x="0" y="0"/>
                  </a:lnTo>
                  <a:lnTo>
                    <a:pt x="0" y="274296"/>
                  </a:lnTo>
                  <a:lnTo>
                    <a:pt x="1920284" y="274296"/>
                  </a:lnTo>
                </a:path>
              </a:pathLst>
            </a:custGeom>
            <a:solidFill>
              <a:srgbClr val="5C81CC">
                <a:alpha val="100000"/>
              </a:srgbClr>
            </a:solidFill>
            <a:ln w="28575">
              <a:solidFill>
                <a:srgbClr val="FF7E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8" name="形状10"/>
            <p:cNvSpPr txBox="1"/>
            <p:nvPr/>
          </p:nvSpPr>
          <p:spPr>
            <a:xfrm>
              <a:off x="1522063" y="9458"/>
              <a:ext cx="955495" cy="245921"/>
            </a:xfrm>
            <a:custGeom>
              <a:gdLst>
                <a:gd name="connsiteX0" fmla="*/ 0 w 955495"/>
                <a:gd name="connsiteY0" fmla="*/ 245921 h 245921"/>
                <a:gd name="connsiteX1" fmla="*/ 0 w 955495"/>
                <a:gd name="connsiteY1" fmla="*/ 0 h 245921"/>
                <a:gd name="connsiteX2" fmla="*/ 955496 w 955495"/>
                <a:gd name="connsiteY2" fmla="*/ 0 h 245921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5495" h="245919" fill="none">
                  <a:moveTo>
                    <a:pt x="0" y="245921"/>
                  </a:moveTo>
                  <a:lnTo>
                    <a:pt x="0" y="0"/>
                  </a:lnTo>
                  <a:lnTo>
                    <a:pt x="955496" y="0"/>
                  </a:lnTo>
                </a:path>
              </a:pathLst>
            </a:custGeom>
            <a:solidFill>
              <a:srgbClr val="5C81CC">
                <a:alpha val="100000"/>
              </a:srgbClr>
            </a:solidFill>
            <a:ln w="28575">
              <a:solidFill>
                <a:srgbClr val="FF7E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形状11"/>
            <p:cNvSpPr txBox="1"/>
            <p:nvPr/>
          </p:nvSpPr>
          <p:spPr>
            <a:xfrm>
              <a:off x="2204252" y="75641"/>
              <a:ext cx="1191" cy="1623629"/>
            </a:xfrm>
            <a:prstGeom prst="line">
              <a:avLst/>
            </a:prstGeom>
            <a:solidFill>
              <a:srgbClr val="5C81CC">
                <a:alpha val="100000"/>
              </a:srgbClr>
            </a:solidFill>
            <a:ln w="28575">
              <a:solidFill>
                <a:srgbClr val="FFFFFF">
                  <a:alpha val="100000"/>
                </a:srgbClr>
              </a:solidFill>
              <a:prstDash val="solid"/>
              <a:headEnd type="arrow" w="sm" len="sm"/>
              <a:tailEnd type="arrow" w="sm" len="sm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文本7"/>
            <p:cNvSpPr txBox="1"/>
            <p:nvPr/>
          </p:nvSpPr>
          <p:spPr>
            <a:xfrm>
              <a:off x="2213648" y="631940"/>
              <a:ext cx="1003427" cy="59940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800" b="0" i="0">
                  <a:solidFill>
                    <a:srgbClr val="FFFFFF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U=？</a:t>
              </a:r>
              <a:endParaRPr lang="zh-CN" altLang="en-US" sz="28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</p:grpSp>
      <p:grpSp>
        <p:nvGrpSpPr>
          <p:cNvPr id="21" name="组合3" title=""/>
          <p:cNvGrpSpPr/>
          <p:nvPr/>
        </p:nvGrpSpPr>
        <p:grpSpPr>
          <a:xfrm>
            <a:off x="548926" y="4320569"/>
            <a:ext cx="3128645" cy="1854163"/>
            <a:chExt cx="3128645" cy="1854163"/>
          </a:xfrm>
        </p:grpSpPr>
        <p:pic>
          <p:nvPicPr>
            <p:cNvPr id="22" name="图片4"/>
            <p:cNvPicPr>
              <a:picLocks noChangeAspect="1"/>
            </p:cNvPicPr>
            <p:nvPr/>
          </p:nvPicPr>
          <p:blipFill>
            <a:blip r:embed="rId2"/>
            <a:srcRect l="30535" t="16546" r="29515" b="17099"/>
            <a:stretch>
              <a:fillRect/>
            </a:stretch>
          </p:blipFill>
          <p:spPr>
            <a:xfrm rot="2040000">
              <a:off x="0" y="227626"/>
              <a:ext cx="1191330" cy="1319260"/>
            </a:xfrm>
            <a:prstGeom prst="rect">
              <a:avLst/>
            </a:prstGeom>
          </p:spPr>
        </p:pic>
        <p:sp>
          <p:nvSpPr>
            <p:cNvPr id="23" name="文本11"/>
            <p:cNvSpPr txBox="1"/>
            <p:nvPr/>
          </p:nvSpPr>
          <p:spPr>
            <a:xfrm>
              <a:off x="254382" y="812847"/>
              <a:ext cx="691420" cy="48256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00" b="0" i="0">
                  <a:solidFill>
                    <a:srgbClr val="FFFFFF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1.5V</a:t>
              </a:r>
              <a:endParaRPr lang="zh-CN" altLang="en-US" sz="20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pic>
          <p:nvPicPr>
            <p:cNvPr id="24" name="图片5"/>
            <p:cNvPicPr>
              <a:picLocks noChangeAspect="1"/>
            </p:cNvPicPr>
            <p:nvPr/>
          </p:nvPicPr>
          <p:blipFill>
            <a:blip r:embed="rId2"/>
            <a:srcRect l="30535" t="16546" r="29515" b="17099"/>
            <a:stretch>
              <a:fillRect/>
            </a:stretch>
          </p:blipFill>
          <p:spPr>
            <a:xfrm rot="2040000">
              <a:off x="940385" y="227909"/>
              <a:ext cx="1191330" cy="1319260"/>
            </a:xfrm>
            <a:prstGeom prst="rect">
              <a:avLst/>
            </a:prstGeom>
          </p:spPr>
        </p:pic>
        <p:sp>
          <p:nvSpPr>
            <p:cNvPr id="25" name="文本12"/>
            <p:cNvSpPr txBox="1"/>
            <p:nvPr/>
          </p:nvSpPr>
          <p:spPr>
            <a:xfrm>
              <a:off x="1194766" y="813129"/>
              <a:ext cx="691420" cy="48256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00" b="0" i="0">
                  <a:solidFill>
                    <a:srgbClr val="FFFFFF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1.5V</a:t>
              </a:r>
              <a:endParaRPr lang="zh-CN" altLang="en-US" sz="20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26" name="形状12"/>
            <p:cNvSpPr txBox="1"/>
            <p:nvPr/>
          </p:nvSpPr>
          <p:spPr>
            <a:xfrm>
              <a:off x="568922" y="9467"/>
              <a:ext cx="2081410" cy="312274"/>
            </a:xfrm>
            <a:custGeom>
              <a:gdLst>
                <a:gd name="connsiteX0" fmla="*/ 0 w 2081410"/>
                <a:gd name="connsiteY0" fmla="*/ 312274 h 312274"/>
                <a:gd name="connsiteX1" fmla="*/ 0 w 2081410"/>
                <a:gd name="connsiteY1" fmla="*/ 0 h 312274"/>
                <a:gd name="connsiteX2" fmla="*/ 2081410 w 2081410"/>
                <a:gd name="connsiteY2" fmla="*/ 0 h 312274"/>
                <a:gd name="connsiteX3" fmla="*/ 2080869 w 2081410"/>
                <a:gd name="connsiteY3" fmla="*/ 9602 h 31227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81409" h="312274" fill="none">
                  <a:moveTo>
                    <a:pt x="0" y="312274"/>
                  </a:moveTo>
                  <a:lnTo>
                    <a:pt x="0" y="0"/>
                  </a:lnTo>
                  <a:lnTo>
                    <a:pt x="2081410" y="0"/>
                  </a:lnTo>
                  <a:lnTo>
                    <a:pt x="2080869" y="9602"/>
                  </a:lnTo>
                </a:path>
              </a:pathLst>
            </a:custGeom>
            <a:solidFill>
              <a:srgbClr val="5C81CC">
                <a:alpha val="100000"/>
              </a:srgbClr>
            </a:solidFill>
            <a:ln w="28575">
              <a:solidFill>
                <a:srgbClr val="FF7E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7" name="形状13"/>
            <p:cNvSpPr txBox="1"/>
            <p:nvPr/>
          </p:nvSpPr>
          <p:spPr>
            <a:xfrm rot="10800000">
              <a:off x="568985" y="1541889"/>
              <a:ext cx="2081410" cy="312274"/>
            </a:xfrm>
            <a:custGeom>
              <a:gdLst>
                <a:gd name="connsiteX0" fmla="*/ 2081410 w 2081410"/>
                <a:gd name="connsiteY0" fmla="*/ 312274 h 312274"/>
                <a:gd name="connsiteX1" fmla="*/ 2081410 w 2081410"/>
                <a:gd name="connsiteY1" fmla="*/ 0 h 312274"/>
                <a:gd name="connsiteX2" fmla="*/ 0 w 2081410"/>
                <a:gd name="connsiteY2" fmla="*/ 0 h 312274"/>
                <a:gd name="connsiteX3" fmla="*/ 541 w 2081410"/>
                <a:gd name="connsiteY3" fmla="*/ 9602 h 31227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81409" h="312274" fill="none">
                  <a:moveTo>
                    <a:pt x="2081410" y="312274"/>
                  </a:moveTo>
                  <a:lnTo>
                    <a:pt x="2081410" y="0"/>
                  </a:lnTo>
                  <a:lnTo>
                    <a:pt x="0" y="0"/>
                  </a:lnTo>
                  <a:lnTo>
                    <a:pt x="541" y="9602"/>
                  </a:lnTo>
                </a:path>
              </a:pathLst>
            </a:custGeom>
            <a:solidFill>
              <a:srgbClr val="5C81CC">
                <a:alpha val="100000"/>
              </a:srgbClr>
            </a:solidFill>
            <a:ln w="28575">
              <a:solidFill>
                <a:srgbClr val="FF7E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8" name="形状14"/>
            <p:cNvSpPr txBox="1"/>
            <p:nvPr/>
          </p:nvSpPr>
          <p:spPr>
            <a:xfrm flipV="1">
              <a:off x="1528954" y="0"/>
              <a:ext cx="1191" cy="293366"/>
            </a:xfrm>
            <a:prstGeom prst="line">
              <a:avLst/>
            </a:prstGeom>
            <a:solidFill>
              <a:srgbClr val="5C81CC">
                <a:alpha val="100000"/>
              </a:srgbClr>
            </a:solidFill>
            <a:ln w="28575">
              <a:solidFill>
                <a:srgbClr val="FF7E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9" name="形状15"/>
            <p:cNvSpPr txBox="1"/>
            <p:nvPr/>
          </p:nvSpPr>
          <p:spPr>
            <a:xfrm rot="10800000" flipH="1" flipV="1">
              <a:off x="1529282" y="1558491"/>
              <a:ext cx="1191" cy="293366"/>
            </a:xfrm>
            <a:prstGeom prst="line">
              <a:avLst/>
            </a:prstGeom>
            <a:solidFill>
              <a:srgbClr val="5C81CC">
                <a:alpha val="100000"/>
              </a:srgbClr>
            </a:solidFill>
            <a:ln w="28575">
              <a:solidFill>
                <a:srgbClr val="FF7E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0" name="形状16"/>
            <p:cNvSpPr txBox="1"/>
            <p:nvPr/>
          </p:nvSpPr>
          <p:spPr>
            <a:xfrm>
              <a:off x="2115821" y="107767"/>
              <a:ext cx="1191" cy="1663690"/>
            </a:xfrm>
            <a:prstGeom prst="line">
              <a:avLst/>
            </a:prstGeom>
            <a:solidFill>
              <a:srgbClr val="5C81CC">
                <a:alpha val="100000"/>
              </a:srgbClr>
            </a:solidFill>
            <a:ln w="28575">
              <a:solidFill>
                <a:srgbClr val="FFFFFF">
                  <a:alpha val="100000"/>
                </a:srgbClr>
              </a:solidFill>
              <a:prstDash val="solid"/>
              <a:headEnd type="arrow" w="sm" len="sm"/>
              <a:tailEnd type="arrow" w="sm" len="sm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1" name="文本10"/>
            <p:cNvSpPr txBox="1"/>
            <p:nvPr/>
          </p:nvSpPr>
          <p:spPr>
            <a:xfrm>
              <a:off x="2125218" y="664065"/>
              <a:ext cx="1003427" cy="59940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800" b="0" i="0">
                  <a:solidFill>
                    <a:srgbClr val="FFFFFF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U=？</a:t>
              </a:r>
              <a:endParaRPr lang="zh-CN" altLang="en-US" sz="28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</p:grpSp>
      <p:pic>
        <p:nvPicPr>
          <p:cNvPr id="32" name="图片1" title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0513" y="5050393"/>
            <a:ext cx="1403909" cy="1653683"/>
          </a:xfrm>
          <a:prstGeom prst="rect">
            <a:avLst/>
          </a:prstGeom>
        </p:spPr>
      </p:pic>
      <p:sp>
        <p:nvSpPr>
          <p:cNvPr id="33" name="形状2" title=""/>
          <p:cNvSpPr txBox="1"/>
          <p:nvPr/>
        </p:nvSpPr>
        <p:spPr>
          <a:xfrm>
            <a:off x="6096133" y="1869577"/>
            <a:ext cx="5809593" cy="2853004"/>
          </a:xfrm>
          <a:custGeom>
            <a:gdLst>
              <a:gd name="connsiteX0" fmla="*/ 3415098 w 5809593"/>
              <a:gd name="connsiteY0" fmla="*/ 0 h 2853004"/>
              <a:gd name="connsiteX1" fmla="*/ 3752281 w 5809593"/>
              <a:gd name="connsiteY1" fmla="*/ 0 h 2853004"/>
              <a:gd name="connsiteX2" fmla="*/ 4315733 w 5809593"/>
              <a:gd name="connsiteY2" fmla="*/ 311144 h 2853004"/>
              <a:gd name="connsiteX3" fmla="*/ 5117129 w 5809593"/>
              <a:gd name="connsiteY3" fmla="*/ 296066 h 2853004"/>
              <a:gd name="connsiteX4" fmla="*/ 5574069 w 5809593"/>
              <a:gd name="connsiteY4" fmla="*/ 1090425 h 2853004"/>
              <a:gd name="connsiteX5" fmla="*/ 5706882 w 5809593"/>
              <a:gd name="connsiteY5" fmla="*/ 1354960 h 2853004"/>
              <a:gd name="connsiteX6" fmla="*/ 5809593 w 5809593"/>
              <a:gd name="connsiteY6" fmla="*/ 2174538 h 2853004"/>
              <a:gd name="connsiteX7" fmla="*/ 4603081 w 5809593"/>
              <a:gd name="connsiteY7" fmla="*/ 2530023 h 2853004"/>
              <a:gd name="connsiteX8" fmla="*/ 4192088 w 5809593"/>
              <a:gd name="connsiteY8" fmla="*/ 2724542 h 2853004"/>
              <a:gd name="connsiteX9" fmla="*/ 2949475 w 5809593"/>
              <a:gd name="connsiteY9" fmla="*/ 2853004 h 2853004"/>
              <a:gd name="connsiteX10" fmla="*/ 2130542 w 5809593"/>
              <a:gd name="connsiteY10" fmla="*/ 2604327 h 2853004"/>
              <a:gd name="connsiteX11" fmla="*/ 1382485 w 5809593"/>
              <a:gd name="connsiteY11" fmla="*/ 2637683 h 2853004"/>
              <a:gd name="connsiteX12" fmla="*/ 827225 w 5809593"/>
              <a:gd name="connsiteY12" fmla="*/ 2287197 h 2853004"/>
              <a:gd name="connsiteX13" fmla="*/ 351492 w 5809593"/>
              <a:gd name="connsiteY13" fmla="*/ 2287786 h 2853004"/>
              <a:gd name="connsiteX14" fmla="*/ 0 w 5809593"/>
              <a:gd name="connsiteY14" fmla="*/ 1546688 h 2853004"/>
              <a:gd name="connsiteX15" fmla="*/ 267918 w 5809593"/>
              <a:gd name="connsiteY15" fmla="*/ 1209409 h 2853004"/>
              <a:gd name="connsiteX16" fmla="*/ 235524 w 5809593"/>
              <a:gd name="connsiteY16" fmla="*/ 731504 h 2853004"/>
              <a:gd name="connsiteX17" fmla="*/ 1124208 w 5809593"/>
              <a:gd name="connsiteY17" fmla="*/ 484472 h 2853004"/>
              <a:gd name="connsiteX18" fmla="*/ 1482878 w 5809593"/>
              <a:gd name="connsiteY18" fmla="*/ 264639 h 2853004"/>
              <a:gd name="connsiteX19" fmla="*/ 2460278 w 5809593"/>
              <a:gd name="connsiteY19" fmla="*/ 80745 h 2853004"/>
              <a:gd name="connsiteX20" fmla="*/ 2948670 w 5809593"/>
              <a:gd name="connsiteY20" fmla="*/ 62385 h 285300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809593" h="2853004">
                <a:moveTo>
                  <a:pt x="3415098" y="0"/>
                </a:moveTo>
                <a:cubicBezTo>
                  <a:pt x="3752281" y="0"/>
                  <a:pt x="4053057" y="137036"/>
                  <a:pt x="4207780" y="338810"/>
                </a:cubicBezTo>
                <a:cubicBezTo>
                  <a:pt x="4315733" y="311144"/>
                  <a:pt x="4432126" y="296066"/>
                  <a:pt x="4553465" y="296067"/>
                </a:cubicBezTo>
                <a:cubicBezTo>
                  <a:pt x="5117129" y="296066"/>
                  <a:pt x="5574069" y="621425"/>
                  <a:pt x="5574069" y="1022775"/>
                </a:cubicBezTo>
                <a:cubicBezTo>
                  <a:pt x="5574069" y="1090425"/>
                  <a:pt x="5561087" y="1155915"/>
                  <a:pt x="5536800" y="1218053"/>
                </a:cubicBezTo>
                <a:cubicBezTo>
                  <a:pt x="5706882" y="1354960"/>
                  <a:pt x="5809593" y="1531754"/>
                  <a:pt x="5809593" y="1722569"/>
                </a:cubicBezTo>
                <a:cubicBezTo>
                  <a:pt x="5809593" y="2174538"/>
                  <a:pt x="5299929" y="2530023"/>
                  <a:pt x="4671227" y="2530023"/>
                </a:cubicBezTo>
                <a:cubicBezTo>
                  <a:pt x="4603081" y="2530023"/>
                  <a:pt x="4536334" y="2525846"/>
                  <a:pt x="4471483" y="2517823"/>
                </a:cubicBezTo>
                <a:cubicBezTo>
                  <a:pt x="4192088" y="2724542"/>
                  <a:pt x="3802493" y="2853004"/>
                  <a:pt x="3375844" y="2853004"/>
                </a:cubicBezTo>
                <a:cubicBezTo>
                  <a:pt x="2949475" y="2853004"/>
                  <a:pt x="2566169" y="2735951"/>
                  <a:pt x="2285020" y="2545512"/>
                </a:cubicBezTo>
                <a:cubicBezTo>
                  <a:pt x="2130542" y="2604327"/>
                  <a:pt x="1953972" y="2637683"/>
                  <a:pt x="1766430" y="2637683"/>
                </a:cubicBezTo>
                <a:cubicBezTo>
                  <a:pt x="1382485" y="2637683"/>
                  <a:pt x="1044520" y="2497877"/>
                  <a:pt x="847973" y="2286040"/>
                </a:cubicBezTo>
                <a:cubicBezTo>
                  <a:pt x="827225" y="2287197"/>
                  <a:pt x="806250" y="2287786"/>
                  <a:pt x="785080" y="2287786"/>
                </a:cubicBezTo>
                <a:cubicBezTo>
                  <a:pt x="351492" y="2287786"/>
                  <a:pt x="0" y="2040755"/>
                  <a:pt x="0" y="1722569"/>
                </a:cubicBezTo>
                <a:cubicBezTo>
                  <a:pt x="0" y="1546688"/>
                  <a:pt x="128161" y="1386938"/>
                  <a:pt x="325170" y="1287968"/>
                </a:cubicBezTo>
                <a:cubicBezTo>
                  <a:pt x="267918" y="1209409"/>
                  <a:pt x="235524" y="1119371"/>
                  <a:pt x="235524" y="1022775"/>
                </a:cubicBezTo>
                <a:cubicBezTo>
                  <a:pt x="235524" y="731504"/>
                  <a:pt x="587016" y="484472"/>
                  <a:pt x="1020604" y="484472"/>
                </a:cubicBezTo>
                <a:cubicBezTo>
                  <a:pt x="1124208" y="484472"/>
                  <a:pt x="1223125" y="498577"/>
                  <a:pt x="1313679" y="524019"/>
                </a:cubicBezTo>
                <a:cubicBezTo>
                  <a:pt x="1482878" y="264639"/>
                  <a:pt x="1854838" y="80745"/>
                  <a:pt x="2276732" y="80745"/>
                </a:cubicBezTo>
                <a:cubicBezTo>
                  <a:pt x="2460278" y="80745"/>
                  <a:pt x="2632051" y="111255"/>
                  <a:pt x="2782765" y="164948"/>
                </a:cubicBezTo>
                <a:cubicBezTo>
                  <a:pt x="2948670" y="62385"/>
                  <a:pt x="3169364" y="0"/>
                  <a:pt x="3415098" y="0"/>
                </a:cubicBezTo>
                <a:close/>
              </a:path>
            </a:pathLst>
          </a:custGeom>
          <a:solidFill>
            <a:srgbClr val="FFEE00">
              <a:alpha val="7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l"/>
          </a:p>
          <a:p>
            <a:pPr marL="0" algn="l"/>
          </a:p>
          <a:p>
            <a:pPr marL="0" algn="l"/>
          </a:p>
          <a:p>
            <a:pPr marL="0" algn="l"/>
          </a:p>
        </p:txBody>
      </p:sp>
      <p:pic>
        <p:nvPicPr>
          <p:cNvPr id="34" name="物理线图1" title="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8475" y="3918385"/>
            <a:ext cx="2362200" cy="2667000"/>
          </a:xfrm>
          <a:prstGeom prst="rect">
            <a:avLst/>
          </a:prstGeom>
        </p:spPr>
      </p:pic>
      <p:pic>
        <p:nvPicPr>
          <p:cNvPr id="35" name="物理线图2" title="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8951" y="1649216"/>
            <a:ext cx="2362200" cy="2057400"/>
          </a:xfrm>
          <a:prstGeom prst="rect">
            <a:avLst/>
          </a:prstGeom>
        </p:spPr>
      </p:pic>
      <p:pic>
        <p:nvPicPr>
          <p:cNvPr id="36" name="物理线图3" title="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9018" y="1648920"/>
            <a:ext cx="2362200" cy="2057400"/>
          </a:xfrm>
          <a:prstGeom prst="rect">
            <a:avLst/>
          </a:prstGeom>
        </p:spPr>
      </p:pic>
      <p:sp>
        <p:nvSpPr>
          <p:cNvPr id="37" name="文本3" title=""/>
          <p:cNvSpPr txBox="1"/>
          <p:nvPr/>
        </p:nvSpPr>
        <p:spPr>
          <a:xfrm>
            <a:off x="6600111" y="2382774"/>
            <a:ext cx="5152072" cy="99504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1、</a:t>
            </a:r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串联电池组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两端的电压等于每节电池两端电压______。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文本4" title=""/>
          <p:cNvSpPr txBox="1"/>
          <p:nvPr/>
        </p:nvSpPr>
        <p:spPr>
          <a:xfrm>
            <a:off x="6600177" y="3216888"/>
            <a:ext cx="5152311" cy="99504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2、</a:t>
            </a:r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并联电池组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两端的电压等于最高单节电池两端电压。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文本5" title=""/>
          <p:cNvSpPr txBox="1"/>
          <p:nvPr/>
        </p:nvSpPr>
        <p:spPr>
          <a:xfrm>
            <a:off x="8496110" y="2784996"/>
            <a:ext cx="800100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之和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文本6" title=""/>
          <p:cNvSpPr txBox="1"/>
          <p:nvPr/>
        </p:nvSpPr>
        <p:spPr>
          <a:xfrm>
            <a:off x="476" y="6858238"/>
            <a:ext cx="5778500" cy="48256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演示实验：将电池串联、并联测串联后的总电压。</a:t>
            </a:r>
            <a:endParaRPr lang="zh-CN" altLang="en-US" sz="2000" b="0" i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2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35" grpId="0" animBg="1"/>
      <p:bldP spid="35" grpId="1" animBg="1"/>
      <p:bldP spid="36" grpId="0" animBg="1"/>
      <p:bldP spid="32" grpId="0" animBg="1"/>
      <p:bldP spid="33" grpId="0" animBg="1"/>
      <p:bldP spid="37" grpId="0" animBg="1"/>
      <p:bldP spid="39" grpId="0" animBg="1"/>
      <p:bldP spid="10" grpId="0" animBg="1"/>
      <p:bldP spid="21" grpId="0" animBg="1"/>
      <p:bldP spid="34" grpId="0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1" title=""/>
          <p:cNvGrpSpPr/>
          <p:nvPr/>
        </p:nvGrpSpPr>
        <p:grpSpPr>
          <a:xfrm>
            <a:off x="8575481" y="2836555"/>
            <a:ext cx="3624695" cy="3067050"/>
            <a:chExt cx="3624695" cy="3067050"/>
          </a:xfrm>
        </p:grpSpPr>
        <p:pic>
          <p:nvPicPr>
            <p:cNvPr id="3" name="物理线图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3624695" cy="3067050"/>
            </a:xfrm>
            <a:prstGeom prst="rect">
              <a:avLst/>
            </a:prstGeom>
          </p:spPr>
        </p:pic>
        <p:sp>
          <p:nvSpPr>
            <p:cNvPr id="4" name="文本22"/>
            <p:cNvSpPr txBox="1"/>
            <p:nvPr/>
          </p:nvSpPr>
          <p:spPr>
            <a:xfrm>
              <a:off x="491843" y="367245"/>
              <a:ext cx="428974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A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5" name="文本23"/>
            <p:cNvSpPr txBox="1"/>
            <p:nvPr/>
          </p:nvSpPr>
          <p:spPr>
            <a:xfrm>
              <a:off x="1607344" y="404612"/>
              <a:ext cx="410750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B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6" name="文本24"/>
            <p:cNvSpPr txBox="1"/>
            <p:nvPr/>
          </p:nvSpPr>
          <p:spPr>
            <a:xfrm>
              <a:off x="2713320" y="367407"/>
              <a:ext cx="410750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C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</p:grpSp>
      <p:sp>
        <p:nvSpPr>
          <p:cNvPr id="7" name="文本1" title=""/>
          <p:cNvSpPr txBox="1"/>
          <p:nvPr/>
        </p:nvSpPr>
        <p:spPr>
          <a:xfrm>
            <a:off x="9655645" y="3796608"/>
            <a:ext cx="487458" cy="57019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6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 baseline="-2500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</a:t>
            </a:r>
            <a:endParaRPr lang="zh-CN" altLang="en-US" sz="3000" b="1" i="0" baseline="-25000">
              <a:solidFill>
                <a:srgbClr val="FFFFFF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8" name="文本2" title=""/>
          <p:cNvSpPr txBox="1"/>
          <p:nvPr/>
        </p:nvSpPr>
        <p:spPr>
          <a:xfrm>
            <a:off x="10761488" y="3796636"/>
            <a:ext cx="487458" cy="57019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6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 baseline="-2500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endParaRPr lang="zh-CN" altLang="en-US" sz="3000" b="1" i="0" baseline="-25000">
              <a:solidFill>
                <a:srgbClr val="FFFFFF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9" name="形状1" title=""/>
          <p:cNvSpPr txBox="1"/>
          <p:nvPr/>
        </p:nvSpPr>
        <p:spPr>
          <a:xfrm>
            <a:off x="152400" y="171450"/>
            <a:ext cx="1485900" cy="400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2000" b="1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讲授新课</a:t>
            </a:r>
            <a:endParaRPr lang="zh-CN" altLang="en-US" sz="2000" b="1" i="0">
              <a:solidFill>
                <a:srgbClr val="FFFFFF">
                  <a:alpha val="100000"/>
                </a:srgbClr>
              </a:solidFill>
              <a:latin typeface="Arial"/>
              <a:ea typeface="Arial"/>
            </a:endParaRPr>
          </a:p>
        </p:txBody>
      </p:sp>
      <p:grpSp>
        <p:nvGrpSpPr>
          <p:cNvPr id="10" name="组合2" title=""/>
          <p:cNvGrpSpPr/>
          <p:nvPr/>
        </p:nvGrpSpPr>
        <p:grpSpPr>
          <a:xfrm>
            <a:off x="416719" y="284969"/>
            <a:ext cx="5056184" cy="835012"/>
            <a:chExt cx="5056184" cy="835012"/>
          </a:xfrm>
        </p:grpSpPr>
        <p:sp>
          <p:nvSpPr>
            <p:cNvPr id="11" name="形状2"/>
            <p:cNvSpPr txBox="1"/>
            <p:nvPr/>
          </p:nvSpPr>
          <p:spPr>
            <a:xfrm>
              <a:off x="559908" y="0"/>
              <a:ext cx="4496276" cy="760847"/>
            </a:xfrm>
            <a:custGeom>
              <a:gdLst>
                <a:gd name="connsiteX0" fmla="*/ 0 w 4496276"/>
                <a:gd name="connsiteY0" fmla="*/ 760847 h 760847"/>
                <a:gd name="connsiteX1" fmla="*/ 4496276 w 4496276"/>
                <a:gd name="connsiteY1" fmla="*/ 760847 h 760847"/>
                <a:gd name="connsiteX2" fmla="*/ 0 w 4496276"/>
                <a:gd name="connsiteY2" fmla="*/ 760847 h 760847"/>
                <a:gd name="connsiteX0-1" fmla="*/ 0 w 4496276"/>
                <a:gd name="connsiteY0-2" fmla="*/ 0 h 760847"/>
                <a:gd name="connsiteX1-3" fmla="*/ 1631 w 4496276"/>
                <a:gd name="connsiteY1-4" fmla="*/ 0 h 760847"/>
                <a:gd name="connsiteX2-5" fmla="*/ 0 w 4496276"/>
                <a:gd name="connsiteY2-6" fmla="*/ 0 h 760847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496276" h="760847">
                  <a:moveTo>
                    <a:pt x="0" y="760847"/>
                  </a:moveTo>
                  <a:lnTo>
                    <a:pt x="4496276" y="760847"/>
                  </a:lnTo>
                  <a:lnTo>
                    <a:pt x="0" y="760847"/>
                  </a:lnTo>
                  <a:close/>
                </a:path>
                <a:path w="4496276" h="760847">
                  <a:moveTo>
                    <a:pt x="0" y="0"/>
                  </a:moveTo>
                  <a:lnTo>
                    <a:pt x="1631" y="0"/>
                  </a:lnTo>
                  <a:lnTo>
                    <a:pt x="0" y="0"/>
                  </a:lnTo>
                  <a:close/>
                </a:path>
              </a:pathLst>
            </a:custGeom>
            <a:ln w="17462">
              <a:solidFill>
                <a:srgbClr val="DDDDDD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l"/>
              <a:r>
                <a:rPr lang="zh-CN" altLang="en-US" sz="18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18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12" name="形状3"/>
            <p:cNvSpPr txBox="1"/>
            <p:nvPr/>
          </p:nvSpPr>
          <p:spPr>
            <a:xfrm>
              <a:off x="0" y="287839"/>
              <a:ext cx="524361" cy="481867"/>
            </a:xfrm>
            <a:custGeom>
              <a:gdLst>
                <a:gd name="connsiteX0" fmla="*/ 0 w 524361"/>
                <a:gd name="connsiteY0" fmla="*/ 0 h 481867"/>
                <a:gd name="connsiteX1" fmla="*/ 346279 w 524361"/>
                <a:gd name="connsiteY1" fmla="*/ 0 h 481867"/>
                <a:gd name="connsiteX2" fmla="*/ 346279 w 524361"/>
                <a:gd name="connsiteY2" fmla="*/ 163657 h 481867"/>
                <a:gd name="connsiteX3" fmla="*/ 524361 w 524361"/>
                <a:gd name="connsiteY3" fmla="*/ 163657 h 481867"/>
                <a:gd name="connsiteX4" fmla="*/ 524361 w 524361"/>
                <a:gd name="connsiteY4" fmla="*/ 481867 h 481867"/>
                <a:gd name="connsiteX5" fmla="*/ 0 w 524361"/>
                <a:gd name="connsiteY5" fmla="*/ 481867 h 481867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4361" h="481867">
                  <a:moveTo>
                    <a:pt x="0" y="0"/>
                  </a:moveTo>
                  <a:lnTo>
                    <a:pt x="346279" y="0"/>
                  </a:lnTo>
                  <a:lnTo>
                    <a:pt x="346279" y="163657"/>
                  </a:lnTo>
                  <a:lnTo>
                    <a:pt x="524361" y="163657"/>
                  </a:lnTo>
                  <a:lnTo>
                    <a:pt x="524361" y="481867"/>
                  </a:lnTo>
                  <a:lnTo>
                    <a:pt x="0" y="481867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18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18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13" name="形状4"/>
            <p:cNvSpPr txBox="1"/>
            <p:nvPr/>
          </p:nvSpPr>
          <p:spPr>
            <a:xfrm>
              <a:off x="361847" y="237117"/>
              <a:ext cx="163783" cy="168019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r>
                <a:rPr lang="zh-CN" altLang="en-US" sz="4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4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14" name="形状5"/>
            <p:cNvSpPr txBox="1"/>
            <p:nvPr/>
          </p:nvSpPr>
          <p:spPr>
            <a:xfrm>
              <a:off x="557374" y="273901"/>
              <a:ext cx="4469511" cy="548440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800" b="1" i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探究串联电路中电压的规律</a:t>
              </a:r>
              <a:endParaRPr lang="zh-CN" altLang="en-US" sz="2800" b="1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形状6"/>
            <p:cNvSpPr txBox="1"/>
            <p:nvPr/>
          </p:nvSpPr>
          <p:spPr>
            <a:xfrm>
              <a:off x="0" y="286571"/>
              <a:ext cx="744697" cy="548441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800" b="0" i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一</a:t>
              </a:r>
              <a:endParaRPr lang="zh-CN" altLang="en-US" sz="28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6" name="文本3" title=""/>
          <p:cNvSpPr txBox="1"/>
          <p:nvPr/>
        </p:nvSpPr>
        <p:spPr>
          <a:xfrm>
            <a:off x="410013" y="1124626"/>
            <a:ext cx="2056828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1. 提出问题：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文本4" title=""/>
          <p:cNvSpPr txBox="1"/>
          <p:nvPr/>
        </p:nvSpPr>
        <p:spPr>
          <a:xfrm>
            <a:off x="2139163" y="1124550"/>
            <a:ext cx="6896100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串联电路的总电压与各部分电路电压有什么关系？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文本5" title=""/>
          <p:cNvSpPr txBox="1"/>
          <p:nvPr/>
        </p:nvSpPr>
        <p:spPr>
          <a:xfrm>
            <a:off x="409604" y="1560459"/>
            <a:ext cx="2361628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2. 猜想与假设：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文本6" title=""/>
          <p:cNvSpPr txBox="1"/>
          <p:nvPr/>
        </p:nvSpPr>
        <p:spPr>
          <a:xfrm>
            <a:off x="409585" y="2015045"/>
            <a:ext cx="2056828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3. 设计实验：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文本7" title=""/>
          <p:cNvSpPr txBox="1"/>
          <p:nvPr/>
        </p:nvSpPr>
        <p:spPr>
          <a:xfrm>
            <a:off x="732682" y="2476195"/>
            <a:ext cx="2719102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⑴ 设计实验电路图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文本8" title=""/>
          <p:cNvSpPr txBox="1"/>
          <p:nvPr/>
        </p:nvSpPr>
        <p:spPr>
          <a:xfrm>
            <a:off x="2466889" y="1589189"/>
            <a:ext cx="7137781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串联电路的</a:t>
            </a: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总电压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可能</a:t>
            </a: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等于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各部分电路</a:t>
            </a: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电压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之____。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文本9" title=""/>
          <p:cNvSpPr txBox="1"/>
          <p:nvPr/>
        </p:nvSpPr>
        <p:spPr>
          <a:xfrm>
            <a:off x="8667283" y="1590065"/>
            <a:ext cx="495300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和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3" name="组合3" title=""/>
          <p:cNvGrpSpPr/>
          <p:nvPr/>
        </p:nvGrpSpPr>
        <p:grpSpPr>
          <a:xfrm>
            <a:off x="8733177" y="3312462"/>
            <a:ext cx="3090853" cy="2115141"/>
            <a:chExt cx="3090853" cy="2115141"/>
          </a:xfrm>
        </p:grpSpPr>
        <p:pic>
          <p:nvPicPr>
            <p:cNvPr id="24" name="图片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3090853" cy="2115141"/>
            </a:xfrm>
            <a:prstGeom prst="rect">
              <a:avLst/>
            </a:prstGeom>
          </p:spPr>
        </p:pic>
        <p:sp>
          <p:nvSpPr>
            <p:cNvPr id="25" name="形状7"/>
            <p:cNvSpPr txBox="1"/>
            <p:nvPr/>
          </p:nvSpPr>
          <p:spPr>
            <a:xfrm>
              <a:off x="445093" y="804054"/>
              <a:ext cx="101632" cy="95956"/>
            </a:xfrm>
            <a:custGeom>
              <a:gdLst>
                <a:gd name="connsiteX0" fmla="*/ 50816 w 101632"/>
                <a:gd name="connsiteY0" fmla="*/ 0 h 95956"/>
                <a:gd name="connsiteX1" fmla="*/ 78881 w 101632"/>
                <a:gd name="connsiteY1" fmla="*/ 0 h 95956"/>
                <a:gd name="connsiteX2" fmla="*/ 101632 w 101632"/>
                <a:gd name="connsiteY2" fmla="*/ 74476 h 95956"/>
                <a:gd name="connsiteX3" fmla="*/ 22751 w 101632"/>
                <a:gd name="connsiteY3" fmla="*/ 95956 h 95956"/>
                <a:gd name="connsiteX4" fmla="*/ 0 w 101632"/>
                <a:gd name="connsiteY4" fmla="*/ 21481 h 9595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632" h="95956">
                  <a:moveTo>
                    <a:pt x="50816" y="0"/>
                  </a:moveTo>
                  <a:cubicBezTo>
                    <a:pt x="78881" y="0"/>
                    <a:pt x="101632" y="21481"/>
                    <a:pt x="101632" y="47978"/>
                  </a:cubicBezTo>
                  <a:cubicBezTo>
                    <a:pt x="101632" y="74476"/>
                    <a:pt x="78881" y="95956"/>
                    <a:pt x="50816" y="95956"/>
                  </a:cubicBezTo>
                  <a:cubicBezTo>
                    <a:pt x="22751" y="95956"/>
                    <a:pt x="0" y="74476"/>
                    <a:pt x="0" y="47978"/>
                  </a:cubicBezTo>
                  <a:cubicBezTo>
                    <a:pt x="0" y="21481"/>
                    <a:pt x="22751" y="0"/>
                    <a:pt x="50816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19050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6" name="形状8"/>
            <p:cNvSpPr txBox="1"/>
            <p:nvPr/>
          </p:nvSpPr>
          <p:spPr>
            <a:xfrm>
              <a:off x="1387844" y="804569"/>
              <a:ext cx="101632" cy="95956"/>
            </a:xfrm>
            <a:custGeom>
              <a:gdLst>
                <a:gd name="connsiteX0" fmla="*/ 50816 w 101632"/>
                <a:gd name="connsiteY0" fmla="*/ 0 h 95956"/>
                <a:gd name="connsiteX1" fmla="*/ 78881 w 101632"/>
                <a:gd name="connsiteY1" fmla="*/ 0 h 95956"/>
                <a:gd name="connsiteX2" fmla="*/ 101632 w 101632"/>
                <a:gd name="connsiteY2" fmla="*/ 74476 h 95956"/>
                <a:gd name="connsiteX3" fmla="*/ 22751 w 101632"/>
                <a:gd name="connsiteY3" fmla="*/ 95956 h 95956"/>
                <a:gd name="connsiteX4" fmla="*/ 0 w 101632"/>
                <a:gd name="connsiteY4" fmla="*/ 21481 h 9595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632" h="95956">
                  <a:moveTo>
                    <a:pt x="50816" y="0"/>
                  </a:moveTo>
                  <a:cubicBezTo>
                    <a:pt x="78881" y="0"/>
                    <a:pt x="101632" y="21481"/>
                    <a:pt x="101632" y="47978"/>
                  </a:cubicBezTo>
                  <a:cubicBezTo>
                    <a:pt x="101632" y="74476"/>
                    <a:pt x="78881" y="95956"/>
                    <a:pt x="50816" y="95956"/>
                  </a:cubicBezTo>
                  <a:cubicBezTo>
                    <a:pt x="22751" y="95956"/>
                    <a:pt x="0" y="74476"/>
                    <a:pt x="0" y="47978"/>
                  </a:cubicBezTo>
                  <a:cubicBezTo>
                    <a:pt x="0" y="21481"/>
                    <a:pt x="22751" y="0"/>
                    <a:pt x="50816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19050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7" name="形状9"/>
            <p:cNvSpPr txBox="1"/>
            <p:nvPr/>
          </p:nvSpPr>
          <p:spPr>
            <a:xfrm>
              <a:off x="2340912" y="804129"/>
              <a:ext cx="101632" cy="95956"/>
            </a:xfrm>
            <a:custGeom>
              <a:gdLst>
                <a:gd name="connsiteX0" fmla="*/ 50816 w 101632"/>
                <a:gd name="connsiteY0" fmla="*/ 0 h 95956"/>
                <a:gd name="connsiteX1" fmla="*/ 78881 w 101632"/>
                <a:gd name="connsiteY1" fmla="*/ 0 h 95956"/>
                <a:gd name="connsiteX2" fmla="*/ 101632 w 101632"/>
                <a:gd name="connsiteY2" fmla="*/ 74476 h 95956"/>
                <a:gd name="connsiteX3" fmla="*/ 22751 w 101632"/>
                <a:gd name="connsiteY3" fmla="*/ 95956 h 95956"/>
                <a:gd name="connsiteX4" fmla="*/ 0 w 101632"/>
                <a:gd name="connsiteY4" fmla="*/ 21481 h 9595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632" h="95956">
                  <a:moveTo>
                    <a:pt x="50816" y="0"/>
                  </a:moveTo>
                  <a:cubicBezTo>
                    <a:pt x="78881" y="0"/>
                    <a:pt x="101632" y="21481"/>
                    <a:pt x="101632" y="47978"/>
                  </a:cubicBezTo>
                  <a:cubicBezTo>
                    <a:pt x="101632" y="74476"/>
                    <a:pt x="78881" y="95956"/>
                    <a:pt x="50816" y="95956"/>
                  </a:cubicBezTo>
                  <a:cubicBezTo>
                    <a:pt x="22751" y="95956"/>
                    <a:pt x="0" y="74476"/>
                    <a:pt x="0" y="47978"/>
                  </a:cubicBezTo>
                  <a:cubicBezTo>
                    <a:pt x="0" y="21481"/>
                    <a:pt x="22751" y="0"/>
                    <a:pt x="50816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19050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8" name="文本25"/>
            <p:cNvSpPr txBox="1"/>
            <p:nvPr/>
          </p:nvSpPr>
          <p:spPr>
            <a:xfrm>
              <a:off x="868295" y="983336"/>
              <a:ext cx="510127" cy="64273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L</a:t>
              </a:r>
              <a:r>
                <a:rPr lang="zh-CN" altLang="en-US" sz="2600" b="1" i="0" baseline="-2500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1</a:t>
              </a:r>
              <a:endParaRPr lang="zh-CN" altLang="en-US" sz="2600" b="1" i="0" baseline="-2500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29" name="文本26"/>
            <p:cNvSpPr txBox="1"/>
            <p:nvPr/>
          </p:nvSpPr>
          <p:spPr>
            <a:xfrm>
              <a:off x="1683789" y="983336"/>
              <a:ext cx="510127" cy="64273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L</a:t>
              </a:r>
              <a:r>
                <a:rPr lang="zh-CN" altLang="en-US" sz="2600" b="1" i="0" baseline="-2500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2</a:t>
              </a:r>
              <a:endParaRPr lang="zh-CN" altLang="en-US" sz="2600" b="1" i="0" baseline="-2500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30" name="文本27"/>
            <p:cNvSpPr txBox="1"/>
            <p:nvPr/>
          </p:nvSpPr>
          <p:spPr>
            <a:xfrm>
              <a:off x="290597" y="753614"/>
              <a:ext cx="460933" cy="64273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A</a:t>
              </a:r>
              <a:endParaRPr lang="zh-CN" altLang="en-US" sz="26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31" name="文本28"/>
            <p:cNvSpPr txBox="1"/>
            <p:nvPr/>
          </p:nvSpPr>
          <p:spPr>
            <a:xfrm>
              <a:off x="1271552" y="753614"/>
              <a:ext cx="460933" cy="64273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B</a:t>
              </a:r>
              <a:endParaRPr lang="zh-CN" altLang="en-US" sz="26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32" name="文本29"/>
            <p:cNvSpPr txBox="1"/>
            <p:nvPr/>
          </p:nvSpPr>
          <p:spPr>
            <a:xfrm>
              <a:off x="2212479" y="753614"/>
              <a:ext cx="460933" cy="64273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C</a:t>
              </a:r>
              <a:endParaRPr lang="zh-CN" altLang="en-US" sz="26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</p:grpSp>
      <p:grpSp>
        <p:nvGrpSpPr>
          <p:cNvPr id="33" name="组合4" title=""/>
          <p:cNvGrpSpPr/>
          <p:nvPr/>
        </p:nvGrpSpPr>
        <p:grpSpPr>
          <a:xfrm>
            <a:off x="8728839" y="3312757"/>
            <a:ext cx="3099530" cy="2114550"/>
            <a:chExt cx="3099530" cy="2114550"/>
          </a:xfrm>
        </p:grpSpPr>
        <p:pic>
          <p:nvPicPr>
            <p:cNvPr id="34" name="图片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3099530" cy="2114550"/>
            </a:xfrm>
            <a:prstGeom prst="rect">
              <a:avLst/>
            </a:prstGeom>
          </p:spPr>
        </p:pic>
        <p:sp>
          <p:nvSpPr>
            <p:cNvPr id="35" name="文本30"/>
            <p:cNvSpPr txBox="1"/>
            <p:nvPr/>
          </p:nvSpPr>
          <p:spPr>
            <a:xfrm>
              <a:off x="894149" y="992707"/>
              <a:ext cx="474758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L</a:t>
              </a:r>
              <a:r>
                <a:rPr lang="zh-CN" altLang="en-US" sz="2600" b="1" i="0" baseline="-2500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1</a:t>
              </a:r>
              <a:endParaRPr lang="zh-CN" altLang="en-US" sz="2600" b="1" i="0" baseline="-2500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36" name="文本31"/>
            <p:cNvSpPr txBox="1"/>
            <p:nvPr/>
          </p:nvSpPr>
          <p:spPr>
            <a:xfrm>
              <a:off x="1668446" y="992707"/>
              <a:ext cx="474758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L</a:t>
              </a:r>
              <a:r>
                <a:rPr lang="zh-CN" altLang="en-US" sz="2600" b="1" i="0" baseline="-2500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2</a:t>
              </a:r>
              <a:endParaRPr lang="zh-CN" altLang="en-US" sz="2600" b="1" i="0" baseline="-2500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37" name="文本32"/>
            <p:cNvSpPr txBox="1"/>
            <p:nvPr/>
          </p:nvSpPr>
          <p:spPr>
            <a:xfrm>
              <a:off x="354296" y="743076"/>
              <a:ext cx="428974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A</a:t>
              </a:r>
              <a:endParaRPr lang="zh-CN" altLang="en-US" sz="26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38" name="文本33"/>
            <p:cNvSpPr txBox="1"/>
            <p:nvPr/>
          </p:nvSpPr>
          <p:spPr>
            <a:xfrm>
              <a:off x="1276146" y="743076"/>
              <a:ext cx="428974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B</a:t>
              </a:r>
              <a:endParaRPr lang="zh-CN" altLang="en-US" sz="26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39" name="文本34"/>
            <p:cNvSpPr txBox="1"/>
            <p:nvPr/>
          </p:nvSpPr>
          <p:spPr>
            <a:xfrm>
              <a:off x="2178422" y="743076"/>
              <a:ext cx="428974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C</a:t>
              </a:r>
              <a:endParaRPr lang="zh-CN" altLang="en-US" sz="26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40" name="形状10"/>
            <p:cNvSpPr txBox="1"/>
            <p:nvPr/>
          </p:nvSpPr>
          <p:spPr>
            <a:xfrm>
              <a:off x="500881" y="779280"/>
              <a:ext cx="94585" cy="85126"/>
            </a:xfrm>
            <a:custGeom>
              <a:gdLst>
                <a:gd name="connsiteX0" fmla="*/ 47292 w 94585"/>
                <a:gd name="connsiteY0" fmla="*/ 0 h 85126"/>
                <a:gd name="connsiteX1" fmla="*/ 73411 w 94585"/>
                <a:gd name="connsiteY1" fmla="*/ 0 h 85126"/>
                <a:gd name="connsiteX2" fmla="*/ 94585 w 94585"/>
                <a:gd name="connsiteY2" fmla="*/ 66070 h 85126"/>
                <a:gd name="connsiteX3" fmla="*/ 21174 w 94585"/>
                <a:gd name="connsiteY3" fmla="*/ 85126 h 85126"/>
                <a:gd name="connsiteX4" fmla="*/ 0 w 94585"/>
                <a:gd name="connsiteY4" fmla="*/ 19056 h 8512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85" h="85126">
                  <a:moveTo>
                    <a:pt x="47292" y="0"/>
                  </a:moveTo>
                  <a:cubicBezTo>
                    <a:pt x="73411" y="0"/>
                    <a:pt x="94585" y="19056"/>
                    <a:pt x="94585" y="42563"/>
                  </a:cubicBezTo>
                  <a:cubicBezTo>
                    <a:pt x="94585" y="66070"/>
                    <a:pt x="73411" y="85126"/>
                    <a:pt x="47292" y="85126"/>
                  </a:cubicBezTo>
                  <a:cubicBezTo>
                    <a:pt x="21174" y="85126"/>
                    <a:pt x="0" y="66070"/>
                    <a:pt x="0" y="42563"/>
                  </a:cubicBezTo>
                  <a:cubicBezTo>
                    <a:pt x="0" y="19056"/>
                    <a:pt x="21174" y="0"/>
                    <a:pt x="47292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19050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1" name="形状11"/>
            <p:cNvSpPr txBox="1"/>
            <p:nvPr/>
          </p:nvSpPr>
          <p:spPr>
            <a:xfrm>
              <a:off x="1376936" y="778831"/>
              <a:ext cx="94585" cy="85126"/>
            </a:xfrm>
            <a:custGeom>
              <a:gdLst>
                <a:gd name="connsiteX0" fmla="*/ 47292 w 94585"/>
                <a:gd name="connsiteY0" fmla="*/ 0 h 85126"/>
                <a:gd name="connsiteX1" fmla="*/ 73411 w 94585"/>
                <a:gd name="connsiteY1" fmla="*/ 0 h 85126"/>
                <a:gd name="connsiteX2" fmla="*/ 94585 w 94585"/>
                <a:gd name="connsiteY2" fmla="*/ 66070 h 85126"/>
                <a:gd name="connsiteX3" fmla="*/ 21174 w 94585"/>
                <a:gd name="connsiteY3" fmla="*/ 85126 h 85126"/>
                <a:gd name="connsiteX4" fmla="*/ 0 w 94585"/>
                <a:gd name="connsiteY4" fmla="*/ 19056 h 8512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85" h="85126">
                  <a:moveTo>
                    <a:pt x="47292" y="0"/>
                  </a:moveTo>
                  <a:cubicBezTo>
                    <a:pt x="73411" y="0"/>
                    <a:pt x="94585" y="19056"/>
                    <a:pt x="94585" y="42563"/>
                  </a:cubicBezTo>
                  <a:cubicBezTo>
                    <a:pt x="94585" y="66070"/>
                    <a:pt x="73411" y="85126"/>
                    <a:pt x="47292" y="85126"/>
                  </a:cubicBezTo>
                  <a:cubicBezTo>
                    <a:pt x="21174" y="85126"/>
                    <a:pt x="0" y="66070"/>
                    <a:pt x="0" y="42563"/>
                  </a:cubicBezTo>
                  <a:cubicBezTo>
                    <a:pt x="0" y="19056"/>
                    <a:pt x="21174" y="0"/>
                    <a:pt x="47292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19050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2" name="形状12"/>
            <p:cNvSpPr txBox="1"/>
            <p:nvPr/>
          </p:nvSpPr>
          <p:spPr>
            <a:xfrm>
              <a:off x="2300723" y="778964"/>
              <a:ext cx="94585" cy="85126"/>
            </a:xfrm>
            <a:custGeom>
              <a:gdLst>
                <a:gd name="connsiteX0" fmla="*/ 47292 w 94585"/>
                <a:gd name="connsiteY0" fmla="*/ 0 h 85126"/>
                <a:gd name="connsiteX1" fmla="*/ 73411 w 94585"/>
                <a:gd name="connsiteY1" fmla="*/ 0 h 85126"/>
                <a:gd name="connsiteX2" fmla="*/ 94585 w 94585"/>
                <a:gd name="connsiteY2" fmla="*/ 66070 h 85126"/>
                <a:gd name="connsiteX3" fmla="*/ 21174 w 94585"/>
                <a:gd name="connsiteY3" fmla="*/ 85126 h 85126"/>
                <a:gd name="connsiteX4" fmla="*/ 0 w 94585"/>
                <a:gd name="connsiteY4" fmla="*/ 19056 h 8512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85" h="85126">
                  <a:moveTo>
                    <a:pt x="47292" y="0"/>
                  </a:moveTo>
                  <a:cubicBezTo>
                    <a:pt x="73411" y="0"/>
                    <a:pt x="94585" y="19056"/>
                    <a:pt x="94585" y="42563"/>
                  </a:cubicBezTo>
                  <a:cubicBezTo>
                    <a:pt x="94585" y="66070"/>
                    <a:pt x="73411" y="85126"/>
                    <a:pt x="47292" y="85126"/>
                  </a:cubicBezTo>
                  <a:cubicBezTo>
                    <a:pt x="21174" y="85126"/>
                    <a:pt x="0" y="66070"/>
                    <a:pt x="0" y="42563"/>
                  </a:cubicBezTo>
                  <a:cubicBezTo>
                    <a:pt x="0" y="19056"/>
                    <a:pt x="21174" y="0"/>
                    <a:pt x="47292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19050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43" name="文本10" title=""/>
          <p:cNvSpPr txBox="1"/>
          <p:nvPr/>
        </p:nvSpPr>
        <p:spPr>
          <a:xfrm>
            <a:off x="866404" y="3399319"/>
            <a:ext cx="6104839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①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检查器材，观察电压表的</a:t>
            </a: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量程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和</a:t>
            </a: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分度值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" name="文本11" title=""/>
          <p:cNvSpPr txBox="1"/>
          <p:nvPr/>
        </p:nvSpPr>
        <p:spPr>
          <a:xfrm>
            <a:off x="866175" y="3868314"/>
            <a:ext cx="7173544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②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检查预接电路，</a:t>
            </a: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试触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开关，查看两灯是否发光。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文本12" title=""/>
          <p:cNvSpPr txBox="1"/>
          <p:nvPr/>
        </p:nvSpPr>
        <p:spPr>
          <a:xfrm>
            <a:off x="866308" y="4333858"/>
            <a:ext cx="7709802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③</a:t>
            </a:r>
            <a:r>
              <a:rPr lang="zh-CN" altLang="en-US" sz="2600" b="1" i="0">
                <a:solidFill>
                  <a:srgbClr val="FFFFFF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测量并记录</a:t>
            </a:r>
            <a:r>
              <a:rPr lang="zh-CN" altLang="en-US" sz="2400" b="0" i="1">
                <a:solidFill>
                  <a:srgbClr val="FFEE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 baseline="-25000">
                <a:solidFill>
                  <a:srgbClr val="FFEE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两端的电压，即______两点间的电压。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文本13" title=""/>
          <p:cNvSpPr txBox="1"/>
          <p:nvPr/>
        </p:nvSpPr>
        <p:spPr>
          <a:xfrm>
            <a:off x="866908" y="4792839"/>
            <a:ext cx="7752074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④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测量并记录</a:t>
            </a:r>
            <a:r>
              <a:rPr lang="zh-CN" altLang="en-US" sz="2400" b="0" i="1">
                <a:solidFill>
                  <a:srgbClr val="FFEE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 baseline="-25000">
                <a:solidFill>
                  <a:srgbClr val="FFEE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两端的电压，即______两点间的电压。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文本14" title=""/>
          <p:cNvSpPr txBox="1"/>
          <p:nvPr/>
        </p:nvSpPr>
        <p:spPr>
          <a:xfrm>
            <a:off x="5388359" y="4345450"/>
            <a:ext cx="747465" cy="57019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AB</a:t>
            </a:r>
            <a:endParaRPr lang="zh-CN" altLang="en-US" sz="26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48" name="文本15" title=""/>
          <p:cNvSpPr txBox="1"/>
          <p:nvPr/>
        </p:nvSpPr>
        <p:spPr>
          <a:xfrm>
            <a:off x="5388559" y="4804240"/>
            <a:ext cx="747465" cy="57019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BC</a:t>
            </a:r>
            <a:endParaRPr lang="zh-CN" altLang="en-US" sz="26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49" name="文本16" title=""/>
          <p:cNvSpPr txBox="1"/>
          <p:nvPr/>
        </p:nvSpPr>
        <p:spPr>
          <a:xfrm>
            <a:off x="732701" y="2937965"/>
            <a:ext cx="2109502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⑵ 实验步骤：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0" name="文本17" title=""/>
          <p:cNvSpPr txBox="1"/>
          <p:nvPr/>
        </p:nvSpPr>
        <p:spPr>
          <a:xfrm>
            <a:off x="867118" y="5249262"/>
            <a:ext cx="8362264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⑤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测量并记录</a:t>
            </a:r>
            <a:r>
              <a:rPr lang="zh-CN" altLang="en-US" sz="2400" b="0" i="1">
                <a:solidFill>
                  <a:srgbClr val="FFEE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 baseline="-25000">
                <a:solidFill>
                  <a:srgbClr val="FFEE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 </a:t>
            </a:r>
            <a:r>
              <a:rPr lang="zh-CN" altLang="en-US" sz="2400" b="0" i="1">
                <a:solidFill>
                  <a:srgbClr val="FFEE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 baseline="-25000">
                <a:solidFill>
                  <a:srgbClr val="FFEE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两端的总电压，即______两点间的电压。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文本18" title=""/>
          <p:cNvSpPr txBox="1"/>
          <p:nvPr/>
        </p:nvSpPr>
        <p:spPr>
          <a:xfrm>
            <a:off x="866918" y="5708237"/>
            <a:ext cx="3328702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⑥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更换灯泡重复实验。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" name="文本19" title=""/>
          <p:cNvSpPr txBox="1"/>
          <p:nvPr/>
        </p:nvSpPr>
        <p:spPr>
          <a:xfrm>
            <a:off x="5973766" y="5260863"/>
            <a:ext cx="747465" cy="57019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AC</a:t>
            </a:r>
            <a:endParaRPr lang="zh-CN" altLang="en-US" sz="26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grpSp>
        <p:nvGrpSpPr>
          <p:cNvPr id="53" name="组合5" title=""/>
          <p:cNvGrpSpPr/>
          <p:nvPr/>
        </p:nvGrpSpPr>
        <p:grpSpPr>
          <a:xfrm>
            <a:off x="8720671" y="3313014"/>
            <a:ext cx="3115866" cy="2114036"/>
            <a:chExt cx="3115866" cy="2114036"/>
          </a:xfrm>
        </p:grpSpPr>
        <p:pic>
          <p:nvPicPr>
            <p:cNvPr id="54" name="图片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0"/>
              <a:ext cx="3115866" cy="2114036"/>
            </a:xfrm>
            <a:prstGeom prst="rect">
              <a:avLst/>
            </a:prstGeom>
          </p:spPr>
        </p:pic>
        <p:sp>
          <p:nvSpPr>
            <p:cNvPr id="55" name="文本35"/>
            <p:cNvSpPr txBox="1"/>
            <p:nvPr/>
          </p:nvSpPr>
          <p:spPr>
            <a:xfrm>
              <a:off x="935374" y="917496"/>
              <a:ext cx="474758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L</a:t>
              </a:r>
              <a:r>
                <a:rPr lang="zh-CN" altLang="en-US" sz="2600" b="1" i="0" baseline="-2500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1</a:t>
              </a:r>
              <a:endParaRPr lang="zh-CN" altLang="en-US" sz="2600" b="1" i="0" baseline="-2500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56" name="文本36"/>
            <p:cNvSpPr txBox="1"/>
            <p:nvPr/>
          </p:nvSpPr>
          <p:spPr>
            <a:xfrm>
              <a:off x="1736131" y="917848"/>
              <a:ext cx="474758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L</a:t>
              </a:r>
              <a:r>
                <a:rPr lang="zh-CN" altLang="en-US" sz="2600" b="1" i="0" baseline="-2500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2</a:t>
              </a:r>
              <a:endParaRPr lang="zh-CN" altLang="en-US" sz="2600" b="1" i="0" baseline="-2500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57" name="文本37"/>
            <p:cNvSpPr txBox="1"/>
            <p:nvPr/>
          </p:nvSpPr>
          <p:spPr>
            <a:xfrm>
              <a:off x="345869" y="772494"/>
              <a:ext cx="428974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A</a:t>
              </a:r>
              <a:endParaRPr lang="zh-CN" altLang="en-US" sz="26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58" name="文本38"/>
            <p:cNvSpPr txBox="1"/>
            <p:nvPr/>
          </p:nvSpPr>
          <p:spPr>
            <a:xfrm>
              <a:off x="1303189" y="772494"/>
              <a:ext cx="428974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B</a:t>
              </a:r>
              <a:endParaRPr lang="zh-CN" altLang="en-US" sz="26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59" name="文本39"/>
            <p:cNvSpPr txBox="1"/>
            <p:nvPr/>
          </p:nvSpPr>
          <p:spPr>
            <a:xfrm>
              <a:off x="2217288" y="772494"/>
              <a:ext cx="428974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C</a:t>
              </a:r>
              <a:endParaRPr lang="zh-CN" altLang="en-US" sz="26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60" name="形状13"/>
            <p:cNvSpPr txBox="1"/>
            <p:nvPr/>
          </p:nvSpPr>
          <p:spPr>
            <a:xfrm>
              <a:off x="468808" y="808699"/>
              <a:ext cx="94585" cy="85126"/>
            </a:xfrm>
            <a:custGeom>
              <a:gdLst>
                <a:gd name="connsiteX0" fmla="*/ 47292 w 94585"/>
                <a:gd name="connsiteY0" fmla="*/ 0 h 85126"/>
                <a:gd name="connsiteX1" fmla="*/ 73411 w 94585"/>
                <a:gd name="connsiteY1" fmla="*/ 0 h 85126"/>
                <a:gd name="connsiteX2" fmla="*/ 94585 w 94585"/>
                <a:gd name="connsiteY2" fmla="*/ 66070 h 85126"/>
                <a:gd name="connsiteX3" fmla="*/ 21174 w 94585"/>
                <a:gd name="connsiteY3" fmla="*/ 85126 h 85126"/>
                <a:gd name="connsiteX4" fmla="*/ 0 w 94585"/>
                <a:gd name="connsiteY4" fmla="*/ 19056 h 8512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85" h="85126">
                  <a:moveTo>
                    <a:pt x="47292" y="0"/>
                  </a:moveTo>
                  <a:cubicBezTo>
                    <a:pt x="73411" y="0"/>
                    <a:pt x="94585" y="19056"/>
                    <a:pt x="94585" y="42563"/>
                  </a:cubicBezTo>
                  <a:cubicBezTo>
                    <a:pt x="94585" y="66070"/>
                    <a:pt x="73411" y="85126"/>
                    <a:pt x="47292" y="85126"/>
                  </a:cubicBezTo>
                  <a:cubicBezTo>
                    <a:pt x="21174" y="85126"/>
                    <a:pt x="0" y="66070"/>
                    <a:pt x="0" y="42563"/>
                  </a:cubicBezTo>
                  <a:cubicBezTo>
                    <a:pt x="0" y="19056"/>
                    <a:pt x="21174" y="0"/>
                    <a:pt x="47292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19050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1" name="形状14"/>
            <p:cNvSpPr txBox="1"/>
            <p:nvPr/>
          </p:nvSpPr>
          <p:spPr>
            <a:xfrm>
              <a:off x="1415802" y="808249"/>
              <a:ext cx="94585" cy="85126"/>
            </a:xfrm>
            <a:custGeom>
              <a:gdLst>
                <a:gd name="connsiteX0" fmla="*/ 47292 w 94585"/>
                <a:gd name="connsiteY0" fmla="*/ 0 h 85126"/>
                <a:gd name="connsiteX1" fmla="*/ 73411 w 94585"/>
                <a:gd name="connsiteY1" fmla="*/ 0 h 85126"/>
                <a:gd name="connsiteX2" fmla="*/ 94585 w 94585"/>
                <a:gd name="connsiteY2" fmla="*/ 66070 h 85126"/>
                <a:gd name="connsiteX3" fmla="*/ 21174 w 94585"/>
                <a:gd name="connsiteY3" fmla="*/ 85126 h 85126"/>
                <a:gd name="connsiteX4" fmla="*/ 0 w 94585"/>
                <a:gd name="connsiteY4" fmla="*/ 19056 h 8512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85" h="85126">
                  <a:moveTo>
                    <a:pt x="47292" y="0"/>
                  </a:moveTo>
                  <a:cubicBezTo>
                    <a:pt x="73411" y="0"/>
                    <a:pt x="94585" y="19056"/>
                    <a:pt x="94585" y="42563"/>
                  </a:cubicBezTo>
                  <a:cubicBezTo>
                    <a:pt x="94585" y="66070"/>
                    <a:pt x="73411" y="85126"/>
                    <a:pt x="47292" y="85126"/>
                  </a:cubicBezTo>
                  <a:cubicBezTo>
                    <a:pt x="21174" y="85126"/>
                    <a:pt x="0" y="66070"/>
                    <a:pt x="0" y="42563"/>
                  </a:cubicBezTo>
                  <a:cubicBezTo>
                    <a:pt x="0" y="19056"/>
                    <a:pt x="21174" y="0"/>
                    <a:pt x="47292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19050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2" name="形状15"/>
            <p:cNvSpPr txBox="1"/>
            <p:nvPr/>
          </p:nvSpPr>
          <p:spPr>
            <a:xfrm>
              <a:off x="2375059" y="808382"/>
              <a:ext cx="94585" cy="85126"/>
            </a:xfrm>
            <a:custGeom>
              <a:gdLst>
                <a:gd name="connsiteX0" fmla="*/ 47292 w 94585"/>
                <a:gd name="connsiteY0" fmla="*/ 0 h 85126"/>
                <a:gd name="connsiteX1" fmla="*/ 73411 w 94585"/>
                <a:gd name="connsiteY1" fmla="*/ 0 h 85126"/>
                <a:gd name="connsiteX2" fmla="*/ 94585 w 94585"/>
                <a:gd name="connsiteY2" fmla="*/ 66070 h 85126"/>
                <a:gd name="connsiteX3" fmla="*/ 21174 w 94585"/>
                <a:gd name="connsiteY3" fmla="*/ 85126 h 85126"/>
                <a:gd name="connsiteX4" fmla="*/ 0 w 94585"/>
                <a:gd name="connsiteY4" fmla="*/ 19056 h 8512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85" h="85126">
                  <a:moveTo>
                    <a:pt x="47292" y="0"/>
                  </a:moveTo>
                  <a:cubicBezTo>
                    <a:pt x="73411" y="0"/>
                    <a:pt x="94585" y="19056"/>
                    <a:pt x="94585" y="42563"/>
                  </a:cubicBezTo>
                  <a:cubicBezTo>
                    <a:pt x="94585" y="66070"/>
                    <a:pt x="73411" y="85126"/>
                    <a:pt x="47292" y="85126"/>
                  </a:cubicBezTo>
                  <a:cubicBezTo>
                    <a:pt x="21174" y="85126"/>
                    <a:pt x="0" y="66070"/>
                    <a:pt x="0" y="42563"/>
                  </a:cubicBezTo>
                  <a:cubicBezTo>
                    <a:pt x="0" y="19056"/>
                    <a:pt x="21174" y="0"/>
                    <a:pt x="47292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19050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63" name="文本20" title=""/>
          <p:cNvSpPr txBox="1"/>
          <p:nvPr/>
        </p:nvSpPr>
        <p:spPr>
          <a:xfrm>
            <a:off x="524" y="6858038"/>
            <a:ext cx="10604500" cy="48021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注：讲解测量谁的电压时，就点击“L1”、“L2”和图片，再点击对应的电路图，图片消失。</a:t>
            </a:r>
            <a:endParaRPr lang="zh-CN" altLang="en-US" sz="20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4" name="文本21" title=""/>
          <p:cNvSpPr txBox="1"/>
          <p:nvPr/>
        </p:nvSpPr>
        <p:spPr>
          <a:xfrm>
            <a:off x="865994" y="6165691"/>
            <a:ext cx="3780739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⑦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断开开关，整理器材。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4" dur="1000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1000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1000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1" grpId="0" animBg="1"/>
      <p:bldP spid="22" grpId="0" animBg="1"/>
      <p:bldP spid="19" grpId="0" animBg="1"/>
      <p:bldP spid="20" grpId="0" animBg="1"/>
      <p:bldP spid="2" grpId="0" animBg="1"/>
      <p:bldP spid="7" grpId="0" animBg="1"/>
      <p:bldP spid="8" grpId="0" animBg="1"/>
      <p:bldP spid="49" grpId="0" animBg="1"/>
      <p:bldP spid="43" grpId="0" animBg="1"/>
      <p:bldP spid="44" grpId="0" animBg="1"/>
      <p:bldP spid="45" grpId="0" animBg="1"/>
      <p:bldP spid="47" grpId="0" animBg="1"/>
      <p:bldP spid="46" grpId="0" animBg="1"/>
      <p:bldP spid="48" grpId="0" animBg="1"/>
      <p:bldP spid="50" grpId="0" animBg="1"/>
      <p:bldP spid="52" grpId="0" animBg="1"/>
      <p:bldP spid="51" grpId="0" animBg="1"/>
      <p:bldP spid="23" grpId="0" animBg="1"/>
      <p:bldP spid="33" grpId="0" animBg="1"/>
      <p:bldP spid="53" grpId="0" animBg="1"/>
      <p:bldP spid="23" grpId="1" animBg="1"/>
      <p:bldP spid="33" grpId="1" animBg="1"/>
      <p:bldP spid="53" grpId="1" animBg="1"/>
      <p:bldP spid="6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1" title="">
            <a:hlinkClick r:id="rId2" action="ppaction://hlinksldjump"/>
          </p:cNvPr>
          <p:cNvSpPr txBox="1"/>
          <p:nvPr/>
        </p:nvSpPr>
        <p:spPr>
          <a:xfrm>
            <a:off x="417128" y="1120245"/>
            <a:ext cx="2056828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3. 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hlinkClick r:id="rId2" action="ppaction://hlinksldjump"/>
              </a:rPr>
              <a:t>进行实验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：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形状1" title=""/>
          <p:cNvSpPr txBox="1"/>
          <p:nvPr/>
        </p:nvSpPr>
        <p:spPr>
          <a:xfrm>
            <a:off x="152400" y="171450"/>
            <a:ext cx="1485900" cy="400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2000" b="1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讲授新课</a:t>
            </a:r>
            <a:endParaRPr lang="zh-CN" altLang="en-US" sz="2000" b="1" i="0">
              <a:solidFill>
                <a:srgbClr val="FFFFFF">
                  <a:alpha val="100000"/>
                </a:srgbClr>
              </a:solidFill>
              <a:latin typeface="Arial"/>
              <a:ea typeface="Arial"/>
            </a:endParaRPr>
          </a:p>
        </p:txBody>
      </p:sp>
      <p:grpSp>
        <p:nvGrpSpPr>
          <p:cNvPr id="4" name="组合1" title=""/>
          <p:cNvGrpSpPr/>
          <p:nvPr/>
        </p:nvGrpSpPr>
        <p:grpSpPr>
          <a:xfrm>
            <a:off x="416719" y="284969"/>
            <a:ext cx="5056184" cy="835012"/>
            <a:chExt cx="5056184" cy="835012"/>
          </a:xfrm>
        </p:grpSpPr>
        <p:sp>
          <p:nvSpPr>
            <p:cNvPr id="5" name="形状2"/>
            <p:cNvSpPr txBox="1"/>
            <p:nvPr/>
          </p:nvSpPr>
          <p:spPr>
            <a:xfrm>
              <a:off x="559908" y="0"/>
              <a:ext cx="4496276" cy="760847"/>
            </a:xfrm>
            <a:custGeom>
              <a:gdLst>
                <a:gd name="connsiteX0" fmla="*/ 0 w 4496276"/>
                <a:gd name="connsiteY0" fmla="*/ 760848 h 760847"/>
                <a:gd name="connsiteX1" fmla="*/ 4496276 w 4496276"/>
                <a:gd name="connsiteY1" fmla="*/ 760848 h 760847"/>
                <a:gd name="connsiteX2" fmla="*/ 0 w 4496276"/>
                <a:gd name="connsiteY2" fmla="*/ 760848 h 760847"/>
                <a:gd name="connsiteX0-1" fmla="*/ 0 w 4496276"/>
                <a:gd name="connsiteY0-2" fmla="*/ 0 h 760847"/>
                <a:gd name="connsiteX1-3" fmla="*/ 1631 w 4496276"/>
                <a:gd name="connsiteY1-4" fmla="*/ 0 h 760847"/>
                <a:gd name="connsiteX2-5" fmla="*/ 0 w 4496276"/>
                <a:gd name="connsiteY2-6" fmla="*/ 0 h 760847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496276" h="760848">
                  <a:moveTo>
                    <a:pt x="0" y="760848"/>
                  </a:moveTo>
                  <a:lnTo>
                    <a:pt x="4496276" y="760848"/>
                  </a:lnTo>
                  <a:lnTo>
                    <a:pt x="0" y="760848"/>
                  </a:lnTo>
                  <a:close/>
                </a:path>
                <a:path w="4496276" h="760848">
                  <a:moveTo>
                    <a:pt x="0" y="0"/>
                  </a:moveTo>
                  <a:lnTo>
                    <a:pt x="1631" y="0"/>
                  </a:lnTo>
                  <a:lnTo>
                    <a:pt x="0" y="0"/>
                  </a:lnTo>
                  <a:close/>
                </a:path>
              </a:pathLst>
            </a:custGeom>
            <a:ln w="17462">
              <a:solidFill>
                <a:srgbClr val="DDDDDD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l"/>
              <a:r>
                <a:rPr lang="zh-CN" altLang="en-US" sz="18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18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6" name="形状3"/>
            <p:cNvSpPr txBox="1"/>
            <p:nvPr/>
          </p:nvSpPr>
          <p:spPr>
            <a:xfrm>
              <a:off x="0" y="287839"/>
              <a:ext cx="524361" cy="481867"/>
            </a:xfrm>
            <a:custGeom>
              <a:gdLst>
                <a:gd name="connsiteX0" fmla="*/ 0 w 524361"/>
                <a:gd name="connsiteY0" fmla="*/ 0 h 481867"/>
                <a:gd name="connsiteX1" fmla="*/ 346279 w 524361"/>
                <a:gd name="connsiteY1" fmla="*/ 0 h 481867"/>
                <a:gd name="connsiteX2" fmla="*/ 346279 w 524361"/>
                <a:gd name="connsiteY2" fmla="*/ 163657 h 481867"/>
                <a:gd name="connsiteX3" fmla="*/ 524361 w 524361"/>
                <a:gd name="connsiteY3" fmla="*/ 163657 h 481867"/>
                <a:gd name="connsiteX4" fmla="*/ 524361 w 524361"/>
                <a:gd name="connsiteY4" fmla="*/ 481867 h 481867"/>
                <a:gd name="connsiteX5" fmla="*/ 0 w 524361"/>
                <a:gd name="connsiteY5" fmla="*/ 481867 h 481867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4361" h="481867">
                  <a:moveTo>
                    <a:pt x="0" y="0"/>
                  </a:moveTo>
                  <a:lnTo>
                    <a:pt x="346279" y="0"/>
                  </a:lnTo>
                  <a:lnTo>
                    <a:pt x="346279" y="163657"/>
                  </a:lnTo>
                  <a:lnTo>
                    <a:pt x="524361" y="163657"/>
                  </a:lnTo>
                  <a:lnTo>
                    <a:pt x="524361" y="481867"/>
                  </a:lnTo>
                  <a:lnTo>
                    <a:pt x="0" y="481867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18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18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7" name="形状4"/>
            <p:cNvSpPr txBox="1"/>
            <p:nvPr/>
          </p:nvSpPr>
          <p:spPr>
            <a:xfrm>
              <a:off x="361847" y="237117"/>
              <a:ext cx="163783" cy="168019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r>
                <a:rPr lang="zh-CN" altLang="en-US" sz="4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4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8" name="形状5"/>
            <p:cNvSpPr txBox="1"/>
            <p:nvPr/>
          </p:nvSpPr>
          <p:spPr>
            <a:xfrm>
              <a:off x="557374" y="273901"/>
              <a:ext cx="4469511" cy="548440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800" b="1" i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探究串联电路中电压的规律</a:t>
              </a:r>
              <a:endParaRPr lang="zh-CN" altLang="en-US" sz="2800" b="1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" name="形状6"/>
            <p:cNvSpPr txBox="1"/>
            <p:nvPr/>
          </p:nvSpPr>
          <p:spPr>
            <a:xfrm>
              <a:off x="0" y="286571"/>
              <a:ext cx="744697" cy="548441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800" b="0" i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一</a:t>
              </a:r>
              <a:endParaRPr lang="zh-CN" altLang="en-US" sz="28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aphicFrame>
        <p:nvGraphicFramePr>
          <p:cNvPr id="10" name="表格1" title=""/>
          <p:cNvGraphicFramePr>
            <a:graphicFrameLocks noGrp="1"/>
          </p:cNvGraphicFramePr>
          <p:nvPr/>
        </p:nvGraphicFramePr>
        <p:xfrm>
          <a:off x="1246451" y="2589990"/>
          <a:ext cx="6900453" cy="1678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1151"/>
                <a:gridCol w="1862043"/>
                <a:gridCol w="1845216"/>
                <a:gridCol w="1862043"/>
              </a:tblGrid>
              <a:tr h="579088">
                <a:tc>
                  <a:txBody>
                    <a:bodyPr vert="horz" wrap="square"/>
                    <a:lstStyle/>
                    <a:p>
                      <a:pPr marL="0" algn="ctr"/>
                      <a:r>
                        <a:rPr lang="zh-CN" altLang="en-US" sz="2400" b="1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次数</a:t>
                      </a:r>
                      <a:endParaRPr lang="zh-CN" altLang="en-US" sz="2400" b="1" i="0">
                        <a:solidFill>
                          <a:srgbClr val="FFFFFF">
                            <a:alpha val="100000"/>
                          </a:srgbClr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  <a:r>
                        <a:rPr lang="zh-CN" altLang="en-US" sz="2400" b="0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U</a:t>
                      </a:r>
                      <a:r>
                        <a:rPr lang="zh-CN" altLang="en-US" sz="2400" b="1" i="0" baseline="-2500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AB</a:t>
                      </a:r>
                      <a:r>
                        <a:rPr lang="zh-CN" altLang="en-US" sz="2400" b="0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/V</a:t>
                      </a:r>
                      <a:endParaRPr lang="zh-CN" altLang="en-US" sz="2400" b="0" i="0">
                        <a:solidFill>
                          <a:srgbClr val="FFFFFF">
                            <a:alpha val="100000"/>
                          </a:srgbClr>
                        </a:solidFill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  <a:r>
                        <a:rPr lang="zh-CN" altLang="en-US" sz="2400" b="0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U</a:t>
                      </a:r>
                      <a:r>
                        <a:rPr lang="zh-CN" altLang="en-US" sz="2400" b="1" i="0" baseline="-2500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BC</a:t>
                      </a:r>
                      <a:r>
                        <a:rPr lang="zh-CN" altLang="en-US" sz="2400" b="0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/V</a:t>
                      </a:r>
                      <a:endParaRPr lang="zh-CN" altLang="en-US" sz="2400" b="0" i="0">
                        <a:solidFill>
                          <a:srgbClr val="FFFFFF">
                            <a:alpha val="100000"/>
                          </a:srgbClr>
                        </a:solidFill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  <a:r>
                        <a:rPr lang="zh-CN" altLang="en-US" sz="2400" b="0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U</a:t>
                      </a:r>
                      <a:r>
                        <a:rPr lang="zh-CN" altLang="en-US" sz="2400" b="1" i="0" baseline="-2500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AC</a:t>
                      </a:r>
                      <a:r>
                        <a:rPr lang="zh-CN" altLang="en-US" sz="2400" b="0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/V</a:t>
                      </a:r>
                      <a:endParaRPr lang="zh-CN" altLang="en-US" sz="2400" b="0" i="0">
                        <a:solidFill>
                          <a:srgbClr val="FFFFFF">
                            <a:alpha val="100000"/>
                          </a:srgbClr>
                        </a:solidFill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  <a:tr h="549878">
                <a:tc>
                  <a:txBody>
                    <a:bodyPr vert="horz" wrap="square"/>
                    <a:lstStyle/>
                    <a:p>
                      <a:pPr marL="0" algn="ctr"/>
                      <a:r>
                        <a:rPr lang="zh-CN" altLang="en-US" sz="2200" b="1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1</a:t>
                      </a:r>
                      <a:endParaRPr lang="zh-CN" altLang="en-US" sz="2200" b="1" i="0">
                        <a:solidFill>
                          <a:srgbClr val="FFFFFF">
                            <a:alpha val="100000"/>
                          </a:srgbClr>
                        </a:solidFill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  <a:tr h="549878">
                <a:tc>
                  <a:txBody>
                    <a:bodyPr vert="horz" wrap="square"/>
                    <a:lstStyle/>
                    <a:p>
                      <a:pPr marL="0" algn="ctr"/>
                      <a:r>
                        <a:rPr lang="zh-CN" altLang="en-US" sz="2200" b="1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2</a:t>
                      </a:r>
                      <a:endParaRPr lang="zh-CN" altLang="en-US" sz="2200" b="1" i="0">
                        <a:solidFill>
                          <a:srgbClr val="FFFFFF">
                            <a:alpha val="100000"/>
                          </a:srgbClr>
                        </a:solidFill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1" name="文本2" title=""/>
          <p:cNvSpPr txBox="1"/>
          <p:nvPr/>
        </p:nvSpPr>
        <p:spPr>
          <a:xfrm>
            <a:off x="2166871" y="4438860"/>
            <a:ext cx="8671751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串联电路的总电压__________________________________________。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3" title=""/>
          <p:cNvSpPr txBox="1"/>
          <p:nvPr/>
        </p:nvSpPr>
        <p:spPr>
          <a:xfrm>
            <a:off x="416824" y="1712338"/>
            <a:ext cx="2056828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4. 分析论证：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4" title=""/>
          <p:cNvSpPr txBox="1"/>
          <p:nvPr/>
        </p:nvSpPr>
        <p:spPr>
          <a:xfrm>
            <a:off x="3145869" y="3176626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1.2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4" name="文本5" title=""/>
          <p:cNvSpPr txBox="1"/>
          <p:nvPr/>
        </p:nvSpPr>
        <p:spPr>
          <a:xfrm>
            <a:off x="3145517" y="3724629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1.2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5" name="文本6" title=""/>
          <p:cNvSpPr txBox="1"/>
          <p:nvPr/>
        </p:nvSpPr>
        <p:spPr>
          <a:xfrm>
            <a:off x="4964192" y="3176378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1.8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6" name="文本7" title=""/>
          <p:cNvSpPr txBox="1"/>
          <p:nvPr/>
        </p:nvSpPr>
        <p:spPr>
          <a:xfrm>
            <a:off x="4964430" y="3724885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1.6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7" name="文本8" title=""/>
          <p:cNvSpPr txBox="1"/>
          <p:nvPr/>
        </p:nvSpPr>
        <p:spPr>
          <a:xfrm>
            <a:off x="6878698" y="3176502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3.0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8" name="文本9" title=""/>
          <p:cNvSpPr txBox="1"/>
          <p:nvPr/>
        </p:nvSpPr>
        <p:spPr>
          <a:xfrm>
            <a:off x="6878936" y="3725351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2.9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9" name="文本10" title=""/>
          <p:cNvSpPr txBox="1"/>
          <p:nvPr/>
        </p:nvSpPr>
        <p:spPr>
          <a:xfrm>
            <a:off x="4754832" y="4438574"/>
            <a:ext cx="5580459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等于各部分电路电压之和，即 </a:t>
            </a:r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U=U</a:t>
            </a:r>
            <a:r>
              <a:rPr lang="zh-CN" altLang="en-US" sz="3000" b="1" i="0" baseline="-2500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</a:t>
            </a:r>
            <a:r>
              <a:rPr lang="zh-CN" altLang="en-US" sz="2400" b="1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+</a:t>
            </a:r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</a:t>
            </a:r>
            <a:r>
              <a:rPr lang="zh-CN" altLang="en-US" sz="3000" b="1" i="0" baseline="-2500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endParaRPr lang="zh-CN" altLang="en-US" sz="3000" b="1" i="0" baseline="-2500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pic>
        <p:nvPicPr>
          <p:cNvPr id="20" name="图片1" title="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5498" y="6155711"/>
            <a:ext cx="523846" cy="496414"/>
          </a:xfrm>
          <a:prstGeom prst="rect">
            <a:avLst/>
          </a:prstGeom>
        </p:spPr>
      </p:pic>
      <p:sp>
        <p:nvSpPr>
          <p:cNvPr id="21" name="文本11" title=""/>
          <p:cNvSpPr txBox="1"/>
          <p:nvPr/>
        </p:nvSpPr>
        <p:spPr>
          <a:xfrm>
            <a:off x="416976" y="4438450"/>
            <a:ext cx="2056828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4. 得出结论：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风铃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1" grpId="0" animBg="1"/>
      <p:bldP spid="11" grpId="0" animBg="1"/>
      <p:bldP spid="19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形状1" title=""/>
          <p:cNvSpPr txBox="1"/>
          <p:nvPr/>
        </p:nvSpPr>
        <p:spPr>
          <a:xfrm>
            <a:off x="152400" y="171450"/>
            <a:ext cx="1485900" cy="400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2000" b="1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讲授新课</a:t>
            </a:r>
            <a:endParaRPr lang="zh-CN" altLang="en-US" sz="2000" b="1" i="0">
              <a:solidFill>
                <a:srgbClr val="FFFFFF">
                  <a:alpha val="100000"/>
                </a:srgbClr>
              </a:solidFill>
              <a:latin typeface="Arial"/>
              <a:ea typeface="Arial"/>
            </a:endParaRPr>
          </a:p>
        </p:txBody>
      </p:sp>
      <p:grpSp>
        <p:nvGrpSpPr>
          <p:cNvPr id="3" name="组合1" title=""/>
          <p:cNvGrpSpPr/>
          <p:nvPr/>
        </p:nvGrpSpPr>
        <p:grpSpPr>
          <a:xfrm>
            <a:off x="409689" y="289814"/>
            <a:ext cx="5053556" cy="835003"/>
            <a:chExt cx="5053556" cy="835003"/>
          </a:xfrm>
        </p:grpSpPr>
        <p:sp>
          <p:nvSpPr>
            <p:cNvPr id="4" name="形状2"/>
            <p:cNvSpPr txBox="1"/>
            <p:nvPr/>
          </p:nvSpPr>
          <p:spPr>
            <a:xfrm>
              <a:off x="559908" y="0"/>
              <a:ext cx="4471511" cy="760847"/>
            </a:xfrm>
            <a:custGeom>
              <a:gdLst>
                <a:gd name="connsiteX0" fmla="*/ 0 w 4471511"/>
                <a:gd name="connsiteY0" fmla="*/ 760847 h 760847"/>
                <a:gd name="connsiteX1" fmla="*/ 4471511 w 4471511"/>
                <a:gd name="connsiteY1" fmla="*/ 760847 h 760847"/>
                <a:gd name="connsiteX2" fmla="*/ 0 w 4471511"/>
                <a:gd name="connsiteY2" fmla="*/ 760847 h 760847"/>
                <a:gd name="connsiteX0-1" fmla="*/ 0 w 4471511"/>
                <a:gd name="connsiteY0-2" fmla="*/ 0 h 760847"/>
                <a:gd name="connsiteX1-3" fmla="*/ 1622 w 4471511"/>
                <a:gd name="connsiteY1-4" fmla="*/ 0 h 760847"/>
                <a:gd name="connsiteX2-5" fmla="*/ 0 w 4471511"/>
                <a:gd name="connsiteY2-6" fmla="*/ 0 h 760847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471511" h="760847">
                  <a:moveTo>
                    <a:pt x="0" y="760847"/>
                  </a:moveTo>
                  <a:lnTo>
                    <a:pt x="4471511" y="760847"/>
                  </a:lnTo>
                  <a:lnTo>
                    <a:pt x="0" y="760847"/>
                  </a:lnTo>
                  <a:close/>
                </a:path>
                <a:path w="4471511" h="760847">
                  <a:moveTo>
                    <a:pt x="0" y="0"/>
                  </a:moveTo>
                  <a:lnTo>
                    <a:pt x="1622" y="0"/>
                  </a:lnTo>
                  <a:lnTo>
                    <a:pt x="0" y="0"/>
                  </a:lnTo>
                  <a:close/>
                </a:path>
              </a:pathLst>
            </a:custGeom>
            <a:ln w="17462">
              <a:solidFill>
                <a:srgbClr val="DDDDDD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l"/>
              <a:r>
                <a:rPr lang="zh-CN" altLang="en-US" sz="18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18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5" name="形状3"/>
            <p:cNvSpPr txBox="1"/>
            <p:nvPr/>
          </p:nvSpPr>
          <p:spPr>
            <a:xfrm>
              <a:off x="0" y="287830"/>
              <a:ext cx="524361" cy="481867"/>
            </a:xfrm>
            <a:custGeom>
              <a:gdLst>
                <a:gd name="connsiteX0" fmla="*/ 0 w 524361"/>
                <a:gd name="connsiteY0" fmla="*/ 0 h 481867"/>
                <a:gd name="connsiteX1" fmla="*/ 346279 w 524361"/>
                <a:gd name="connsiteY1" fmla="*/ 0 h 481867"/>
                <a:gd name="connsiteX2" fmla="*/ 346279 w 524361"/>
                <a:gd name="connsiteY2" fmla="*/ 163657 h 481867"/>
                <a:gd name="connsiteX3" fmla="*/ 524361 w 524361"/>
                <a:gd name="connsiteY3" fmla="*/ 163657 h 481867"/>
                <a:gd name="connsiteX4" fmla="*/ 524361 w 524361"/>
                <a:gd name="connsiteY4" fmla="*/ 481867 h 481867"/>
                <a:gd name="connsiteX5" fmla="*/ 0 w 524361"/>
                <a:gd name="connsiteY5" fmla="*/ 481867 h 481867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4361" h="481867">
                  <a:moveTo>
                    <a:pt x="0" y="0"/>
                  </a:moveTo>
                  <a:lnTo>
                    <a:pt x="346279" y="0"/>
                  </a:lnTo>
                  <a:lnTo>
                    <a:pt x="346279" y="163657"/>
                  </a:lnTo>
                  <a:lnTo>
                    <a:pt x="524361" y="163657"/>
                  </a:lnTo>
                  <a:lnTo>
                    <a:pt x="524361" y="481867"/>
                  </a:lnTo>
                  <a:lnTo>
                    <a:pt x="0" y="481867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18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18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6" name="形状4"/>
            <p:cNvSpPr txBox="1"/>
            <p:nvPr/>
          </p:nvSpPr>
          <p:spPr>
            <a:xfrm>
              <a:off x="361847" y="237107"/>
              <a:ext cx="163783" cy="168019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r>
                <a:rPr lang="zh-CN" altLang="en-US" sz="4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4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7" name="形状5"/>
            <p:cNvSpPr txBox="1"/>
            <p:nvPr/>
          </p:nvSpPr>
          <p:spPr>
            <a:xfrm>
              <a:off x="557375" y="273901"/>
              <a:ext cx="4496181" cy="548440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800" b="1" i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探究并联电路中电压的规律</a:t>
              </a:r>
              <a:endParaRPr lang="zh-CN" altLang="en-US" sz="2800" b="1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" name="形状6"/>
            <p:cNvSpPr txBox="1"/>
            <p:nvPr/>
          </p:nvSpPr>
          <p:spPr>
            <a:xfrm>
              <a:off x="0" y="286562"/>
              <a:ext cx="744697" cy="548441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800" b="0" i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二</a:t>
              </a:r>
              <a:endParaRPr lang="zh-CN" altLang="en-US" sz="28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9" name="文本1" title=""/>
          <p:cNvSpPr txBox="1"/>
          <p:nvPr/>
        </p:nvSpPr>
        <p:spPr>
          <a:xfrm>
            <a:off x="410013" y="1124626"/>
            <a:ext cx="2056828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1. 提出问题：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2" title=""/>
          <p:cNvSpPr txBox="1"/>
          <p:nvPr/>
        </p:nvSpPr>
        <p:spPr>
          <a:xfrm>
            <a:off x="2139163" y="1124550"/>
            <a:ext cx="6286500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并联电路的总电压与各支路电压有什么关系？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3" title=""/>
          <p:cNvSpPr txBox="1"/>
          <p:nvPr/>
        </p:nvSpPr>
        <p:spPr>
          <a:xfrm>
            <a:off x="409604" y="1560459"/>
            <a:ext cx="2361628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2. 猜想与假设：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4" title=""/>
          <p:cNvSpPr txBox="1"/>
          <p:nvPr/>
        </p:nvSpPr>
        <p:spPr>
          <a:xfrm>
            <a:off x="409585" y="2015045"/>
            <a:ext cx="2056828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3. 设计实验：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5" title=""/>
          <p:cNvSpPr txBox="1"/>
          <p:nvPr/>
        </p:nvSpPr>
        <p:spPr>
          <a:xfrm>
            <a:off x="732682" y="2476195"/>
            <a:ext cx="2719102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⑴ 设计实验电路图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文本6" title=""/>
          <p:cNvSpPr txBox="1"/>
          <p:nvPr/>
        </p:nvSpPr>
        <p:spPr>
          <a:xfrm>
            <a:off x="2466889" y="1589189"/>
            <a:ext cx="6885305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并联电路的总电压可能等于____________________。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文本7" title=""/>
          <p:cNvSpPr txBox="1"/>
          <p:nvPr/>
        </p:nvSpPr>
        <p:spPr>
          <a:xfrm>
            <a:off x="866404" y="3399319"/>
            <a:ext cx="6104839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①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检查器材，观察电压表的</a:t>
            </a: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量程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和</a:t>
            </a: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分度值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文本8" title=""/>
          <p:cNvSpPr txBox="1"/>
          <p:nvPr/>
        </p:nvSpPr>
        <p:spPr>
          <a:xfrm>
            <a:off x="866175" y="3868314"/>
            <a:ext cx="7173544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②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检查预接电路，</a:t>
            </a: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试触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开关，查看两灯是否发光。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文本9" title=""/>
          <p:cNvSpPr txBox="1"/>
          <p:nvPr/>
        </p:nvSpPr>
        <p:spPr>
          <a:xfrm>
            <a:off x="866308" y="4333858"/>
            <a:ext cx="7709802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③</a:t>
            </a:r>
            <a:r>
              <a:rPr lang="zh-CN" altLang="en-US" sz="2600" b="1" i="0">
                <a:solidFill>
                  <a:srgbClr val="FFFFFF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测量并记录</a:t>
            </a:r>
            <a:r>
              <a:rPr lang="zh-CN" altLang="en-US" sz="2400" b="0" i="1">
                <a:solidFill>
                  <a:srgbClr val="FFEE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 baseline="-25000">
                <a:solidFill>
                  <a:srgbClr val="FFEE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两端的电压，即______两点间的电压。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文本10" title=""/>
          <p:cNvSpPr txBox="1"/>
          <p:nvPr/>
        </p:nvSpPr>
        <p:spPr>
          <a:xfrm>
            <a:off x="866908" y="4792839"/>
            <a:ext cx="7752074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④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测量并记录</a:t>
            </a:r>
            <a:r>
              <a:rPr lang="zh-CN" altLang="en-US" sz="2400" b="0" i="1">
                <a:solidFill>
                  <a:srgbClr val="FFEE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 baseline="-25000">
                <a:solidFill>
                  <a:srgbClr val="FFEE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两端的电压，即______两点间的电压。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文本11" title=""/>
          <p:cNvSpPr txBox="1"/>
          <p:nvPr/>
        </p:nvSpPr>
        <p:spPr>
          <a:xfrm>
            <a:off x="5388359" y="4345450"/>
            <a:ext cx="747465" cy="57019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AB</a:t>
            </a:r>
            <a:endParaRPr lang="zh-CN" altLang="en-US" sz="26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20" name="文本12" title=""/>
          <p:cNvSpPr txBox="1"/>
          <p:nvPr/>
        </p:nvSpPr>
        <p:spPr>
          <a:xfrm>
            <a:off x="5388559" y="4804240"/>
            <a:ext cx="747465" cy="57019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CD</a:t>
            </a:r>
            <a:endParaRPr lang="zh-CN" altLang="en-US" sz="26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21" name="文本13" title=""/>
          <p:cNvSpPr txBox="1"/>
          <p:nvPr/>
        </p:nvSpPr>
        <p:spPr>
          <a:xfrm>
            <a:off x="732701" y="2937965"/>
            <a:ext cx="2109502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⑵ 实验步骤：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文本14" title=""/>
          <p:cNvSpPr txBox="1"/>
          <p:nvPr/>
        </p:nvSpPr>
        <p:spPr>
          <a:xfrm>
            <a:off x="867118" y="5249262"/>
            <a:ext cx="7806023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⑤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测量并记录电源两端的电压，即______两点间的电压。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文本15" title=""/>
          <p:cNvSpPr txBox="1"/>
          <p:nvPr/>
        </p:nvSpPr>
        <p:spPr>
          <a:xfrm>
            <a:off x="866918" y="5708237"/>
            <a:ext cx="4243102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⑥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更换灯泡或电池重复实验。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文本16" title=""/>
          <p:cNvSpPr txBox="1"/>
          <p:nvPr/>
        </p:nvSpPr>
        <p:spPr>
          <a:xfrm>
            <a:off x="5638571" y="5261105"/>
            <a:ext cx="747465" cy="57019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EF</a:t>
            </a:r>
            <a:endParaRPr lang="zh-CN" altLang="en-US" sz="26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25" name="文本17" title=""/>
          <p:cNvSpPr txBox="1"/>
          <p:nvPr/>
        </p:nvSpPr>
        <p:spPr>
          <a:xfrm>
            <a:off x="6225378" y="1589342"/>
            <a:ext cx="2628900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各用电器两端电压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6" name="物理线图1" title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7027" y="2150174"/>
            <a:ext cx="4150709" cy="4150709"/>
          </a:xfrm>
          <a:prstGeom prst="rect">
            <a:avLst/>
          </a:prstGeom>
        </p:spPr>
      </p:pic>
      <p:grpSp>
        <p:nvGrpSpPr>
          <p:cNvPr id="27" name="组合2" title=""/>
          <p:cNvGrpSpPr/>
          <p:nvPr/>
        </p:nvGrpSpPr>
        <p:grpSpPr>
          <a:xfrm>
            <a:off x="9272064" y="2745857"/>
            <a:ext cx="1882057" cy="602117"/>
            <a:chExt cx="1882057" cy="602117"/>
          </a:xfrm>
        </p:grpSpPr>
        <p:sp>
          <p:nvSpPr>
            <p:cNvPr id="28" name="文本19"/>
            <p:cNvSpPr txBox="1"/>
            <p:nvPr/>
          </p:nvSpPr>
          <p:spPr>
            <a:xfrm>
              <a:off x="0" y="31919"/>
              <a:ext cx="428974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A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29" name="文本20"/>
            <p:cNvSpPr txBox="1"/>
            <p:nvPr/>
          </p:nvSpPr>
          <p:spPr>
            <a:xfrm>
              <a:off x="1471307" y="0"/>
              <a:ext cx="410750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B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</p:grpSp>
      <p:grpSp>
        <p:nvGrpSpPr>
          <p:cNvPr id="30" name="组合3" title=""/>
          <p:cNvGrpSpPr/>
          <p:nvPr/>
        </p:nvGrpSpPr>
        <p:grpSpPr>
          <a:xfrm>
            <a:off x="9281379" y="4154862"/>
            <a:ext cx="1857724" cy="570598"/>
            <a:chExt cx="1857724" cy="570598"/>
          </a:xfrm>
        </p:grpSpPr>
        <p:sp>
          <p:nvSpPr>
            <p:cNvPr id="31" name="文本21"/>
            <p:cNvSpPr txBox="1"/>
            <p:nvPr/>
          </p:nvSpPr>
          <p:spPr>
            <a:xfrm>
              <a:off x="0" y="400"/>
              <a:ext cx="410750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C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32" name="文本22"/>
            <p:cNvSpPr txBox="1"/>
            <p:nvPr/>
          </p:nvSpPr>
          <p:spPr>
            <a:xfrm>
              <a:off x="1428750" y="0"/>
              <a:ext cx="428974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D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</p:grpSp>
      <p:grpSp>
        <p:nvGrpSpPr>
          <p:cNvPr id="33" name="组合4" title=""/>
          <p:cNvGrpSpPr/>
          <p:nvPr/>
        </p:nvGrpSpPr>
        <p:grpSpPr>
          <a:xfrm>
            <a:off x="8807110" y="5120659"/>
            <a:ext cx="2791111" cy="570389"/>
            <a:chExt cx="2791111" cy="570389"/>
          </a:xfrm>
        </p:grpSpPr>
        <p:sp>
          <p:nvSpPr>
            <p:cNvPr id="34" name="文本23"/>
            <p:cNvSpPr txBox="1"/>
            <p:nvPr/>
          </p:nvSpPr>
          <p:spPr>
            <a:xfrm>
              <a:off x="0" y="0"/>
              <a:ext cx="392208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E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35" name="文本24"/>
            <p:cNvSpPr txBox="1"/>
            <p:nvPr/>
          </p:nvSpPr>
          <p:spPr>
            <a:xfrm>
              <a:off x="2416969" y="191"/>
              <a:ext cx="374142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F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</p:grpSp>
      <p:grpSp>
        <p:nvGrpSpPr>
          <p:cNvPr id="36" name="组合5" title=""/>
          <p:cNvGrpSpPr/>
          <p:nvPr/>
        </p:nvGrpSpPr>
        <p:grpSpPr>
          <a:xfrm>
            <a:off x="8492309" y="2499488"/>
            <a:ext cx="3441697" cy="3659781"/>
            <a:chExt cx="3441697" cy="3659781"/>
          </a:xfrm>
        </p:grpSpPr>
        <p:sp>
          <p:nvSpPr>
            <p:cNvPr id="37" name="形状7"/>
            <p:cNvSpPr txBox="1"/>
            <p:nvPr/>
          </p:nvSpPr>
          <p:spPr>
            <a:xfrm>
              <a:off x="0" y="381286"/>
              <a:ext cx="3441697" cy="2898181"/>
            </a:xfrm>
            <a:prstGeom prst="rect">
              <a:avLst/>
            </a:prstGeom>
            <a:solidFill>
              <a:srgbClr val="0B4839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38" name="物理线图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8382" y="0"/>
              <a:ext cx="3124203" cy="3659781"/>
            </a:xfrm>
            <a:prstGeom prst="rect">
              <a:avLst/>
            </a:prstGeom>
          </p:spPr>
        </p:pic>
        <p:sp>
          <p:nvSpPr>
            <p:cNvPr id="39" name="文本25"/>
            <p:cNvSpPr txBox="1"/>
            <p:nvPr/>
          </p:nvSpPr>
          <p:spPr>
            <a:xfrm>
              <a:off x="766286" y="886196"/>
              <a:ext cx="428974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A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40" name="文本26"/>
            <p:cNvSpPr txBox="1"/>
            <p:nvPr/>
          </p:nvSpPr>
          <p:spPr>
            <a:xfrm>
              <a:off x="2252834" y="885949"/>
              <a:ext cx="410750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B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</p:grpSp>
      <p:grpSp>
        <p:nvGrpSpPr>
          <p:cNvPr id="41" name="组合6" title=""/>
          <p:cNvGrpSpPr/>
          <p:nvPr/>
        </p:nvGrpSpPr>
        <p:grpSpPr>
          <a:xfrm>
            <a:off x="8492309" y="2410225"/>
            <a:ext cx="3441697" cy="3838307"/>
            <a:chExt cx="3441697" cy="3838307"/>
          </a:xfrm>
        </p:grpSpPr>
        <p:sp>
          <p:nvSpPr>
            <p:cNvPr id="42" name="形状8"/>
            <p:cNvSpPr txBox="1"/>
            <p:nvPr/>
          </p:nvSpPr>
          <p:spPr>
            <a:xfrm>
              <a:off x="0" y="412290"/>
              <a:ext cx="3441697" cy="2898181"/>
            </a:xfrm>
            <a:prstGeom prst="rect">
              <a:avLst/>
            </a:prstGeom>
            <a:solidFill>
              <a:srgbClr val="0B4839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43" name="物理线图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58382" y="0"/>
              <a:ext cx="3124203" cy="3838307"/>
            </a:xfrm>
            <a:prstGeom prst="rect">
              <a:avLst/>
            </a:prstGeom>
          </p:spPr>
        </p:pic>
        <p:sp>
          <p:nvSpPr>
            <p:cNvPr id="44" name="文本27"/>
            <p:cNvSpPr txBox="1"/>
            <p:nvPr/>
          </p:nvSpPr>
          <p:spPr>
            <a:xfrm>
              <a:off x="791680" y="1460411"/>
              <a:ext cx="410750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C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45" name="文本28"/>
            <p:cNvSpPr txBox="1"/>
            <p:nvPr/>
          </p:nvSpPr>
          <p:spPr>
            <a:xfrm>
              <a:off x="2220430" y="1460011"/>
              <a:ext cx="428974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D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</p:grpSp>
      <p:grpSp>
        <p:nvGrpSpPr>
          <p:cNvPr id="46" name="组合7" title=""/>
          <p:cNvGrpSpPr/>
          <p:nvPr/>
        </p:nvGrpSpPr>
        <p:grpSpPr>
          <a:xfrm>
            <a:off x="8492309" y="2410225"/>
            <a:ext cx="3441697" cy="3838307"/>
            <a:chExt cx="3441697" cy="3838307"/>
          </a:xfrm>
        </p:grpSpPr>
        <p:sp>
          <p:nvSpPr>
            <p:cNvPr id="47" name="形状9"/>
            <p:cNvSpPr txBox="1"/>
            <p:nvPr/>
          </p:nvSpPr>
          <p:spPr>
            <a:xfrm>
              <a:off x="0" y="412290"/>
              <a:ext cx="3441697" cy="2898181"/>
            </a:xfrm>
            <a:prstGeom prst="rect">
              <a:avLst/>
            </a:prstGeom>
            <a:solidFill>
              <a:srgbClr val="0B4839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48" name="物理线图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8382" y="0"/>
              <a:ext cx="3124203" cy="3838307"/>
            </a:xfrm>
            <a:prstGeom prst="rect">
              <a:avLst/>
            </a:prstGeom>
          </p:spPr>
        </p:pic>
        <p:sp>
          <p:nvSpPr>
            <p:cNvPr id="49" name="文本29"/>
            <p:cNvSpPr txBox="1"/>
            <p:nvPr/>
          </p:nvSpPr>
          <p:spPr>
            <a:xfrm>
              <a:off x="772630" y="2174786"/>
              <a:ext cx="392208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E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50" name="文本30"/>
            <p:cNvSpPr txBox="1"/>
            <p:nvPr/>
          </p:nvSpPr>
          <p:spPr>
            <a:xfrm>
              <a:off x="2306155" y="2164861"/>
              <a:ext cx="374142" cy="5701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600" b="0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F</a:t>
              </a:r>
              <a:endParaRPr lang="zh-CN" altLang="en-US" sz="26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</p:grpSp>
      <p:sp>
        <p:nvSpPr>
          <p:cNvPr id="51" name="文本18" title=""/>
          <p:cNvSpPr txBox="1"/>
          <p:nvPr/>
        </p:nvSpPr>
        <p:spPr>
          <a:xfrm>
            <a:off x="866851" y="6160605"/>
            <a:ext cx="3780739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⑦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断开开关，整理器材。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9" dur="1000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5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1000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3" dur="1000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4" grpId="0" animBg="1"/>
      <p:bldP spid="25" grpId="0" animBg="1"/>
      <p:bldP spid="12" grpId="0" animBg="1"/>
      <p:bldP spid="13" grpId="0" animBg="1"/>
      <p:bldP spid="26" grpId="0" animBg="1"/>
      <p:bldP spid="27" grpId="0" animBg="1"/>
      <p:bldP spid="30" grpId="0" animBg="1"/>
      <p:bldP spid="33" grpId="0" animBg="1"/>
      <p:bldP spid="36" grpId="0" animBg="1"/>
      <p:bldP spid="41" grpId="0" animBg="1"/>
      <p:bldP spid="46" grpId="0" animBg="1"/>
      <p:bldP spid="21" grpId="0" animBg="1"/>
      <p:bldP spid="15" grpId="0" animBg="1"/>
      <p:bldP spid="16" grpId="0" animBg="1"/>
      <p:bldP spid="17" grpId="0" animBg="1"/>
      <p:bldP spid="19" grpId="0" animBg="1"/>
      <p:bldP spid="18" grpId="0" animBg="1"/>
      <p:bldP spid="20" grpId="0" animBg="1"/>
      <p:bldP spid="22" grpId="0" animBg="1"/>
      <p:bldP spid="24" grpId="0" animBg="1"/>
      <p:bldP spid="23" grpId="0" animBg="1"/>
      <p:bldP spid="36" grpId="1" animBg="1"/>
      <p:bldP spid="41" grpId="1" animBg="1"/>
      <p:bldP spid="46" grpId="1" animBg="1"/>
      <p:bldP spid="5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形状1" title=""/>
          <p:cNvSpPr txBox="1"/>
          <p:nvPr/>
        </p:nvSpPr>
        <p:spPr>
          <a:xfrm>
            <a:off x="152400" y="171450"/>
            <a:ext cx="1485900" cy="400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2000" b="1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讲授新课</a:t>
            </a:r>
            <a:endParaRPr lang="zh-CN" altLang="en-US" sz="2000" b="1" i="0">
              <a:solidFill>
                <a:srgbClr val="FFFFFF">
                  <a:alpha val="100000"/>
                </a:srgbClr>
              </a:solidFill>
              <a:latin typeface="Arial"/>
              <a:ea typeface="Arial"/>
            </a:endParaRPr>
          </a:p>
        </p:txBody>
      </p:sp>
      <p:grpSp>
        <p:nvGrpSpPr>
          <p:cNvPr id="3" name="组合1" title=""/>
          <p:cNvGrpSpPr/>
          <p:nvPr/>
        </p:nvGrpSpPr>
        <p:grpSpPr>
          <a:xfrm>
            <a:off x="409689" y="289814"/>
            <a:ext cx="5053556" cy="835003"/>
            <a:chExt cx="5053556" cy="835003"/>
          </a:xfrm>
        </p:grpSpPr>
        <p:sp>
          <p:nvSpPr>
            <p:cNvPr id="4" name="形状2"/>
            <p:cNvSpPr txBox="1"/>
            <p:nvPr/>
          </p:nvSpPr>
          <p:spPr>
            <a:xfrm>
              <a:off x="559908" y="0"/>
              <a:ext cx="4471511" cy="760847"/>
            </a:xfrm>
            <a:custGeom>
              <a:gdLst>
                <a:gd name="connsiteX0" fmla="*/ 0 w 4471511"/>
                <a:gd name="connsiteY0" fmla="*/ 760847 h 760847"/>
                <a:gd name="connsiteX1" fmla="*/ 4471511 w 4471511"/>
                <a:gd name="connsiteY1" fmla="*/ 760847 h 760847"/>
                <a:gd name="connsiteX2" fmla="*/ 0 w 4471511"/>
                <a:gd name="connsiteY2" fmla="*/ 760847 h 760847"/>
                <a:gd name="connsiteX0-1" fmla="*/ 0 w 4471511"/>
                <a:gd name="connsiteY0-2" fmla="*/ 0 h 760847"/>
                <a:gd name="connsiteX1-3" fmla="*/ 1622 w 4471511"/>
                <a:gd name="connsiteY1-4" fmla="*/ 0 h 760847"/>
                <a:gd name="connsiteX2-5" fmla="*/ 0 w 4471511"/>
                <a:gd name="connsiteY2-6" fmla="*/ 0 h 760847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471511" h="760847">
                  <a:moveTo>
                    <a:pt x="0" y="760847"/>
                  </a:moveTo>
                  <a:lnTo>
                    <a:pt x="4471511" y="760847"/>
                  </a:lnTo>
                  <a:lnTo>
                    <a:pt x="0" y="760847"/>
                  </a:lnTo>
                  <a:close/>
                </a:path>
                <a:path w="4471511" h="760847">
                  <a:moveTo>
                    <a:pt x="0" y="0"/>
                  </a:moveTo>
                  <a:lnTo>
                    <a:pt x="1622" y="0"/>
                  </a:lnTo>
                  <a:lnTo>
                    <a:pt x="0" y="0"/>
                  </a:lnTo>
                  <a:close/>
                </a:path>
              </a:pathLst>
            </a:custGeom>
            <a:ln w="17462">
              <a:solidFill>
                <a:srgbClr val="DDDDDD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l"/>
              <a:r>
                <a:rPr lang="zh-CN" altLang="en-US" sz="18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18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5" name="形状3"/>
            <p:cNvSpPr txBox="1"/>
            <p:nvPr/>
          </p:nvSpPr>
          <p:spPr>
            <a:xfrm>
              <a:off x="0" y="287830"/>
              <a:ext cx="524361" cy="481867"/>
            </a:xfrm>
            <a:custGeom>
              <a:gdLst>
                <a:gd name="connsiteX0" fmla="*/ 0 w 524361"/>
                <a:gd name="connsiteY0" fmla="*/ 0 h 481867"/>
                <a:gd name="connsiteX1" fmla="*/ 346279 w 524361"/>
                <a:gd name="connsiteY1" fmla="*/ 0 h 481867"/>
                <a:gd name="connsiteX2" fmla="*/ 346279 w 524361"/>
                <a:gd name="connsiteY2" fmla="*/ 163657 h 481867"/>
                <a:gd name="connsiteX3" fmla="*/ 524361 w 524361"/>
                <a:gd name="connsiteY3" fmla="*/ 163657 h 481867"/>
                <a:gd name="connsiteX4" fmla="*/ 524361 w 524361"/>
                <a:gd name="connsiteY4" fmla="*/ 481867 h 481867"/>
                <a:gd name="connsiteX5" fmla="*/ 0 w 524361"/>
                <a:gd name="connsiteY5" fmla="*/ 481867 h 481867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4361" h="481867">
                  <a:moveTo>
                    <a:pt x="0" y="0"/>
                  </a:moveTo>
                  <a:lnTo>
                    <a:pt x="346279" y="0"/>
                  </a:lnTo>
                  <a:lnTo>
                    <a:pt x="346279" y="163657"/>
                  </a:lnTo>
                  <a:lnTo>
                    <a:pt x="524361" y="163657"/>
                  </a:lnTo>
                  <a:lnTo>
                    <a:pt x="524361" y="481867"/>
                  </a:lnTo>
                  <a:lnTo>
                    <a:pt x="0" y="481867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18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18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6" name="形状4"/>
            <p:cNvSpPr txBox="1"/>
            <p:nvPr/>
          </p:nvSpPr>
          <p:spPr>
            <a:xfrm>
              <a:off x="361847" y="237107"/>
              <a:ext cx="163783" cy="168019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r>
                <a:rPr lang="zh-CN" altLang="en-US" sz="400" b="0" i="0">
                  <a:solidFill>
                    <a:srgbClr val="FFFFFF">
                      <a:alpha val="100000"/>
                    </a:srgbClr>
                  </a:solidFill>
                  <a:latin typeface="Arial"/>
                  <a:ea typeface="Arial"/>
                </a:rPr>
                <a:t> </a:t>
              </a:r>
              <a:endParaRPr lang="zh-CN" altLang="en-US" sz="4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endParaRPr>
            </a:p>
          </p:txBody>
        </p:sp>
        <p:sp>
          <p:nvSpPr>
            <p:cNvPr id="7" name="形状5"/>
            <p:cNvSpPr txBox="1"/>
            <p:nvPr/>
          </p:nvSpPr>
          <p:spPr>
            <a:xfrm>
              <a:off x="557375" y="273901"/>
              <a:ext cx="4496181" cy="548440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800" b="1" i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探究并联电路中电压的规律</a:t>
              </a:r>
              <a:endParaRPr lang="zh-CN" altLang="en-US" sz="2800" b="1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" name="形状6"/>
            <p:cNvSpPr txBox="1"/>
            <p:nvPr/>
          </p:nvSpPr>
          <p:spPr>
            <a:xfrm>
              <a:off x="0" y="286562"/>
              <a:ext cx="744697" cy="548441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800" b="0" i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二</a:t>
              </a:r>
              <a:endParaRPr lang="zh-CN" altLang="en-US" sz="28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9" name="文本1" title="">
            <a:hlinkClick r:id="rId2" action="ppaction://hlinksldjump"/>
          </p:cNvPr>
          <p:cNvSpPr txBox="1"/>
          <p:nvPr/>
        </p:nvSpPr>
        <p:spPr>
          <a:xfrm>
            <a:off x="417128" y="1120245"/>
            <a:ext cx="2056828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3. 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hlinkClick r:id="rId2" action="ppaction://hlinksldjump"/>
              </a:rPr>
              <a:t>进行实验</a:t>
            </a:r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：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10" name="表格1" title=""/>
          <p:cNvGraphicFramePr>
            <a:graphicFrameLocks noGrp="1"/>
          </p:cNvGraphicFramePr>
          <p:nvPr/>
        </p:nvGraphicFramePr>
        <p:xfrm>
          <a:off x="884263" y="2526887"/>
          <a:ext cx="6900453" cy="2228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1151"/>
                <a:gridCol w="1862043"/>
                <a:gridCol w="1845216"/>
                <a:gridCol w="1862043"/>
              </a:tblGrid>
              <a:tr h="579088">
                <a:tc>
                  <a:txBody>
                    <a:bodyPr vert="horz" wrap="square"/>
                    <a:lstStyle/>
                    <a:p>
                      <a:pPr marL="0" algn="ctr"/>
                      <a:r>
                        <a:rPr lang="zh-CN" altLang="en-US" sz="2400" b="1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次数</a:t>
                      </a:r>
                      <a:endParaRPr lang="zh-CN" altLang="en-US" sz="2400" b="1" i="0">
                        <a:solidFill>
                          <a:srgbClr val="FFFFFF">
                            <a:alpha val="100000"/>
                          </a:srgbClr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  <a:r>
                        <a:rPr lang="zh-CN" altLang="en-US" sz="2400" b="0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U</a:t>
                      </a:r>
                      <a:r>
                        <a:rPr lang="zh-CN" altLang="en-US" sz="2400" b="1" i="0" baseline="-2500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AB</a:t>
                      </a:r>
                      <a:r>
                        <a:rPr lang="zh-CN" altLang="en-US" sz="2400" b="0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/V</a:t>
                      </a:r>
                      <a:endParaRPr lang="zh-CN" altLang="en-US" sz="2400" b="0" i="0">
                        <a:solidFill>
                          <a:srgbClr val="FFFFFF">
                            <a:alpha val="100000"/>
                          </a:srgbClr>
                        </a:solidFill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  <a:r>
                        <a:rPr lang="zh-CN" altLang="en-US" sz="2400" b="0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U</a:t>
                      </a:r>
                      <a:r>
                        <a:rPr lang="zh-CN" altLang="en-US" sz="2400" b="1" i="0" baseline="-2500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CD</a:t>
                      </a:r>
                      <a:r>
                        <a:rPr lang="zh-CN" altLang="en-US" sz="2400" b="0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/V</a:t>
                      </a:r>
                      <a:endParaRPr lang="zh-CN" altLang="en-US" sz="2400" b="0" i="0">
                        <a:solidFill>
                          <a:srgbClr val="FFFFFF">
                            <a:alpha val="100000"/>
                          </a:srgbClr>
                        </a:solidFill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  <a:r>
                        <a:rPr lang="zh-CN" altLang="en-US" sz="2400" b="0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U</a:t>
                      </a:r>
                      <a:r>
                        <a:rPr lang="zh-CN" altLang="en-US" sz="2400" b="1" i="0" baseline="-2500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EF</a:t>
                      </a:r>
                      <a:r>
                        <a:rPr lang="zh-CN" altLang="en-US" sz="2400" b="0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/V</a:t>
                      </a:r>
                      <a:endParaRPr lang="zh-CN" altLang="en-US" sz="2400" b="0" i="0">
                        <a:solidFill>
                          <a:srgbClr val="FFFFFF">
                            <a:alpha val="100000"/>
                          </a:srgbClr>
                        </a:solidFill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  <a:tr h="549878">
                <a:tc>
                  <a:txBody>
                    <a:bodyPr vert="horz" wrap="square"/>
                    <a:lstStyle/>
                    <a:p>
                      <a:pPr marL="0" algn="ctr"/>
                      <a:r>
                        <a:rPr lang="zh-CN" altLang="en-US" sz="2200" b="1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1</a:t>
                      </a:r>
                      <a:endParaRPr lang="zh-CN" altLang="en-US" sz="2200" b="1" i="0">
                        <a:solidFill>
                          <a:srgbClr val="FFFFFF">
                            <a:alpha val="100000"/>
                          </a:srgbClr>
                        </a:solidFill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  <a:tr h="549878">
                <a:tc>
                  <a:txBody>
                    <a:bodyPr vert="horz" wrap="square"/>
                    <a:lstStyle/>
                    <a:p>
                      <a:pPr marL="0" algn="ctr"/>
                      <a:r>
                        <a:rPr lang="zh-CN" altLang="en-US" sz="2200" b="1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2</a:t>
                      </a:r>
                      <a:endParaRPr lang="zh-CN" altLang="en-US" sz="2200" b="1" i="0">
                        <a:solidFill>
                          <a:srgbClr val="FFFFFF">
                            <a:alpha val="100000"/>
                          </a:srgbClr>
                        </a:solidFill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  <a:tr h="549878">
                <a:tc>
                  <a:txBody>
                    <a:bodyPr vert="horz" wrap="square"/>
                    <a:lstStyle/>
                    <a:p>
                      <a:pPr marL="0" algn="ctr"/>
                      <a:r>
                        <a:rPr lang="zh-CN" altLang="en-US" sz="2200" b="1" i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3</a:t>
                      </a:r>
                      <a:endParaRPr lang="zh-CN" altLang="en-US" sz="2200" b="1" i="0">
                        <a:solidFill>
                          <a:srgbClr val="FFFFFF">
                            <a:alpha val="100000"/>
                          </a:srgbClr>
                        </a:solidFill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FFEE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FFEE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FFEE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FFEE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1" name="文本2" title=""/>
          <p:cNvSpPr txBox="1"/>
          <p:nvPr/>
        </p:nvSpPr>
        <p:spPr>
          <a:xfrm>
            <a:off x="2174129" y="5173104"/>
            <a:ext cx="9281351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并联电路电源两端电压__________________________________________。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3" title=""/>
          <p:cNvSpPr txBox="1"/>
          <p:nvPr/>
        </p:nvSpPr>
        <p:spPr>
          <a:xfrm>
            <a:off x="417157" y="1712671"/>
            <a:ext cx="2056828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4. 分析论证：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4" title=""/>
          <p:cNvSpPr txBox="1"/>
          <p:nvPr/>
        </p:nvSpPr>
        <p:spPr>
          <a:xfrm>
            <a:off x="2783681" y="3113522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2.5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4" name="文本5" title=""/>
          <p:cNvSpPr txBox="1"/>
          <p:nvPr/>
        </p:nvSpPr>
        <p:spPr>
          <a:xfrm>
            <a:off x="2783329" y="3661526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2.5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5" name="文本6" title=""/>
          <p:cNvSpPr txBox="1"/>
          <p:nvPr/>
        </p:nvSpPr>
        <p:spPr>
          <a:xfrm>
            <a:off x="2783329" y="4213256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4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6" name="文本7" title=""/>
          <p:cNvSpPr txBox="1"/>
          <p:nvPr/>
        </p:nvSpPr>
        <p:spPr>
          <a:xfrm>
            <a:off x="4602004" y="3113275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2.5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7" name="文本8" title=""/>
          <p:cNvSpPr txBox="1"/>
          <p:nvPr/>
        </p:nvSpPr>
        <p:spPr>
          <a:xfrm>
            <a:off x="4602242" y="3661781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2.5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8" name="文本9" title=""/>
          <p:cNvSpPr txBox="1"/>
          <p:nvPr/>
        </p:nvSpPr>
        <p:spPr>
          <a:xfrm>
            <a:off x="4602251" y="4213479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4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9" name="文本10" title=""/>
          <p:cNvSpPr txBox="1"/>
          <p:nvPr/>
        </p:nvSpPr>
        <p:spPr>
          <a:xfrm>
            <a:off x="6516510" y="3113399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2.6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20" name="文本11" title=""/>
          <p:cNvSpPr txBox="1"/>
          <p:nvPr/>
        </p:nvSpPr>
        <p:spPr>
          <a:xfrm>
            <a:off x="6516748" y="3662248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2.6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21" name="文本12" title=""/>
          <p:cNvSpPr txBox="1"/>
          <p:nvPr/>
        </p:nvSpPr>
        <p:spPr>
          <a:xfrm>
            <a:off x="6516634" y="4214203"/>
            <a:ext cx="571500" cy="54098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4.2</a:t>
            </a:r>
            <a:endParaRPr lang="zh-CN" altLang="en-US" sz="2400" b="0" i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22" name="文本13" title=""/>
          <p:cNvSpPr txBox="1"/>
          <p:nvPr/>
        </p:nvSpPr>
        <p:spPr>
          <a:xfrm>
            <a:off x="5352707" y="5172808"/>
            <a:ext cx="5744337" cy="5927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等于各支路用电器两端电压，即 </a:t>
            </a:r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U=U</a:t>
            </a:r>
            <a:r>
              <a:rPr lang="zh-CN" altLang="en-US" sz="3000" b="1" i="0" baseline="-2500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</a:t>
            </a:r>
            <a:r>
              <a:rPr lang="zh-CN" altLang="en-US" sz="2400" b="1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=</a:t>
            </a:r>
            <a:r>
              <a:rPr lang="zh-CN" altLang="en-US" sz="2400" b="0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</a:t>
            </a:r>
            <a:r>
              <a:rPr lang="zh-CN" altLang="en-US" sz="3000" b="1" i="0" baseline="-2500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endParaRPr lang="zh-CN" altLang="en-US" sz="3000" b="1" i="0" baseline="-2500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pic>
        <p:nvPicPr>
          <p:cNvPr id="23" name="图片1" title="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5498" y="6155711"/>
            <a:ext cx="523846" cy="496414"/>
          </a:xfrm>
          <a:prstGeom prst="rect">
            <a:avLst/>
          </a:prstGeom>
        </p:spPr>
      </p:pic>
      <p:sp>
        <p:nvSpPr>
          <p:cNvPr id="24" name="文本14" title=""/>
          <p:cNvSpPr txBox="1"/>
          <p:nvPr/>
        </p:nvSpPr>
        <p:spPr>
          <a:xfrm>
            <a:off x="417757" y="5173028"/>
            <a:ext cx="2056828" cy="59277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400" b="0" i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4. 得出结论：</a:t>
            </a:r>
            <a:endParaRPr lang="zh-CN" altLang="en-US" sz="2400" b="0" i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风铃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4" grpId="0" animBg="1"/>
      <p:bldP spid="11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1" title=""/>
          <p:cNvGrpSpPr/>
          <p:nvPr/>
        </p:nvGrpSpPr>
        <p:grpSpPr>
          <a:xfrm>
            <a:off x="1150334" y="317449"/>
            <a:ext cx="10598210" cy="6223978"/>
            <a:chExt cx="10598210" cy="6223978"/>
          </a:xfrm>
        </p:grpSpPr>
        <p:pic>
          <p:nvPicPr>
            <p:cNvPr id="3" name="图片2"/>
            <p:cNvPicPr>
              <a:picLocks noChangeAspect="1"/>
            </p:cNvPicPr>
            <p:nvPr/>
          </p:nvPicPr>
          <p:blipFill>
            <a:blip r:embed="rId2"/>
            <a:srcRect l="11500" t="6533" r="11299" b="29600"/>
            <a:stretch>
              <a:fillRect/>
            </a:stretch>
          </p:blipFill>
          <p:spPr>
            <a:xfrm>
              <a:off x="0" y="0"/>
              <a:ext cx="10598210" cy="6223978"/>
            </a:xfrm>
            <a:prstGeom prst="rect">
              <a:avLst/>
            </a:prstGeom>
          </p:spPr>
        </p:pic>
        <p:sp>
          <p:nvSpPr>
            <p:cNvPr id="4" name="形状2"/>
            <p:cNvSpPr txBox="1"/>
            <p:nvPr/>
          </p:nvSpPr>
          <p:spPr>
            <a:xfrm>
              <a:off x="604323" y="476012"/>
              <a:ext cx="9359292" cy="5269105"/>
            </a:xfrm>
            <a:prstGeom prst="rect">
              <a:avLst/>
            </a:prstGeom>
            <a:solidFill>
              <a:srgbClr val="100F0F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5" name="形状1" title="">
            <a:hlinkClick r:id="rId3" action="ppaction://hlinksldjump"/>
          </p:cNvPr>
          <p:cNvSpPr txBox="1"/>
          <p:nvPr/>
        </p:nvSpPr>
        <p:spPr>
          <a:xfrm>
            <a:off x="272910" y="621421"/>
            <a:ext cx="878081" cy="5616502"/>
          </a:xfrm>
          <a:custGeom>
            <a:gdLst>
              <a:gd name="connsiteX0" fmla="*/ 210739 w 878081"/>
              <a:gd name="connsiteY0" fmla="*/ 0 h 5616502"/>
              <a:gd name="connsiteX1" fmla="*/ 807835 w 878081"/>
              <a:gd name="connsiteY1" fmla="*/ 0 h 5616502"/>
              <a:gd name="connsiteX2" fmla="*/ 832931 w 878081"/>
              <a:gd name="connsiteY2" fmla="*/ 0 h 5616502"/>
              <a:gd name="connsiteX3" fmla="*/ 881218 w 878081"/>
              <a:gd name="connsiteY3" fmla="*/ 56858 h 5616502"/>
              <a:gd name="connsiteX4" fmla="*/ 856122 w 878081"/>
              <a:gd name="connsiteY4" fmla="*/ 127104 h 5616502"/>
              <a:gd name="connsiteX5" fmla="*/ 737588 w 878081"/>
              <a:gd name="connsiteY5" fmla="*/ 140493 h 5616502"/>
              <a:gd name="connsiteX6" fmla="*/ 737588 w 878081"/>
              <a:gd name="connsiteY6" fmla="*/ 5546256 h 5616502"/>
              <a:gd name="connsiteX7" fmla="*/ 737588 w 878081"/>
              <a:gd name="connsiteY7" fmla="*/ 5585052 h 5616502"/>
              <a:gd name="connsiteX8" fmla="*/ 70246 w 878081"/>
              <a:gd name="connsiteY8" fmla="*/ 5616502 h 5616502"/>
              <a:gd name="connsiteX9" fmla="*/ 31450 w 878081"/>
              <a:gd name="connsiteY9" fmla="*/ 5616503 h 5616502"/>
              <a:gd name="connsiteX10" fmla="*/ 0 w 878081"/>
              <a:gd name="connsiteY10" fmla="*/ 5507460 h 5616502"/>
              <a:gd name="connsiteX11" fmla="*/ 140493 w 878081"/>
              <a:gd name="connsiteY11" fmla="*/ 5476009 h 5616502"/>
              <a:gd name="connsiteX12" fmla="*/ 140493 w 878081"/>
              <a:gd name="connsiteY12" fmla="*/ 70246 h 5616502"/>
              <a:gd name="connsiteX13" fmla="*/ 140493 w 878081"/>
              <a:gd name="connsiteY13" fmla="*/ 31450 h 5616502"/>
              <a:gd name="connsiteX0-1" fmla="*/ 210739 w 878081"/>
              <a:gd name="connsiteY0-2" fmla="*/ 0 h 5616502"/>
              <a:gd name="connsiteX1-3" fmla="*/ 807835 w 878081"/>
              <a:gd name="connsiteY1-4" fmla="*/ 0 h 5616502"/>
              <a:gd name="connsiteX2-5" fmla="*/ 832931 w 878081"/>
              <a:gd name="connsiteY2-6" fmla="*/ 0 h 5616502"/>
              <a:gd name="connsiteX3-7" fmla="*/ 881218 w 878081"/>
              <a:gd name="connsiteY3-8" fmla="*/ 56858 h 5616502"/>
              <a:gd name="connsiteX4-9" fmla="*/ 856122 w 878081"/>
              <a:gd name="connsiteY4-10" fmla="*/ 127104 h 5616502"/>
              <a:gd name="connsiteX5-11" fmla="*/ 210739 w 878081"/>
              <a:gd name="connsiteY5-12" fmla="*/ 140493 h 5616502"/>
              <a:gd name="connsiteX6-13" fmla="*/ 235836 w 878081"/>
              <a:gd name="connsiteY6-14" fmla="*/ 140493 h 5616502"/>
              <a:gd name="connsiteX7-15" fmla="*/ 284123 w 878081"/>
              <a:gd name="connsiteY7-16" fmla="*/ 83635 h 5616502"/>
              <a:gd name="connsiteX8-17" fmla="*/ 259026 w 878081"/>
              <a:gd name="connsiteY8-18" fmla="*/ 13389 h 5616502"/>
              <a:gd name="connsiteX0-19" fmla="*/ 210739 w 878081"/>
              <a:gd name="connsiteY0-20" fmla="*/ 70246 h 5616502"/>
              <a:gd name="connsiteX1-21" fmla="*/ 280986 w 878081"/>
              <a:gd name="connsiteY1-22" fmla="*/ 70246 h 5616502"/>
              <a:gd name="connsiteX2-23" fmla="*/ 280986 w 878081"/>
              <a:gd name="connsiteY2-24" fmla="*/ 109043 h 5616502"/>
              <a:gd name="connsiteX3-25" fmla="*/ 191341 w 878081"/>
              <a:gd name="connsiteY3-26" fmla="*/ 140493 h 5616502"/>
              <a:gd name="connsiteX4-27" fmla="*/ 175616 w 878081"/>
              <a:gd name="connsiteY4-28" fmla="*/ 85972 h 5616502"/>
              <a:gd name="connsiteX0-29" fmla="*/ 70246 w 878081"/>
              <a:gd name="connsiteY0-30" fmla="*/ 5476009 h 5616502"/>
              <a:gd name="connsiteX1-31" fmla="*/ 140493 w 878081"/>
              <a:gd name="connsiteY1-32" fmla="*/ 5476009 h 5616502"/>
              <a:gd name="connsiteX2-33" fmla="*/ 140493 w 878081"/>
              <a:gd name="connsiteY2-34" fmla="*/ 5546256 h 5616502"/>
              <a:gd name="connsiteX3-35" fmla="*/ 140493 w 878081"/>
              <a:gd name="connsiteY3-36" fmla="*/ 5585052 h 5616502"/>
              <a:gd name="connsiteX4-37" fmla="*/ 31450 w 878081"/>
              <a:gd name="connsiteY4-38" fmla="*/ 5616501 h 5616502"/>
              <a:gd name="connsiteX5-39" fmla="*/ 0 w 878081"/>
              <a:gd name="connsiteY5-40" fmla="*/ 5507459 h 5616502"/>
              <a:gd name="connsiteX0-41" fmla="*/ 70246 w 878081"/>
              <a:gd name="connsiteY0-42" fmla="*/ 5476009 h 5616502"/>
              <a:gd name="connsiteX1-43" fmla="*/ 89645 w 878081"/>
              <a:gd name="connsiteY1-44" fmla="*/ 5476009 h 5616502"/>
              <a:gd name="connsiteX2-45" fmla="*/ 105370 w 878081"/>
              <a:gd name="connsiteY2-46" fmla="*/ 5530530 h 5616502"/>
              <a:gd name="connsiteX3-47" fmla="*/ 140493 w 878081"/>
              <a:gd name="connsiteY3-48" fmla="*/ 5546256 h 5616502"/>
              <a:gd name="connsiteX4-49" fmla="*/ 140493 w 878081"/>
              <a:gd name="connsiteY4-50" fmla="*/ 5585052 h 5616502"/>
              <a:gd name="connsiteX5-51" fmla="*/ 31450 w 878081"/>
              <a:gd name="connsiteY5-52" fmla="*/ 5616501 h 5616502"/>
              <a:gd name="connsiteX6-53" fmla="*/ 0 w 878081"/>
              <a:gd name="connsiteY6-54" fmla="*/ 5507459 h 5616502"/>
            </a:gdLst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878081" h="5616502">
                <a:moveTo>
                  <a:pt x="210739" y="0"/>
                </a:moveTo>
                <a:lnTo>
                  <a:pt x="807835" y="0"/>
                </a:lnTo>
                <a:cubicBezTo>
                  <a:pt x="832931" y="0"/>
                  <a:pt x="856122" y="13389"/>
                  <a:pt x="868670" y="35123"/>
                </a:cubicBezTo>
                <a:cubicBezTo>
                  <a:pt x="881218" y="56858"/>
                  <a:pt x="881218" y="83635"/>
                  <a:pt x="868670" y="105370"/>
                </a:cubicBezTo>
                <a:cubicBezTo>
                  <a:pt x="856122" y="127104"/>
                  <a:pt x="832931" y="140493"/>
                  <a:pt x="807835" y="140493"/>
                </a:cubicBezTo>
                <a:lnTo>
                  <a:pt x="737588" y="140493"/>
                </a:lnTo>
                <a:lnTo>
                  <a:pt x="737588" y="5546256"/>
                </a:lnTo>
                <a:cubicBezTo>
                  <a:pt x="737588" y="5585052"/>
                  <a:pt x="706138" y="5616502"/>
                  <a:pt x="667342" y="5616502"/>
                </a:cubicBezTo>
                <a:lnTo>
                  <a:pt x="70246" y="5616502"/>
                </a:lnTo>
                <a:cubicBezTo>
                  <a:pt x="31450" y="5616503"/>
                  <a:pt x="0" y="5585052"/>
                  <a:pt x="0" y="5546256"/>
                </a:cubicBezTo>
                <a:cubicBezTo>
                  <a:pt x="0" y="5507460"/>
                  <a:pt x="31450" y="5476009"/>
                  <a:pt x="70246" y="5476009"/>
                </a:cubicBezTo>
                <a:lnTo>
                  <a:pt x="140493" y="5476009"/>
                </a:lnTo>
                <a:lnTo>
                  <a:pt x="140493" y="70246"/>
                </a:lnTo>
                <a:cubicBezTo>
                  <a:pt x="140493" y="31450"/>
                  <a:pt x="171943" y="0"/>
                  <a:pt x="210739" y="0"/>
                </a:cubicBezTo>
                <a:close/>
              </a:path>
              <a:path w="878081" h="5616502">
                <a:moveTo>
                  <a:pt x="210739" y="0"/>
                </a:moveTo>
                <a:lnTo>
                  <a:pt x="807835" y="0"/>
                </a:lnTo>
                <a:cubicBezTo>
                  <a:pt x="832931" y="0"/>
                  <a:pt x="856122" y="13389"/>
                  <a:pt x="868670" y="35123"/>
                </a:cubicBezTo>
                <a:cubicBezTo>
                  <a:pt x="881218" y="56858"/>
                  <a:pt x="881218" y="83635"/>
                  <a:pt x="868670" y="105370"/>
                </a:cubicBezTo>
                <a:cubicBezTo>
                  <a:pt x="856122" y="127104"/>
                  <a:pt x="832931" y="140493"/>
                  <a:pt x="807835" y="140493"/>
                </a:cubicBezTo>
                <a:lnTo>
                  <a:pt x="210739" y="140493"/>
                </a:lnTo>
                <a:cubicBezTo>
                  <a:pt x="235836" y="140493"/>
                  <a:pt x="259026" y="127104"/>
                  <a:pt x="271575" y="105370"/>
                </a:cubicBezTo>
                <a:cubicBezTo>
                  <a:pt x="284123" y="83635"/>
                  <a:pt x="284123" y="56858"/>
                  <a:pt x="271575" y="35123"/>
                </a:cubicBezTo>
                <a:cubicBezTo>
                  <a:pt x="259026" y="13389"/>
                  <a:pt x="235836" y="0"/>
                  <a:pt x="210739" y="0"/>
                </a:cubicBezTo>
                <a:close/>
              </a:path>
              <a:path w="878081" h="5616502">
                <a:moveTo>
                  <a:pt x="210739" y="70246"/>
                </a:moveTo>
                <a:lnTo>
                  <a:pt x="280986" y="70246"/>
                </a:lnTo>
                <a:cubicBezTo>
                  <a:pt x="280986" y="109043"/>
                  <a:pt x="249536" y="140493"/>
                  <a:pt x="210739" y="140493"/>
                </a:cubicBezTo>
                <a:cubicBezTo>
                  <a:pt x="191341" y="140493"/>
                  <a:pt x="175616" y="124768"/>
                  <a:pt x="175616" y="105370"/>
                </a:cubicBezTo>
                <a:cubicBezTo>
                  <a:pt x="175616" y="85972"/>
                  <a:pt x="191341" y="70246"/>
                  <a:pt x="210739" y="70246"/>
                </a:cubicBezTo>
                <a:close/>
              </a:path>
              <a:path w="878081" h="5616502">
                <a:moveTo>
                  <a:pt x="70246" y="5476009"/>
                </a:moveTo>
                <a:lnTo>
                  <a:pt x="140493" y="5476009"/>
                </a:lnTo>
                <a:lnTo>
                  <a:pt x="140493" y="5546256"/>
                </a:lnTo>
                <a:cubicBezTo>
                  <a:pt x="140493" y="5585052"/>
                  <a:pt x="109042" y="5616502"/>
                  <a:pt x="70246" y="5616501"/>
                </a:cubicBezTo>
                <a:cubicBezTo>
                  <a:pt x="31450" y="5616501"/>
                  <a:pt x="0" y="5585051"/>
                  <a:pt x="0" y="5546255"/>
                </a:cubicBezTo>
                <a:cubicBezTo>
                  <a:pt x="0" y="5507459"/>
                  <a:pt x="31450" y="5476009"/>
                  <a:pt x="70246" y="5476009"/>
                </a:cubicBezTo>
                <a:close/>
              </a:path>
              <a:path w="878081" h="5616502">
                <a:moveTo>
                  <a:pt x="70246" y="5476009"/>
                </a:moveTo>
                <a:cubicBezTo>
                  <a:pt x="89645" y="5476009"/>
                  <a:pt x="105370" y="5491734"/>
                  <a:pt x="105370" y="5511132"/>
                </a:cubicBezTo>
                <a:cubicBezTo>
                  <a:pt x="105370" y="5530530"/>
                  <a:pt x="89645" y="5546256"/>
                  <a:pt x="70246" y="5546256"/>
                </a:cubicBezTo>
                <a:lnTo>
                  <a:pt x="140493" y="5546256"/>
                </a:lnTo>
                <a:cubicBezTo>
                  <a:pt x="140493" y="5585052"/>
                  <a:pt x="109042" y="5616502"/>
                  <a:pt x="70246" y="5616501"/>
                </a:cubicBezTo>
                <a:cubicBezTo>
                  <a:pt x="31450" y="5616501"/>
                  <a:pt x="0" y="5585051"/>
                  <a:pt x="0" y="5546255"/>
                </a:cubicBezTo>
                <a:cubicBezTo>
                  <a:pt x="0" y="5507459"/>
                  <a:pt x="31450" y="5476009"/>
                  <a:pt x="70246" y="5476009"/>
                </a:cubicBezTo>
                <a:close/>
              </a:path>
            </a:pathLst>
          </a:custGeom>
          <a:solidFill>
            <a:srgbClr val="C3C3C7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  <a:effectLst>
            <a:outerShdw blurRad="76200" sx="104000" sy="104000" algn="ctr" rotWithShape="0">
              <a:srgbClr val="000000">
                <a:alpha val="45000"/>
              </a:srgbClr>
            </a:outerShdw>
          </a:effectLst>
        </p:spPr>
        <p:txBody>
          <a:bodyPr anchor="ctr"/>
          <a:lstStyle/>
          <a:p>
            <a:pPr marL="0" algn="ctr"/>
            <a:r>
              <a:rPr lang="zh-CN" altLang="en-US" sz="3000" b="0" i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探究串联</a:t>
            </a:r>
            <a:r>
              <a:rPr lang="zh-CN" altLang="en-US" sz="3000" b="0" i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电路电压的规律</a:t>
            </a:r>
            <a:endParaRPr lang="zh-CN" altLang="en-US" sz="3000" b="0" i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" name="图片1" title="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rcRect l="947" t="500" r="473"/>
          <a:stretch>
            <a:fillRect/>
          </a:stretch>
        </p:blipFill>
        <p:spPr>
          <a:xfrm>
            <a:off x="11462947" y="6164113"/>
            <a:ext cx="521056" cy="496300"/>
          </a:xfrm>
          <a:prstGeom prst="rect">
            <a:avLst/>
          </a:prstGeom>
        </p:spPr>
      </p:pic>
      <p:pic>
        <p:nvPicPr>
          <p:cNvPr id="7" name="视频1" title="">
            <a:hlinkClick action="ppaction://media"/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28527" y="677809"/>
            <a:ext cx="9599085" cy="539948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 mute="1">
                <p:cTn id="10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1" title=""/>
          <p:cNvGrpSpPr/>
          <p:nvPr/>
        </p:nvGrpSpPr>
        <p:grpSpPr>
          <a:xfrm>
            <a:off x="1150334" y="317449"/>
            <a:ext cx="10598210" cy="6223978"/>
            <a:chExt cx="10598210" cy="6223978"/>
          </a:xfrm>
        </p:grpSpPr>
        <p:pic>
          <p:nvPicPr>
            <p:cNvPr id="3" name="图片2"/>
            <p:cNvPicPr>
              <a:picLocks noChangeAspect="1"/>
            </p:cNvPicPr>
            <p:nvPr/>
          </p:nvPicPr>
          <p:blipFill>
            <a:blip r:embed="rId2"/>
            <a:srcRect l="11500" t="6533" r="11299" b="29600"/>
            <a:stretch>
              <a:fillRect/>
            </a:stretch>
          </p:blipFill>
          <p:spPr>
            <a:xfrm>
              <a:off x="0" y="0"/>
              <a:ext cx="10598210" cy="6223978"/>
            </a:xfrm>
            <a:prstGeom prst="rect">
              <a:avLst/>
            </a:prstGeom>
          </p:spPr>
        </p:pic>
        <p:sp>
          <p:nvSpPr>
            <p:cNvPr id="4" name="形状2"/>
            <p:cNvSpPr txBox="1"/>
            <p:nvPr/>
          </p:nvSpPr>
          <p:spPr>
            <a:xfrm>
              <a:off x="604323" y="476012"/>
              <a:ext cx="9359292" cy="5269105"/>
            </a:xfrm>
            <a:prstGeom prst="rect">
              <a:avLst/>
            </a:prstGeom>
            <a:solidFill>
              <a:srgbClr val="100F0F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5" name="形状1" title="">
            <a:hlinkClick r:id="rId3" action="ppaction://hlinksldjump"/>
          </p:cNvPr>
          <p:cNvSpPr txBox="1"/>
          <p:nvPr/>
        </p:nvSpPr>
        <p:spPr>
          <a:xfrm>
            <a:off x="273139" y="649415"/>
            <a:ext cx="878081" cy="5561257"/>
          </a:xfrm>
          <a:custGeom>
            <a:gdLst>
              <a:gd name="connsiteX0" fmla="*/ 210740 w 878081"/>
              <a:gd name="connsiteY0" fmla="*/ 0 h 5561257"/>
              <a:gd name="connsiteX1" fmla="*/ 807835 w 878081"/>
              <a:gd name="connsiteY1" fmla="*/ 0 h 5561257"/>
              <a:gd name="connsiteX2" fmla="*/ 832931 w 878081"/>
              <a:gd name="connsiteY2" fmla="*/ 0 h 5561257"/>
              <a:gd name="connsiteX3" fmla="*/ 881218 w 878081"/>
              <a:gd name="connsiteY3" fmla="*/ 56858 h 5561257"/>
              <a:gd name="connsiteX4" fmla="*/ 856122 w 878081"/>
              <a:gd name="connsiteY4" fmla="*/ 127104 h 5561257"/>
              <a:gd name="connsiteX5" fmla="*/ 737588 w 878081"/>
              <a:gd name="connsiteY5" fmla="*/ 140493 h 5561257"/>
              <a:gd name="connsiteX6" fmla="*/ 737588 w 878081"/>
              <a:gd name="connsiteY6" fmla="*/ 5491011 h 5561257"/>
              <a:gd name="connsiteX7" fmla="*/ 737588 w 878081"/>
              <a:gd name="connsiteY7" fmla="*/ 5529807 h 5561257"/>
              <a:gd name="connsiteX8" fmla="*/ 70246 w 878081"/>
              <a:gd name="connsiteY8" fmla="*/ 5561257 h 5561257"/>
              <a:gd name="connsiteX9" fmla="*/ 31450 w 878081"/>
              <a:gd name="connsiteY9" fmla="*/ 5561257 h 5561257"/>
              <a:gd name="connsiteX10" fmla="*/ 0 w 878081"/>
              <a:gd name="connsiteY10" fmla="*/ 5452214 h 5561257"/>
              <a:gd name="connsiteX11" fmla="*/ 140493 w 878081"/>
              <a:gd name="connsiteY11" fmla="*/ 5420764 h 5561257"/>
              <a:gd name="connsiteX12" fmla="*/ 140493 w 878081"/>
              <a:gd name="connsiteY12" fmla="*/ 70246 h 5561257"/>
              <a:gd name="connsiteX13" fmla="*/ 140493 w 878081"/>
              <a:gd name="connsiteY13" fmla="*/ 31450 h 5561257"/>
              <a:gd name="connsiteX0-1" fmla="*/ 210739 w 878081"/>
              <a:gd name="connsiteY0-2" fmla="*/ 0 h 5561257"/>
              <a:gd name="connsiteX1-3" fmla="*/ 807835 w 878081"/>
              <a:gd name="connsiteY1-4" fmla="*/ 0 h 5561257"/>
              <a:gd name="connsiteX2-5" fmla="*/ 832931 w 878081"/>
              <a:gd name="connsiteY2-6" fmla="*/ 0 h 5561257"/>
              <a:gd name="connsiteX3-7" fmla="*/ 881218 w 878081"/>
              <a:gd name="connsiteY3-8" fmla="*/ 56858 h 5561257"/>
              <a:gd name="connsiteX4-9" fmla="*/ 856122 w 878081"/>
              <a:gd name="connsiteY4-10" fmla="*/ 127104 h 5561257"/>
              <a:gd name="connsiteX5-11" fmla="*/ 210739 w 878081"/>
              <a:gd name="connsiteY5-12" fmla="*/ 140493 h 5561257"/>
              <a:gd name="connsiteX6-13" fmla="*/ 235836 w 878081"/>
              <a:gd name="connsiteY6-14" fmla="*/ 140493 h 5561257"/>
              <a:gd name="connsiteX7-15" fmla="*/ 284123 w 878081"/>
              <a:gd name="connsiteY7-16" fmla="*/ 83635 h 5561257"/>
              <a:gd name="connsiteX8-17" fmla="*/ 259026 w 878081"/>
              <a:gd name="connsiteY8-18" fmla="*/ 13389 h 5561257"/>
              <a:gd name="connsiteX0-19" fmla="*/ 210739 w 878081"/>
              <a:gd name="connsiteY0-20" fmla="*/ 70246 h 5561257"/>
              <a:gd name="connsiteX1-21" fmla="*/ 280986 w 878081"/>
              <a:gd name="connsiteY1-22" fmla="*/ 70246 h 5561257"/>
              <a:gd name="connsiteX2-23" fmla="*/ 280986 w 878081"/>
              <a:gd name="connsiteY2-24" fmla="*/ 109043 h 5561257"/>
              <a:gd name="connsiteX3-25" fmla="*/ 191341 w 878081"/>
              <a:gd name="connsiteY3-26" fmla="*/ 140493 h 5561257"/>
              <a:gd name="connsiteX4-27" fmla="*/ 175616 w 878081"/>
              <a:gd name="connsiteY4-28" fmla="*/ 85972 h 5561257"/>
              <a:gd name="connsiteX0-29" fmla="*/ 70246 w 878081"/>
              <a:gd name="connsiteY0-30" fmla="*/ 5420764 h 5561257"/>
              <a:gd name="connsiteX1-31" fmla="*/ 140493 w 878081"/>
              <a:gd name="connsiteY1-32" fmla="*/ 5420764 h 5561257"/>
              <a:gd name="connsiteX2-33" fmla="*/ 140493 w 878081"/>
              <a:gd name="connsiteY2-34" fmla="*/ 5491011 h 5561257"/>
              <a:gd name="connsiteX3-35" fmla="*/ 140493 w 878081"/>
              <a:gd name="connsiteY3-36" fmla="*/ 5529807 h 5561257"/>
              <a:gd name="connsiteX4-37" fmla="*/ 31450 w 878081"/>
              <a:gd name="connsiteY4-38" fmla="*/ 5561256 h 5561257"/>
              <a:gd name="connsiteX5-39" fmla="*/ 0 w 878081"/>
              <a:gd name="connsiteY5-40" fmla="*/ 5452214 h 5561257"/>
              <a:gd name="connsiteX0-41" fmla="*/ 70246 w 878081"/>
              <a:gd name="connsiteY0-42" fmla="*/ 5420764 h 5561257"/>
              <a:gd name="connsiteX1-43" fmla="*/ 89645 w 878081"/>
              <a:gd name="connsiteY1-44" fmla="*/ 5420764 h 5561257"/>
              <a:gd name="connsiteX2-45" fmla="*/ 105370 w 878081"/>
              <a:gd name="connsiteY2-46" fmla="*/ 5475286 h 5561257"/>
              <a:gd name="connsiteX3-47" fmla="*/ 140493 w 878081"/>
              <a:gd name="connsiteY3-48" fmla="*/ 5491011 h 5561257"/>
              <a:gd name="connsiteX4-49" fmla="*/ 140493 w 878081"/>
              <a:gd name="connsiteY4-50" fmla="*/ 5529807 h 5561257"/>
              <a:gd name="connsiteX5-51" fmla="*/ 31450 w 878081"/>
              <a:gd name="connsiteY5-52" fmla="*/ 5561256 h 5561257"/>
              <a:gd name="connsiteX6-53" fmla="*/ 0 w 878081"/>
              <a:gd name="connsiteY6-54" fmla="*/ 5452214 h 5561257"/>
            </a:gdLst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878081" h="5561257">
                <a:moveTo>
                  <a:pt x="210740" y="0"/>
                </a:moveTo>
                <a:lnTo>
                  <a:pt x="807835" y="0"/>
                </a:lnTo>
                <a:cubicBezTo>
                  <a:pt x="832931" y="0"/>
                  <a:pt x="856122" y="13389"/>
                  <a:pt x="868670" y="35123"/>
                </a:cubicBezTo>
                <a:cubicBezTo>
                  <a:pt x="881218" y="56858"/>
                  <a:pt x="881218" y="83635"/>
                  <a:pt x="868670" y="105370"/>
                </a:cubicBezTo>
                <a:cubicBezTo>
                  <a:pt x="856122" y="127104"/>
                  <a:pt x="832931" y="140493"/>
                  <a:pt x="807835" y="140493"/>
                </a:cubicBezTo>
                <a:lnTo>
                  <a:pt x="737588" y="140493"/>
                </a:lnTo>
                <a:lnTo>
                  <a:pt x="737588" y="5491011"/>
                </a:lnTo>
                <a:cubicBezTo>
                  <a:pt x="737588" y="5529807"/>
                  <a:pt x="706138" y="5561256"/>
                  <a:pt x="667342" y="5561257"/>
                </a:cubicBezTo>
                <a:lnTo>
                  <a:pt x="70246" y="5561257"/>
                </a:lnTo>
                <a:cubicBezTo>
                  <a:pt x="31450" y="5561257"/>
                  <a:pt x="0" y="5529806"/>
                  <a:pt x="0" y="5491010"/>
                </a:cubicBezTo>
                <a:cubicBezTo>
                  <a:pt x="0" y="5452214"/>
                  <a:pt x="31450" y="5420763"/>
                  <a:pt x="70246" y="5420764"/>
                </a:cubicBezTo>
                <a:lnTo>
                  <a:pt x="140493" y="5420764"/>
                </a:lnTo>
                <a:lnTo>
                  <a:pt x="140493" y="70246"/>
                </a:lnTo>
                <a:cubicBezTo>
                  <a:pt x="140493" y="31450"/>
                  <a:pt x="171943" y="0"/>
                  <a:pt x="210740" y="0"/>
                </a:cubicBezTo>
                <a:close/>
              </a:path>
              <a:path w="878081" h="5561257">
                <a:moveTo>
                  <a:pt x="210739" y="0"/>
                </a:moveTo>
                <a:lnTo>
                  <a:pt x="807835" y="0"/>
                </a:lnTo>
                <a:cubicBezTo>
                  <a:pt x="832931" y="0"/>
                  <a:pt x="856122" y="13389"/>
                  <a:pt x="868670" y="35123"/>
                </a:cubicBezTo>
                <a:cubicBezTo>
                  <a:pt x="881218" y="56858"/>
                  <a:pt x="881218" y="83635"/>
                  <a:pt x="868670" y="105370"/>
                </a:cubicBezTo>
                <a:cubicBezTo>
                  <a:pt x="856122" y="127104"/>
                  <a:pt x="832931" y="140493"/>
                  <a:pt x="807835" y="140493"/>
                </a:cubicBezTo>
                <a:lnTo>
                  <a:pt x="210739" y="140493"/>
                </a:lnTo>
                <a:cubicBezTo>
                  <a:pt x="235836" y="140493"/>
                  <a:pt x="259026" y="127104"/>
                  <a:pt x="271575" y="105370"/>
                </a:cubicBezTo>
                <a:cubicBezTo>
                  <a:pt x="284123" y="83635"/>
                  <a:pt x="284123" y="56858"/>
                  <a:pt x="271575" y="35123"/>
                </a:cubicBezTo>
                <a:cubicBezTo>
                  <a:pt x="259026" y="13389"/>
                  <a:pt x="235836" y="0"/>
                  <a:pt x="210739" y="0"/>
                </a:cubicBezTo>
                <a:close/>
              </a:path>
              <a:path w="878081" h="5561257">
                <a:moveTo>
                  <a:pt x="210739" y="70246"/>
                </a:moveTo>
                <a:lnTo>
                  <a:pt x="280986" y="70246"/>
                </a:lnTo>
                <a:cubicBezTo>
                  <a:pt x="280986" y="109043"/>
                  <a:pt x="249536" y="140493"/>
                  <a:pt x="210739" y="140493"/>
                </a:cubicBezTo>
                <a:cubicBezTo>
                  <a:pt x="191341" y="140493"/>
                  <a:pt x="175616" y="124768"/>
                  <a:pt x="175616" y="105370"/>
                </a:cubicBezTo>
                <a:cubicBezTo>
                  <a:pt x="175616" y="85972"/>
                  <a:pt x="191341" y="70246"/>
                  <a:pt x="210739" y="70246"/>
                </a:cubicBezTo>
                <a:close/>
              </a:path>
              <a:path w="878081" h="5561257">
                <a:moveTo>
                  <a:pt x="70246" y="5420764"/>
                </a:moveTo>
                <a:lnTo>
                  <a:pt x="140493" y="5420764"/>
                </a:lnTo>
                <a:lnTo>
                  <a:pt x="140493" y="5491011"/>
                </a:lnTo>
                <a:cubicBezTo>
                  <a:pt x="140493" y="5529807"/>
                  <a:pt x="109042" y="5561257"/>
                  <a:pt x="70246" y="5561256"/>
                </a:cubicBezTo>
                <a:cubicBezTo>
                  <a:pt x="31450" y="5561256"/>
                  <a:pt x="0" y="5529806"/>
                  <a:pt x="0" y="5491010"/>
                </a:cubicBezTo>
                <a:cubicBezTo>
                  <a:pt x="0" y="5452214"/>
                  <a:pt x="31450" y="5420764"/>
                  <a:pt x="70246" y="5420764"/>
                </a:cubicBezTo>
                <a:close/>
              </a:path>
              <a:path w="878081" h="5561257">
                <a:moveTo>
                  <a:pt x="70246" y="5420764"/>
                </a:moveTo>
                <a:cubicBezTo>
                  <a:pt x="89645" y="5420764"/>
                  <a:pt x="105370" y="5436489"/>
                  <a:pt x="105370" y="5455887"/>
                </a:cubicBezTo>
                <a:cubicBezTo>
                  <a:pt x="105370" y="5475286"/>
                  <a:pt x="89645" y="5491011"/>
                  <a:pt x="70246" y="5491011"/>
                </a:cubicBezTo>
                <a:lnTo>
                  <a:pt x="140493" y="5491011"/>
                </a:lnTo>
                <a:cubicBezTo>
                  <a:pt x="140493" y="5529807"/>
                  <a:pt x="109042" y="5561257"/>
                  <a:pt x="70246" y="5561256"/>
                </a:cubicBezTo>
                <a:cubicBezTo>
                  <a:pt x="31450" y="5561256"/>
                  <a:pt x="0" y="5529806"/>
                  <a:pt x="0" y="5491010"/>
                </a:cubicBezTo>
                <a:cubicBezTo>
                  <a:pt x="0" y="5452214"/>
                  <a:pt x="31450" y="5420764"/>
                  <a:pt x="70246" y="5420764"/>
                </a:cubicBezTo>
                <a:close/>
              </a:path>
            </a:pathLst>
          </a:custGeom>
          <a:solidFill>
            <a:srgbClr val="C3C3C7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  <a:effectLst>
            <a:outerShdw blurRad="76200" sx="104000" sy="104000" algn="ctr" rotWithShape="0">
              <a:srgbClr val="000000">
                <a:alpha val="45000"/>
              </a:srgbClr>
            </a:outerShdw>
          </a:effectLst>
        </p:spPr>
        <p:txBody>
          <a:bodyPr anchor="ctr"/>
          <a:lstStyle/>
          <a:p>
            <a:pPr marL="0" algn="ctr"/>
            <a:r>
              <a:rPr lang="zh-CN" altLang="en-US" sz="3000" b="0" i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探究并联</a:t>
            </a:r>
            <a:r>
              <a:rPr lang="zh-CN" altLang="en-US" sz="3000" b="0" i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电路电压的规律</a:t>
            </a:r>
            <a:endParaRPr lang="zh-CN" altLang="en-US" sz="3000" b="0" i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" name="图片1" title="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rcRect l="947" t="500" r="473"/>
          <a:stretch>
            <a:fillRect/>
          </a:stretch>
        </p:blipFill>
        <p:spPr>
          <a:xfrm>
            <a:off x="11462947" y="6164113"/>
            <a:ext cx="521056" cy="496300"/>
          </a:xfrm>
          <a:prstGeom prst="rect">
            <a:avLst/>
          </a:prstGeom>
        </p:spPr>
      </p:pic>
      <p:pic>
        <p:nvPicPr>
          <p:cNvPr id="7" name="视频1" title="">
            <a:hlinkClick action="ppaction://media"/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93974" y="710355"/>
            <a:ext cx="9525000" cy="535781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 mute="1">
                <p:cTn id="10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1" title=""/>
          <p:cNvSpPr txBox="1"/>
          <p:nvPr/>
        </p:nvSpPr>
        <p:spPr>
          <a:xfrm>
            <a:off x="6157951" y="267853"/>
            <a:ext cx="5780284" cy="629786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①分析表中数据，得到初步结论：串联电路两端的总电压等于各部分电路两端电压</a:t>
            </a:r>
            <a:r>
              <a:rPr lang="zh-CN" altLang="en-US" sz="2400" b="0" i="0" u="sng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②为使结论更具普遍性，小明将灯泡换成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其他类型用电器并多次实验。此外，还可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以</a:t>
            </a:r>
            <a:r>
              <a:rPr lang="zh-CN" altLang="en-US" sz="2400" b="0" i="0" u="sng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     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思路点拨 (1)根据如图甲所示的电路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图，两灯泡串联，电压表测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L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₁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的电压。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(2)为了保护电路，在连接电路时，开关应处于断开状态；正确连接电路后，闭合开关，若灯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L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₂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断路，则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₁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两端无电压。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(3)如图乙所示，电压表选用小量程，分度值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0.1V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;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AC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两端电压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</a:t>
            </a:r>
            <a:r>
              <a:rPr lang="zh-CN" altLang="en-US" sz="3000" b="1" i="0" baseline="-2500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AC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等于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AB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两端电压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</a:t>
            </a:r>
            <a:r>
              <a:rPr lang="zh-CN" altLang="en-US" sz="3000" b="1" i="0" baseline="-2500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AB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BC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两端电压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</a:t>
            </a:r>
            <a:r>
              <a:rPr lang="zh-CN" altLang="en-US" sz="3000" b="1" i="0" baseline="-2500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BC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之和，即串联电路中，电源两端电压等于各用电器两端电压之和；此外，还可以改变电源电压并多次实验。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1" title=""/>
          <p:cNvPicPr>
            <a:picLocks noChangeAspect="1"/>
          </p:cNvPicPr>
          <p:nvPr/>
        </p:nvPicPr>
        <p:blipFill>
          <a:blip r:embed="rId2"/>
          <a:srcRect l="54028" t="58962" r="7157" b="30454"/>
          <a:stretch>
            <a:fillRect/>
          </a:stretch>
        </p:blipFill>
        <p:spPr>
          <a:xfrm>
            <a:off x="484575" y="1014679"/>
            <a:ext cx="5380873" cy="2035931"/>
          </a:xfrm>
          <a:prstGeom prst="rect">
            <a:avLst/>
          </a:prstGeom>
        </p:spPr>
      </p:pic>
      <p:pic>
        <p:nvPicPr>
          <p:cNvPr id="4" name="图片2" title="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rcRect l="947" t="500" r="473"/>
          <a:stretch>
            <a:fillRect/>
          </a:stretch>
        </p:blipFill>
        <p:spPr>
          <a:xfrm>
            <a:off x="11462947" y="6164113"/>
            <a:ext cx="521056" cy="496300"/>
          </a:xfrm>
          <a:prstGeom prst="rect">
            <a:avLst/>
          </a:prstGeom>
        </p:spPr>
      </p:pic>
      <p:sp>
        <p:nvSpPr>
          <p:cNvPr id="8" name="形状4" title=""/>
          <p:cNvSpPr txBox="1"/>
          <p:nvPr/>
        </p:nvSpPr>
        <p:spPr>
          <a:xfrm>
            <a:off x="3951970" y="-352"/>
            <a:ext cx="4289298" cy="359026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2500" b="0" i="0">
                <a:ln w="4762">
                  <a:solidFill>
                    <a:srgbClr val="236BAD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effectLst>
                  <a:glow rad="38100">
                    <a:srgbClr val="81C4FF">
                      <a:alpha val="100000"/>
                    </a:srgbClr>
                  </a:glow>
                  <a:outerShdw blurRad="9525" dir="13500000" sy="23000" kx="1200000" algn="br" rotWithShape="0">
                    <a:srgbClr val="236BAD">
                      <a:alpha val="100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典例解析</a:t>
            </a:r>
            <a:endParaRPr lang="zh-CN" altLang="en-US" sz="2500" b="0" i="0">
              <a:ln w="4762">
                <a:solidFill>
                  <a:srgbClr val="236BAD">
                    <a:alpha val="100000"/>
                  </a:srgbClr>
                </a:solidFill>
              </a:ln>
              <a:solidFill>
                <a:srgbClr val="FFFFFF">
                  <a:alpha val="100000"/>
                </a:srgbClr>
              </a:solidFill>
              <a:effectLst>
                <a:glow rad="38100">
                  <a:srgbClr val="81C4FF">
                    <a:alpha val="100000"/>
                  </a:srgbClr>
                </a:glow>
                <a:outerShdw blurRad="9525" dir="13500000" sy="23000" kx="1200000" algn="br" rotWithShape="0">
                  <a:srgbClr val="236BAD">
                    <a:alpha val="100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9" name="文本2" title=""/>
          <p:cNvSpPr txBox="1"/>
          <p:nvPr/>
        </p:nvSpPr>
        <p:spPr>
          <a:xfrm>
            <a:off x="284521" y="155086"/>
            <a:ext cx="5780484" cy="116541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100"/>
              </a:lnSpc>
            </a:pP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如图所示为“探究串联电路中电压的规律”实验。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形状5" title=""/>
          <p:cNvSpPr txBox="1"/>
          <p:nvPr/>
        </p:nvSpPr>
        <p:spPr>
          <a:xfrm>
            <a:off x="284150" y="362788"/>
            <a:ext cx="855145" cy="376066"/>
          </a:xfrm>
          <a:custGeom>
            <a:gdLst>
              <a:gd name="connsiteX0" fmla="*/ 62678 w 855145"/>
              <a:gd name="connsiteY0" fmla="*/ 0 h 376066"/>
              <a:gd name="connsiteX1" fmla="*/ 792467 w 855145"/>
              <a:gd name="connsiteY1" fmla="*/ 0 h 376066"/>
              <a:gd name="connsiteX2" fmla="*/ 827083 w 855145"/>
              <a:gd name="connsiteY2" fmla="*/ 0 h 376066"/>
              <a:gd name="connsiteX3" fmla="*/ 855145 w 855145"/>
              <a:gd name="connsiteY3" fmla="*/ 313388 h 376066"/>
              <a:gd name="connsiteX4" fmla="*/ 855145 w 855145"/>
              <a:gd name="connsiteY4" fmla="*/ 348004 h 376066"/>
              <a:gd name="connsiteX5" fmla="*/ 62678 w 855145"/>
              <a:gd name="connsiteY5" fmla="*/ 376066 h 376066"/>
              <a:gd name="connsiteX6" fmla="*/ 28062 w 855145"/>
              <a:gd name="connsiteY6" fmla="*/ 376066 h 376066"/>
              <a:gd name="connsiteX7" fmla="*/ 0 w 855145"/>
              <a:gd name="connsiteY7" fmla="*/ 62678 h 376066"/>
              <a:gd name="connsiteX8" fmla="*/ 0 w 855145"/>
              <a:gd name="connsiteY8" fmla="*/ 28062 h 37606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145" h="376066">
                <a:moveTo>
                  <a:pt x="62678" y="0"/>
                </a:moveTo>
                <a:lnTo>
                  <a:pt x="792467" y="0"/>
                </a:lnTo>
                <a:cubicBezTo>
                  <a:pt x="827083" y="0"/>
                  <a:pt x="855145" y="28062"/>
                  <a:pt x="855145" y="62678"/>
                </a:cubicBezTo>
                <a:lnTo>
                  <a:pt x="855145" y="313388"/>
                </a:lnTo>
                <a:cubicBezTo>
                  <a:pt x="855145" y="348004"/>
                  <a:pt x="827083" y="376066"/>
                  <a:pt x="792467" y="376066"/>
                </a:cubicBezTo>
                <a:lnTo>
                  <a:pt x="62678" y="376066"/>
                </a:lnTo>
                <a:cubicBezTo>
                  <a:pt x="28062" y="376066"/>
                  <a:pt x="0" y="348004"/>
                  <a:pt x="0" y="313388"/>
                </a:cubicBezTo>
                <a:lnTo>
                  <a:pt x="0" y="62678"/>
                </a:lnTo>
                <a:cubicBezTo>
                  <a:pt x="0" y="28062"/>
                  <a:pt x="28062" y="0"/>
                  <a:pt x="6267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2400" b="0" i="0">
                <a:ln w="5953">
                  <a:solidFill>
                    <a:srgbClr val="2E75B6">
                      <a:alpha val="100000"/>
                    </a:srgbClr>
                  </a:solidFill>
                </a:ln>
                <a:solidFill>
                  <a:srgbClr val="000000">
                    <a:alpha val="100000"/>
                  </a:srgbClr>
                </a:solidFill>
                <a:effectLst>
                  <a:glow rad="47625">
                    <a:srgbClr val="81C4FF">
                      <a:alpha val="100000"/>
                    </a:srgbClr>
                  </a:glow>
                </a:effectLst>
                <a:latin typeface="黑体" panose="02010609060101010101" charset="-122"/>
                <a:ea typeface="黑体" panose="02010609060101010101" charset="-122"/>
              </a:rPr>
              <a:t>例 1</a:t>
            </a:r>
            <a:endParaRPr lang="zh-CN" altLang="en-US" sz="2400" b="0" i="0">
              <a:ln w="5953">
                <a:solidFill>
                  <a:srgbClr val="2E75B6">
                    <a:alpha val="100000"/>
                  </a:srgbClr>
                </a:solidFill>
              </a:ln>
              <a:solidFill>
                <a:srgbClr val="000000">
                  <a:alpha val="100000"/>
                </a:srgbClr>
              </a:solidFill>
              <a:effectLst>
                <a:glow rad="47625">
                  <a:srgbClr val="81C4FF">
                    <a:alpha val="100000"/>
                  </a:srgbClr>
                </a:glo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" name="文本3" title=""/>
          <p:cNvSpPr txBox="1"/>
          <p:nvPr/>
        </p:nvSpPr>
        <p:spPr>
          <a:xfrm>
            <a:off x="224438" y="2976858"/>
            <a:ext cx="5780284" cy="369951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(1)根据如图甲所示的电路图，用笔画线代替导线将图乙所示实物电路连接完整。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(2)连接电路时，开关应处于</a:t>
            </a:r>
            <a:r>
              <a:rPr lang="zh-CN" altLang="en-US" sz="2400" b="0" i="0" u="sng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状态。正确连接电路后，闭合开关，若灯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断路，则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L₁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两端</a:t>
            </a:r>
            <a:r>
              <a:rPr lang="zh-CN" altLang="en-US" sz="2400" b="0" i="0" u="sng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(选填“有”或“无”)电压。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(3)用电压表分别测出电压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其中测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时，电压表的示数如图丙所示，示数为</a:t>
            </a:r>
            <a:r>
              <a:rPr lang="zh-CN" altLang="en-US" sz="2400" b="0" i="0" u="sng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V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。接着更换不同规格的灯泡并多次实验，数据记录如表。……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2" name="图片3" title=""/>
          <p:cNvPicPr>
            <a:picLocks noChangeAspect="1"/>
          </p:cNvPicPr>
          <p:nvPr/>
        </p:nvPicPr>
        <p:blipFill>
          <a:blip r:embed="rId5"/>
          <a:srcRect l="15296" t="13561" r="50184" b="74056"/>
          <a:stretch>
            <a:fillRect/>
          </a:stretch>
        </p:blipFill>
        <p:spPr>
          <a:xfrm>
            <a:off x="275282" y="6660185"/>
            <a:ext cx="5678443" cy="2821991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形状4" title=""/>
          <p:cNvSpPr txBox="1"/>
          <p:nvPr/>
        </p:nvSpPr>
        <p:spPr>
          <a:xfrm>
            <a:off x="3951970" y="-352"/>
            <a:ext cx="4289298" cy="359026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2500" b="0" i="0">
                <a:ln w="4762">
                  <a:solidFill>
                    <a:srgbClr val="236BAD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effectLst>
                  <a:glow rad="38100">
                    <a:srgbClr val="81C4FF">
                      <a:alpha val="100000"/>
                    </a:srgbClr>
                  </a:glow>
                  <a:outerShdw blurRad="9525" dir="13500000" sy="23000" kx="1200000" algn="br" rotWithShape="0">
                    <a:srgbClr val="236BAD">
                      <a:alpha val="100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典例解析</a:t>
            </a:r>
            <a:endParaRPr lang="zh-CN" altLang="en-US" sz="2500" b="0" i="0">
              <a:ln w="4762">
                <a:solidFill>
                  <a:srgbClr val="236BAD">
                    <a:alpha val="100000"/>
                  </a:srgbClr>
                </a:solidFill>
              </a:ln>
              <a:solidFill>
                <a:srgbClr val="FFFFFF">
                  <a:alpha val="100000"/>
                </a:srgbClr>
              </a:solidFill>
              <a:effectLst>
                <a:glow rad="38100">
                  <a:srgbClr val="81C4FF">
                    <a:alpha val="100000"/>
                  </a:srgbClr>
                </a:glow>
                <a:outerShdw blurRad="9525" dir="13500000" sy="23000" kx="1200000" algn="br" rotWithShape="0">
                  <a:srgbClr val="236BAD">
                    <a:alpha val="100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1" title=""/>
          <p:cNvSpPr txBox="1"/>
          <p:nvPr/>
        </p:nvSpPr>
        <p:spPr>
          <a:xfrm>
            <a:off x="284521" y="155086"/>
            <a:ext cx="5780484" cy="311658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100"/>
              </a:lnSpc>
            </a:pP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 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(教材P76)在图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16.2-8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甲所示的电路中，闭合开关后电压表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V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₁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的示数为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2.5V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V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₂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的示数应为____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V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V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的示数应为____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V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。在图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16.2-8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乙所示的测量电路中，闭合开关后电压表V</a:t>
            </a:r>
            <a:r>
              <a:rPr lang="zh-CN" altLang="en-US" sz="30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₁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的示数为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2.5V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V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₂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的示数为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3.8V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 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V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的示数应为____。</a:t>
            </a:r>
            <a:endParaRPr lang="zh-CN" altLang="en-US" sz="22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形状5" title=""/>
          <p:cNvSpPr txBox="1"/>
          <p:nvPr/>
        </p:nvSpPr>
        <p:spPr>
          <a:xfrm>
            <a:off x="284150" y="362788"/>
            <a:ext cx="855145" cy="376066"/>
          </a:xfrm>
          <a:custGeom>
            <a:gdLst>
              <a:gd name="connsiteX0" fmla="*/ 62678 w 855145"/>
              <a:gd name="connsiteY0" fmla="*/ 0 h 376066"/>
              <a:gd name="connsiteX1" fmla="*/ 792467 w 855145"/>
              <a:gd name="connsiteY1" fmla="*/ 0 h 376066"/>
              <a:gd name="connsiteX2" fmla="*/ 827083 w 855145"/>
              <a:gd name="connsiteY2" fmla="*/ 0 h 376066"/>
              <a:gd name="connsiteX3" fmla="*/ 855145 w 855145"/>
              <a:gd name="connsiteY3" fmla="*/ 313388 h 376066"/>
              <a:gd name="connsiteX4" fmla="*/ 855145 w 855145"/>
              <a:gd name="connsiteY4" fmla="*/ 348004 h 376066"/>
              <a:gd name="connsiteX5" fmla="*/ 62678 w 855145"/>
              <a:gd name="connsiteY5" fmla="*/ 376066 h 376066"/>
              <a:gd name="connsiteX6" fmla="*/ 28062 w 855145"/>
              <a:gd name="connsiteY6" fmla="*/ 376066 h 376066"/>
              <a:gd name="connsiteX7" fmla="*/ 0 w 855145"/>
              <a:gd name="connsiteY7" fmla="*/ 62678 h 376066"/>
              <a:gd name="connsiteX8" fmla="*/ 0 w 855145"/>
              <a:gd name="connsiteY8" fmla="*/ 28062 h 37606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145" h="376066">
                <a:moveTo>
                  <a:pt x="62678" y="0"/>
                </a:moveTo>
                <a:lnTo>
                  <a:pt x="792467" y="0"/>
                </a:lnTo>
                <a:cubicBezTo>
                  <a:pt x="827083" y="0"/>
                  <a:pt x="855145" y="28062"/>
                  <a:pt x="855145" y="62678"/>
                </a:cubicBezTo>
                <a:lnTo>
                  <a:pt x="855145" y="313388"/>
                </a:lnTo>
                <a:cubicBezTo>
                  <a:pt x="855145" y="348004"/>
                  <a:pt x="827083" y="376066"/>
                  <a:pt x="792467" y="376066"/>
                </a:cubicBezTo>
                <a:lnTo>
                  <a:pt x="62678" y="376066"/>
                </a:lnTo>
                <a:cubicBezTo>
                  <a:pt x="28062" y="376066"/>
                  <a:pt x="0" y="348004"/>
                  <a:pt x="0" y="313388"/>
                </a:cubicBezTo>
                <a:lnTo>
                  <a:pt x="0" y="62678"/>
                </a:lnTo>
                <a:cubicBezTo>
                  <a:pt x="0" y="28062"/>
                  <a:pt x="28062" y="0"/>
                  <a:pt x="6267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2400" b="0" i="0">
                <a:ln w="5953">
                  <a:solidFill>
                    <a:srgbClr val="2E75B6">
                      <a:alpha val="100000"/>
                    </a:srgbClr>
                  </a:solidFill>
                </a:ln>
                <a:solidFill>
                  <a:srgbClr val="000000">
                    <a:alpha val="100000"/>
                  </a:srgbClr>
                </a:solidFill>
                <a:effectLst>
                  <a:glow rad="47625">
                    <a:srgbClr val="81C4FF">
                      <a:alpha val="100000"/>
                    </a:srgbClr>
                  </a:glow>
                </a:effectLst>
                <a:latin typeface="黑体" panose="02010609060101010101" charset="-122"/>
                <a:ea typeface="黑体" panose="02010609060101010101" charset="-122"/>
              </a:rPr>
              <a:t>例 2</a:t>
            </a:r>
            <a:endParaRPr lang="zh-CN" altLang="en-US" sz="2400" b="0" i="0">
              <a:ln w="5953">
                <a:solidFill>
                  <a:srgbClr val="2E75B6">
                    <a:alpha val="100000"/>
                  </a:srgbClr>
                </a:solidFill>
              </a:ln>
              <a:solidFill>
                <a:srgbClr val="000000">
                  <a:alpha val="100000"/>
                </a:srgbClr>
              </a:solidFill>
              <a:effectLst>
                <a:glow rad="47625">
                  <a:srgbClr val="81C4FF">
                    <a:alpha val="100000"/>
                  </a:srgbClr>
                </a:glo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文本2" title=""/>
          <p:cNvSpPr txBox="1"/>
          <p:nvPr/>
        </p:nvSpPr>
        <p:spPr>
          <a:xfrm>
            <a:off x="6208233" y="155029"/>
            <a:ext cx="5780484" cy="159270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100"/>
              </a:lnSpc>
            </a:pP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如图所示电路中，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S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闭合后，两电压表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V</a:t>
            </a:r>
            <a:r>
              <a:rPr lang="zh-CN" altLang="en-US" sz="3000" b="1" i="0" baseline="-2500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V</a:t>
            </a:r>
            <a:r>
              <a:rPr lang="zh-CN" altLang="en-US" sz="3000" b="1" i="0" baseline="-2500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的示数分别如图所示，则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 baseline="-2500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两端的电压为______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V</a:t>
            </a:r>
            <a:r>
              <a:rPr lang="zh-CN" altLang="en-US" sz="22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2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形状6" title=""/>
          <p:cNvSpPr txBox="1"/>
          <p:nvPr/>
        </p:nvSpPr>
        <p:spPr>
          <a:xfrm>
            <a:off x="6189650" y="363579"/>
            <a:ext cx="855145" cy="376066"/>
          </a:xfrm>
          <a:custGeom>
            <a:gdLst>
              <a:gd name="connsiteX0" fmla="*/ 62678 w 855145"/>
              <a:gd name="connsiteY0" fmla="*/ 0 h 376066"/>
              <a:gd name="connsiteX1" fmla="*/ 792467 w 855145"/>
              <a:gd name="connsiteY1" fmla="*/ 0 h 376066"/>
              <a:gd name="connsiteX2" fmla="*/ 827083 w 855145"/>
              <a:gd name="connsiteY2" fmla="*/ 0 h 376066"/>
              <a:gd name="connsiteX3" fmla="*/ 855145 w 855145"/>
              <a:gd name="connsiteY3" fmla="*/ 313388 h 376066"/>
              <a:gd name="connsiteX4" fmla="*/ 855145 w 855145"/>
              <a:gd name="connsiteY4" fmla="*/ 348004 h 376066"/>
              <a:gd name="connsiteX5" fmla="*/ 62678 w 855145"/>
              <a:gd name="connsiteY5" fmla="*/ 376066 h 376066"/>
              <a:gd name="connsiteX6" fmla="*/ 28062 w 855145"/>
              <a:gd name="connsiteY6" fmla="*/ 376066 h 376066"/>
              <a:gd name="connsiteX7" fmla="*/ 0 w 855145"/>
              <a:gd name="connsiteY7" fmla="*/ 62678 h 376066"/>
              <a:gd name="connsiteX8" fmla="*/ 0 w 855145"/>
              <a:gd name="connsiteY8" fmla="*/ 28062 h 37606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145" h="376066">
                <a:moveTo>
                  <a:pt x="62678" y="0"/>
                </a:moveTo>
                <a:lnTo>
                  <a:pt x="792467" y="0"/>
                </a:lnTo>
                <a:cubicBezTo>
                  <a:pt x="827083" y="0"/>
                  <a:pt x="855145" y="28062"/>
                  <a:pt x="855145" y="62678"/>
                </a:cubicBezTo>
                <a:lnTo>
                  <a:pt x="855145" y="313388"/>
                </a:lnTo>
                <a:cubicBezTo>
                  <a:pt x="855145" y="348004"/>
                  <a:pt x="827083" y="376066"/>
                  <a:pt x="792467" y="376066"/>
                </a:cubicBezTo>
                <a:lnTo>
                  <a:pt x="62678" y="376066"/>
                </a:lnTo>
                <a:cubicBezTo>
                  <a:pt x="28062" y="376066"/>
                  <a:pt x="0" y="348004"/>
                  <a:pt x="0" y="313388"/>
                </a:cubicBezTo>
                <a:lnTo>
                  <a:pt x="0" y="62678"/>
                </a:lnTo>
                <a:cubicBezTo>
                  <a:pt x="0" y="28062"/>
                  <a:pt x="28062" y="0"/>
                  <a:pt x="6267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2400" b="0" i="0">
                <a:ln w="5953">
                  <a:solidFill>
                    <a:srgbClr val="2E75B6">
                      <a:alpha val="100000"/>
                    </a:srgbClr>
                  </a:solidFill>
                </a:ln>
                <a:solidFill>
                  <a:srgbClr val="000000">
                    <a:alpha val="100000"/>
                  </a:srgbClr>
                </a:solidFill>
                <a:effectLst>
                  <a:glow rad="47625">
                    <a:srgbClr val="81C4FF">
                      <a:alpha val="100000"/>
                    </a:srgbClr>
                  </a:glow>
                </a:effectLst>
                <a:latin typeface="黑体" panose="02010609060101010101" charset="-122"/>
                <a:ea typeface="黑体" panose="02010609060101010101" charset="-122"/>
              </a:rPr>
              <a:t>例 3</a:t>
            </a:r>
            <a:endParaRPr lang="zh-CN" altLang="en-US" sz="2400" b="0" i="0">
              <a:ln w="5953">
                <a:solidFill>
                  <a:srgbClr val="2E75B6">
                    <a:alpha val="100000"/>
                  </a:srgbClr>
                </a:solidFill>
              </a:ln>
              <a:solidFill>
                <a:srgbClr val="000000">
                  <a:alpha val="100000"/>
                </a:srgbClr>
              </a:solidFill>
              <a:effectLst>
                <a:glow rad="47625">
                  <a:srgbClr val="81C4FF">
                    <a:alpha val="100000"/>
                  </a:srgbClr>
                </a:glo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10" name="图片1" title=""/>
          <p:cNvPicPr>
            <a:picLocks noChangeAspect="1"/>
          </p:cNvPicPr>
          <p:nvPr/>
        </p:nvPicPr>
        <p:blipFill>
          <a:blip r:embed="rId2"/>
          <a:srcRect l="20085" t="50464" r="28241" b="6244"/>
          <a:stretch>
            <a:fillRect/>
          </a:stretch>
        </p:blipFill>
        <p:spPr>
          <a:xfrm>
            <a:off x="277482" y="3212963"/>
            <a:ext cx="5743099" cy="3470986"/>
          </a:xfrm>
          <a:prstGeom prst="rect">
            <a:avLst/>
          </a:prstGeom>
        </p:spPr>
      </p:pic>
      <p:grpSp>
        <p:nvGrpSpPr>
          <p:cNvPr id="11" name="组合1" title=""/>
          <p:cNvGrpSpPr/>
          <p:nvPr/>
        </p:nvGrpSpPr>
        <p:grpSpPr>
          <a:xfrm>
            <a:off x="6402534" y="1814998"/>
            <a:ext cx="5266477" cy="4153320"/>
            <a:chExt cx="5266477" cy="4153320"/>
          </a:xfrm>
        </p:grpSpPr>
        <p:pic>
          <p:nvPicPr>
            <p:cNvPr id="12" name="图片2"/>
            <p:cNvPicPr>
              <a:picLocks noChangeAspect="1"/>
            </p:cNvPicPr>
            <p:nvPr/>
          </p:nvPicPr>
          <p:blipFill>
            <a:blip r:embed="rId3"/>
            <a:srcRect l="34042"/>
            <a:stretch>
              <a:fillRect/>
            </a:stretch>
          </p:blipFill>
          <p:spPr>
            <a:xfrm>
              <a:off x="0" y="2258197"/>
              <a:ext cx="5266477" cy="1895123"/>
            </a:xfrm>
            <a:prstGeom prst="rect">
              <a:avLst/>
            </a:prstGeom>
          </p:spPr>
        </p:pic>
        <p:pic>
          <p:nvPicPr>
            <p:cNvPr id="13" name="图片3"/>
            <p:cNvPicPr>
              <a:picLocks noChangeAspect="1"/>
            </p:cNvPicPr>
            <p:nvPr/>
          </p:nvPicPr>
          <p:blipFill>
            <a:blip r:embed="rId4"/>
            <a:srcRect t="8943" r="70599" b="9756"/>
            <a:stretch>
              <a:fillRect/>
            </a:stretch>
          </p:blipFill>
          <p:spPr>
            <a:xfrm>
              <a:off x="2131085" y="0"/>
              <a:ext cx="3080595" cy="2033668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1" title=""/>
          <p:cNvSpPr txBox="1"/>
          <p:nvPr/>
        </p:nvSpPr>
        <p:spPr>
          <a:xfrm>
            <a:off x="223980" y="155029"/>
            <a:ext cx="5780484" cy="439416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100"/>
              </a:lnSpc>
            </a:pP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在如图所示的电路图中，电源电压保持不变。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₁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₂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是两个不同规格的小灯泡。只闭合开关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S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₁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时，电压表的示数为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3V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；只闭合开关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S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₂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时，电压表的示数为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1.2V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；只闭合开关时，两个电流表的示数分别为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0.46 A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0.18A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。则: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(1)电源电压是多少?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(2)只闭合开关时，灯两端的电压是多少?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/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(3)只闭合开关时，通过灯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的电流是多少?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形状4" title=""/>
          <p:cNvSpPr txBox="1"/>
          <p:nvPr/>
        </p:nvSpPr>
        <p:spPr>
          <a:xfrm>
            <a:off x="3951970" y="-352"/>
            <a:ext cx="4289298" cy="359026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2500" b="0" i="0">
                <a:ln w="4762">
                  <a:solidFill>
                    <a:srgbClr val="236BAD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effectLst>
                  <a:glow rad="38100">
                    <a:srgbClr val="81C4FF">
                      <a:alpha val="100000"/>
                    </a:srgbClr>
                  </a:glow>
                  <a:outerShdw blurRad="9525" dir="13500000" sy="23000" kx="1200000" algn="br" rotWithShape="0">
                    <a:srgbClr val="236BAD">
                      <a:alpha val="100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典例解析</a:t>
            </a:r>
            <a:endParaRPr lang="zh-CN" altLang="en-US" sz="2500" b="0" i="0">
              <a:ln w="4762">
                <a:solidFill>
                  <a:srgbClr val="236BAD">
                    <a:alpha val="100000"/>
                  </a:srgbClr>
                </a:solidFill>
              </a:ln>
              <a:solidFill>
                <a:srgbClr val="FFFFFF">
                  <a:alpha val="100000"/>
                </a:srgbClr>
              </a:solidFill>
              <a:effectLst>
                <a:glow rad="38100">
                  <a:srgbClr val="81C4FF">
                    <a:alpha val="100000"/>
                  </a:srgbClr>
                </a:glow>
                <a:outerShdw blurRad="9525" dir="13500000" sy="23000" kx="1200000" algn="br" rotWithShape="0">
                  <a:srgbClr val="236BAD">
                    <a:alpha val="100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形状5" title=""/>
          <p:cNvSpPr txBox="1"/>
          <p:nvPr/>
        </p:nvSpPr>
        <p:spPr>
          <a:xfrm>
            <a:off x="284150" y="362788"/>
            <a:ext cx="855145" cy="376066"/>
          </a:xfrm>
          <a:custGeom>
            <a:gdLst>
              <a:gd name="connsiteX0" fmla="*/ 62678 w 855145"/>
              <a:gd name="connsiteY0" fmla="*/ 0 h 376066"/>
              <a:gd name="connsiteX1" fmla="*/ 792467 w 855145"/>
              <a:gd name="connsiteY1" fmla="*/ 0 h 376066"/>
              <a:gd name="connsiteX2" fmla="*/ 827083 w 855145"/>
              <a:gd name="connsiteY2" fmla="*/ 0 h 376066"/>
              <a:gd name="connsiteX3" fmla="*/ 855145 w 855145"/>
              <a:gd name="connsiteY3" fmla="*/ 313388 h 376066"/>
              <a:gd name="connsiteX4" fmla="*/ 855145 w 855145"/>
              <a:gd name="connsiteY4" fmla="*/ 348004 h 376066"/>
              <a:gd name="connsiteX5" fmla="*/ 62678 w 855145"/>
              <a:gd name="connsiteY5" fmla="*/ 376066 h 376066"/>
              <a:gd name="connsiteX6" fmla="*/ 28062 w 855145"/>
              <a:gd name="connsiteY6" fmla="*/ 376066 h 376066"/>
              <a:gd name="connsiteX7" fmla="*/ 0 w 855145"/>
              <a:gd name="connsiteY7" fmla="*/ 62678 h 376066"/>
              <a:gd name="connsiteX8" fmla="*/ 0 w 855145"/>
              <a:gd name="connsiteY8" fmla="*/ 28062 h 37606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145" h="376066">
                <a:moveTo>
                  <a:pt x="62678" y="0"/>
                </a:moveTo>
                <a:lnTo>
                  <a:pt x="792467" y="0"/>
                </a:lnTo>
                <a:cubicBezTo>
                  <a:pt x="827083" y="0"/>
                  <a:pt x="855145" y="28062"/>
                  <a:pt x="855145" y="62678"/>
                </a:cubicBezTo>
                <a:lnTo>
                  <a:pt x="855145" y="313388"/>
                </a:lnTo>
                <a:cubicBezTo>
                  <a:pt x="855145" y="348004"/>
                  <a:pt x="827083" y="376066"/>
                  <a:pt x="792467" y="376066"/>
                </a:cubicBezTo>
                <a:lnTo>
                  <a:pt x="62678" y="376066"/>
                </a:lnTo>
                <a:cubicBezTo>
                  <a:pt x="28062" y="376066"/>
                  <a:pt x="0" y="348004"/>
                  <a:pt x="0" y="313388"/>
                </a:cubicBezTo>
                <a:lnTo>
                  <a:pt x="0" y="62678"/>
                </a:lnTo>
                <a:cubicBezTo>
                  <a:pt x="0" y="28062"/>
                  <a:pt x="28062" y="0"/>
                  <a:pt x="6267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2400" b="0" i="0">
                <a:ln w="5953">
                  <a:solidFill>
                    <a:srgbClr val="2E75B6">
                      <a:alpha val="100000"/>
                    </a:srgbClr>
                  </a:solidFill>
                </a:ln>
                <a:solidFill>
                  <a:srgbClr val="000000">
                    <a:alpha val="100000"/>
                  </a:srgbClr>
                </a:solidFill>
                <a:effectLst>
                  <a:glow rad="47625">
                    <a:srgbClr val="81C4FF">
                      <a:alpha val="100000"/>
                    </a:srgbClr>
                  </a:glow>
                </a:effectLst>
                <a:latin typeface="黑体" panose="02010609060101010101" charset="-122"/>
                <a:ea typeface="黑体" panose="02010609060101010101" charset="-122"/>
              </a:rPr>
              <a:t>例 4</a:t>
            </a:r>
            <a:endParaRPr lang="zh-CN" altLang="en-US" sz="2400" b="0" i="0">
              <a:ln w="5953">
                <a:solidFill>
                  <a:srgbClr val="2E75B6">
                    <a:alpha val="100000"/>
                  </a:srgbClr>
                </a:solidFill>
              </a:ln>
              <a:solidFill>
                <a:srgbClr val="000000">
                  <a:alpha val="100000"/>
                </a:srgbClr>
              </a:solidFill>
              <a:effectLst>
                <a:glow rad="47625">
                  <a:srgbClr val="81C4FF">
                    <a:alpha val="100000"/>
                  </a:srgbClr>
                </a:glo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8" name="图片1" title=""/>
          <p:cNvPicPr>
            <a:picLocks noChangeAspect="1"/>
          </p:cNvPicPr>
          <p:nvPr/>
        </p:nvPicPr>
        <p:blipFill>
          <a:blip r:embed="rId2"/>
          <a:srcRect l="73783" t="74852" r="10020" b="16686"/>
          <a:stretch>
            <a:fillRect/>
          </a:stretch>
        </p:blipFill>
        <p:spPr>
          <a:xfrm>
            <a:off x="2976391" y="4434068"/>
            <a:ext cx="2987269" cy="2163385"/>
          </a:xfrm>
          <a:prstGeom prst="rect">
            <a:avLst/>
          </a:prstGeom>
        </p:spPr>
      </p:pic>
      <p:pic>
        <p:nvPicPr>
          <p:cNvPr id="9" name="图片2" title=""/>
          <p:cNvPicPr>
            <a:picLocks noChangeAspect="1"/>
          </p:cNvPicPr>
          <p:nvPr/>
        </p:nvPicPr>
        <p:blipFill>
          <a:blip r:embed="rId3"/>
          <a:srcRect l="1915" t="16549" r="82535" b="13732"/>
          <a:stretch>
            <a:fillRect/>
          </a:stretch>
        </p:blipFill>
        <p:spPr>
          <a:xfrm>
            <a:off x="11455241" y="6177896"/>
            <a:ext cx="523551" cy="4898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形状4" title=""/>
          <p:cNvSpPr txBox="1"/>
          <p:nvPr/>
        </p:nvSpPr>
        <p:spPr>
          <a:xfrm>
            <a:off x="3951970" y="-352"/>
            <a:ext cx="4289298" cy="359026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2500" b="0" i="0">
                <a:ln w="4762">
                  <a:solidFill>
                    <a:srgbClr val="236BAD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effectLst>
                  <a:glow rad="38100">
                    <a:srgbClr val="81C4FF">
                      <a:alpha val="100000"/>
                    </a:srgbClr>
                  </a:glow>
                  <a:outerShdw blurRad="9525" dir="13500000" sy="23000" kx="1200000" algn="br" rotWithShape="0">
                    <a:srgbClr val="236BAD">
                      <a:alpha val="100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随堂练习</a:t>
            </a:r>
            <a:endParaRPr lang="zh-CN" altLang="en-US" sz="2500" b="0" i="0">
              <a:ln w="4762">
                <a:solidFill>
                  <a:srgbClr val="236BAD">
                    <a:alpha val="100000"/>
                  </a:srgbClr>
                </a:solidFill>
              </a:ln>
              <a:solidFill>
                <a:srgbClr val="FFFFFF">
                  <a:alpha val="100000"/>
                </a:srgbClr>
              </a:solidFill>
              <a:effectLst>
                <a:glow rad="38100">
                  <a:srgbClr val="81C4FF">
                    <a:alpha val="100000"/>
                  </a:srgbClr>
                </a:glow>
                <a:outerShdw blurRad="9525" dir="13500000" sy="23000" kx="1200000" algn="br" rotWithShape="0">
                  <a:srgbClr val="236BAD">
                    <a:alpha val="100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1" title=""/>
          <p:cNvSpPr txBox="1"/>
          <p:nvPr/>
        </p:nvSpPr>
        <p:spPr>
          <a:xfrm>
            <a:off x="266033" y="155715"/>
            <a:ext cx="5780484" cy="116541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100"/>
              </a:lnSpc>
            </a:pP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如图所示，某小组在“探究并联电路中电压的特点”实验中：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形状5" title=""/>
          <p:cNvSpPr txBox="1"/>
          <p:nvPr/>
        </p:nvSpPr>
        <p:spPr>
          <a:xfrm>
            <a:off x="265900" y="363103"/>
            <a:ext cx="1721920" cy="376066"/>
          </a:xfrm>
          <a:custGeom>
            <a:gdLst>
              <a:gd name="connsiteX0" fmla="*/ 62678 w 1721920"/>
              <a:gd name="connsiteY0" fmla="*/ 0 h 376066"/>
              <a:gd name="connsiteX1" fmla="*/ 1659242 w 1721920"/>
              <a:gd name="connsiteY1" fmla="*/ 0 h 376066"/>
              <a:gd name="connsiteX2" fmla="*/ 1675865 w 1721920"/>
              <a:gd name="connsiteY2" fmla="*/ 0 h 376066"/>
              <a:gd name="connsiteX3" fmla="*/ 1715317 w 1721920"/>
              <a:gd name="connsiteY3" fmla="*/ 30112 h 376066"/>
              <a:gd name="connsiteX4" fmla="*/ 1721920 w 1721920"/>
              <a:gd name="connsiteY4" fmla="*/ 313388 h 376066"/>
              <a:gd name="connsiteX5" fmla="*/ 1721920 w 1721920"/>
              <a:gd name="connsiteY5" fmla="*/ 330012 h 376066"/>
              <a:gd name="connsiteX6" fmla="*/ 1691808 w 1721920"/>
              <a:gd name="connsiteY6" fmla="*/ 369463 h 376066"/>
              <a:gd name="connsiteX7" fmla="*/ 62678 w 1721920"/>
              <a:gd name="connsiteY7" fmla="*/ 376066 h 376066"/>
              <a:gd name="connsiteX8" fmla="*/ 28062 w 1721920"/>
              <a:gd name="connsiteY8" fmla="*/ 376066 h 376066"/>
              <a:gd name="connsiteX9" fmla="*/ 0 w 1721920"/>
              <a:gd name="connsiteY9" fmla="*/ 62678 h 376066"/>
              <a:gd name="connsiteX10" fmla="*/ 0 w 1721920"/>
              <a:gd name="connsiteY10" fmla="*/ 28062 h 37606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21920" h="376066">
                <a:moveTo>
                  <a:pt x="62678" y="0"/>
                </a:moveTo>
                <a:lnTo>
                  <a:pt x="1659242" y="0"/>
                </a:lnTo>
                <a:cubicBezTo>
                  <a:pt x="1675865" y="0"/>
                  <a:pt x="1691808" y="6603"/>
                  <a:pt x="1703562" y="18358"/>
                </a:cubicBezTo>
                <a:cubicBezTo>
                  <a:pt x="1715317" y="30112"/>
                  <a:pt x="1721920" y="46055"/>
                  <a:pt x="1721920" y="62678"/>
                </a:cubicBezTo>
                <a:lnTo>
                  <a:pt x="1721920" y="313388"/>
                </a:lnTo>
                <a:cubicBezTo>
                  <a:pt x="1721920" y="330012"/>
                  <a:pt x="1715317" y="345954"/>
                  <a:pt x="1703562" y="357708"/>
                </a:cubicBezTo>
                <a:cubicBezTo>
                  <a:pt x="1691808" y="369463"/>
                  <a:pt x="1675865" y="376066"/>
                  <a:pt x="1659242" y="376066"/>
                </a:cubicBezTo>
                <a:lnTo>
                  <a:pt x="62678" y="376066"/>
                </a:lnTo>
                <a:cubicBezTo>
                  <a:pt x="28062" y="376066"/>
                  <a:pt x="0" y="348004"/>
                  <a:pt x="0" y="313388"/>
                </a:cubicBezTo>
                <a:lnTo>
                  <a:pt x="0" y="62678"/>
                </a:lnTo>
                <a:cubicBezTo>
                  <a:pt x="0" y="28062"/>
                  <a:pt x="28062" y="0"/>
                  <a:pt x="6267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2400" b="0" i="0">
                <a:ln w="5953">
                  <a:solidFill>
                    <a:srgbClr val="2E75B6">
                      <a:alpha val="100000"/>
                    </a:srgbClr>
                  </a:solidFill>
                </a:ln>
                <a:solidFill>
                  <a:srgbClr val="000000">
                    <a:alpha val="100000"/>
                  </a:srgbClr>
                </a:solidFill>
                <a:effectLst>
                  <a:glow rad="47625">
                    <a:srgbClr val="81C4FF">
                      <a:alpha val="100000"/>
                    </a:srgbClr>
                  </a:glow>
                </a:effectLst>
                <a:latin typeface="黑体" panose="02010609060101010101" charset="-122"/>
                <a:ea typeface="黑体" panose="02010609060101010101" charset="-122"/>
              </a:rPr>
              <a:t>变式训练 1</a:t>
            </a:r>
            <a:endParaRPr lang="zh-CN" altLang="en-US" sz="2400" b="0" i="0">
              <a:ln w="5953">
                <a:solidFill>
                  <a:srgbClr val="2E75B6">
                    <a:alpha val="100000"/>
                  </a:srgbClr>
                </a:solidFill>
              </a:ln>
              <a:solidFill>
                <a:srgbClr val="000000">
                  <a:alpha val="100000"/>
                </a:srgbClr>
              </a:solidFill>
              <a:effectLst>
                <a:glow rad="47625">
                  <a:srgbClr val="81C4FF">
                    <a:alpha val="100000"/>
                  </a:srgbClr>
                </a:glo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文本2" title=""/>
          <p:cNvSpPr txBox="1"/>
          <p:nvPr/>
        </p:nvSpPr>
        <p:spPr>
          <a:xfrm>
            <a:off x="266262" y="3395482"/>
            <a:ext cx="5780284" cy="245030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500"/>
              </a:lnSpc>
            </a:pP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(1)如图甲所示，根据电路图，用笔画线代替导线，将实物电路连接起来。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>
              <a:lnSpc>
                <a:spcPts val="3500"/>
              </a:lnSpc>
            </a:pP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(2)连接电路时，开关处于</a:t>
            </a:r>
            <a:r>
              <a:rPr lang="zh-CN" altLang="en-US" sz="2400" b="0" i="0" u="sng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状态。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>
              <a:lnSpc>
                <a:spcPts val="3500"/>
              </a:lnSpc>
            </a:pP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(3)正确连接好电路后，闭合开关，电压表的示数如图乙所示，为</a:t>
            </a:r>
            <a:r>
              <a:rPr lang="zh-CN" altLang="en-US" sz="2400" b="0" i="0" u="sng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V。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9" name="图片1" title=""/>
          <p:cNvPicPr>
            <a:picLocks noChangeAspect="1"/>
          </p:cNvPicPr>
          <p:nvPr/>
        </p:nvPicPr>
        <p:blipFill>
          <a:blip r:embed="rId2"/>
          <a:srcRect l="13824" t="82665" r="49693" b="7753"/>
          <a:stretch>
            <a:fillRect/>
          </a:stretch>
        </p:blipFill>
        <p:spPr>
          <a:xfrm>
            <a:off x="265890" y="1320546"/>
            <a:ext cx="5696845" cy="2075116"/>
          </a:xfrm>
          <a:prstGeom prst="rect">
            <a:avLst/>
          </a:prstGeom>
        </p:spPr>
      </p:pic>
      <p:sp>
        <p:nvSpPr>
          <p:cNvPr id="10" name="文本3" title=""/>
          <p:cNvSpPr txBox="1"/>
          <p:nvPr/>
        </p:nvSpPr>
        <p:spPr>
          <a:xfrm>
            <a:off x="6168981" y="362998"/>
            <a:ext cx="5780284" cy="380619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500"/>
              </a:lnSpc>
            </a:pP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(4)测得灯泡L₁两端电压后，再测得灯泡L₂两端电压和A、B两端电压，记录数据。改变两个小灯泡的规格，重复以上操作，其目的是</a:t>
            </a:r>
            <a:r>
              <a:rPr lang="zh-CN" altLang="en-US" sz="2400" b="0" i="0" u="sng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>
              <a:lnSpc>
                <a:spcPts val="3500"/>
              </a:lnSpc>
            </a:pP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(5)评估交流环节，有同学提出：实验中连接完电路，闭合开关，发现电压表指针反向偏转，原因是</a:t>
            </a:r>
            <a:r>
              <a:rPr lang="zh-CN" altLang="en-US" sz="2400" b="0" i="0" u="sng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形状4" title=""/>
          <p:cNvSpPr txBox="1"/>
          <p:nvPr/>
        </p:nvSpPr>
        <p:spPr>
          <a:xfrm>
            <a:off x="3951970" y="-352"/>
            <a:ext cx="4289298" cy="359026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2500" b="0" i="0">
                <a:ln w="4762">
                  <a:solidFill>
                    <a:srgbClr val="236BAD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effectLst>
                  <a:glow rad="38100">
                    <a:srgbClr val="81C4FF">
                      <a:alpha val="100000"/>
                    </a:srgbClr>
                  </a:glow>
                  <a:outerShdw blurRad="9525" dir="13500000" sy="23000" kx="1200000" algn="br" rotWithShape="0">
                    <a:srgbClr val="236BAD">
                      <a:alpha val="100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随堂练习</a:t>
            </a:r>
            <a:endParaRPr lang="zh-CN" altLang="en-US" sz="2500" b="0" i="0">
              <a:ln w="4762">
                <a:solidFill>
                  <a:srgbClr val="236BAD">
                    <a:alpha val="100000"/>
                  </a:srgbClr>
                </a:solidFill>
              </a:ln>
              <a:solidFill>
                <a:srgbClr val="FFFFFF">
                  <a:alpha val="100000"/>
                </a:srgbClr>
              </a:solidFill>
              <a:effectLst>
                <a:glow rad="38100">
                  <a:srgbClr val="81C4FF">
                    <a:alpha val="100000"/>
                  </a:srgbClr>
                </a:glow>
                <a:outerShdw blurRad="9525" dir="13500000" sy="23000" kx="1200000" algn="br" rotWithShape="0">
                  <a:srgbClr val="236BAD">
                    <a:alpha val="100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1" title=""/>
          <p:cNvSpPr txBox="1"/>
          <p:nvPr/>
        </p:nvSpPr>
        <p:spPr>
          <a:xfrm>
            <a:off x="266033" y="155715"/>
            <a:ext cx="5780484" cy="174306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100"/>
              </a:lnSpc>
            </a:pPr>
            <a:r>
              <a:rPr lang="zh-CN" altLang="en-US" sz="2400" b="0" i="0">
                <a:solidFill>
                  <a:srgbClr val="FFEE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如图，电源电压不变，闭合开关，电压表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V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₁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的示数为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6 V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,电压表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V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₂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的示数为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3.6V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。下列说法不正确的是()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形状5" title=""/>
          <p:cNvSpPr txBox="1"/>
          <p:nvPr/>
        </p:nvSpPr>
        <p:spPr>
          <a:xfrm>
            <a:off x="265900" y="363103"/>
            <a:ext cx="1721920" cy="376066"/>
          </a:xfrm>
          <a:custGeom>
            <a:gdLst>
              <a:gd name="connsiteX0" fmla="*/ 62678 w 1721920"/>
              <a:gd name="connsiteY0" fmla="*/ 0 h 376066"/>
              <a:gd name="connsiteX1" fmla="*/ 1659242 w 1721920"/>
              <a:gd name="connsiteY1" fmla="*/ 0 h 376066"/>
              <a:gd name="connsiteX2" fmla="*/ 1675865 w 1721920"/>
              <a:gd name="connsiteY2" fmla="*/ 0 h 376066"/>
              <a:gd name="connsiteX3" fmla="*/ 1715317 w 1721920"/>
              <a:gd name="connsiteY3" fmla="*/ 30112 h 376066"/>
              <a:gd name="connsiteX4" fmla="*/ 1721920 w 1721920"/>
              <a:gd name="connsiteY4" fmla="*/ 313388 h 376066"/>
              <a:gd name="connsiteX5" fmla="*/ 1721920 w 1721920"/>
              <a:gd name="connsiteY5" fmla="*/ 330012 h 376066"/>
              <a:gd name="connsiteX6" fmla="*/ 1691808 w 1721920"/>
              <a:gd name="connsiteY6" fmla="*/ 369463 h 376066"/>
              <a:gd name="connsiteX7" fmla="*/ 62678 w 1721920"/>
              <a:gd name="connsiteY7" fmla="*/ 376066 h 376066"/>
              <a:gd name="connsiteX8" fmla="*/ 28062 w 1721920"/>
              <a:gd name="connsiteY8" fmla="*/ 376066 h 376066"/>
              <a:gd name="connsiteX9" fmla="*/ 0 w 1721920"/>
              <a:gd name="connsiteY9" fmla="*/ 62678 h 376066"/>
              <a:gd name="connsiteX10" fmla="*/ 0 w 1721920"/>
              <a:gd name="connsiteY10" fmla="*/ 28062 h 37606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21920" h="376066">
                <a:moveTo>
                  <a:pt x="62678" y="0"/>
                </a:moveTo>
                <a:lnTo>
                  <a:pt x="1659242" y="0"/>
                </a:lnTo>
                <a:cubicBezTo>
                  <a:pt x="1675865" y="0"/>
                  <a:pt x="1691808" y="6603"/>
                  <a:pt x="1703562" y="18358"/>
                </a:cubicBezTo>
                <a:cubicBezTo>
                  <a:pt x="1715317" y="30112"/>
                  <a:pt x="1721920" y="46055"/>
                  <a:pt x="1721920" y="62678"/>
                </a:cubicBezTo>
                <a:lnTo>
                  <a:pt x="1721920" y="313388"/>
                </a:lnTo>
                <a:cubicBezTo>
                  <a:pt x="1721920" y="330012"/>
                  <a:pt x="1715317" y="345954"/>
                  <a:pt x="1703562" y="357708"/>
                </a:cubicBezTo>
                <a:cubicBezTo>
                  <a:pt x="1691808" y="369463"/>
                  <a:pt x="1675865" y="376066"/>
                  <a:pt x="1659242" y="376066"/>
                </a:cubicBezTo>
                <a:lnTo>
                  <a:pt x="62678" y="376066"/>
                </a:lnTo>
                <a:cubicBezTo>
                  <a:pt x="28062" y="376066"/>
                  <a:pt x="0" y="348004"/>
                  <a:pt x="0" y="313388"/>
                </a:cubicBezTo>
                <a:lnTo>
                  <a:pt x="0" y="62678"/>
                </a:lnTo>
                <a:cubicBezTo>
                  <a:pt x="0" y="28062"/>
                  <a:pt x="28062" y="0"/>
                  <a:pt x="6267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2400" b="0" i="0">
                <a:ln w="5953">
                  <a:solidFill>
                    <a:srgbClr val="2E75B6">
                      <a:alpha val="100000"/>
                    </a:srgbClr>
                  </a:solidFill>
                </a:ln>
                <a:solidFill>
                  <a:srgbClr val="000000">
                    <a:alpha val="100000"/>
                  </a:srgbClr>
                </a:solidFill>
                <a:effectLst>
                  <a:glow rad="47625">
                    <a:srgbClr val="81C4FF">
                      <a:alpha val="100000"/>
                    </a:srgbClr>
                  </a:glow>
                </a:effectLst>
                <a:latin typeface="黑体" panose="02010609060101010101" charset="-122"/>
                <a:ea typeface="黑体" panose="02010609060101010101" charset="-122"/>
              </a:rPr>
              <a:t>变式训练 2</a:t>
            </a:r>
            <a:endParaRPr lang="zh-CN" altLang="en-US" sz="2400" b="0" i="0">
              <a:ln w="5953">
                <a:solidFill>
                  <a:srgbClr val="2E75B6">
                    <a:alpha val="100000"/>
                  </a:srgbClr>
                </a:solidFill>
              </a:ln>
              <a:solidFill>
                <a:srgbClr val="000000">
                  <a:alpha val="100000"/>
                </a:srgbClr>
              </a:solidFill>
              <a:effectLst>
                <a:glow rad="47625">
                  <a:srgbClr val="81C4FF">
                    <a:alpha val="100000"/>
                  </a:srgbClr>
                </a:glo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文本2" title=""/>
          <p:cNvSpPr txBox="1"/>
          <p:nvPr/>
        </p:nvSpPr>
        <p:spPr>
          <a:xfrm>
            <a:off x="266633" y="1772641"/>
            <a:ext cx="5780284" cy="2359214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500"/>
              </a:lnSpc>
            </a:pP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A.电源电压为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6V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  <a:p>
            <a:pPr marL="0" algn="l">
              <a:lnSpc>
                <a:spcPts val="4400"/>
              </a:lnSpc>
            </a:pP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B.将电压表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V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₂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换成电流表,则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L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₁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亮,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₂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不亮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algn="l">
              <a:lnSpc>
                <a:spcPts val="4400"/>
              </a:lnSpc>
            </a:pP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L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₁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两端电压为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2.4V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  <a:p>
            <a:pPr marL="0" algn="l">
              <a:lnSpc>
                <a:spcPts val="4400"/>
              </a:lnSpc>
            </a:pP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D.将电压表都换成电流表，则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₂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₂</a:t>
            </a:r>
            <a:r>
              <a:rPr lang="zh-CN" altLang="en-US" sz="2400" b="0" i="0">
                <a:solidFill>
                  <a:srgbClr val="0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并联</a:t>
            </a:r>
            <a:endParaRPr lang="zh-CN" altLang="en-US" sz="2400" b="0" i="0">
              <a:solidFill>
                <a:srgbClr val="000000">
                  <a:alpha val="10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9" name="图片1" title=""/>
          <p:cNvPicPr>
            <a:picLocks noChangeAspect="1"/>
          </p:cNvPicPr>
          <p:nvPr/>
        </p:nvPicPr>
        <p:blipFill>
          <a:blip r:embed="rId2"/>
          <a:srcRect l="75746" t="25619" r="9038" b="66303"/>
          <a:stretch>
            <a:fillRect/>
          </a:stretch>
        </p:blipFill>
        <p:spPr>
          <a:xfrm>
            <a:off x="2794864" y="4130907"/>
            <a:ext cx="3168844" cy="233479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3.03.31"/>
  <p:tag name="AS_TITLE" val="Aspose.Slides for Java"/>
  <p:tag name="AS_VERSION" val="23.3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等线 Light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等线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180</Paragraphs>
  <Slides>13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等线 Light</vt:lpstr>
      <vt:lpstr>等线</vt:lpstr>
      <vt:lpstr>楷体</vt:lpstr>
      <vt:lpstr>微软雅黑</vt:lpstr>
      <vt:lpstr>Times New Roman</vt:lpstr>
      <vt:lpstr>宋体</vt:lpstr>
      <vt:lpstr>黑体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23.0300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2025-12-06T21:09:12Z</cp:lastPrinted>
  <dcterms:created xsi:type="dcterms:W3CDTF">2025-12-06T21:09:12Z</dcterms:created>
  <dcterms:modified xsi:type="dcterms:W3CDTF">2025-12-06T13:09:12Z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