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Default Extension="image" ContentType="image/unknown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2"/>
    <p:sldMasterId id="2147483652" r:id="rId3"/>
  </p:sldMasterIdLst>
  <p:notesMasterIdLst>
    <p:notesMasterId r:id="rId4"/>
  </p:notesMasterIdLst>
  <p:handoutMasterIdLst>
    <p:handoutMasterId r:id="rId5"/>
  </p:handoutMasterIdLst>
  <p:sldIdLst>
    <p:sldId id="1037" r:id="rId6"/>
    <p:sldId id="1038" r:id="rId7"/>
    <p:sldId id="1039" r:id="rId8"/>
    <p:sldId id="1040" r:id="rId9"/>
    <p:sldId id="1041" r:id="rId10"/>
    <p:sldId id="1042" r:id="rId11"/>
    <p:sldId id="1043" r:id="rId12"/>
    <p:sldId id="1044" r:id="rId13"/>
    <p:sldId id="1045" r:id="rId14"/>
    <p:sldId id="1046" r:id="rId15"/>
    <p:sldId id="1047" r:id="rId16"/>
    <p:sldId id="1048" r:id="rId17"/>
    <p:sldId id="1049" r:id="rId18"/>
    <p:sldId id="1050" r:id="rId19"/>
    <p:sldId id="1051" r:id="rId20"/>
    <p:sldId id="1052" r:id="rId21"/>
    <p:sldId id="1053" r:id="rId22"/>
    <p:sldId id="1054" r:id="rId23"/>
    <p:sldId id="1055" r:id="rId24"/>
    <p:sldId id="1056" r:id="rId25"/>
    <p:sldId id="1057" r:id="rId26"/>
    <p:sldId id="1058" r:id="rId27"/>
    <p:sldId id="1059" r:id="rId28"/>
    <p:sldId id="1060" r:id="rId29"/>
    <p:sldId id="1061" r:id="rId30"/>
  </p:sldIdLst>
  <p:sldSz cx="12192000" cy="6858000"/>
  <p:notesSz cx="6858000" cy="9144000"/>
  <p:embeddedFontLst>
    <p:embeddedFont>
      <p:font typeface="方正大标宋简体" panose="02000000000000000000" charset="-122"/>
      <p:regular r:id="rId32"/>
    </p:embeddedFont>
    <p:embeddedFont>
      <p:font typeface="黑体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楷体" panose="02010609060101010101" charset="-122"/>
      <p:regular r:id="rId38"/>
    </p:embeddedFont>
  </p:embeddedFontLst>
  <p:custDataLst>
    <p:tags r:id="rId3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54" userDrawn="1">
          <p15:clr>
            <a:srgbClr val="A4A3A4"/>
          </p15:clr>
        </p15:guide>
        <p15:guide id="2" pos="39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作者" initials="作" lastIdx="0" clrIdx="1"/>
  <p:cmAuthor id="2" name="xjj" initials="x" lastIdx="0" clrIdx="1"/>
  <p:cmAuthor id="3" name="lenovo" initials="l" lastIdx="0" clrIdx="2"/>
  <p:cmAuthor id="4" name="admin" initials="a" lastIdx="0" clrIdx="3"/>
  <p:cmAuthor id="5" name="Administrator" initials="A" lastIdx="0" clrIdx="4"/>
  <p:cmAuthor id="6" name="夏风sunny" initials="夏" lastIdx="0" clrIdx="5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754"/>
        <p:guide pos="39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tags" Target="tags/tag87.xml" /><Relationship Id="rId32" Type="http://schemas.openxmlformats.org/officeDocument/2006/relationships/font" Target="fonts/font1.fntdata" /><Relationship Id="rId33" Type="http://schemas.openxmlformats.org/officeDocument/2006/relationships/font" Target="fonts/font2.fntdata" /><Relationship Id="rId34" Type="http://schemas.openxmlformats.org/officeDocument/2006/relationships/font" Target="fonts/font3.fntdata" /><Relationship Id="rId35" Type="http://schemas.openxmlformats.org/officeDocument/2006/relationships/font" Target="fonts/font4.fntdata" /><Relationship Id="rId36" Type="http://schemas.openxmlformats.org/officeDocument/2006/relationships/font" Target="fonts/font5.fntdata" /><Relationship Id="rId37" Type="http://schemas.openxmlformats.org/officeDocument/2006/relationships/font" Target="fonts/font6.fntdata" /><Relationship Id="rId38" Type="http://schemas.openxmlformats.org/officeDocument/2006/relationships/font" Target="fonts/font7.fntdata" /><Relationship Id="rId39" Type="http://schemas.openxmlformats.org/officeDocument/2006/relationships/presProps" Target="presProps.xml" /><Relationship Id="rId4" Type="http://schemas.openxmlformats.org/officeDocument/2006/relationships/notesMaster" Target="notesMasters/notesMaster1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/>
            </a:fld>
            <a:endParaRPr lang="zh-CN" altLang="en-US" strike="noStrike" noProof="1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 idx="6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7" name="备注占位符 4"/>
          <p:cNvSpPr>
            <a:spLocks noGrp="1"/>
          </p:cNvSpPr>
          <p:nvPr>
            <p:ph type="body" sz="quarter" idx="7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/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image" Target="../media/image1.png" /><Relationship Id="rId4" Type="http://schemas.openxmlformats.org/officeDocument/2006/relationships/tags" Target="../tags/tag3.xml" /><Relationship Id="rId5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image" Target="../media/image2.png" /><Relationship Id="rId3" Type="http://schemas.openxmlformats.org/officeDocument/2006/relationships/tags" Target="../tags/tag5.xml" /><Relationship Id="rId4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image" Target="../media/image1.png" /><Relationship Id="rId4" Type="http://schemas.openxmlformats.org/officeDocument/2006/relationships/tags" Target="../tags/tag8.xml" /><Relationship Id="rId5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2.png" /><Relationship Id="rId3" Type="http://schemas.openxmlformats.org/officeDocument/2006/relationships/tags" Target="../tags/tag10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-23392" y="47631"/>
            <a:ext cx="43141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400" b="1"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</a:rPr>
              <a:t>实践  </a:t>
            </a:r>
            <a:r>
              <a:rPr lang="zh-CN" sz="2400" b="1"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</a:rPr>
              <a:t>调研桥梁建筑中的力平衡</a:t>
            </a:r>
            <a:endParaRPr lang="zh-CN" sz="2400" b="1"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73025" y="508000"/>
            <a:ext cx="12037695" cy="6250305"/>
          </a:xfrm>
          <a:prstGeom prst="rect">
            <a:avLst/>
          </a:prstGeom>
          <a:solidFill>
            <a:schemeClr val="bg1">
              <a:alpha val="88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596755" y="-5080"/>
            <a:ext cx="259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情境题</a:t>
            </a:r>
            <a:r>
              <a:rPr lang="zh-CN" altLang="en-US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与中考新考法</a:t>
            </a:r>
            <a:endParaRPr lang="zh-CN" altLang="en-US" b="1">
              <a:solidFill>
                <a:srgbClr val="DA251D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>
            <a:fillRect/>
          </a:stretch>
        </p:blipFill>
        <p:spPr>
          <a:xfrm>
            <a:off x="9129395" y="0"/>
            <a:ext cx="715662" cy="522000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60400" y="617855"/>
            <a:ext cx="10990580" cy="5844540"/>
            <a:chOff x="1040" y="973"/>
            <a:chExt cx="17308" cy="9204"/>
          </a:xfrm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1040" y="973"/>
              <a:ext cx="17309" cy="92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2225">
              <a:noFill/>
            </a:ln>
            <a:effectLst>
              <a:outerShdw blurRad="203200" dist="1016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" y="1729"/>
              <a:ext cx="14505" cy="74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-23392" y="47631"/>
            <a:ext cx="43141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400" b="1"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</a:rPr>
              <a:t>实践  </a:t>
            </a:r>
            <a:r>
              <a:rPr lang="zh-CN" sz="2400" b="1"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</a:rPr>
              <a:t>调研桥梁建筑中的力平衡</a:t>
            </a:r>
            <a:endParaRPr lang="zh-CN" sz="2400" b="1"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73025" y="508000"/>
            <a:ext cx="12037695" cy="6250305"/>
          </a:xfrm>
          <a:prstGeom prst="rect">
            <a:avLst/>
          </a:prstGeom>
          <a:solidFill>
            <a:schemeClr val="bg1">
              <a:alpha val="88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596755" y="-5080"/>
            <a:ext cx="259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情境题</a:t>
            </a:r>
            <a:r>
              <a:rPr lang="zh-CN" altLang="en-US" sz="18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与中考新考法</a:t>
            </a:r>
            <a:endParaRPr lang="zh-CN" altLang="en-US" sz="1800" b="1">
              <a:solidFill>
                <a:srgbClr val="DA251D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>
            <a:fillRect/>
          </a:stretch>
        </p:blipFill>
        <p:spPr>
          <a:xfrm>
            <a:off x="9129395" y="0"/>
            <a:ext cx="715662" cy="522000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60400" y="617855"/>
            <a:ext cx="10990580" cy="5844540"/>
            <a:chOff x="1040" y="973"/>
            <a:chExt cx="17308" cy="9204"/>
          </a:xfrm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1040" y="973"/>
              <a:ext cx="17309" cy="92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2225">
              <a:noFill/>
            </a:ln>
            <a:effectLst>
              <a:outerShdw blurRad="203200" dist="1016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" y="1729"/>
              <a:ext cx="14505" cy="74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3.png" /><Relationship Id="rId6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slideLayout" Target="../slideLayouts/slideLayout5.xml" /><Relationship Id="rId3" Type="http://schemas.openxmlformats.org/officeDocument/2006/relationships/slideLayout" Target="../slideLayouts/slideLayout6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3.png" /><Relationship Id="rId6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iming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565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0965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16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696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/>
  <p:timing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565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0965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16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696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tags" Target="../tags/tag15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9.xml" /><Relationship Id="rId3" Type="http://schemas.openxmlformats.org/officeDocument/2006/relationships/image" Target="../media/image11.png" /><Relationship Id="rId4" Type="http://schemas.openxmlformats.org/officeDocument/2006/relationships/image" Target="../media/image12.svg" /><Relationship Id="rId5" Type="http://schemas.openxmlformats.org/officeDocument/2006/relationships/image" Target="../media/image13.png" /><Relationship Id="rId6" Type="http://schemas.openxmlformats.org/officeDocument/2006/relationships/image" Target="../media/image2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0.xml" /><Relationship Id="rId3" Type="http://schemas.openxmlformats.org/officeDocument/2006/relationships/image" Target="../media/image15.png" /><Relationship Id="rId4" Type="http://schemas.openxmlformats.org/officeDocument/2006/relationships/image" Target="../media/image16.sv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9.png" /><Relationship Id="rId3" Type="http://schemas.openxmlformats.org/officeDocument/2006/relationships/image" Target="../media/image20.sv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1.xml" /><Relationship Id="rId3" Type="http://schemas.openxmlformats.org/officeDocument/2006/relationships/image" Target="../media/image13.png" /><Relationship Id="rId4" Type="http://schemas.openxmlformats.org/officeDocument/2006/relationships/image" Target="../media/image23.jpeg" /><Relationship Id="rId5" Type="http://schemas.openxmlformats.org/officeDocument/2006/relationships/image" Target="../media/image2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3.pn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9.xml" /><Relationship Id="rId11" Type="http://schemas.openxmlformats.org/officeDocument/2006/relationships/tags" Target="../tags/tag60.xml" /><Relationship Id="rId12" Type="http://schemas.openxmlformats.org/officeDocument/2006/relationships/tags" Target="../tags/tag61.xml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17" Type="http://schemas.openxmlformats.org/officeDocument/2006/relationships/tags" Target="../tags/tag66.xml" /><Relationship Id="rId18" Type="http://schemas.openxmlformats.org/officeDocument/2006/relationships/tags" Target="../tags/tag67.xml" /><Relationship Id="rId19" Type="http://schemas.openxmlformats.org/officeDocument/2006/relationships/image" Target="../media/image27.image" /><Relationship Id="rId2" Type="http://schemas.openxmlformats.org/officeDocument/2006/relationships/tags" Target="../tags/tag52.xml" /><Relationship Id="rId20" Type="http://schemas.openxmlformats.org/officeDocument/2006/relationships/image" Target="../media/image28.jpeg" /><Relationship Id="rId3" Type="http://schemas.openxmlformats.org/officeDocument/2006/relationships/image" Target="../media/image13.png" /><Relationship Id="rId4" Type="http://schemas.openxmlformats.org/officeDocument/2006/relationships/tags" Target="../tags/tag53.xml" /><Relationship Id="rId5" Type="http://schemas.openxmlformats.org/officeDocument/2006/relationships/tags" Target="../tags/tag54.xml" /><Relationship Id="rId6" Type="http://schemas.openxmlformats.org/officeDocument/2006/relationships/tags" Target="../tags/tag55.xml" /><Relationship Id="rId7" Type="http://schemas.openxmlformats.org/officeDocument/2006/relationships/tags" Target="../tags/tag56.xml" /><Relationship Id="rId8" Type="http://schemas.openxmlformats.org/officeDocument/2006/relationships/tags" Target="../tags/tag57.xml" /><Relationship Id="rId9" Type="http://schemas.openxmlformats.org/officeDocument/2006/relationships/tags" Target="../tags/tag5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8.xml" /><Relationship Id="rId3" Type="http://schemas.openxmlformats.org/officeDocument/2006/relationships/image" Target="../media/image29.png" /><Relationship Id="rId4" Type="http://schemas.openxmlformats.org/officeDocument/2006/relationships/tags" Target="../tags/tag69.xml" /><Relationship Id="rId5" Type="http://schemas.openxmlformats.org/officeDocument/2006/relationships/tags" Target="../tags/tag7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0.png" /><Relationship Id="rId3" Type="http://schemas.openxmlformats.org/officeDocument/2006/relationships/tags" Target="../tags/tag71.xml" /><Relationship Id="rId4" Type="http://schemas.openxmlformats.org/officeDocument/2006/relationships/image" Target="../media/image31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4.xml" /><Relationship Id="rId11" Type="http://schemas.openxmlformats.org/officeDocument/2006/relationships/tags" Target="../tags/tag25.xml" /><Relationship Id="rId12" Type="http://schemas.openxmlformats.org/officeDocument/2006/relationships/tags" Target="../tags/tag26.xml" /><Relationship Id="rId13" Type="http://schemas.openxmlformats.org/officeDocument/2006/relationships/tags" Target="../tags/tag27.xml" /><Relationship Id="rId14" Type="http://schemas.openxmlformats.org/officeDocument/2006/relationships/tags" Target="../tags/tag28.xml" /><Relationship Id="rId15" Type="http://schemas.openxmlformats.org/officeDocument/2006/relationships/tags" Target="../tags/tag29.xml" /><Relationship Id="rId16" Type="http://schemas.openxmlformats.org/officeDocument/2006/relationships/tags" Target="../tags/tag30.xml" /><Relationship Id="rId17" Type="http://schemas.openxmlformats.org/officeDocument/2006/relationships/tags" Target="../tags/tag31.xml" /><Relationship Id="rId18" Type="http://schemas.openxmlformats.org/officeDocument/2006/relationships/tags" Target="../tags/tag32.xml" /><Relationship Id="rId19" Type="http://schemas.openxmlformats.org/officeDocument/2006/relationships/tags" Target="../tags/tag33.xml" /><Relationship Id="rId2" Type="http://schemas.openxmlformats.org/officeDocument/2006/relationships/tags" Target="../tags/tag16.xml" /><Relationship Id="rId20" Type="http://schemas.openxmlformats.org/officeDocument/2006/relationships/tags" Target="../tags/tag34.xml" /><Relationship Id="rId21" Type="http://schemas.openxmlformats.org/officeDocument/2006/relationships/tags" Target="../tags/tag35.xml" /><Relationship Id="rId22" Type="http://schemas.openxmlformats.org/officeDocument/2006/relationships/tags" Target="../tags/tag36.xml" /><Relationship Id="rId23" Type="http://schemas.openxmlformats.org/officeDocument/2006/relationships/tags" Target="../tags/tag37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Relationship Id="rId7" Type="http://schemas.openxmlformats.org/officeDocument/2006/relationships/tags" Target="../tags/tag21.xml" /><Relationship Id="rId8" Type="http://schemas.openxmlformats.org/officeDocument/2006/relationships/tags" Target="../tags/tag22.xml" /><Relationship Id="rId9" Type="http://schemas.openxmlformats.org/officeDocument/2006/relationships/tags" Target="../tags/tag2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2.png" /><Relationship Id="rId3" Type="http://schemas.openxmlformats.org/officeDocument/2006/relationships/tags" Target="../tags/tag72.xml" /><Relationship Id="rId4" Type="http://schemas.openxmlformats.org/officeDocument/2006/relationships/image" Target="../media/image33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3.xml" /><Relationship Id="rId3" Type="http://schemas.openxmlformats.org/officeDocument/2006/relationships/image" Target="../media/image34.png" /><Relationship Id="rId4" Type="http://schemas.openxmlformats.org/officeDocument/2006/relationships/image" Target="../media/image35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8.svg" /><Relationship Id="rId2" Type="http://schemas.openxmlformats.org/officeDocument/2006/relationships/image" Target="../media/image4.png" /><Relationship Id="rId3" Type="http://schemas.openxmlformats.org/officeDocument/2006/relationships/tags" Target="../tags/tag74.xml" /><Relationship Id="rId4" Type="http://schemas.openxmlformats.org/officeDocument/2006/relationships/tags" Target="../tags/tag75.xml" /><Relationship Id="rId5" Type="http://schemas.openxmlformats.org/officeDocument/2006/relationships/tags" Target="../tags/tag76.xml" /><Relationship Id="rId6" Type="http://schemas.openxmlformats.org/officeDocument/2006/relationships/tags" Target="../tags/tag77.xml" /><Relationship Id="rId7" Type="http://schemas.openxmlformats.org/officeDocument/2006/relationships/image" Target="../media/image36.jpeg" /><Relationship Id="rId8" Type="http://schemas.openxmlformats.org/officeDocument/2006/relationships/tags" Target="../tags/tag78.xml" /><Relationship Id="rId9" Type="http://schemas.openxmlformats.org/officeDocument/2006/relationships/image" Target="../media/image37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.png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image" Target="../media/image3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0.jpeg" /><Relationship Id="rId3" Type="http://schemas.openxmlformats.org/officeDocument/2006/relationships/image" Target="../media/image4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6.jpeg" /><Relationship Id="rId11" Type="http://schemas.openxmlformats.org/officeDocument/2006/relationships/image" Target="../media/image7.jpeg" /><Relationship Id="rId12" Type="http://schemas.openxmlformats.org/officeDocument/2006/relationships/image" Target="../media/image8.jpeg" /><Relationship Id="rId13" Type="http://schemas.openxmlformats.org/officeDocument/2006/relationships/image" Target="../media/image9.jpeg" /><Relationship Id="rId14" Type="http://schemas.openxmlformats.org/officeDocument/2006/relationships/image" Target="../media/image10.png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4.png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image" Target="../media/image5.png" /><Relationship Id="rId9" Type="http://schemas.openxmlformats.org/officeDocument/2006/relationships/tags" Target="../tags/tag4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.png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ags" Target="../tags/tag4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7.xml" /><Relationship Id="rId3" Type="http://schemas.openxmlformats.org/officeDocument/2006/relationships/image" Target="../media/image11.png" /><Relationship Id="rId4" Type="http://schemas.openxmlformats.org/officeDocument/2006/relationships/image" Target="../media/image12.svg" /><Relationship Id="rId5" Type="http://schemas.openxmlformats.org/officeDocument/2006/relationships/image" Target="../media/image13.png" /><Relationship Id="rId6" Type="http://schemas.openxmlformats.org/officeDocument/2006/relationships/image" Target="../media/image1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8.xml" /><Relationship Id="rId3" Type="http://schemas.openxmlformats.org/officeDocument/2006/relationships/image" Target="../media/image15.png" /><Relationship Id="rId4" Type="http://schemas.openxmlformats.org/officeDocument/2006/relationships/image" Target="../media/image16.svg" /><Relationship Id="rId5" Type="http://schemas.openxmlformats.org/officeDocument/2006/relationships/image" Target="../media/image1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9.png" /><Relationship Id="rId3" Type="http://schemas.openxmlformats.org/officeDocument/2006/relationships/image" Target="../media/image20.svg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 userDrawn="1">
            <p:custDataLst>
              <p:tags r:id="rId2"/>
            </p:custDataLst>
          </p:nvPr>
        </p:nvSpPr>
        <p:spPr>
          <a:xfrm>
            <a:off x="-12700" y="1751965"/>
            <a:ext cx="12218035" cy="2277745"/>
          </a:xfrm>
          <a:prstGeom prst="rect">
            <a:avLst/>
          </a:prstGeom>
          <a:solidFill>
            <a:schemeClr val="bg1">
              <a:alpha val="70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22" title=""/>
          <p:cNvSpPr txBox="1"/>
          <p:nvPr>
            <p:custDataLst>
              <p:tags r:id="rId3"/>
            </p:custDataLst>
          </p:nvPr>
        </p:nvSpPr>
        <p:spPr>
          <a:xfrm>
            <a:off x="-12700" y="2505710"/>
            <a:ext cx="12192000" cy="90360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宋体" panose="02010600030101010101" pitchFamily="2" charset="-122"/>
              </a:rPr>
              <a:t>实践  调研桥梁建筑中的力平衡</a:t>
            </a:r>
            <a:endParaRPr lang="zh-CN" sz="6600" b="1"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grpSp>
        <p:nvGrpSpPr>
          <p:cNvPr id="2" name="组合 1" title=""/>
          <p:cNvGrpSpPr/>
          <p:nvPr/>
        </p:nvGrpSpPr>
        <p:grpSpPr>
          <a:xfrm>
            <a:off x="9503410" y="5918200"/>
            <a:ext cx="2603500" cy="577850"/>
            <a:chOff x="14966" y="9320"/>
            <a:chExt cx="4100" cy="910"/>
          </a:xfrm>
        </p:grpSpPr>
        <p:sp>
          <p:nvSpPr>
            <p:cNvPr id="15" name="文本框 21" descr="7b0a20202020227461726765744964223a202270726f636573734f6e6c696e6542756c6c6574220a7d0a"/>
            <p:cNvSpPr txBox="1"/>
            <p:nvPr>
              <p:custDataLst>
                <p:tags r:id="rId4"/>
              </p:custDataLst>
            </p:nvPr>
          </p:nvSpPr>
          <p:spPr>
            <a:xfrm>
              <a:off x="14966" y="9320"/>
              <a:ext cx="4101" cy="9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36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八</a:t>
              </a:r>
              <a:r>
                <a:rPr lang="zh-CN" altLang="en-US" sz="28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年级下</a:t>
              </a:r>
              <a:r>
                <a:rPr lang="en-US" altLang="zh-CN" sz="2800" b="1">
                  <a:solidFill>
                    <a:srgbClr val="0093D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 </a:t>
              </a:r>
              <a:r>
                <a:rPr lang="en-US" altLang="zh-CN" sz="28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HK</a:t>
              </a:r>
              <a:r>
                <a:rPr lang="en-US" altLang="zh-CN" sz="2800" b="1">
                  <a:solidFill>
                    <a:srgbClr val="0093D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   </a:t>
              </a:r>
              <a:endParaRPr lang="en-US" altLang="zh-CN" sz="2800" b="1">
                <a:solidFill>
                  <a:srgbClr val="0093DD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宋体" panose="02010600030101010101" pitchFamily="2" charset="-122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5"/>
              </p:custDataLst>
            </p:nvPr>
          </p:nvCxnSpPr>
          <p:spPr>
            <a:xfrm flipH="1">
              <a:off x="17808" y="9528"/>
              <a:ext cx="0" cy="680"/>
            </a:xfrm>
            <a:prstGeom prst="line">
              <a:avLst/>
            </a:prstGeom>
            <a:ln w="28575">
              <a:solidFill>
                <a:srgbClr val="DA251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文本框 22" title=""/>
          <p:cNvSpPr txBox="1"/>
          <p:nvPr>
            <p:custDataLst>
              <p:tags r:id="rId6"/>
            </p:custDataLst>
          </p:nvPr>
        </p:nvSpPr>
        <p:spPr>
          <a:xfrm>
            <a:off x="173990" y="526415"/>
            <a:ext cx="12205335" cy="110680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方正大标宋简体" panose="02000000000000000000" charset="-122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第</a:t>
            </a:r>
            <a:r>
              <a:rPr lang="zh-CN" altLang="en-US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方正大标宋简体" panose="02000000000000000000" charset="-122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七</a:t>
            </a:r>
            <a:r>
              <a:rPr lang="zh-CN" altLang="en-US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章</a:t>
            </a: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  力与运动</a:t>
            </a:r>
            <a:endParaRPr lang="zh-CN" sz="6600" b="1"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/>
        </p:nvGrpSpPr>
        <p:grpSpPr>
          <a:xfrm>
            <a:off x="813435" y="2656765"/>
            <a:ext cx="324000" cy="3303338"/>
            <a:chOff x="573" y="2587"/>
            <a:chExt cx="510" cy="5202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828" y="2664"/>
              <a:ext cx="19" cy="5125"/>
            </a:xfrm>
            <a:prstGeom prst="line">
              <a:avLst/>
            </a:prstGeom>
            <a:ln w="50800">
              <a:solidFill>
                <a:srgbClr val="5BC5EF"/>
              </a:solidFill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573" y="2587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椭圆 4"/>
            <p:cNvSpPr/>
            <p:nvPr/>
          </p:nvSpPr>
          <p:spPr>
            <a:xfrm>
              <a:off x="573" y="5503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5" name="文本框 14" title=""/>
          <p:cNvSpPr txBox="1"/>
          <p:nvPr>
            <p:custDataLst>
              <p:tags r:id="rId2"/>
            </p:custDataLst>
          </p:nvPr>
        </p:nvSpPr>
        <p:spPr>
          <a:xfrm>
            <a:off x="363855" y="815340"/>
            <a:ext cx="1769110" cy="562610"/>
          </a:xfrm>
          <a:prstGeom prst="rect">
            <a:avLst/>
          </a:prstGeom>
          <a:gradFill>
            <a:gsLst>
              <a:gs pos="31000">
                <a:srgbClr val="E3797E"/>
              </a:gs>
              <a:gs pos="62000">
                <a:srgbClr val="C0C1C5"/>
              </a:gs>
              <a:gs pos="98000">
                <a:srgbClr val="3799BA"/>
              </a:gs>
              <a:gs pos="1000">
                <a:srgbClr val="F5B66E"/>
              </a:gs>
            </a:gsLst>
            <a:lin ang="5400000" scaled="0"/>
          </a:gradFill>
        </p:spPr>
        <p:txBody>
          <a:bodyPr wrap="square" rtlCol="0" anchor="t">
            <a:noAutofit/>
          </a:bodyPr>
          <a:lstStyle/>
          <a:p>
            <a:pPr marL="457200" indent="-457200">
              <a:lnSpc>
                <a:spcPct val="11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洛阳桥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8" name="组合 27" title=""/>
          <p:cNvGrpSpPr/>
          <p:nvPr/>
        </p:nvGrpSpPr>
        <p:grpSpPr>
          <a:xfrm>
            <a:off x="453390" y="1465580"/>
            <a:ext cx="2590800" cy="838200"/>
            <a:chOff x="501" y="2308"/>
            <a:chExt cx="4080" cy="1320"/>
          </a:xfrm>
        </p:grpSpPr>
        <p:sp>
          <p:nvSpPr>
            <p:cNvPr id="20" name="文本框 19"/>
            <p:cNvSpPr txBox="1"/>
            <p:nvPr/>
          </p:nvSpPr>
          <p:spPr>
            <a:xfrm>
              <a:off x="1887" y="2676"/>
              <a:ext cx="258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建设历程</a:t>
              </a:r>
              <a:endPara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21" name="图片 20" descr="放映机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" y="2308"/>
              <a:ext cx="1321" cy="1321"/>
            </a:xfrm>
            <a:prstGeom prst="rect">
              <a:avLst/>
            </a:prstGeom>
          </p:spPr>
        </p:pic>
        <p:cxnSp>
          <p:nvCxnSpPr>
            <p:cNvPr id="23" name="直接连接符 22"/>
            <p:cNvCxnSpPr/>
            <p:nvPr/>
          </p:nvCxnSpPr>
          <p:spPr>
            <a:xfrm flipH="1" flipV="1">
              <a:off x="1359" y="3453"/>
              <a:ext cx="3223" cy="18"/>
            </a:xfrm>
            <a:prstGeom prst="line">
              <a:avLst/>
            </a:prstGeom>
            <a:ln w="34925">
              <a:solidFill>
                <a:srgbClr val="353535"/>
              </a:solidFill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2" name="图片 31" title="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0435" y="948690"/>
            <a:ext cx="2872740" cy="429260"/>
          </a:xfrm>
          <a:prstGeom prst="rect">
            <a:avLst/>
          </a:prstGeom>
        </p:spPr>
      </p:pic>
      <p:sp>
        <p:nvSpPr>
          <p:cNvPr id="33" name="文本框 32" title=""/>
          <p:cNvSpPr txBox="1"/>
          <p:nvPr/>
        </p:nvSpPr>
        <p:spPr>
          <a:xfrm>
            <a:off x="2829560" y="872490"/>
            <a:ext cx="1995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福建省泉州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 title=""/>
          <p:cNvSpPr txBox="1"/>
          <p:nvPr/>
        </p:nvSpPr>
        <p:spPr>
          <a:xfrm>
            <a:off x="1224280" y="2567940"/>
            <a:ext cx="17005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北宋时期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1224280" y="3175635"/>
            <a:ext cx="731075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宋皇祐五年（公元1053年），泉州太守蔡襄主持洛阳桥建桥工程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1224280" y="4352290"/>
            <a:ext cx="8512810" cy="717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宋嘉祐四年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(公元1059年)—清雍正八年(公元1730年)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1240790" y="5102860"/>
            <a:ext cx="729488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期间洛阳桥多次崩塌，由当时的郡守、知府组织修复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9" name="组合 8" title=""/>
          <p:cNvGrpSpPr/>
          <p:nvPr/>
        </p:nvGrpSpPr>
        <p:grpSpPr>
          <a:xfrm>
            <a:off x="9376410" y="2605405"/>
            <a:ext cx="2555240" cy="3655695"/>
            <a:chOff x="13729" y="3629"/>
            <a:chExt cx="4024" cy="5757"/>
          </a:xfrm>
        </p:grpSpPr>
        <p:pic>
          <p:nvPicPr>
            <p:cNvPr id="112" name="图片 11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3729" y="3629"/>
              <a:ext cx="4024" cy="47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14917" y="8564"/>
              <a:ext cx="164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蔡襄</a:t>
              </a:r>
              <a:endPara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/>
        </p:nvGrpSpPr>
        <p:grpSpPr>
          <a:xfrm>
            <a:off x="819785" y="868680"/>
            <a:ext cx="323850" cy="5402580"/>
            <a:chOff x="573" y="1758"/>
            <a:chExt cx="510" cy="8508"/>
          </a:xfrm>
        </p:grpSpPr>
        <p:cxnSp>
          <p:nvCxnSpPr>
            <p:cNvPr id="3" name="直接连接符 2"/>
            <p:cNvCxnSpPr/>
            <p:nvPr/>
          </p:nvCxnSpPr>
          <p:spPr>
            <a:xfrm flipH="1">
              <a:off x="812" y="1758"/>
              <a:ext cx="0" cy="8508"/>
            </a:xfrm>
            <a:prstGeom prst="line">
              <a:avLst/>
            </a:prstGeom>
            <a:ln w="50800">
              <a:solidFill>
                <a:srgbClr val="5BC5EF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573" y="2319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椭圆 4"/>
            <p:cNvSpPr/>
            <p:nvPr/>
          </p:nvSpPr>
          <p:spPr>
            <a:xfrm>
              <a:off x="573" y="4047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3" name="文本框 12" title=""/>
          <p:cNvSpPr txBox="1"/>
          <p:nvPr/>
        </p:nvSpPr>
        <p:spPr>
          <a:xfrm>
            <a:off x="1117600" y="1090295"/>
            <a:ext cx="1039939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民国20年(公元1931年)，蔡廷锴军长将洛阳桥改建为钢筋混凝土公路桥.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1117600" y="2170430"/>
            <a:ext cx="1057402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民国27年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公元1938年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4月，洛阳桥被日本飞机炸毁2孔桥面；同年年底，驻军奉命令破坏洛阳桥1孔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后经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福厦复路工程处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修复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1117600" y="3352800"/>
            <a:ext cx="1037336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1949年8月，中国人民解放军入闽南下，国民党军队溃退时，洛阳桥被烧毁2段木桥面；9月，洛阳桥又被飞机炸毁2孔，通车功能作废；直至新中国成立后，洛阳桥经整修才恢复通车.</a:t>
            </a:r>
            <a:endParaRPr lang="en-US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椭圆 7" title=""/>
          <p:cNvSpPr/>
          <p:nvPr/>
        </p:nvSpPr>
        <p:spPr>
          <a:xfrm>
            <a:off x="819785" y="3554095"/>
            <a:ext cx="323850" cy="323850"/>
          </a:xfrm>
          <a:prstGeom prst="ellipse">
            <a:avLst/>
          </a:prstGeom>
          <a:solidFill>
            <a:srgbClr val="5BC5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文本框 8" title=""/>
          <p:cNvSpPr txBox="1"/>
          <p:nvPr/>
        </p:nvSpPr>
        <p:spPr>
          <a:xfrm>
            <a:off x="1143635" y="4968875"/>
            <a:ext cx="1034732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1993年春，中国国家文物局组织专家勘察古桥后，对洛阳桥全面修建，使其恢复古桥旧貌.</a:t>
            </a:r>
            <a:endParaRPr lang="en-US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椭圆 9" title=""/>
          <p:cNvSpPr/>
          <p:nvPr/>
        </p:nvSpPr>
        <p:spPr>
          <a:xfrm>
            <a:off x="819785" y="5217160"/>
            <a:ext cx="323850" cy="323850"/>
          </a:xfrm>
          <a:prstGeom prst="ellipse">
            <a:avLst/>
          </a:prstGeom>
          <a:solidFill>
            <a:srgbClr val="5BC5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2"/>
            </p:custDataLst>
          </p:nvPr>
        </p:nvSpPr>
        <p:spPr>
          <a:xfrm>
            <a:off x="500380" y="1779905"/>
            <a:ext cx="1112012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洛阳桥不仅是一项工程奇迹，更是历史和艺术的珍贵遗产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它的存在，不仅见证了泉州这座港口城市的繁荣与开放，也展示了宋代桥梁建筑艺术的独特风采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洛阳桥也是海上丝绸之路的重要一环，为泉州成为东方第一大港奠定了坚实的基础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文化上，洛阳桥的修建工艺和造型设计，体现了宋代人民的智慧和艺术追求，成为后世研究古代建筑和文化的重要参照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 title=""/>
          <p:cNvGrpSpPr/>
          <p:nvPr/>
        </p:nvGrpSpPr>
        <p:grpSpPr>
          <a:xfrm>
            <a:off x="500380" y="799465"/>
            <a:ext cx="2671445" cy="662940"/>
            <a:chOff x="482" y="1178"/>
            <a:chExt cx="4207" cy="1044"/>
          </a:xfrm>
        </p:grpSpPr>
        <p:grpSp>
          <p:nvGrpSpPr>
            <p:cNvPr id="28" name="组合 27"/>
            <p:cNvGrpSpPr/>
            <p:nvPr/>
          </p:nvGrpSpPr>
          <p:grpSpPr>
            <a:xfrm>
              <a:off x="1466" y="1232"/>
              <a:ext cx="3223" cy="822"/>
              <a:chOff x="1359" y="2649"/>
              <a:chExt cx="3223" cy="822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521" y="2649"/>
                <a:ext cx="258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sz="28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人文背景</a:t>
                </a:r>
                <a:endParaRPr lang="zh-CN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 flipH="1" flipV="1">
                <a:off x="1359" y="3453"/>
                <a:ext cx="3223" cy="18"/>
              </a:xfrm>
              <a:prstGeom prst="line">
                <a:avLst/>
              </a:prstGeom>
              <a:ln w="34925">
                <a:solidFill>
                  <a:srgbClr val="353535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2" name="图片 1" descr="古代诗词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2" y="1178"/>
              <a:ext cx="1044" cy="104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269875" y="798195"/>
            <a:ext cx="1141603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洛阳桥的修建和维护，也反映了当时社会对于工程质量的高度重视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《管子·小匡》中的记载表明，古人在建筑工艺上的严格要求和质量控制，使得洛阳桥能够历经千年风雨依然屹立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它的坚固不仅是建筑技艺的胜利，也是古人严苛质量管理的见证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在洛阳桥的建造中，海鲜也扮演了重要角色. 牡蛎不仅是餐桌上的美味，更是加固桥基的得力助手. 工匠们在桥墩上养殖牡蛎，利用它们附着力强的外壳，将石头紧密地胶结在一起，这种独特的固桥法，展现了古代人民的无穷智慧.</a:t>
            </a:r>
            <a:endParaRPr lang="en-US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/>
        </p:nvGrpSpPr>
        <p:grpSpPr>
          <a:xfrm>
            <a:off x="327660" y="812800"/>
            <a:ext cx="2698750" cy="914400"/>
            <a:chOff x="332" y="1158"/>
            <a:chExt cx="4250" cy="1440"/>
          </a:xfrm>
        </p:grpSpPr>
        <p:grpSp>
          <p:nvGrpSpPr>
            <p:cNvPr id="8" name="组合 7"/>
            <p:cNvGrpSpPr/>
            <p:nvPr/>
          </p:nvGrpSpPr>
          <p:grpSpPr>
            <a:xfrm>
              <a:off x="1742" y="1373"/>
              <a:ext cx="2840" cy="822"/>
              <a:chOff x="1329" y="2709"/>
              <a:chExt cx="2840" cy="822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521" y="2709"/>
                <a:ext cx="258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sz="28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结构特点</a:t>
                </a:r>
                <a:endParaRPr lang="zh-CN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 flipH="1">
                <a:off x="1329" y="3467"/>
                <a:ext cx="2840" cy="1"/>
              </a:xfrm>
              <a:prstGeom prst="line">
                <a:avLst/>
              </a:prstGeom>
              <a:ln w="34925">
                <a:solidFill>
                  <a:srgbClr val="0F6FC6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12" name="图片 11" descr="大桥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" y="1158"/>
              <a:ext cx="1440" cy="1440"/>
            </a:xfrm>
            <a:prstGeom prst="rect">
              <a:avLst/>
            </a:prstGeom>
          </p:spPr>
        </p:pic>
      </p:grpSp>
      <p:sp>
        <p:nvSpPr>
          <p:cNvPr id="2" name="文本框 1" title=""/>
          <p:cNvSpPr txBox="1"/>
          <p:nvPr/>
        </p:nvSpPr>
        <p:spPr>
          <a:xfrm>
            <a:off x="389255" y="1727200"/>
            <a:ext cx="1141349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洛阳桥的建造是中国古代桥梁工程的杰作，它采用了筏型基础和种蛎固基的方法，解决了跨海建桥的难题. 它还利用潮汐变化，巧妙地架设了长达11米的巨型石板作为桥面. 洛阳桥不仅结构牢固，抵御风浪，而且造型优美，富有艺术魅力. 它在桥上和桥旁建有亭、塔、神像、碑刻等附属建筑，增添了文化气息和景观效果. 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5752465" y="5589905"/>
            <a:ext cx="6877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......</a:t>
            </a:r>
            <a:endParaRPr lang="en-US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2"/>
            </p:custDataLst>
          </p:nvPr>
        </p:nvSpPr>
        <p:spPr>
          <a:xfrm>
            <a:off x="363855" y="815340"/>
            <a:ext cx="6177915" cy="562610"/>
          </a:xfrm>
          <a:prstGeom prst="rect">
            <a:avLst/>
          </a:prstGeom>
          <a:gradFill>
            <a:gsLst>
              <a:gs pos="56000">
                <a:srgbClr val="E8C88D"/>
              </a:gs>
              <a:gs pos="0">
                <a:srgbClr val="ED86B3"/>
              </a:gs>
              <a:gs pos="100000">
                <a:srgbClr val="74C697"/>
              </a:gs>
            </a:gsLst>
            <a:lin ang="2700000" scaled="1"/>
          </a:gradFill>
        </p:spPr>
        <p:txBody>
          <a:bodyPr wrap="square" rtlCol="0" anchor="t">
            <a:no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我国不同地区桥梁建筑的结构特点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6" title=""/>
          <p:cNvGrpSpPr/>
          <p:nvPr/>
        </p:nvGrpSpPr>
        <p:grpSpPr>
          <a:xfrm>
            <a:off x="363855" y="1522730"/>
            <a:ext cx="2945765" cy="521970"/>
            <a:chOff x="3481" y="1374"/>
            <a:chExt cx="4639" cy="822"/>
          </a:xfrm>
        </p:grpSpPr>
        <p:pic>
          <p:nvPicPr>
            <p:cNvPr id="32" name="图片 31" descr="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81" y="1494"/>
              <a:ext cx="4524" cy="67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4216" y="1374"/>
              <a:ext cx="3904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北方中原地区</a:t>
              </a:r>
              <a:endPara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9" name="文本框 8" title=""/>
          <p:cNvSpPr txBox="1"/>
          <p:nvPr/>
        </p:nvSpPr>
        <p:spPr>
          <a:xfrm>
            <a:off x="616585" y="2451100"/>
            <a:ext cx="166433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地域特性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2280920" y="2153920"/>
            <a:ext cx="930402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黄河流域，地势较为平坦，河流水域较少，人们运输物资多依赖骡马大车或手推板车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下箭头 11" title=""/>
          <p:cNvSpPr/>
          <p:nvPr/>
        </p:nvSpPr>
        <p:spPr>
          <a:xfrm>
            <a:off x="1485265" y="3562350"/>
            <a:ext cx="1018540" cy="79438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 title=""/>
          <p:cNvSpPr txBox="1"/>
          <p:nvPr/>
        </p:nvSpPr>
        <p:spPr>
          <a:xfrm>
            <a:off x="363855" y="4463415"/>
            <a:ext cx="382778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建造的桥梁多为宽坦雄伟的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石拱桥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和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石梁桥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，以便于船只从桥下通过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1" name="图片 100" title=""/>
          <p:cNvPicPr/>
          <p:nvPr/>
        </p:nvPicPr>
        <p:blipFill>
          <a:blip r:embed="rId4"/>
          <a:stretch>
            <a:fillRect/>
          </a:stretch>
        </p:blipFill>
        <p:spPr>
          <a:xfrm>
            <a:off x="4323715" y="3829050"/>
            <a:ext cx="3545205" cy="2468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 title=""/>
          <p:cNvPicPr/>
          <p:nvPr/>
        </p:nvPicPr>
        <p:blipFill>
          <a:blip r:embed="rId5"/>
          <a:srcRect l="24765" b="36120"/>
          <a:stretch>
            <a:fillRect/>
          </a:stretch>
        </p:blipFill>
        <p:spPr>
          <a:xfrm>
            <a:off x="8174990" y="3829050"/>
            <a:ext cx="3620135" cy="2468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/>
        </p:nvGrpSpPr>
        <p:grpSpPr>
          <a:xfrm>
            <a:off x="363855" y="654050"/>
            <a:ext cx="3181350" cy="521970"/>
            <a:chOff x="3481" y="1374"/>
            <a:chExt cx="5010" cy="822"/>
          </a:xfrm>
        </p:grpSpPr>
        <p:pic>
          <p:nvPicPr>
            <p:cNvPr id="32" name="图片 31" descr="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81" y="1480"/>
              <a:ext cx="4736" cy="69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3916" y="1374"/>
              <a:ext cx="4575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西北和西南地区</a:t>
              </a:r>
              <a:endPara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9" name="文本框 8" title=""/>
          <p:cNvSpPr txBox="1"/>
          <p:nvPr/>
        </p:nvSpPr>
        <p:spPr>
          <a:xfrm>
            <a:off x="791210" y="1998980"/>
            <a:ext cx="166433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地域特性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2455545" y="1654175"/>
            <a:ext cx="405130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山高水激、谷深崖陡，难以砌筑桥墩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下箭头 11" title=""/>
          <p:cNvSpPr/>
          <p:nvPr/>
        </p:nvSpPr>
        <p:spPr>
          <a:xfrm>
            <a:off x="2455545" y="3303905"/>
            <a:ext cx="1018540" cy="79438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 title=""/>
          <p:cNvSpPr txBox="1"/>
          <p:nvPr/>
        </p:nvSpPr>
        <p:spPr>
          <a:xfrm>
            <a:off x="791210" y="4351020"/>
            <a:ext cx="510603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多采用藤条、竹索、圆木等山区材料，建造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绳索吊桥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或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伸臂式木梁桥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3" name="图片 102" title=""/>
          <p:cNvPicPr/>
          <p:nvPr/>
        </p:nvPicPr>
        <p:blipFill>
          <a:blip r:embed="rId3">
            <a:lum bright="-6000" contrast="18000"/>
          </a:blip>
          <a:srcRect r="13236" b="24009"/>
          <a:stretch>
            <a:fillRect/>
          </a:stretch>
        </p:blipFill>
        <p:spPr>
          <a:xfrm>
            <a:off x="6906895" y="1077595"/>
            <a:ext cx="3942080" cy="2562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 title=""/>
          <p:cNvPicPr/>
          <p:nvPr/>
        </p:nvPicPr>
        <p:blipFill>
          <a:blip r:embed="rId4">
            <a:lum contrast="12000"/>
          </a:blip>
          <a:stretch>
            <a:fillRect/>
          </a:stretch>
        </p:blipFill>
        <p:spPr>
          <a:xfrm>
            <a:off x="6907530" y="3902710"/>
            <a:ext cx="3941445" cy="2448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>
            <p:custDataLst>
              <p:tags r:id="rId2"/>
            </p:custDataLst>
          </p:nvPr>
        </p:nvGrpSpPr>
        <p:grpSpPr>
          <a:xfrm>
            <a:off x="440055" y="1050925"/>
            <a:ext cx="3684905" cy="521970"/>
            <a:chOff x="3481" y="1389"/>
            <a:chExt cx="5803" cy="822"/>
          </a:xfrm>
        </p:grpSpPr>
        <p:pic>
          <p:nvPicPr>
            <p:cNvPr id="32" name="图片 31" descr="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81" y="1480"/>
              <a:ext cx="4513" cy="69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5"/>
              </p:custDataLst>
            </p:nvPr>
          </p:nvSpPr>
          <p:spPr>
            <a:xfrm>
              <a:off x="3976" y="1389"/>
              <a:ext cx="53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岭南闽粤沿海地区</a:t>
              </a:r>
              <a:endPara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537845" y="1951355"/>
            <a:ext cx="166433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地域特性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2207895" y="1871980"/>
            <a:ext cx="443928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盛产质地坚硬的花岗岩石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下箭头 11" title=""/>
          <p:cNvSpPr/>
          <p:nvPr>
            <p:custDataLst>
              <p:tags r:id="rId8"/>
            </p:custDataLst>
          </p:nvPr>
        </p:nvSpPr>
        <p:spPr>
          <a:xfrm rot="16200000">
            <a:off x="6309360" y="2005965"/>
            <a:ext cx="548640" cy="48450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 title=""/>
          <p:cNvSpPr txBox="1"/>
          <p:nvPr>
            <p:custDataLst>
              <p:tags r:id="rId9"/>
            </p:custDataLst>
          </p:nvPr>
        </p:nvSpPr>
        <p:spPr>
          <a:xfrm>
            <a:off x="6826250" y="1871980"/>
            <a:ext cx="9480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石桥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1742" r="44673"/>
          <a:stretch>
            <a:fillRect/>
          </a:stretch>
        </p:blipFill>
        <p:spPr>
          <a:xfrm>
            <a:off x="3296920" y="1123315"/>
            <a:ext cx="677545" cy="429260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635635" y="5043170"/>
            <a:ext cx="166433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地域特性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623185" y="4963795"/>
            <a:ext cx="161925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竹材丰富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下箭头 7" title=""/>
          <p:cNvSpPr/>
          <p:nvPr>
            <p:custDataLst>
              <p:tags r:id="rId13"/>
            </p:custDataLst>
          </p:nvPr>
        </p:nvSpPr>
        <p:spPr>
          <a:xfrm rot="16200000">
            <a:off x="5198110" y="4556760"/>
            <a:ext cx="339090" cy="16046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6341745" y="4957445"/>
            <a:ext cx="948055" cy="571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竹桥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9" name="组合 18" title=""/>
          <p:cNvGrpSpPr/>
          <p:nvPr/>
        </p:nvGrpSpPr>
        <p:grpSpPr>
          <a:xfrm>
            <a:off x="537845" y="4142740"/>
            <a:ext cx="3684270" cy="521970"/>
            <a:chOff x="847" y="6524"/>
            <a:chExt cx="5802" cy="822"/>
          </a:xfrm>
        </p:grpSpPr>
        <p:grpSp>
          <p:nvGrpSpPr>
            <p:cNvPr id="2" name="组合 1"/>
            <p:cNvGrpSpPr/>
            <p:nvPr>
              <p:custDataLst>
                <p:tags r:id="rId15"/>
              </p:custDataLst>
            </p:nvPr>
          </p:nvGrpSpPr>
          <p:grpSpPr>
            <a:xfrm>
              <a:off x="847" y="6524"/>
              <a:ext cx="5803" cy="822"/>
              <a:chOff x="3481" y="1389"/>
              <a:chExt cx="5803" cy="822"/>
            </a:xfrm>
          </p:grpSpPr>
          <p:pic>
            <p:nvPicPr>
              <p:cNvPr id="3" name="图片 2" descr="1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81" y="1480"/>
                <a:ext cx="4513" cy="690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976" y="1389"/>
                <a:ext cx="530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云南少数民族地区</a:t>
                </a:r>
                <a:endParaRPr 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pic>
          <p:nvPicPr>
            <p:cNvPr id="14" name="图片 13" descr="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1742" r="44673"/>
            <a:stretch>
              <a:fillRect/>
            </a:stretch>
          </p:blipFill>
          <p:spPr>
            <a:xfrm>
              <a:off x="5346" y="6623"/>
              <a:ext cx="1067" cy="676"/>
            </a:xfrm>
            <a:prstGeom prst="rect">
              <a:avLst/>
            </a:prstGeom>
          </p:spPr>
        </p:pic>
      </p:grpSp>
      <p:pic>
        <p:nvPicPr>
          <p:cNvPr id="105" name="图片 104" title=""/>
          <p:cNvPicPr/>
          <p:nvPr/>
        </p:nvPicPr>
        <p:blipFill>
          <a:blip r:embed="rId19"/>
          <a:srcRect r="14642" b="36731"/>
          <a:stretch>
            <a:fillRect/>
          </a:stretch>
        </p:blipFill>
        <p:spPr>
          <a:xfrm>
            <a:off x="8049260" y="1050925"/>
            <a:ext cx="3576955" cy="223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 title=""/>
          <p:cNvPicPr/>
          <p:nvPr/>
        </p:nvPicPr>
        <p:blipFill>
          <a:blip r:embed="rId20"/>
          <a:srcRect t="9865" r="9980" b="12769"/>
          <a:stretch>
            <a:fillRect/>
          </a:stretch>
        </p:blipFill>
        <p:spPr>
          <a:xfrm>
            <a:off x="8048625" y="3944620"/>
            <a:ext cx="3577590" cy="2233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3" grpId="0"/>
      <p:bldP spid="10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文本框 17" title=""/>
          <p:cNvSpPr txBox="1"/>
          <p:nvPr>
            <p:custDataLst>
              <p:tags r:id="rId2"/>
            </p:custDataLst>
          </p:nvPr>
        </p:nvSpPr>
        <p:spPr>
          <a:xfrm>
            <a:off x="197485" y="656590"/>
            <a:ext cx="3861435" cy="562610"/>
          </a:xfrm>
          <a:prstGeom prst="rect">
            <a:avLst/>
          </a:prstGeom>
          <a:gradFill>
            <a:gsLst>
              <a:gs pos="5000">
                <a:srgbClr val="B8D9C5">
                  <a:alpha val="100000"/>
                </a:srgbClr>
              </a:gs>
              <a:gs pos="62000">
                <a:srgbClr val="70E1F5"/>
              </a:gs>
              <a:gs pos="100000">
                <a:srgbClr val="FFD194"/>
              </a:gs>
            </a:gsLst>
            <a:lin ang="0" scaled="1"/>
          </a:gradFill>
        </p:spPr>
        <p:txBody>
          <a:bodyPr wrap="square" rtlCol="0" anchor="t">
            <a:no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各式桥梁中的力平衡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5" y="2196465"/>
            <a:ext cx="6367780" cy="2095500"/>
          </a:xfrm>
          <a:prstGeom prst="rect">
            <a:avLst/>
          </a:prstGeom>
        </p:spPr>
      </p:pic>
      <p:sp>
        <p:nvSpPr>
          <p:cNvPr id="33" name="文本框 32" title=""/>
          <p:cNvSpPr txBox="1"/>
          <p:nvPr>
            <p:custDataLst>
              <p:tags r:id="rId4"/>
            </p:custDataLst>
          </p:nvPr>
        </p:nvSpPr>
        <p:spPr>
          <a:xfrm>
            <a:off x="904240" y="1577340"/>
            <a:ext cx="101155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拱桥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任意多边形 4" title=""/>
          <p:cNvSpPr/>
          <p:nvPr/>
        </p:nvSpPr>
        <p:spPr>
          <a:xfrm>
            <a:off x="3938905" y="2658745"/>
            <a:ext cx="2140585" cy="986790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任意多边形 5" title=""/>
          <p:cNvSpPr/>
          <p:nvPr/>
        </p:nvSpPr>
        <p:spPr>
          <a:xfrm flipH="1">
            <a:off x="6496685" y="2630170"/>
            <a:ext cx="2074545" cy="850900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904240" y="4503420"/>
            <a:ext cx="1066419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拱结构受力均匀，会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将竖直向下的压力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沿拱弧切线方向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不断分解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传递下去，最后传递到地面，这样拱桥桥面就只受到压力而不容易形变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下箭头 8" title=""/>
          <p:cNvSpPr/>
          <p:nvPr/>
        </p:nvSpPr>
        <p:spPr>
          <a:xfrm>
            <a:off x="5818505" y="1577340"/>
            <a:ext cx="1036320" cy="676910"/>
          </a:xfrm>
          <a:prstGeom prst="downArrow">
            <a:avLst>
              <a:gd name="adj1" fmla="val 6193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F</a:t>
            </a:r>
            <a:r>
              <a:rPr lang="zh-CN" altLang="en-US" sz="2800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压</a:t>
            </a:r>
            <a:endParaRPr lang="zh-CN" altLang="en-US" sz="2800" baseline="-2500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64583 0.0983333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5" grpId="1" animBg="1"/>
      <p:bldP spid="6" grpId="1" animBg="1"/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1795145"/>
            <a:ext cx="3552825" cy="2647315"/>
          </a:xfrm>
          <a:prstGeom prst="rect">
            <a:avLst/>
          </a:prstGeom>
        </p:spPr>
      </p:pic>
      <p:sp>
        <p:nvSpPr>
          <p:cNvPr id="33" name="文本框 32" title=""/>
          <p:cNvSpPr txBox="1"/>
          <p:nvPr>
            <p:custDataLst>
              <p:tags r:id="rId3"/>
            </p:custDataLst>
          </p:nvPr>
        </p:nvSpPr>
        <p:spPr>
          <a:xfrm>
            <a:off x="798195" y="850900"/>
            <a:ext cx="274637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悬索桥、斜拉桥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590" y="1795145"/>
            <a:ext cx="5529580" cy="2646680"/>
          </a:xfrm>
          <a:prstGeom prst="rect">
            <a:avLst/>
          </a:prstGeom>
        </p:spPr>
      </p:pic>
      <p:sp>
        <p:nvSpPr>
          <p:cNvPr id="9" name="下箭头 8" title=""/>
          <p:cNvSpPr/>
          <p:nvPr/>
        </p:nvSpPr>
        <p:spPr>
          <a:xfrm>
            <a:off x="2169795" y="1891665"/>
            <a:ext cx="1036320" cy="676910"/>
          </a:xfrm>
          <a:prstGeom prst="downArrow">
            <a:avLst>
              <a:gd name="adj1" fmla="val 6193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F</a:t>
            </a:r>
            <a:r>
              <a:rPr lang="zh-CN" altLang="en-US" sz="2800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压</a:t>
            </a:r>
            <a:endParaRPr lang="zh-CN" altLang="en-US" sz="2800" baseline="-2500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下箭头 3" title=""/>
          <p:cNvSpPr/>
          <p:nvPr/>
        </p:nvSpPr>
        <p:spPr>
          <a:xfrm>
            <a:off x="7837170" y="1891665"/>
            <a:ext cx="1036320" cy="676910"/>
          </a:xfrm>
          <a:prstGeom prst="downArrow">
            <a:avLst>
              <a:gd name="adj1" fmla="val 6193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F</a:t>
            </a:r>
            <a:r>
              <a:rPr lang="zh-CN" altLang="en-US" sz="2800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压</a:t>
            </a:r>
            <a:endParaRPr lang="zh-CN" altLang="en-US" sz="2800" baseline="-2500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5" name="任意多边形 4" title=""/>
          <p:cNvSpPr/>
          <p:nvPr/>
        </p:nvSpPr>
        <p:spPr>
          <a:xfrm flipV="1">
            <a:off x="1500505" y="2568575"/>
            <a:ext cx="1092835" cy="412750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任意多边形 6" title=""/>
          <p:cNvSpPr/>
          <p:nvPr/>
        </p:nvSpPr>
        <p:spPr>
          <a:xfrm flipH="1" flipV="1">
            <a:off x="2834640" y="2695575"/>
            <a:ext cx="926465" cy="285750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 7" title=""/>
          <p:cNvSpPr/>
          <p:nvPr/>
        </p:nvSpPr>
        <p:spPr>
          <a:xfrm rot="19980000" flipV="1">
            <a:off x="7590155" y="2016760"/>
            <a:ext cx="304165" cy="1517015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任意多边形 9" title=""/>
          <p:cNvSpPr/>
          <p:nvPr/>
        </p:nvSpPr>
        <p:spPr>
          <a:xfrm flipH="1" flipV="1">
            <a:off x="8313420" y="2080895"/>
            <a:ext cx="1055370" cy="1348105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 title=""/>
          <p:cNvSpPr/>
          <p:nvPr/>
        </p:nvSpPr>
        <p:spPr>
          <a:xfrm rot="13140000" flipH="1" flipV="1">
            <a:off x="6268085" y="2049780"/>
            <a:ext cx="97790" cy="1059180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 title=""/>
          <p:cNvSpPr/>
          <p:nvPr/>
        </p:nvSpPr>
        <p:spPr>
          <a:xfrm rot="8400000" flipV="1">
            <a:off x="10104755" y="1923415"/>
            <a:ext cx="133985" cy="1271270"/>
          </a:xfrm>
          <a:custGeom>
            <a:gdLst>
              <a:gd name="connisteX0" fmla="*/ 2140585 w 2140585"/>
              <a:gd name="connsiteY0" fmla="*/ 0 h 986790"/>
              <a:gd name="connisteX1" fmla="*/ 1529080 w 2140585"/>
              <a:gd name="connsiteY1" fmla="*/ 121920 h 986790"/>
              <a:gd name="connisteX2" fmla="*/ 1109980 w 2140585"/>
              <a:gd name="connsiteY2" fmla="*/ 288290 h 986790"/>
              <a:gd name="connisteX3" fmla="*/ 603250 w 2140585"/>
              <a:gd name="connsiteY3" fmla="*/ 541655 h 986790"/>
              <a:gd name="connisteX4" fmla="*/ 0 w 2140585"/>
              <a:gd name="connsiteY4" fmla="*/ 986790 h 98679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40585" h="986790">
                <a:moveTo>
                  <a:pt x="2140585" y="0"/>
                </a:moveTo>
                <a:cubicBezTo>
                  <a:pt x="2026920" y="20955"/>
                  <a:pt x="1735455" y="64135"/>
                  <a:pt x="1529080" y="121920"/>
                </a:cubicBezTo>
                <a:cubicBezTo>
                  <a:pt x="1322705" y="179705"/>
                  <a:pt x="1295400" y="204470"/>
                  <a:pt x="1109980" y="288290"/>
                </a:cubicBezTo>
                <a:cubicBezTo>
                  <a:pt x="924560" y="372110"/>
                  <a:pt x="825500" y="401955"/>
                  <a:pt x="603250" y="541655"/>
                </a:cubicBezTo>
                <a:cubicBezTo>
                  <a:pt x="381000" y="681355"/>
                  <a:pt x="110490" y="902970"/>
                  <a:pt x="0" y="98679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 title=""/>
          <p:cNvSpPr txBox="1"/>
          <p:nvPr/>
        </p:nvSpPr>
        <p:spPr>
          <a:xfrm>
            <a:off x="714375" y="4598035"/>
            <a:ext cx="10525125" cy="2014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钢索的抗拉性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形变能力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好，桥面板用钢索的拉力撑起，当桥面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受到压力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时，钢索又能给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传递压力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，斜拉桥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将压力分给中间的索塔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，悬索桥将压力分给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索塔和桥两端的锚碇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64583 0.0983333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2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64583 0.0983333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2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3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3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4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2"/>
            </p:custDataLst>
          </p:nvPr>
        </p:nvGrpSpPr>
        <p:grpSpPr>
          <a:xfrm>
            <a:off x="283210" y="986790"/>
            <a:ext cx="11625580" cy="4924425"/>
            <a:chOff x="446" y="1554"/>
            <a:chExt cx="18308" cy="7755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446" y="1572"/>
              <a:ext cx="18308" cy="773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半闭框 14"/>
            <p:cNvSpPr/>
            <p:nvPr>
              <p:custDataLst>
                <p:tags r:id="rId4"/>
              </p:custDataLst>
            </p:nvPr>
          </p:nvSpPr>
          <p:spPr>
            <a:xfrm>
              <a:off x="446" y="1554"/>
              <a:ext cx="808" cy="898"/>
            </a:xfrm>
            <a:prstGeom prst="halfFram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9" name="半闭框 28"/>
            <p:cNvSpPr/>
            <p:nvPr>
              <p:custDataLst>
                <p:tags r:id="rId5"/>
              </p:custDataLst>
            </p:nvPr>
          </p:nvSpPr>
          <p:spPr>
            <a:xfrm flipH="1" flipV="1">
              <a:off x="17946" y="8411"/>
              <a:ext cx="808" cy="898"/>
            </a:xfrm>
            <a:prstGeom prst="halfFram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6"/>
              </p:custDataLst>
            </p:nvPr>
          </p:nvSpPr>
          <p:spPr>
            <a:xfrm>
              <a:off x="2627" y="3287"/>
              <a:ext cx="2032" cy="40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目</a:t>
              </a:r>
              <a:r>
                <a:rPr lang="en-US" altLang="zh-CN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</a:t>
              </a:r>
              <a:r>
                <a:rPr lang="zh-CN" alt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录</a:t>
              </a:r>
              <a:endParaRPr lang="zh-CN" altLang="en-US" sz="7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cxnSp>
          <p:nvCxnSpPr>
            <p:cNvPr id="31" name="直接连接符 30"/>
            <p:cNvCxnSpPr/>
            <p:nvPr>
              <p:custDataLst>
                <p:tags r:id="rId7"/>
              </p:custDataLst>
            </p:nvPr>
          </p:nvCxnSpPr>
          <p:spPr>
            <a:xfrm flipH="1">
              <a:off x="5288" y="1572"/>
              <a:ext cx="0" cy="6860"/>
            </a:xfrm>
            <a:prstGeom prst="line">
              <a:avLst/>
            </a:prstGeom>
            <a:ln>
              <a:solidFill>
                <a:srgbClr val="546C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>
              <p:custDataLst>
                <p:tags r:id="rId8"/>
              </p:custDataLst>
            </p:nvPr>
          </p:nvGrpSpPr>
          <p:grpSpPr>
            <a:xfrm>
              <a:off x="8042" y="3960"/>
              <a:ext cx="5696" cy="1020"/>
              <a:chOff x="6238" y="3582"/>
              <a:chExt cx="5696" cy="1020"/>
            </a:xfrm>
          </p:grpSpPr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674" y="3584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活动方案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6238" y="3582"/>
                <a:ext cx="1020" cy="1020"/>
                <a:chOff x="6238" y="2056"/>
                <a:chExt cx="1020" cy="1020"/>
              </a:xfrm>
            </p:grpSpPr>
            <p:sp>
              <p:nvSpPr>
                <p:cNvPr id="35" name="椭圆 3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>
                      <a:alpha val="50000"/>
                    </a:srgb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36" name="文本框 35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2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37" name="组合 36"/>
            <p:cNvGrpSpPr/>
            <p:nvPr>
              <p:custDataLst>
                <p:tags r:id="rId12"/>
              </p:custDataLst>
            </p:nvPr>
          </p:nvGrpSpPr>
          <p:grpSpPr>
            <a:xfrm>
              <a:off x="8042" y="5622"/>
              <a:ext cx="5696" cy="1020"/>
              <a:chOff x="6238" y="5233"/>
              <a:chExt cx="5696" cy="1020"/>
            </a:xfrm>
          </p:grpSpPr>
          <p:sp>
            <p:nvSpPr>
              <p:cNvPr id="38" name="文本框 3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674" y="5235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交流评价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6238" y="5233"/>
                <a:ext cx="1020" cy="1020"/>
                <a:chOff x="6238" y="2056"/>
                <a:chExt cx="1020" cy="1020"/>
              </a:xfrm>
            </p:grpSpPr>
            <p:sp>
              <p:nvSpPr>
                <p:cNvPr id="40" name="椭圆 39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>
                      <a:alpha val="50000"/>
                    </a:srgb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41" name="文本框 40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3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42" name="组合 41"/>
            <p:cNvGrpSpPr/>
            <p:nvPr>
              <p:custDataLst>
                <p:tags r:id="rId16"/>
              </p:custDataLst>
            </p:nvPr>
          </p:nvGrpSpPr>
          <p:grpSpPr>
            <a:xfrm>
              <a:off x="8042" y="7284"/>
              <a:ext cx="5696" cy="1020"/>
              <a:chOff x="6238" y="6907"/>
              <a:chExt cx="5696" cy="1020"/>
            </a:xfrm>
          </p:grpSpPr>
          <p:sp>
            <p:nvSpPr>
              <p:cNvPr id="43" name="文本框 4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674" y="6909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拓展研究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6238" y="6907"/>
                <a:ext cx="1020" cy="1020"/>
                <a:chOff x="6238" y="2056"/>
                <a:chExt cx="1020" cy="1020"/>
              </a:xfrm>
            </p:grpSpPr>
            <p:sp>
              <p:nvSpPr>
                <p:cNvPr id="45" name="椭圆 4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solidFill>
                      <a:schemeClr val="lt1">
                        <a:alpha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46" name="文本框 45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4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47" name="组合 46"/>
            <p:cNvGrpSpPr/>
            <p:nvPr>
              <p:custDataLst>
                <p:tags r:id="rId20"/>
              </p:custDataLst>
            </p:nvPr>
          </p:nvGrpSpPr>
          <p:grpSpPr>
            <a:xfrm>
              <a:off x="8042" y="2267"/>
              <a:ext cx="5696" cy="1051"/>
              <a:chOff x="6238" y="1929"/>
              <a:chExt cx="5696" cy="1051"/>
            </a:xfrm>
          </p:grpSpPr>
          <p:sp>
            <p:nvSpPr>
              <p:cNvPr id="48" name="文本框 4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674" y="1964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问题缘起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6238" y="1929"/>
                <a:ext cx="1020" cy="1020"/>
                <a:chOff x="6238" y="2056"/>
                <a:chExt cx="1020" cy="1020"/>
              </a:xfrm>
            </p:grpSpPr>
            <p:sp>
              <p:nvSpPr>
                <p:cNvPr id="50" name="椭圆 49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>
                      <a:alpha val="50000"/>
                    </a:srgb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52" name="文本框 51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1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45" y="1880870"/>
            <a:ext cx="5829935" cy="1953260"/>
          </a:xfrm>
          <a:prstGeom prst="rect">
            <a:avLst/>
          </a:prstGeom>
        </p:spPr>
      </p:pic>
      <p:sp>
        <p:nvSpPr>
          <p:cNvPr id="33" name="文本框 32" title=""/>
          <p:cNvSpPr txBox="1"/>
          <p:nvPr>
            <p:custDataLst>
              <p:tags r:id="rId3"/>
            </p:custDataLst>
          </p:nvPr>
        </p:nvSpPr>
        <p:spPr>
          <a:xfrm>
            <a:off x="521970" y="850900"/>
            <a:ext cx="140271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桁架桥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536575" y="4599940"/>
            <a:ext cx="4664710" cy="1899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建成时是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“国内第一，世界第六”的大跨径钢桁梁悬索桥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             ——坝陵河大桥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下箭头 8" title=""/>
          <p:cNvSpPr/>
          <p:nvPr/>
        </p:nvSpPr>
        <p:spPr>
          <a:xfrm>
            <a:off x="8371205" y="2085340"/>
            <a:ext cx="1036320" cy="676910"/>
          </a:xfrm>
          <a:prstGeom prst="downArrow">
            <a:avLst>
              <a:gd name="adj1" fmla="val 6193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F</a:t>
            </a:r>
            <a:r>
              <a:rPr lang="zh-CN" altLang="en-US" sz="2800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压</a:t>
            </a:r>
            <a:endParaRPr lang="zh-CN" altLang="en-US" sz="2800" baseline="-2500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909945" y="4101465"/>
            <a:ext cx="5743575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当桥面受到荷载压力时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衔架将压力分配给各根杆件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，从而降低桥面承受的压力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7" name="直接箭头连接符 6" title=""/>
          <p:cNvCxnSpPr/>
          <p:nvPr/>
        </p:nvCxnSpPr>
        <p:spPr>
          <a:xfrm flipH="1" flipV="1">
            <a:off x="8088630" y="2486025"/>
            <a:ext cx="685800" cy="67119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 title=""/>
          <p:cNvCxnSpPr/>
          <p:nvPr/>
        </p:nvCxnSpPr>
        <p:spPr>
          <a:xfrm flipH="1" flipV="1">
            <a:off x="7107555" y="2447925"/>
            <a:ext cx="723900" cy="70929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 title=""/>
          <p:cNvCxnSpPr/>
          <p:nvPr/>
        </p:nvCxnSpPr>
        <p:spPr>
          <a:xfrm flipV="1">
            <a:off x="9022080" y="2466975"/>
            <a:ext cx="723900" cy="69024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 title=""/>
          <p:cNvCxnSpPr/>
          <p:nvPr/>
        </p:nvCxnSpPr>
        <p:spPr>
          <a:xfrm flipV="1">
            <a:off x="9947275" y="2466975"/>
            <a:ext cx="722630" cy="69024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 title=""/>
          <p:cNvCxnSpPr/>
          <p:nvPr/>
        </p:nvCxnSpPr>
        <p:spPr>
          <a:xfrm flipH="1">
            <a:off x="7112635" y="2514600"/>
            <a:ext cx="709295" cy="6991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 title=""/>
          <p:cNvCxnSpPr/>
          <p:nvPr/>
        </p:nvCxnSpPr>
        <p:spPr>
          <a:xfrm flipH="1">
            <a:off x="6141085" y="2571750"/>
            <a:ext cx="709295" cy="6991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 title=""/>
          <p:cNvCxnSpPr/>
          <p:nvPr/>
        </p:nvCxnSpPr>
        <p:spPr>
          <a:xfrm>
            <a:off x="9936480" y="2476500"/>
            <a:ext cx="714375" cy="7143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 title=""/>
          <p:cNvCxnSpPr/>
          <p:nvPr/>
        </p:nvCxnSpPr>
        <p:spPr>
          <a:xfrm>
            <a:off x="10899775" y="2499360"/>
            <a:ext cx="714375" cy="7143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1" name="图片 100" title=""/>
          <p:cNvPicPr/>
          <p:nvPr/>
        </p:nvPicPr>
        <p:blipFill>
          <a:blip r:embed="rId4"/>
          <a:srcRect l="16883" r="3785"/>
          <a:stretch>
            <a:fillRect/>
          </a:stretch>
        </p:blipFill>
        <p:spPr>
          <a:xfrm>
            <a:off x="612775" y="1533525"/>
            <a:ext cx="4486275" cy="30664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64583 0.0983333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2"/>
            </p:custDataLst>
          </p:nvPr>
        </p:nvSpPr>
        <p:spPr>
          <a:xfrm>
            <a:off x="331470" y="798830"/>
            <a:ext cx="11040745" cy="129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任务二：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调研你所在地区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桥梁建筑结构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与特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点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以你感兴趣的桥梁建筑为例，分析其受力及力平衡的情撰写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调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查报告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7" name="图片 106" title=""/>
          <p:cNvPicPr/>
          <p:nvPr/>
        </p:nvPicPr>
        <p:blipFill>
          <a:blip r:embed="rId3"/>
          <a:srcRect t="9362" b="11362"/>
          <a:stretch>
            <a:fillRect/>
          </a:stretch>
        </p:blipFill>
        <p:spPr>
          <a:xfrm>
            <a:off x="7151370" y="2164715"/>
            <a:ext cx="3123565" cy="3610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https://photo-static-api.fotomore.com/creative/vcg/veer/400/new/VCG41N505326890.jpg?uid=386&amp;timestamp=1717495950&amp;sign=8d29ec1f05d1816464c086ee8925f127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485" y="2787650"/>
            <a:ext cx="2865120" cy="286512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/>
        </p:nvGrpSpPr>
        <p:grpSpPr>
          <a:xfrm>
            <a:off x="386080" y="821055"/>
            <a:ext cx="2302510" cy="583565"/>
            <a:chOff x="4830" y="1432"/>
            <a:chExt cx="3626" cy="919"/>
          </a:xfrm>
        </p:grpSpPr>
        <p:grpSp>
          <p:nvGrpSpPr>
            <p:cNvPr id="5" name="组合 4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1" name="直接连接符 10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187" y="1432"/>
              <a:ext cx="3269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交流评价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326390" y="1588135"/>
            <a:ext cx="115646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分享调查报告，交流并评价报告中所用证据及形成结论的合理性. 举办一个关于“桥梁建筑中的平衡之美”的展览. 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https://photo-static-api.fotomore.com/creative/vcg/400/new/VCG41N1484923543.jpg?uid=386&amp;timestamp=1717496138&amp;sign=30df3127d24bbd4194b065a647450137" title="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343" t="23102" r="29880" b="23157"/>
          <a:stretch>
            <a:fillRect/>
          </a:stretch>
        </p:blipFill>
        <p:spPr>
          <a:xfrm>
            <a:off x="2181225" y="3185478"/>
            <a:ext cx="2121535" cy="2795905"/>
          </a:xfrm>
          <a:prstGeom prst="rect">
            <a:avLst/>
          </a:prstGeom>
        </p:spPr>
      </p:pic>
      <p:sp>
        <p:nvSpPr>
          <p:cNvPr id="17" name="Freeform 89" title=""/>
          <p:cNvSpPr/>
          <p:nvPr>
            <p:custDataLst>
              <p:tags r:id="rId8"/>
            </p:custDataLst>
          </p:nvPr>
        </p:nvSpPr>
        <p:spPr>
          <a:xfrm>
            <a:off x="6177280" y="3348990"/>
            <a:ext cx="4034790" cy="2632710"/>
          </a:xfrm>
          <a:custGeom>
            <a:rect l="l" t="t" r="r" b="b"/>
            <a:pathLst>
              <a:path w="6531429" h="4114800">
                <a:moveTo>
                  <a:pt x="0" y="0"/>
                </a:moveTo>
                <a:lnTo>
                  <a:pt x="6531429" y="0"/>
                </a:lnTo>
                <a:lnTo>
                  <a:pt x="6531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/>
        </p:nvGrpSpPr>
        <p:grpSpPr>
          <a:xfrm>
            <a:off x="386080" y="829310"/>
            <a:ext cx="2327910" cy="583565"/>
            <a:chOff x="4830" y="1445"/>
            <a:chExt cx="3666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200" y="1445"/>
              <a:ext cx="3296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拓展研究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309880" y="1444625"/>
            <a:ext cx="115646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查阅资料，了解世界知名桥梁建筑的历史、人文内涵及结构特点，了解物理学在建筑中的重要作用.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8" name="图片 107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6671945" y="3298825"/>
            <a:ext cx="4861560" cy="2856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/>
        </p:nvSpPr>
        <p:spPr>
          <a:xfrm>
            <a:off x="488315" y="3533775"/>
            <a:ext cx="6096000" cy="2103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法国尼姆的嘉德水道桥入选世界遗产名录，这是第一座入选世界遗产名录的桥梁.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9" name="图片 108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53085" y="763270"/>
            <a:ext cx="3831590" cy="2491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/>
        </p:nvSpPr>
        <p:spPr>
          <a:xfrm>
            <a:off x="4585335" y="683260"/>
            <a:ext cx="6854825" cy="2651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英国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塞文河上有一座单跨拱形铸铁桥，它是世界上第一座铁桥，也是工业革命举世闻名的象征——乔治铁桥.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它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开创了用金属来建造桥梁的先河.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0" name="图片 109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53085" y="3700145"/>
            <a:ext cx="3832225" cy="2624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/>
        </p:nvSpPr>
        <p:spPr>
          <a:xfrm>
            <a:off x="4585335" y="3700145"/>
            <a:ext cx="6786245" cy="2774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有800多年历史的潮州广济桥是中国四大古桥之一，俗称湘子桥，位于广东省潮州市古城东门外，它是世界上最早的开合式桥梁.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1" name="图片 110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807835" y="2052320"/>
            <a:ext cx="5202555" cy="3533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/>
        </p:nvSpPr>
        <p:spPr>
          <a:xfrm>
            <a:off x="300990" y="737235"/>
            <a:ext cx="8787130" cy="9220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创造了四个“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世界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第一”的桥梁——湘西矮寨大桥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4" title=""/>
          <p:cNvGrpSpPr/>
          <p:nvPr/>
        </p:nvGrpSpPr>
        <p:grpSpPr>
          <a:xfrm>
            <a:off x="241300" y="1618615"/>
            <a:ext cx="6505575" cy="4593590"/>
            <a:chOff x="1061" y="2397"/>
            <a:chExt cx="10245" cy="7234"/>
          </a:xfrm>
        </p:grpSpPr>
        <p:sp>
          <p:nvSpPr>
            <p:cNvPr id="4" name="文本框 3"/>
            <p:cNvSpPr txBox="1"/>
            <p:nvPr/>
          </p:nvSpPr>
          <p:spPr>
            <a:xfrm>
              <a:off x="1719" y="2397"/>
              <a:ext cx="9587" cy="723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世界第一跨径的跨峡谷钢桁梁悬索桥.</a:t>
              </a:r>
              <a:endPara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世界第一次采用塔、梁完全分离的悬索桥结构设计方案.</a:t>
              </a:r>
              <a:endPara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世界第一次采用“柔性轨索滑移法”的新工法架设的钢桁梁.</a:t>
              </a:r>
              <a:endPara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世界第一次在悬索桥上使用大型岩锚吊索.</a:t>
              </a:r>
              <a:endPara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31" name="图片 30" descr="6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1" y="2784"/>
              <a:ext cx="658" cy="658"/>
            </a:xfrm>
            <a:prstGeom prst="rect">
              <a:avLst/>
            </a:prstGeom>
          </p:spPr>
        </p:pic>
        <p:pic>
          <p:nvPicPr>
            <p:cNvPr id="6" name="图片 5" descr="6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2" y="3788"/>
              <a:ext cx="658" cy="658"/>
            </a:xfrm>
            <a:prstGeom prst="rect">
              <a:avLst/>
            </a:prstGeom>
          </p:spPr>
        </p:pic>
        <p:pic>
          <p:nvPicPr>
            <p:cNvPr id="7" name="图片 6" descr="6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2" y="5773"/>
              <a:ext cx="658" cy="658"/>
            </a:xfrm>
            <a:prstGeom prst="rect">
              <a:avLst/>
            </a:prstGeom>
          </p:spPr>
        </p:pic>
        <p:pic>
          <p:nvPicPr>
            <p:cNvPr id="8" name="图片 7" descr="6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1" y="7784"/>
              <a:ext cx="658" cy="65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/>
        </p:nvGrpSpPr>
        <p:grpSpPr>
          <a:xfrm>
            <a:off x="386080" y="647700"/>
            <a:ext cx="2336165" cy="583565"/>
            <a:chOff x="4830" y="1445"/>
            <a:chExt cx="3679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5213" y="1445"/>
              <a:ext cx="3296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问题缘起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326390" y="1206500"/>
            <a:ext cx="11564620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我国古代有不少载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入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史册的桥梁建筑，如有四大古桥之称的赵州桥、洛阳桥、广济桥和卢沟桥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近现代的桥梁建筑也硕果累累，如茅以升先生主持设计建造的我国第一座现代化大型桥梁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——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钱塘江大桥，还有现代举世闻名的港珠澳大桥等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1819910" y="5988050"/>
            <a:ext cx="94589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这些宏伟壮观的桥梁建筑中，力与平衡知识是如何应用的?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4" title=""/>
          <p:cNvGrpSpPr/>
          <p:nvPr/>
        </p:nvGrpSpPr>
        <p:grpSpPr>
          <a:xfrm>
            <a:off x="460375" y="5878195"/>
            <a:ext cx="1461770" cy="623570"/>
            <a:chOff x="13364" y="4693"/>
            <a:chExt cx="2302" cy="982"/>
          </a:xfrm>
        </p:grpSpPr>
        <p:sp>
          <p:nvSpPr>
            <p:cNvPr id="39" name="文本框 38"/>
            <p:cNvSpPr txBox="1"/>
            <p:nvPr/>
          </p:nvSpPr>
          <p:spPr>
            <a:xfrm>
              <a:off x="14172" y="4805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问题</a:t>
              </a:r>
              <a:endParaRPr lang="zh-CN" altLang="en-US" sz="3000" b="1">
                <a:solidFill>
                  <a:srgbClr val="00923F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364" y="4693"/>
              <a:ext cx="808" cy="983"/>
            </a:xfrm>
            <a:prstGeom prst="rect">
              <a:avLst/>
            </a:prstGeom>
          </p:spPr>
        </p:pic>
      </p:grpSp>
      <p:grpSp>
        <p:nvGrpSpPr>
          <p:cNvPr id="11" name="组合 10" title=""/>
          <p:cNvGrpSpPr/>
          <p:nvPr/>
        </p:nvGrpSpPr>
        <p:grpSpPr>
          <a:xfrm>
            <a:off x="114935" y="3573780"/>
            <a:ext cx="2449195" cy="2185670"/>
            <a:chOff x="991" y="5914"/>
            <a:chExt cx="3857" cy="3442"/>
          </a:xfrm>
        </p:grpSpPr>
        <p:grpSp>
          <p:nvGrpSpPr>
            <p:cNvPr id="6" name="组合 5"/>
            <p:cNvGrpSpPr/>
            <p:nvPr/>
          </p:nvGrpSpPr>
          <p:grpSpPr>
            <a:xfrm>
              <a:off x="992" y="5914"/>
              <a:ext cx="3856" cy="3442"/>
              <a:chOff x="992" y="5914"/>
              <a:chExt cx="3856" cy="3442"/>
            </a:xfrm>
          </p:grpSpPr>
          <p:pic>
            <p:nvPicPr>
              <p:cNvPr id="101" name="图片 10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2" y="5914"/>
                <a:ext cx="3856" cy="26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文本框 1"/>
              <p:cNvSpPr txBox="1"/>
              <p:nvPr/>
            </p:nvSpPr>
            <p:spPr>
              <a:xfrm>
                <a:off x="1937" y="8534"/>
                <a:ext cx="2235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赵州桥</a:t>
                </a:r>
                <a:endParaRPr lang="zh-CN" alt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991" y="5927"/>
              <a:ext cx="3857" cy="3365"/>
            </a:xfrm>
            <a:prstGeom prst="rect">
              <a:avLst/>
            </a:prstGeom>
            <a:noFill/>
            <a:ln w="22225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44" name="组合 43" title=""/>
          <p:cNvGrpSpPr/>
          <p:nvPr/>
        </p:nvGrpSpPr>
        <p:grpSpPr>
          <a:xfrm>
            <a:off x="2563495" y="3582035"/>
            <a:ext cx="2332990" cy="2176780"/>
            <a:chOff x="4037" y="5927"/>
            <a:chExt cx="3674" cy="3428"/>
          </a:xfrm>
        </p:grpSpPr>
        <p:pic>
          <p:nvPicPr>
            <p:cNvPr id="100" name="图片 99"/>
            <p:cNvPicPr/>
            <p:nvPr/>
          </p:nvPicPr>
          <p:blipFill>
            <a:blip r:embed="rId11"/>
            <a:srcRect t="12398" r="5816" b="13157"/>
            <a:stretch>
              <a:fillRect/>
            </a:stretch>
          </p:blipFill>
          <p:spPr>
            <a:xfrm>
              <a:off x="4061" y="5959"/>
              <a:ext cx="3651" cy="2671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4" name="组合 13"/>
            <p:cNvGrpSpPr/>
            <p:nvPr/>
          </p:nvGrpSpPr>
          <p:grpSpPr>
            <a:xfrm>
              <a:off x="4037" y="5927"/>
              <a:ext cx="3675" cy="3429"/>
              <a:chOff x="991" y="5927"/>
              <a:chExt cx="3675" cy="3429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1937" y="8534"/>
                <a:ext cx="2235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洛阳桥</a:t>
                </a:r>
                <a:endParaRPr lang="zh-CN" alt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91" y="5927"/>
                <a:ext cx="3675" cy="3365"/>
              </a:xfrm>
              <a:prstGeom prst="rect">
                <a:avLst/>
              </a:prstGeom>
              <a:noFill/>
              <a:ln w="22225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45" name="组合 44" title=""/>
          <p:cNvGrpSpPr/>
          <p:nvPr/>
        </p:nvGrpSpPr>
        <p:grpSpPr>
          <a:xfrm>
            <a:off x="4916805" y="3582035"/>
            <a:ext cx="2343785" cy="2177415"/>
            <a:chOff x="7743" y="5927"/>
            <a:chExt cx="3691" cy="3429"/>
          </a:xfrm>
        </p:grpSpPr>
        <p:pic>
          <p:nvPicPr>
            <p:cNvPr id="42" name="图片 41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7757" y="5947"/>
              <a:ext cx="3676" cy="268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9" name="组合 18"/>
            <p:cNvGrpSpPr/>
            <p:nvPr/>
          </p:nvGrpSpPr>
          <p:grpSpPr>
            <a:xfrm>
              <a:off x="7743" y="5927"/>
              <a:ext cx="3691" cy="3429"/>
              <a:chOff x="991" y="5927"/>
              <a:chExt cx="3691" cy="3429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726" y="8534"/>
                <a:ext cx="2235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广济</a:t>
                </a:r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桥</a:t>
                </a:r>
                <a:endParaRPr lang="zh-CN" alt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91" y="5927"/>
                <a:ext cx="3691" cy="3365"/>
              </a:xfrm>
              <a:prstGeom prst="rect">
                <a:avLst/>
              </a:prstGeom>
              <a:noFill/>
              <a:ln w="22225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46" name="组合 45" title=""/>
          <p:cNvGrpSpPr/>
          <p:nvPr/>
        </p:nvGrpSpPr>
        <p:grpSpPr>
          <a:xfrm>
            <a:off x="7279640" y="3582035"/>
            <a:ext cx="2449195" cy="2177415"/>
            <a:chOff x="11464" y="5927"/>
            <a:chExt cx="3857" cy="3429"/>
          </a:xfrm>
        </p:grpSpPr>
        <p:pic>
          <p:nvPicPr>
            <p:cNvPr id="102" name="图片 101"/>
            <p:cNvPicPr/>
            <p:nvPr/>
          </p:nvPicPr>
          <p:blipFill>
            <a:blip r:embed="rId13"/>
            <a:srcRect l="12479" t="14167" r="281" b="15417"/>
            <a:stretch>
              <a:fillRect/>
            </a:stretch>
          </p:blipFill>
          <p:spPr>
            <a:xfrm>
              <a:off x="11473" y="5955"/>
              <a:ext cx="3848" cy="258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4" name="组合 23"/>
            <p:cNvGrpSpPr/>
            <p:nvPr/>
          </p:nvGrpSpPr>
          <p:grpSpPr>
            <a:xfrm>
              <a:off x="11464" y="5927"/>
              <a:ext cx="3857" cy="3429"/>
              <a:chOff x="991" y="5927"/>
              <a:chExt cx="3857" cy="3429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807" y="8534"/>
                <a:ext cx="2235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卢沟</a:t>
                </a:r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桥</a:t>
                </a:r>
                <a:endParaRPr lang="zh-CN" alt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991" y="5927"/>
                <a:ext cx="3857" cy="3365"/>
              </a:xfrm>
              <a:prstGeom prst="rect">
                <a:avLst/>
              </a:prstGeom>
              <a:noFill/>
              <a:ln w="22225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47" name="组合 46" title=""/>
          <p:cNvGrpSpPr/>
          <p:nvPr/>
        </p:nvGrpSpPr>
        <p:grpSpPr>
          <a:xfrm>
            <a:off x="9738360" y="3579495"/>
            <a:ext cx="2303145" cy="2169160"/>
            <a:chOff x="15336" y="5923"/>
            <a:chExt cx="3627" cy="3416"/>
          </a:xfrm>
        </p:grpSpPr>
        <p:pic>
          <p:nvPicPr>
            <p:cNvPr id="43" name="图片 42" descr="图片1"/>
            <p:cNvPicPr>
              <a:picLocks noChangeAspect="1"/>
            </p:cNvPicPr>
            <p:nvPr/>
          </p:nvPicPr>
          <p:blipFill>
            <a:blip r:embed="rId14"/>
            <a:srcRect r="3797"/>
            <a:stretch>
              <a:fillRect/>
            </a:stretch>
          </p:blipFill>
          <p:spPr>
            <a:xfrm>
              <a:off x="15352" y="5959"/>
              <a:ext cx="3603" cy="2579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15336" y="5923"/>
              <a:ext cx="3627" cy="3416"/>
              <a:chOff x="991" y="5927"/>
              <a:chExt cx="3627" cy="3416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1321" y="8521"/>
                <a:ext cx="3193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钱塘江大桥</a:t>
                </a:r>
                <a:endParaRPr lang="zh-CN" alt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991" y="5927"/>
                <a:ext cx="3627" cy="3365"/>
              </a:xfrm>
              <a:prstGeom prst="rect">
                <a:avLst/>
              </a:prstGeom>
              <a:noFill/>
              <a:ln w="22225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/>
        </p:nvGrpSpPr>
        <p:grpSpPr>
          <a:xfrm>
            <a:off x="386080" y="775335"/>
            <a:ext cx="2251710" cy="583565"/>
            <a:chOff x="4830" y="1432"/>
            <a:chExt cx="3546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148" y="1432"/>
              <a:ext cx="3228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活动方案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464820" y="1795145"/>
            <a:ext cx="11040745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本活动涉及与桥梁建筑史、工程技术、建筑艺术及力平衡等有关知识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任务一：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查阅并整理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资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料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了解我国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著名桥梁的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历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史、人文背景及结构特点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；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了解我国不同地区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桥梁建筑的结构特点，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以及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它们和力平衡的关联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88645" y="5192395"/>
            <a:ext cx="65443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以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我国著名桥梁赵州桥和洛阳桥为例：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/>
        </p:nvGrpSpPr>
        <p:grpSpPr>
          <a:xfrm>
            <a:off x="813435" y="2656765"/>
            <a:ext cx="324000" cy="3635450"/>
            <a:chOff x="573" y="2587"/>
            <a:chExt cx="510" cy="572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828" y="2664"/>
              <a:ext cx="36" cy="5648"/>
            </a:xfrm>
            <a:prstGeom prst="line">
              <a:avLst/>
            </a:prstGeom>
            <a:ln w="50800">
              <a:solidFill>
                <a:srgbClr val="5BC5EF"/>
              </a:solidFill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573" y="2587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椭圆 4"/>
            <p:cNvSpPr/>
            <p:nvPr/>
          </p:nvSpPr>
          <p:spPr>
            <a:xfrm>
              <a:off x="573" y="5503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8" name="文本框 7" title=""/>
          <p:cNvSpPr txBox="1"/>
          <p:nvPr/>
        </p:nvSpPr>
        <p:spPr>
          <a:xfrm>
            <a:off x="1275715" y="2499360"/>
            <a:ext cx="93472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隋代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1275715" y="3107055"/>
            <a:ext cx="727583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始建于隋代，由匠师李春设计建造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已有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2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400余年历史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2"/>
            </p:custDataLst>
          </p:nvPr>
        </p:nvSpPr>
        <p:spPr>
          <a:xfrm>
            <a:off x="363855" y="815340"/>
            <a:ext cx="1769110" cy="562610"/>
          </a:xfrm>
          <a:prstGeom prst="rect">
            <a:avLst/>
          </a:prstGeom>
          <a:gradFill>
            <a:gsLst>
              <a:gs pos="31000">
                <a:srgbClr val="E3797E"/>
              </a:gs>
              <a:gs pos="62000">
                <a:srgbClr val="C0C1C5"/>
              </a:gs>
              <a:gs pos="98000">
                <a:srgbClr val="3799BA"/>
              </a:gs>
              <a:gs pos="1000">
                <a:srgbClr val="F5B66E"/>
              </a:gs>
            </a:gsLst>
            <a:lin ang="5400000" scaled="0"/>
          </a:gradFill>
        </p:spPr>
        <p:txBody>
          <a:bodyPr wrap="square" rtlCol="0" anchor="t">
            <a:no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赵州桥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8" name="组合 27" title=""/>
          <p:cNvGrpSpPr/>
          <p:nvPr/>
        </p:nvGrpSpPr>
        <p:grpSpPr>
          <a:xfrm>
            <a:off x="453390" y="1465580"/>
            <a:ext cx="2590800" cy="838200"/>
            <a:chOff x="501" y="2308"/>
            <a:chExt cx="4080" cy="1320"/>
          </a:xfrm>
        </p:grpSpPr>
        <p:sp>
          <p:nvSpPr>
            <p:cNvPr id="20" name="文本框 19"/>
            <p:cNvSpPr txBox="1"/>
            <p:nvPr/>
          </p:nvSpPr>
          <p:spPr>
            <a:xfrm>
              <a:off x="1887" y="2676"/>
              <a:ext cx="258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建设历程</a:t>
              </a:r>
              <a:endPara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21" name="图片 20" descr="放映机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" y="2308"/>
              <a:ext cx="1321" cy="1321"/>
            </a:xfrm>
            <a:prstGeom prst="rect">
              <a:avLst/>
            </a:prstGeom>
          </p:spPr>
        </p:pic>
        <p:cxnSp>
          <p:nvCxnSpPr>
            <p:cNvPr id="23" name="直接连接符 22"/>
            <p:cNvCxnSpPr/>
            <p:nvPr/>
          </p:nvCxnSpPr>
          <p:spPr>
            <a:xfrm flipH="1" flipV="1">
              <a:off x="1359" y="3453"/>
              <a:ext cx="3223" cy="18"/>
            </a:xfrm>
            <a:prstGeom prst="line">
              <a:avLst/>
            </a:prstGeom>
            <a:ln w="34925">
              <a:solidFill>
                <a:srgbClr val="353535"/>
              </a:solidFill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9" name="文本框 28" title=""/>
          <p:cNvSpPr txBox="1"/>
          <p:nvPr/>
        </p:nvSpPr>
        <p:spPr>
          <a:xfrm>
            <a:off x="1333500" y="4366895"/>
            <a:ext cx="734377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唐贞元八年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792年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)—清道光元年(1821年)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292225" y="5170170"/>
            <a:ext cx="72758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在此期间，完成了赵州桥的七次修缮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组合 1" title=""/>
          <p:cNvGrpSpPr/>
          <p:nvPr/>
        </p:nvGrpSpPr>
        <p:grpSpPr>
          <a:xfrm>
            <a:off x="2210435" y="872490"/>
            <a:ext cx="3847465" cy="521970"/>
            <a:chOff x="3481" y="1374"/>
            <a:chExt cx="6059" cy="822"/>
          </a:xfrm>
        </p:grpSpPr>
        <p:sp>
          <p:nvSpPr>
            <p:cNvPr id="33" name="文本框 32"/>
            <p:cNvSpPr txBox="1"/>
            <p:nvPr/>
          </p:nvSpPr>
          <p:spPr>
            <a:xfrm>
              <a:off x="4084" y="1374"/>
              <a:ext cx="545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河北省石家庄市赵县</a:t>
              </a:r>
              <a:endPara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481" y="1494"/>
              <a:ext cx="6000" cy="676"/>
              <a:chOff x="3481" y="1494"/>
              <a:chExt cx="6000" cy="676"/>
            </a:xfrm>
          </p:grpSpPr>
          <p:pic>
            <p:nvPicPr>
              <p:cNvPr id="32" name="图片 31" descr="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81" y="1494"/>
                <a:ext cx="4524" cy="676"/>
              </a:xfrm>
              <a:prstGeom prst="rect">
                <a:avLst/>
              </a:prstGeom>
            </p:spPr>
          </p:pic>
          <p:pic>
            <p:nvPicPr>
              <p:cNvPr id="34" name="图片 33" descr="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31742" r="30836"/>
              <a:stretch>
                <a:fillRect/>
              </a:stretch>
            </p:blipFill>
            <p:spPr>
              <a:xfrm>
                <a:off x="7788" y="1494"/>
                <a:ext cx="1693" cy="676"/>
              </a:xfrm>
              <a:prstGeom prst="rect">
                <a:avLst/>
              </a:prstGeom>
            </p:spPr>
          </p:pic>
        </p:grpSp>
      </p:grpSp>
      <p:pic>
        <p:nvPicPr>
          <p:cNvPr id="105" name="图片 104" title=""/>
          <p:cNvPicPr/>
          <p:nvPr/>
        </p:nvPicPr>
        <p:blipFill>
          <a:blip r:embed="rId6"/>
          <a:srcRect l="24592" t="1398" r="29792" b="9426"/>
          <a:stretch>
            <a:fillRect/>
          </a:stretch>
        </p:blipFill>
        <p:spPr>
          <a:xfrm>
            <a:off x="8774430" y="2353310"/>
            <a:ext cx="2611755" cy="3199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 title=""/>
          <p:cNvSpPr txBox="1"/>
          <p:nvPr/>
        </p:nvSpPr>
        <p:spPr>
          <a:xfrm>
            <a:off x="9263380" y="5676265"/>
            <a:ext cx="16338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李春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塑像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6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/>
        </p:nvGrpSpPr>
        <p:grpSpPr>
          <a:xfrm>
            <a:off x="819785" y="899795"/>
            <a:ext cx="323850" cy="5198110"/>
            <a:chOff x="573" y="1417"/>
            <a:chExt cx="510" cy="818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828" y="1417"/>
              <a:ext cx="8" cy="8186"/>
            </a:xfrm>
            <a:prstGeom prst="line">
              <a:avLst/>
            </a:prstGeom>
            <a:ln w="50800">
              <a:solidFill>
                <a:srgbClr val="5BC5EF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573" y="2319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椭圆 4"/>
            <p:cNvSpPr/>
            <p:nvPr/>
          </p:nvSpPr>
          <p:spPr>
            <a:xfrm>
              <a:off x="573" y="4994"/>
              <a:ext cx="510" cy="510"/>
            </a:xfrm>
            <a:prstGeom prst="ellipse">
              <a:avLst/>
            </a:prstGeom>
            <a:solidFill>
              <a:srgbClr val="5BC5E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3" name="文本框 12" title=""/>
          <p:cNvSpPr txBox="1"/>
          <p:nvPr/>
        </p:nvSpPr>
        <p:spPr>
          <a:xfrm>
            <a:off x="1117600" y="1337945"/>
            <a:ext cx="1039939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民国二十二年(1933年)春，中国营造学社桥梁专家梁思成对赵州桥进行了详细考察、测绘，并写成《赵州大石桥即安济桥》一文.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1117600" y="3093720"/>
            <a:ext cx="10574020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1955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年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—1958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年，完成了赵州桥第八次修缮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此次修缮对赵州桥进行了全面测量和修整，整个工程采用原来的护拱石、钩石、腰铁、铁拉杆和收分五种做法，还在桥面上下加设了二粘三油防水层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二层防水亚麻布和三层沥青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，防止漏水腐蚀现象发生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桥面的所有栏板、望柱按早期式样新制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2"/>
            </p:custDataLst>
          </p:nvPr>
        </p:nvSpPr>
        <p:spPr>
          <a:xfrm>
            <a:off x="500380" y="1533525"/>
            <a:ext cx="11120120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隋朝时期，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赵州桥是连接赵县和其他地区的重要交通要道，也是通往首都长安的重要通道之一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在历史上，赵州桥见证了许多重大事件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和历史转折. 它是古代丝绸之路的重要组成部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分，承担着贸易和文化交流的重要使命. 桥上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的繁忙景象、商贾云集的场景，使赵州桥成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为古代经济繁荣的象征.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 title=""/>
          <p:cNvGrpSpPr/>
          <p:nvPr/>
        </p:nvGrpSpPr>
        <p:grpSpPr>
          <a:xfrm>
            <a:off x="500380" y="799465"/>
            <a:ext cx="2671445" cy="662940"/>
            <a:chOff x="482" y="1178"/>
            <a:chExt cx="4207" cy="1044"/>
          </a:xfrm>
        </p:grpSpPr>
        <p:grpSp>
          <p:nvGrpSpPr>
            <p:cNvPr id="28" name="组合 27"/>
            <p:cNvGrpSpPr/>
            <p:nvPr/>
          </p:nvGrpSpPr>
          <p:grpSpPr>
            <a:xfrm>
              <a:off x="1466" y="1232"/>
              <a:ext cx="3223" cy="822"/>
              <a:chOff x="1359" y="2649"/>
              <a:chExt cx="3223" cy="822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521" y="2649"/>
                <a:ext cx="258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sz="28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人文背景</a:t>
                </a:r>
                <a:endParaRPr lang="zh-CN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 flipH="1" flipV="1">
                <a:off x="1359" y="3453"/>
                <a:ext cx="3223" cy="18"/>
              </a:xfrm>
              <a:prstGeom prst="line">
                <a:avLst/>
              </a:prstGeom>
              <a:ln w="34925">
                <a:solidFill>
                  <a:srgbClr val="353535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2" name="图片 1" descr="古代诗词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2" y="1178"/>
              <a:ext cx="1044" cy="1044"/>
            </a:xfrm>
            <a:prstGeom prst="rect">
              <a:avLst/>
            </a:prstGeom>
          </p:spPr>
        </p:pic>
      </p:grpSp>
      <p:pic>
        <p:nvPicPr>
          <p:cNvPr id="106" name="图片 105" title=""/>
          <p:cNvPicPr/>
          <p:nvPr/>
        </p:nvPicPr>
        <p:blipFill>
          <a:blip r:embed="rId5">
            <a:lum bright="-12000" contrast="30000"/>
          </a:blip>
          <a:stretch>
            <a:fillRect/>
          </a:stretch>
        </p:blipFill>
        <p:spPr>
          <a:xfrm>
            <a:off x="7694930" y="3098165"/>
            <a:ext cx="4043680" cy="231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 title=""/>
          <p:cNvSpPr txBox="1"/>
          <p:nvPr/>
        </p:nvSpPr>
        <p:spPr>
          <a:xfrm>
            <a:off x="7427595" y="5598795"/>
            <a:ext cx="4577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中国木版板年画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——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赵州桥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296545" y="814705"/>
            <a:ext cx="11486515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赵州桥还在历史上扮演了重要的军事角色. 在宋辽战争中，赵州桥曾多次遭到敌军的破坏，但始终屹立不倒. 桥上的战斗和守桥英雄的壮举成为了历史的传世之物，激励着后人对家国和平的珍惜与捍卫.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如今，赵州桥已成为河北省的重要旅游景点和文化遗产. 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 title=""/>
          <p:cNvPicPr/>
          <p:nvPr/>
        </p:nvPicPr>
        <p:blipFill>
          <a:blip r:embed="rId2"/>
          <a:srcRect t="16402"/>
          <a:stretch>
            <a:fillRect/>
          </a:stretch>
        </p:blipFill>
        <p:spPr>
          <a:xfrm>
            <a:off x="3705225" y="3429000"/>
            <a:ext cx="4620260" cy="3037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/>
        </p:nvGrpSpPr>
        <p:grpSpPr>
          <a:xfrm>
            <a:off x="327660" y="614680"/>
            <a:ext cx="2698750" cy="914400"/>
            <a:chOff x="332" y="1158"/>
            <a:chExt cx="4250" cy="1440"/>
          </a:xfrm>
        </p:grpSpPr>
        <p:grpSp>
          <p:nvGrpSpPr>
            <p:cNvPr id="8" name="组合 7"/>
            <p:cNvGrpSpPr/>
            <p:nvPr/>
          </p:nvGrpSpPr>
          <p:grpSpPr>
            <a:xfrm>
              <a:off x="1742" y="1373"/>
              <a:ext cx="2840" cy="822"/>
              <a:chOff x="1329" y="2709"/>
              <a:chExt cx="2840" cy="822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521" y="2709"/>
                <a:ext cx="258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sz="28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结构特点</a:t>
                </a:r>
                <a:endParaRPr lang="zh-CN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 flipH="1">
                <a:off x="1329" y="3467"/>
                <a:ext cx="2840" cy="1"/>
              </a:xfrm>
              <a:prstGeom prst="line">
                <a:avLst/>
              </a:prstGeom>
              <a:ln w="34925">
                <a:solidFill>
                  <a:srgbClr val="0F6FC6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12" name="图片 11" descr="大桥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" y="1158"/>
              <a:ext cx="1440" cy="1440"/>
            </a:xfrm>
            <a:prstGeom prst="rect">
              <a:avLst/>
            </a:prstGeom>
          </p:spPr>
        </p:pic>
      </p:grpSp>
      <p:sp>
        <p:nvSpPr>
          <p:cNvPr id="5" name="文本框 4" title=""/>
          <p:cNvSpPr txBox="1"/>
          <p:nvPr/>
        </p:nvSpPr>
        <p:spPr>
          <a:xfrm>
            <a:off x="450215" y="1553845"/>
            <a:ext cx="11318875" cy="4912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一、敞肩圆弧拱：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两个拱肩部分各建两个对称的小拱，伏在主拱的肩上. 符合结构力学原理，增加排水面积，节省石料. 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二、跨度大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弧形平：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采取单孔长跨形式，河心不立桥墩；圆弧拱形式，石拱高度降低. 优于多孔桥单跨跨度小、桥墩多不利于泄洪的特点. 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三、两端宽中间窄.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四、纵向并列砌筑法.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1800" y="10325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  <p:tag name="KSO_WM_UNIT_PLACING_PICTURE_USER_VIEWPORT" val="{&quot;height&quot;:7482,&quot;width&quot;:14505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387.75,&quot;left&quot;:22.3,&quot;top&quot;:77.7,&quot;width&quot;:915.4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6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4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7482,&quot;width&quot;:1450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DIAGRAM_VIRTUALLY_FRAME" val="{&quot;height&quot;:368.55,&quot;left&quot;:34.65,&quot;top&quot;:87.5,&quot;width&quot;:577.5}"/>
</p:tagLst>
</file>

<file path=ppt/tags/tag53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54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55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56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57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58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59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1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2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3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4.xml><?xml version="1.0" encoding="utf-8"?>
<p:tagLst xmlns:p="http://schemas.openxmlformats.org/presentationml/2006/main">
  <p:tag name="KSO_WM_DIAGRAM_VIRTUALLY_FRAME" val="{&quot;height&quot;:368.55,&quot;left&quot;:34.65,&quot;top&quot;:87.5,&quot;width&quot;:577.5}"/>
</p:tagLst>
</file>

<file path=ppt/tags/tag65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6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7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71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72.xml><?xml version="1.0" encoding="utf-8"?>
<p:tagLst xmlns:p="http://schemas.openxmlformats.org/presentationml/2006/main">
  <p:tag name="KSO_WM_DIAGRAM_VIRTUALLY_FRAME" val="{&quot;height&quot;:374.8,&quot;left&quot;:34.65,&quot;top&quot;:87.5,&quot;width&quot;:577.5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WZlMGUwZDk2NmUxYmJjZWMyMzE2MTkxMDliMWZmYzgifQ=="/>
  <p:tag name="KSO_WPP_MARK_KEY" val="b880c151-2aca-4d7b-8791-a0a2d5ab3984"/>
  <p:tag name="RESOURCE_RECORD_KEY" val="{&quot;13&quot;:[19951226,4663475,4629229,4642045,20184173,4650225,20184149,20174683,20174678,4705207,20174685,20174681,20242007,20469026],&quot;71&quot;:[76235680030]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1_物理课件咨询：18092199615（微信）   1045472853（QQ）">
  <a:themeElements>
    <a:clrScheme name="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00"/>
      </a:hlink>
      <a:folHlink>
        <a:srgbClr val="02A54F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物理课件咨询：18092199615（微信）   1045472853（QQ）">
  <a:themeElements>
    <a:clrScheme name="">
      <a:dk1>
        <a:srgbClr val="000000"/>
      </a:dk1>
      <a:lt1>
        <a:srgbClr val="FFFFFF"/>
      </a:lt1>
      <a:dk2>
        <a:srgbClr val="352011"/>
      </a:dk2>
      <a:lt2>
        <a:srgbClr val="FCF8F5"/>
      </a:lt2>
      <a:accent1>
        <a:srgbClr val="B27554"/>
      </a:accent1>
      <a:accent2>
        <a:srgbClr val="D4A07B"/>
      </a:accent2>
      <a:accent3>
        <a:srgbClr val="B66E5E"/>
      </a:accent3>
      <a:accent4>
        <a:srgbClr val="D4957B"/>
      </a:accent4>
      <a:accent5>
        <a:srgbClr val="B48B55"/>
      </a:accent5>
      <a:accent6>
        <a:srgbClr val="CCAE76"/>
      </a:accent6>
      <a:hlink>
        <a:srgbClr val="0026E5"/>
      </a:hlink>
      <a:folHlink>
        <a:srgbClr val="7E1FAD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117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宋体</vt:lpstr>
      <vt:lpstr>Times New Roman</vt:lpstr>
      <vt:lpstr>方正大标宋简体</vt:lpstr>
      <vt:lpstr>Calibri Light</vt:lpstr>
      <vt:lpstr>Calibri</vt:lpstr>
      <vt:lpstr>黑体</vt:lpstr>
      <vt:lpstr>Wingdings</vt:lpstr>
      <vt:lpstr>楷体</vt:lpstr>
      <vt:lpstr>1_物理课件咨询：18092199615（微信）   1045472853（QQ）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2025-02-24T15:26:48Z</cp:lastPrinted>
  <dcterms:created xsi:type="dcterms:W3CDTF">2025-02-24T15:26:48Z</dcterms:created>
  <dcterms:modified xsi:type="dcterms:W3CDTF">2025-02-24T07:26:48Z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