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heme/theme3.xml" ContentType="application/vnd.openxmlformats-officedocument.them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1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7" r:id="rId2"/>
  </p:sldMasterIdLst>
  <p:notesMasterIdLst>
    <p:notesMasterId r:id="rId27"/>
  </p:notesMasterIdLst>
  <p:sldIdLst>
    <p:sldId id="481" r:id="rId3"/>
    <p:sldId id="2404" r:id="rId4"/>
    <p:sldId id="2405" r:id="rId5"/>
    <p:sldId id="2406" r:id="rId6"/>
    <p:sldId id="2407" r:id="rId7"/>
    <p:sldId id="2408" r:id="rId8"/>
    <p:sldId id="2409" r:id="rId9"/>
    <p:sldId id="2410" r:id="rId10"/>
    <p:sldId id="2411" r:id="rId11"/>
    <p:sldId id="2412" r:id="rId12"/>
    <p:sldId id="2413" r:id="rId13"/>
    <p:sldId id="2414" r:id="rId14"/>
    <p:sldId id="2415" r:id="rId15"/>
    <p:sldId id="2416" r:id="rId16"/>
    <p:sldId id="2417" r:id="rId17"/>
    <p:sldId id="2418" r:id="rId18"/>
    <p:sldId id="2419" r:id="rId19"/>
    <p:sldId id="2443" r:id="rId20"/>
    <p:sldId id="2444" r:id="rId21"/>
    <p:sldId id="2445" r:id="rId22"/>
    <p:sldId id="2446" r:id="rId23"/>
    <p:sldId id="2447" r:id="rId24"/>
    <p:sldId id="2456" r:id="rId25"/>
    <p:sldId id="1198" r:id="rId26"/>
  </p:sldIdLst>
  <p:sldSz cx="12192000" cy="6858000"/>
  <p:notesSz cx="6858000" cy="9144000"/>
  <p:embeddedFontLst>
    <p:embeddedFont>
      <p:font typeface="黑体" panose="02010609060101010101" pitchFamily="49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39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新" lastIdx="0" clrIdx="0"/>
  <p:cmAuthor id="1" name="xkb1.com" initials="x" lastIdx="0" clrIdx="0"/>
  <p:cmAuthor id="2" name="作者" initials="A" lastIdx="0" clrIdx="1"/>
  <p:cmAuthor id="3" name="Author" initials="A" lastIdx="0" clrIdx="2"/>
  <p:cmAuthor id="5" name="zengl" initials="z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6" y="235"/>
      </p:cViewPr>
      <p:guideLst>
        <p:guide orient="horz" pos="2400"/>
        <p:guide pos="39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2" Type="http://schemas.openxmlformats.org/officeDocument/2006/relationships/tags" Target="../tags/tag228.xml"/><Relationship Id="rId1" Type="http://schemas.openxmlformats.org/officeDocument/2006/relationships/theme" Target="../theme/theme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4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3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6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3.xml"/><Relationship Id="rId4" Type="http://schemas.openxmlformats.org/officeDocument/2006/relationships/tags" Target="../tags/tag17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4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81.xml"/><Relationship Id="rId7" Type="http://schemas.openxmlformats.org/officeDocument/2006/relationships/image" Target="../media/image4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0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p:transition spd="med" advTm="5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p:transition spd="med" advTm="5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8200" y="364968"/>
            <a:ext cx="10515600" cy="146411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标题文本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829083"/>
            <a:ext cx="5156200" cy="50289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1633" y="102421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p:transition spd="med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433" y="203996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 advTm="5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884EB-F6E2-495F-9E8E-826ACF00542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38200" y="364968"/>
            <a:ext cx="10515600" cy="146411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标题文本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838200" y="1829083"/>
            <a:ext cx="5156200" cy="50289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grpSp>
        <p:nvGrpSpPr>
          <p:cNvPr id="2" name="组合 3"/>
          <p:cNvGrpSpPr/>
          <p:nvPr userDrawn="1">
            <p:custDataLst>
              <p:tags r:id="rId3"/>
            </p:custDataLst>
          </p:nvPr>
        </p:nvGrpSpPr>
        <p:grpSpPr>
          <a:xfrm>
            <a:off x="10486329" y="169053"/>
            <a:ext cx="1513605" cy="456272"/>
            <a:chOff x="468128" y="370735"/>
            <a:chExt cx="1135204" cy="341359"/>
          </a:xfrm>
        </p:grpSpPr>
        <p:pic>
          <p:nvPicPr>
            <p:cNvPr id="5" name="图片 4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70" y="370735"/>
              <a:ext cx="490406" cy="17747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28" y="558194"/>
              <a:ext cx="1135204" cy="1539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rcRect l="-1" r="-801"/>
          <a:stretch>
            <a:fillRect/>
          </a:stretch>
        </p:blipFill>
        <p:spPr>
          <a:xfrm>
            <a:off x="-540774" y="5527839"/>
            <a:ext cx="12965003" cy="1330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>
            <p:custDataLst>
              <p:tags r:id="rId1"/>
            </p:custDataLst>
          </p:nvPr>
        </p:nvGrpSpPr>
        <p:grpSpPr>
          <a:xfrm>
            <a:off x="10486329" y="169053"/>
            <a:ext cx="1513605" cy="456272"/>
            <a:chOff x="468128" y="370735"/>
            <a:chExt cx="1135204" cy="341359"/>
          </a:xfrm>
        </p:grpSpPr>
        <p:pic>
          <p:nvPicPr>
            <p:cNvPr id="4" name="图片 3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70" y="370735"/>
              <a:ext cx="490406" cy="17747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28" y="558194"/>
              <a:ext cx="1135204" cy="1539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1633" y="102421"/>
            <a:ext cx="7824893" cy="702560"/>
          </a:xfrm>
        </p:spPr>
        <p:txBody>
          <a:bodyPr/>
          <a:lstStyle>
            <a:lvl1pPr>
              <a:defRPr sz="3730" b="1">
                <a:latin typeface="黑体" panose="02010600030101010101" charset="-122"/>
                <a:ea typeface="黑体" panose="0201060003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6" name="燕尾形 23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66516" y="319694"/>
            <a:ext cx="431632" cy="4711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63" Type="http://schemas.openxmlformats.org/officeDocument/2006/relationships/tags" Target="../tags/tag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theme" Target="../theme/theme2.xml"/><Relationship Id="rId66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61" Type="http://schemas.openxmlformats.org/officeDocument/2006/relationships/tags" Target="../tags/tag111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64" Type="http://schemas.openxmlformats.org/officeDocument/2006/relationships/image" Target="../media/image2.png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ags" Target="../tags/tag109.xml"/><Relationship Id="rId67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tags" Target="../tags/tag11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tags" Target="../tags/tag110.xml"/><Relationship Id="rId65" Type="http://schemas.openxmlformats.org/officeDocument/2006/relationships/image" Target="../media/image3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60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61"/>
            </p:custDataLst>
          </p:nvPr>
        </p:nvPicPr>
        <p:blipFill>
          <a:blip r:embed="rId62" r:link="rId6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>
            <p:custDataLst>
              <p:tags r:id="rId60"/>
            </p:custDataLst>
          </p:nvPr>
        </p:nvGrpSpPr>
        <p:grpSpPr>
          <a:xfrm>
            <a:off x="10319620" y="107506"/>
            <a:ext cx="1807331" cy="497988"/>
            <a:chOff x="468128" y="370735"/>
            <a:chExt cx="1135204" cy="341359"/>
          </a:xfrm>
        </p:grpSpPr>
        <p:pic>
          <p:nvPicPr>
            <p:cNvPr id="4" name="图片 3"/>
            <p:cNvPicPr>
              <a:picLocks noChangeAspect="1"/>
            </p:cNvPicPr>
            <p:nvPr userDrawn="1">
              <p:custDataLst>
                <p:tags r:id="rId62"/>
              </p:custDataLst>
            </p:nvPr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70" y="370735"/>
              <a:ext cx="490406" cy="17747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>
              <p:custDataLst>
                <p:tags r:id="rId63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28" y="558194"/>
              <a:ext cx="1135204" cy="153900"/>
            </a:xfrm>
            <a:prstGeom prst="rect">
              <a:avLst/>
            </a:prstGeom>
          </p:spPr>
        </p:pic>
      </p:grp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61"/>
            </p:custDataLst>
          </p:nvPr>
        </p:nvPicPr>
        <p:blipFill>
          <a:blip r:embed="rId66" r:link="rId6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  <p:sldLayoutId id="2147483754" r:id="rId47"/>
    <p:sldLayoutId id="2147483755" r:id="rId48"/>
    <p:sldLayoutId id="2147483756" r:id="rId49"/>
    <p:sldLayoutId id="2147483757" r:id="rId50"/>
    <p:sldLayoutId id="2147483758" r:id="rId51"/>
    <p:sldLayoutId id="2147483759" r:id="rId52"/>
    <p:sldLayoutId id="2147483760" r:id="rId53"/>
    <p:sldLayoutId id="2147483761" r:id="rId54"/>
    <p:sldLayoutId id="2147483762" r:id="rId55"/>
    <p:sldLayoutId id="2147483763" r:id="rId56"/>
    <p:sldLayoutId id="2147483764" r:id="rId57"/>
  </p:sldLayoutIdLst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image" Target="../media/image23.jpeg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image" Target="../media/image22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slideLayout" Target="../slideLayouts/slideLayout17.xml"/><Relationship Id="rId5" Type="http://schemas.openxmlformats.org/officeDocument/2006/relationships/tags" Target="../tags/tag332.xml"/><Relationship Id="rId10" Type="http://schemas.openxmlformats.org/officeDocument/2006/relationships/tags" Target="../tags/tag337.xml"/><Relationship Id="rId4" Type="http://schemas.openxmlformats.org/officeDocument/2006/relationships/tags" Target="../tags/tag331.xml"/><Relationship Id="rId9" Type="http://schemas.openxmlformats.org/officeDocument/2006/relationships/tags" Target="../tags/tag3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12" Type="http://schemas.openxmlformats.org/officeDocument/2006/relationships/image" Target="../media/image25.wmf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image" Target="../media/image24.GIF"/><Relationship Id="rId5" Type="http://schemas.openxmlformats.org/officeDocument/2006/relationships/tags" Target="../tags/tag342.xml"/><Relationship Id="rId10" Type="http://schemas.openxmlformats.org/officeDocument/2006/relationships/slideLayout" Target="../slideLayouts/slideLayout17.xml"/><Relationship Id="rId4" Type="http://schemas.openxmlformats.org/officeDocument/2006/relationships/tags" Target="../tags/tag341.xml"/><Relationship Id="rId9" Type="http://schemas.openxmlformats.org/officeDocument/2006/relationships/tags" Target="../tags/tag3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tags" Target="../tags/tag359.xml"/><Relationship Id="rId18" Type="http://schemas.openxmlformats.org/officeDocument/2006/relationships/tags" Target="../tags/tag364.xml"/><Relationship Id="rId26" Type="http://schemas.openxmlformats.org/officeDocument/2006/relationships/image" Target="../media/image26.jpeg"/><Relationship Id="rId3" Type="http://schemas.openxmlformats.org/officeDocument/2006/relationships/tags" Target="../tags/tag349.xml"/><Relationship Id="rId21" Type="http://schemas.openxmlformats.org/officeDocument/2006/relationships/tags" Target="../tags/tag367.xml"/><Relationship Id="rId7" Type="http://schemas.openxmlformats.org/officeDocument/2006/relationships/tags" Target="../tags/tag353.xml"/><Relationship Id="rId12" Type="http://schemas.openxmlformats.org/officeDocument/2006/relationships/tags" Target="../tags/tag358.xml"/><Relationship Id="rId17" Type="http://schemas.openxmlformats.org/officeDocument/2006/relationships/tags" Target="../tags/tag363.xml"/><Relationship Id="rId25" Type="http://schemas.openxmlformats.org/officeDocument/2006/relationships/notesSlide" Target="../notesSlides/notesSlide1.xml"/><Relationship Id="rId2" Type="http://schemas.openxmlformats.org/officeDocument/2006/relationships/tags" Target="../tags/tag348.xml"/><Relationship Id="rId16" Type="http://schemas.openxmlformats.org/officeDocument/2006/relationships/tags" Target="../tags/tag362.xml"/><Relationship Id="rId20" Type="http://schemas.openxmlformats.org/officeDocument/2006/relationships/tags" Target="../tags/tag366.xml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24" Type="http://schemas.openxmlformats.org/officeDocument/2006/relationships/slideLayout" Target="../slideLayouts/slideLayout17.xml"/><Relationship Id="rId5" Type="http://schemas.openxmlformats.org/officeDocument/2006/relationships/tags" Target="../tags/tag351.xml"/><Relationship Id="rId15" Type="http://schemas.openxmlformats.org/officeDocument/2006/relationships/tags" Target="../tags/tag361.xml"/><Relationship Id="rId23" Type="http://schemas.openxmlformats.org/officeDocument/2006/relationships/tags" Target="../tags/tag369.xml"/><Relationship Id="rId10" Type="http://schemas.openxmlformats.org/officeDocument/2006/relationships/tags" Target="../tags/tag356.xml"/><Relationship Id="rId19" Type="http://schemas.openxmlformats.org/officeDocument/2006/relationships/tags" Target="../tags/tag365.xml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tags" Target="../tags/tag360.xml"/><Relationship Id="rId22" Type="http://schemas.openxmlformats.org/officeDocument/2006/relationships/tags" Target="../tags/tag36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79.xml"/><Relationship Id="rId13" Type="http://schemas.openxmlformats.org/officeDocument/2006/relationships/tags" Target="../tags/tag384.xml"/><Relationship Id="rId18" Type="http://schemas.openxmlformats.org/officeDocument/2006/relationships/image" Target="../media/image27.png"/><Relationship Id="rId3" Type="http://schemas.openxmlformats.org/officeDocument/2006/relationships/tags" Target="../tags/tag374.xml"/><Relationship Id="rId21" Type="http://schemas.openxmlformats.org/officeDocument/2006/relationships/image" Target="../media/image30.png"/><Relationship Id="rId7" Type="http://schemas.openxmlformats.org/officeDocument/2006/relationships/tags" Target="../tags/tag378.xml"/><Relationship Id="rId12" Type="http://schemas.openxmlformats.org/officeDocument/2006/relationships/tags" Target="../tags/tag383.xml"/><Relationship Id="rId17" Type="http://schemas.openxmlformats.org/officeDocument/2006/relationships/slideLayout" Target="../slideLayouts/slideLayout17.xml"/><Relationship Id="rId2" Type="http://schemas.openxmlformats.org/officeDocument/2006/relationships/tags" Target="../tags/tag373.xml"/><Relationship Id="rId16" Type="http://schemas.openxmlformats.org/officeDocument/2006/relationships/tags" Target="../tags/tag387.xml"/><Relationship Id="rId20" Type="http://schemas.openxmlformats.org/officeDocument/2006/relationships/image" Target="../media/image29.png"/><Relationship Id="rId1" Type="http://schemas.openxmlformats.org/officeDocument/2006/relationships/tags" Target="../tags/tag372.xml"/><Relationship Id="rId6" Type="http://schemas.openxmlformats.org/officeDocument/2006/relationships/tags" Target="../tags/tag377.xml"/><Relationship Id="rId11" Type="http://schemas.openxmlformats.org/officeDocument/2006/relationships/tags" Target="../tags/tag382.xml"/><Relationship Id="rId5" Type="http://schemas.openxmlformats.org/officeDocument/2006/relationships/tags" Target="../tags/tag376.xml"/><Relationship Id="rId15" Type="http://schemas.openxmlformats.org/officeDocument/2006/relationships/tags" Target="../tags/tag386.xml"/><Relationship Id="rId10" Type="http://schemas.openxmlformats.org/officeDocument/2006/relationships/tags" Target="../tags/tag381.xml"/><Relationship Id="rId19" Type="http://schemas.openxmlformats.org/officeDocument/2006/relationships/image" Target="../media/image28.png"/><Relationship Id="rId4" Type="http://schemas.openxmlformats.org/officeDocument/2006/relationships/tags" Target="../tags/tag375.xml"/><Relationship Id="rId9" Type="http://schemas.openxmlformats.org/officeDocument/2006/relationships/tags" Target="../tags/tag380.xml"/><Relationship Id="rId14" Type="http://schemas.openxmlformats.org/officeDocument/2006/relationships/tags" Target="../tags/tag38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image" Target="../media/image31.jpe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slideLayout" Target="../slideLayouts/slideLayout17.xml"/><Relationship Id="rId2" Type="http://schemas.openxmlformats.org/officeDocument/2006/relationships/tags" Target="../tags/tag389.xml"/><Relationship Id="rId16" Type="http://schemas.openxmlformats.org/officeDocument/2006/relationships/image" Target="../media/image34.jpe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8.xml"/><Relationship Id="rId5" Type="http://schemas.openxmlformats.org/officeDocument/2006/relationships/tags" Target="../tags/tag392.xml"/><Relationship Id="rId15" Type="http://schemas.openxmlformats.org/officeDocument/2006/relationships/image" Target="../media/image33.png"/><Relationship Id="rId10" Type="http://schemas.openxmlformats.org/officeDocument/2006/relationships/tags" Target="../tags/tag397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slideLayout" Target="../slideLayouts/slideLayout17.xml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12" Type="http://schemas.openxmlformats.org/officeDocument/2006/relationships/tags" Target="../tags/tag410.xml"/><Relationship Id="rId17" Type="http://schemas.openxmlformats.org/officeDocument/2006/relationships/image" Target="../media/image38.jpeg"/><Relationship Id="rId2" Type="http://schemas.openxmlformats.org/officeDocument/2006/relationships/tags" Target="../tags/tag400.xml"/><Relationship Id="rId16" Type="http://schemas.openxmlformats.org/officeDocument/2006/relationships/image" Target="../media/image37.jpeg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9.xml"/><Relationship Id="rId5" Type="http://schemas.openxmlformats.org/officeDocument/2006/relationships/tags" Target="../tags/tag403.xml"/><Relationship Id="rId15" Type="http://schemas.openxmlformats.org/officeDocument/2006/relationships/image" Target="../media/image36.jpeg"/><Relationship Id="rId10" Type="http://schemas.openxmlformats.org/officeDocument/2006/relationships/tags" Target="../tags/tag408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image" Target="../media/image40.jpeg"/><Relationship Id="rId5" Type="http://schemas.openxmlformats.org/officeDocument/2006/relationships/tags" Target="../tags/tag415.xml"/><Relationship Id="rId10" Type="http://schemas.openxmlformats.org/officeDocument/2006/relationships/image" Target="../media/image39.jpeg"/><Relationship Id="rId4" Type="http://schemas.openxmlformats.org/officeDocument/2006/relationships/tags" Target="../tags/tag414.xml"/><Relationship Id="rId9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21.xml"/><Relationship Id="rId7" Type="http://schemas.openxmlformats.org/officeDocument/2006/relationships/image" Target="../media/image41.jpeg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423.xml"/><Relationship Id="rId4" Type="http://schemas.openxmlformats.org/officeDocument/2006/relationships/tags" Target="../tags/tag4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4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tags" Target="../tags/tag249.xml"/><Relationship Id="rId18" Type="http://schemas.openxmlformats.org/officeDocument/2006/relationships/image" Target="../media/image8.GIF"/><Relationship Id="rId3" Type="http://schemas.openxmlformats.org/officeDocument/2006/relationships/tags" Target="../tags/tag239.xml"/><Relationship Id="rId21" Type="http://schemas.openxmlformats.org/officeDocument/2006/relationships/image" Target="../media/image11.jpeg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17" Type="http://schemas.openxmlformats.org/officeDocument/2006/relationships/image" Target="../media/image7.jpeg"/><Relationship Id="rId2" Type="http://schemas.openxmlformats.org/officeDocument/2006/relationships/tags" Target="../tags/tag238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0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5" Type="http://schemas.openxmlformats.org/officeDocument/2006/relationships/tags" Target="../tags/tag241.xml"/><Relationship Id="rId15" Type="http://schemas.openxmlformats.org/officeDocument/2006/relationships/tags" Target="../tags/tag251.xml"/><Relationship Id="rId10" Type="http://schemas.openxmlformats.org/officeDocument/2006/relationships/tags" Target="../tags/tag246.xml"/><Relationship Id="rId19" Type="http://schemas.openxmlformats.org/officeDocument/2006/relationships/image" Target="../media/image9.GIF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tags" Target="../tags/tag2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tags" Target="../tags/tag439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5" Type="http://schemas.openxmlformats.org/officeDocument/2006/relationships/tags" Target="../tags/tag441.xml"/><Relationship Id="rId10" Type="http://schemas.openxmlformats.org/officeDocument/2006/relationships/image" Target="../media/image47.emf"/><Relationship Id="rId4" Type="http://schemas.openxmlformats.org/officeDocument/2006/relationships/tags" Target="../tags/tag440.xml"/><Relationship Id="rId9" Type="http://schemas.openxmlformats.org/officeDocument/2006/relationships/pack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tags" Target="../tags/tag455.xml"/><Relationship Id="rId3" Type="http://schemas.openxmlformats.org/officeDocument/2006/relationships/tags" Target="../tags/tag445.xml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17" Type="http://schemas.openxmlformats.org/officeDocument/2006/relationships/slideLayout" Target="../slideLayouts/slideLayout17.xml"/><Relationship Id="rId2" Type="http://schemas.openxmlformats.org/officeDocument/2006/relationships/tags" Target="../tags/tag444.xml"/><Relationship Id="rId16" Type="http://schemas.openxmlformats.org/officeDocument/2006/relationships/tags" Target="../tags/tag458.xml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5" Type="http://schemas.openxmlformats.org/officeDocument/2006/relationships/tags" Target="../tags/tag447.xml"/><Relationship Id="rId15" Type="http://schemas.openxmlformats.org/officeDocument/2006/relationships/tags" Target="../tags/tag457.xml"/><Relationship Id="rId10" Type="http://schemas.openxmlformats.org/officeDocument/2006/relationships/tags" Target="../tags/tag452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tags" Target="../tags/tag4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image" Target="../media/image12.png"/><Relationship Id="rId3" Type="http://schemas.openxmlformats.org/officeDocument/2006/relationships/tags" Target="../tags/tag254.xml"/><Relationship Id="rId21" Type="http://schemas.openxmlformats.org/officeDocument/2006/relationships/image" Target="../media/image15.png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slideLayout" Target="../slideLayouts/slideLayout17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image" Target="../media/image14.pn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10" Type="http://schemas.openxmlformats.org/officeDocument/2006/relationships/tags" Target="../tags/tag261.xml"/><Relationship Id="rId19" Type="http://schemas.openxmlformats.org/officeDocument/2006/relationships/image" Target="../media/image13.png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tags" Target="../tags/tag280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2" Type="http://schemas.openxmlformats.org/officeDocument/2006/relationships/tags" Target="../tags/tag269.xml"/><Relationship Id="rId16" Type="http://schemas.openxmlformats.org/officeDocument/2006/relationships/image" Target="../media/image16.jpe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5" Type="http://schemas.openxmlformats.org/officeDocument/2006/relationships/slideLayout" Target="../slideLayouts/slideLayout17.xml"/><Relationship Id="rId10" Type="http://schemas.openxmlformats.org/officeDocument/2006/relationships/tags" Target="../tags/tag277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tags" Target="../tags/tag28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image" Target="../media/image17.png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slideLayout" Target="../slideLayouts/slideLayout17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0" Type="http://schemas.openxmlformats.org/officeDocument/2006/relationships/tags" Target="../tags/tag291.xml"/><Relationship Id="rId4" Type="http://schemas.openxmlformats.org/officeDocument/2006/relationships/tags" Target="../tags/tag285.xml"/><Relationship Id="rId9" Type="http://schemas.openxmlformats.org/officeDocument/2006/relationships/tags" Target="../tags/tag29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95.xml"/><Relationship Id="rId7" Type="http://schemas.openxmlformats.org/officeDocument/2006/relationships/slideLayout" Target="../slideLayouts/slideLayout17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tags" Target="../tags/tag318.xml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12" Type="http://schemas.openxmlformats.org/officeDocument/2006/relationships/tags" Target="../tags/tag317.xml"/><Relationship Id="rId17" Type="http://schemas.openxmlformats.org/officeDocument/2006/relationships/image" Target="../media/image18.jpeg"/><Relationship Id="rId2" Type="http://schemas.openxmlformats.org/officeDocument/2006/relationships/tags" Target="../tags/tag307.xml"/><Relationship Id="rId16" Type="http://schemas.openxmlformats.org/officeDocument/2006/relationships/slideLayout" Target="../slideLayouts/slideLayout1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tags" Target="../tags/tag316.xml"/><Relationship Id="rId5" Type="http://schemas.openxmlformats.org/officeDocument/2006/relationships/tags" Target="../tags/tag310.xml"/><Relationship Id="rId15" Type="http://schemas.openxmlformats.org/officeDocument/2006/relationships/tags" Target="../tags/tag320.xml"/><Relationship Id="rId10" Type="http://schemas.openxmlformats.org/officeDocument/2006/relationships/tags" Target="../tags/tag315.xml"/><Relationship Id="rId4" Type="http://schemas.openxmlformats.org/officeDocument/2006/relationships/tags" Target="../tags/tag309.xml"/><Relationship Id="rId9" Type="http://schemas.openxmlformats.org/officeDocument/2006/relationships/tags" Target="../tags/tag314.xml"/><Relationship Id="rId14" Type="http://schemas.openxmlformats.org/officeDocument/2006/relationships/tags" Target="../tags/tag3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21.jpeg"/><Relationship Id="rId5" Type="http://schemas.openxmlformats.org/officeDocument/2006/relationships/tags" Target="../tags/tag325.xml"/><Relationship Id="rId10" Type="http://schemas.openxmlformats.org/officeDocument/2006/relationships/image" Target="../media/image20.jpeg"/><Relationship Id="rId4" Type="http://schemas.openxmlformats.org/officeDocument/2006/relationships/tags" Target="../tags/tag324.xm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293110" y="4221480"/>
            <a:ext cx="65735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87747" y="1322360"/>
            <a:ext cx="7110730" cy="8250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36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第十七章 </a:t>
            </a:r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从指南针到磁浮列车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85927" y="3064706"/>
            <a:ext cx="11914370" cy="10045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    17.3 </a:t>
            </a:r>
            <a:r>
              <a:rPr lang="zh-C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科学探究：电动机为什么转动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/>
    </mc:Choice>
    <mc:Fallback xmlns="">
      <p:transition spd="med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0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66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C0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261645" y="454063"/>
            <a:ext cx="2156372" cy="608816"/>
            <a:chOff x="281021" y="300085"/>
            <a:chExt cx="1067033" cy="872110"/>
          </a:xfrm>
        </p:grpSpPr>
        <p:sp>
          <p:nvSpPr>
            <p:cNvPr id="9" name="Shape 108"/>
            <p:cNvSpPr/>
            <p:nvPr>
              <p:custDataLst>
                <p:tags r:id="rId9"/>
              </p:custDataLst>
            </p:nvPr>
          </p:nvSpPr>
          <p:spPr>
            <a:xfrm>
              <a:off x="326806" y="300085"/>
              <a:ext cx="975463" cy="872110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10" name="Shape 112"/>
            <p:cNvSpPr/>
            <p:nvPr>
              <p:custDataLst>
                <p:tags r:id="rId10"/>
              </p:custDataLst>
            </p:nvPr>
          </p:nvSpPr>
          <p:spPr>
            <a:xfrm>
              <a:off x="281021" y="406863"/>
              <a:ext cx="1067033" cy="65947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想想做做</a:t>
              </a:r>
            </a:p>
          </p:txBody>
        </p:sp>
      </p:grp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119840" y="447321"/>
            <a:ext cx="2011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让线圈转起来</a:t>
            </a: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65861" y="1062877"/>
            <a:ext cx="11293961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把一段粗漆包线绕成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3cm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×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2cm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的矩形线圈，漆包线在线圈的两端各伸出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3cm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。然后，用小刀刮两端引线的漆皮，左端全部刮掉，右端只刮上半周或下半周。</a:t>
            </a:r>
          </a:p>
        </p:txBody>
      </p:sp>
      <p:pic>
        <p:nvPicPr>
          <p:cNvPr id="4098" name="图片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6116" y="3728897"/>
            <a:ext cx="2568316" cy="1326448"/>
          </a:xfrm>
          <a:prstGeom prst="rect">
            <a:avLst/>
          </a:prstGeom>
          <a:noFill/>
          <a:ln>
            <a:noFill/>
          </a:ln>
          <a:effectLst>
            <a:outerShdw blurRad="254000"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0623" y="5322085"/>
            <a:ext cx="11233151" cy="1323340"/>
          </a:xfrm>
          <a:custGeom>
            <a:avLst/>
            <a:gdLst>
              <a:gd name="T0" fmla="*/ 13079842 w 7715336"/>
              <a:gd name="T1" fmla="*/ 820039 h 1505545"/>
              <a:gd name="T2" fmla="*/ 6539925 w 7715336"/>
              <a:gd name="T3" fmla="*/ 1640077 h 1505545"/>
              <a:gd name="T4" fmla="*/ 0 w 7715336"/>
              <a:gd name="T5" fmla="*/ 820039 h 1505545"/>
              <a:gd name="T6" fmla="*/ 6539925 w 7715336"/>
              <a:gd name="T7" fmla="*/ 0 h 150554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715336"/>
              <a:gd name="T13" fmla="*/ 0 h 1505545"/>
              <a:gd name="T14" fmla="*/ 7715336 w 7715336"/>
              <a:gd name="T15" fmla="*/ 1505545 h 15055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15336" h="1505545">
                <a:moveTo>
                  <a:pt x="0" y="0"/>
                </a:moveTo>
                <a:lnTo>
                  <a:pt x="7464407" y="0"/>
                </a:lnTo>
                <a:lnTo>
                  <a:pt x="7715336" y="250929"/>
                </a:lnTo>
                <a:lnTo>
                  <a:pt x="7715336" y="1505545"/>
                </a:lnTo>
                <a:lnTo>
                  <a:pt x="0" y="1505545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分析：线圈越过平衡位置后，右端接触到没有刮掉绝缘漆的部分，</a:t>
            </a:r>
            <a:r>
              <a:rPr lang="zh-CN" altLang="zh-CN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电路中没电流，不受力的作用</a:t>
            </a:r>
            <a:r>
              <a:rPr lang="zh-CN" altLang="en-US" sz="2665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，由于惯性，线圈继续转动。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699085" y="4392121"/>
            <a:ext cx="3535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这就是一台小小的电动机</a:t>
            </a:r>
          </a:p>
        </p:txBody>
      </p:sp>
      <p:pic>
        <p:nvPicPr>
          <p:cNvPr id="17" name="图片 16" descr="13404004_看图王.jpg"/>
          <p:cNvPicPr preferRelativeResize="0">
            <a:picLocks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-1589" r="10808" b="-1"/>
          <a:stretch>
            <a:fillRect/>
          </a:stretch>
        </p:blipFill>
        <p:spPr bwMode="auto">
          <a:xfrm>
            <a:off x="8266509" y="3596303"/>
            <a:ext cx="2400000" cy="1680000"/>
          </a:xfrm>
          <a:prstGeom prst="rect">
            <a:avLst/>
          </a:prstGeom>
          <a:noFill/>
          <a:ln>
            <a:noFill/>
          </a:ln>
          <a:effectLst>
            <a:outerShdw blurRad="419100" dist="508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339372" y="2919192"/>
            <a:ext cx="1106311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把线圈放在支架上，线圈下放一块强磁铁。给线圈通电并用手轻推一下，线圈就会不停地转下去。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6"/>
          <p:cNvGrpSpPr/>
          <p:nvPr>
            <p:custDataLst>
              <p:tags r:id="rId1"/>
            </p:custDataLst>
          </p:nvPr>
        </p:nvGrpSpPr>
        <p:grpSpPr>
          <a:xfrm>
            <a:off x="-42544" y="3519239"/>
            <a:ext cx="3826480" cy="1418003"/>
            <a:chOff x="0" y="0"/>
            <a:chExt cx="6095" cy="2573"/>
          </a:xfrm>
        </p:grpSpPr>
        <p:pic>
          <p:nvPicPr>
            <p:cNvPr id="13" name="Picture 37" descr="米老鼠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 bwMode="auto">
            <a:xfrm>
              <a:off x="0" y="0"/>
              <a:ext cx="2625" cy="2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3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89" y="636"/>
              <a:ext cx="3506" cy="1301"/>
            </a:xfrm>
            <a:prstGeom prst="cloudCallout">
              <a:avLst>
                <a:gd name="adj1" fmla="val -74625"/>
                <a:gd name="adj2" fmla="val -20792"/>
              </a:avLst>
            </a:prstGeom>
            <a:solidFill>
              <a:srgbClr val="007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eaLnBrk="1" fontAlgn="t" hangingPunct="1">
                <a:buFont typeface="Arial" panose="020B0604020202020204" pitchFamily="34" charset="0"/>
                <a:buNone/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我有办法！</a:t>
              </a:r>
            </a:p>
          </p:txBody>
        </p:sp>
      </p:grpSp>
      <p:pic>
        <p:nvPicPr>
          <p:cNvPr id="15" name="Picture 15" descr="fistsla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912" y="331160"/>
            <a:ext cx="1862665" cy="21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03244" y="1382179"/>
            <a:ext cx="10646833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3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在“小小电动机”的实验中，采用刮去引线漆皮的办法来控制电路的通断，只有半周获得动力，如果不停止给线圈供电，有什么办法使线圈在后半周也获得动力，线圈将会更平稳、更有力地转动下去？</a:t>
            </a:r>
          </a:p>
        </p:txBody>
      </p: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2031212" y="488297"/>
            <a:ext cx="1339361" cy="608816"/>
            <a:chOff x="272855" y="300085"/>
            <a:chExt cx="825698" cy="872110"/>
          </a:xfrm>
        </p:grpSpPr>
        <p:sp>
          <p:nvSpPr>
            <p:cNvPr id="19" name="Shape 108"/>
            <p:cNvSpPr/>
            <p:nvPr>
              <p:custDataLst>
                <p:tags r:id="rId6"/>
              </p:custDataLst>
            </p:nvPr>
          </p:nvSpPr>
          <p:spPr>
            <a:xfrm>
              <a:off x="326806" y="300085"/>
              <a:ext cx="696515" cy="872110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20" name="Shape 112"/>
            <p:cNvSpPr/>
            <p:nvPr>
              <p:custDataLst>
                <p:tags r:id="rId7"/>
              </p:custDataLst>
            </p:nvPr>
          </p:nvSpPr>
          <p:spPr>
            <a:xfrm>
              <a:off x="272855" y="321774"/>
              <a:ext cx="825698" cy="65947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问题</a:t>
              </a:r>
            </a:p>
          </p:txBody>
        </p:sp>
      </p:grpSp>
      <p:sp>
        <p:nvSpPr>
          <p:cNvPr id="21" name="TextBox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2133" y="4604295"/>
            <a:ext cx="10773127" cy="1198880"/>
          </a:xfrm>
          <a:custGeom>
            <a:avLst/>
            <a:gdLst>
              <a:gd name="T0" fmla="*/ 2087959 w 7715336"/>
              <a:gd name="T1" fmla="*/ 2147483647 h 1505545"/>
              <a:gd name="T2" fmla="*/ 1043981 w 7715336"/>
              <a:gd name="T3" fmla="*/ 2147483647 h 1505545"/>
              <a:gd name="T4" fmla="*/ 0 w 7715336"/>
              <a:gd name="T5" fmla="*/ 2147483647 h 1505545"/>
              <a:gd name="T6" fmla="*/ 1043981 w 7715336"/>
              <a:gd name="T7" fmla="*/ 0 h 150554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7715336"/>
              <a:gd name="T13" fmla="*/ 125465 h 1505545"/>
              <a:gd name="T14" fmla="*/ 7589869 w 7715336"/>
              <a:gd name="T15" fmla="*/ 1505545 h 15055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15336" h="1505545">
                <a:moveTo>
                  <a:pt x="0" y="0"/>
                </a:moveTo>
                <a:lnTo>
                  <a:pt x="7464407" y="0"/>
                </a:lnTo>
                <a:lnTo>
                  <a:pt x="7715336" y="250929"/>
                </a:lnTo>
                <a:lnTo>
                  <a:pt x="7715336" y="1505545"/>
                </a:lnTo>
                <a:lnTo>
                  <a:pt x="0" y="150554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</a:rPr>
              <a:t>如果在线圈越过平衡位置后，设法改变线圈中电流的方向，来改变线圈的转动方向，线圈就能沿原来方向继续转下去。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521" y="1871659"/>
            <a:ext cx="3743572" cy="296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20993" y="3105809"/>
            <a:ext cx="1725715" cy="1591111"/>
          </a:xfrm>
          <a:prstGeom prst="ellipse">
            <a:avLst/>
          </a:prstGeom>
          <a:noFill/>
          <a:ln w="28575">
            <a:solidFill>
              <a:srgbClr val="CC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52" name="组合 51"/>
          <p:cNvGrpSpPr/>
          <p:nvPr>
            <p:custDataLst>
              <p:tags r:id="rId3"/>
            </p:custDataLst>
          </p:nvPr>
        </p:nvGrpSpPr>
        <p:grpSpPr>
          <a:xfrm>
            <a:off x="8810141" y="1262059"/>
            <a:ext cx="2011679" cy="1941244"/>
            <a:chOff x="6639528" y="940194"/>
            <a:chExt cx="1485316" cy="1455933"/>
          </a:xfrm>
        </p:grpSpPr>
        <p:cxnSp>
          <p:nvCxnSpPr>
            <p:cNvPr id="6" name="直接箭头连接符 5"/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flipV="1">
              <a:off x="6785031" y="1420743"/>
              <a:ext cx="500769" cy="52060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直接箭头连接符 6"/>
            <p:cNvCxnSpPr>
              <a:cxnSpLocks noChangeShapeType="1"/>
            </p:cNvCxnSpPr>
            <p:nvPr>
              <p:custDataLst>
                <p:tags r:id="rId22"/>
              </p:custDataLst>
            </p:nvPr>
          </p:nvCxnSpPr>
          <p:spPr bwMode="auto">
            <a:xfrm flipV="1">
              <a:off x="7650765" y="1417155"/>
              <a:ext cx="164437" cy="97897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 Box 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639528" y="940194"/>
              <a:ext cx="1485316" cy="34528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9pPr>
            </a:lstStyle>
            <a:p>
              <a:r>
                <a:rPr lang="zh-CN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定子（磁体）</a:t>
              </a:r>
            </a:p>
          </p:txBody>
        </p:sp>
      </p:grpSp>
      <p:cxnSp>
        <p:nvCxnSpPr>
          <p:cNvPr id="11" name="直接箭头连接符 10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6863097" y="4128480"/>
            <a:ext cx="449464" cy="41406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38044" y="4071979"/>
            <a:ext cx="1173480" cy="460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9pPr>
          </a:lstStyle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换向器 </a:t>
            </a:r>
          </a:p>
        </p:txBody>
      </p:sp>
      <p:sp>
        <p:nvSpPr>
          <p:cNvPr id="30" name="矩形 29"/>
          <p:cNvSpPr/>
          <p:nvPr>
            <p:custDataLst>
              <p:tags r:id="rId6"/>
            </p:custDataLst>
          </p:nvPr>
        </p:nvSpPr>
        <p:spPr>
          <a:xfrm>
            <a:off x="185776" y="1079120"/>
            <a:ext cx="384048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转子：能够转动的部分。</a:t>
            </a:r>
          </a:p>
        </p:txBody>
      </p:sp>
      <p:sp>
        <p:nvSpPr>
          <p:cNvPr id="31" name="矩形 30"/>
          <p:cNvSpPr/>
          <p:nvPr>
            <p:custDataLst>
              <p:tags r:id="rId7"/>
            </p:custDataLst>
          </p:nvPr>
        </p:nvSpPr>
        <p:spPr>
          <a:xfrm>
            <a:off x="305441" y="1745796"/>
            <a:ext cx="376428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定子：固定不动的部分。</a:t>
            </a:r>
          </a:p>
        </p:txBody>
      </p:sp>
      <p:sp>
        <p:nvSpPr>
          <p:cNvPr id="32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4793" y="2472717"/>
            <a:ext cx="1325880" cy="53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buFont typeface="Arial" panose="020B0604020202020204" pitchFamily="34" charset="0"/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8" charset="0"/>
              </a:rPr>
              <a:t>换向器</a:t>
            </a:r>
          </a:p>
        </p:txBody>
      </p:sp>
      <p:sp>
        <p:nvSpPr>
          <p:cNvPr id="33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2327" y="3279153"/>
            <a:ext cx="7108667" cy="460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Font typeface="Arial" panose="020B0604020202020204" pitchFamily="34" charset="0"/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t>(1)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两个铜制的彼此绝缘的半环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t>F.</a:t>
            </a:r>
          </a:p>
        </p:txBody>
      </p:sp>
      <p:sp>
        <p:nvSpPr>
          <p:cNvPr id="34" name="文本框 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0684" y="4542548"/>
            <a:ext cx="1136715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(2)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换向器的作用：当线圈每转到平衡位置时，自动改变线圈中电流方向，从而实现了线圈的持续转动。</a:t>
            </a:r>
          </a:p>
        </p:txBody>
      </p:sp>
      <p:grpSp>
        <p:nvGrpSpPr>
          <p:cNvPr id="51" name="组合 50"/>
          <p:cNvGrpSpPr/>
          <p:nvPr>
            <p:custDataLst>
              <p:tags r:id="rId11"/>
            </p:custDataLst>
          </p:nvPr>
        </p:nvGrpSpPr>
        <p:grpSpPr>
          <a:xfrm>
            <a:off x="5759252" y="1262059"/>
            <a:ext cx="3360199" cy="1995272"/>
            <a:chOff x="4319439" y="940194"/>
            <a:chExt cx="2520149" cy="1496454"/>
          </a:xfrm>
        </p:grpSpPr>
        <p:cxnSp>
          <p:nvCxnSpPr>
            <p:cNvPr id="9" name="直接箭头连接符 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flipH="1" flipV="1">
              <a:off x="5436187" y="1399352"/>
              <a:ext cx="1403401" cy="1037296"/>
            </a:xfrm>
            <a:prstGeom prst="straightConnector1">
              <a:avLst/>
            </a:prstGeom>
            <a:noFill/>
            <a:ln w="28575" algn="ctr">
              <a:solidFill>
                <a:srgbClr val="0000FF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Text Box 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319439" y="940194"/>
              <a:ext cx="1508760" cy="34528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9pPr>
            </a:lstStyle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转子（线圈）</a:t>
              </a:r>
            </a:p>
          </p:txBody>
        </p:sp>
      </p:grpSp>
      <p:grpSp>
        <p:nvGrpSpPr>
          <p:cNvPr id="54" name="组合 53"/>
          <p:cNvGrpSpPr/>
          <p:nvPr>
            <p:custDataLst>
              <p:tags r:id="rId12"/>
            </p:custDataLst>
          </p:nvPr>
        </p:nvGrpSpPr>
        <p:grpSpPr>
          <a:xfrm>
            <a:off x="5118484" y="2596931"/>
            <a:ext cx="3551384" cy="1419092"/>
            <a:chOff x="3838863" y="1941348"/>
            <a:chExt cx="2663538" cy="1064319"/>
          </a:xfrm>
        </p:grpSpPr>
        <p:sp>
          <p:nvSpPr>
            <p:cNvPr id="10" name="Text Box 8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38863" y="1941348"/>
              <a:ext cx="1943870" cy="34528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ea typeface="黑体" panose="02010600030101010101" charset="-122"/>
                </a:defRPr>
              </a:lvl9pPr>
            </a:lstStyle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电刷（</a:t>
              </a: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A</a:t>
              </a: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、</a:t>
              </a: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B</a:t>
              </a: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）</a:t>
              </a:r>
            </a:p>
          </p:txBody>
        </p:sp>
        <p:cxnSp>
          <p:nvCxnSpPr>
            <p:cNvPr id="43" name="直接箭头连接符 42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flipH="1" flipV="1">
              <a:off x="4748910" y="2403014"/>
              <a:ext cx="1118490" cy="28962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直接箭头连接符 45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flipH="1" flipV="1">
              <a:off x="5690445" y="2403013"/>
              <a:ext cx="811956" cy="602654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5" name="矩形 54"/>
          <p:cNvSpPr/>
          <p:nvPr>
            <p:custDataLst>
              <p:tags r:id="rId13"/>
            </p:custDataLst>
          </p:nvPr>
        </p:nvSpPr>
        <p:spPr>
          <a:xfrm>
            <a:off x="160684" y="6079304"/>
            <a:ext cx="307862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/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直流电动机：</a:t>
            </a:r>
          </a:p>
        </p:txBody>
      </p:sp>
      <p:sp>
        <p:nvSpPr>
          <p:cNvPr id="56" name="矩形 55"/>
          <p:cNvSpPr/>
          <p:nvPr>
            <p:custDataLst>
              <p:tags r:id="rId14"/>
            </p:custDataLst>
          </p:nvPr>
        </p:nvSpPr>
        <p:spPr>
          <a:xfrm>
            <a:off x="3055925" y="6098812"/>
            <a:ext cx="804322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利用直流电源供电的电动机叫做直流电动机</a:t>
            </a:r>
          </a:p>
        </p:txBody>
      </p:sp>
      <p:sp>
        <p:nvSpPr>
          <p:cNvPr id="10245" name="矩形 4"/>
          <p:cNvSpPr/>
          <p:nvPr>
            <p:custDataLst>
              <p:tags r:id="rId15"/>
            </p:custDataLst>
          </p:nvPr>
        </p:nvSpPr>
        <p:spPr>
          <a:xfrm>
            <a:off x="186055" y="313690"/>
            <a:ext cx="6459220" cy="542925"/>
          </a:xfrm>
          <a:prstGeom prst="rect">
            <a:avLst/>
          </a:prstGeom>
          <a:gradFill rotWithShape="1"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二、电动机的基本构造及工作原理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0" grpId="0"/>
      <p:bldP spid="31" grpId="0"/>
      <p:bldP spid="32" grpId="0"/>
      <p:bldP spid="33" grpId="0"/>
      <p:bldP spid="3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93523" y="292955"/>
            <a:ext cx="555026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直流电动机的工作过程：</a:t>
            </a:r>
            <a:endParaRPr lang="zh-CN" altLang="en-US" sz="2400" i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839348" y="936315"/>
            <a:ext cx="3698240" cy="2970291"/>
            <a:chOff x="648788" y="765400"/>
            <a:chExt cx="2773680" cy="2227718"/>
          </a:xfrm>
        </p:grpSpPr>
        <p:pic>
          <p:nvPicPr>
            <p:cNvPr id="2" name="图片 1"/>
            <p:cNvPicPr preferRelativeResize="0"/>
            <p:nvPr>
              <p:custDataLst>
                <p:tags r:id="rId15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55628" y="765400"/>
              <a:ext cx="2160000" cy="1440000"/>
            </a:xfrm>
            <a:prstGeom prst="rect">
              <a:avLst/>
            </a:prstGeom>
            <a:effectLst>
              <a:outerShdw blurRad="533400" dist="50800" dir="5400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8" name="矩形 7"/>
            <p:cNvSpPr/>
            <p:nvPr>
              <p:custDataLst>
                <p:tags r:id="rId16"/>
              </p:custDataLst>
            </p:nvPr>
          </p:nvSpPr>
          <p:spPr>
            <a:xfrm>
              <a:off x="648788" y="2205400"/>
              <a:ext cx="2773680" cy="787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通电线圈在磁场中两边受力，发生顺时针转动。</a:t>
              </a:r>
            </a:p>
          </p:txBody>
        </p:sp>
      </p:grpSp>
      <p:grpSp>
        <p:nvGrpSpPr>
          <p:cNvPr id="13" name="组合 12"/>
          <p:cNvGrpSpPr/>
          <p:nvPr>
            <p:custDataLst>
              <p:tags r:id="rId3"/>
            </p:custDataLst>
          </p:nvPr>
        </p:nvGrpSpPr>
        <p:grpSpPr>
          <a:xfrm>
            <a:off x="6191612" y="600733"/>
            <a:ext cx="5292091" cy="3119120"/>
            <a:chOff x="4527544" y="444200"/>
            <a:chExt cx="3969068" cy="2339340"/>
          </a:xfrm>
        </p:grpSpPr>
        <p:pic>
          <p:nvPicPr>
            <p:cNvPr id="4" name="图片 3"/>
            <p:cNvPicPr preferRelativeResize="0"/>
            <p:nvPr>
              <p:custDataLst>
                <p:tags r:id="rId13"/>
              </p:custDataLst>
            </p:nvPr>
          </p:nvPicPr>
          <p:blipFill>
            <a:blip r:embed="rId19"/>
            <a:srcRect t="7397" r="-605"/>
            <a:stretch>
              <a:fillRect/>
            </a:stretch>
          </p:blipFill>
          <p:spPr>
            <a:xfrm>
              <a:off x="5171841" y="444200"/>
              <a:ext cx="2160000" cy="1440000"/>
            </a:xfrm>
            <a:prstGeom prst="rect">
              <a:avLst/>
            </a:prstGeom>
            <a:effectLst>
              <a:outerShdw blurRad="533400" dist="50800" dir="5400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10" name="矩形 9"/>
            <p:cNvSpPr/>
            <p:nvPr>
              <p:custDataLst>
                <p:tags r:id="rId14"/>
              </p:custDataLst>
            </p:nvPr>
          </p:nvSpPr>
          <p:spPr>
            <a:xfrm>
              <a:off x="4527544" y="1884380"/>
              <a:ext cx="3969068" cy="899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线圈转到平衡位置，电刷接触到换向器中间绝缘部分，不受力，利用惯性转过平衡位置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6036724" y="3689960"/>
            <a:ext cx="5447665" cy="3738881"/>
            <a:chOff x="4527543" y="2747040"/>
            <a:chExt cx="4085749" cy="2804161"/>
          </a:xfrm>
        </p:grpSpPr>
        <p:pic>
          <p:nvPicPr>
            <p:cNvPr id="5" name="图片 4"/>
            <p:cNvPicPr preferRelativeResize="0"/>
            <p:nvPr>
              <p:custDataLst>
                <p:tags r:id="rId11"/>
              </p:custDataLst>
            </p:nvPr>
          </p:nvPicPr>
          <p:blipFill>
            <a:blip r:embed="rId20"/>
            <a:srcRect t="2257" r="1503" b="-1"/>
            <a:stretch>
              <a:fillRect/>
            </a:stretch>
          </p:blipFill>
          <p:spPr>
            <a:xfrm>
              <a:off x="5291165" y="2747040"/>
              <a:ext cx="2160000" cy="1440000"/>
            </a:xfrm>
            <a:prstGeom prst="rect">
              <a:avLst/>
            </a:prstGeom>
            <a:effectLst>
              <a:outerShdw blurRad="533400" dist="50800" dir="5400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11" name="矩形 3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527543" y="4172933"/>
              <a:ext cx="4085749" cy="137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pPr algn="l"/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线圈越过平衡位置后，利用换向器改变电流的方向，受力方向改变。仍然顺时针转动。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593688" y="3751840"/>
            <a:ext cx="4488909" cy="2889636"/>
            <a:chOff x="493888" y="2807530"/>
            <a:chExt cx="3366682" cy="2167227"/>
          </a:xfrm>
        </p:grpSpPr>
        <p:pic>
          <p:nvPicPr>
            <p:cNvPr id="6" name="图片 5"/>
            <p:cNvPicPr preferRelativeResize="0"/>
            <p:nvPr>
              <p:custDataLst>
                <p:tags r:id="rId9"/>
              </p:custDataLst>
            </p:nvPr>
          </p:nvPicPr>
          <p:blipFill>
            <a:blip r:embed="rId21"/>
            <a:srcRect t="7931" r="2281"/>
            <a:stretch>
              <a:fillRect/>
            </a:stretch>
          </p:blipFill>
          <p:spPr>
            <a:xfrm>
              <a:off x="1033596" y="2807530"/>
              <a:ext cx="2160000" cy="1440000"/>
            </a:xfrm>
            <a:prstGeom prst="rect">
              <a:avLst/>
            </a:prstGeom>
            <a:effectLst>
              <a:outerShdw blurRad="533400" dist="50800" dir="5400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12" name="矩形 4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93888" y="4187040"/>
              <a:ext cx="3366682" cy="787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利用惯性转过平衡位置后，又改变了电流的方向和受力方向。</a:t>
              </a:r>
            </a:p>
          </p:txBody>
        </p:sp>
      </p:grpSp>
      <p:sp>
        <p:nvSpPr>
          <p:cNvPr id="16" name="右箭头 15"/>
          <p:cNvSpPr/>
          <p:nvPr>
            <p:custDataLst>
              <p:tags r:id="rId6"/>
            </p:custDataLst>
          </p:nvPr>
        </p:nvSpPr>
        <p:spPr>
          <a:xfrm>
            <a:off x="4592936" y="1223590"/>
            <a:ext cx="1740131" cy="1017879"/>
          </a:xfrm>
          <a:prstGeom prst="rightArrow">
            <a:avLst/>
          </a:prstGeom>
          <a:solidFill>
            <a:srgbClr val="00B0F0"/>
          </a:solidFill>
          <a:ln w="12700" cap="flat">
            <a:solidFill>
              <a:srgbClr val="BBE0E3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8" tIns="60958" rIns="60958" bIns="6095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圆角右箭头 17"/>
          <p:cNvSpPr/>
          <p:nvPr>
            <p:custDataLst>
              <p:tags r:id="rId7"/>
            </p:custDataLst>
          </p:nvPr>
        </p:nvSpPr>
        <p:spPr>
          <a:xfrm rot="10800000">
            <a:off x="9965967" y="4358349"/>
            <a:ext cx="668884" cy="489584"/>
          </a:xfrm>
          <a:prstGeom prst="bentArrow">
            <a:avLst/>
          </a:prstGeom>
          <a:solidFill>
            <a:srgbClr val="00B0F0"/>
          </a:solidFill>
          <a:ln w="12700" cap="flat">
            <a:solidFill>
              <a:srgbClr val="BBE0E3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8" tIns="60958" rIns="60958" bIns="6095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左箭头 18"/>
          <p:cNvSpPr/>
          <p:nvPr>
            <p:custDataLst>
              <p:tags r:id="rId8"/>
            </p:custDataLst>
          </p:nvPr>
        </p:nvSpPr>
        <p:spPr>
          <a:xfrm>
            <a:off x="4667248" y="4203774"/>
            <a:ext cx="1687673" cy="1017884"/>
          </a:xfrm>
          <a:prstGeom prst="leftArrow">
            <a:avLst/>
          </a:prstGeom>
          <a:solidFill>
            <a:srgbClr val="00B0F0"/>
          </a:solidFill>
          <a:ln w="12700" cap="flat">
            <a:solidFill>
              <a:srgbClr val="BBE0E3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8" tIns="60958" rIns="60958" bIns="6095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>
            <p:custDataLst>
              <p:tags r:id="rId1"/>
            </p:custDataLst>
          </p:nvPr>
        </p:nvSpPr>
        <p:spPr>
          <a:xfrm>
            <a:off x="2547030" y="248284"/>
            <a:ext cx="59015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zh-CN" altLang="en-US" sz="2400" u="none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通电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线圈</a:t>
            </a:r>
            <a:r>
              <a:rPr lang="zh-CN" altLang="en-US" sz="2400" u="none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在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磁场</a:t>
            </a:r>
            <a:r>
              <a:rPr lang="zh-CN" altLang="en-US" sz="2400" u="none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中受力而转动。</a:t>
            </a:r>
            <a:r>
              <a:rPr lang="en-US" altLang="zh-CN" sz="2400" u="none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 </a:t>
            </a:r>
          </a:p>
        </p:txBody>
      </p:sp>
      <p:sp>
        <p:nvSpPr>
          <p:cNvPr id="3" name="文本框 10"/>
          <p:cNvSpPr txBox="1"/>
          <p:nvPr>
            <p:custDataLst>
              <p:tags r:id="rId2"/>
            </p:custDataLst>
          </p:nvPr>
        </p:nvSpPr>
        <p:spPr>
          <a:xfrm>
            <a:off x="138735" y="248285"/>
            <a:ext cx="34950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 eaLnBrk="0" hangingPunct="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电动机的原理：</a:t>
            </a:r>
            <a:endParaRPr lang="zh-CN" altLang="en-US" sz="2400" i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8735" y="1699663"/>
            <a:ext cx="1116236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8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电动机的优点：构造简单、控制方便、体积小、效率高，而且对环境污染很小。</a:t>
            </a:r>
          </a:p>
        </p:txBody>
      </p:sp>
      <p:sp>
        <p:nvSpPr>
          <p:cNvPr id="24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8735" y="1084109"/>
            <a:ext cx="688174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indent="0" algn="l"/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7.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能量转化：把电能转化为机械能</a:t>
            </a:r>
          </a:p>
        </p:txBody>
      </p:sp>
      <p:grpSp>
        <p:nvGrpSpPr>
          <p:cNvPr id="26" name="组合 25"/>
          <p:cNvGrpSpPr/>
          <p:nvPr>
            <p:custDataLst>
              <p:tags r:id="rId5"/>
            </p:custDataLst>
          </p:nvPr>
        </p:nvGrpSpPr>
        <p:grpSpPr>
          <a:xfrm>
            <a:off x="919915" y="3654300"/>
            <a:ext cx="4800000" cy="1920000"/>
            <a:chOff x="356456" y="2862992"/>
            <a:chExt cx="3600000" cy="1440000"/>
          </a:xfrm>
        </p:grpSpPr>
        <p:pic>
          <p:nvPicPr>
            <p:cNvPr id="27" name="图片 26" descr="3182006510100058"/>
            <p:cNvPicPr preferRelativeResize="0">
              <a:picLocks noChangeArrowheads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" t="3448" r="4763" b="2935"/>
            <a:stretch>
              <a:fillRect/>
            </a:stretch>
          </p:blipFill>
          <p:spPr bwMode="auto">
            <a:xfrm>
              <a:off x="356456" y="2862992"/>
              <a:ext cx="180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27" descr="111111111"/>
            <p:cNvPicPr preferRelativeResize="0">
              <a:picLocks noChangeArrowheads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" r="1091"/>
            <a:stretch>
              <a:fillRect/>
            </a:stretch>
          </p:blipFill>
          <p:spPr bwMode="auto">
            <a:xfrm>
              <a:off x="2156456" y="2862992"/>
              <a:ext cx="180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70863" y="5727757"/>
            <a:ext cx="558118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 indent="0" algn="l"/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电动机是很多家电的核心部件</a:t>
            </a:r>
          </a:p>
        </p:txBody>
      </p:sp>
      <p:grpSp>
        <p:nvGrpSpPr>
          <p:cNvPr id="30" name="组合 29"/>
          <p:cNvGrpSpPr/>
          <p:nvPr>
            <p:custDataLst>
              <p:tags r:id="rId7"/>
            </p:custDataLst>
          </p:nvPr>
        </p:nvGrpSpPr>
        <p:grpSpPr>
          <a:xfrm>
            <a:off x="6770687" y="3607952"/>
            <a:ext cx="4260819" cy="1957253"/>
            <a:chOff x="5010181" y="2706134"/>
            <a:chExt cx="3195614" cy="1467940"/>
          </a:xfrm>
        </p:grpSpPr>
        <p:pic>
          <p:nvPicPr>
            <p:cNvPr id="31" name="图片 27650" descr="222222222"/>
            <p:cNvPicPr preferRelativeResize="0"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05795" y="2706134"/>
              <a:ext cx="180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图片 31"/>
            <p:cNvPicPr preferRelativeResize="0"/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1" r="36083" b="11400"/>
            <a:stretch>
              <a:fillRect/>
            </a:stretch>
          </p:blipFill>
          <p:spPr>
            <a:xfrm>
              <a:off x="5010181" y="2734074"/>
              <a:ext cx="1395614" cy="14400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/>
          <p:cNvSpPr txBox="1"/>
          <p:nvPr>
            <p:custDataLst>
              <p:tags r:id="rId1"/>
            </p:custDataLst>
          </p:nvPr>
        </p:nvSpPr>
        <p:spPr>
          <a:xfrm>
            <a:off x="138735" y="248285"/>
            <a:ext cx="34950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 eaLnBrk="0" hangingPunct="0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9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rPr>
              <a:t>实际的电动机：</a:t>
            </a:r>
            <a:endParaRPr lang="zh-CN" altLang="en-US" sz="2400" i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643" y="863839"/>
            <a:ext cx="11695289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实际的电动机有多个线圈，每个线圈都接在一对换向片上，以保证每个线圈在转动过程中受力的方向都能使它朝同一方向转动。</a:t>
            </a:r>
          </a:p>
        </p:txBody>
      </p:sp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691267" y="2715947"/>
            <a:ext cx="5054155" cy="2995841"/>
            <a:chOff x="518450" y="2030610"/>
            <a:chExt cx="3790616" cy="2246881"/>
          </a:xfrm>
        </p:grpSpPr>
        <p:pic>
          <p:nvPicPr>
            <p:cNvPr id="4" name="Picture 3" descr="20"/>
            <p:cNvPicPr preferRelativeResize="0">
              <a:picLocks noChangeArrowheads="1"/>
            </p:cNvPicPr>
            <p:nvPr>
              <p:custDataLst>
                <p:tags r:id="rId11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98291" y="2030610"/>
              <a:ext cx="2160000" cy="1800000"/>
            </a:xfrm>
            <a:prstGeom prst="rect">
              <a:avLst/>
            </a:prstGeom>
            <a:noFill/>
            <a:ln>
              <a:noFill/>
            </a:ln>
            <a:effectLst>
              <a:outerShdw blurRad="431800" dist="50800" dir="5400000" algn="ctr" rotWithShape="0">
                <a:srgbClr val="000000">
                  <a:alpha val="2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518450" y="3932210"/>
              <a:ext cx="3790616" cy="3452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algn="l" eaLnBrk="0" hangingPunct="0"/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Arial" panose="020B0604020202020204" pitchFamily="34" charset="0"/>
                </a:rPr>
                <a:t>实际的直流电动机的转子</a:t>
              </a:r>
              <a:endParaRPr lang="zh-CN" alt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9" name="Picture 15" descr="5610155"/>
          <p:cNvPicPr preferRelativeResize="0"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0583" y="4703688"/>
            <a:ext cx="1920000" cy="1440000"/>
          </a:xfrm>
          <a:prstGeom prst="rect">
            <a:avLst/>
          </a:prstGeom>
          <a:noFill/>
          <a:ln>
            <a:noFill/>
          </a:ln>
          <a:effectLst>
            <a:outerShdw blurRad="431800" dist="50800" dir="5400000" algn="ctr" rotWithShape="0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file.qlteacher.com/upload/cz2010/images/1008/10/124900214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3823" y="2755189"/>
            <a:ext cx="3137168" cy="1948499"/>
          </a:xfrm>
          <a:prstGeom prst="rect">
            <a:avLst/>
          </a:prstGeom>
          <a:noFill/>
          <a:ln>
            <a:noFill/>
          </a:ln>
          <a:effectLst>
            <a:outerShdw blurRad="431800" dist="50800" dir="5400000" algn="ctr" rotWithShape="0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INGZI3"/>
          <p:cNvPicPr preferRelativeResize="0">
            <a:picLocks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0583" y="4703688"/>
            <a:ext cx="1920000" cy="1440000"/>
          </a:xfrm>
          <a:prstGeom prst="rect">
            <a:avLst/>
          </a:prstGeom>
          <a:noFill/>
          <a:ln>
            <a:noFill/>
          </a:ln>
          <a:effectLst>
            <a:outerShdw blurRad="431800" dist="50800" dir="5400000" algn="ctr" rotWithShape="0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67104" y="6119900"/>
            <a:ext cx="7924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定子</a:t>
            </a:r>
          </a:p>
        </p:txBody>
      </p:sp>
      <p:sp>
        <p:nvSpPr>
          <p:cNvPr id="17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408649" y="6119899"/>
            <a:ext cx="7924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转子</a:t>
            </a:r>
          </a:p>
        </p:txBody>
      </p:sp>
      <p:sp>
        <p:nvSpPr>
          <p:cNvPr id="20" name="左弧形箭头 19"/>
          <p:cNvSpPr/>
          <p:nvPr>
            <p:custDataLst>
              <p:tags r:id="rId9"/>
            </p:custDataLst>
          </p:nvPr>
        </p:nvSpPr>
        <p:spPr>
          <a:xfrm>
            <a:off x="6327092" y="4312142"/>
            <a:ext cx="1066731" cy="489585"/>
          </a:xfrm>
          <a:prstGeom prst="curvedRightArrow">
            <a:avLst/>
          </a:prstGeom>
          <a:solidFill>
            <a:srgbClr val="00B0F0"/>
          </a:solidFill>
          <a:ln w="12700" cap="flat">
            <a:solidFill>
              <a:srgbClr val="BBE0E3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8" tIns="60958" rIns="60958" bIns="6095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" name="右弧形箭头 20"/>
          <p:cNvSpPr/>
          <p:nvPr>
            <p:custDataLst>
              <p:tags r:id="rId10"/>
            </p:custDataLst>
          </p:nvPr>
        </p:nvSpPr>
        <p:spPr>
          <a:xfrm>
            <a:off x="10557148" y="4355128"/>
            <a:ext cx="816567" cy="489585"/>
          </a:xfrm>
          <a:prstGeom prst="curvedLeftArrow">
            <a:avLst/>
          </a:prstGeom>
          <a:solidFill>
            <a:srgbClr val="00B0F0"/>
          </a:solidFill>
          <a:ln w="12700" cap="flat">
            <a:solidFill>
              <a:srgbClr val="BBE0E3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8" tIns="60958" rIns="60958" bIns="6095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10522" y="5793105"/>
            <a:ext cx="10293351" cy="60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思考：通电线圈在磁场中是根据什么原理转动起来的？</a:t>
            </a:r>
          </a:p>
        </p:txBody>
      </p:sp>
      <p:pic>
        <p:nvPicPr>
          <p:cNvPr id="9" name="图片 12" descr="13704011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771" y="2871597"/>
            <a:ext cx="2880000" cy="2400000"/>
          </a:xfrm>
          <a:prstGeom prst="rect">
            <a:avLst/>
          </a:prstGeom>
          <a:noFill/>
          <a:ln>
            <a:noFill/>
          </a:ln>
          <a:effectLst>
            <a:outerShdw blurRad="660400" dist="50800" dir="54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73190" y="377841"/>
            <a:ext cx="479777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扬声器是怎么发声的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364772" y="1151185"/>
            <a:ext cx="11138604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学校的操场上挂着扬声器（喇叭），收音机、电视机、音响中都有扬声器，每天我们都能听到扬声器发出的悠扬声音。那么，扬声器是怎样发出声音的呢？</a:t>
            </a: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337384" y="377841"/>
            <a:ext cx="2156372" cy="608816"/>
            <a:chOff x="281021" y="300085"/>
            <a:chExt cx="1067033" cy="872110"/>
          </a:xfrm>
        </p:grpSpPr>
        <p:sp>
          <p:nvSpPr>
            <p:cNvPr id="10" name="Shape 108"/>
            <p:cNvSpPr/>
            <p:nvPr>
              <p:custDataLst>
                <p:tags r:id="rId7"/>
              </p:custDataLst>
            </p:nvPr>
          </p:nvSpPr>
          <p:spPr>
            <a:xfrm>
              <a:off x="326806" y="300085"/>
              <a:ext cx="975463" cy="872110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14" name="Shape 112"/>
            <p:cNvSpPr/>
            <p:nvPr>
              <p:custDataLst>
                <p:tags r:id="rId8"/>
              </p:custDataLst>
            </p:nvPr>
          </p:nvSpPr>
          <p:spPr>
            <a:xfrm>
              <a:off x="281021" y="406863"/>
              <a:ext cx="1067033" cy="65947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科学世界</a:t>
              </a:r>
            </a:p>
          </p:txBody>
        </p:sp>
      </p:grpSp>
      <p:pic>
        <p:nvPicPr>
          <p:cNvPr id="5122" name="Picture 2" descr="13604010"/>
          <p:cNvPicPr preferRelativeResize="0">
            <a:picLocks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0723" y="2871597"/>
            <a:ext cx="2880000" cy="2400000"/>
          </a:xfrm>
          <a:prstGeom prst="rect">
            <a:avLst/>
          </a:prstGeom>
          <a:noFill/>
          <a:ln>
            <a:noFill/>
          </a:ln>
          <a:effectLst>
            <a:outerShdw blurRad="660400" dist="50800" dir="54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380236" y="1002735"/>
            <a:ext cx="6507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1.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作用：它是把电信号转变为声音信号的装置。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529297" y="326691"/>
            <a:ext cx="1097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扬声器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80236" y="1831308"/>
            <a:ext cx="737532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2.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结构：线圈、永久性磁体、锥形纸盆。</a:t>
            </a:r>
          </a:p>
        </p:txBody>
      </p:sp>
      <p:sp>
        <p:nvSpPr>
          <p:cNvPr id="7" name="文本框 12186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783" y="2446861"/>
            <a:ext cx="11366520" cy="17532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lnSpc>
                <a:spcPct val="150000"/>
              </a:lnSpc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>
                <a:solidFill>
                  <a:srgbClr val="000000"/>
                </a:solidFill>
                <a:latin typeface="Times New Roman" panose="02020603050405020304" pitchFamily="18" charset="0"/>
              </a:rPr>
              <a:t>3.</a:t>
            </a:r>
            <a:r>
              <a:rPr lang="zh-CN" altLang="en-US">
                <a:solidFill>
                  <a:srgbClr val="000000"/>
                </a:solidFill>
                <a:latin typeface="Times New Roman" panose="02020603050405020304" pitchFamily="18" charset="0"/>
              </a:rPr>
              <a:t>原理：扬声器的线圈中通入携带声音信息、时刻变化的电流，由于线圈中的电流方向是不断的变化，线圈就不断的来回振动，带动纸盆也不断地来回振动，于是扬声器就发出了声音。</a:t>
            </a:r>
          </a:p>
        </p:txBody>
      </p:sp>
      <p:pic>
        <p:nvPicPr>
          <p:cNvPr id="9" name="Picture 6" descr="DSC0820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5689" y="4665963"/>
            <a:ext cx="3441720" cy="2082019"/>
          </a:xfrm>
          <a:prstGeom prst="rect">
            <a:avLst/>
          </a:prstGeom>
          <a:noFill/>
          <a:ln>
            <a:noFill/>
          </a:ln>
          <a:effectLst>
            <a:outerShdw blurRad="520700" dist="50800" dir="54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6712" y="571480"/>
            <a:ext cx="10953827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．（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2020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</a:rPr>
              <a:t>•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山西）如图所示，小明用漆包线、两节干电池、磁铁等器材，成功制作了一个小小电动机。他想改变电动机线圈转动的方向，下列方法可行的是（　　）</a:t>
            </a: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．只增强磁铁的磁性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．只增加线圈的匝数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</a:t>
            </a:r>
            <a:endParaRPr lang="zh-CN" altLang="en-US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．只增大线圈中的电流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．只将磁铁的磁极对调</a:t>
            </a:r>
          </a:p>
        </p:txBody>
      </p:sp>
      <p:pic>
        <p:nvPicPr>
          <p:cNvPr id="32770" name="图片24" descr="菁优网：http://www.jyeoo.co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857741" y="4476757"/>
            <a:ext cx="2200291" cy="2095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7880362" y="2252336"/>
            <a:ext cx="5715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</a:p>
        </p:txBody>
      </p:sp>
      <p:sp>
        <p:nvSpPr>
          <p:cNvPr id="10245" name="矩形 4"/>
          <p:cNvSpPr/>
          <p:nvPr>
            <p:custDataLst>
              <p:tags r:id="rId4"/>
            </p:custDataLst>
          </p:nvPr>
        </p:nvSpPr>
        <p:spPr>
          <a:xfrm>
            <a:off x="257175" y="127635"/>
            <a:ext cx="2286635" cy="675005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课堂练习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6712" y="666731"/>
            <a:ext cx="11049077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．（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2020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春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</a:rPr>
              <a:t>•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吴兴区期中）如图为直流电动机的基本构造示意图，闭合开关线圈沿顺时针转动，现要线圈沿逆时针转动，下列方法中可行的是（　　）</a:t>
            </a: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．将电源正负极对调下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</a:t>
            </a:r>
            <a:endParaRPr lang="zh-CN" altLang="en-US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．增加电源电压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</a:t>
            </a:r>
            <a:endParaRPr lang="zh-CN" altLang="en-US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．换用磁性更强的磁铁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</a:t>
            </a:r>
            <a:endParaRPr lang="zh-CN" altLang="en-US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．对换磁极同时改变电流方向</a:t>
            </a:r>
          </a:p>
        </p:txBody>
      </p:sp>
      <p:pic>
        <p:nvPicPr>
          <p:cNvPr id="33794" name="图片24" descr="菁优网：http://www.jyeoo.co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7620011" y="3143248"/>
            <a:ext cx="3106892" cy="2095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4952992" y="2304406"/>
            <a:ext cx="5715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>
            <p:custDataLst>
              <p:tags r:id="rId1"/>
            </p:custDataLst>
          </p:nvPr>
        </p:nvGrpSpPr>
        <p:grpSpPr>
          <a:xfrm>
            <a:off x="3836557" y="2504117"/>
            <a:ext cx="1875808" cy="2790284"/>
            <a:chOff x="3590055" y="2621971"/>
            <a:chExt cx="1099208" cy="1608258"/>
          </a:xfrm>
        </p:grpSpPr>
        <p:sp>
          <p:nvSpPr>
            <p:cNvPr id="20" name="TextBox 17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812208" y="3964879"/>
              <a:ext cx="642997" cy="265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洗衣机</a:t>
              </a:r>
            </a:p>
          </p:txBody>
        </p:sp>
        <p:pic>
          <p:nvPicPr>
            <p:cNvPr id="21" name="Picture 5" descr="5c248de671e7f-slt410"/>
            <p:cNvPicPr preferRelativeResize="0">
              <a:picLocks noChangeArrowheads="1"/>
            </p:cNvPicPr>
            <p:nvPr>
              <p:custDataLst>
                <p:tags r:id="rId1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1" r="26656" b="3084"/>
            <a:stretch>
              <a:fillRect/>
            </a:stretch>
          </p:blipFill>
          <p:spPr bwMode="auto">
            <a:xfrm>
              <a:off x="3590055" y="2621971"/>
              <a:ext cx="1099208" cy="130724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2423" y="1163459"/>
            <a:ext cx="10414651" cy="101052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7200" eaLnBrk="0" hangingPunct="0">
              <a:lnSpc>
                <a:spcPts val="32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  生活、生产中、科学技术中都离不开电动机，为什么电动机通电后，它就能够转动呢？</a:t>
            </a: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444971" y="2564099"/>
            <a:ext cx="3222052" cy="2730304"/>
            <a:chOff x="321665" y="1721661"/>
            <a:chExt cx="2674591" cy="2098250"/>
          </a:xfrm>
        </p:grpSpPr>
        <p:sp>
          <p:nvSpPr>
            <p:cNvPr id="17" name="TextBox 10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03541" y="3466111"/>
              <a:ext cx="910840" cy="353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电风扇</a:t>
              </a:r>
            </a:p>
          </p:txBody>
        </p:sp>
        <p:pic>
          <p:nvPicPr>
            <p:cNvPr id="36" name="图片 35" descr="timg (1)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8"/>
            <a:srcRect r="4621" b="22540"/>
            <a:stretch>
              <a:fillRect/>
            </a:stretch>
          </p:blipFill>
          <p:spPr>
            <a:xfrm>
              <a:off x="321665" y="1721661"/>
              <a:ext cx="2674591" cy="1696898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6328735" y="2699420"/>
            <a:ext cx="3250084" cy="2594981"/>
            <a:chOff x="4994617" y="1916726"/>
            <a:chExt cx="2539365" cy="1994254"/>
          </a:xfrm>
        </p:grpSpPr>
        <p:grpSp>
          <p:nvGrpSpPr>
            <p:cNvPr id="44" name="组合 43"/>
            <p:cNvGrpSpPr/>
            <p:nvPr>
              <p:custDataLst>
                <p:tags r:id="rId8"/>
              </p:custDataLst>
            </p:nvPr>
          </p:nvGrpSpPr>
          <p:grpSpPr>
            <a:xfrm>
              <a:off x="4994617" y="1916726"/>
              <a:ext cx="2539365" cy="1666875"/>
              <a:chOff x="6228715" y="1123716"/>
              <a:chExt cx="2539365" cy="1666875"/>
            </a:xfrm>
          </p:grpSpPr>
          <p:pic>
            <p:nvPicPr>
              <p:cNvPr id="45" name="图片 44" descr="timg (2)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6228715" y="1123716"/>
                <a:ext cx="2539365" cy="1666875"/>
              </a:xfrm>
              <a:prstGeom prst="rect">
                <a:avLst/>
              </a:prstGeom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161471" y="2512753"/>
                <a:ext cx="606609" cy="251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" name="文本框 46"/>
            <p:cNvSpPr txBox="1"/>
            <p:nvPr>
              <p:custDataLst>
                <p:tags r:id="rId9"/>
              </p:custDataLst>
            </p:nvPr>
          </p:nvSpPr>
          <p:spPr>
            <a:xfrm>
              <a:off x="5567809" y="3557180"/>
              <a:ext cx="873919" cy="35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电梯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8"/>
          <a:stretch>
            <a:fillRect/>
          </a:stretch>
        </p:blipFill>
        <p:spPr>
          <a:xfrm>
            <a:off x="9763016" y="2941056"/>
            <a:ext cx="2332984" cy="1594969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3490644" y="5453711"/>
            <a:ext cx="596110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今天我们一起学习电动机的知识。</a:t>
            </a:r>
          </a:p>
        </p:txBody>
      </p:sp>
      <p:sp>
        <p:nvSpPr>
          <p:cNvPr id="10245" name="矩形 4"/>
          <p:cNvSpPr/>
          <p:nvPr>
            <p:custDataLst>
              <p:tags r:id="rId7"/>
            </p:custDataLst>
          </p:nvPr>
        </p:nvSpPr>
        <p:spPr>
          <a:xfrm>
            <a:off x="4104640" y="537210"/>
            <a:ext cx="3509010" cy="626110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bg2"/>
                </a:solidFill>
                <a:latin typeface="Times New Roman" panose="02020603050405020304" pitchFamily="18" charset="0"/>
                <a:ea typeface="微软雅黑" panose="020B0503020204020204" charset="-122"/>
                <a:cs typeface="+mj-cs"/>
                <a:sym typeface="+mn-ea"/>
              </a:rPr>
              <a:t>情景引入：观察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6712" y="761981"/>
            <a:ext cx="10953827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．（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2020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</a:rPr>
              <a:t>•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宿迁）如图所示，当闭合开关的瞬间，导体棒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水平向右运动；若同时对调电源与磁体的两极，再次闭合开关时，导体棒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的运动方向是（　　）</a:t>
            </a: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．水平向右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       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．水平向左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．竖直向上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       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．竖直向下</a:t>
            </a:r>
          </a:p>
        </p:txBody>
      </p:sp>
      <p:pic>
        <p:nvPicPr>
          <p:cNvPr id="34818" name="图片24" descr="菁优网：http://www.jyeoo.co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7524760" y="3429000"/>
            <a:ext cx="3008588" cy="228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6772279" y="2433313"/>
            <a:ext cx="5715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66712" y="666731"/>
            <a:ext cx="10858576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4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．（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2020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</a:rPr>
              <a:t>•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广州）矩形铜线框在某磁场中的位置如图所示，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、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bc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、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ed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和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fe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段都受到该磁场的作用力，下列哪两段受到该磁场的作用力方向相同（　　）</a:t>
            </a: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A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bc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ed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fe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	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fe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段与</a:t>
            </a:r>
            <a:r>
              <a:rPr lang="en-US" sz="3200" err="1">
                <a:latin typeface="Times New Roman" panose="02020603050405020304" pitchFamily="18" charset="0"/>
                <a:ea typeface="微软雅黑" panose="020B0503020204020204" charset="-122"/>
              </a:rPr>
              <a:t>ed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段</a:t>
            </a:r>
          </a:p>
        </p:txBody>
      </p:sp>
      <p:pic>
        <p:nvPicPr>
          <p:cNvPr id="35842" name="图片24" descr="菁优网：http://www.jyeoo.co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8096264" y="3619501"/>
            <a:ext cx="2921580" cy="2476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810248" y="2346952"/>
            <a:ext cx="5715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94209006907&amp;di=e08b30c5faae14501e3c31faf264f545&amp;imgtype=0&amp;src=http%3A%2F%2Fwww.ccgc.cn%2Fpicture%2F-1%2F171023105638057926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07433" y="-173567"/>
            <a:ext cx="50800" cy="101600"/>
          </a:xfrm>
          <a:prstGeom prst="rect">
            <a:avLst/>
          </a:prstGeom>
          <a:noFill/>
        </p:spPr>
      </p:pic>
      <p:pic>
        <p:nvPicPr>
          <p:cNvPr id="1028" name="Picture 4" descr="https://timgsa.baidu.com/timg?image&amp;quality=80&amp;size=b9999_10000&amp;sec=1594209006907&amp;di=e08b30c5faae14501e3c31faf264f545&amp;imgtype=0&amp;src=http%3A%2F%2Fwww.ccgc.cn%2Fpicture%2F-1%2F171023105638057926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07433" y="-173567"/>
            <a:ext cx="50800" cy="101600"/>
          </a:xfrm>
          <a:prstGeom prst="rect">
            <a:avLst/>
          </a:prstGeom>
          <a:noFill/>
        </p:spPr>
      </p:pic>
      <p:pic>
        <p:nvPicPr>
          <p:cNvPr id="1030" name="Picture 6" descr="https://timgsa.baidu.com/timg?image&amp;quality=80&amp;size=b9999_10000&amp;sec=1594209006907&amp;di=e08b30c5faae14501e3c31faf264f545&amp;imgtype=0&amp;src=http%3A%2F%2Fwww.ccgc.cn%2Fpicture%2F-1%2F171023105638057926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07433" y="-173567"/>
            <a:ext cx="50800" cy="101600"/>
          </a:xfrm>
          <a:prstGeom prst="rect">
            <a:avLst/>
          </a:prstGeom>
          <a:noFill/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66712" y="761981"/>
            <a:ext cx="1076332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5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．（</a:t>
            </a:r>
            <a:r>
              <a:rPr lang="en-US" sz="3200">
                <a:latin typeface="Times New Roman" panose="02020603050405020304" pitchFamily="18" charset="0"/>
                <a:ea typeface="微软雅黑" panose="020B0503020204020204" charset="-122"/>
              </a:rPr>
              <a:t>2020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</a:rPr>
              <a:t>•</a:t>
            </a: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锦州）下列四幅图中与电动机工作原理相同的是（　　）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66712" y="2666995"/>
          <a:ext cx="11015133" cy="300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档" r:id="rId9" imgW="6656705" imgH="1819910" progId="Word.Document.12">
                  <p:embed/>
                </p:oleObj>
              </mc:Choice>
              <mc:Fallback>
                <p:oleObj name="文档" r:id="rId9" imgW="6656705" imgH="181991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6712" y="2666995"/>
                        <a:ext cx="11015133" cy="30014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1342995" y="1746872"/>
            <a:ext cx="5715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28701" y="2716389"/>
            <a:ext cx="759884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电动机</a:t>
            </a:r>
          </a:p>
        </p:txBody>
      </p:sp>
      <p:sp>
        <p:nvSpPr>
          <p:cNvPr id="26627" name="文本框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51584" y="1700808"/>
            <a:ext cx="3424767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通电导体在磁场</a:t>
            </a: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中受到力的作用</a:t>
            </a:r>
          </a:p>
        </p:txBody>
      </p:sp>
      <p:sp>
        <p:nvSpPr>
          <p:cNvPr id="26628" name="文本框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03979" y="1124744"/>
            <a:ext cx="342476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施力物体：磁场</a:t>
            </a:r>
          </a:p>
        </p:txBody>
      </p:sp>
      <p:sp>
        <p:nvSpPr>
          <p:cNvPr id="26629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03979" y="1796819"/>
            <a:ext cx="4953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受力物体：通电导体</a:t>
            </a:r>
          </a:p>
        </p:txBody>
      </p:sp>
      <p:sp>
        <p:nvSpPr>
          <p:cNvPr id="26630" name="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7968" y="2276872"/>
            <a:ext cx="2724149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影响力的方向</a:t>
            </a:r>
          </a:p>
          <a:p>
            <a:pPr algn="ctr">
              <a:lnSpc>
                <a:spcPct val="150000"/>
              </a:lnSpc>
            </a:pPr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的因素</a:t>
            </a:r>
          </a:p>
        </p:txBody>
      </p:sp>
      <p:sp>
        <p:nvSpPr>
          <p:cNvPr id="26631" name="文本框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592277" y="2372883"/>
            <a:ext cx="2724149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电流方向</a:t>
            </a:r>
          </a:p>
        </p:txBody>
      </p:sp>
      <p:sp>
        <p:nvSpPr>
          <p:cNvPr id="26632" name="文本框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43605" y="4581128"/>
            <a:ext cx="1885949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电动机</a:t>
            </a:r>
          </a:p>
        </p:txBody>
      </p:sp>
      <p:sp>
        <p:nvSpPr>
          <p:cNvPr id="26633" name="文本框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29717" y="3938913"/>
            <a:ext cx="607906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实质：电能转化为机械能</a:t>
            </a:r>
          </a:p>
        </p:txBody>
      </p:sp>
      <p:sp>
        <p:nvSpPr>
          <p:cNvPr id="26634" name="文本框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943872" y="4677139"/>
            <a:ext cx="607906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换向器：结构与作用</a:t>
            </a:r>
          </a:p>
        </p:txBody>
      </p:sp>
      <p:sp>
        <p:nvSpPr>
          <p:cNvPr id="26635" name="文本框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35893" y="5445224"/>
            <a:ext cx="327851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工作原理</a:t>
            </a:r>
          </a:p>
        </p:txBody>
      </p:sp>
      <p:sp>
        <p:nvSpPr>
          <p:cNvPr id="26636" name="文本框 1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955617" y="3080612"/>
            <a:ext cx="180848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微软雅黑" panose="020B0503020204020204" charset="-122"/>
              </a:rPr>
              <a:t>磁场方向</a:t>
            </a:r>
          </a:p>
        </p:txBody>
      </p:sp>
      <p:sp>
        <p:nvSpPr>
          <p:cNvPr id="13" name="左大括号 12"/>
          <p:cNvSpPr/>
          <p:nvPr>
            <p:custDataLst>
              <p:tags r:id="rId12"/>
            </p:custDataLst>
          </p:nvPr>
        </p:nvSpPr>
        <p:spPr>
          <a:xfrm>
            <a:off x="8521700" y="2708472"/>
            <a:ext cx="433917" cy="73636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4" name="左大括号 13"/>
          <p:cNvSpPr/>
          <p:nvPr>
            <p:custDataLst>
              <p:tags r:id="rId13"/>
            </p:custDataLst>
          </p:nvPr>
        </p:nvSpPr>
        <p:spPr>
          <a:xfrm>
            <a:off x="5448301" y="1514452"/>
            <a:ext cx="361951" cy="147272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5" name="左大括号 14"/>
          <p:cNvSpPr/>
          <p:nvPr>
            <p:custDataLst>
              <p:tags r:id="rId14"/>
            </p:custDataLst>
          </p:nvPr>
        </p:nvSpPr>
        <p:spPr>
          <a:xfrm>
            <a:off x="4567768" y="4086187"/>
            <a:ext cx="376104" cy="164706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6" name="左大括号 15"/>
          <p:cNvSpPr/>
          <p:nvPr>
            <p:custDataLst>
              <p:tags r:id="rId15"/>
            </p:custDataLst>
          </p:nvPr>
        </p:nvSpPr>
        <p:spPr>
          <a:xfrm>
            <a:off x="1873252" y="2162136"/>
            <a:ext cx="574343" cy="289904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 sz="2400" noProof="1"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10245" name="矩形 4"/>
          <p:cNvSpPr/>
          <p:nvPr>
            <p:custDataLst>
              <p:tags r:id="rId16"/>
            </p:custDataLst>
          </p:nvPr>
        </p:nvSpPr>
        <p:spPr>
          <a:xfrm>
            <a:off x="257175" y="139065"/>
            <a:ext cx="2286635" cy="675005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noAutofit/>
          </a:bodyPr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课堂小结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4520804" y="2402681"/>
            <a:ext cx="2917031" cy="135016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/>
            <a:r>
              <a:rPr lang="zh-CN" altLang="en-US" sz="2400" b="1" i="1">
                <a:ln w="9525" cap="sq" cmpd="sng">
                  <a:solidFill>
                    <a:schemeClr val="tx1"/>
                  </a:solidFill>
                  <a:prstDash val="solid"/>
                  <a:miter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003399"/>
                    </a:gs>
                    <a:gs pos="50000">
                      <a:srgbClr val="FFFFFF"/>
                    </a:gs>
                    <a:gs pos="100000">
                      <a:srgbClr val="003399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rPr>
              <a:t>谢   谢！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421224" y="1403948"/>
            <a:ext cx="1894723" cy="558800"/>
            <a:chOff x="359491" y="538416"/>
            <a:chExt cx="829863" cy="1388439"/>
          </a:xfrm>
        </p:grpSpPr>
        <p:sp>
          <p:nvSpPr>
            <p:cNvPr id="7" name="Shape 108"/>
            <p:cNvSpPr/>
            <p:nvPr>
              <p:custDataLst>
                <p:tags r:id="rId15"/>
              </p:custDataLst>
            </p:nvPr>
          </p:nvSpPr>
          <p:spPr>
            <a:xfrm>
              <a:off x="402823" y="538664"/>
              <a:ext cx="786531" cy="1192225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8" name="Shape 112"/>
            <p:cNvSpPr/>
            <p:nvPr>
              <p:custDataLst>
                <p:tags r:id="rId16"/>
              </p:custDataLst>
            </p:nvPr>
          </p:nvSpPr>
          <p:spPr>
            <a:xfrm>
              <a:off x="359491" y="538416"/>
              <a:ext cx="788196" cy="138843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no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复习回顾</a:t>
              </a:r>
            </a:p>
          </p:txBody>
        </p:sp>
      </p:grpSp>
      <p:pic>
        <p:nvPicPr>
          <p:cNvPr id="9" name="Picture 1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8275" y="2555240"/>
            <a:ext cx="2305050" cy="1723390"/>
          </a:xfrm>
          <a:prstGeom prst="rect">
            <a:avLst/>
          </a:prstGeom>
          <a:noFill/>
          <a:effectLst>
            <a:outerShdw blurRad="368300" dist="50800" dir="5400000" algn="ctr" rotWithShape="0">
              <a:srgbClr val="000000">
                <a:alpha val="5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 preferRelativeResize="0"/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2055" r="21228" b="18559"/>
          <a:stretch>
            <a:fillRect/>
          </a:stretch>
        </p:blipFill>
        <p:spPr>
          <a:xfrm>
            <a:off x="6252210" y="2555240"/>
            <a:ext cx="2376170" cy="1784350"/>
          </a:xfrm>
          <a:prstGeom prst="rect">
            <a:avLst/>
          </a:prstGeom>
          <a:noFill/>
          <a:effectLst>
            <a:outerShdw blurRad="368300" dist="50800" dir="5400000" algn="ctr" rotWithShape="0">
              <a:srgbClr val="000000">
                <a:alpha val="55000"/>
              </a:srgbClr>
            </a:outerShdw>
          </a:effectLst>
        </p:spPr>
      </p:pic>
      <p:sp>
        <p:nvSpPr>
          <p:cNvPr id="11" name="文本框 1"/>
          <p:cNvSpPr txBox="1"/>
          <p:nvPr>
            <p:custDataLst>
              <p:tags r:id="rId4"/>
            </p:custDataLst>
          </p:nvPr>
        </p:nvSpPr>
        <p:spPr>
          <a:xfrm>
            <a:off x="733123" y="1216477"/>
            <a:ext cx="11317857" cy="12280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8" tIns="60958" rIns="60958" bIns="60958" numCol="1" spcCol="38100" rtlCol="0" anchor="t">
            <a:spAutoFit/>
          </a:bodyPr>
          <a:lstStyle/>
          <a:p>
            <a:pPr marL="0" marR="0" lvl="0" indent="457200" algn="l" defTabSz="914400" rtl="0" eaLnBrk="1" fontAlgn="auto" latinLnBrk="1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           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磁体通过磁场对小磁针有力的作用，奥斯特实验中，电流的磁场对磁针有力的作用。说明电流周围有磁场。</a:t>
            </a:r>
            <a:endParaRPr kumimoji="0" lang="zh-CN" altLang="en-US" sz="24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sym typeface="Arial" panose="020B0604020202020204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421108" y="4449312"/>
            <a:ext cx="1559851" cy="507235"/>
            <a:chOff x="330315" y="470572"/>
            <a:chExt cx="728936" cy="1260317"/>
          </a:xfrm>
        </p:grpSpPr>
        <p:sp>
          <p:nvSpPr>
            <p:cNvPr id="13" name="Shape 108"/>
            <p:cNvSpPr/>
            <p:nvPr>
              <p:custDataLst>
                <p:tags r:id="rId13"/>
              </p:custDataLst>
            </p:nvPr>
          </p:nvSpPr>
          <p:spPr>
            <a:xfrm>
              <a:off x="402823" y="538664"/>
              <a:ext cx="550822" cy="1192225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14" name="Shape 112"/>
            <p:cNvSpPr/>
            <p:nvPr>
              <p:custDataLst>
                <p:tags r:id="rId14"/>
              </p:custDataLst>
            </p:nvPr>
          </p:nvSpPr>
          <p:spPr>
            <a:xfrm>
              <a:off x="330315" y="470572"/>
              <a:ext cx="728936" cy="114388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问题</a:t>
              </a:r>
            </a:p>
          </p:txBody>
        </p:sp>
      </p:grpSp>
      <p:sp>
        <p:nvSpPr>
          <p:cNvPr id="15" name="文本框 1"/>
          <p:cNvSpPr txBox="1"/>
          <p:nvPr>
            <p:custDataLst>
              <p:tags r:id="rId6"/>
            </p:custDataLst>
          </p:nvPr>
        </p:nvSpPr>
        <p:spPr>
          <a:xfrm>
            <a:off x="1887613" y="4449684"/>
            <a:ext cx="5911850" cy="4895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8" tIns="60958" rIns="60958" bIns="60958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磁体的磁场对电流的磁场是否有力的作用？</a:t>
            </a:r>
          </a:p>
        </p:txBody>
      </p:sp>
      <p:grpSp>
        <p:nvGrpSpPr>
          <p:cNvPr id="26" name="组合 25"/>
          <p:cNvGrpSpPr/>
          <p:nvPr>
            <p:custDataLst>
              <p:tags r:id="rId7"/>
            </p:custDataLst>
          </p:nvPr>
        </p:nvGrpSpPr>
        <p:grpSpPr>
          <a:xfrm>
            <a:off x="6045341" y="5200801"/>
            <a:ext cx="2119824" cy="1323647"/>
            <a:chOff x="4421596" y="3976639"/>
            <a:chExt cx="1589868" cy="992735"/>
          </a:xfrm>
        </p:grpSpPr>
        <p:pic>
          <p:nvPicPr>
            <p:cNvPr id="4099" name="Picture 3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13091" y="3976639"/>
              <a:ext cx="1198373" cy="992735"/>
            </a:xfrm>
            <a:prstGeom prst="rect">
              <a:avLst/>
            </a:prstGeom>
            <a:noFill/>
            <a:effectLst>
              <a:outerShdw blurRad="368300" dist="50800" dir="5400000" algn="ctr" rotWithShape="0">
                <a:srgbClr val="000000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AutoShape 3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421596" y="4180995"/>
              <a:ext cx="716546" cy="419338"/>
            </a:xfrm>
            <a:prstGeom prst="wedgeRoundRectCallout">
              <a:avLst>
                <a:gd name="adj1" fmla="val -20815"/>
                <a:gd name="adj2" fmla="val 34454"/>
                <a:gd name="adj3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000" tIns="14400" rIns="24000" bIns="14400"/>
            <a:lstStyle/>
            <a:p>
              <a:pPr algn="ctr" eaLnBrk="0" hangingPunct="0">
                <a:lnSpc>
                  <a:spcPct val="120000"/>
                </a:lnSpc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磁场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8"/>
            </p:custDataLst>
          </p:nvPr>
        </p:nvGrpSpPr>
        <p:grpSpPr>
          <a:xfrm>
            <a:off x="3092804" y="5203589"/>
            <a:ext cx="2370668" cy="1537771"/>
            <a:chOff x="2268803" y="3976639"/>
            <a:chExt cx="1778001" cy="1153328"/>
          </a:xfrm>
        </p:grpSpPr>
        <p:pic>
          <p:nvPicPr>
            <p:cNvPr id="4098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68803" y="3976639"/>
              <a:ext cx="1088020" cy="1153328"/>
            </a:xfrm>
            <a:prstGeom prst="rect">
              <a:avLst/>
            </a:prstGeom>
            <a:noFill/>
            <a:effectLst>
              <a:outerShdw blurRad="368300" dist="50800" dir="5400000" algn="ctr" rotWithShape="0">
                <a:srgbClr val="000000">
                  <a:alpha val="5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3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08604" y="4263430"/>
              <a:ext cx="838200" cy="414973"/>
            </a:xfrm>
            <a:prstGeom prst="wedgeRoundRectCallout">
              <a:avLst>
                <a:gd name="adj1" fmla="val -44333"/>
                <a:gd name="adj2" fmla="val 52338"/>
                <a:gd name="adj3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4000" tIns="14400" rIns="24000" bIns="14400"/>
            <a:lstStyle/>
            <a:p>
              <a:pPr algn="ctr" eaLnBrk="0" hangingPunct="0">
                <a:lnSpc>
                  <a:spcPct val="120000"/>
                </a:lnSpc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磁场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236960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346710" y="1008380"/>
            <a:ext cx="1673225" cy="608965"/>
            <a:chOff x="301278" y="300085"/>
            <a:chExt cx="1092188" cy="872110"/>
          </a:xfrm>
        </p:grpSpPr>
        <p:sp>
          <p:nvSpPr>
            <p:cNvPr id="8" name="Shape 108"/>
            <p:cNvSpPr/>
            <p:nvPr>
              <p:custDataLst>
                <p:tags r:id="rId13"/>
              </p:custDataLst>
            </p:nvPr>
          </p:nvSpPr>
          <p:spPr>
            <a:xfrm>
              <a:off x="326806" y="300085"/>
              <a:ext cx="1041266" cy="872110"/>
            </a:xfrm>
            <a:prstGeom prst="rect">
              <a:avLst/>
            </a:prstGeom>
            <a:solidFill>
              <a:srgbClr val="FFC000"/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9" name="Shape 112"/>
            <p:cNvSpPr/>
            <p:nvPr>
              <p:custDataLst>
                <p:tags r:id="rId14"/>
              </p:custDataLst>
            </p:nvPr>
          </p:nvSpPr>
          <p:spPr>
            <a:xfrm>
              <a:off x="301278" y="406692"/>
              <a:ext cx="1092188" cy="65931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实验探究</a:t>
              </a:r>
            </a:p>
          </p:txBody>
        </p:sp>
      </p:grp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94224" y="1591664"/>
            <a:ext cx="1114301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1.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如图所示：把导线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放在磁场里，接通电源，让电流通过导线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,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观察它的运动。</a:t>
            </a:r>
          </a:p>
        </p:txBody>
      </p:sp>
      <p:grpSp>
        <p:nvGrpSpPr>
          <p:cNvPr id="11" name="Group 2"/>
          <p:cNvGrpSpPr/>
          <p:nvPr>
            <p:custDataLst>
              <p:tags r:id="rId4"/>
            </p:custDataLst>
          </p:nvPr>
        </p:nvGrpSpPr>
        <p:grpSpPr>
          <a:xfrm>
            <a:off x="1509444" y="3192103"/>
            <a:ext cx="8912577" cy="2621824"/>
            <a:chOff x="0" y="0"/>
            <a:chExt cx="4377" cy="2175"/>
          </a:xfrm>
        </p:grpSpPr>
        <p:pic>
          <p:nvPicPr>
            <p:cNvPr id="12" name="Picture 3" descr="13304001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9" y="0"/>
              <a:ext cx="3788" cy="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1406" y="1293"/>
              <a:ext cx="249" cy="4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07" y="1701"/>
              <a:ext cx="1655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金属导轨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0" y="159"/>
              <a:ext cx="1134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直导体</a:t>
              </a:r>
            </a:p>
          </p:txBody>
        </p:sp>
        <p:sp>
          <p:nvSpPr>
            <p:cNvPr id="1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725" y="454"/>
              <a:ext cx="749" cy="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2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414" y="159"/>
              <a:ext cx="295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</a:pP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+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562" y="500"/>
              <a:ext cx="295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-</a:t>
              </a:r>
            </a:p>
          </p:txBody>
        </p:sp>
      </p:grpSp>
      <p:sp>
        <p:nvSpPr>
          <p:cNvPr id="10245" name="矩形 4"/>
          <p:cNvSpPr/>
          <p:nvPr>
            <p:custDataLst>
              <p:tags r:id="rId5"/>
            </p:custDataLst>
          </p:nvPr>
        </p:nvSpPr>
        <p:spPr>
          <a:xfrm>
            <a:off x="259715" y="175260"/>
            <a:ext cx="5445125" cy="583565"/>
          </a:xfrm>
          <a:prstGeom prst="rect">
            <a:avLst/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bg2"/>
                </a:solidFill>
                <a:latin typeface="黑体" panose="02010600030101010101" charset="-122"/>
                <a:ea typeface="黑体" panose="02010600030101010101" charset="-122"/>
                <a:cs typeface="+mj-cs"/>
                <a:sym typeface="+mn-ea"/>
              </a:rPr>
              <a:t>一、磁场对通电导线的作用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30669" y="430424"/>
            <a:ext cx="68713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实验现象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接通电源，导线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向外运动。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（图甲）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41201" y="3016644"/>
            <a:ext cx="6278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实验结论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通电导体在磁场中受到力的作用。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41201" y="3519308"/>
            <a:ext cx="113655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2.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把电源的正负极对调后接入电路，使通过导线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的电流方向与原来相反，观察导线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的运动方向。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（图乙）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54737" y="5877848"/>
            <a:ext cx="11332851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实验结论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说明通电导体在磁场中受力的方向与电流方向有关。</a:t>
            </a: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58872" y="5119747"/>
            <a:ext cx="114569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实验现象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合上开关，导线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向里运动，与刚才运动方向相反。</a:t>
            </a:r>
          </a:p>
        </p:txBody>
      </p:sp>
      <p:grpSp>
        <p:nvGrpSpPr>
          <p:cNvPr id="8" name="组合 7"/>
          <p:cNvGrpSpPr/>
          <p:nvPr>
            <p:custDataLst>
              <p:tags r:id="rId6"/>
            </p:custDataLst>
          </p:nvPr>
        </p:nvGrpSpPr>
        <p:grpSpPr>
          <a:xfrm>
            <a:off x="2715776" y="1045977"/>
            <a:ext cx="1920000" cy="1929585"/>
            <a:chOff x="2036832" y="778133"/>
            <a:chExt cx="1440000" cy="1447189"/>
          </a:xfrm>
        </p:grpSpPr>
        <p:pic>
          <p:nvPicPr>
            <p:cNvPr id="5122" name="Picture 2" descr="通电导体受力"/>
            <p:cNvPicPr preferRelativeResize="0">
              <a:picLocks noChangeArrowheads="1"/>
            </p:cNvPicPr>
            <p:nvPr>
              <p:custDataLst>
                <p:tags r:id="rId10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2" t="3143" r="33109"/>
            <a:stretch>
              <a:fillRect/>
            </a:stretch>
          </p:blipFill>
          <p:spPr bwMode="auto">
            <a:xfrm>
              <a:off x="2036832" y="778133"/>
              <a:ext cx="1440000" cy="1080000"/>
            </a:xfrm>
            <a:prstGeom prst="rect">
              <a:avLst/>
            </a:prstGeom>
            <a:noFill/>
            <a:ln>
              <a:noFill/>
            </a:ln>
            <a:effectLst>
              <a:outerShdw blurRad="469900" dist="50800" dir="5400000" algn="ctr" rotWithShape="0">
                <a:srgbClr val="000000">
                  <a:alpha val="57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>
              <p:custDataLst>
                <p:tags r:id="rId11"/>
              </p:custDataLst>
            </p:nvPr>
          </p:nvSpPr>
          <p:spPr>
            <a:xfrm>
              <a:off x="2463800" y="1858133"/>
              <a:ext cx="448733" cy="3671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8" tIns="60958" rIns="60958" bIns="6095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甲</a:t>
              </a:r>
              <a:endParaRPr kumimoji="0" lang="zh-CN" altLang="en-US" sz="240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5865101" y="1181639"/>
            <a:ext cx="1920000" cy="1869876"/>
            <a:chOff x="4398826" y="879879"/>
            <a:chExt cx="1440000" cy="1402407"/>
          </a:xfrm>
        </p:grpSpPr>
        <p:pic>
          <p:nvPicPr>
            <p:cNvPr id="5123" name="Picture 3" descr="通电导体受力"/>
            <p:cNvPicPr preferRelativeResize="0"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61" t="8151" r="1756"/>
            <a:stretch>
              <a:fillRect/>
            </a:stretch>
          </p:blipFill>
          <p:spPr bwMode="auto">
            <a:xfrm>
              <a:off x="4398826" y="879879"/>
              <a:ext cx="1440000" cy="1080000"/>
            </a:xfrm>
            <a:prstGeom prst="rect">
              <a:avLst/>
            </a:prstGeom>
            <a:noFill/>
            <a:ln>
              <a:noFill/>
            </a:ln>
            <a:effectLst>
              <a:outerShdw blurRad="469900" dist="50800" dir="5400000" algn="ctr" rotWithShape="0">
                <a:srgbClr val="000000">
                  <a:alpha val="57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>
              <p:custDataLst>
                <p:tags r:id="rId9"/>
              </p:custDataLst>
            </p:nvPr>
          </p:nvSpPr>
          <p:spPr>
            <a:xfrm>
              <a:off x="4817533" y="1915097"/>
              <a:ext cx="448733" cy="36718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8" tIns="60958" rIns="60958" bIns="60958" numCol="1" spcCol="38100" rtlCol="0" anchor="t">
              <a:spAutoFit/>
            </a:bodyPr>
            <a:lstStyle>
              <a:lvl1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24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乙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37065" y="544380"/>
            <a:ext cx="1093893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3.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保持导线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中的电流方向不变，但把蹄形磁体上下磁极调换一下，使磁场方向与原来相反，观察导线</a:t>
            </a:r>
            <a:r>
              <a:rPr lang="en-US" altLang="zh-CN" sz="24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的运动方向。</a:t>
            </a: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046175" y="2054508"/>
            <a:ext cx="2343336" cy="2100959"/>
            <a:chOff x="2975365" y="1602264"/>
            <a:chExt cx="1440000" cy="1408137"/>
          </a:xfrm>
        </p:grpSpPr>
        <p:pic>
          <p:nvPicPr>
            <p:cNvPr id="6146" name="Picture 2" descr="通电导体受力"/>
            <p:cNvPicPr preferRelativeResize="0">
              <a:picLocks noChangeArrowheads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4" r="67230" b="6918"/>
            <a:stretch>
              <a:fillRect/>
            </a:stretch>
          </p:blipFill>
          <p:spPr bwMode="auto">
            <a:xfrm>
              <a:off x="2975365" y="1602264"/>
              <a:ext cx="1440000" cy="1080000"/>
            </a:xfrm>
            <a:prstGeom prst="rect">
              <a:avLst/>
            </a:prstGeom>
            <a:noFill/>
            <a:ln>
              <a:noFill/>
            </a:ln>
            <a:effectLst>
              <a:outerShdw blurRad="469900" dist="50800" dir="5400000" algn="ctr" rotWithShape="0">
                <a:srgbClr val="000000">
                  <a:alpha val="57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>
              <p:custDataLst>
                <p:tags r:id="rId6"/>
              </p:custDataLst>
            </p:nvPr>
          </p:nvSpPr>
          <p:spPr>
            <a:xfrm>
              <a:off x="3470998" y="2682264"/>
              <a:ext cx="448733" cy="32813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8" tIns="60958" rIns="60958" bIns="60958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en-US" sz="2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 New Roman" panose="02020603050405020304" pitchFamily="18" charset="0"/>
                  <a:ea typeface="微软雅黑" panose="020B0503020204020204" charset="-122"/>
                  <a:sym typeface="Arial" panose="020B0604020202020204"/>
                </a:rPr>
                <a:t>丙</a:t>
              </a:r>
            </a:p>
          </p:txBody>
        </p:sp>
      </p:grp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48355" y="5072688"/>
            <a:ext cx="1162755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实验结论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表明通电导体在磁场中运动方向与磁感线方向有关。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48353" y="4252225"/>
            <a:ext cx="1044875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实验现象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磁极调换后观察到导线</a:t>
            </a:r>
            <a:r>
              <a:rPr lang="en-US" altLang="zh-CN" sz="2400" i="1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ab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的运动方向改变。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437" y="3325912"/>
            <a:ext cx="11506201" cy="11988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知识拓展：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并不是所有的通电直导线在磁场中都受到力的作用，当通电直导线与磁感线方向平行时，此时通电的直导线不受力的作用。</a:t>
            </a: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98036" y="505764"/>
            <a:ext cx="11582396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实验表明：通电导线在磁场中受到力的作用，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受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力的方向跟电流的方向、磁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场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的方向都有关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。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243956" y="5661328"/>
            <a:ext cx="1432993" cy="608816"/>
            <a:chOff x="272855" y="300085"/>
            <a:chExt cx="825698" cy="872110"/>
          </a:xfrm>
        </p:grpSpPr>
        <p:sp>
          <p:nvSpPr>
            <p:cNvPr id="7" name="Shape 108"/>
            <p:cNvSpPr/>
            <p:nvPr>
              <p:custDataLst>
                <p:tags r:id="rId6"/>
              </p:custDataLst>
            </p:nvPr>
          </p:nvSpPr>
          <p:spPr>
            <a:xfrm>
              <a:off x="326806" y="300085"/>
              <a:ext cx="696515" cy="872110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8" name="Shape 112"/>
            <p:cNvSpPr/>
            <p:nvPr>
              <p:custDataLst>
                <p:tags r:id="rId7"/>
              </p:custDataLst>
            </p:nvPr>
          </p:nvSpPr>
          <p:spPr>
            <a:xfrm>
              <a:off x="272855" y="321774"/>
              <a:ext cx="825698" cy="65947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问题</a:t>
              </a:r>
            </a:p>
          </p:txBody>
        </p:sp>
      </p:grpSp>
      <p:sp>
        <p:nvSpPr>
          <p:cNvPr id="9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62287" y="5665013"/>
            <a:ext cx="9656233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如果把一个通电的线框放到磁场中，又会怎样运动？</a:t>
            </a:r>
          </a:p>
        </p:txBody>
      </p:sp>
      <p:sp>
        <p:nvSpPr>
          <p:cNvPr id="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8015" y="1846559"/>
            <a:ext cx="11428876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当电流方向或磁场的方向一个改变时，通电导线受力的方向也会改变；若二者同时改变方向时，通电导线受力的方向不变。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71038" y="377841"/>
            <a:ext cx="2156372" cy="608816"/>
            <a:chOff x="297674" y="300085"/>
            <a:chExt cx="1067033" cy="872110"/>
          </a:xfrm>
        </p:grpSpPr>
        <p:sp>
          <p:nvSpPr>
            <p:cNvPr id="4" name="Shape 108"/>
            <p:cNvSpPr/>
            <p:nvPr>
              <p:custDataLst>
                <p:tags r:id="rId14"/>
              </p:custDataLst>
            </p:nvPr>
          </p:nvSpPr>
          <p:spPr>
            <a:xfrm>
              <a:off x="326806" y="300085"/>
              <a:ext cx="975463" cy="872110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5" name="Shape 112"/>
            <p:cNvSpPr/>
            <p:nvPr>
              <p:custDataLst>
                <p:tags r:id="rId15"/>
              </p:custDataLst>
            </p:nvPr>
          </p:nvSpPr>
          <p:spPr>
            <a:xfrm>
              <a:off x="297674" y="411411"/>
              <a:ext cx="1067033" cy="65947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演示实验</a:t>
              </a:r>
            </a:p>
          </p:txBody>
        </p:sp>
      </p:grp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87017" y="1116165"/>
            <a:ext cx="1077740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把线圈放在磁场中，接通电源，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让电流通过，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观察它的运动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，并分析线框的受力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情况。</a:t>
            </a:r>
          </a:p>
        </p:txBody>
      </p:sp>
      <p:pic>
        <p:nvPicPr>
          <p:cNvPr id="7" name="Picture 5" descr="LT%3V)ZQ%RU49LYFV`8YQ7V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100" y="2054120"/>
            <a:ext cx="1969771" cy="2346685"/>
          </a:xfrm>
          <a:prstGeom prst="rect">
            <a:avLst/>
          </a:prstGeom>
          <a:noFill/>
          <a:ln>
            <a:noFill/>
          </a:ln>
          <a:effectLst>
            <a:outerShdw blurRad="457200" dist="50800" dir="5400000" algn="ctr" rotWithShape="0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1905" y="4543045"/>
            <a:ext cx="1078630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9pPr>
          </a:lstStyle>
          <a:p>
            <a:pPr algn="l" eaLnBrk="1" hangingPunct="1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通电线框在磁场中可以转过一个角度，但不能持续转动。</a:t>
            </a:r>
          </a:p>
        </p:txBody>
      </p:sp>
      <p:sp>
        <p:nvSpPr>
          <p:cNvPr id="9" name="Text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2240" y="3837180"/>
            <a:ext cx="218439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9pPr>
          </a:lstStyle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实验现象：</a:t>
            </a:r>
          </a:p>
        </p:txBody>
      </p:sp>
      <p:sp>
        <p:nvSpPr>
          <p:cNvPr id="10" name="Rectangle 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-236960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1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-236960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2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-236960"/>
            <a:ext cx="370840" cy="4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spAutoFit/>
          </a:bodyPr>
          <a:lstStyle/>
          <a:p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938383" y="5214664"/>
            <a:ext cx="3840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线圈为什么不能持续转动？</a:t>
            </a:r>
          </a:p>
        </p:txBody>
      </p:sp>
      <p:grpSp>
        <p:nvGrpSpPr>
          <p:cNvPr id="17" name="组合 16"/>
          <p:cNvGrpSpPr/>
          <p:nvPr>
            <p:custDataLst>
              <p:tags r:id="rId10"/>
            </p:custDataLst>
          </p:nvPr>
        </p:nvGrpSpPr>
        <p:grpSpPr>
          <a:xfrm>
            <a:off x="321728" y="5264629"/>
            <a:ext cx="1432993" cy="608816"/>
            <a:chOff x="223892" y="300085"/>
            <a:chExt cx="825698" cy="872110"/>
          </a:xfrm>
        </p:grpSpPr>
        <p:sp>
          <p:nvSpPr>
            <p:cNvPr id="18" name="Shape 108"/>
            <p:cNvSpPr/>
            <p:nvPr>
              <p:custDataLst>
                <p:tags r:id="rId12"/>
              </p:custDataLst>
            </p:nvPr>
          </p:nvSpPr>
          <p:spPr>
            <a:xfrm>
              <a:off x="326806" y="300085"/>
              <a:ext cx="696515" cy="872110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微软雅黑" panose="020B0503020204020204" charset="-122"/>
              </a:endParaRPr>
            </a:p>
          </p:txBody>
        </p:sp>
        <p:sp>
          <p:nvSpPr>
            <p:cNvPr id="19" name="Shape 112"/>
            <p:cNvSpPr/>
            <p:nvPr>
              <p:custDataLst>
                <p:tags r:id="rId13"/>
              </p:custDataLst>
            </p:nvPr>
          </p:nvSpPr>
          <p:spPr>
            <a:xfrm>
              <a:off x="223892" y="406798"/>
              <a:ext cx="825698" cy="65947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0958" rIns="60958">
              <a:spAutoFit/>
            </a:bodyPr>
            <a:lstStyle>
              <a:lvl1pPr algn="ctr">
                <a:defRPr sz="10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sym typeface="微软雅黑" panose="020B0503020204020204" charset="-122"/>
                </a:rPr>
                <a:t>问题</a:t>
              </a:r>
            </a:p>
          </p:txBody>
        </p:sp>
      </p:grp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1901212" y="6008912"/>
            <a:ext cx="4145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从通电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线圈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的受力情况来分析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2627" y="2700723"/>
            <a:ext cx="5373511" cy="105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黑体" panose="02010600030101010101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甲： 通电线圈在磁场中两边受力，但方向相反，发生顺时针转动。</a:t>
            </a:r>
          </a:p>
        </p:txBody>
      </p:sp>
      <p:pic>
        <p:nvPicPr>
          <p:cNvPr id="3" name="Picture 3" descr="CW3MFAG1O27`3[(WMEUAD@R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0812" y="1020723"/>
            <a:ext cx="2400000" cy="1680000"/>
          </a:xfrm>
          <a:prstGeom prst="rect">
            <a:avLst/>
          </a:prstGeom>
          <a:noFill/>
          <a:ln>
            <a:noFill/>
          </a:ln>
          <a:effectLst>
            <a:outerShdw blurRad="5461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U_1{3NIS9H~SJY(M}}ARTX5"/>
          <p:cNvPicPr preferRelativeResize="0"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3909" y="910397"/>
            <a:ext cx="2400000" cy="1680000"/>
          </a:xfrm>
          <a:prstGeom prst="rect">
            <a:avLst/>
          </a:prstGeom>
          <a:noFill/>
          <a:ln>
            <a:noFill/>
          </a:ln>
          <a:effectLst>
            <a:outerShdw blurRad="5461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3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21060" y="2474504"/>
            <a:ext cx="543111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乙：平衡位置：由于线圈上下两个边受力大小一样，方向却相反。由于惯性，线圈会越过平衡位置。</a:t>
            </a:r>
          </a:p>
        </p:txBody>
      </p:sp>
      <p:pic>
        <p:nvPicPr>
          <p:cNvPr id="7" name="Picture 3" descr="1$D_O3S]}1R~B}~OX5LJ%)O"/>
          <p:cNvPicPr preferRelativeResize="0"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9633" y="3896480"/>
            <a:ext cx="2400000" cy="1680000"/>
          </a:xfrm>
          <a:prstGeom prst="rect">
            <a:avLst/>
          </a:prstGeom>
          <a:noFill/>
          <a:ln>
            <a:noFill/>
          </a:ln>
          <a:effectLst>
            <a:outerShdw blurRad="546100" dist="50800" dir="5400000" algn="ctr" rotWithShape="0">
              <a:srgbClr val="000000">
                <a:alpha val="3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0467" y="5495316"/>
            <a:ext cx="867833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丙：线圈靠惯性越过平衡位置后，由于磁场力的作用阻碍线圈沿顺时针方向转动，线圈不能够持续转动下去。</a:t>
            </a: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3175768" y="294844"/>
            <a:ext cx="3840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线框的受力和运动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情况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分析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d3ff6979-c0e9-4b51-9cfb-70bd081805e9"/>
  <p:tag name="COMMONDATA" val="eyJoZGlkIjoiNzg1NTIyYTIwNmFmMTgyNGNiY2FjZTNiYzgxZDMzMz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3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1628</Words>
  <Application>Microsoft Office PowerPoint</Application>
  <PresentationFormat>宽屏</PresentationFormat>
  <Paragraphs>130</Paragraphs>
  <Slides>24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微软雅黑</vt:lpstr>
      <vt:lpstr>Times New Roman</vt:lpstr>
      <vt:lpstr>Arial</vt:lpstr>
      <vt:lpstr>黑体</vt:lpstr>
      <vt:lpstr>Calibri</vt:lpstr>
      <vt:lpstr>1_自定义设计方案</vt:lpstr>
      <vt:lpstr>2_自定义设计方案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7</cp:revision>
  <cp:lastPrinted>2022-11-02T08:49:00Z</cp:lastPrinted>
  <dcterms:created xsi:type="dcterms:W3CDTF">2022-11-02T08:49:00Z</dcterms:created>
  <dcterms:modified xsi:type="dcterms:W3CDTF">2025-02-18T06:35:21Z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746A9EBF4D4B4146895402A80586D91B</vt:lpwstr>
  </property>
  <property fmtid="{D5CDD505-2E9C-101B-9397-08002B2CF9AE}" pid="7" name="KSOProductBuildVer">
    <vt:lpwstr>2052-12.1.0.18912</vt:lpwstr>
  </property>
</Properties>
</file>