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365" r:id="rId3"/>
    <p:sldId id="366" r:id="rId4"/>
    <p:sldId id="367" r:id="rId5"/>
    <p:sldId id="397" r:id="rId6"/>
    <p:sldId id="401" r:id="rId7"/>
    <p:sldId id="417" r:id="rId8"/>
    <p:sldId id="402" r:id="rId9"/>
    <p:sldId id="403" r:id="rId10"/>
    <p:sldId id="404" r:id="rId11"/>
    <p:sldId id="405" r:id="rId12"/>
    <p:sldId id="419" r:id="rId13"/>
    <p:sldId id="420" r:id="rId14"/>
    <p:sldId id="406" r:id="rId15"/>
    <p:sldId id="407" r:id="rId16"/>
    <p:sldId id="408" r:id="rId17"/>
    <p:sldId id="421" r:id="rId18"/>
    <p:sldId id="422" r:id="rId19"/>
    <p:sldId id="409" r:id="rId20"/>
    <p:sldId id="410" r:id="rId21"/>
    <p:sldId id="411" r:id="rId22"/>
    <p:sldId id="412" r:id="rId23"/>
    <p:sldId id="423" r:id="rId24"/>
    <p:sldId id="413" r:id="rId25"/>
    <p:sldId id="414" r:id="rId26"/>
    <p:sldId id="415" r:id="rId27"/>
    <p:sldId id="400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1" r:id="rId36"/>
    <p:sldId id="433" r:id="rId37"/>
    <p:sldId id="434" r:id="rId38"/>
    <p:sldId id="435" r:id="rId39"/>
  </p:sldIdLst>
  <p:sldSz cx="9144000" cy="5143500" type="screen16x9"/>
  <p:notesSz cx="6858000" cy="9144000"/>
  <p:custDataLst>
    <p:tags r:id="rId40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0"/>
    <p:restoredTop sz="96274" autoAdjust="0"/>
  </p:normalViewPr>
  <p:slideViewPr>
    <p:cSldViewPr snapToGrid="0" showGuides="1">
      <p:cViewPr varScale="1">
        <p:scale>
          <a:sx n="149" d="100"/>
          <a:sy n="149" d="100"/>
        </p:scale>
        <p:origin x="510" y="108"/>
      </p:cViewPr>
      <p:guideLst>
        <p:guide orient="horz" pos="162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36004" cy="36004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tags" Target="tags/tag1.xml" /><Relationship Id="rId41" Type="http://schemas.openxmlformats.org/officeDocument/2006/relationships/presProps" Target="presProps.xml" /><Relationship Id="rId42" Type="http://schemas.openxmlformats.org/officeDocument/2006/relationships/viewProps" Target="viewProps.xml" /><Relationship Id="rId43" Type="http://schemas.openxmlformats.org/officeDocument/2006/relationships/theme" Target="theme/theme1.xml" /><Relationship Id="rId44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wmf" /><Relationship Id="rId2" Type="http://schemas.openxmlformats.org/officeDocument/2006/relationships/image" Target="../media/image30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6DA9-54B7-4973-AB0F-E38CEE1989F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6C28-E177-4FD2-BA0A-CB40AD94005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3.jpe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组合 15"/>
          <p:cNvGrpSpPr/>
          <p:nvPr userDrawn="1"/>
        </p:nvGrpSpPr>
        <p:grpSpPr>
          <a:xfrm>
            <a:off x="0" y="33338"/>
            <a:ext cx="9128125" cy="5110162"/>
            <a:chOff x="1962819" y="1467988"/>
            <a:chExt cx="8266359" cy="3878175"/>
          </a:xfrm>
        </p:grpSpPr>
        <p:sp>
          <p:nvSpPr>
            <p:cNvPr id="4" name="矩形 3"/>
            <p:cNvSpPr/>
            <p:nvPr/>
          </p:nvSpPr>
          <p:spPr>
            <a:xfrm>
              <a:off x="2054827" y="1566780"/>
              <a:ext cx="8073717" cy="3709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62819" y="1467988"/>
              <a:ext cx="8266359" cy="3878175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26075" y="1530636"/>
              <a:ext cx="8141286" cy="37685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053" name="图片 1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515225" y="4227513"/>
            <a:ext cx="1570038" cy="1109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8" descr="图片包含 游戏机, 画  描述已自动生成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388" y="974725"/>
            <a:ext cx="3194050" cy="31940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/>
          <p:cNvCxnSpPr/>
          <p:nvPr userDrawn="1"/>
        </p:nvCxnSpPr>
        <p:spPr>
          <a:xfrm>
            <a:off x="179388" y="547688"/>
            <a:ext cx="287934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75" name="组合 15"/>
          <p:cNvGrpSpPr/>
          <p:nvPr userDrawn="1"/>
        </p:nvGrpSpPr>
        <p:grpSpPr>
          <a:xfrm>
            <a:off x="0" y="33338"/>
            <a:ext cx="9128125" cy="5110162"/>
            <a:chOff x="1962819" y="1467988"/>
            <a:chExt cx="8266359" cy="3878175"/>
          </a:xfrm>
        </p:grpSpPr>
        <p:sp>
          <p:nvSpPr>
            <p:cNvPr id="4" name="矩形 3"/>
            <p:cNvSpPr/>
            <p:nvPr/>
          </p:nvSpPr>
          <p:spPr>
            <a:xfrm>
              <a:off x="2054827" y="1566780"/>
              <a:ext cx="8073717" cy="3709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62819" y="1467988"/>
              <a:ext cx="8266359" cy="3878175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26075" y="1530636"/>
              <a:ext cx="8141286" cy="37685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77" name="图片 1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515225" y="4227513"/>
            <a:ext cx="1570038" cy="1109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59801"/>
          <a:stretch>
            <a:fillRect/>
          </a:stretch>
        </p:blipFill>
        <p:spPr>
          <a:xfrm>
            <a:off x="149225" y="103188"/>
            <a:ext cx="2259013" cy="1284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075" name="组合 15"/>
          <p:cNvGrpSpPr/>
          <p:nvPr userDrawn="1"/>
        </p:nvGrpSpPr>
        <p:grpSpPr>
          <a:xfrm>
            <a:off x="0" y="33338"/>
            <a:ext cx="9128125" cy="5110162"/>
            <a:chOff x="1962819" y="1467988"/>
            <a:chExt cx="8266359" cy="3878175"/>
          </a:xfrm>
        </p:grpSpPr>
        <p:sp>
          <p:nvSpPr>
            <p:cNvPr id="4" name="矩形 3"/>
            <p:cNvSpPr/>
            <p:nvPr/>
          </p:nvSpPr>
          <p:spPr>
            <a:xfrm>
              <a:off x="2054827" y="1566780"/>
              <a:ext cx="8073717" cy="37095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62819" y="1467988"/>
              <a:ext cx="8266359" cy="3878175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026075" y="1530636"/>
              <a:ext cx="8141286" cy="3768541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3077" name="图片 1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515225" y="4227513"/>
            <a:ext cx="1570038" cy="1109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image" Target="file:///D:\qq&#25991;&#20214;\712321467\Image\C2C\Image2\%7b75232B38-A165-1FB7-499C-2E1C792CACB5%7d.png" TargetMode="External" /><Relationship Id="rId7" Type="http://schemas.openxmlformats.org/officeDocument/2006/relationships/image" Target="../media/image4.png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/>
        </p:nvPicPr>
        <p:blipFill>
          <a:blip r:embed="rId7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Relationship Id="rId3" Type="http://schemas.openxmlformats.org/officeDocument/2006/relationships/image" Target="../media/image12.png" /><Relationship Id="rId4" Type="http://schemas.openxmlformats.org/officeDocument/2006/relationships/image" Target="../media/image13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5.png" /><Relationship Id="rId3" Type="http://schemas.openxmlformats.org/officeDocument/2006/relationships/image" Target="../media/image16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1.png" /><Relationship Id="rId3" Type="http://schemas.openxmlformats.org/officeDocument/2006/relationships/image" Target="../media/image2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Relationship Id="rId4" Type="http://schemas.openxmlformats.org/officeDocument/2006/relationships/image" Target="../media/image25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6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7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28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9.w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30.wmf" /><Relationship Id="rId6" Type="http://schemas.openxmlformats.org/officeDocument/2006/relationships/vmlDrawing" Target="../drawings/vmlDrawing1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1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3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4.png" /><Relationship Id="rId3" Type="http://schemas.openxmlformats.org/officeDocument/2006/relationships/image" Target="../media/image35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8" title=""/>
          <p:cNvSpPr txBox="1"/>
          <p:nvPr/>
        </p:nvSpPr>
        <p:spPr>
          <a:xfrm>
            <a:off x="118119" y="162188"/>
            <a:ext cx="3022600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沪科版</a:t>
            </a:r>
            <a:r>
              <a:rPr lang="en-US" altLang="zh-CN" sz="2000" b="1"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八年级物理上册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2" title=""/>
          <p:cNvSpPr txBox="1"/>
          <p:nvPr/>
        </p:nvSpPr>
        <p:spPr>
          <a:xfrm>
            <a:off x="4887064" y="2217807"/>
            <a:ext cx="2242922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章末复习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56460" y="627329"/>
            <a:ext cx="71678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+mj-lt"/>
                <a:ea typeface="+mj-ea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  <a:ea typeface="+mj-ea"/>
              </a:rPr>
              <a:t>3</a:t>
            </a:r>
            <a:r>
              <a:rPr lang="en-US" altLang="zh-CN" sz="2400" b="1">
                <a:latin typeface="+mj-lt"/>
                <a:ea typeface="+mj-ea"/>
              </a:rPr>
              <a:t> </a:t>
            </a:r>
            <a:r>
              <a:rPr lang="zh-CN" altLang="en-US" sz="2400" b="1">
                <a:latin typeface="+mj-lt"/>
                <a:ea typeface="+mj-ea"/>
              </a:rPr>
              <a:t>利用如图所示装置进行“探究光反射时的规律”实验。</a:t>
            </a:r>
            <a:endParaRPr lang="zh-CN" altLang="en-US" sz="2400" b="1">
              <a:latin typeface="+mj-lt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556460" y="1738794"/>
            <a:ext cx="43764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）把一个平面镜放在水平桌面上，再把硬纸板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 AB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竖直地立在平面镜上，纸板上的直线 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ON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 垂直于镜面。除图中器材外，本实验还需用到的测量器材是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70" y="1861930"/>
            <a:ext cx="3649245" cy="2062050"/>
          </a:xfrm>
          <a:prstGeom prst="rect">
            <a:avLst/>
          </a:prstGeom>
        </p:spPr>
      </p:pic>
      <p:sp>
        <p:nvSpPr>
          <p:cNvPr id="7" name="文本框 6" title=""/>
          <p:cNvSpPr txBox="1"/>
          <p:nvPr/>
        </p:nvSpPr>
        <p:spPr>
          <a:xfrm>
            <a:off x="1289327" y="3526169"/>
            <a:ext cx="1265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量角器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32397" y="597114"/>
            <a:ext cx="46020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）使一东光贴着纸板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沿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EO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射到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O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点，经平面镜反射后，沿另一方向射出，∠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i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是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（选填“人射”或“反射”）角。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475" y="851105"/>
            <a:ext cx="3649245" cy="2062050"/>
          </a:xfrm>
          <a:prstGeom prst="rect">
            <a:avLst/>
          </a:prstGeom>
        </p:spPr>
      </p:pic>
      <p:sp>
        <p:nvSpPr>
          <p:cNvPr id="6" name="文本框 5" title=""/>
          <p:cNvSpPr txBox="1"/>
          <p:nvPr/>
        </p:nvSpPr>
        <p:spPr>
          <a:xfrm>
            <a:off x="397040" y="2199861"/>
            <a:ext cx="47374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）如表是实验中记录的数据。分析实验数据可知：在反射现象中，反射角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（选填“大于”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“等于”或“小于”）入射角。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276" y="2880529"/>
            <a:ext cx="3575001" cy="1440752"/>
          </a:xfrm>
          <a:prstGeom prst="rect">
            <a:avLst/>
          </a:prstGeom>
        </p:spPr>
      </p:pic>
      <p:sp>
        <p:nvSpPr>
          <p:cNvPr id="8" name="文本框 7" title=""/>
          <p:cNvSpPr txBox="1"/>
          <p:nvPr/>
        </p:nvSpPr>
        <p:spPr>
          <a:xfrm>
            <a:off x="3455012" y="1288295"/>
            <a:ext cx="92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入射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2035287" y="2903066"/>
            <a:ext cx="888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等于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264900" y="10287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32398" y="584632"/>
            <a:ext cx="468930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）硬纸板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AB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是用两块纸板连接起来的，把纸板 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ON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向前或向后折转时，不能在纸板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上看到反射光，说明在反射现象中，反射光线、入射光线和法线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（选填“在”或“不在”）同一平面内。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2400" b="1">
                <a:latin typeface="+mj-lt"/>
                <a:ea typeface="黑体" panose="02010609060101010101" pitchFamily="49" charset="-122"/>
              </a:rPr>
              <a:t>(5)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如果让光沿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FO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方向人射，反射光将沿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OE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方向射出，这表明在反射现象中，光路是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的。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475" y="851105"/>
            <a:ext cx="3649245" cy="2062050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4013505" y="2015793"/>
            <a:ext cx="659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024426" y="3840178"/>
            <a:ext cx="989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可逆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40631" y="372979"/>
            <a:ext cx="377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三、平面镜成像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693031" y="1214095"/>
            <a:ext cx="79334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1.</a:t>
            </a:r>
            <a:r>
              <a:rPr lang="zh-CN" altLang="en-US" sz="2400" b="1">
                <a:latin typeface="+mj-lt"/>
                <a:ea typeface="+mj-ea"/>
              </a:rPr>
              <a:t>平面镜成像的原理：光的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2.</a:t>
            </a:r>
            <a:r>
              <a:rPr lang="zh-CN" altLang="en-US" sz="2400" b="1">
                <a:latin typeface="+mj-lt"/>
                <a:ea typeface="+mj-ea"/>
              </a:rPr>
              <a:t>平面镜成像的特点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）平面镜成</a:t>
            </a:r>
            <a:r>
              <a:rPr lang="en-US" altLang="zh-CN" sz="2400" b="1">
                <a:latin typeface="+mj-lt"/>
                <a:ea typeface="+mj-ea"/>
              </a:rPr>
              <a:t>____</a:t>
            </a:r>
            <a:r>
              <a:rPr lang="zh-CN" altLang="en-US" sz="2400" b="1">
                <a:latin typeface="+mj-lt"/>
                <a:ea typeface="+mj-ea"/>
              </a:rPr>
              <a:t>立的</a:t>
            </a:r>
            <a:r>
              <a:rPr lang="en-US" altLang="zh-CN" sz="2400" b="1">
                <a:latin typeface="+mj-lt"/>
                <a:ea typeface="+mj-ea"/>
              </a:rPr>
              <a:t>____</a:t>
            </a:r>
            <a:r>
              <a:rPr lang="zh-CN" altLang="en-US" sz="2400" b="1">
                <a:latin typeface="+mj-lt"/>
                <a:ea typeface="+mj-ea"/>
              </a:rPr>
              <a:t>像。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）像与物体的大小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；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）像与物的连线与镜面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；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4</a:t>
            </a:r>
            <a:r>
              <a:rPr lang="zh-CN" altLang="en-US" sz="2400" b="1">
                <a:latin typeface="+mj-lt"/>
                <a:ea typeface="+mj-ea"/>
              </a:rPr>
              <a:t>）像与物到平面镜的距离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；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平面镜所成的像与物体关于平面镜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3.</a:t>
            </a:r>
            <a:r>
              <a:rPr lang="zh-CN" altLang="en-US" sz="2400" b="1">
                <a:latin typeface="+mj-lt"/>
                <a:ea typeface="+mj-ea"/>
              </a:rPr>
              <a:t>应用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成像；</a:t>
            </a:r>
            <a:r>
              <a:rPr lang="en-US" altLang="zh-CN" sz="2400" b="1">
                <a:latin typeface="+mj-lt"/>
                <a:ea typeface="+mj-ea"/>
              </a:rPr>
              <a:t>__________</a:t>
            </a:r>
            <a:r>
              <a:rPr lang="zh-CN" altLang="en-US" sz="2400" b="1">
                <a:latin typeface="+mj-lt"/>
                <a:ea typeface="+mj-ea"/>
              </a:rPr>
              <a:t>；扩大视觉空间</a:t>
            </a:r>
            <a:endParaRPr lang="en-US" altLang="zh-CN" sz="2400" b="1">
              <a:latin typeface="+mj-lt"/>
              <a:ea typeface="+mj-ea"/>
            </a:endParaRPr>
          </a:p>
        </p:txBody>
      </p:sp>
      <p:pic>
        <p:nvPicPr>
          <p:cNvPr id="4" name="Picture 6" title="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018" y="859180"/>
            <a:ext cx="28003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 title=""/>
          <p:cNvSpPr txBox="1"/>
          <p:nvPr/>
        </p:nvSpPr>
        <p:spPr>
          <a:xfrm>
            <a:off x="4375365" y="1161387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反射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737377" y="2280196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相同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4626821" y="3024420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相等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4414153" y="2663939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垂直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4045412" y="1935046"/>
            <a:ext cx="54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5388938" y="3375296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对称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1718426" y="4078108"/>
            <a:ext cx="141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改变光路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010588" y="94439"/>
            <a:ext cx="3677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实像：能在光屏呈现</a:t>
            </a:r>
            <a:endParaRPr lang="en-US" altLang="zh-CN" sz="220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2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虚像：不能在光屏呈现，只能用眼睛看到</a:t>
            </a:r>
            <a:endParaRPr lang="zh-CN" altLang="en-US" sz="220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2759194" y="1910365"/>
            <a:ext cx="548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 title=""/>
          <p:cNvGraphicFramePr>
            <a:graphicFrameLocks noGrp="1"/>
          </p:cNvGraphicFramePr>
          <p:nvPr/>
        </p:nvGraphicFramePr>
        <p:xfrm>
          <a:off x="490779" y="801366"/>
          <a:ext cx="7847464" cy="392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014"/>
                <a:gridCol w="3198225"/>
                <a:gridCol w="3198225"/>
              </a:tblGrid>
              <a:tr h="449318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凸面镜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凹面镜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487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图示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263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特点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40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6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应用</a:t>
                      </a:r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6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 title=""/>
          <p:cNvSpPr txBox="1"/>
          <p:nvPr/>
        </p:nvSpPr>
        <p:spPr>
          <a:xfrm>
            <a:off x="605272" y="278146"/>
            <a:ext cx="793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+mj-lt"/>
                <a:ea typeface="+mj-ea"/>
              </a:rPr>
              <a:t>4.</a:t>
            </a:r>
            <a:r>
              <a:rPr lang="zh-CN" altLang="en-US" sz="2800" b="1">
                <a:latin typeface="+mj-lt"/>
                <a:ea typeface="+mj-ea"/>
              </a:rPr>
              <a:t>凸面镜和凹面镜</a:t>
            </a:r>
            <a:endParaRPr lang="en-US" altLang="zh-CN" sz="2800" b="1">
              <a:latin typeface="+mj-lt"/>
              <a:ea typeface="+mj-ea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783842" y="2834983"/>
            <a:ext cx="34494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对光线有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发散</a:t>
            </a:r>
            <a:r>
              <a:rPr lang="zh-CN" altLang="en-US" sz="2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作用，能增大观察范围</a:t>
            </a:r>
            <a:endParaRPr lang="zh-CN" altLang="en-US" sz="2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1788404" y="3782969"/>
            <a:ext cx="34494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汽车后视镜、路口的反光镜</a:t>
            </a:r>
            <a:endParaRPr lang="zh-CN" altLang="en-US" sz="2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4972868" y="2855453"/>
            <a:ext cx="34494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对光线有</a:t>
            </a:r>
            <a:r>
              <a:rPr lang="zh-CN" altLang="en-US" sz="2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会聚</a:t>
            </a:r>
            <a:r>
              <a:rPr lang="zh-CN" altLang="en-US" sz="2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作用，可获得平行光</a:t>
            </a:r>
            <a:endParaRPr lang="zh-CN" altLang="en-US" sz="2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4972868" y="3772734"/>
            <a:ext cx="344940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太阳灶、汽车前灯反光装置</a:t>
            </a:r>
            <a:endParaRPr lang="zh-CN" altLang="en-US" sz="2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890" y="1333088"/>
            <a:ext cx="1793159" cy="1481425"/>
          </a:xfrm>
          <a:prstGeom prst="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861" y="1371294"/>
            <a:ext cx="1760055" cy="14050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20366" y="483558"/>
            <a:ext cx="77092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4 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小阳利用如图甲所示装置探究“平面镜成像特点”他在水平桌面上铺一张白纸，将一块玻璃板竖立在白纸上，把蜡烛A点燃放在玻璃板前面，把另一个相同的蜡烛 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。竖立在玻璃板后面并不断移动，直到从不同角度透过玻璃板看，它跟前面蜡烛 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 的像都完全重合，改变蜡烛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的位置，重复上述步骤，再做两次实验，并把三次实验中蜡烛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和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的位置记录在白纸上，如图乙所示。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25" y="3213095"/>
            <a:ext cx="5677705" cy="182497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25" y="3213095"/>
            <a:ext cx="5677705" cy="1824977"/>
          </a:xfrm>
          <a:prstGeom prst="rect">
            <a:avLst/>
          </a:prstGeom>
        </p:spPr>
      </p:pic>
      <p:sp>
        <p:nvSpPr>
          <p:cNvPr id="4" name="文本框 3" title=""/>
          <p:cNvSpPr txBox="1"/>
          <p:nvPr/>
        </p:nvSpPr>
        <p:spPr>
          <a:xfrm>
            <a:off x="929440" y="360745"/>
            <a:ext cx="681889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）实验中用玻璃板代替平面镜的目的是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。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）蜡烛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跟前面蜡烛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的像完全重合，说明像与物大小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。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）如果将玻璃板竖直向上移动一段距离，观察到蜡烛 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 的像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（选填“向上移动”“向下移动”或“不动”）。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6697460" y="288554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便于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929440" y="668092"/>
            <a:ext cx="2523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确定像的位置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2239150" y="1408580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相同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3008800" y="2166450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不动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25" y="3213095"/>
            <a:ext cx="5677705" cy="1824977"/>
          </a:xfrm>
          <a:prstGeom prst="rect">
            <a:avLst/>
          </a:prstGeom>
        </p:spPr>
      </p:pic>
      <p:sp>
        <p:nvSpPr>
          <p:cNvPr id="3" name="文本框 2" title=""/>
          <p:cNvSpPr txBox="1"/>
          <p:nvPr/>
        </p:nvSpPr>
        <p:spPr>
          <a:xfrm>
            <a:off x="929440" y="360745"/>
            <a:ext cx="69031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）小阳把白纸沿着玻璃板的位置对折，观察到像与物的对应点完全重合，说明像与物到镜面的距离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。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5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）小阳取走蜡烛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，把光屏放在像的位置，这时应该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（选填“透过”或“不透过”）玻璃板观察，发现光屏上没有像，这说明物体在平面镜中成的是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像。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1752481" y="1041071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相等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920923" y="1772807"/>
            <a:ext cx="143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不透过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008800" y="2504543"/>
            <a:ext cx="105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虚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40631" y="372979"/>
            <a:ext cx="377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四、光的折射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479129" y="1129148"/>
            <a:ext cx="50396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1.</a:t>
            </a:r>
            <a:r>
              <a:rPr lang="zh-CN" altLang="en-US" sz="2400" b="1">
                <a:latin typeface="+mj-lt"/>
                <a:ea typeface="+mj-ea"/>
              </a:rPr>
              <a:t>定义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光从一种物质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入另一种物质时，传播方向发生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，这种现象叫做光的折射。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2.</a:t>
            </a:r>
            <a:r>
              <a:rPr lang="zh-CN" altLang="en-US" sz="2400" b="1">
                <a:latin typeface="+mj-lt"/>
                <a:ea typeface="+mj-ea"/>
              </a:rPr>
              <a:t>光的折射规律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）折射光线、入射光线和法线在</a:t>
            </a:r>
            <a:r>
              <a:rPr lang="en-US" altLang="zh-CN" sz="2400" b="1">
                <a:latin typeface="+mj-lt"/>
                <a:ea typeface="+mj-ea"/>
              </a:rPr>
              <a:t>__________</a:t>
            </a:r>
            <a:r>
              <a:rPr lang="zh-CN" altLang="en-US" sz="2400" b="1">
                <a:latin typeface="+mj-lt"/>
                <a:ea typeface="+mj-ea"/>
              </a:rPr>
              <a:t>内 ；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）折射光线、入射光线分居法线</a:t>
            </a:r>
            <a:r>
              <a:rPr lang="en-US" altLang="zh-CN" sz="2400" b="1">
                <a:latin typeface="+mj-lt"/>
                <a:ea typeface="+mj-ea"/>
              </a:rPr>
              <a:t>_____</a:t>
            </a:r>
            <a:r>
              <a:rPr lang="zh-CN" altLang="en-US" sz="2400" b="1">
                <a:latin typeface="+mj-lt"/>
                <a:ea typeface="+mj-ea"/>
              </a:rPr>
              <a:t>；</a:t>
            </a:r>
            <a:endParaRPr lang="en-US" altLang="zh-CN" sz="2400" b="1">
              <a:latin typeface="+mj-lt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2425757" y="1426613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斜射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025467" y="1847825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偏折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636208" y="3313717"/>
            <a:ext cx="1703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同一平面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577263" y="400833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两侧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826" y="1275887"/>
            <a:ext cx="3274106" cy="259172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537329" y="431011"/>
            <a:ext cx="5042493" cy="445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）当光从空气斜射入其他介质中时，折射角</a:t>
            </a:r>
            <a:r>
              <a:rPr lang="en-US" altLang="zh-CN" sz="2400" b="1">
                <a:latin typeface="+mj-lt"/>
                <a:ea typeface="+mj-ea"/>
              </a:rPr>
              <a:t>_____</a:t>
            </a:r>
            <a:r>
              <a:rPr lang="zh-CN" altLang="en-US" sz="2400" b="1">
                <a:latin typeface="+mj-lt"/>
                <a:ea typeface="+mj-ea"/>
              </a:rPr>
              <a:t>入射角；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4</a:t>
            </a:r>
            <a:r>
              <a:rPr lang="zh-CN" altLang="en-US" sz="2400" b="1">
                <a:latin typeface="+mj-lt"/>
                <a:ea typeface="+mj-ea"/>
              </a:rPr>
              <a:t>）当光从其他介质斜射入空气中时，折射角</a:t>
            </a:r>
            <a:r>
              <a:rPr lang="en-US" altLang="zh-CN" sz="2400" b="1">
                <a:latin typeface="+mj-lt"/>
                <a:ea typeface="+mj-ea"/>
              </a:rPr>
              <a:t>_____</a:t>
            </a:r>
            <a:r>
              <a:rPr lang="zh-CN" altLang="en-US" sz="2400" b="1">
                <a:latin typeface="+mj-lt"/>
                <a:ea typeface="+mj-ea"/>
              </a:rPr>
              <a:t>入射角；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5</a:t>
            </a:r>
            <a:r>
              <a:rPr lang="zh-CN" altLang="en-US" sz="2400" b="1">
                <a:latin typeface="+mj-lt"/>
                <a:ea typeface="+mj-ea"/>
              </a:rPr>
              <a:t>）当光从空气垂直射入其他介质中时，传播方向</a:t>
            </a:r>
            <a:r>
              <a:rPr lang="en-US" altLang="zh-CN" sz="2400" b="1">
                <a:latin typeface="+mj-lt"/>
                <a:ea typeface="+mj-ea"/>
              </a:rPr>
              <a:t>_____</a:t>
            </a:r>
            <a:r>
              <a:rPr lang="zh-CN" altLang="en-US" sz="2400" b="1">
                <a:latin typeface="+mj-lt"/>
                <a:ea typeface="+mj-ea"/>
              </a:rPr>
              <a:t>；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6</a:t>
            </a:r>
            <a:r>
              <a:rPr lang="zh-CN" altLang="en-US" sz="2400" b="1">
                <a:latin typeface="+mj-lt"/>
                <a:ea typeface="+mj-ea"/>
              </a:rPr>
              <a:t>）在光的折射现象中，光路</a:t>
            </a:r>
            <a:r>
              <a:rPr lang="en-US" altLang="zh-CN" sz="2400" b="1">
                <a:latin typeface="+mj-lt"/>
                <a:ea typeface="+mj-ea"/>
              </a:rPr>
              <a:t>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2177661" y="1069469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小于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2177661" y="2110085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大于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2747684" y="3266831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589716" y="4370436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可逆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822" y="1362264"/>
            <a:ext cx="3274106" cy="2591726"/>
          </a:xfrm>
          <a:prstGeom prst="rect">
            <a:avLst/>
          </a:prstGeom>
        </p:spPr>
      </p:pic>
      <p:sp>
        <p:nvSpPr>
          <p:cNvPr id="9" name="文本框 8" title=""/>
          <p:cNvSpPr txBox="1"/>
          <p:nvPr/>
        </p:nvSpPr>
        <p:spPr>
          <a:xfrm>
            <a:off x="4117286" y="1069468"/>
            <a:ext cx="292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空气中对应的角大</a:t>
            </a:r>
            <a:endParaRPr lang="zh-CN" altLang="en-US" sz="240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22515" y="501890"/>
            <a:ext cx="226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知识框架</a:t>
            </a:r>
            <a:endParaRPr lang="zh-CN" altLang="en-US" sz="28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4561327" y="2379229"/>
            <a:ext cx="127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光现象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右大括号 4" title=""/>
          <p:cNvSpPr/>
          <p:nvPr/>
        </p:nvSpPr>
        <p:spPr>
          <a:xfrm>
            <a:off x="4270345" y="1071269"/>
            <a:ext cx="275664" cy="327086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文本框 5" title=""/>
          <p:cNvSpPr txBox="1"/>
          <p:nvPr/>
        </p:nvSpPr>
        <p:spPr>
          <a:xfrm>
            <a:off x="2578751" y="1109487"/>
            <a:ext cx="87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光的传播        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右大括号 6" title=""/>
          <p:cNvSpPr/>
          <p:nvPr/>
        </p:nvSpPr>
        <p:spPr>
          <a:xfrm>
            <a:off x="2333699" y="1217754"/>
            <a:ext cx="226944" cy="67772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8" name="文本框 7" title=""/>
          <p:cNvSpPr txBox="1"/>
          <p:nvPr/>
        </p:nvSpPr>
        <p:spPr>
          <a:xfrm>
            <a:off x="1621810" y="1102734"/>
            <a:ext cx="766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光源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1212904" y="1558163"/>
            <a:ext cx="1430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传播速度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2570479" y="2199876"/>
            <a:ext cx="88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光的反射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右大括号 10" title=""/>
          <p:cNvSpPr/>
          <p:nvPr/>
        </p:nvSpPr>
        <p:spPr>
          <a:xfrm>
            <a:off x="2301854" y="2094841"/>
            <a:ext cx="256466" cy="91795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2" name="文本框 11" title=""/>
          <p:cNvSpPr txBox="1"/>
          <p:nvPr/>
        </p:nvSpPr>
        <p:spPr>
          <a:xfrm>
            <a:off x="1652920" y="1964934"/>
            <a:ext cx="881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规律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1642469" y="2331518"/>
            <a:ext cx="900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现象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188216" y="2718612"/>
            <a:ext cx="2806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镜面反射与漫反射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3219882" y="3452110"/>
            <a:ext cx="1210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探究：平面镜成像的特点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右大括号 15" title=""/>
          <p:cNvSpPr/>
          <p:nvPr/>
        </p:nvSpPr>
        <p:spPr>
          <a:xfrm>
            <a:off x="3026163" y="3444440"/>
            <a:ext cx="225660" cy="132254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7" name="文本框 16" title=""/>
          <p:cNvSpPr txBox="1"/>
          <p:nvPr/>
        </p:nvSpPr>
        <p:spPr>
          <a:xfrm>
            <a:off x="751472" y="3229365"/>
            <a:ext cx="2647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平面镜成像的特点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 title=""/>
          <p:cNvSpPr txBox="1"/>
          <p:nvPr/>
        </p:nvSpPr>
        <p:spPr>
          <a:xfrm>
            <a:off x="1535736" y="3644711"/>
            <a:ext cx="182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虚像和实像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文本框 18" title=""/>
          <p:cNvSpPr txBox="1"/>
          <p:nvPr/>
        </p:nvSpPr>
        <p:spPr>
          <a:xfrm>
            <a:off x="1029445" y="4035926"/>
            <a:ext cx="212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生活中的平面镜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1029445" y="4472344"/>
            <a:ext cx="2185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凸面镜和凹面镜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6195739" y="1047835"/>
            <a:ext cx="886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光的折射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右大括号 21" title=""/>
          <p:cNvSpPr/>
          <p:nvPr/>
        </p:nvSpPr>
        <p:spPr>
          <a:xfrm rot="10800000">
            <a:off x="5833005" y="1048384"/>
            <a:ext cx="336199" cy="318071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3" name="右大括号 22" title=""/>
          <p:cNvSpPr/>
          <p:nvPr/>
        </p:nvSpPr>
        <p:spPr>
          <a:xfrm rot="10800000">
            <a:off x="7034280" y="1073621"/>
            <a:ext cx="210669" cy="83099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4" name="文本框 23" title=""/>
          <p:cNvSpPr txBox="1"/>
          <p:nvPr/>
        </p:nvSpPr>
        <p:spPr>
          <a:xfrm>
            <a:off x="7259961" y="920261"/>
            <a:ext cx="94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规律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 title=""/>
          <p:cNvSpPr txBox="1"/>
          <p:nvPr/>
        </p:nvSpPr>
        <p:spPr>
          <a:xfrm>
            <a:off x="7294319" y="1605315"/>
            <a:ext cx="941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现象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文本框 25" title=""/>
          <p:cNvSpPr txBox="1"/>
          <p:nvPr/>
        </p:nvSpPr>
        <p:spPr>
          <a:xfrm>
            <a:off x="6178128" y="2369653"/>
            <a:ext cx="1846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光现象辨识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文本框 26" title=""/>
          <p:cNvSpPr txBox="1"/>
          <p:nvPr/>
        </p:nvSpPr>
        <p:spPr>
          <a:xfrm>
            <a:off x="6195739" y="3410815"/>
            <a:ext cx="804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光的色散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右大括号 27" title=""/>
          <p:cNvSpPr/>
          <p:nvPr/>
        </p:nvSpPr>
        <p:spPr>
          <a:xfrm rot="10800000">
            <a:off x="7006731" y="3432452"/>
            <a:ext cx="210669" cy="83099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9" name="文本框 28" title=""/>
          <p:cNvSpPr txBox="1"/>
          <p:nvPr/>
        </p:nvSpPr>
        <p:spPr>
          <a:xfrm>
            <a:off x="7259961" y="3232397"/>
            <a:ext cx="992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定义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文本框 29" title=""/>
          <p:cNvSpPr txBox="1"/>
          <p:nvPr/>
        </p:nvSpPr>
        <p:spPr>
          <a:xfrm>
            <a:off x="7205474" y="3623508"/>
            <a:ext cx="1846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光的三原色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文本框 30" title=""/>
          <p:cNvSpPr txBox="1"/>
          <p:nvPr/>
        </p:nvSpPr>
        <p:spPr>
          <a:xfrm>
            <a:off x="7205474" y="4030615"/>
            <a:ext cx="1846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物体的颜色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文本框 31" title=""/>
          <p:cNvSpPr txBox="1"/>
          <p:nvPr/>
        </p:nvSpPr>
        <p:spPr>
          <a:xfrm>
            <a:off x="3498397" y="1372071"/>
            <a:ext cx="1062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探究：光的反射定律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右大括号 32" title=""/>
          <p:cNvSpPr/>
          <p:nvPr/>
        </p:nvSpPr>
        <p:spPr>
          <a:xfrm>
            <a:off x="3215396" y="1139550"/>
            <a:ext cx="256466" cy="143220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 title=""/>
          <p:cNvGraphicFramePr>
            <a:graphicFrameLocks noGrp="1"/>
          </p:cNvGraphicFramePr>
          <p:nvPr/>
        </p:nvGraphicFramePr>
        <p:xfrm>
          <a:off x="349624" y="605279"/>
          <a:ext cx="8281146" cy="4363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552"/>
                <a:gridCol w="2465296"/>
                <a:gridCol w="1237129"/>
                <a:gridCol w="1212475"/>
                <a:gridCol w="2236694"/>
              </a:tblGrid>
              <a:tr h="433731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光现象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定义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传播介质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传播方向</a:t>
                      </a:r>
                      <a:endParaRPr lang="zh-CN" altLang="en-US" sz="20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举例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543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光的直线传播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543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光的反射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35349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光的折射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 title=""/>
          <p:cNvSpPr txBox="1"/>
          <p:nvPr/>
        </p:nvSpPr>
        <p:spPr>
          <a:xfrm>
            <a:off x="275663" y="158762"/>
            <a:ext cx="2823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黑体" panose="02010609060101010101" pitchFamily="49" charset="-122"/>
              </a:rPr>
              <a:t>3.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三种光现象对比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1485898" y="1285997"/>
            <a:ext cx="2353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光在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同种均匀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物质中沿直线传播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640541" y="2234084"/>
            <a:ext cx="2285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光射到物体表面被反射回去的现象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512793" y="3415078"/>
            <a:ext cx="2612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光从一种物质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斜射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入另一种物质时，传播方向会发生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偏折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的现象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3987054" y="1141920"/>
            <a:ext cx="127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同种均匀物质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5257801" y="1367299"/>
            <a:ext cx="127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不变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6329083" y="1035593"/>
            <a:ext cx="234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一叶障目；坐井观天；影子；日食；月食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4125455" y="2420381"/>
            <a:ext cx="1048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同种物质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5284697" y="2571750"/>
            <a:ext cx="127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改变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6329083" y="2214749"/>
            <a:ext cx="234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汽车后视镜；自行车尾灯；看见不发光的物体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3872753" y="3407359"/>
            <a:ext cx="1462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同种密度不均匀的物质或两种物质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5253317" y="3423322"/>
            <a:ext cx="12289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斜射时改变；垂直时不变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6493811" y="3423322"/>
            <a:ext cx="2274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海市蜃楼；潭清疑水浅；彩虹；铅笔在水中“折断”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881314" y="495589"/>
            <a:ext cx="6554202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5 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小红在平静的湖边看到“鸟在水中飞，鱼在鸟上游”如图所示。对画面中的现象解释正确的是（    ）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873423" y="2328461"/>
            <a:ext cx="5278855" cy="223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A.水中的“鸟”是由光的折射形成的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B.水中的“鸟”是实像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C.看到的“鱼”比实际位置深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D.看到的“鱼”是虚像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278" y="2717261"/>
            <a:ext cx="2566475" cy="1460643"/>
          </a:xfrm>
          <a:prstGeom prst="rect">
            <a:avLst/>
          </a:prstGeom>
        </p:spPr>
      </p:pic>
      <p:sp>
        <p:nvSpPr>
          <p:cNvPr id="6" name="文本框 5" title=""/>
          <p:cNvSpPr txBox="1"/>
          <p:nvPr/>
        </p:nvSpPr>
        <p:spPr>
          <a:xfrm>
            <a:off x="1840833" y="1694104"/>
            <a:ext cx="5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D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37671" y="711005"/>
            <a:ext cx="58474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6 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如图所示，小明在水槽右侧竖直放置一个光屏，用激光笔照射水面，在水槽底部出现一个亮点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A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，同时在光屏上出现了一个亮点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P</a:t>
            </a:r>
            <a:r>
              <a:rPr lang="en-US" altLang="zh-CN" sz="2400" b="1" baseline="-25000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，其中亮点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 P</a:t>
            </a:r>
            <a:r>
              <a:rPr lang="en-US" altLang="zh-CN" sz="2400" b="1" baseline="-25000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形成的原因是光的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（选填“反射”或“折射”）。小明想让亮点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P</a:t>
            </a:r>
            <a:r>
              <a:rPr lang="en-US" altLang="zh-CN" sz="2400" b="1" baseline="-25000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下移至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P</a:t>
            </a:r>
            <a:r>
              <a:rPr lang="en-US" altLang="zh-CN" sz="2400" b="1" baseline="-25000"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处，则他应该使入射光线绕着入射点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O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沿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（选填“顺时针”或“逆时针”）方向转动，同时观察到另一亮点由 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A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点移到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选填“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B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”或“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C 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”）点。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106" y="1361988"/>
            <a:ext cx="2519167" cy="2483685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1046692" y="2110085"/>
            <a:ext cx="102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反射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988441" y="2860362"/>
            <a:ext cx="116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逆时针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4800546" y="3614840"/>
            <a:ext cx="529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C</a:t>
            </a:r>
            <a:endParaRPr lang="zh-CN" altLang="en-US" sz="2400" b="1" i="1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40631" y="372979"/>
            <a:ext cx="377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五、光的色散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479129" y="1008832"/>
            <a:ext cx="5039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1.</a:t>
            </a:r>
            <a:r>
              <a:rPr lang="zh-CN" altLang="en-US" sz="2400" b="1">
                <a:latin typeface="+mj-lt"/>
                <a:ea typeface="+mj-ea"/>
              </a:rPr>
              <a:t>定义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太阳光通过三棱镜后被分解为不同颜色的光，在光屏上形成一条彩色光带。这种现象称为光的色散。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颜色依次是</a:t>
            </a:r>
            <a:r>
              <a:rPr lang="en-US" altLang="zh-CN" sz="2400" b="1">
                <a:latin typeface="+mj-lt"/>
                <a:ea typeface="+mj-ea"/>
              </a:rPr>
              <a:t>_____________________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_______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2.</a:t>
            </a:r>
            <a:r>
              <a:rPr lang="zh-CN" altLang="en-US" sz="2400" b="1">
                <a:latin typeface="+mj-lt"/>
                <a:ea typeface="+mj-ea"/>
              </a:rPr>
              <a:t>太阳光（白光）不是单色光，而是由各种单色光组成的</a:t>
            </a:r>
            <a:r>
              <a:rPr lang="en-US" altLang="zh-CN" sz="2400" b="1">
                <a:latin typeface="+mj-lt"/>
                <a:ea typeface="+mj-ea"/>
              </a:rPr>
              <a:t>_______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3.</a:t>
            </a:r>
            <a:r>
              <a:rPr lang="zh-CN" altLang="en-US" sz="2400" b="1">
                <a:latin typeface="+mj-lt"/>
                <a:ea typeface="+mj-ea"/>
              </a:rPr>
              <a:t>光的色散实质：光的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4.</a:t>
            </a:r>
            <a:r>
              <a:rPr lang="zh-CN" altLang="en-US" sz="2400" b="1">
                <a:latin typeface="+mj-lt"/>
                <a:ea typeface="+mj-ea"/>
              </a:rPr>
              <a:t>光的三原色：</a:t>
            </a:r>
            <a:r>
              <a:rPr lang="en-US" altLang="zh-CN" sz="2400" b="1">
                <a:latin typeface="+mj-lt"/>
                <a:ea typeface="+mj-ea"/>
              </a:rPr>
              <a:t>___________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</p:txBody>
      </p:sp>
      <p:pic>
        <p:nvPicPr>
          <p:cNvPr id="4" name="Picture 2" title="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82"/>
          <a:stretch>
            <a:fillRect/>
          </a:stretch>
        </p:blipFill>
        <p:spPr bwMode="auto">
          <a:xfrm>
            <a:off x="6009830" y="2712243"/>
            <a:ext cx="2299179" cy="211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375" y="972635"/>
            <a:ext cx="2324634" cy="1744955"/>
          </a:xfrm>
          <a:prstGeom prst="rect">
            <a:avLst/>
          </a:prstGeom>
        </p:spPr>
      </p:pic>
      <p:sp>
        <p:nvSpPr>
          <p:cNvPr id="6" name="文本框 5" title=""/>
          <p:cNvSpPr txBox="1"/>
          <p:nvPr/>
        </p:nvSpPr>
        <p:spPr>
          <a:xfrm>
            <a:off x="2129589" y="2446417"/>
            <a:ext cx="3389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红、橙、黄、绿、蓝、</a:t>
            </a:r>
            <a:endParaRPr lang="en-US" altLang="zh-CN" sz="2400" b="1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479129" y="2807363"/>
            <a:ext cx="1416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靛、紫</a:t>
            </a:r>
            <a:endParaRPr lang="zh-CN" altLang="en-US" sz="2400"/>
          </a:p>
        </p:txBody>
      </p:sp>
      <p:sp>
        <p:nvSpPr>
          <p:cNvPr id="9" name="文本框 8" title=""/>
          <p:cNvSpPr txBox="1"/>
          <p:nvPr/>
        </p:nvSpPr>
        <p:spPr>
          <a:xfrm>
            <a:off x="3263726" y="3545225"/>
            <a:ext cx="1308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复色光</a:t>
            </a:r>
            <a:endParaRPr lang="zh-CN" altLang="en-US" sz="2400"/>
          </a:p>
        </p:txBody>
      </p:sp>
      <p:sp>
        <p:nvSpPr>
          <p:cNvPr id="10" name="文本框 9" title=""/>
          <p:cNvSpPr txBox="1"/>
          <p:nvPr/>
        </p:nvSpPr>
        <p:spPr>
          <a:xfrm>
            <a:off x="3596600" y="3903835"/>
            <a:ext cx="13082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折射</a:t>
            </a:r>
            <a:endParaRPr lang="zh-CN" altLang="en-US" sz="2400"/>
          </a:p>
        </p:txBody>
      </p:sp>
      <p:sp>
        <p:nvSpPr>
          <p:cNvPr id="11" name="文本框 10" title=""/>
          <p:cNvSpPr txBox="1"/>
          <p:nvPr/>
        </p:nvSpPr>
        <p:spPr>
          <a:xfrm>
            <a:off x="2564784" y="4262445"/>
            <a:ext cx="1764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红、绿、蓝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647571" y="539601"/>
            <a:ext cx="7437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5.</a:t>
            </a:r>
            <a:r>
              <a:rPr lang="zh-CN" altLang="en-US" sz="2400" b="1">
                <a:latin typeface="+mj-lt"/>
                <a:ea typeface="+mj-ea"/>
              </a:rPr>
              <a:t>物体的颜色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）透明物体的颜色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①透明物体的颜色是由它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___________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决定的。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②无色透明物体可以让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_________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透过(无色玻璃和纯净的水)。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③有色透明物体只能透过跟它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_________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的色光。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400" b="1">
              <a:latin typeface="+mj-lt"/>
              <a:ea typeface="+mj-ea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4083654" y="1223028"/>
            <a:ext cx="2003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透过的色光</a:t>
            </a:r>
            <a:endParaRPr lang="zh-CN" altLang="en-US" sz="2400"/>
          </a:p>
        </p:txBody>
      </p:sp>
      <p:sp>
        <p:nvSpPr>
          <p:cNvPr id="6" name="文本框 5" title=""/>
          <p:cNvSpPr txBox="1"/>
          <p:nvPr/>
        </p:nvSpPr>
        <p:spPr>
          <a:xfrm>
            <a:off x="3792956" y="1623532"/>
            <a:ext cx="15580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各种色光</a:t>
            </a:r>
            <a:endParaRPr lang="zh-CN" altLang="en-US" sz="2400"/>
          </a:p>
        </p:txBody>
      </p:sp>
      <p:sp>
        <p:nvSpPr>
          <p:cNvPr id="8" name="文本框 7" title=""/>
          <p:cNvSpPr txBox="1"/>
          <p:nvPr/>
        </p:nvSpPr>
        <p:spPr>
          <a:xfrm>
            <a:off x="4767512" y="2332024"/>
            <a:ext cx="1525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同种颜色</a:t>
            </a:r>
            <a:endParaRPr lang="zh-CN" altLang="en-US" sz="2400"/>
          </a:p>
        </p:txBody>
      </p:sp>
      <p:pic>
        <p:nvPicPr>
          <p:cNvPr id="9" name="图片 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982576"/>
            <a:ext cx="2479962" cy="1777171"/>
          </a:xfrm>
          <a:prstGeom prst="rect">
            <a:avLst/>
          </a:prstGeom>
        </p:spPr>
      </p:pic>
      <p:pic>
        <p:nvPicPr>
          <p:cNvPr id="10" name="图片 9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608" y="3010078"/>
            <a:ext cx="2484001" cy="1781211"/>
          </a:xfrm>
          <a:prstGeom prst="rect">
            <a:avLst/>
          </a:prstGeom>
        </p:spPr>
      </p:pic>
      <p:pic>
        <p:nvPicPr>
          <p:cNvPr id="11" name="图片 10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763" y="2973727"/>
            <a:ext cx="2584976" cy="18175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67964" y="373673"/>
            <a:ext cx="77367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）透明物体的颜色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①不透明物体的颜色是由它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___________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决定的。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②有色不透明物体只能反射与它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_____________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的色光。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③白色可以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各种色光。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④黑色可以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</a:rPr>
              <a:t>______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各种色光。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684" y="2312665"/>
            <a:ext cx="4645395" cy="2613035"/>
          </a:xfrm>
          <a:prstGeom prst="rect">
            <a:avLst/>
          </a:prstGeom>
        </p:spPr>
      </p:pic>
      <p:sp>
        <p:nvSpPr>
          <p:cNvPr id="6" name="文本框 5" title=""/>
          <p:cNvSpPr txBox="1"/>
          <p:nvPr/>
        </p:nvSpPr>
        <p:spPr>
          <a:xfrm>
            <a:off x="4455268" y="729734"/>
            <a:ext cx="20622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反射的色光</a:t>
            </a:r>
            <a:endParaRPr lang="zh-CN" altLang="en-US" sz="2400"/>
          </a:p>
        </p:txBody>
      </p:sp>
      <p:sp>
        <p:nvSpPr>
          <p:cNvPr id="8" name="文本框 7" title=""/>
          <p:cNvSpPr txBox="1"/>
          <p:nvPr/>
        </p:nvSpPr>
        <p:spPr>
          <a:xfrm>
            <a:off x="4974077" y="1085795"/>
            <a:ext cx="21919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本身颜色相同</a:t>
            </a:r>
            <a:endParaRPr lang="zh-CN" altLang="en-US" sz="2400"/>
          </a:p>
        </p:txBody>
      </p:sp>
      <p:sp>
        <p:nvSpPr>
          <p:cNvPr id="10" name="文本框 9" title=""/>
          <p:cNvSpPr txBox="1"/>
          <p:nvPr/>
        </p:nvSpPr>
        <p:spPr>
          <a:xfrm>
            <a:off x="2319530" y="1468397"/>
            <a:ext cx="8560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反射</a:t>
            </a:r>
            <a:endParaRPr lang="zh-CN" altLang="en-US" sz="2400"/>
          </a:p>
        </p:txBody>
      </p:sp>
      <p:sp>
        <p:nvSpPr>
          <p:cNvPr id="12" name="文本框 11" title=""/>
          <p:cNvSpPr txBox="1"/>
          <p:nvPr/>
        </p:nvSpPr>
        <p:spPr>
          <a:xfrm>
            <a:off x="2319530" y="1824439"/>
            <a:ext cx="9122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吸收</a:t>
            </a:r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/>
        </p:nvSpPr>
        <p:spPr>
          <a:xfrm>
            <a:off x="809123" y="696012"/>
            <a:ext cx="6879055" cy="113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7 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如图所示是桂林上空出现的日晕天象奇观，其彩色光环与彩虹的成因相同，都属于（      ）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1207873" y="2036560"/>
            <a:ext cx="4602078" cy="2238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A.光的色散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B.平面镜成像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C.光的反射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D.光的直线传播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9" name="图片 8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195" y="2203718"/>
            <a:ext cx="2663535" cy="2033085"/>
          </a:xfrm>
          <a:prstGeom prst="rect">
            <a:avLst/>
          </a:prstGeom>
        </p:spPr>
      </p:pic>
      <p:sp>
        <p:nvSpPr>
          <p:cNvPr id="10" name="文本框 9" title=""/>
          <p:cNvSpPr txBox="1"/>
          <p:nvPr/>
        </p:nvSpPr>
        <p:spPr>
          <a:xfrm>
            <a:off x="6136106" y="1335264"/>
            <a:ext cx="5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A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845218" y="723037"/>
            <a:ext cx="70114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+mj-lt"/>
                <a:ea typeface="+mj-ea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  <a:ea typeface="+mj-ea"/>
              </a:rPr>
              <a:t>8 </a:t>
            </a:r>
            <a:r>
              <a:rPr lang="zh-CN" altLang="en-US" sz="2400" b="1">
                <a:latin typeface="+mj-lt"/>
                <a:ea typeface="+mj-ea"/>
              </a:rPr>
              <a:t>夜晚的红梅公园，悬挂在高处的灯筒在地面上投射出红花绿叶的美丽图案，灯筒结构如图所示：不透明外壳内有一白炽灯，灯简底部为带有彩色图案的玻璃。若将灯筒内白炽灯更换为红色光源，灯筒将在地面上投射出（       ）</a:t>
            </a:r>
            <a:endParaRPr lang="zh-CN" altLang="en-US" sz="2400" b="1">
              <a:latin typeface="+mj-lt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991101" y="2850803"/>
            <a:ext cx="2642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A.红花黑叶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B.黑花红叶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C.红花红叶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D 黑花黑叶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465" y="2662029"/>
            <a:ext cx="1745793" cy="1799202"/>
          </a:xfrm>
          <a:prstGeom prst="rect">
            <a:avLst/>
          </a:prstGeom>
        </p:spPr>
      </p:pic>
      <p:sp>
        <p:nvSpPr>
          <p:cNvPr id="7" name="文本框 6" title=""/>
          <p:cNvSpPr txBox="1"/>
          <p:nvPr/>
        </p:nvSpPr>
        <p:spPr>
          <a:xfrm>
            <a:off x="4099611" y="2182277"/>
            <a:ext cx="5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A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2" title=""/>
          <p:cNvSpPr/>
          <p:nvPr/>
        </p:nvSpPr>
        <p:spPr>
          <a:xfrm>
            <a:off x="398345" y="471399"/>
            <a:ext cx="2009893" cy="5478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ctr" defTabSz="685800" eaLnBrk="1" hangingPunct="1"/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本章练习</a:t>
            </a:r>
            <a:endParaRPr lang="zh-CN" altLang="en-US" sz="2800" b="1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228600" y="1359568"/>
            <a:ext cx="340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0066FF"/>
                </a:solidFill>
              </a:rPr>
              <a:t>科学认知与辨析</a:t>
            </a:r>
            <a:endParaRPr lang="zh-CN" altLang="en-US" sz="2400" b="1">
              <a:solidFill>
                <a:srgbClr val="0066FF"/>
              </a:solidFill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676776" y="1821233"/>
            <a:ext cx="7179844" cy="2792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1.目前光污染越来越严重，建筑物的玻璃幕墙、釉面砖墙、光大理石等都能造成白亮污染，形成白亮污染的主要原因是（      ）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A.光的反射                B.光的折射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C.光的色散                D.光的直线传播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200400" y="2995129"/>
            <a:ext cx="60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A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733926" y="950665"/>
            <a:ext cx="7050505" cy="3242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  <a:ea typeface="黑体" panose="02010609060101010101" pitchFamily="49" charset="-122"/>
              </a:rPr>
              <a:t>2.下列属于光的色散现象的是（     ）</a:t>
            </a:r>
            <a:endParaRPr lang="en-US" altLang="zh-CN" sz="28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  <a:ea typeface="黑体" panose="02010609060101010101" pitchFamily="49" charset="-122"/>
              </a:rPr>
              <a:t>A.黑板“反光”          </a:t>
            </a:r>
            <a:endParaRPr lang="en-US" altLang="zh-CN" sz="28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  <a:ea typeface="黑体" panose="02010609060101010101" pitchFamily="49" charset="-122"/>
              </a:rPr>
              <a:t>B.水中的月亮</a:t>
            </a:r>
            <a:endParaRPr lang="en-US" altLang="zh-CN" sz="28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  <a:ea typeface="黑体" panose="02010609060101010101" pitchFamily="49" charset="-122"/>
              </a:rPr>
              <a:t>C.瀑布旁边的彩虹</a:t>
            </a:r>
            <a:endParaRPr lang="en-US" altLang="zh-CN" sz="2800" b="1">
              <a:latin typeface="+mj-lt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  <a:ea typeface="黑体" panose="02010609060101010101" pitchFamily="49" charset="-122"/>
              </a:rPr>
              <a:t>D.小孔成像</a:t>
            </a:r>
            <a:endParaRPr lang="zh-CN" altLang="en-US" sz="28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5739063" y="1070076"/>
            <a:ext cx="601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+mj-lt"/>
              </a:rPr>
              <a:t>C</a:t>
            </a:r>
            <a:endParaRPr lang="zh-CN" altLang="en-US" sz="28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522515" y="501890"/>
            <a:ext cx="2261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知识梳理</a:t>
            </a:r>
            <a:endParaRPr lang="zh-CN" altLang="en-US" sz="2800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" name="文本框 51" title=""/>
          <p:cNvSpPr txBox="1"/>
          <p:nvPr/>
        </p:nvSpPr>
        <p:spPr>
          <a:xfrm>
            <a:off x="372979" y="1287379"/>
            <a:ext cx="377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一、光的直线传播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" name="文本框 52" title=""/>
          <p:cNvSpPr txBox="1"/>
          <p:nvPr/>
        </p:nvSpPr>
        <p:spPr>
          <a:xfrm>
            <a:off x="757298" y="1844114"/>
            <a:ext cx="73488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1.</a:t>
            </a:r>
            <a:r>
              <a:rPr lang="zh-CN" altLang="en-US" sz="2400" b="1">
                <a:latin typeface="+mj-lt"/>
                <a:ea typeface="+mj-ea"/>
              </a:rPr>
              <a:t>光源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）定义：正在发光的物体都是光源，月亮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光源。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）举例：太阳、萤火虫、</a:t>
            </a:r>
            <a:r>
              <a:rPr lang="en-US" altLang="zh-CN" sz="2400" b="1">
                <a:latin typeface="+mj-lt"/>
                <a:ea typeface="+mj-ea"/>
              </a:rPr>
              <a:t>LED</a:t>
            </a:r>
            <a:r>
              <a:rPr lang="zh-CN" altLang="en-US" sz="2400" b="1">
                <a:latin typeface="+mj-lt"/>
                <a:ea typeface="+mj-ea"/>
              </a:rPr>
              <a:t>灯等。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2.</a:t>
            </a:r>
            <a:r>
              <a:rPr lang="zh-CN" altLang="en-US" sz="2400" b="1">
                <a:latin typeface="+mj-lt"/>
                <a:ea typeface="+mj-ea"/>
              </a:rPr>
              <a:t>光的直线传播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）条件：光在</a:t>
            </a:r>
            <a:r>
              <a:rPr lang="en-US" altLang="zh-CN" sz="2400" b="1">
                <a:latin typeface="+mj-lt"/>
                <a:ea typeface="+mj-ea"/>
              </a:rPr>
              <a:t>_______________</a:t>
            </a:r>
            <a:r>
              <a:rPr lang="zh-CN" altLang="en-US" sz="2400" b="1">
                <a:latin typeface="+mj-lt"/>
                <a:ea typeface="+mj-ea"/>
              </a:rPr>
              <a:t>中沿直线传播。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）光线：用来表示光传播</a:t>
            </a:r>
            <a:r>
              <a:rPr lang="zh-CN" altLang="en-US" sz="2400" b="1">
                <a:solidFill>
                  <a:srgbClr val="0066FF"/>
                </a:solidFill>
                <a:latin typeface="+mj-lt"/>
                <a:ea typeface="+mj-ea"/>
              </a:rPr>
              <a:t>路径</a:t>
            </a:r>
            <a:r>
              <a:rPr lang="zh-CN" altLang="en-US" sz="2400" b="1">
                <a:latin typeface="+mj-lt"/>
                <a:ea typeface="+mj-ea"/>
              </a:rPr>
              <a:t>和</a:t>
            </a:r>
            <a:r>
              <a:rPr lang="zh-CN" altLang="en-US" sz="2400" b="1">
                <a:solidFill>
                  <a:srgbClr val="0066FF"/>
                </a:solidFill>
                <a:latin typeface="+mj-lt"/>
                <a:ea typeface="+mj-ea"/>
              </a:rPr>
              <a:t>方向</a:t>
            </a:r>
            <a:r>
              <a:rPr lang="zh-CN" altLang="en-US" sz="2400" b="1">
                <a:latin typeface="+mj-lt"/>
                <a:ea typeface="+mj-ea"/>
              </a:rPr>
              <a:t>的带有箭头的直线。</a:t>
            </a:r>
            <a:endParaRPr lang="zh-CN" altLang="en-US" sz="2400" b="1">
              <a:latin typeface="+mj-lt"/>
              <a:ea typeface="+mj-ea"/>
            </a:endParaRPr>
          </a:p>
        </p:txBody>
      </p:sp>
      <p:sp>
        <p:nvSpPr>
          <p:cNvPr id="54" name="文本框 53" title=""/>
          <p:cNvSpPr txBox="1"/>
          <p:nvPr/>
        </p:nvSpPr>
        <p:spPr>
          <a:xfrm>
            <a:off x="6893327" y="2154569"/>
            <a:ext cx="91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不是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" name="文本框 54" title=""/>
          <p:cNvSpPr txBox="1"/>
          <p:nvPr/>
        </p:nvSpPr>
        <p:spPr>
          <a:xfrm>
            <a:off x="3253438" y="3624780"/>
            <a:ext cx="227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同种均匀物质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6" name="文本框 55" title=""/>
          <p:cNvSpPr txBox="1"/>
          <p:nvPr/>
        </p:nvSpPr>
        <p:spPr>
          <a:xfrm>
            <a:off x="1982716" y="4510226"/>
            <a:ext cx="53660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光是实际存在的，而光线实际是不存在的</a:t>
            </a:r>
            <a:endParaRPr lang="zh-CN" altLang="en-US" sz="220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82793" y="479941"/>
            <a:ext cx="7387388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黑体" panose="02010609060101010101" pitchFamily="49" charset="-122"/>
              </a:rPr>
              <a:t>3.利用激光测量卫星与某基地间的距离，已知从基地发射出去的激光束经该卫星反射回基地，共经历了0.24s，则该卫星到基地的距离为多少？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grpSp>
        <p:nvGrpSpPr>
          <p:cNvPr id="8" name="组合 7" title=""/>
          <p:cNvGrpSpPr/>
          <p:nvPr/>
        </p:nvGrpSpPr>
        <p:grpSpPr>
          <a:xfrm>
            <a:off x="1073819" y="1952290"/>
            <a:ext cx="6999370" cy="2934458"/>
            <a:chOff x="1073819" y="1952290"/>
            <a:chExt cx="6999370" cy="2934458"/>
          </a:xfrm>
        </p:grpSpPr>
        <p:sp>
          <p:nvSpPr>
            <p:cNvPr id="5" name="文本框 4"/>
            <p:cNvSpPr txBox="1"/>
            <p:nvPr/>
          </p:nvSpPr>
          <p:spPr>
            <a:xfrm>
              <a:off x="1073819" y="1952290"/>
              <a:ext cx="6999370" cy="29344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解：激光从该卫星到基地所用的时间</a:t>
              </a:r>
              <a:endPara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endParaRPr>
            </a:p>
            <a:p>
              <a:pPr>
                <a:lnSpc>
                  <a:spcPct val="200000"/>
                </a:lnSpc>
              </a:pPr>
              <a:endPara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由           可得，该卫星到基地的距离</a:t>
              </a:r>
              <a:endPara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400" b="1" i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s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=</a:t>
              </a:r>
              <a:r>
                <a:rPr lang="zh-CN" altLang="en-US" sz="2400" b="1" i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v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t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=3</a:t>
              </a:r>
              <a:r>
                <a:rPr lang="en-US" altLang="zh-CN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×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10</a:t>
              </a:r>
              <a:r>
                <a:rPr lang="en-US" altLang="zh-CN" sz="2400" b="1" baseline="3000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8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m/s</a:t>
              </a:r>
              <a:r>
                <a:rPr lang="en-US" altLang="zh-CN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×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0.12 s=3.6</a:t>
              </a:r>
              <a:r>
                <a:rPr lang="en-US" altLang="zh-CN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×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10</a:t>
              </a:r>
              <a:r>
                <a:rPr lang="en-US" altLang="zh-CN" sz="2400" b="1" baseline="30000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7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黑体" panose="02010609060101010101" pitchFamily="49" charset="-122"/>
                </a:rPr>
                <a:t>m.</a:t>
              </a:r>
              <a:endParaRPr lang="zh-CN" altLang="en-US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endParaRPr>
            </a:p>
          </p:txBody>
        </p:sp>
        <p:graphicFrame>
          <p:nvGraphicFramePr>
            <p:cNvPr id="6" name="对象 5"/>
            <p:cNvGraphicFramePr>
              <a:graphicFrameLocks noChangeAspect="1"/>
            </p:cNvGraphicFramePr>
            <p:nvPr/>
          </p:nvGraphicFramePr>
          <p:xfrm>
            <a:off x="1835106" y="2613946"/>
            <a:ext cx="3291577" cy="767212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name="Equation" r:id="rId2" imgW="40538400" imgH="9448800" progId="Equation.DSMT4">
                    <p:embed/>
                  </p:oleObj>
                </mc:Choice>
                <mc:Fallback>
                  <p:oleObj name="Equation" r:id="rId2" imgW="40538400" imgH="9448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835106" y="2613946"/>
                          <a:ext cx="3291577" cy="767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1415863" y="3443583"/>
            <a:ext cx="838486" cy="928326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name="Equation" r:id="rId4" imgW="8534400" imgH="9448800" progId="Equation.DSMT4">
                    <p:embed/>
                  </p:oleObj>
                </mc:Choice>
                <mc:Fallback>
                  <p:oleObj name="Equation" r:id="rId4" imgW="8534400" imgH="9448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15863" y="3443583"/>
                          <a:ext cx="838486" cy="9283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782052" y="819562"/>
            <a:ext cx="75077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4.一栋大楼，有的窗户开着的，有的是关着的。下午，小明从远处向这幢大楼望去，他看到的现象是有的窗户明亮刺眼，而有的却黑洞洞的。这是什么原因？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001630" y="2384946"/>
            <a:ext cx="65542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窗户的玻璃比较光滑，照射到上面的光主要发生镜面反射。当光照到关着的窗户上时，由于镜面反射导致窗户看起来明亮刺眼；当光照到开着的窗户上时，光照进大楼里，反射出来的光很少，所以窗户看起来黑洞洞的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76777" y="440430"/>
            <a:ext cx="69512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5.日晷是我国古代劳动人民用来计时的一种工具。如图所示，通过观察直杆在太阳下影子的位置就可知道时间。下列现象的解释依据，哪个与日晷工作原理相同？为什么？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A.池水映明月        B.形影紧相依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C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.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潭清疑水浅        D.镜子正衣冠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9173" y="1876432"/>
            <a:ext cx="2097062" cy="1390635"/>
          </a:xfrm>
          <a:prstGeom prst="rect">
            <a:avLst/>
          </a:prstGeom>
        </p:spPr>
      </p:pic>
      <p:sp>
        <p:nvSpPr>
          <p:cNvPr id="6" name="文本框 5" title=""/>
          <p:cNvSpPr txBox="1"/>
          <p:nvPr/>
        </p:nvSpPr>
        <p:spPr>
          <a:xfrm>
            <a:off x="587765" y="2918935"/>
            <a:ext cx="57811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B.日晷的原理是光的直线传播；“池水映明月”是光的反射现象；“形影紧相依”原理是光的直线传播；“潭清疑水浅” 是光的折射现象；“镜子正衣冠”是光的反射现象。综上，B选项符合题意。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520366" y="455177"/>
            <a:ext cx="72871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6.如图是小明根据实验现象画出的光路图，他还总结出以下几条实验结论，其中正确的选项有哪些？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A.光在同种均匀物质中沿直线传播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B.光发生反射时，反射角等于人射角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C.光从空气斜射入玻璃时，入射角小于折射角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D.光从玻璃斜射入空气时，折射角大于入射角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142" y="2881952"/>
            <a:ext cx="1983042" cy="1983042"/>
          </a:xfrm>
          <a:prstGeom prst="rect">
            <a:avLst/>
          </a:prstGeom>
        </p:spPr>
      </p:pic>
      <p:sp>
        <p:nvSpPr>
          <p:cNvPr id="6" name="文本框 5" title=""/>
          <p:cNvSpPr txBox="1"/>
          <p:nvPr/>
        </p:nvSpPr>
        <p:spPr>
          <a:xfrm>
            <a:off x="300789" y="2811644"/>
            <a:ext cx="56187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2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B.光在同种均匀介质中沿直线传播，故A错误；光发生反射时，反射角等于入射角，故B正确；光从空气斜射入玻璃时，折射角小于入射角，故C错误；光从玻璃斜射入空气时，折射角大于入射角，光从玻璃垂直射入空气时，折射角等于入射角，故 D 错误。</a:t>
            </a:r>
            <a:endParaRPr lang="zh-CN" altLang="en-US" sz="2200" b="1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28600" y="421102"/>
            <a:ext cx="340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0066FF"/>
                </a:solidFill>
              </a:rPr>
              <a:t>科学实验</a:t>
            </a:r>
            <a:endParaRPr lang="zh-CN" altLang="en-US" sz="2400" b="1">
              <a:solidFill>
                <a:srgbClr val="0066FF"/>
              </a:solidFill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544429" y="882767"/>
            <a:ext cx="43163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7.如图为某实验小组“探究光的反射定律”的实验装置，平面镜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M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放在水平桌面上，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E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、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F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是两块粘接起来的硬纸板，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F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板可绕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ON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转动。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759" y="963340"/>
            <a:ext cx="3877949" cy="1664851"/>
          </a:xfrm>
          <a:prstGeom prst="rect">
            <a:avLst/>
          </a:prstGeom>
        </p:spPr>
      </p:pic>
      <p:sp>
        <p:nvSpPr>
          <p:cNvPr id="7" name="文本框 6" title=""/>
          <p:cNvSpPr txBox="1"/>
          <p:nvPr/>
        </p:nvSpPr>
        <p:spPr>
          <a:xfrm>
            <a:off x="544429" y="2939217"/>
            <a:ext cx="81724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1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）使用可以旋转的硬纸板，其目的是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______________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_________________________________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；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2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）将入射光线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A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O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向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ON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靠近时，看到反射光线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OB</a:t>
            </a:r>
            <a:endParaRPr lang="en-US" altLang="zh-CN" sz="2400" b="1" i="1"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(选填“靠近”或“远离”)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ON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;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6075948" y="2915153"/>
            <a:ext cx="2153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验证反射光线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652713" y="3250350"/>
            <a:ext cx="5701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与入射光线、法线是否在同一平面内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785062" y="4029900"/>
            <a:ext cx="9595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靠近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85799" y="590604"/>
            <a:ext cx="721894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3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）若将一束光贴着纸板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F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BO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射向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O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点，光将沿图中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的方向射出，说明在光的反射现象中，光路是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的；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4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）某同学在实验时，让入射光线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AO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沿纸板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E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射向镜面，然后转动纸板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F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、并使其与纸板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E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在同一平面内，但在纸板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F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上没有发现反射光线，其原因可能是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_____________________________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180" y="3336401"/>
            <a:ext cx="3877949" cy="1664851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1531020" y="981829"/>
            <a:ext cx="767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OA</a:t>
            </a:r>
            <a:endParaRPr lang="zh-CN" altLang="en-US" sz="2400" b="1" i="1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774658" y="1324926"/>
            <a:ext cx="1022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可逆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685799" y="2747311"/>
            <a:ext cx="48318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纸板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ENF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与平面镜没有垂直放置</a:t>
            </a:r>
            <a:endParaRPr lang="zh-CN" altLang="en-US" sz="2400" b="1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676777" y="620633"/>
            <a:ext cx="7083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8.潜水艇都安有潜望镜，借助潜望镜可以从海面下观察海面上的情况。简易潜望镜的结构原理如图所示，其中平面镜与管壁的夹角大小为45°，请在图中画出水平入射光经平面镜反射的光路图。用纸板和两个小方镜制作一个简易潜望镜，并在屋里的窗台下方观察窗外情况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272" y="2712389"/>
            <a:ext cx="1515667" cy="1983041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171" y="2712388"/>
            <a:ext cx="1798334" cy="2102277"/>
          </a:xfrm>
          <a:prstGeom prst="rect">
            <a:avLst/>
          </a:prstGeom>
        </p:spPr>
      </p:pic>
      <p:sp>
        <p:nvSpPr>
          <p:cNvPr id="6" name="文本框 5" title=""/>
          <p:cNvSpPr txBox="1"/>
          <p:nvPr/>
        </p:nvSpPr>
        <p:spPr>
          <a:xfrm>
            <a:off x="1564105" y="3248526"/>
            <a:ext cx="1973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如图所示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28600" y="421102"/>
            <a:ext cx="340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0066FF"/>
                </a:solidFill>
              </a:rPr>
              <a:t>科学</a:t>
            </a:r>
            <a:r>
              <a:rPr lang="en-US" altLang="zh-CN" sz="2400" b="1">
                <a:solidFill>
                  <a:srgbClr val="0066FF"/>
                </a:solidFill>
              </a:rPr>
              <a:t>·</a:t>
            </a:r>
            <a:r>
              <a:rPr lang="zh-CN" altLang="en-US" sz="2400" b="1">
                <a:solidFill>
                  <a:srgbClr val="0066FF"/>
                </a:solidFill>
              </a:rPr>
              <a:t>技术</a:t>
            </a:r>
            <a:r>
              <a:rPr lang="en-US" altLang="zh-CN" sz="2400" b="1">
                <a:solidFill>
                  <a:srgbClr val="0066FF"/>
                </a:solidFill>
              </a:rPr>
              <a:t>·</a:t>
            </a:r>
            <a:r>
              <a:rPr lang="zh-CN" altLang="en-US" sz="2400" b="1">
                <a:solidFill>
                  <a:srgbClr val="0066FF"/>
                </a:solidFill>
              </a:rPr>
              <a:t>社会</a:t>
            </a:r>
            <a:r>
              <a:rPr lang="en-US" altLang="zh-CN" sz="2400" b="1">
                <a:solidFill>
                  <a:srgbClr val="0066FF"/>
                </a:solidFill>
              </a:rPr>
              <a:t>·</a:t>
            </a:r>
            <a:r>
              <a:rPr lang="zh-CN" altLang="en-US" sz="2400" b="1">
                <a:solidFill>
                  <a:srgbClr val="0066FF"/>
                </a:solidFill>
              </a:rPr>
              <a:t>环境</a:t>
            </a:r>
            <a:endParaRPr lang="zh-CN" altLang="en-US" sz="2400" b="1">
              <a:solidFill>
                <a:srgbClr val="0066FF"/>
              </a:solidFill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520366" y="1048162"/>
            <a:ext cx="7889708" cy="168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9.从跨学科视角调查身边的光污染及带来的影响，将调研所得数据用图或表格的形式呈现出来，并从环境保护角度对生活中应怎样预防光污染提出合理的建议。</a:t>
            </a:r>
            <a:endParaRPr lang="zh-CN" altLang="en-US" sz="2400" b="1">
              <a:latin typeface="+mj-lt"/>
              <a:ea typeface="+mj-ea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550444" y="2914434"/>
            <a:ext cx="7859629" cy="1667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调查表或图略。建议:(1)在建筑上尽量少采用玻璃幕墙，涂料选择反射系数低的；(2)城市照明中，避免不必要和过强的光照；(3)室内装修合理布置灯光。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文本框 40" title=""/>
          <p:cNvSpPr txBox="1"/>
          <p:nvPr/>
        </p:nvSpPr>
        <p:spPr>
          <a:xfrm>
            <a:off x="806841" y="556970"/>
            <a:ext cx="7200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）举例：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①现象：影子的形成、日（月）食的形成、小孔成像等。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②俗语：一叶障目、坐井观天、立竿见影等。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③应用：排队、激光准直、射击瞄准等。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3.</a:t>
            </a:r>
            <a:r>
              <a:rPr lang="zh-CN" altLang="en-US" sz="2400" b="1">
                <a:latin typeface="+mj-lt"/>
                <a:ea typeface="+mj-ea"/>
              </a:rPr>
              <a:t>光的传播速度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光在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中的传播速度最大，是</a:t>
            </a:r>
            <a:r>
              <a:rPr lang="en-US" altLang="zh-CN" sz="2400" b="1">
                <a:latin typeface="+mj-lt"/>
                <a:ea typeface="+mj-ea"/>
              </a:rPr>
              <a:t>________m/s</a:t>
            </a:r>
            <a:r>
              <a:rPr lang="zh-CN" altLang="en-US" sz="2400" b="1">
                <a:latin typeface="+mj-lt"/>
                <a:ea typeface="+mj-ea"/>
              </a:rPr>
              <a:t>，光在不同物质中传播速度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</p:txBody>
      </p:sp>
      <p:sp>
        <p:nvSpPr>
          <p:cNvPr id="42" name="文本框 41" title=""/>
          <p:cNvSpPr txBox="1"/>
          <p:nvPr/>
        </p:nvSpPr>
        <p:spPr>
          <a:xfrm>
            <a:off x="1530428" y="2733729"/>
            <a:ext cx="91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真空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" name="文本框 42" title=""/>
          <p:cNvSpPr txBox="1"/>
          <p:nvPr/>
        </p:nvSpPr>
        <p:spPr>
          <a:xfrm>
            <a:off x="5490586" y="2733728"/>
            <a:ext cx="1407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3×10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8</a:t>
            </a:r>
            <a:endParaRPr lang="zh-CN" altLang="en-US" sz="2400" b="1" baseline="30000">
              <a:solidFill>
                <a:srgbClr val="FF0000"/>
              </a:solidFill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44" name="文本框 43" title=""/>
          <p:cNvSpPr txBox="1"/>
          <p:nvPr/>
        </p:nvSpPr>
        <p:spPr>
          <a:xfrm>
            <a:off x="4004687" y="3090076"/>
            <a:ext cx="91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 title=""/>
          <p:cNvSpPr txBox="1"/>
          <p:nvPr/>
        </p:nvSpPr>
        <p:spPr>
          <a:xfrm>
            <a:off x="806841" y="3755533"/>
            <a:ext cx="685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光年</a:t>
            </a:r>
            <a:r>
              <a:rPr lang="en-US" altLang="zh-CN" sz="24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4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光在一年内传播的距离，是长度单位，不是时间单位</a:t>
            </a:r>
            <a:endParaRPr lang="zh-CN" altLang="en-US" sz="240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671058" y="401474"/>
            <a:ext cx="70202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1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 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小华在研究小孔成像的现象。如图所示，他用蜡烛作为光源，在木板上钻了一个小孔，发现透过小孔的光能在墙壁上形成一个倒立的像。下列说法正确的是（     ）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604499" y="2064370"/>
            <a:ext cx="54593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黑体" panose="02010609060101010101" pitchFamily="49" charset="-122"/>
              </a:rPr>
              <a:t>A.通过小孔成的像是正立的像，遵循光沿直线传播的原理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2400" b="1">
                <a:latin typeface="+mj-lt"/>
                <a:ea typeface="黑体" panose="02010609060101010101" pitchFamily="49" charset="-122"/>
              </a:rPr>
              <a:t>B.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保持蜡烛和墙的 位置不变，将木板向靠近墙的方向移动，墙上的像会变大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2400" b="1">
                <a:latin typeface="+mj-lt"/>
                <a:ea typeface="黑体" panose="02010609060101010101" pitchFamily="49" charset="-122"/>
              </a:rPr>
              <a:t>C.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木板上的小孔可以是三角形的</a:t>
            </a:r>
            <a:endParaRPr lang="en-US" altLang="zh-CN" sz="2400" b="1">
              <a:latin typeface="+mj-lt"/>
              <a:ea typeface="黑体" panose="02010609060101010101" pitchFamily="49" charset="-122"/>
            </a:endParaRPr>
          </a:p>
          <a:p>
            <a:r>
              <a:rPr lang="en-US" altLang="zh-CN" sz="2400" b="1">
                <a:latin typeface="+mj-lt"/>
                <a:ea typeface="黑体" panose="02010609060101010101" pitchFamily="49" charset="-122"/>
              </a:rPr>
              <a:t>D.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用一挡板将小孔挡住一半，墙壁上的像变小，变暗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957" y="2479270"/>
            <a:ext cx="2843474" cy="1386194"/>
          </a:xfrm>
          <a:prstGeom prst="rect">
            <a:avLst/>
          </a:prstGeom>
        </p:spPr>
      </p:pic>
      <p:sp>
        <p:nvSpPr>
          <p:cNvPr id="8" name="文本框 7" title=""/>
          <p:cNvSpPr txBox="1"/>
          <p:nvPr/>
        </p:nvSpPr>
        <p:spPr>
          <a:xfrm>
            <a:off x="2286001" y="1509469"/>
            <a:ext cx="5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</a:rPr>
              <a:t>C</a:t>
            </a:r>
            <a:endParaRPr lang="zh-CN" altLang="en-US" sz="2400" b="1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407899" y="525582"/>
            <a:ext cx="5804833" cy="390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例</a:t>
            </a:r>
            <a:r>
              <a:rPr lang="en-US" altLang="zh-CN" sz="2400" b="1">
                <a:solidFill>
                  <a:srgbClr val="0066FF"/>
                </a:solidFill>
                <a:latin typeface="+mj-lt"/>
                <a:ea typeface="黑体" panose="02010609060101010101" pitchFamily="49" charset="-122"/>
              </a:rPr>
              <a:t>2 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无云的晴天，如果你在野外迷失了烟失方向，可以在平地上竖立一根直杆，地面上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OA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是这根杆在阳光下的影子，过一段时间后，影子的位置移到了</a:t>
            </a:r>
            <a:r>
              <a:rPr lang="en-US" altLang="zh-CN" sz="2400" b="1" i="1">
                <a:latin typeface="+mj-lt"/>
                <a:ea typeface="黑体" panose="02010609060101010101" pitchFamily="49" charset="-122"/>
              </a:rPr>
              <a:t>OB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，如图所示,则箭头</a:t>
            </a:r>
            <a:r>
              <a:rPr lang="zh-CN" altLang="en-US" sz="2400" b="1" i="1">
                <a:latin typeface="+mj-lt"/>
                <a:ea typeface="黑体" panose="02010609060101010101" pitchFamily="49" charset="-122"/>
              </a:rPr>
              <a:t> AB 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所指的方向是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（选填“东”或“西”）。利用影子辨别方向应用的光学知识是</a:t>
            </a:r>
            <a:r>
              <a:rPr lang="en-US" altLang="zh-CN" sz="2400" b="1">
                <a:latin typeface="+mj-lt"/>
                <a:ea typeface="黑体" panose="02010609060101010101" pitchFamily="49" charset="-122"/>
              </a:rPr>
              <a:t>______________</a:t>
            </a:r>
            <a:r>
              <a:rPr lang="zh-CN" altLang="en-US" sz="2400" b="1">
                <a:latin typeface="+mj-lt"/>
                <a:ea typeface="黑体" panose="02010609060101010101" pitchFamily="49" charset="-122"/>
              </a:rPr>
              <a:t>。</a:t>
            </a:r>
            <a:endParaRPr lang="zh-CN" altLang="en-US" sz="2400" b="1">
              <a:latin typeface="+mj-lt"/>
              <a:ea typeface="黑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262" y="1409397"/>
            <a:ext cx="2541355" cy="2132605"/>
          </a:xfrm>
          <a:prstGeom prst="rect">
            <a:avLst/>
          </a:prstGeom>
        </p:spPr>
      </p:pic>
      <p:sp>
        <p:nvSpPr>
          <p:cNvPr id="5" name="文本框 4" title=""/>
          <p:cNvSpPr txBox="1"/>
          <p:nvPr/>
        </p:nvSpPr>
        <p:spPr>
          <a:xfrm>
            <a:off x="4619431" y="2783624"/>
            <a:ext cx="53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东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2981265" y="3897756"/>
            <a:ext cx="2296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光的直线传播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240631" y="372979"/>
            <a:ext cx="377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二、光的反射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702461" y="861172"/>
            <a:ext cx="7473352" cy="3242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+mj-lt"/>
                <a:ea typeface="+mj-ea"/>
              </a:rPr>
              <a:t>1.</a:t>
            </a:r>
            <a:r>
              <a:rPr lang="zh-CN" altLang="en-US" sz="2800" b="1">
                <a:latin typeface="+mj-lt"/>
                <a:ea typeface="+mj-ea"/>
              </a:rPr>
              <a:t>定义</a:t>
            </a:r>
            <a:endParaRPr lang="en-US" altLang="zh-CN" sz="28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  <a:ea typeface="+mj-ea"/>
              </a:rPr>
              <a:t>光射到物体表面时，被物体表面</a:t>
            </a:r>
            <a:r>
              <a:rPr lang="en-US" altLang="zh-CN" sz="2800" b="1">
                <a:latin typeface="+mj-lt"/>
                <a:ea typeface="+mj-ea"/>
              </a:rPr>
              <a:t>______</a:t>
            </a:r>
            <a:r>
              <a:rPr lang="zh-CN" altLang="en-US" sz="2800" b="1">
                <a:latin typeface="+mj-lt"/>
                <a:ea typeface="+mj-ea"/>
              </a:rPr>
              <a:t>回去的现象叫作光的反射。</a:t>
            </a:r>
            <a:endParaRPr lang="en-US" altLang="zh-CN" sz="28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+mj-lt"/>
                <a:ea typeface="+mj-ea"/>
              </a:rPr>
              <a:t>2.</a:t>
            </a:r>
            <a:r>
              <a:rPr lang="zh-CN" altLang="en-US" sz="2800" b="1">
                <a:latin typeface="+mj-lt"/>
                <a:ea typeface="+mj-ea"/>
              </a:rPr>
              <a:t>举例</a:t>
            </a:r>
            <a:endParaRPr lang="en-US" altLang="zh-CN" sz="28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+mj-lt"/>
                <a:ea typeface="+mj-ea"/>
              </a:rPr>
              <a:t>水面倒影、平面镜成像等。</a:t>
            </a:r>
            <a:endParaRPr lang="en-US" altLang="zh-CN" sz="2800" b="1">
              <a:latin typeface="+mj-lt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5788472" y="1559605"/>
            <a:ext cx="119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反射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126" y="2781258"/>
            <a:ext cx="2860750" cy="1767440"/>
          </a:xfrm>
          <a:prstGeom prst="rect">
            <a:avLst/>
          </a:prstGeom>
        </p:spPr>
      </p:pic>
      <p:grpSp>
        <p:nvGrpSpPr>
          <p:cNvPr id="15" name="组合 14" title=""/>
          <p:cNvGrpSpPr/>
          <p:nvPr/>
        </p:nvGrpSpPr>
        <p:grpSpPr>
          <a:xfrm>
            <a:off x="2538662" y="1190938"/>
            <a:ext cx="792803" cy="968576"/>
            <a:chOff x="2538662" y="1190938"/>
            <a:chExt cx="792803" cy="968576"/>
          </a:xfrm>
        </p:grpSpPr>
        <p:sp>
          <p:nvSpPr>
            <p:cNvPr id="7" name="椭圆 6"/>
            <p:cNvSpPr/>
            <p:nvPr/>
          </p:nvSpPr>
          <p:spPr>
            <a:xfrm>
              <a:off x="2538662" y="1636294"/>
              <a:ext cx="792803" cy="523220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连接符: 曲线 11"/>
            <p:cNvCxnSpPr/>
            <p:nvPr/>
          </p:nvCxnSpPr>
          <p:spPr>
            <a:xfrm flipV="1">
              <a:off x="2879387" y="1190938"/>
              <a:ext cx="452078" cy="445356"/>
            </a:xfrm>
            <a:prstGeom prst="curvedConnector3">
              <a:avLst/>
            </a:prstGeom>
            <a:ln w="19050">
              <a:solidFill>
                <a:srgbClr val="0066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本框 13" title=""/>
          <p:cNvSpPr txBox="1"/>
          <p:nvPr/>
        </p:nvSpPr>
        <p:spPr>
          <a:xfrm>
            <a:off x="3408138" y="704357"/>
            <a:ext cx="3677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6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光的反射发生在物体表面或两种物质的分界面处</a:t>
            </a:r>
            <a:endParaRPr lang="zh-CN" altLang="en-US" sz="2400" b="1">
              <a:solidFill>
                <a:srgbClr val="006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/>
        </p:nvSpPr>
        <p:spPr>
          <a:xfrm>
            <a:off x="504265" y="261343"/>
            <a:ext cx="8343882" cy="445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3.</a:t>
            </a:r>
            <a:r>
              <a:rPr lang="zh-CN" altLang="en-US" sz="2400" b="1">
                <a:latin typeface="+mj-lt"/>
                <a:ea typeface="+mj-ea"/>
              </a:rPr>
              <a:t>光的反射定律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）五要素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）三线共面：在反射现象中，反射光线、入射光线与法线在</a:t>
            </a:r>
            <a:r>
              <a:rPr lang="en-US" altLang="zh-CN" sz="2400" b="1">
                <a:latin typeface="+mj-lt"/>
                <a:ea typeface="+mj-ea"/>
              </a:rPr>
              <a:t>____________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）两线分居：反射光线、入射光线分别位于法线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4</a:t>
            </a:r>
            <a:r>
              <a:rPr lang="zh-CN" altLang="en-US" sz="2400" b="1">
                <a:latin typeface="+mj-lt"/>
                <a:ea typeface="+mj-ea"/>
              </a:rPr>
              <a:t>）两角相等：反射角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入射角。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4.</a:t>
            </a:r>
            <a:r>
              <a:rPr lang="zh-CN" altLang="en-US" sz="2400" b="1">
                <a:latin typeface="+mj-lt"/>
                <a:ea typeface="+mj-ea"/>
              </a:rPr>
              <a:t>光路特点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在反射现象中，光路</a:t>
            </a:r>
            <a:r>
              <a:rPr lang="en-US" altLang="zh-CN" sz="2400" b="1">
                <a:latin typeface="+mj-lt"/>
                <a:ea typeface="+mj-ea"/>
              </a:rPr>
              <a:t>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zh-CN" altLang="en-US" sz="2400" b="1">
              <a:latin typeface="+mj-lt"/>
              <a:ea typeface="+mj-ea"/>
            </a:endParaRPr>
          </a:p>
        </p:txBody>
      </p:sp>
      <p:grpSp>
        <p:nvGrpSpPr>
          <p:cNvPr id="3" name="组合 2" title=""/>
          <p:cNvGrpSpPr/>
          <p:nvPr/>
        </p:nvGrpSpPr>
        <p:grpSpPr>
          <a:xfrm>
            <a:off x="5886081" y="3039654"/>
            <a:ext cx="3098253" cy="2084391"/>
            <a:chOff x="5035444" y="1555750"/>
            <a:chExt cx="3992562" cy="2686050"/>
          </a:xfrm>
          <a:solidFill>
            <a:schemeClr val="bg1"/>
          </a:solidFill>
        </p:grpSpPr>
        <p:pic>
          <p:nvPicPr>
            <p:cNvPr id="4" name="Picture 5" descr="E:\罗梦\人八物上\resource\8s42\jpg\07404004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35444" y="1555750"/>
              <a:ext cx="3992562" cy="2686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4"/>
            <p:cNvSpPr txBox="1"/>
            <p:nvPr/>
          </p:nvSpPr>
          <p:spPr>
            <a:xfrm>
              <a:off x="6943674" y="1964267"/>
              <a:ext cx="1007714" cy="39847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600"/>
                <a:t>法线</a:t>
              </a:r>
              <a:endParaRPr lang="zh-CN" altLang="en-US" sz="1600"/>
            </a:p>
          </p:txBody>
        </p:sp>
      </p:grpSp>
      <p:sp>
        <p:nvSpPr>
          <p:cNvPr id="7" name="文本框 6" title=""/>
          <p:cNvSpPr txBox="1"/>
          <p:nvPr/>
        </p:nvSpPr>
        <p:spPr>
          <a:xfrm>
            <a:off x="945186" y="1973370"/>
            <a:ext cx="189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同一平面内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7521107" y="2504121"/>
            <a:ext cx="93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两侧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3872811" y="3049611"/>
            <a:ext cx="883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等于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3372971" y="4175547"/>
            <a:ext cx="889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可逆</a:t>
            </a:r>
            <a:endParaRPr lang="zh-CN" altLang="en-US" sz="24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 title=""/>
          <p:cNvGraphicFramePr>
            <a:graphicFrameLocks noGrp="1"/>
          </p:cNvGraphicFramePr>
          <p:nvPr/>
        </p:nvGraphicFramePr>
        <p:xfrm>
          <a:off x="514761" y="563268"/>
          <a:ext cx="7980009" cy="443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53"/>
                <a:gridCol w="3432528"/>
                <a:gridCol w="3432528"/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镜面反射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漫反射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8093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光路图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反射面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889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反射光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3726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现象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共同点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 vert="horz" wrap="square"/>
                    <a:lstStyle/>
                    <a:p>
                      <a:pPr algn="ctr"/>
                      <a:endParaRPr lang="zh-CN" altLang="en-US" sz="2400" b="1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4" title="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2411" y="1000918"/>
            <a:ext cx="2589378" cy="15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title="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0200" y="903910"/>
            <a:ext cx="2774683" cy="16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 title=""/>
          <p:cNvSpPr txBox="1"/>
          <p:nvPr/>
        </p:nvSpPr>
        <p:spPr>
          <a:xfrm>
            <a:off x="2313911" y="2588532"/>
            <a:ext cx="2131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反射面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光滑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5823881" y="2573625"/>
            <a:ext cx="193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反射面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粗糙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1739768" y="2956485"/>
            <a:ext cx="3249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平行光入射时，反射光仍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平行射出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5147113" y="2978149"/>
            <a:ext cx="3249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平行光入射时，反射光向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射向各个方向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1709572" y="3754973"/>
            <a:ext cx="3279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只在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某一方向上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能看见亮光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5302566" y="3733696"/>
            <a:ext cx="317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各个方向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都能看见物体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2258824" y="4516938"/>
            <a:ext cx="564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镜面反射和漫反射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都遵循光的反射定律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19778" y="101603"/>
            <a:ext cx="3249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lt"/>
                <a:ea typeface="+mj-ea"/>
              </a:rPr>
              <a:t>5.</a:t>
            </a:r>
            <a:r>
              <a:rPr lang="zh-CN" altLang="en-US" sz="2400" b="1">
                <a:latin typeface="+mj-lt"/>
                <a:ea typeface="+mj-ea"/>
              </a:rPr>
              <a:t>镜面反射和漫反射</a:t>
            </a:r>
            <a:endParaRPr lang="zh-CN" altLang="en-US" sz="2400" b="1">
              <a:latin typeface="+mj-lt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TFmYzMxYzE1NGFjZjA3YzNlZjRkZGVhNjQyYmRkOTYifQ=="/>
</p:tagLst>
</file>

<file path=ppt/theme/theme1.xml><?xml version="1.0" encoding="utf-8"?>
<a:theme xmlns:r="http://schemas.openxmlformats.org/officeDocument/2006/relationships"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265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Times New Roman</vt:lpstr>
      <vt:lpstr>黑体</vt:lpstr>
      <vt:lpstr>宋体</vt:lpstr>
      <vt:lpstr>等线 Light</vt:lpstr>
      <vt:lpstr>等线</vt:lpstr>
      <vt:lpstr>楷体</vt:lpstr>
      <vt:lpstr>微软雅黑</vt:lpstr>
      <vt:lpstr>Wingdings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2024-08-07T15:17:02Z</cp:lastPrinted>
  <dcterms:created xsi:type="dcterms:W3CDTF">2024-08-07T15:17:02Z</dcterms:created>
  <dcterms:modified xsi:type="dcterms:W3CDTF">2024-08-07T07:17:02Z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