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367" r:id="rId3"/>
    <p:sldId id="257" r:id="rId4"/>
    <p:sldId id="260" r:id="rId5"/>
    <p:sldId id="261" r:id="rId6"/>
    <p:sldId id="375" r:id="rId7"/>
    <p:sldId id="264" r:id="rId8"/>
    <p:sldId id="266" r:id="rId9"/>
    <p:sldId id="267" r:id="rId10"/>
    <p:sldId id="270" r:id="rId11"/>
    <p:sldId id="269" r:id="rId12"/>
    <p:sldId id="271" r:id="rId13"/>
    <p:sldId id="273" r:id="rId14"/>
    <p:sldId id="275" r:id="rId15"/>
    <p:sldId id="274" r:id="rId16"/>
    <p:sldId id="373" r:id="rId17"/>
    <p:sldId id="374" r:id="rId18"/>
    <p:sldId id="268" r:id="rId19"/>
    <p:sldId id="370" r:id="rId20"/>
    <p:sldId id="272" r:id="rId21"/>
    <p:sldId id="276" r:id="rId22"/>
    <p:sldId id="368" r:id="rId23"/>
    <p:sldId id="372" r:id="rId24"/>
    <p:sldId id="371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0"/>
    <p:restoredTop sz="94660"/>
  </p:normalViewPr>
  <p:slideViewPr>
    <p:cSldViewPr snapToGrid="0" showGuides="1">
      <p:cViewPr varScale="1">
        <p:scale>
          <a:sx n="147" d="100"/>
          <a:sy n="147" d="100"/>
        </p:scale>
        <p:origin x="57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9950" y="3283743"/>
            <a:ext cx="7772400" cy="110251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912" y="4309244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1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组合 15"/>
          <p:cNvGrpSpPr/>
          <p:nvPr userDrawn="1"/>
        </p:nvGrpSpPr>
        <p:grpSpPr>
          <a:xfrm>
            <a:off x="0" y="33338"/>
            <a:ext cx="9128125" cy="5110162"/>
            <a:chOff x="1962819" y="1467988"/>
            <a:chExt cx="8266359" cy="3878175"/>
          </a:xfrm>
        </p:grpSpPr>
        <p:sp>
          <p:nvSpPr>
            <p:cNvPr id="4" name="矩形 3"/>
            <p:cNvSpPr/>
            <p:nvPr/>
          </p:nvSpPr>
          <p:spPr>
            <a:xfrm>
              <a:off x="2054827" y="1566780"/>
              <a:ext cx="8073717" cy="3709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62819" y="1467988"/>
              <a:ext cx="8266359" cy="3878175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026075" y="1530636"/>
              <a:ext cx="8141286" cy="376854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file:///D:\qq&#25991;&#20214;\712321467\Image\C2C\Image2\%7b75232B38-A165-1FB7-499C-2E1C792CACB5%7d.png" TargetMode="External" /><Relationship Id="rId8" Type="http://schemas.openxmlformats.org/officeDocument/2006/relationships/image" Target="../media/image1.png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 title=""/>
          <p:cNvPicPr>
            <a:picLocks noChangeAspect="1"/>
          </p:cNvPicPr>
          <p:nvPr/>
        </p:nvPicPr>
        <p:blipFill>
          <a:blip r:embed="rId8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26174;&#24494;&#38236;&#25104;&#20687;&#21407;&#29702;.swf" TargetMode="External" /><Relationship Id="rId3" Type="http://schemas.openxmlformats.org/officeDocument/2006/relationships/image" Target="../media/image16.e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Relationship Id="rId5" Type="http://schemas.openxmlformats.org/officeDocument/2006/relationships/image" Target="../media/image2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26395;&#36828;&#38236;&#25104;&#20687;&#21407;&#29702;.swf" TargetMode="External" /><Relationship Id="rId3" Type="http://schemas.openxmlformats.org/officeDocument/2006/relationships/image" Target="../media/image24.em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Relationship Id="rId4" Type="http://schemas.openxmlformats.org/officeDocument/2006/relationships/hyperlink" Target="&#26395;&#36828;&#38236;&#25104;&#20687;&#21407;&#29702;.swf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26395;&#36828;&#38236;&#25104;&#20687;&#21407;&#29702;.swf" TargetMode="External" /><Relationship Id="rId3" Type="http://schemas.openxmlformats.org/officeDocument/2006/relationships/image" Target="../media/image28.png" /><Relationship Id="rId4" Type="http://schemas.openxmlformats.org/officeDocument/2006/relationships/video" Target="../media/media1.mp4" /><Relationship Id="rId5" Type="http://schemas.microsoft.com/office/2007/relationships/media" Target="../media/media1.mp4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Relationship Id="rId3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image" Target="../media/image4.jpeg" /><Relationship Id="rId5" Type="http://schemas.openxmlformats.org/officeDocument/2006/relationships/image" Target="../media/image5.jpeg" /><Relationship Id="rId6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hyperlink" Target="&#25237;&#24433;&#20202;&#30340;&#32467;&#26500;.swf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hyperlink" Target="&#25237;&#24433;&#20202;&#30340;&#32467;&#26500;.swf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文本框 4" title=""/>
          <p:cNvSpPr txBox="1"/>
          <p:nvPr/>
        </p:nvSpPr>
        <p:spPr>
          <a:xfrm>
            <a:off x="2084388" y="3644900"/>
            <a:ext cx="52355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 生活中常用的几种透镜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 title=""/>
          <p:cNvCxnSpPr/>
          <p:nvPr/>
        </p:nvCxnSpPr>
        <p:spPr>
          <a:xfrm>
            <a:off x="1908175" y="4221163"/>
            <a:ext cx="55340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文本框 8" title=""/>
          <p:cNvSpPr txBox="1"/>
          <p:nvPr/>
        </p:nvSpPr>
        <p:spPr>
          <a:xfrm>
            <a:off x="3060700" y="4273550"/>
            <a:ext cx="30226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沪科版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八年级物理上册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" title=""/>
          <p:cNvSpPr txBox="1"/>
          <p:nvPr/>
        </p:nvSpPr>
        <p:spPr>
          <a:xfrm>
            <a:off x="775564" y="2147888"/>
            <a:ext cx="451117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第三节 神奇的“眼睛”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83" name="文本框 2" title="">
            <a:hlinkClick r:id="rId2" action="ppaction://hlinkfile"/>
          </p:cNvPr>
          <p:cNvSpPr txBox="1"/>
          <p:nvPr/>
        </p:nvSpPr>
        <p:spPr>
          <a:xfrm>
            <a:off x="3217863" y="350838"/>
            <a:ext cx="27082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显微镜成像原理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84" name="图片 1" title="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919872"/>
            <a:ext cx="5715000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4" title="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287596" y="4458410"/>
            <a:ext cx="276129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点击图片观看视频</a:t>
            </a:r>
            <a:r>
              <a:rPr lang="en-US" altLang="zh-CN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407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513" y="1298575"/>
            <a:ext cx="5946775" cy="336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08" name="文本框 2" title=""/>
          <p:cNvSpPr txBox="1"/>
          <p:nvPr/>
        </p:nvSpPr>
        <p:spPr>
          <a:xfrm>
            <a:off x="2998788" y="514350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显微镜成像原理图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 title=""/>
          <p:cNvGrpSpPr/>
          <p:nvPr/>
        </p:nvGrpSpPr>
        <p:grpSpPr>
          <a:xfrm>
            <a:off x="1184275" y="736235"/>
            <a:ext cx="3149600" cy="1924272"/>
            <a:chOff x="1113312" y="267453"/>
            <a:chExt cx="3218267" cy="2111107"/>
          </a:xfrm>
        </p:grpSpPr>
        <p:pic>
          <p:nvPicPr>
            <p:cNvPr id="16442" name="Picture 3" descr="电子显微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3312" y="360320"/>
              <a:ext cx="2690986" cy="2018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43" name="文本框 1"/>
            <p:cNvSpPr txBox="1"/>
            <p:nvPr/>
          </p:nvSpPr>
          <p:spPr>
            <a:xfrm>
              <a:off x="3804298" y="267453"/>
              <a:ext cx="527281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电子显微镜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 title=""/>
          <p:cNvGrpSpPr/>
          <p:nvPr/>
        </p:nvGrpSpPr>
        <p:grpSpPr>
          <a:xfrm>
            <a:off x="5559425" y="85725"/>
            <a:ext cx="2795588" cy="2638425"/>
            <a:chOff x="5599576" y="171521"/>
            <a:chExt cx="2795068" cy="2639428"/>
          </a:xfrm>
        </p:grpSpPr>
        <p:pic>
          <p:nvPicPr>
            <p:cNvPr id="16440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5076" y="171521"/>
              <a:ext cx="2669568" cy="26394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41" name="文本框 4"/>
            <p:cNvSpPr txBox="1"/>
            <p:nvPr/>
          </p:nvSpPr>
          <p:spPr>
            <a:xfrm>
              <a:off x="5599576" y="428677"/>
              <a:ext cx="481671" cy="19389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手术显微镜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 title=""/>
          <p:cNvGrpSpPr/>
          <p:nvPr/>
        </p:nvGrpSpPr>
        <p:grpSpPr>
          <a:xfrm>
            <a:off x="1184275" y="2876407"/>
            <a:ext cx="3270250" cy="2160587"/>
            <a:chOff x="1177343" y="2674551"/>
            <a:chExt cx="3271060" cy="2160591"/>
          </a:xfrm>
        </p:grpSpPr>
        <p:pic>
          <p:nvPicPr>
            <p:cNvPr id="16438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77343" y="2752238"/>
              <a:ext cx="2601956" cy="19449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39" name="文本框 7"/>
            <p:cNvSpPr txBox="1"/>
            <p:nvPr/>
          </p:nvSpPr>
          <p:spPr>
            <a:xfrm>
              <a:off x="3804621" y="2674551"/>
              <a:ext cx="643782" cy="21605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扫描电子显微镜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 title=""/>
          <p:cNvGrpSpPr/>
          <p:nvPr/>
        </p:nvGrpSpPr>
        <p:grpSpPr>
          <a:xfrm>
            <a:off x="5337175" y="2717800"/>
            <a:ext cx="2270125" cy="2225675"/>
            <a:chOff x="5337354" y="2718514"/>
            <a:chExt cx="2270023" cy="2225344"/>
          </a:xfrm>
        </p:grpSpPr>
        <p:pic>
          <p:nvPicPr>
            <p:cNvPr id="16436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43821" y="2762513"/>
              <a:ext cx="1763556" cy="21813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37" name="文本框 56"/>
            <p:cNvSpPr txBox="1"/>
            <p:nvPr/>
          </p:nvSpPr>
          <p:spPr>
            <a:xfrm>
              <a:off x="5337354" y="2718514"/>
              <a:ext cx="643782" cy="21605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透射电子显微镜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435" name="Text Box 4" title=""/>
          <p:cNvSpPr txBox="1"/>
          <p:nvPr/>
        </p:nvSpPr>
        <p:spPr>
          <a:xfrm>
            <a:off x="928691" y="213015"/>
            <a:ext cx="320689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各种用途的显微镜</a:t>
            </a:r>
            <a:endParaRPr lang="zh-CN" altLang="en-US" sz="2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79" name="文本框 46" title=""/>
          <p:cNvSpPr txBox="1"/>
          <p:nvPr/>
        </p:nvSpPr>
        <p:spPr>
          <a:xfrm>
            <a:off x="993775" y="309563"/>
            <a:ext cx="1266825" cy="523875"/>
          </a:xfrm>
          <a:prstGeom prst="rect">
            <a:avLst/>
          </a:prstGeom>
          <a:solidFill>
            <a:srgbClr val="AFFFDF"/>
          </a:solidFill>
          <a:ln w="9525" cap="flat" cmpd="sng">
            <a:solidFill>
              <a:srgbClr val="AFFFD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望远镜</a:t>
            </a:r>
            <a:endParaRPr lang="zh-CN" altLang="en-US" sz="28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Rectangle 9" title=""/>
          <p:cNvSpPr/>
          <p:nvPr/>
        </p:nvSpPr>
        <p:spPr>
          <a:xfrm>
            <a:off x="2380978" y="309563"/>
            <a:ext cx="4829175" cy="11604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基本构成：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目镜和物镜都是凸透镜  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 title=""/>
          <p:cNvGrpSpPr/>
          <p:nvPr/>
        </p:nvGrpSpPr>
        <p:grpSpPr>
          <a:xfrm>
            <a:off x="742284" y="1607901"/>
            <a:ext cx="3439462" cy="3023053"/>
            <a:chOff x="742284" y="1607901"/>
            <a:chExt cx="3439462" cy="30230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284" y="1607901"/>
              <a:ext cx="3439462" cy="2561388"/>
            </a:xfrm>
            <a:prstGeom prst="rect">
              <a:avLst/>
            </a:prstGeom>
          </p:spPr>
        </p:pic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949807" y="4169289"/>
              <a:ext cx="3024416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lang="zh-CN" altLang="en-US">
                  <a:latin typeface="+mj-ea"/>
                  <a:ea typeface="+mj-ea"/>
                  <a:cs typeface="Times New Roman" panose="02020603050405020304" pitchFamily="18" charset="0"/>
                </a:rPr>
                <a:t>普通望远镜及其光路</a:t>
              </a:r>
              <a:endParaRPr lang="zh-CN" altLang="en-US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 title=""/>
          <p:cNvGrpSpPr/>
          <p:nvPr/>
        </p:nvGrpSpPr>
        <p:grpSpPr>
          <a:xfrm>
            <a:off x="4521617" y="1203527"/>
            <a:ext cx="3613196" cy="3581297"/>
            <a:chOff x="4660162" y="1307436"/>
            <a:chExt cx="3613196" cy="3581297"/>
          </a:xfrm>
        </p:grpSpPr>
        <p:pic>
          <p:nvPicPr>
            <p:cNvPr id="48" name="Picture 14" descr="未命名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0162" y="1307436"/>
              <a:ext cx="3613196" cy="2750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4"/>
            <p:cNvSpPr>
              <a:spLocks noChangeArrowheads="1"/>
            </p:cNvSpPr>
            <p:nvPr/>
          </p:nvSpPr>
          <p:spPr bwMode="auto">
            <a:xfrm>
              <a:off x="5046195" y="4057736"/>
              <a:ext cx="2841130" cy="83099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defRPr/>
              </a:pPr>
              <a:r>
                <a:rPr lang="zh-CN" altLang="en-US">
                  <a:latin typeface="+mj-ea"/>
                  <a:ea typeface="+mj-ea"/>
                  <a:cs typeface="Times New Roman" panose="02020603050405020304" pitchFamily="18" charset="0"/>
                </a:rPr>
                <a:t>小型天文</a:t>
              </a:r>
              <a:endParaRPr lang="en-US" altLang="zh-CN"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defRPr/>
              </a:pPr>
              <a:r>
                <a:rPr lang="zh-CN" altLang="en-US">
                  <a:latin typeface="+mj-ea"/>
                  <a:ea typeface="+mj-ea"/>
                  <a:cs typeface="Times New Roman" panose="02020603050405020304" pitchFamily="18" charset="0"/>
                </a:rPr>
                <a:t>望远镜及其光路</a:t>
              </a:r>
              <a:endParaRPr lang="zh-CN" altLang="en-US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503" name="文本框 46" title="">
            <a:hlinkClick r:id="rId2" action="ppaction://hlinkfile"/>
          </p:cNvPr>
          <p:cNvSpPr txBox="1"/>
          <p:nvPr/>
        </p:nvSpPr>
        <p:spPr>
          <a:xfrm>
            <a:off x="3106738" y="350838"/>
            <a:ext cx="27098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望远镜成像原理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504" name="图片 1" title="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330" y="976658"/>
            <a:ext cx="5866337" cy="34332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4" title="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191351" y="4467767"/>
            <a:ext cx="276129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点击图片观看视频</a:t>
            </a:r>
            <a:r>
              <a:rPr lang="en-US" altLang="zh-CN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27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317625"/>
            <a:ext cx="6870700" cy="297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8" name="文本框 47" title=""/>
          <p:cNvSpPr txBox="1"/>
          <p:nvPr/>
        </p:nvSpPr>
        <p:spPr>
          <a:xfrm>
            <a:off x="2998788" y="490538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望远镜成像原理图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/>
        </p:nvGrpSpPr>
        <p:grpSpPr>
          <a:xfrm>
            <a:off x="1238866" y="315921"/>
            <a:ext cx="3038166" cy="545546"/>
            <a:chOff x="1555956" y="397410"/>
            <a:chExt cx="3450156" cy="615142"/>
          </a:xfrm>
        </p:grpSpPr>
        <p:grpSp>
          <p:nvGrpSpPr>
            <p:cNvPr id="3" name="组合 2"/>
            <p:cNvGrpSpPr/>
            <p:nvPr/>
          </p:nvGrpSpPr>
          <p:grpSpPr>
            <a:xfrm>
              <a:off x="1555956" y="410082"/>
              <a:ext cx="588763" cy="596436"/>
              <a:chOff x="1555956" y="410082"/>
              <a:chExt cx="588763" cy="59643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55956" y="410082"/>
                <a:ext cx="588763" cy="59643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570704" y="416116"/>
                <a:ext cx="4779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迷</a:t>
                </a:r>
                <a:endPara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282873" y="405725"/>
              <a:ext cx="588763" cy="596436"/>
              <a:chOff x="1548582" y="395334"/>
              <a:chExt cx="588763" cy="59643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48582" y="395334"/>
                <a:ext cx="588763" cy="59643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571067" y="410215"/>
                <a:ext cx="4779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你</a:t>
                </a:r>
                <a:endPara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989454" y="416116"/>
              <a:ext cx="588763" cy="596436"/>
              <a:chOff x="1548582" y="395334"/>
              <a:chExt cx="588763" cy="59643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548582" y="395334"/>
                <a:ext cx="588763" cy="59643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569729" y="405725"/>
                <a:ext cx="4779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实</a:t>
                </a:r>
                <a:endPara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707767" y="413099"/>
              <a:ext cx="588763" cy="596436"/>
              <a:chOff x="1570704" y="402708"/>
              <a:chExt cx="588763" cy="596436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570704" y="402708"/>
                <a:ext cx="588763" cy="59643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603612" y="418929"/>
                <a:ext cx="4779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验</a:t>
                </a:r>
                <a:endPara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417349" y="397410"/>
              <a:ext cx="588763" cy="596436"/>
              <a:chOff x="1573704" y="387019"/>
              <a:chExt cx="588763" cy="59643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573704" y="387019"/>
                <a:ext cx="588763" cy="59643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595826" y="406257"/>
                <a:ext cx="4779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室</a:t>
                </a:r>
                <a:endPara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8" name="文本框 46" title=""/>
          <p:cNvSpPr txBox="1"/>
          <p:nvPr/>
        </p:nvSpPr>
        <p:spPr>
          <a:xfrm>
            <a:off x="3577977" y="956160"/>
            <a:ext cx="270939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自制“望远镜”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46" title=""/>
          <p:cNvSpPr txBox="1"/>
          <p:nvPr/>
        </p:nvSpPr>
        <p:spPr>
          <a:xfrm>
            <a:off x="377065" y="1624854"/>
            <a:ext cx="4600179" cy="2711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5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如图所示，将近视镜片与远视镜片沿刻度尺放置。从近视镜片望过去，同时调节两镜片之间的距离，你看到的景物有什么变化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 title=""/>
          <p:cNvGrpSpPr/>
          <p:nvPr/>
        </p:nvGrpSpPr>
        <p:grpSpPr>
          <a:xfrm>
            <a:off x="4831770" y="1942625"/>
            <a:ext cx="4103717" cy="2244715"/>
            <a:chOff x="4831770" y="1942625"/>
            <a:chExt cx="4103717" cy="224471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31770" y="1942625"/>
              <a:ext cx="4103717" cy="1530081"/>
            </a:xfrm>
            <a:prstGeom prst="rect">
              <a:avLst/>
            </a:prstGeom>
          </p:spPr>
        </p:pic>
        <p:sp>
          <p:nvSpPr>
            <p:cNvPr id="21" name="文本框 46"/>
            <p:cNvSpPr txBox="1"/>
            <p:nvPr/>
          </p:nvSpPr>
          <p:spPr>
            <a:xfrm>
              <a:off x="5541862" y="3479454"/>
              <a:ext cx="267735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>
                  <a:latin typeface="黑体" panose="02010609060101010101" pitchFamily="49" charset="-122"/>
                  <a:ea typeface="黑体" panose="02010609060101010101" pitchFamily="49" charset="-122"/>
                </a:rPr>
                <a:t>用近视镜片与远视镜片制成的“望远镜”</a:t>
              </a:r>
              <a:endParaRPr lang="zh-CN" altLang="en-US" sz="2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3157" y="2035722"/>
              <a:ext cx="952330" cy="377338"/>
            </a:xfrm>
            <a:prstGeom prst="rect">
              <a:avLst/>
            </a:prstGeom>
          </p:spPr>
        </p:pic>
      </p:grpSp>
      <p:sp>
        <p:nvSpPr>
          <p:cNvPr id="22" name="文本框 46" title="">
            <a:hlinkClick r:id="rId4" action="ppaction://hlinkfile"/>
          </p:cNvPr>
          <p:cNvSpPr txBox="1"/>
          <p:nvPr/>
        </p:nvSpPr>
        <p:spPr>
          <a:xfrm>
            <a:off x="7811489" y="2035722"/>
            <a:ext cx="134290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远视镜片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46" title="">
            <a:hlinkClick r:id="rId2" action="ppaction://hlinkfile"/>
          </p:cNvPr>
          <p:cNvSpPr txBox="1"/>
          <p:nvPr/>
        </p:nvSpPr>
        <p:spPr>
          <a:xfrm>
            <a:off x="3117129" y="776864"/>
            <a:ext cx="234872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非光学望远镜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6" title="">
            <a:hlinkClick r:id="rId2" action="ppaction://hlinkfile"/>
          </p:cNvPr>
          <p:cNvSpPr txBox="1"/>
          <p:nvPr/>
        </p:nvSpPr>
        <p:spPr>
          <a:xfrm>
            <a:off x="1205202" y="359391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科学书屋</a:t>
            </a:r>
            <a:endParaRPr lang="zh-CN" altLang="en-US" sz="28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非光学望远镜" title="">
            <a:hlinkClick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23427" y="1418448"/>
            <a:ext cx="6097145" cy="34350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 title=""/>
          <p:cNvSpPr/>
          <p:nvPr/>
        </p:nvSpPr>
        <p:spPr>
          <a:xfrm>
            <a:off x="693737" y="1159161"/>
            <a:ext cx="7756525" cy="27304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latinLnBrk="1" hangingPunct="1">
              <a:lnSpc>
                <a:spcPct val="125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lang="zh-CN" altLang="en-US" sz="2800" b="1">
                <a:latin typeface="+mj-lt"/>
                <a:ea typeface="+mj-ea"/>
              </a:rPr>
              <a:t>生物课上，小明用一个放大镜近距离观察小昆虫，他看到的是小昆虫</a:t>
            </a:r>
            <a:r>
              <a:rPr lang="en-US" altLang="zh-CN" sz="2800" b="1">
                <a:latin typeface="+mj-lt"/>
                <a:ea typeface="+mj-ea"/>
              </a:rPr>
              <a:t>_________(</a:t>
            </a:r>
            <a:r>
              <a:rPr lang="zh-CN" altLang="en-US" sz="2800" b="1">
                <a:latin typeface="+mj-lt"/>
                <a:ea typeface="+mj-ea"/>
              </a:rPr>
              <a:t>选填“正立”或“倒立”</a:t>
            </a:r>
            <a:r>
              <a:rPr lang="en-US" altLang="zh-CN" sz="2800" b="1">
                <a:latin typeface="+mj-lt"/>
                <a:ea typeface="+mj-ea"/>
              </a:rPr>
              <a:t>)</a:t>
            </a:r>
            <a:r>
              <a:rPr lang="zh-CN" altLang="en-US" sz="2800" b="1">
                <a:latin typeface="+mj-lt"/>
                <a:ea typeface="+mj-ea"/>
              </a:rPr>
              <a:t>的虚像。当他发现小昆虫看得不太清楚时，正确的做法是将放大镜离小昆虫稍</a:t>
            </a:r>
            <a:endParaRPr lang="zh-CN" altLang="en-US" sz="2800" b="1">
              <a:latin typeface="+mj-lt"/>
              <a:ea typeface="+mj-ea"/>
            </a:endParaRPr>
          </a:p>
          <a:p>
            <a:pPr lvl="0" eaLnBrk="1" latinLnBrk="1" hangingPunct="1">
              <a:lnSpc>
                <a:spcPct val="125000"/>
              </a:lnSpc>
              <a:defRPr/>
            </a:pPr>
            <a:r>
              <a:rPr lang="en-US" altLang="zh-CN" sz="2800" b="1">
                <a:latin typeface="+mj-lt"/>
                <a:ea typeface="+mj-ea"/>
              </a:rPr>
              <a:t>_______(</a:t>
            </a:r>
            <a:r>
              <a:rPr lang="zh-CN" altLang="en-US" sz="2800" b="1">
                <a:latin typeface="+mj-lt"/>
                <a:ea typeface="+mj-ea"/>
              </a:rPr>
              <a:t>选填“远”或“近”</a:t>
            </a:r>
            <a:r>
              <a:rPr lang="en-US" altLang="zh-CN" sz="2800" b="1">
                <a:latin typeface="+mj-lt"/>
                <a:ea typeface="+mj-ea"/>
              </a:rPr>
              <a:t>)</a:t>
            </a:r>
            <a:r>
              <a:rPr lang="zh-CN" altLang="en-US" sz="2800" b="1">
                <a:latin typeface="+mj-lt"/>
                <a:ea typeface="+mj-ea"/>
              </a:rPr>
              <a:t>一点儿。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9" name="TextBox 7" title=""/>
          <p:cNvSpPr txBox="1">
            <a:spLocks noChangeArrowheads="1"/>
          </p:cNvSpPr>
          <p:nvPr/>
        </p:nvSpPr>
        <p:spPr bwMode="auto">
          <a:xfrm>
            <a:off x="5385117" y="1710023"/>
            <a:ext cx="105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立正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3758882" y="446275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随堂练习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6" name="TextBox 7" title=""/>
          <p:cNvSpPr txBox="1">
            <a:spLocks noChangeArrowheads="1"/>
          </p:cNvSpPr>
          <p:nvPr/>
        </p:nvSpPr>
        <p:spPr bwMode="auto">
          <a:xfrm>
            <a:off x="1124845" y="3314622"/>
            <a:ext cx="6517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 title=""/>
          <p:cNvSpPr/>
          <p:nvPr/>
        </p:nvSpPr>
        <p:spPr>
          <a:xfrm>
            <a:off x="693737" y="1127988"/>
            <a:ext cx="7756525" cy="273049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鲁老师在用投影仪放映幻灯片时，屏幕上出现正常画面，这时有一个小虫正好落在凸透镜的镜片上，此时对画面影响为（        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几乎无影响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      B.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画面上有只小虫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画面变得模糊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	      D.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画面上有小虫但不清晰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9" name="TextBox 7" title=""/>
          <p:cNvSpPr txBox="1">
            <a:spLocks noChangeArrowheads="1"/>
          </p:cNvSpPr>
          <p:nvPr/>
        </p:nvSpPr>
        <p:spPr bwMode="auto">
          <a:xfrm>
            <a:off x="5956877" y="2219177"/>
            <a:ext cx="46470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n-cs"/>
              </a:rPr>
              <a:t>A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3758882" y="446275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本节要点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917718" y="1166538"/>
            <a:ext cx="7537162" cy="3222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将透镜成像与人眼成像、视力矫正联系起来，知道科学用眼；</a:t>
            </a:r>
            <a:endParaRPr lang="en-US" altLang="zh-CN" sz="280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知道透镜成像在放大镜、显微镜和望远镜中的应用；</a:t>
            </a:r>
            <a:endParaRPr lang="en-US" altLang="zh-CN" sz="280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能为我国在观察外太空方面的成就感到自豪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 title=""/>
          <p:cNvSpPr/>
          <p:nvPr/>
        </p:nvSpPr>
        <p:spPr>
          <a:xfrm>
            <a:off x="554038" y="528494"/>
            <a:ext cx="7681913" cy="26971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关于显微镜的物镜和目镜所成的像，下列说法正确的是（       ）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．目镜成实像，物镜成虚像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．物镜成实像，目镜成虚像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．目镜和物镜都成实像    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．目镜和物镜都成虚像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8" name="矩形 47" title=""/>
          <p:cNvSpPr/>
          <p:nvPr/>
        </p:nvSpPr>
        <p:spPr>
          <a:xfrm>
            <a:off x="554038" y="3109913"/>
            <a:ext cx="7981950" cy="187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解析：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本题考查的是显微镜的目镜和物镜的成像性质。物镜将被观察物体第一次放大成实像，这个实像正好落在目镜的焦距以内，经目镜第二次放大后，成为放大的虚像。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0" title=""/>
          <p:cNvSpPr txBox="1">
            <a:spLocks noChangeArrowheads="1"/>
          </p:cNvSpPr>
          <p:nvPr/>
        </p:nvSpPr>
        <p:spPr bwMode="auto">
          <a:xfrm>
            <a:off x="2757056" y="965922"/>
            <a:ext cx="65881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1" lang="en-US" altLang="zh-CN" sz="2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矩形 46" title=""/>
          <p:cNvSpPr/>
          <p:nvPr/>
        </p:nvSpPr>
        <p:spPr>
          <a:xfrm>
            <a:off x="554038" y="320675"/>
            <a:ext cx="8094663" cy="30422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对于由两组凸透镜组成的望远镜来说，物镜和目镜所成的像分别是（       ）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放大的实像，放大的虚像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缩小的实像，缩小的虚像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缩小的实像，放大的虚像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放大的虚像，放大的实像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8" name="矩形 47" title=""/>
          <p:cNvSpPr/>
          <p:nvPr/>
        </p:nvSpPr>
        <p:spPr>
          <a:xfrm>
            <a:off x="554038" y="3225515"/>
            <a:ext cx="7322271" cy="1751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解析：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用望远镜观察的物体到物镜的距离都远大于物镜的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倍焦距，所以来自被观察物体的光经过物镜所成的像是缩小的实像，这个实像落在目镜的焦点以内，被目镜再放大，成为虚像。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9" name="Text Box 10" title=""/>
          <p:cNvSpPr txBox="1">
            <a:spLocks noChangeArrowheads="1"/>
          </p:cNvSpPr>
          <p:nvPr/>
        </p:nvSpPr>
        <p:spPr bwMode="auto">
          <a:xfrm>
            <a:off x="4078577" y="855085"/>
            <a:ext cx="65881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</a:t>
            </a:r>
            <a:endParaRPr kumimoji="1" lang="en-US" altLang="zh-CN" sz="2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/>
        </p:nvGrpSpPr>
        <p:grpSpPr>
          <a:xfrm>
            <a:off x="5664437" y="446275"/>
            <a:ext cx="2865169" cy="4403215"/>
            <a:chOff x="743803" y="2082873"/>
            <a:chExt cx="2000177" cy="3116559"/>
          </a:xfrm>
        </p:grpSpPr>
        <p:pic>
          <p:nvPicPr>
            <p:cNvPr id="22585" name="Picture 2" descr="E:\R八物上\第五章 透镜及其应用\第2节 生活中的透镜\jpg\095040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3803" y="2082873"/>
              <a:ext cx="2000177" cy="31165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86" name="文本框 6"/>
            <p:cNvSpPr txBox="1"/>
            <p:nvPr/>
          </p:nvSpPr>
          <p:spPr>
            <a:xfrm>
              <a:off x="808271" y="3005710"/>
              <a:ext cx="485857" cy="980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投影仪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文本框 17" title=""/>
          <p:cNvSpPr txBox="1"/>
          <p:nvPr/>
        </p:nvSpPr>
        <p:spPr>
          <a:xfrm>
            <a:off x="3758882" y="446275"/>
            <a:ext cx="16262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课堂小结</a:t>
            </a:r>
            <a:endParaRPr kumimoji="0" lang="zh-CN" altLang="en-US" sz="2800" b="1" kern="1200" cap="none" spc="0" normalizeH="0" baseline="0" noProof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grpSp>
        <p:nvGrpSpPr>
          <p:cNvPr id="9" name="组合 8" title=""/>
          <p:cNvGrpSpPr/>
          <p:nvPr/>
        </p:nvGrpSpPr>
        <p:grpSpPr>
          <a:xfrm>
            <a:off x="405068" y="1494259"/>
            <a:ext cx="4717650" cy="2817663"/>
            <a:chOff x="269986" y="1774813"/>
            <a:chExt cx="2854777" cy="2000344"/>
          </a:xfrm>
        </p:grpSpPr>
        <p:sp>
          <p:nvSpPr>
            <p:cNvPr id="22590" name="文本框 3"/>
            <p:cNvSpPr txBox="1"/>
            <p:nvPr/>
          </p:nvSpPr>
          <p:spPr>
            <a:xfrm>
              <a:off x="1284701" y="3403707"/>
              <a:ext cx="825347" cy="3714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放大镜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86" y="1774813"/>
              <a:ext cx="2854777" cy="144207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84" name="文本框 8" title=""/>
          <p:cNvSpPr txBox="1"/>
          <p:nvPr/>
        </p:nvSpPr>
        <p:spPr>
          <a:xfrm>
            <a:off x="3938658" y="4305569"/>
            <a:ext cx="1266681" cy="52320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显微镜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216" y="637094"/>
            <a:ext cx="5946775" cy="3360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82" name="文本框 59" title=""/>
          <p:cNvSpPr txBox="1"/>
          <p:nvPr/>
        </p:nvSpPr>
        <p:spPr>
          <a:xfrm>
            <a:off x="4104411" y="3931027"/>
            <a:ext cx="126769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望远镜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06" y="689253"/>
            <a:ext cx="6870700" cy="297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43" name="Rectangle 4" title=""/>
          <p:cNvSpPr/>
          <p:nvPr/>
        </p:nvSpPr>
        <p:spPr>
          <a:xfrm>
            <a:off x="901700" y="265113"/>
            <a:ext cx="61007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你知道透镜在生活中有哪些应用么？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" name="Picture 1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863" y="1042195"/>
            <a:ext cx="2044700" cy="1654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Picture 19" title=""/>
          <p:cNvPicPr>
            <a:picLocks noChangeAspect="1"/>
          </p:cNvPicPr>
          <p:nvPr/>
        </p:nvPicPr>
        <p:blipFill>
          <a:blip r:embed="rId3"/>
          <a:srcRect t="8748" b="5392"/>
          <a:stretch>
            <a:fillRect/>
          </a:stretch>
        </p:blipFill>
        <p:spPr>
          <a:xfrm>
            <a:off x="3579813" y="2744788"/>
            <a:ext cx="2371725" cy="203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Picture 21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663" y="2782888"/>
            <a:ext cx="1562100" cy="1900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矩形 52" title=""/>
          <p:cNvSpPr/>
          <p:nvPr/>
        </p:nvSpPr>
        <p:spPr>
          <a:xfrm>
            <a:off x="628650" y="990600"/>
            <a:ext cx="7902575" cy="3790950"/>
          </a:xfrm>
          <a:prstGeom prst="rect">
            <a:avLst/>
          </a:prstGeom>
          <a:noFill/>
          <a:ln w="38100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4" name="Picture 4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663" y="1133476"/>
            <a:ext cx="1651000" cy="164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050" y="3027363"/>
            <a:ext cx="2165350" cy="1558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67" name="文本框 1" title=""/>
          <p:cNvSpPr txBox="1"/>
          <p:nvPr/>
        </p:nvSpPr>
        <p:spPr>
          <a:xfrm>
            <a:off x="4688511" y="278183"/>
            <a:ext cx="1262063" cy="523875"/>
          </a:xfrm>
          <a:prstGeom prst="rect">
            <a:avLst/>
          </a:prstGeom>
          <a:solidFill>
            <a:srgbClr val="AFFFDF"/>
          </a:solidFill>
          <a:ln w="9525" cap="flat" cmpd="sng">
            <a:solidFill>
              <a:srgbClr val="AFFFD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放大镜</a:t>
            </a:r>
            <a:endParaRPr lang="zh-CN" altLang="en-US" sz="28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 title=""/>
          <p:cNvSpPr txBox="1"/>
          <p:nvPr/>
        </p:nvSpPr>
        <p:spPr>
          <a:xfrm>
            <a:off x="493713" y="1091047"/>
            <a:ext cx="8131175" cy="1133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放大镜就是凸透镜。它可以将较小的、肉眼不易辨清的物体“放大”，以便人们能看得更清楚。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矩形 4" title=""/>
          <p:cNvSpPr>
            <a:spLocks noChangeArrowheads="1"/>
          </p:cNvSpPr>
          <p:nvPr/>
        </p:nvSpPr>
        <p:spPr bwMode="auto">
          <a:xfrm>
            <a:off x="988486" y="461890"/>
            <a:ext cx="1439863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知识点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6" name="矩形 4" title=""/>
          <p:cNvSpPr>
            <a:spLocks noChangeArrowheads="1"/>
          </p:cNvSpPr>
          <p:nvPr/>
        </p:nvSpPr>
        <p:spPr bwMode="auto">
          <a:xfrm>
            <a:off x="2445664" y="458715"/>
            <a:ext cx="222553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透镜的应用</a:t>
            </a:r>
            <a:endParaRPr lang="zh-CN" altLang="en-US" sz="32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3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3" y="2390493"/>
            <a:ext cx="3651250" cy="2363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511" y="2271799"/>
            <a:ext cx="2886075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4" title=""/>
          <p:cNvSpPr>
            <a:spLocks noChangeArrowheads="1"/>
          </p:cNvSpPr>
          <p:nvPr/>
        </p:nvSpPr>
        <p:spPr bwMode="auto">
          <a:xfrm>
            <a:off x="842133" y="547689"/>
            <a:ext cx="35153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放大镜成像原理</a:t>
            </a:r>
            <a:endParaRPr lang="zh-CN" altLang="en-US" sz="280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538" y="2032429"/>
            <a:ext cx="1428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888" y="1451404"/>
            <a:ext cx="260350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94466">
            <a:off x="6573093" y="3129933"/>
            <a:ext cx="1143000" cy="1447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37" title=""/>
          <p:cNvGrpSpPr/>
          <p:nvPr/>
        </p:nvGrpSpPr>
        <p:grpSpPr>
          <a:xfrm>
            <a:off x="1042988" y="1378379"/>
            <a:ext cx="5903912" cy="2735262"/>
            <a:chOff x="889" y="436"/>
            <a:chExt cx="4608" cy="2448"/>
          </a:xfrm>
        </p:grpSpPr>
        <p:grpSp>
          <p:nvGrpSpPr>
            <p:cNvPr id="9" name="Group 35"/>
            <p:cNvGrpSpPr/>
            <p:nvPr/>
          </p:nvGrpSpPr>
          <p:grpSpPr>
            <a:xfrm>
              <a:off x="889" y="436"/>
              <a:ext cx="4608" cy="2448"/>
              <a:chOff x="844" y="346"/>
              <a:chExt cx="4608" cy="2448"/>
            </a:xfrm>
          </p:grpSpPr>
          <p:pic>
            <p:nvPicPr>
              <p:cNvPr id="12" name="Picture 5" descr="tutouji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31" y="346"/>
                <a:ext cx="265" cy="24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Line 7"/>
              <p:cNvSpPr/>
              <p:nvPr/>
            </p:nvSpPr>
            <p:spPr>
              <a:xfrm flipV="1">
                <a:off x="844" y="1570"/>
                <a:ext cx="460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4" name="Text Box 8"/>
              <p:cNvSpPr txBox="1"/>
              <p:nvPr/>
            </p:nvSpPr>
            <p:spPr>
              <a:xfrm>
                <a:off x="2154" y="1607"/>
                <a:ext cx="395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F</a:t>
                </a:r>
                <a:endParaRPr lang="en-US" altLang="zh-CN" sz="2800" b="1" i="1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5" name="Line 12"/>
              <p:cNvSpPr/>
              <p:nvPr/>
            </p:nvSpPr>
            <p:spPr>
              <a:xfrm flipH="1">
                <a:off x="2336" y="2160"/>
                <a:ext cx="0" cy="6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6" name="Line 14"/>
              <p:cNvSpPr/>
              <p:nvPr/>
            </p:nvSpPr>
            <p:spPr>
              <a:xfrm flipH="1">
                <a:off x="2352" y="2496"/>
                <a:ext cx="57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17" name="Text Box 17"/>
              <p:cNvSpPr txBox="1"/>
              <p:nvPr/>
            </p:nvSpPr>
            <p:spPr>
              <a:xfrm>
                <a:off x="2883" y="2197"/>
                <a:ext cx="332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i="1">
                    <a:solidFill>
                      <a:srgbClr val="FF0066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f</a:t>
                </a:r>
                <a:endParaRPr lang="en-US" altLang="zh-CN" sz="2800" b="1" i="1">
                  <a:solidFill>
                    <a:srgbClr val="FF0066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8" name="Line 19"/>
              <p:cNvSpPr/>
              <p:nvPr/>
            </p:nvSpPr>
            <p:spPr>
              <a:xfrm>
                <a:off x="3072" y="2496"/>
                <a:ext cx="48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19" name="Text Box 8"/>
              <p:cNvSpPr txBox="1"/>
              <p:nvPr/>
            </p:nvSpPr>
            <p:spPr>
              <a:xfrm>
                <a:off x="4646" y="1603"/>
                <a:ext cx="395" cy="4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F</a:t>
                </a:r>
                <a:endParaRPr lang="en-US" altLang="zh-CN" sz="2800" b="1" i="1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0" name="Oval 36"/>
            <p:cNvSpPr/>
            <p:nvPr/>
          </p:nvSpPr>
          <p:spPr>
            <a:xfrm>
              <a:off x="2290" y="1616"/>
              <a:ext cx="91" cy="9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eaLnBrk="1" hangingPunct="1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" name="Oval 36"/>
            <p:cNvSpPr/>
            <p:nvPr/>
          </p:nvSpPr>
          <p:spPr>
            <a:xfrm>
              <a:off x="4822" y="1612"/>
              <a:ext cx="91" cy="9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eaLnBrk="1" hangingPunct="1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63" title=""/>
          <p:cNvGrpSpPr/>
          <p:nvPr/>
        </p:nvGrpSpPr>
        <p:grpSpPr>
          <a:xfrm>
            <a:off x="3749675" y="2003854"/>
            <a:ext cx="738188" cy="96837"/>
            <a:chOff x="5919766" y="635170"/>
            <a:chExt cx="828571" cy="9265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919766" y="683777"/>
              <a:ext cx="828571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等腰三角形 21"/>
            <p:cNvSpPr/>
            <p:nvPr/>
          </p:nvSpPr>
          <p:spPr>
            <a:xfrm rot="5400000">
              <a:off x="6285942" y="591515"/>
              <a:ext cx="92656" cy="179969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组合 67" title=""/>
          <p:cNvGrpSpPr/>
          <p:nvPr/>
        </p:nvGrpSpPr>
        <p:grpSpPr>
          <a:xfrm rot="1027831">
            <a:off x="4486275" y="2054654"/>
            <a:ext cx="2466975" cy="1023937"/>
            <a:chOff x="6205388" y="305540"/>
            <a:chExt cx="2767706" cy="978931"/>
          </a:xfrm>
        </p:grpSpPr>
        <p:cxnSp>
          <p:nvCxnSpPr>
            <p:cNvPr id="24" name="直接连接符 23"/>
            <p:cNvCxnSpPr/>
            <p:nvPr/>
          </p:nvCxnSpPr>
          <p:spPr>
            <a:xfrm rot="20572168">
              <a:off x="6205388" y="305540"/>
              <a:ext cx="2767706" cy="978931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等腰三角形 24"/>
            <p:cNvSpPr/>
            <p:nvPr/>
          </p:nvSpPr>
          <p:spPr>
            <a:xfrm rot="5652558">
              <a:off x="6991278" y="592216"/>
              <a:ext cx="122936" cy="334832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6" name="组合 71" title=""/>
          <p:cNvGrpSpPr/>
          <p:nvPr/>
        </p:nvGrpSpPr>
        <p:grpSpPr>
          <a:xfrm rot="565932">
            <a:off x="3862388" y="1932416"/>
            <a:ext cx="1655762" cy="1876425"/>
            <a:chOff x="6381534" y="397750"/>
            <a:chExt cx="1857870" cy="1795215"/>
          </a:xfrm>
        </p:grpSpPr>
        <p:cxnSp>
          <p:nvCxnSpPr>
            <p:cNvPr id="27" name="直接连接符 26"/>
            <p:cNvCxnSpPr/>
            <p:nvPr/>
          </p:nvCxnSpPr>
          <p:spPr>
            <a:xfrm rot="20572168">
              <a:off x="6381534" y="397750"/>
              <a:ext cx="1857870" cy="179521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/>
            <p:cNvSpPr/>
            <p:nvPr/>
          </p:nvSpPr>
          <p:spPr>
            <a:xfrm rot="7298894">
              <a:off x="7428267" y="1218760"/>
              <a:ext cx="123023" cy="334880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29" name="直接连接符 28" title=""/>
          <p:cNvCxnSpPr/>
          <p:nvPr/>
        </p:nvCxnSpPr>
        <p:spPr>
          <a:xfrm>
            <a:off x="2317750" y="1145016"/>
            <a:ext cx="2241550" cy="935038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 title=""/>
          <p:cNvCxnSpPr/>
          <p:nvPr/>
        </p:nvCxnSpPr>
        <p:spPr>
          <a:xfrm>
            <a:off x="2882900" y="1313291"/>
            <a:ext cx="860425" cy="746125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838483" y="530559"/>
            <a:ext cx="310731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放大镜成像特点</a:t>
            </a:r>
            <a:endParaRPr lang="zh-CN" altLang="en-US" sz="280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 title=""/>
          <p:cNvGrpSpPr/>
          <p:nvPr/>
        </p:nvGrpSpPr>
        <p:grpSpPr>
          <a:xfrm>
            <a:off x="1881632" y="1207363"/>
            <a:ext cx="4550358" cy="2143848"/>
            <a:chOff x="1550364" y="1176189"/>
            <a:chExt cx="6165729" cy="3432717"/>
          </a:xfrm>
        </p:grpSpPr>
        <p:pic>
          <p:nvPicPr>
            <p:cNvPr id="3" name="Picture 2" descr="lz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5538" y="2063602"/>
              <a:ext cx="142875" cy="719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Picture 3" descr="lz_xu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9888" y="1482577"/>
              <a:ext cx="260350" cy="12969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4" descr="yanji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94466">
              <a:off x="6573093" y="3161106"/>
              <a:ext cx="1143000" cy="14478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Group 37"/>
            <p:cNvGrpSpPr/>
            <p:nvPr/>
          </p:nvGrpSpPr>
          <p:grpSpPr>
            <a:xfrm>
              <a:off x="1550364" y="1409552"/>
              <a:ext cx="5903912" cy="2735262"/>
              <a:chOff x="1285" y="436"/>
              <a:chExt cx="4608" cy="2448"/>
            </a:xfrm>
          </p:grpSpPr>
          <p:grpSp>
            <p:nvGrpSpPr>
              <p:cNvPr id="7" name="Group 35"/>
              <p:cNvGrpSpPr/>
              <p:nvPr/>
            </p:nvGrpSpPr>
            <p:grpSpPr>
              <a:xfrm>
                <a:off x="1285" y="436"/>
                <a:ext cx="4608" cy="2448"/>
                <a:chOff x="1240" y="346"/>
                <a:chExt cx="4608" cy="2448"/>
              </a:xfrm>
            </p:grpSpPr>
            <p:pic>
              <p:nvPicPr>
                <p:cNvPr id="10" name="Picture 5" descr="tutoujing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1" y="346"/>
                  <a:ext cx="265" cy="2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" name="Line 7"/>
                <p:cNvSpPr/>
                <p:nvPr/>
              </p:nvSpPr>
              <p:spPr>
                <a:xfrm flipV="1">
                  <a:off x="1240" y="1570"/>
                  <a:ext cx="460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2" name="Text Box 8"/>
                <p:cNvSpPr txBox="1"/>
                <p:nvPr/>
              </p:nvSpPr>
              <p:spPr>
                <a:xfrm>
                  <a:off x="2101" y="1522"/>
                  <a:ext cx="395" cy="4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800" b="1" i="1">
                      <a:solidFill>
                        <a:srgbClr val="FF3300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F</a:t>
                  </a:r>
                  <a:endParaRPr lang="en-US" altLang="zh-CN" sz="28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" name="Line 12"/>
                <p:cNvSpPr/>
                <p:nvPr/>
              </p:nvSpPr>
              <p:spPr>
                <a:xfrm flipH="1">
                  <a:off x="2336" y="2160"/>
                  <a:ext cx="0" cy="61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" name="Line 14"/>
                <p:cNvSpPr/>
                <p:nvPr/>
              </p:nvSpPr>
              <p:spPr>
                <a:xfrm flipH="1">
                  <a:off x="2352" y="2496"/>
                  <a:ext cx="576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5" name="Text Box 17"/>
                <p:cNvSpPr txBox="1"/>
                <p:nvPr/>
              </p:nvSpPr>
              <p:spPr>
                <a:xfrm>
                  <a:off x="2827" y="2181"/>
                  <a:ext cx="332" cy="4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 i="1">
                      <a:solidFill>
                        <a:srgbClr val="FF0066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f</a:t>
                  </a:r>
                  <a:endParaRPr lang="en-US" altLang="zh-CN" sz="2800" b="1" i="1">
                    <a:solidFill>
                      <a:srgbClr val="FF0066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6" name="Line 19"/>
                <p:cNvSpPr/>
                <p:nvPr/>
              </p:nvSpPr>
              <p:spPr>
                <a:xfrm>
                  <a:off x="3072" y="2496"/>
                  <a:ext cx="48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7" name="Text Box 8"/>
                <p:cNvSpPr txBox="1"/>
                <p:nvPr/>
              </p:nvSpPr>
              <p:spPr>
                <a:xfrm>
                  <a:off x="4646" y="1603"/>
                  <a:ext cx="395" cy="4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800" b="1" i="1">
                      <a:solidFill>
                        <a:srgbClr val="FF3300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F</a:t>
                  </a:r>
                  <a:endParaRPr lang="en-US" altLang="zh-CN" sz="28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8" name="Oval 36"/>
              <p:cNvSpPr/>
              <p:nvPr/>
            </p:nvSpPr>
            <p:spPr>
              <a:xfrm>
                <a:off x="2290" y="1616"/>
                <a:ext cx="91" cy="90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Oval 36"/>
              <p:cNvSpPr/>
              <p:nvPr/>
            </p:nvSpPr>
            <p:spPr>
              <a:xfrm>
                <a:off x="4822" y="1612"/>
                <a:ext cx="91" cy="90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8" name="组合 63"/>
            <p:cNvGrpSpPr/>
            <p:nvPr/>
          </p:nvGrpSpPr>
          <p:grpSpPr>
            <a:xfrm>
              <a:off x="3749675" y="2035027"/>
              <a:ext cx="738188" cy="96837"/>
              <a:chOff x="5919766" y="635170"/>
              <a:chExt cx="828571" cy="92656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5919766" y="683777"/>
                <a:ext cx="828571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等腰三角形 19"/>
              <p:cNvSpPr/>
              <p:nvPr/>
            </p:nvSpPr>
            <p:spPr>
              <a:xfrm rot="5400000">
                <a:off x="6285942" y="591515"/>
                <a:ext cx="92656" cy="179969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组合 67"/>
            <p:cNvGrpSpPr/>
            <p:nvPr/>
          </p:nvGrpSpPr>
          <p:grpSpPr>
            <a:xfrm rot="1027831">
              <a:off x="4486275" y="2085827"/>
              <a:ext cx="2466975" cy="1023937"/>
              <a:chOff x="6205388" y="305540"/>
              <a:chExt cx="2767706" cy="978931"/>
            </a:xfrm>
          </p:grpSpPr>
          <p:cxnSp>
            <p:nvCxnSpPr>
              <p:cNvPr id="22" name="直接连接符 21"/>
              <p:cNvCxnSpPr/>
              <p:nvPr/>
            </p:nvCxnSpPr>
            <p:spPr>
              <a:xfrm rot="20572168">
                <a:off x="6205388" y="305540"/>
                <a:ext cx="2767706" cy="978931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等腰三角形 22"/>
              <p:cNvSpPr/>
              <p:nvPr/>
            </p:nvSpPr>
            <p:spPr>
              <a:xfrm rot="5652558">
                <a:off x="6991278" y="592216"/>
                <a:ext cx="122936" cy="33483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组合 71"/>
            <p:cNvGrpSpPr/>
            <p:nvPr/>
          </p:nvGrpSpPr>
          <p:grpSpPr>
            <a:xfrm rot="565932">
              <a:off x="3862388" y="1963589"/>
              <a:ext cx="1655762" cy="1876425"/>
              <a:chOff x="6381534" y="397750"/>
              <a:chExt cx="1857870" cy="1795215"/>
            </a:xfrm>
          </p:grpSpPr>
          <p:cxnSp>
            <p:nvCxnSpPr>
              <p:cNvPr id="25" name="直接连接符 24"/>
              <p:cNvCxnSpPr/>
              <p:nvPr/>
            </p:nvCxnSpPr>
            <p:spPr>
              <a:xfrm rot="20572168">
                <a:off x="6381534" y="397750"/>
                <a:ext cx="1857870" cy="1795215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等腰三角形 25"/>
              <p:cNvSpPr/>
              <p:nvPr/>
            </p:nvSpPr>
            <p:spPr>
              <a:xfrm rot="7298894">
                <a:off x="7428267" y="1218760"/>
                <a:ext cx="123023" cy="334880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>
              <a:off x="2317750" y="1176189"/>
              <a:ext cx="2241550" cy="93503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882900" y="1344464"/>
              <a:ext cx="860425" cy="746125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4" title=""/>
          <p:cNvSpPr>
            <a:spLocks noChangeArrowheads="1"/>
          </p:cNvSpPr>
          <p:nvPr/>
        </p:nvSpPr>
        <p:spPr bwMode="auto">
          <a:xfrm>
            <a:off x="991969" y="3299256"/>
            <a:ext cx="6801209" cy="1541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）放大镜成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正立、放大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的像。</a:t>
            </a:r>
            <a:endParaRPr lang="en-US" altLang="zh-CN" sz="26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）物体到镜头的距离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像到镜头的距离。</a:t>
            </a:r>
            <a:endParaRPr lang="en-US" altLang="zh-CN" sz="26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）像和物体位于凸透镜的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同侧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337800" y="11226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011" y="1621542"/>
            <a:ext cx="5978408" cy="2796024"/>
          </a:xfrm>
          <a:prstGeom prst="rect">
            <a:avLst/>
          </a:prstGeom>
        </p:spPr>
      </p:pic>
      <p:sp>
        <p:nvSpPr>
          <p:cNvPr id="10287" name="文本框 47" title=""/>
          <p:cNvSpPr txBox="1"/>
          <p:nvPr/>
        </p:nvSpPr>
        <p:spPr>
          <a:xfrm>
            <a:off x="993775" y="309563"/>
            <a:ext cx="1266825" cy="523875"/>
          </a:xfrm>
          <a:prstGeom prst="rect">
            <a:avLst/>
          </a:prstGeom>
          <a:solidFill>
            <a:srgbClr val="AFFFDF"/>
          </a:solidFill>
          <a:ln w="9525" cap="flat" cmpd="sng">
            <a:solidFill>
              <a:srgbClr val="AFFFD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投影仪</a:t>
            </a:r>
            <a:endParaRPr lang="zh-CN" altLang="en-US" sz="28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88" name="文本框 3" title="">
            <a:hlinkClick r:id="rId3" action="ppaction://hlinkfile"/>
          </p:cNvPr>
          <p:cNvSpPr txBox="1"/>
          <p:nvPr/>
        </p:nvSpPr>
        <p:spPr>
          <a:xfrm>
            <a:off x="986100" y="965880"/>
            <a:ext cx="270215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投影仪的结构</a:t>
            </a:r>
            <a:endParaRPr lang="zh-CN" altLang="en-US" sz="2800" b="1">
              <a:solidFill>
                <a:srgbClr val="0000FF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" name="Text Box 3" title=""/>
          <p:cNvSpPr txBox="1"/>
          <p:nvPr/>
        </p:nvSpPr>
        <p:spPr>
          <a:xfrm>
            <a:off x="610238" y="3906044"/>
            <a:ext cx="7543162" cy="9887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来自投影片上图案的光，先经镜头折射，再</a:t>
            </a:r>
            <a:endParaRPr lang="en-US" altLang="zh-CN" sz="26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经平面镜反射，最终在屏幕上成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倒立</a:t>
            </a:r>
            <a:r>
              <a:rPr lang="zh-CN" altLang="en-US" sz="2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</a:t>
            </a:r>
            <a:r>
              <a:rPr lang="zh-CN" altLang="en-US" sz="2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的实像。</a:t>
            </a:r>
            <a:endParaRPr lang="zh-CN" altLang="en-US" sz="26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14" name="文本框 1" title=""/>
          <p:cNvSpPr txBox="1"/>
          <p:nvPr/>
        </p:nvSpPr>
        <p:spPr>
          <a:xfrm>
            <a:off x="898237" y="584654"/>
            <a:ext cx="343235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投影仪成像的原理</a:t>
            </a:r>
            <a:endParaRPr lang="zh-CN" altLang="en-US" sz="2800" b="1">
              <a:solidFill>
                <a:srgbClr val="0000FF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 title="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1764" y="1266117"/>
            <a:ext cx="5306292" cy="2481684"/>
          </a:xfrm>
          <a:prstGeom prst="rect">
            <a:avLst/>
          </a:prstGeom>
        </p:spPr>
      </p:pic>
      <p:sp>
        <p:nvSpPr>
          <p:cNvPr id="2" name="矩形 4" title="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6121587" y="2788124"/>
            <a:ext cx="276129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zh-CN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点击图片观看视频</a:t>
            </a:r>
            <a:r>
              <a:rPr lang="en-US" altLang="zh-CN" sz="20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59" name="文本框 46" title=""/>
          <p:cNvSpPr txBox="1"/>
          <p:nvPr/>
        </p:nvSpPr>
        <p:spPr>
          <a:xfrm>
            <a:off x="993775" y="309563"/>
            <a:ext cx="1266825" cy="523875"/>
          </a:xfrm>
          <a:prstGeom prst="rect">
            <a:avLst/>
          </a:prstGeom>
          <a:solidFill>
            <a:srgbClr val="AFFFDF"/>
          </a:solidFill>
          <a:ln w="9525" cap="flat" cmpd="sng">
            <a:solidFill>
              <a:srgbClr val="AFFFD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显微镜</a:t>
            </a:r>
            <a:endParaRPr lang="zh-CN" altLang="en-US" sz="2800" b="1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60" name="Picture 2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375" y="833438"/>
            <a:ext cx="2635250" cy="40399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Text Box 2" title=""/>
          <p:cNvSpPr txBox="1">
            <a:spLocks noChangeArrowheads="1"/>
          </p:cNvSpPr>
          <p:nvPr/>
        </p:nvSpPr>
        <p:spPr bwMode="auto">
          <a:xfrm>
            <a:off x="3076575" y="858401"/>
            <a:ext cx="6048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目镜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+mn-lt"/>
                <a:ea typeface="黑体" panose="02010609060101010101" pitchFamily="49" charset="-122"/>
                <a:cs typeface="+mn-cs"/>
              </a:rPr>
              <a:t>：靠近眼睛的凸透镜，焦距较长</a:t>
            </a:r>
            <a:endParaRPr kumimoji="0" lang="zh-CN" altLang="en-US" sz="2800" b="1" kern="1200" cap="none" spc="0" normalizeH="0" baseline="0" noProof="0">
              <a:solidFill>
                <a:schemeClr val="tx2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0" name="Text Box 3" title=""/>
          <p:cNvSpPr txBox="1">
            <a:spLocks noChangeArrowheads="1"/>
          </p:cNvSpPr>
          <p:nvPr/>
        </p:nvSpPr>
        <p:spPr bwMode="auto">
          <a:xfrm>
            <a:off x="3076575" y="1557337"/>
            <a:ext cx="569335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物镜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+mn-lt"/>
                <a:ea typeface="黑体" panose="02010609060101010101" pitchFamily="49" charset="-122"/>
                <a:cs typeface="+mn-cs"/>
              </a:rPr>
              <a:t>：靠近被观察物体的凸透镜，</a:t>
            </a:r>
            <a:endParaRPr kumimoji="0" lang="en-US" altLang="zh-CN" sz="2800" b="1" kern="1200" cap="none" spc="0" normalizeH="0" baseline="0" noProof="0">
              <a:solidFill>
                <a:schemeClr val="tx2"/>
              </a:solidFill>
              <a:latin typeface="+mn-lt"/>
              <a:ea typeface="黑体" panose="02010609060101010101" pitchFamily="49" charset="-122"/>
              <a:cs typeface="+mn-cs"/>
            </a:endParaRPr>
          </a:p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tx2"/>
                </a:solidFill>
                <a:latin typeface="+mn-lt"/>
                <a:ea typeface="黑体" panose="02010609060101010101" pitchFamily="49" charset="-122"/>
              </a:rPr>
              <a:t>           </a:t>
            </a:r>
            <a:r>
              <a:rPr lang="zh-CN" altLang="en-US" sz="2800" b="1">
                <a:solidFill>
                  <a:schemeClr val="tx2"/>
                </a:solidFill>
                <a:latin typeface="+mn-lt"/>
                <a:ea typeface="黑体" panose="02010609060101010101" pitchFamily="49" charset="-122"/>
              </a:rPr>
              <a:t>焦距很短</a:t>
            </a:r>
            <a:endParaRPr kumimoji="0" lang="zh-CN" altLang="en-US" sz="2800" b="1" kern="1200" cap="none" spc="0" normalizeH="0" baseline="0" noProof="0">
              <a:solidFill>
                <a:schemeClr val="tx2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3" title=""/>
          <p:cNvSpPr txBox="1">
            <a:spLocks noChangeArrowheads="1"/>
          </p:cNvSpPr>
          <p:nvPr/>
        </p:nvSpPr>
        <p:spPr bwMode="auto">
          <a:xfrm>
            <a:off x="3076575" y="2742932"/>
            <a:ext cx="56933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载物台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+mn-lt"/>
                <a:ea typeface="黑体" panose="02010609060101010101" pitchFamily="49" charset="-122"/>
                <a:cs typeface="+mn-cs"/>
              </a:rPr>
              <a:t>：承载被观察的物体</a:t>
            </a:r>
            <a:endParaRPr kumimoji="0" lang="zh-CN" altLang="en-US" sz="2800" b="1" kern="1200" cap="none" spc="0" normalizeH="0" baseline="0" noProof="0">
              <a:solidFill>
                <a:schemeClr val="tx2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3" title=""/>
          <p:cNvSpPr txBox="1">
            <a:spLocks noChangeArrowheads="1"/>
          </p:cNvSpPr>
          <p:nvPr/>
        </p:nvSpPr>
        <p:spPr bwMode="auto">
          <a:xfrm>
            <a:off x="3095625" y="3415565"/>
            <a:ext cx="569335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反光镜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+mn-lt"/>
                <a:ea typeface="黑体" panose="02010609060101010101" pitchFamily="49" charset="-122"/>
                <a:cs typeface="+mn-cs"/>
              </a:rPr>
              <a:t>：增加光的强度，</a:t>
            </a:r>
            <a:endParaRPr kumimoji="0" lang="en-US" altLang="zh-CN" sz="2800" b="1" kern="1200" cap="none" spc="0" normalizeH="0" baseline="0" noProof="0">
              <a:solidFill>
                <a:schemeClr val="tx2"/>
              </a:solidFill>
              <a:latin typeface="+mn-lt"/>
              <a:ea typeface="黑体" panose="02010609060101010101" pitchFamily="49" charset="-122"/>
              <a:cs typeface="+mn-cs"/>
            </a:endParaRPr>
          </a:p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tx2"/>
                </a:solidFill>
                <a:latin typeface="+mn-lt"/>
                <a:ea typeface="黑体" panose="02010609060101010101" pitchFamily="49" charset="-122"/>
              </a:rPr>
              <a:t>               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+mn-lt"/>
                <a:ea typeface="黑体" panose="02010609060101010101" pitchFamily="49" charset="-122"/>
                <a:cs typeface="+mn-cs"/>
              </a:rPr>
              <a:t>照亮被观察的物体</a:t>
            </a:r>
            <a:endParaRPr kumimoji="0" lang="zh-CN" altLang="en-US" sz="2800" b="1" kern="1200" cap="none" spc="0" normalizeH="0" baseline="0" noProof="0">
              <a:solidFill>
                <a:schemeClr val="tx2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TFmYzMxYzE1NGFjZjA3YzNlZjRkZGVhNjQyYmRkOTYifQ==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2800" b="1" dirty="0" smtClean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resentationFormat>On-screen Show (16:9)</PresentationFormat>
  <Paragraphs>92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Times New Roman</vt:lpstr>
      <vt:lpstr>黑体</vt:lpstr>
      <vt:lpstr>楷体</vt:lpstr>
      <vt:lpstr>宋体</vt:lpstr>
      <vt:lpstr>楷体_GB2312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2024-08-07T15:22:18Z</cp:lastPrinted>
  <dcterms:created xsi:type="dcterms:W3CDTF">2024-08-07T15:22:18Z</dcterms:created>
  <dcterms:modified xsi:type="dcterms:W3CDTF">2024-08-07T07:22:18Z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