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1"/>
  </p:sldMasterIdLst>
  <p:notesMasterIdLst>
    <p:notesMasterId r:id="rId2"/>
  </p:notesMasterIdLst>
  <p:sldIdLst>
    <p:sldId id="256" r:id="rId3"/>
    <p:sldId id="257" r:id="rId4"/>
    <p:sldId id="377" r:id="rId5"/>
    <p:sldId id="378" r:id="rId6"/>
    <p:sldId id="379" r:id="rId7"/>
    <p:sldId id="262" r:id="rId8"/>
    <p:sldId id="365" r:id="rId9"/>
    <p:sldId id="366" r:id="rId10"/>
    <p:sldId id="367" r:id="rId11"/>
    <p:sldId id="369" r:id="rId12"/>
    <p:sldId id="370" r:id="rId13"/>
    <p:sldId id="380" r:id="rId14"/>
    <p:sldId id="368" r:id="rId15"/>
    <p:sldId id="371" r:id="rId16"/>
    <p:sldId id="372" r:id="rId17"/>
    <p:sldId id="373" r:id="rId18"/>
    <p:sldId id="374" r:id="rId19"/>
    <p:sldId id="375" r:id="rId20"/>
  </p:sldIdLst>
  <p:sldSz cx="9144000" cy="5143500" type="screen16x9"/>
  <p:notesSz cx="6858000" cy="9144000"/>
  <p:custDataLst>
    <p:tags r:id="rId21"/>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0"/>
    <p:restoredTop sz="94660"/>
  </p:normalViewPr>
  <p:slideViewPr>
    <p:cSldViewPr snapToGrid="0" showGuides="1">
      <p:cViewPr varScale="1">
        <p:scale>
          <a:sx n="139" d="100"/>
          <a:sy n="139" d="100"/>
        </p:scale>
        <p:origin x="810" y="120"/>
      </p:cViewPr>
      <p:guideLst>
        <p:guide orient="horz" pos="1620"/>
        <p:guide pos="2880"/>
      </p:guideLst>
    </p:cSldViewPr>
  </p:slideViewPr>
  <p:notesTextViewPr>
    <p:cViewPr>
      <p:scale>
        <a:sx n="1" d="1"/>
        <a:sy n="1" d="1"/>
      </p:scale>
      <p:origin x="0" y="0"/>
    </p:cViewPr>
  </p:notesTextViewPr>
  <p:notesViewPr>
    <p:cSldViewPr>
      <p:cViewPr>
        <p:scale>
          <a:sx n="1" d="100"/>
          <a:sy n="1" d="100"/>
        </p:scale>
        <p:origin x="0" y="0"/>
      </p:cViewPr>
    </p:cSldViewPr>
  </p:notesViewPr>
  <p:gridSpacing cx="36004" cy="36004"/>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bg1"/>
        </a:solidFill>
        <a:effectLst/>
      </p:bgPr>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A9C81443-42F7-4F9F-A052-33A7F71B4A26}"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BA051627-C4C8-4858-AD6C-705927A8211C}"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869950" y="3283743"/>
            <a:ext cx="7772400" cy="1102519"/>
          </a:xfrm>
          <a:prstGeom prst="rect">
            <a:avLst/>
          </a:prstGeom>
        </p:spPr>
        <p:txBody>
          <a:bodyPr anchor="ctr">
            <a:normAutofit/>
          </a:bodyPr>
          <a:lstStyle>
            <a:lvl1pPr>
              <a:defRPr sz="3200" b="1"/>
            </a:lvl1pPr>
          </a:lstStyle>
          <a:p>
            <a:r>
              <a:rPr lang="zh-CN" altLang="en-US"/>
              <a:t>单击此处编辑母版标题样式</a:t>
            </a:r>
            <a:endParaRPr lang="zh-CN" altLang="en-US"/>
          </a:p>
        </p:txBody>
      </p:sp>
      <p:sp>
        <p:nvSpPr>
          <p:cNvPr id="3" name="副标题 2"/>
          <p:cNvSpPr>
            <a:spLocks noGrp="1"/>
          </p:cNvSpPr>
          <p:nvPr>
            <p:ph type="subTitle" idx="1"/>
          </p:nvPr>
        </p:nvSpPr>
        <p:spPr>
          <a:xfrm>
            <a:off x="1585912" y="4309244"/>
            <a:ext cx="6400800" cy="665212"/>
          </a:xfrm>
          <a:prstGeom prst="rect">
            <a:avLst/>
          </a:prstGeom>
        </p:spPr>
        <p:txBody>
          <a:bodyPr anchor="ctr"/>
          <a:lstStyle>
            <a:lvl1pPr marL="0" indent="0" algn="ctr">
              <a:buNone/>
              <a:defRPr b="1">
                <a:solidFill>
                  <a:schemeClr val="tx1"/>
                </a:solidFill>
                <a:latin typeface="楷体_GB2312" pitchFamily="49" charset="-122"/>
                <a:ea typeface="楷体_GB2312"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13_竖排标题与文本">
    <p:spTree>
      <p:nvGrpSpPr>
        <p:cNvPr id="1" name=""/>
        <p:cNvGrpSpPr/>
        <p:nvPr/>
      </p:nvGrpSpPr>
      <p:grpSpPr>
        <a:xfrm>
          <a:off x="0" y="0"/>
          <a:ext cx="0" cy="0"/>
        </a:xfrm>
      </p:grpSpPr>
      <p:sp>
        <p:nvSpPr>
          <p:cNvPr id="2" name="矩形 1"/>
          <p:cNvSpPr/>
          <p:nvPr/>
        </p:nvSpPr>
        <p:spPr>
          <a:xfrm>
            <a:off x="0" y="0"/>
            <a:ext cx="9144000" cy="5143500"/>
          </a:xfrm>
          <a:prstGeom prst="rect">
            <a:avLst/>
          </a:prstGeom>
          <a:solidFill>
            <a:srgbClr val="01A0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075" name="组合 15"/>
          <p:cNvGrpSpPr/>
          <p:nvPr userDrawn="1"/>
        </p:nvGrpSpPr>
        <p:grpSpPr>
          <a:xfrm>
            <a:off x="0" y="33338"/>
            <a:ext cx="9128125" cy="5110162"/>
            <a:chOff x="1962819" y="1467988"/>
            <a:chExt cx="8266359" cy="3878175"/>
          </a:xfrm>
        </p:grpSpPr>
        <p:sp>
          <p:nvSpPr>
            <p:cNvPr id="4" name="矩形 3"/>
            <p:cNvSpPr/>
            <p:nvPr/>
          </p:nvSpPr>
          <p:spPr>
            <a:xfrm>
              <a:off x="2054827" y="1566780"/>
              <a:ext cx="8073717" cy="3709506"/>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矩形 4"/>
            <p:cNvSpPr/>
            <p:nvPr/>
          </p:nvSpPr>
          <p:spPr>
            <a:xfrm>
              <a:off x="1962819" y="1467988"/>
              <a:ext cx="8266359" cy="3878175"/>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2026075" y="1530636"/>
              <a:ext cx="8141286" cy="3768541"/>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3077" name="图片 15"/>
          <p:cNvPicPr>
            <a:picLocks noChangeAspect="1"/>
          </p:cNvPicPr>
          <p:nvPr userDrawn="1"/>
        </p:nvPicPr>
        <p:blipFill>
          <a:blip r:embed="rId1"/>
          <a:stretch>
            <a:fillRect/>
          </a:stretch>
        </p:blipFill>
        <p:spPr>
          <a:xfrm>
            <a:off x="7515225" y="4227513"/>
            <a:ext cx="1570038" cy="1109662"/>
          </a:xfrm>
          <a:prstGeom prst="rect">
            <a:avLst/>
          </a:prstGeom>
          <a:noFill/>
          <a:ln w="9525">
            <a:noFill/>
          </a:ln>
        </p:spPr>
      </p:pic>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t/>
            </a:fld>
            <a:endParaRPr lang="zh-CN" alt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image" Target="file:///D:\qq&#25991;&#20214;\712321467\Image\C2C\Image2\%7b75232B38-A165-1FB7-499C-2E1C792CACB5%7d.png" TargetMode="External" /><Relationship Id="rId7" Type="http://schemas.openxmlformats.org/officeDocument/2006/relationships/image" Target="../media/image2.png" /><Relationship Id="rId8"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noFill/>
        <a:effectLst/>
      </p:bgPr>
    </p:bg>
    <p:spTree>
      <p:nvGrpSpPr>
        <p:cNvPr id="1" name=""/>
        <p:cNvGrpSpPr/>
        <p:nvPr/>
      </p:nvGrpSpPr>
      <p:grpSpPr>
        <a:xfrm>
          <a:off x="0" y="0"/>
          <a:ext cx="0" cy="0"/>
        </a:xfrm>
      </p:grpSpPr>
      <p:pic>
        <p:nvPicPr>
          <p:cNvPr id="2" name="图片 1073743875" descr="学科网 zxxk.com" title=""/>
          <p:cNvPicPr>
            <a:picLocks noChangeAspect="1"/>
          </p:cNvPicPr>
          <p:nvPr/>
        </p:nvPicPr>
        <p:blipFill>
          <a:blip r:embed="rId7" r:link="rId6"/>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p:timing/>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5pPr>
      <a:lvl6pPr marL="4572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6pPr>
      <a:lvl7pPr marL="9144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7pPr>
      <a:lvl8pPr marL="13716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8pPr>
      <a:lvl9pPr marL="18288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9pPr>
    </p:titleStyle>
    <p:bodyStyle>
      <a:lvl1pPr algn="l" rtl="0" eaLnBrk="0" fontAlgn="base" hangingPunct="0">
        <a:spcBef>
          <a:spcPct val="20000"/>
        </a:spcBef>
        <a:spcAft>
          <a:spcPct val="0"/>
        </a:spcAft>
        <a:defRPr sz="2400" b="1"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4.png" /><Relationship Id="rId4" Type="http://schemas.openxmlformats.org/officeDocument/2006/relationships/image" Target="../media/image5.png" /><Relationship Id="rId5" Type="http://schemas.openxmlformats.org/officeDocument/2006/relationships/image" Target="../media/image6.png" /><Relationship Id="rId6" Type="http://schemas.openxmlformats.org/officeDocument/2006/relationships/image" Target="../media/image7.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 Id="rId3" Type="http://schemas.openxmlformats.org/officeDocument/2006/relationships/image" Target="../media/image9.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098" name="文本框 4" title=""/>
          <p:cNvSpPr txBox="1"/>
          <p:nvPr/>
        </p:nvSpPr>
        <p:spPr>
          <a:xfrm>
            <a:off x="3758315" y="3645557"/>
            <a:ext cx="1612900" cy="521970"/>
          </a:xfrm>
          <a:prstGeom prst="rect">
            <a:avLst/>
          </a:prstGeom>
          <a:noFill/>
          <a:ln w="9525">
            <a:noFill/>
          </a:ln>
        </p:spPr>
        <p:txBody>
          <a:bodyPr wrap="none">
            <a:spAutoFit/>
          </a:bodyPr>
          <a:lstStyle/>
          <a:p>
            <a:pPr eaLnBrk="1" hangingPunct="1"/>
            <a:r>
              <a:rPr lang="zh-CN" altLang="en-US" sz="2800" b="1">
                <a:latin typeface="黑体" panose="02010609060101010101" pitchFamily="49" charset="-122"/>
                <a:ea typeface="黑体" panose="02010609060101010101" pitchFamily="49" charset="-122"/>
              </a:rPr>
              <a:t>本章复习</a:t>
            </a:r>
            <a:endParaRPr lang="zh-CN" altLang="en-US" sz="2800" b="1">
              <a:latin typeface="黑体" panose="02010609060101010101" pitchFamily="49" charset="-122"/>
              <a:ea typeface="黑体" panose="02010609060101010101" pitchFamily="49" charset="-122"/>
            </a:endParaRPr>
          </a:p>
        </p:txBody>
      </p:sp>
      <p:cxnSp>
        <p:nvCxnSpPr>
          <p:cNvPr id="7" name="直接连接符 6" title=""/>
          <p:cNvCxnSpPr/>
          <p:nvPr/>
        </p:nvCxnSpPr>
        <p:spPr>
          <a:xfrm>
            <a:off x="2445254" y="4210341"/>
            <a:ext cx="43366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00" name="文本框 8" title=""/>
          <p:cNvSpPr txBox="1"/>
          <p:nvPr/>
        </p:nvSpPr>
        <p:spPr>
          <a:xfrm>
            <a:off x="3060700" y="4273550"/>
            <a:ext cx="3022600" cy="400050"/>
          </a:xfrm>
          <a:prstGeom prst="rect">
            <a:avLst/>
          </a:prstGeom>
          <a:noFill/>
          <a:ln w="9525">
            <a:noFill/>
          </a:ln>
        </p:spPr>
        <p:txBody>
          <a:bodyPr wrap="none">
            <a:spAutoFit/>
          </a:bodyPr>
          <a:lstStyle/>
          <a:p>
            <a:pPr eaLnBrk="1" hangingPunct="1"/>
            <a:r>
              <a:rPr lang="zh-CN" altLang="en-US" sz="2000" b="1">
                <a:latin typeface="黑体" panose="02010609060101010101" pitchFamily="49" charset="-122"/>
                <a:ea typeface="黑体" panose="02010609060101010101" pitchFamily="49" charset="-122"/>
              </a:rPr>
              <a:t>沪科版</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八年级物理上册</a:t>
            </a:r>
            <a:endParaRPr lang="zh-CN" altLang="en-US" sz="2000" b="1">
              <a:latin typeface="黑体" panose="02010609060101010101" pitchFamily="49" charset="-122"/>
              <a:ea typeface="黑体" panose="02010609060101010101" pitchFamily="49" charset="-122"/>
            </a:endParaRPr>
          </a:p>
        </p:txBody>
      </p:sp>
      <p:sp>
        <p:nvSpPr>
          <p:cNvPr id="5" name="文本框 4" title=""/>
          <p:cNvSpPr txBox="1"/>
          <p:nvPr/>
        </p:nvSpPr>
        <p:spPr>
          <a:xfrm>
            <a:off x="1144350" y="2170048"/>
            <a:ext cx="3687228" cy="584775"/>
          </a:xfrm>
          <a:prstGeom prst="rect">
            <a:avLst/>
          </a:prstGeom>
          <a:noFill/>
          <a:ln w="9525">
            <a:noFill/>
          </a:ln>
        </p:spPr>
        <p:txBody>
          <a:bodyPr wrap="none">
            <a:spAutoFit/>
          </a:bodyPr>
          <a:lstStyle/>
          <a:p>
            <a:pPr eaLnBrk="1" hangingPunct="1"/>
            <a:r>
              <a:rPr lang="zh-CN" altLang="en-US" sz="3200" b="1">
                <a:latin typeface="黑体" panose="02010609060101010101" pitchFamily="49" charset="-122"/>
                <a:ea typeface="黑体" panose="02010609060101010101" pitchFamily="49" charset="-122"/>
              </a:rPr>
              <a:t>第四章 神奇的透镜</a:t>
            </a:r>
            <a:endParaRPr lang="zh-CN" altLang="en-US" sz="3200" b="1">
              <a:latin typeface="黑体" panose="02010609060101010101" pitchFamily="49" charset="-122"/>
              <a:ea typeface="黑体" panose="02010609060101010101" pitchFamily="49" charset="-122"/>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5" name="Rectangle 2" title=""/>
          <p:cNvSpPr>
            <a:spLocks noChangeArrowheads="1"/>
          </p:cNvSpPr>
          <p:nvPr/>
        </p:nvSpPr>
        <p:spPr bwMode="auto">
          <a:xfrm>
            <a:off x="3567113" y="367878"/>
            <a:ext cx="2009775" cy="547688"/>
          </a:xfrm>
          <a:prstGeom prst="rect">
            <a:avLst/>
          </a:prstGeom>
          <a:solidFill>
            <a:srgbClr val="FF00FF"/>
          </a:solidFill>
          <a:ln>
            <a:noFill/>
          </a:ln>
          <a:effectLst>
            <a:outerShdw dist="35921" dir="2700000" algn="ctr" rotWithShape="0">
              <a:srgbClr val="E7E6E6"/>
            </a:outerShdw>
          </a:effec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方正兰亭粗黑简体" panose="02000000000000000000" pitchFamily="2" charset="-122"/>
                <a:ea typeface="方正兰亭粗黑简体" panose="02000000000000000000" pitchFamily="2" charset="-122"/>
                <a:cs typeface="Times New Roman" panose="02020603050405020304" pitchFamily="18" charset="0"/>
              </a:rPr>
              <a:t>知识梳理</a:t>
            </a:r>
            <a:endParaRPr kumimoji="0" lang="zh-CN" altLang="en-US" sz="2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方正兰亭粗黑简体" panose="02000000000000000000" pitchFamily="2" charset="-122"/>
              <a:ea typeface="方正兰亭粗黑简体" panose="02000000000000000000" pitchFamily="2" charset="-122"/>
              <a:cs typeface="Times New Roman" panose="02020603050405020304" pitchFamily="18" charset="0"/>
            </a:endParaRPr>
          </a:p>
        </p:txBody>
      </p:sp>
      <p:sp>
        <p:nvSpPr>
          <p:cNvPr id="20" name="左大括号 19" title=""/>
          <p:cNvSpPr/>
          <p:nvPr/>
        </p:nvSpPr>
        <p:spPr>
          <a:xfrm>
            <a:off x="1946730" y="2082943"/>
            <a:ext cx="324324" cy="2017503"/>
          </a:xfrm>
          <a:prstGeom prst="leftBrace">
            <a:avLst>
              <a:gd name="adj1" fmla="val 7811"/>
              <a:gd name="adj2" fmla="val 50000"/>
            </a:avLst>
          </a:prstGeom>
          <a:ln w="19050">
            <a:solidFill>
              <a:srgbClr val="9BE5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600"/>
          </a:p>
        </p:txBody>
      </p:sp>
      <p:sp>
        <p:nvSpPr>
          <p:cNvPr id="22" name="矩形 21" title=""/>
          <p:cNvSpPr/>
          <p:nvPr/>
        </p:nvSpPr>
        <p:spPr>
          <a:xfrm>
            <a:off x="202977" y="737026"/>
            <a:ext cx="2224088" cy="46196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本章知识梳理</a:t>
            </a:r>
            <a:endParaRPr kumimoji="0" lang="zh-CN" altLang="en-US" sz="2400" b="1" i="0" u="none" strike="noStrike" kern="1200" cap="none" spc="0" normalizeH="0" baseline="0" noProof="0">
              <a:ln>
                <a:noFill/>
              </a:ln>
              <a:solidFill>
                <a:srgbClr val="0066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grpSp>
        <p:nvGrpSpPr>
          <p:cNvPr id="24" name="组合 23" title=""/>
          <p:cNvGrpSpPr/>
          <p:nvPr/>
        </p:nvGrpSpPr>
        <p:grpSpPr>
          <a:xfrm>
            <a:off x="1086390" y="2845472"/>
            <a:ext cx="941784" cy="492443"/>
            <a:chOff x="1257353" y="694544"/>
            <a:chExt cx="941784" cy="492443"/>
          </a:xfrm>
        </p:grpSpPr>
        <p:sp>
          <p:nvSpPr>
            <p:cNvPr id="25" name="矩形 24"/>
            <p:cNvSpPr/>
            <p:nvPr/>
          </p:nvSpPr>
          <p:spPr>
            <a:xfrm>
              <a:off x="1276611" y="699542"/>
              <a:ext cx="858299" cy="481285"/>
            </a:xfrm>
            <a:prstGeom prst="rect">
              <a:avLst/>
            </a:prstGeom>
            <a:solidFill>
              <a:srgbClr val="9B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a:solidFill>
                  <a:schemeClr val="tx1"/>
                </a:solidFill>
                <a:latin typeface="+mj-ea"/>
                <a:ea typeface="+mj-ea"/>
              </a:endParaRPr>
            </a:p>
          </p:txBody>
        </p:sp>
        <p:sp>
          <p:nvSpPr>
            <p:cNvPr id="26" name="文本框 25"/>
            <p:cNvSpPr txBox="1"/>
            <p:nvPr/>
          </p:nvSpPr>
          <p:spPr>
            <a:xfrm>
              <a:off x="1257353" y="694544"/>
              <a:ext cx="941784" cy="492443"/>
            </a:xfrm>
            <a:prstGeom prst="rect">
              <a:avLst/>
            </a:prstGeom>
            <a:noFill/>
          </p:spPr>
          <p:txBody>
            <a:bodyPr wrap="square" rtlCol="0">
              <a:spAutoFit/>
            </a:bodyPr>
            <a:lstStyle/>
            <a:p>
              <a:r>
                <a:rPr lang="zh-CN" altLang="en-US" sz="2600" b="1">
                  <a:latin typeface="+mj-ea"/>
                  <a:ea typeface="+mj-ea"/>
                </a:rPr>
                <a:t>透镜</a:t>
              </a:r>
              <a:endParaRPr lang="zh-CN" altLang="en-US" sz="2600" b="1">
                <a:latin typeface="+mj-ea"/>
                <a:ea typeface="+mj-ea"/>
              </a:endParaRPr>
            </a:p>
          </p:txBody>
        </p:sp>
      </p:grpSp>
      <p:grpSp>
        <p:nvGrpSpPr>
          <p:cNvPr id="39" name="组合 38" title=""/>
          <p:cNvGrpSpPr/>
          <p:nvPr/>
        </p:nvGrpSpPr>
        <p:grpSpPr>
          <a:xfrm>
            <a:off x="2187630" y="1556768"/>
            <a:ext cx="5601333" cy="1014982"/>
            <a:chOff x="2408739" y="3313439"/>
            <a:chExt cx="5601333" cy="1014982"/>
          </a:xfrm>
        </p:grpSpPr>
        <p:sp>
          <p:nvSpPr>
            <p:cNvPr id="40" name="矩形 39"/>
            <p:cNvSpPr/>
            <p:nvPr/>
          </p:nvSpPr>
          <p:spPr>
            <a:xfrm>
              <a:off x="2471853" y="3341500"/>
              <a:ext cx="5538219" cy="976301"/>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a:p>
          </p:txBody>
        </p:sp>
        <p:sp>
          <p:nvSpPr>
            <p:cNvPr id="41" name="文本框 40"/>
            <p:cNvSpPr txBox="1"/>
            <p:nvPr/>
          </p:nvSpPr>
          <p:spPr>
            <a:xfrm>
              <a:off x="2408739" y="3584363"/>
              <a:ext cx="1353720" cy="492443"/>
            </a:xfrm>
            <a:prstGeom prst="rect">
              <a:avLst/>
            </a:prstGeom>
            <a:noFill/>
          </p:spPr>
          <p:txBody>
            <a:bodyPr wrap="square" rtlCol="0">
              <a:spAutoFit/>
            </a:bodyPr>
            <a:lstStyle/>
            <a:p>
              <a:r>
                <a:rPr lang="zh-CN" altLang="en-US" sz="2600" b="1">
                  <a:solidFill>
                    <a:srgbClr val="0000FF"/>
                  </a:solidFill>
                  <a:latin typeface="+mj-ea"/>
                  <a:ea typeface="+mj-ea"/>
                </a:rPr>
                <a:t>凸透镜</a:t>
              </a:r>
              <a:endParaRPr lang="zh-CN" altLang="en-US" sz="2600" b="1">
                <a:solidFill>
                  <a:srgbClr val="0000FF"/>
                </a:solidFill>
                <a:latin typeface="+mj-ea"/>
                <a:ea typeface="+mj-ea"/>
              </a:endParaRPr>
            </a:p>
          </p:txBody>
        </p:sp>
        <p:sp>
          <p:nvSpPr>
            <p:cNvPr id="42" name="左大括号 41"/>
            <p:cNvSpPr/>
            <p:nvPr/>
          </p:nvSpPr>
          <p:spPr>
            <a:xfrm>
              <a:off x="3514784" y="3569448"/>
              <a:ext cx="244932" cy="556578"/>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600"/>
            </a:p>
          </p:txBody>
        </p:sp>
        <p:sp>
          <p:nvSpPr>
            <p:cNvPr id="43" name="文本框 42"/>
            <p:cNvSpPr txBox="1"/>
            <p:nvPr/>
          </p:nvSpPr>
          <p:spPr>
            <a:xfrm>
              <a:off x="3669985" y="3313439"/>
              <a:ext cx="4246568" cy="492443"/>
            </a:xfrm>
            <a:prstGeom prst="rect">
              <a:avLst/>
            </a:prstGeom>
            <a:noFill/>
          </p:spPr>
          <p:txBody>
            <a:bodyPr wrap="square" rtlCol="0">
              <a:spAutoFit/>
            </a:bodyPr>
            <a:lstStyle/>
            <a:p>
              <a:r>
                <a:rPr lang="zh-CN" altLang="en-US" sz="2600" b="1">
                  <a:latin typeface="+mn-lt"/>
                  <a:ea typeface="楷体" panose="02010609060101010101" pitchFamily="49" charset="-122"/>
                </a:rPr>
                <a:t>特征：中央较厚、边缘较薄</a:t>
              </a:r>
              <a:endParaRPr lang="zh-CN" altLang="en-US" sz="2600" b="1">
                <a:latin typeface="+mn-lt"/>
                <a:ea typeface="楷体" panose="02010609060101010101" pitchFamily="49" charset="-122"/>
              </a:endParaRPr>
            </a:p>
          </p:txBody>
        </p:sp>
        <p:sp>
          <p:nvSpPr>
            <p:cNvPr id="45" name="文本框 44"/>
            <p:cNvSpPr txBox="1"/>
            <p:nvPr/>
          </p:nvSpPr>
          <p:spPr>
            <a:xfrm>
              <a:off x="3680375" y="3835978"/>
              <a:ext cx="4131763" cy="492443"/>
            </a:xfrm>
            <a:prstGeom prst="rect">
              <a:avLst/>
            </a:prstGeom>
            <a:noFill/>
          </p:spPr>
          <p:txBody>
            <a:bodyPr wrap="square" rtlCol="0">
              <a:spAutoFit/>
            </a:bodyPr>
            <a:lstStyle/>
            <a:p>
              <a:r>
                <a:rPr lang="zh-CN" altLang="en-US" sz="2600" b="1">
                  <a:latin typeface="+mj-lt"/>
                  <a:ea typeface="楷体" panose="02010609060101010101" pitchFamily="49" charset="-122"/>
                </a:rPr>
                <a:t>性质：对光有</a:t>
              </a:r>
              <a:r>
                <a:rPr lang="en-US" altLang="zh-CN" sz="2600" b="1">
                  <a:latin typeface="+mj-lt"/>
                  <a:ea typeface="楷体" panose="02010609060101010101" pitchFamily="49" charset="-122"/>
                </a:rPr>
                <a:t>_______</a:t>
              </a:r>
              <a:r>
                <a:rPr lang="zh-CN" altLang="en-US" sz="2600" b="1">
                  <a:latin typeface="+mj-lt"/>
                  <a:ea typeface="楷体" panose="02010609060101010101" pitchFamily="49" charset="-122"/>
                </a:rPr>
                <a:t>作用</a:t>
              </a:r>
              <a:endParaRPr lang="zh-CN" altLang="en-US" sz="2600" b="1">
                <a:latin typeface="+mj-lt"/>
                <a:ea typeface="楷体" panose="02010609060101010101" pitchFamily="49" charset="-122"/>
              </a:endParaRPr>
            </a:p>
          </p:txBody>
        </p:sp>
      </p:grpSp>
      <p:grpSp>
        <p:nvGrpSpPr>
          <p:cNvPr id="59" name="组合 58" title=""/>
          <p:cNvGrpSpPr/>
          <p:nvPr/>
        </p:nvGrpSpPr>
        <p:grpSpPr>
          <a:xfrm>
            <a:off x="2200478" y="2626466"/>
            <a:ext cx="5588485" cy="983580"/>
            <a:chOff x="2408739" y="3334221"/>
            <a:chExt cx="5588485" cy="983580"/>
          </a:xfrm>
        </p:grpSpPr>
        <p:sp>
          <p:nvSpPr>
            <p:cNvPr id="60" name="矩形 59"/>
            <p:cNvSpPr/>
            <p:nvPr/>
          </p:nvSpPr>
          <p:spPr>
            <a:xfrm>
              <a:off x="2471854" y="3341500"/>
              <a:ext cx="5525370" cy="976301"/>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a:p>
          </p:txBody>
        </p:sp>
        <p:sp>
          <p:nvSpPr>
            <p:cNvPr id="61" name="文本框 60"/>
            <p:cNvSpPr txBox="1"/>
            <p:nvPr/>
          </p:nvSpPr>
          <p:spPr>
            <a:xfrm>
              <a:off x="2408739" y="3584363"/>
              <a:ext cx="1338129" cy="492443"/>
            </a:xfrm>
            <a:prstGeom prst="rect">
              <a:avLst/>
            </a:prstGeom>
            <a:noFill/>
          </p:spPr>
          <p:txBody>
            <a:bodyPr wrap="square" rtlCol="0">
              <a:spAutoFit/>
            </a:bodyPr>
            <a:lstStyle/>
            <a:p>
              <a:r>
                <a:rPr lang="zh-CN" altLang="en-US" sz="2600" b="1">
                  <a:solidFill>
                    <a:srgbClr val="0000FF"/>
                  </a:solidFill>
                  <a:latin typeface="+mj-ea"/>
                  <a:ea typeface="+mj-ea"/>
                </a:rPr>
                <a:t>凹透镜</a:t>
              </a:r>
              <a:endParaRPr lang="zh-CN" altLang="en-US" sz="2600" b="1">
                <a:solidFill>
                  <a:srgbClr val="0000FF"/>
                </a:solidFill>
                <a:latin typeface="+mj-ea"/>
                <a:ea typeface="+mj-ea"/>
              </a:endParaRPr>
            </a:p>
          </p:txBody>
        </p:sp>
        <p:sp>
          <p:nvSpPr>
            <p:cNvPr id="62" name="左大括号 61"/>
            <p:cNvSpPr/>
            <p:nvPr/>
          </p:nvSpPr>
          <p:spPr>
            <a:xfrm>
              <a:off x="3514784" y="3569448"/>
              <a:ext cx="244932" cy="556578"/>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600"/>
            </a:p>
          </p:txBody>
        </p:sp>
        <p:sp>
          <p:nvSpPr>
            <p:cNvPr id="63" name="文本框 62"/>
            <p:cNvSpPr txBox="1"/>
            <p:nvPr/>
          </p:nvSpPr>
          <p:spPr>
            <a:xfrm>
              <a:off x="3669985" y="3334221"/>
              <a:ext cx="4212938" cy="492443"/>
            </a:xfrm>
            <a:prstGeom prst="rect">
              <a:avLst/>
            </a:prstGeom>
            <a:noFill/>
          </p:spPr>
          <p:txBody>
            <a:bodyPr wrap="square" rtlCol="0">
              <a:spAutoFit/>
            </a:bodyPr>
            <a:lstStyle/>
            <a:p>
              <a:r>
                <a:rPr lang="zh-CN" altLang="en-US" sz="2600" b="1">
                  <a:latin typeface="+mn-lt"/>
                  <a:ea typeface="楷体" panose="02010609060101010101" pitchFamily="49" charset="-122"/>
                </a:rPr>
                <a:t>特征：中央</a:t>
              </a:r>
              <a:r>
                <a:rPr lang="zh-CN" altLang="en-US" sz="2600" b="1">
                  <a:ea typeface="楷体" panose="02010609060101010101" pitchFamily="49" charset="-122"/>
                </a:rPr>
                <a:t>较薄</a:t>
              </a:r>
              <a:r>
                <a:rPr lang="zh-CN" altLang="en-US" sz="2600" b="1">
                  <a:latin typeface="+mn-lt"/>
                  <a:ea typeface="楷体" panose="02010609060101010101" pitchFamily="49" charset="-122"/>
                </a:rPr>
                <a:t>、边缘</a:t>
              </a:r>
              <a:r>
                <a:rPr lang="zh-CN" altLang="en-US" sz="2600" b="1">
                  <a:ea typeface="楷体" panose="02010609060101010101" pitchFamily="49" charset="-122"/>
                </a:rPr>
                <a:t>较厚</a:t>
              </a:r>
              <a:endParaRPr lang="zh-CN" altLang="en-US" sz="2600" b="1">
                <a:latin typeface="+mn-lt"/>
                <a:ea typeface="楷体" panose="02010609060101010101" pitchFamily="49" charset="-122"/>
              </a:endParaRPr>
            </a:p>
          </p:txBody>
        </p:sp>
        <p:sp>
          <p:nvSpPr>
            <p:cNvPr id="64" name="文本框 63"/>
            <p:cNvSpPr txBox="1"/>
            <p:nvPr/>
          </p:nvSpPr>
          <p:spPr>
            <a:xfrm>
              <a:off x="3701157" y="3815196"/>
              <a:ext cx="4048635" cy="492443"/>
            </a:xfrm>
            <a:prstGeom prst="rect">
              <a:avLst/>
            </a:prstGeom>
            <a:noFill/>
          </p:spPr>
          <p:txBody>
            <a:bodyPr wrap="square" rtlCol="0">
              <a:spAutoFit/>
            </a:bodyPr>
            <a:lstStyle/>
            <a:p>
              <a:r>
                <a:rPr lang="zh-CN" altLang="en-US" sz="2600" b="1">
                  <a:latin typeface="+mj-lt"/>
                  <a:ea typeface="楷体" panose="02010609060101010101" pitchFamily="49" charset="-122"/>
                </a:rPr>
                <a:t>性质：对光有</a:t>
              </a:r>
              <a:r>
                <a:rPr lang="en-US" altLang="zh-CN" sz="2600" b="1">
                  <a:latin typeface="+mj-lt"/>
                  <a:ea typeface="楷体" panose="02010609060101010101" pitchFamily="49" charset="-122"/>
                </a:rPr>
                <a:t>_______</a:t>
              </a:r>
              <a:r>
                <a:rPr lang="zh-CN" altLang="en-US" sz="2600" b="1">
                  <a:latin typeface="+mj-lt"/>
                  <a:ea typeface="楷体" panose="02010609060101010101" pitchFamily="49" charset="-122"/>
                </a:rPr>
                <a:t>作用</a:t>
              </a:r>
              <a:endParaRPr lang="zh-CN" altLang="en-US" sz="2600" b="1">
                <a:latin typeface="+mj-lt"/>
                <a:ea typeface="楷体" panose="02010609060101010101" pitchFamily="49" charset="-122"/>
              </a:endParaRPr>
            </a:p>
          </p:txBody>
        </p:sp>
      </p:grpSp>
      <p:sp>
        <p:nvSpPr>
          <p:cNvPr id="50" name="文本框 49" title=""/>
          <p:cNvSpPr txBox="1"/>
          <p:nvPr/>
        </p:nvSpPr>
        <p:spPr>
          <a:xfrm>
            <a:off x="5714590" y="3071510"/>
            <a:ext cx="854721" cy="492443"/>
          </a:xfrm>
          <a:prstGeom prst="rect">
            <a:avLst/>
          </a:prstGeom>
          <a:noFill/>
          <a:ln w="9525">
            <a:noFill/>
          </a:ln>
        </p:spPr>
        <p:txBody>
          <a:bodyPr wrap="none">
            <a:spAutoFit/>
          </a:bodyPr>
          <a:lstStyle/>
          <a:p>
            <a:r>
              <a:rPr lang="zh-CN" altLang="en-US" sz="2600" b="1">
                <a:solidFill>
                  <a:srgbClr val="FF0000"/>
                </a:solidFill>
                <a:latin typeface="楷体" panose="02010609060101010101" pitchFamily="49" charset="-122"/>
                <a:ea typeface="楷体" panose="02010609060101010101" pitchFamily="49" charset="-122"/>
              </a:rPr>
              <a:t>发散</a:t>
            </a:r>
            <a:endParaRPr lang="zh-CN" altLang="en-US" sz="2600" b="1">
              <a:solidFill>
                <a:srgbClr val="FF0000"/>
              </a:solidFill>
              <a:latin typeface="楷体" panose="02010609060101010101" pitchFamily="49" charset="-122"/>
              <a:ea typeface="楷体" panose="02010609060101010101" pitchFamily="49" charset="-122"/>
            </a:endParaRPr>
          </a:p>
        </p:txBody>
      </p:sp>
      <p:sp>
        <p:nvSpPr>
          <p:cNvPr id="2" name="文本框 1" title=""/>
          <p:cNvSpPr txBox="1"/>
          <p:nvPr/>
        </p:nvSpPr>
        <p:spPr>
          <a:xfrm>
            <a:off x="5704643" y="2027341"/>
            <a:ext cx="854721" cy="492443"/>
          </a:xfrm>
          <a:prstGeom prst="rect">
            <a:avLst/>
          </a:prstGeom>
          <a:noFill/>
          <a:ln w="9525">
            <a:noFill/>
          </a:ln>
        </p:spPr>
        <p:txBody>
          <a:bodyPr wrap="none">
            <a:spAutoFit/>
          </a:bodyPr>
          <a:lstStyle/>
          <a:p>
            <a:r>
              <a:rPr lang="zh-CN" altLang="en-US" sz="2600" b="1">
                <a:solidFill>
                  <a:srgbClr val="FF0000"/>
                </a:solidFill>
                <a:latin typeface="楷体" panose="02010609060101010101" pitchFamily="49" charset="-122"/>
                <a:ea typeface="楷体" panose="02010609060101010101" pitchFamily="49" charset="-122"/>
              </a:rPr>
              <a:t>会聚</a:t>
            </a:r>
            <a:endParaRPr lang="zh-CN" altLang="en-US" sz="2600" b="1">
              <a:solidFill>
                <a:srgbClr val="FF0000"/>
              </a:solidFill>
              <a:latin typeface="楷体" panose="02010609060101010101" pitchFamily="49" charset="-122"/>
              <a:ea typeface="楷体" panose="02010609060101010101" pitchFamily="49" charset="-122"/>
            </a:endParaRPr>
          </a:p>
        </p:txBody>
      </p:sp>
      <p:sp>
        <p:nvSpPr>
          <p:cNvPr id="65" name="文本框 64" title=""/>
          <p:cNvSpPr txBox="1"/>
          <p:nvPr/>
        </p:nvSpPr>
        <p:spPr>
          <a:xfrm>
            <a:off x="2247972" y="3827358"/>
            <a:ext cx="1996587" cy="492443"/>
          </a:xfrm>
          <a:prstGeom prst="rect">
            <a:avLst/>
          </a:prstGeom>
          <a:noFill/>
        </p:spPr>
        <p:txBody>
          <a:bodyPr wrap="square" rtlCol="0">
            <a:spAutoFit/>
          </a:bodyPr>
          <a:lstStyle/>
          <a:p>
            <a:r>
              <a:rPr lang="zh-CN" altLang="en-US" sz="2600" b="1">
                <a:solidFill>
                  <a:srgbClr val="0000FF"/>
                </a:solidFill>
                <a:latin typeface="+mj-ea"/>
                <a:ea typeface="+mj-ea"/>
              </a:rPr>
              <a:t>焦点和焦距</a:t>
            </a:r>
            <a:endParaRPr lang="zh-CN" altLang="en-US" sz="2600" b="1">
              <a:solidFill>
                <a:srgbClr val="0000FF"/>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 name="左大括号 18" title=""/>
          <p:cNvSpPr/>
          <p:nvPr/>
        </p:nvSpPr>
        <p:spPr>
          <a:xfrm>
            <a:off x="1219917" y="908510"/>
            <a:ext cx="324324" cy="3326480"/>
          </a:xfrm>
          <a:prstGeom prst="leftBrace">
            <a:avLst>
              <a:gd name="adj1" fmla="val 7811"/>
              <a:gd name="adj2" fmla="val 50000"/>
            </a:avLst>
          </a:prstGeom>
          <a:ln w="19050">
            <a:solidFill>
              <a:srgbClr val="9BE5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2" name="组合 21" title=""/>
          <p:cNvGrpSpPr/>
          <p:nvPr/>
        </p:nvGrpSpPr>
        <p:grpSpPr>
          <a:xfrm>
            <a:off x="487456" y="1841950"/>
            <a:ext cx="847703" cy="1456345"/>
            <a:chOff x="1276612" y="694544"/>
            <a:chExt cx="1256247" cy="743032"/>
          </a:xfrm>
        </p:grpSpPr>
        <p:sp>
          <p:nvSpPr>
            <p:cNvPr id="23" name="矩形 22"/>
            <p:cNvSpPr/>
            <p:nvPr/>
          </p:nvSpPr>
          <p:spPr>
            <a:xfrm>
              <a:off x="1276612" y="699542"/>
              <a:ext cx="1108539" cy="738034"/>
            </a:xfrm>
            <a:prstGeom prst="rect">
              <a:avLst/>
            </a:prstGeom>
            <a:solidFill>
              <a:srgbClr val="9B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a:solidFill>
                  <a:schemeClr val="tx1"/>
                </a:solidFill>
                <a:latin typeface="+mj-ea"/>
                <a:ea typeface="+mj-ea"/>
              </a:endParaRPr>
            </a:p>
          </p:txBody>
        </p:sp>
        <p:sp>
          <p:nvSpPr>
            <p:cNvPr id="24" name="文本框 23"/>
            <p:cNvSpPr txBox="1"/>
            <p:nvPr/>
          </p:nvSpPr>
          <p:spPr>
            <a:xfrm>
              <a:off x="1278135" y="694544"/>
              <a:ext cx="1254724" cy="738034"/>
            </a:xfrm>
            <a:prstGeom prst="rect">
              <a:avLst/>
            </a:prstGeom>
            <a:noFill/>
          </p:spPr>
          <p:txBody>
            <a:bodyPr wrap="square" rtlCol="0">
              <a:spAutoFit/>
            </a:bodyPr>
            <a:lstStyle/>
            <a:p>
              <a:r>
                <a:rPr lang="zh-CN" altLang="en-US" sz="2200" b="1">
                  <a:latin typeface="+mj-ea"/>
                  <a:ea typeface="+mj-ea"/>
                </a:rPr>
                <a:t>凸透镜成像的规律</a:t>
              </a:r>
              <a:endParaRPr lang="zh-CN" altLang="en-US" sz="2200" b="1">
                <a:latin typeface="+mj-ea"/>
                <a:ea typeface="+mj-ea"/>
              </a:endParaRPr>
            </a:p>
          </p:txBody>
        </p:sp>
      </p:grpSp>
      <p:grpSp>
        <p:nvGrpSpPr>
          <p:cNvPr id="25" name="组合 24" title=""/>
          <p:cNvGrpSpPr/>
          <p:nvPr/>
        </p:nvGrpSpPr>
        <p:grpSpPr>
          <a:xfrm>
            <a:off x="1481895" y="653858"/>
            <a:ext cx="7292700" cy="545763"/>
            <a:chOff x="1168971" y="3285979"/>
            <a:chExt cx="8737436" cy="508868"/>
          </a:xfrm>
        </p:grpSpPr>
        <p:sp>
          <p:nvSpPr>
            <p:cNvPr id="26" name="矩形 25"/>
            <p:cNvSpPr/>
            <p:nvPr/>
          </p:nvSpPr>
          <p:spPr>
            <a:xfrm>
              <a:off x="1232871" y="3322123"/>
              <a:ext cx="8451811" cy="472724"/>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altLang="zh-CN"/>
                <a:t>1</a:t>
              </a:r>
              <a:endParaRPr lang="zh-CN" altLang="en-US"/>
            </a:p>
          </p:txBody>
        </p:sp>
        <p:sp>
          <p:nvSpPr>
            <p:cNvPr id="29" name="文本框 28"/>
            <p:cNvSpPr txBox="1"/>
            <p:nvPr/>
          </p:nvSpPr>
          <p:spPr>
            <a:xfrm>
              <a:off x="1168971" y="3285979"/>
              <a:ext cx="8737436" cy="472724"/>
            </a:xfrm>
            <a:prstGeom prst="rect">
              <a:avLst/>
            </a:prstGeom>
            <a:noFill/>
          </p:spPr>
          <p:txBody>
            <a:bodyPr wrap="square" rtlCol="0">
              <a:spAutoFit/>
            </a:bodyPr>
            <a:lstStyle/>
            <a:p>
              <a:pPr>
                <a:lnSpc>
                  <a:spcPct val="125000"/>
                </a:lnSpc>
              </a:pPr>
              <a:r>
                <a:rPr lang="en-US" altLang="zh-CN" sz="2400" b="1" i="1">
                  <a:solidFill>
                    <a:srgbClr val="0000FF"/>
                  </a:solidFill>
                  <a:latin typeface="+mj-lt"/>
                  <a:ea typeface="楷体" panose="02010609060101010101" pitchFamily="49" charset="-122"/>
                </a:rPr>
                <a:t>u</a:t>
              </a:r>
              <a:r>
                <a:rPr lang="zh-CN" altLang="en-US" sz="2400" b="1">
                  <a:solidFill>
                    <a:srgbClr val="0000FF"/>
                  </a:solidFill>
                  <a:latin typeface="+mj-lt"/>
                  <a:ea typeface="楷体" panose="02010609060101010101" pitchFamily="49" charset="-122"/>
                </a:rPr>
                <a:t>＞</a:t>
              </a:r>
              <a:r>
                <a:rPr lang="en-US" altLang="zh-CN" sz="2400" b="1">
                  <a:solidFill>
                    <a:srgbClr val="0000FF"/>
                  </a:solidFill>
                  <a:latin typeface="+mj-lt"/>
                  <a:ea typeface="楷体" panose="02010609060101010101" pitchFamily="49" charset="-122"/>
                </a:rPr>
                <a:t>2</a:t>
              </a:r>
              <a:r>
                <a:rPr lang="en-US" altLang="zh-CN" sz="2400" b="1" i="1">
                  <a:solidFill>
                    <a:srgbClr val="0000FF"/>
                  </a:solidFill>
                  <a:latin typeface="+mj-lt"/>
                  <a:ea typeface="楷体" panose="02010609060101010101" pitchFamily="49" charset="-122"/>
                </a:rPr>
                <a:t>f </a:t>
              </a:r>
              <a:r>
                <a:rPr lang="zh-CN" altLang="en-US" sz="2400" b="1">
                  <a:latin typeface="+mj-lt"/>
                  <a:ea typeface="楷体" panose="02010609060101010101" pitchFamily="49" charset="-122"/>
                </a:rPr>
                <a:t>：成</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、倒立的实像，</a:t>
              </a:r>
              <a:r>
                <a:rPr lang="en-US" altLang="zh-CN" sz="2400" b="1" i="1">
                  <a:latin typeface="+mj-lt"/>
                  <a:ea typeface="楷体" panose="02010609060101010101" pitchFamily="49" charset="-122"/>
                </a:rPr>
                <a:t>f</a:t>
              </a:r>
              <a:r>
                <a:rPr lang="zh-CN" altLang="en-US" sz="2400" b="1">
                  <a:latin typeface="+mj-lt"/>
                  <a:ea typeface="楷体" panose="02010609060101010101" pitchFamily="49" charset="-122"/>
                </a:rPr>
                <a:t>＜</a:t>
              </a:r>
              <a:r>
                <a:rPr lang="en-US" altLang="zh-CN" sz="2400" b="1" i="1">
                  <a:latin typeface="+mj-lt"/>
                  <a:ea typeface="楷体" panose="02010609060101010101" pitchFamily="49" charset="-122"/>
                </a:rPr>
                <a:t>v</a:t>
              </a:r>
              <a:r>
                <a:rPr lang="zh-CN" altLang="en-US" sz="2400" b="1">
                  <a:latin typeface="+mj-lt"/>
                  <a:ea typeface="楷体" panose="02010609060101010101" pitchFamily="49" charset="-122"/>
                </a:rPr>
                <a:t>＜</a:t>
              </a:r>
              <a:r>
                <a:rPr lang="en-US" altLang="zh-CN" sz="2400" b="1">
                  <a:latin typeface="+mj-lt"/>
                  <a:ea typeface="楷体" panose="02010609060101010101" pitchFamily="49" charset="-122"/>
                </a:rPr>
                <a:t>2</a:t>
              </a:r>
              <a:r>
                <a:rPr lang="en-US" altLang="zh-CN" sz="2400" b="1" i="1">
                  <a:latin typeface="+mj-lt"/>
                  <a:ea typeface="楷体" panose="02010609060101010101" pitchFamily="49" charset="-122"/>
                </a:rPr>
                <a:t>f, </a:t>
              </a:r>
              <a:r>
                <a:rPr lang="zh-CN" altLang="en-US" sz="2400" b="1">
                  <a:latin typeface="+mj-lt"/>
                  <a:ea typeface="楷体" panose="02010609060101010101" pitchFamily="49" charset="-122"/>
                </a:rPr>
                <a:t>物像异侧</a:t>
              </a:r>
              <a:endParaRPr lang="zh-CN" altLang="en-US" sz="2400" b="1">
                <a:latin typeface="+mj-lt"/>
                <a:ea typeface="楷体" panose="02010609060101010101" pitchFamily="49" charset="-122"/>
              </a:endParaRPr>
            </a:p>
          </p:txBody>
        </p:sp>
      </p:grpSp>
      <p:sp>
        <p:nvSpPr>
          <p:cNvPr id="31" name="文本框 30" title=""/>
          <p:cNvSpPr txBox="1"/>
          <p:nvPr/>
        </p:nvSpPr>
        <p:spPr>
          <a:xfrm>
            <a:off x="3034651" y="687884"/>
            <a:ext cx="803425"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缩小</a:t>
            </a:r>
            <a:endParaRPr lang="zh-CN" altLang="en-US" sz="2400" b="1">
              <a:solidFill>
                <a:srgbClr val="FF0000"/>
              </a:solidFill>
              <a:latin typeface="楷体" panose="02010609060101010101" pitchFamily="49" charset="-122"/>
              <a:ea typeface="楷体" panose="02010609060101010101" pitchFamily="49" charset="-122"/>
            </a:endParaRPr>
          </a:p>
        </p:txBody>
      </p:sp>
      <p:grpSp>
        <p:nvGrpSpPr>
          <p:cNvPr id="27" name="组合 26" title=""/>
          <p:cNvGrpSpPr/>
          <p:nvPr/>
        </p:nvGrpSpPr>
        <p:grpSpPr>
          <a:xfrm>
            <a:off x="1467134" y="1486921"/>
            <a:ext cx="6607390" cy="545763"/>
            <a:chOff x="1168971" y="3285979"/>
            <a:chExt cx="7916361" cy="508868"/>
          </a:xfrm>
        </p:grpSpPr>
        <p:sp>
          <p:nvSpPr>
            <p:cNvPr id="28" name="矩形 27"/>
            <p:cNvSpPr/>
            <p:nvPr/>
          </p:nvSpPr>
          <p:spPr>
            <a:xfrm>
              <a:off x="1232872" y="3322123"/>
              <a:ext cx="7697633" cy="472724"/>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altLang="zh-CN"/>
                <a:t>1</a:t>
              </a:r>
              <a:endParaRPr lang="zh-CN" altLang="en-US"/>
            </a:p>
          </p:txBody>
        </p:sp>
        <p:sp>
          <p:nvSpPr>
            <p:cNvPr id="30" name="文本框 29"/>
            <p:cNvSpPr txBox="1"/>
            <p:nvPr/>
          </p:nvSpPr>
          <p:spPr>
            <a:xfrm>
              <a:off x="1168971" y="3285979"/>
              <a:ext cx="7916361" cy="472724"/>
            </a:xfrm>
            <a:prstGeom prst="rect">
              <a:avLst/>
            </a:prstGeom>
            <a:noFill/>
          </p:spPr>
          <p:txBody>
            <a:bodyPr wrap="square" rtlCol="0">
              <a:spAutoFit/>
            </a:bodyPr>
            <a:lstStyle/>
            <a:p>
              <a:pPr>
                <a:lnSpc>
                  <a:spcPct val="125000"/>
                </a:lnSpc>
              </a:pPr>
              <a:r>
                <a:rPr lang="en-US" altLang="zh-CN" sz="2400" b="1" i="1">
                  <a:solidFill>
                    <a:srgbClr val="0000FF"/>
                  </a:solidFill>
                  <a:latin typeface="+mj-lt"/>
                  <a:ea typeface="楷体" panose="02010609060101010101" pitchFamily="49" charset="-122"/>
                </a:rPr>
                <a:t>u</a:t>
              </a:r>
              <a:r>
                <a:rPr lang="en-US" altLang="zh-CN" sz="2400" b="1">
                  <a:solidFill>
                    <a:srgbClr val="0000FF"/>
                  </a:solidFill>
                  <a:latin typeface="+mj-lt"/>
                  <a:ea typeface="楷体" panose="02010609060101010101" pitchFamily="49" charset="-122"/>
                </a:rPr>
                <a:t>=2</a:t>
              </a:r>
              <a:r>
                <a:rPr lang="en-US" altLang="zh-CN" sz="2400" b="1" i="1">
                  <a:solidFill>
                    <a:srgbClr val="0000FF"/>
                  </a:solidFill>
                  <a:latin typeface="+mj-lt"/>
                  <a:ea typeface="楷体" panose="02010609060101010101" pitchFamily="49" charset="-122"/>
                </a:rPr>
                <a:t>f </a:t>
              </a:r>
              <a:r>
                <a:rPr lang="zh-CN" altLang="en-US" sz="2400" b="1">
                  <a:latin typeface="+mj-lt"/>
                  <a:ea typeface="楷体" panose="02010609060101010101" pitchFamily="49" charset="-122"/>
                </a:rPr>
                <a:t>：成</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、倒立的实像，</a:t>
              </a:r>
              <a:r>
                <a:rPr lang="en-US" altLang="zh-CN" sz="2400" b="1" i="1">
                  <a:latin typeface="+mj-lt"/>
                  <a:ea typeface="楷体" panose="02010609060101010101" pitchFamily="49" charset="-122"/>
                </a:rPr>
                <a:t>v</a:t>
              </a:r>
              <a:r>
                <a:rPr lang="en-US" altLang="zh-CN" sz="2400" b="1">
                  <a:latin typeface="+mj-lt"/>
                  <a:ea typeface="楷体" panose="02010609060101010101" pitchFamily="49" charset="-122"/>
                </a:rPr>
                <a:t>=2</a:t>
              </a:r>
              <a:r>
                <a:rPr lang="en-US" altLang="zh-CN" sz="2400" b="1" i="1">
                  <a:latin typeface="+mj-lt"/>
                  <a:ea typeface="楷体" panose="02010609060101010101" pitchFamily="49" charset="-122"/>
                </a:rPr>
                <a:t>f, </a:t>
              </a:r>
              <a:r>
                <a:rPr lang="zh-CN" altLang="en-US" sz="2400" b="1">
                  <a:latin typeface="+mj-lt"/>
                  <a:ea typeface="楷体" panose="02010609060101010101" pitchFamily="49" charset="-122"/>
                </a:rPr>
                <a:t>物像异侧</a:t>
              </a:r>
              <a:endParaRPr lang="zh-CN" altLang="en-US" sz="2400" b="1">
                <a:latin typeface="+mj-lt"/>
                <a:ea typeface="楷体" panose="02010609060101010101" pitchFamily="49" charset="-122"/>
              </a:endParaRPr>
            </a:p>
          </p:txBody>
        </p:sp>
      </p:grpSp>
      <p:grpSp>
        <p:nvGrpSpPr>
          <p:cNvPr id="33" name="组合 32" title=""/>
          <p:cNvGrpSpPr/>
          <p:nvPr/>
        </p:nvGrpSpPr>
        <p:grpSpPr>
          <a:xfrm>
            <a:off x="1491543" y="2316624"/>
            <a:ext cx="7264243" cy="545763"/>
            <a:chOff x="1206320" y="3285979"/>
            <a:chExt cx="8703340" cy="508868"/>
          </a:xfrm>
        </p:grpSpPr>
        <p:sp>
          <p:nvSpPr>
            <p:cNvPr id="34" name="矩形 33"/>
            <p:cNvSpPr/>
            <p:nvPr/>
          </p:nvSpPr>
          <p:spPr>
            <a:xfrm>
              <a:off x="1232872" y="3322123"/>
              <a:ext cx="8451757" cy="472724"/>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altLang="zh-CN"/>
                <a:t>1</a:t>
              </a:r>
              <a:endParaRPr lang="zh-CN" altLang="en-US"/>
            </a:p>
          </p:txBody>
        </p:sp>
        <p:sp>
          <p:nvSpPr>
            <p:cNvPr id="35" name="文本框 34"/>
            <p:cNvSpPr txBox="1"/>
            <p:nvPr/>
          </p:nvSpPr>
          <p:spPr>
            <a:xfrm>
              <a:off x="1206320" y="3285979"/>
              <a:ext cx="8703340" cy="472724"/>
            </a:xfrm>
            <a:prstGeom prst="rect">
              <a:avLst/>
            </a:prstGeom>
            <a:noFill/>
          </p:spPr>
          <p:txBody>
            <a:bodyPr wrap="square" rtlCol="0">
              <a:spAutoFit/>
            </a:bodyPr>
            <a:lstStyle/>
            <a:p>
              <a:pPr>
                <a:lnSpc>
                  <a:spcPct val="125000"/>
                </a:lnSpc>
              </a:pPr>
              <a:r>
                <a:rPr lang="en-US" altLang="zh-CN" sz="2400" b="1" i="1">
                  <a:solidFill>
                    <a:srgbClr val="0000FF"/>
                  </a:solidFill>
                  <a:latin typeface="+mj-lt"/>
                  <a:ea typeface="楷体" panose="02010609060101010101" pitchFamily="49" charset="-122"/>
                </a:rPr>
                <a:t>f</a:t>
              </a:r>
              <a:r>
                <a:rPr lang="zh-CN" altLang="en-US" sz="2400" b="1">
                  <a:solidFill>
                    <a:srgbClr val="0000FF"/>
                  </a:solidFill>
                  <a:latin typeface="+mj-lt"/>
                  <a:ea typeface="楷体" panose="02010609060101010101" pitchFamily="49" charset="-122"/>
                </a:rPr>
                <a:t>＜</a:t>
              </a:r>
              <a:r>
                <a:rPr lang="en-US" altLang="zh-CN" sz="2400" b="1" i="1">
                  <a:solidFill>
                    <a:srgbClr val="0000FF"/>
                  </a:solidFill>
                  <a:latin typeface="+mj-lt"/>
                  <a:ea typeface="楷体" panose="02010609060101010101" pitchFamily="49" charset="-122"/>
                </a:rPr>
                <a:t>u</a:t>
              </a:r>
              <a:r>
                <a:rPr lang="zh-CN" altLang="en-US" sz="2400" b="1">
                  <a:solidFill>
                    <a:srgbClr val="0000FF"/>
                  </a:solidFill>
                  <a:latin typeface="+mj-lt"/>
                  <a:ea typeface="楷体" panose="02010609060101010101" pitchFamily="49" charset="-122"/>
                </a:rPr>
                <a:t>＜</a:t>
              </a:r>
              <a:r>
                <a:rPr lang="en-US" altLang="zh-CN" sz="2400" b="1">
                  <a:solidFill>
                    <a:srgbClr val="0000FF"/>
                  </a:solidFill>
                  <a:latin typeface="+mj-lt"/>
                  <a:ea typeface="楷体" panose="02010609060101010101" pitchFamily="49" charset="-122"/>
                </a:rPr>
                <a:t>2</a:t>
              </a:r>
              <a:r>
                <a:rPr lang="en-US" altLang="zh-CN" sz="2400" b="1" i="1">
                  <a:solidFill>
                    <a:srgbClr val="0000FF"/>
                  </a:solidFill>
                  <a:latin typeface="+mj-lt"/>
                  <a:ea typeface="楷体" panose="02010609060101010101" pitchFamily="49" charset="-122"/>
                </a:rPr>
                <a:t>f </a:t>
              </a:r>
              <a:r>
                <a:rPr lang="zh-CN" altLang="en-US" sz="2400" b="1">
                  <a:latin typeface="+mj-lt"/>
                  <a:ea typeface="楷体" panose="02010609060101010101" pitchFamily="49" charset="-122"/>
                </a:rPr>
                <a:t>：成</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、倒立的实像，</a:t>
              </a:r>
              <a:r>
                <a:rPr lang="en-US" altLang="zh-CN" sz="2400" b="1" i="1">
                  <a:latin typeface="+mj-lt"/>
                  <a:ea typeface="楷体" panose="02010609060101010101" pitchFamily="49" charset="-122"/>
                </a:rPr>
                <a:t>v</a:t>
              </a:r>
              <a:r>
                <a:rPr lang="zh-CN" altLang="en-US" sz="2400" b="1">
                  <a:latin typeface="+mj-lt"/>
                  <a:ea typeface="楷体" panose="02010609060101010101" pitchFamily="49" charset="-122"/>
                </a:rPr>
                <a:t>＞</a:t>
              </a:r>
              <a:r>
                <a:rPr lang="en-US" altLang="zh-CN" sz="2400" b="1">
                  <a:latin typeface="+mj-lt"/>
                  <a:ea typeface="楷体" panose="02010609060101010101" pitchFamily="49" charset="-122"/>
                </a:rPr>
                <a:t>2</a:t>
              </a:r>
              <a:r>
                <a:rPr lang="en-US" altLang="zh-CN" sz="2400" b="1" i="1">
                  <a:latin typeface="+mj-lt"/>
                  <a:ea typeface="楷体" panose="02010609060101010101" pitchFamily="49" charset="-122"/>
                </a:rPr>
                <a:t>f, </a:t>
              </a:r>
              <a:r>
                <a:rPr lang="zh-CN" altLang="en-US" sz="2400" b="1">
                  <a:latin typeface="+mj-lt"/>
                  <a:ea typeface="楷体" panose="02010609060101010101" pitchFamily="49" charset="-122"/>
                </a:rPr>
                <a:t>物像异侧</a:t>
              </a:r>
              <a:endParaRPr lang="zh-CN" altLang="en-US" sz="2400" b="1">
                <a:latin typeface="+mj-lt"/>
                <a:ea typeface="楷体" panose="02010609060101010101" pitchFamily="49" charset="-122"/>
              </a:endParaRPr>
            </a:p>
          </p:txBody>
        </p:sp>
      </p:grpSp>
      <p:grpSp>
        <p:nvGrpSpPr>
          <p:cNvPr id="36" name="组合 35" title=""/>
          <p:cNvGrpSpPr/>
          <p:nvPr/>
        </p:nvGrpSpPr>
        <p:grpSpPr>
          <a:xfrm>
            <a:off x="1472563" y="3118259"/>
            <a:ext cx="1963802" cy="545763"/>
            <a:chOff x="1206321" y="3285979"/>
            <a:chExt cx="2352845" cy="508868"/>
          </a:xfrm>
        </p:grpSpPr>
        <p:sp>
          <p:nvSpPr>
            <p:cNvPr id="37" name="矩形 36"/>
            <p:cNvSpPr/>
            <p:nvPr/>
          </p:nvSpPr>
          <p:spPr>
            <a:xfrm>
              <a:off x="1232873" y="3322123"/>
              <a:ext cx="2326292" cy="472724"/>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latinLnBrk="1" hangingPunct="1">
                <a:lnSpc>
                  <a:spcPct val="125000"/>
                </a:lnSpc>
              </a:pPr>
              <a:r>
                <a:rPr lang="en-US" altLang="zh-CN"/>
                <a:t>1</a:t>
              </a:r>
              <a:endParaRPr lang="zh-CN" altLang="en-US"/>
            </a:p>
          </p:txBody>
        </p:sp>
        <p:sp>
          <p:nvSpPr>
            <p:cNvPr id="38" name="文本框 37"/>
            <p:cNvSpPr txBox="1"/>
            <p:nvPr/>
          </p:nvSpPr>
          <p:spPr>
            <a:xfrm>
              <a:off x="1206321" y="3285979"/>
              <a:ext cx="2352845" cy="472724"/>
            </a:xfrm>
            <a:prstGeom prst="rect">
              <a:avLst/>
            </a:prstGeom>
            <a:noFill/>
          </p:spPr>
          <p:txBody>
            <a:bodyPr wrap="square" rtlCol="0">
              <a:spAutoFit/>
            </a:bodyPr>
            <a:lstStyle/>
            <a:p>
              <a:pPr eaLnBrk="1" latinLnBrk="1" hangingPunct="1">
                <a:lnSpc>
                  <a:spcPct val="125000"/>
                </a:lnSpc>
              </a:pPr>
              <a:r>
                <a:rPr lang="en-US" altLang="zh-CN" sz="2400" b="1" i="1">
                  <a:solidFill>
                    <a:srgbClr val="0000FF"/>
                  </a:solidFill>
                  <a:latin typeface="+mj-lt"/>
                  <a:ea typeface="楷体" panose="02010609060101010101" pitchFamily="49" charset="-122"/>
                </a:rPr>
                <a:t>u</a:t>
              </a:r>
              <a:r>
                <a:rPr lang="en-US" altLang="zh-CN" sz="2400" b="1">
                  <a:solidFill>
                    <a:srgbClr val="0000FF"/>
                  </a:solidFill>
                  <a:latin typeface="+mj-lt"/>
                  <a:ea typeface="楷体" panose="02010609060101010101" pitchFamily="49" charset="-122"/>
                </a:rPr>
                <a:t>=</a:t>
              </a:r>
              <a:r>
                <a:rPr lang="en-US" altLang="zh-CN" sz="2400" b="1" i="1">
                  <a:solidFill>
                    <a:srgbClr val="0000FF"/>
                  </a:solidFill>
                  <a:latin typeface="+mj-lt"/>
                  <a:ea typeface="楷体" panose="02010609060101010101" pitchFamily="49" charset="-122"/>
                </a:rPr>
                <a:t>f </a:t>
              </a:r>
              <a:r>
                <a:rPr lang="zh-CN" altLang="en-US" sz="2400" b="1">
                  <a:latin typeface="+mj-lt"/>
                  <a:ea typeface="楷体" panose="02010609060101010101" pitchFamily="49" charset="-122"/>
                </a:rPr>
                <a:t>：不成像</a:t>
              </a:r>
              <a:endParaRPr lang="zh-CN" altLang="en-US" sz="2400" b="1">
                <a:latin typeface="+mj-lt"/>
                <a:ea typeface="楷体" panose="02010609060101010101" pitchFamily="49" charset="-122"/>
              </a:endParaRPr>
            </a:p>
          </p:txBody>
        </p:sp>
      </p:grpSp>
      <p:grpSp>
        <p:nvGrpSpPr>
          <p:cNvPr id="39" name="组合 38" title=""/>
          <p:cNvGrpSpPr/>
          <p:nvPr/>
        </p:nvGrpSpPr>
        <p:grpSpPr>
          <a:xfrm>
            <a:off x="1472562" y="3924417"/>
            <a:ext cx="6090481" cy="535372"/>
            <a:chOff x="1206321" y="3285979"/>
            <a:chExt cx="7297049" cy="499180"/>
          </a:xfrm>
        </p:grpSpPr>
        <p:sp>
          <p:nvSpPr>
            <p:cNvPr id="40" name="矩形 39"/>
            <p:cNvSpPr/>
            <p:nvPr/>
          </p:nvSpPr>
          <p:spPr>
            <a:xfrm>
              <a:off x="1232873" y="3312435"/>
              <a:ext cx="7270497" cy="472724"/>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latinLnBrk="1" hangingPunct="1">
                <a:lnSpc>
                  <a:spcPct val="125000"/>
                </a:lnSpc>
              </a:pPr>
              <a:r>
                <a:rPr lang="en-US" altLang="zh-CN"/>
                <a:t>1</a:t>
              </a:r>
              <a:endParaRPr lang="zh-CN" altLang="en-US"/>
            </a:p>
          </p:txBody>
        </p:sp>
        <p:sp>
          <p:nvSpPr>
            <p:cNvPr id="41" name="文本框 40"/>
            <p:cNvSpPr txBox="1"/>
            <p:nvPr/>
          </p:nvSpPr>
          <p:spPr>
            <a:xfrm>
              <a:off x="1206321" y="3285979"/>
              <a:ext cx="7297049" cy="472724"/>
            </a:xfrm>
            <a:prstGeom prst="rect">
              <a:avLst/>
            </a:prstGeom>
            <a:noFill/>
          </p:spPr>
          <p:txBody>
            <a:bodyPr wrap="square" rtlCol="0">
              <a:spAutoFit/>
            </a:bodyPr>
            <a:lstStyle/>
            <a:p>
              <a:pPr eaLnBrk="1" latinLnBrk="1" hangingPunct="1">
                <a:lnSpc>
                  <a:spcPct val="125000"/>
                </a:lnSpc>
              </a:pPr>
              <a:r>
                <a:rPr lang="en-US" altLang="zh-CN" sz="2400" b="1" i="1">
                  <a:solidFill>
                    <a:srgbClr val="0000FF"/>
                  </a:solidFill>
                  <a:latin typeface="+mj-lt"/>
                  <a:ea typeface="楷体" panose="02010609060101010101" pitchFamily="49" charset="-122"/>
                </a:rPr>
                <a:t>u</a:t>
              </a:r>
              <a:r>
                <a:rPr lang="zh-CN" altLang="en-US" sz="2400" b="1">
                  <a:solidFill>
                    <a:srgbClr val="0000FF"/>
                  </a:solidFill>
                  <a:latin typeface="+mj-lt"/>
                  <a:ea typeface="楷体" panose="02010609060101010101" pitchFamily="49" charset="-122"/>
                </a:rPr>
                <a:t>＜</a:t>
              </a:r>
              <a:r>
                <a:rPr lang="en-US" altLang="zh-CN" sz="2400" b="1" i="1">
                  <a:solidFill>
                    <a:srgbClr val="0000FF"/>
                  </a:solidFill>
                  <a:latin typeface="+mj-lt"/>
                  <a:ea typeface="楷体" panose="02010609060101010101" pitchFamily="49" charset="-122"/>
                </a:rPr>
                <a:t>f </a:t>
              </a:r>
              <a:r>
                <a:rPr lang="zh-CN" altLang="en-US" sz="2400" b="1">
                  <a:latin typeface="+mj-lt"/>
                  <a:ea typeface="楷体" panose="02010609060101010101" pitchFamily="49" charset="-122"/>
                </a:rPr>
                <a:t>：成放大、正立的</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像，物像同侧</a:t>
              </a:r>
              <a:endParaRPr lang="zh-CN" altLang="en-US" sz="2400" b="1">
                <a:latin typeface="+mj-lt"/>
                <a:ea typeface="楷体" panose="02010609060101010101" pitchFamily="49" charset="-122"/>
              </a:endParaRPr>
            </a:p>
          </p:txBody>
        </p:sp>
      </p:grpSp>
      <p:sp>
        <p:nvSpPr>
          <p:cNvPr id="54" name="文本框 53" title=""/>
          <p:cNvSpPr txBox="1"/>
          <p:nvPr/>
        </p:nvSpPr>
        <p:spPr>
          <a:xfrm>
            <a:off x="3478398" y="2324252"/>
            <a:ext cx="803425"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放大</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9" name="文本框 8" title=""/>
          <p:cNvSpPr txBox="1"/>
          <p:nvPr/>
        </p:nvSpPr>
        <p:spPr>
          <a:xfrm>
            <a:off x="4872911" y="3927705"/>
            <a:ext cx="494046"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虚</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32" name="文本框 31" title=""/>
          <p:cNvSpPr txBox="1"/>
          <p:nvPr/>
        </p:nvSpPr>
        <p:spPr>
          <a:xfrm>
            <a:off x="2900176" y="1502485"/>
            <a:ext cx="803425"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等大</a:t>
            </a:r>
            <a:endParaRPr lang="zh-CN" altLang="en-US" sz="2400"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4" grpId="0"/>
      <p:bldP spid="9" grpId="0"/>
      <p:bldP spid="32"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 name="左大括号 18" title=""/>
          <p:cNvSpPr/>
          <p:nvPr/>
        </p:nvSpPr>
        <p:spPr>
          <a:xfrm>
            <a:off x="1469613" y="1382032"/>
            <a:ext cx="324324" cy="2613293"/>
          </a:xfrm>
          <a:prstGeom prst="leftBrace">
            <a:avLst>
              <a:gd name="adj1" fmla="val 7811"/>
              <a:gd name="adj2" fmla="val 50000"/>
            </a:avLst>
          </a:prstGeom>
          <a:ln w="19050">
            <a:solidFill>
              <a:srgbClr val="9BE5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2" name="组合 21" title=""/>
          <p:cNvGrpSpPr/>
          <p:nvPr/>
        </p:nvGrpSpPr>
        <p:grpSpPr>
          <a:xfrm>
            <a:off x="316974" y="2195728"/>
            <a:ext cx="1251265" cy="969663"/>
            <a:chOff x="1065822" y="699543"/>
            <a:chExt cx="1854303" cy="518277"/>
          </a:xfrm>
        </p:grpSpPr>
        <p:sp>
          <p:nvSpPr>
            <p:cNvPr id="23" name="矩形 22"/>
            <p:cNvSpPr/>
            <p:nvPr/>
          </p:nvSpPr>
          <p:spPr>
            <a:xfrm>
              <a:off x="1276612" y="699543"/>
              <a:ext cx="1512284" cy="518277"/>
            </a:xfrm>
            <a:prstGeom prst="rect">
              <a:avLst/>
            </a:prstGeom>
            <a:solidFill>
              <a:srgbClr val="9B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a:solidFill>
                  <a:schemeClr val="tx1"/>
                </a:solidFill>
                <a:latin typeface="+mj-ea"/>
                <a:ea typeface="+mj-ea"/>
              </a:endParaRPr>
            </a:p>
          </p:txBody>
        </p:sp>
        <p:sp>
          <p:nvSpPr>
            <p:cNvPr id="24" name="文本框 23"/>
            <p:cNvSpPr txBox="1"/>
            <p:nvPr/>
          </p:nvSpPr>
          <p:spPr>
            <a:xfrm>
              <a:off x="1065822" y="753313"/>
              <a:ext cx="1854303" cy="392571"/>
            </a:xfrm>
            <a:prstGeom prst="rect">
              <a:avLst/>
            </a:prstGeom>
            <a:noFill/>
          </p:spPr>
          <p:txBody>
            <a:bodyPr wrap="square" rtlCol="0">
              <a:spAutoFit/>
            </a:bodyPr>
            <a:lstStyle/>
            <a:p>
              <a:pPr eaLnBrk="1" latinLnBrk="1" hangingPunct="1"/>
              <a:r>
                <a:rPr lang="zh-CN" altLang="en-US" sz="2200" b="1">
                  <a:latin typeface="+mj-ea"/>
                  <a:ea typeface="+mj-ea"/>
                </a:rPr>
                <a:t> 神奇的“眼睛”</a:t>
              </a:r>
              <a:endParaRPr lang="zh-CN" altLang="en-US" sz="2200" b="1">
                <a:latin typeface="+mj-ea"/>
                <a:ea typeface="+mj-ea"/>
              </a:endParaRPr>
            </a:p>
          </p:txBody>
        </p:sp>
      </p:grpSp>
      <p:grpSp>
        <p:nvGrpSpPr>
          <p:cNvPr id="25" name="组合 24" title=""/>
          <p:cNvGrpSpPr/>
          <p:nvPr/>
        </p:nvGrpSpPr>
        <p:grpSpPr>
          <a:xfrm>
            <a:off x="1731591" y="871977"/>
            <a:ext cx="7054303" cy="1007427"/>
            <a:chOff x="1168971" y="3285979"/>
            <a:chExt cx="8451811" cy="939322"/>
          </a:xfrm>
        </p:grpSpPr>
        <p:sp>
          <p:nvSpPr>
            <p:cNvPr id="26" name="矩形 25"/>
            <p:cNvSpPr/>
            <p:nvPr/>
          </p:nvSpPr>
          <p:spPr>
            <a:xfrm>
              <a:off x="1232872" y="3322123"/>
              <a:ext cx="8103228" cy="903178"/>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altLang="zh-CN"/>
                <a:t>1</a:t>
              </a:r>
              <a:endParaRPr lang="zh-CN" altLang="en-US"/>
            </a:p>
          </p:txBody>
        </p:sp>
        <p:sp>
          <p:nvSpPr>
            <p:cNvPr id="29" name="文本框 28"/>
            <p:cNvSpPr txBox="1"/>
            <p:nvPr/>
          </p:nvSpPr>
          <p:spPr>
            <a:xfrm>
              <a:off x="1168971" y="3285979"/>
              <a:ext cx="8451811" cy="903179"/>
            </a:xfrm>
            <a:prstGeom prst="rect">
              <a:avLst/>
            </a:prstGeom>
            <a:noFill/>
          </p:spPr>
          <p:txBody>
            <a:bodyPr wrap="square" rtlCol="0">
              <a:spAutoFit/>
            </a:bodyPr>
            <a:lstStyle/>
            <a:p>
              <a:pPr>
                <a:lnSpc>
                  <a:spcPct val="125000"/>
                </a:lnSpc>
              </a:pPr>
              <a:r>
                <a:rPr lang="zh-CN" altLang="en-US" sz="2400" b="1">
                  <a:solidFill>
                    <a:srgbClr val="0000FF"/>
                  </a:solidFill>
                  <a:latin typeface="+mj-lt"/>
                  <a:ea typeface="楷体" panose="02010609060101010101" pitchFamily="49" charset="-122"/>
                </a:rPr>
                <a:t>视物原理：</a:t>
              </a:r>
              <a:r>
                <a:rPr lang="zh-CN" altLang="en-US" sz="2400" b="1">
                  <a:latin typeface="+mj-lt"/>
                  <a:ea typeface="楷体" panose="02010609060101010101" pitchFamily="49" charset="-122"/>
                </a:rPr>
                <a:t>物体在视网膜上成缩小、倒立的实像，    </a:t>
              </a:r>
              <a:endParaRPr lang="en-US" altLang="zh-CN" sz="2400" b="1">
                <a:latin typeface="+mj-lt"/>
                <a:ea typeface="楷体" panose="02010609060101010101" pitchFamily="49" charset="-122"/>
              </a:endParaRPr>
            </a:p>
            <a:p>
              <a:pPr>
                <a:lnSpc>
                  <a:spcPct val="125000"/>
                </a:lnSpc>
              </a:pPr>
              <a:r>
                <a:rPr lang="en-US" altLang="zh-CN" sz="2400" b="1">
                  <a:latin typeface="+mj-lt"/>
                  <a:ea typeface="楷体" panose="02010609060101010101" pitchFamily="49" charset="-122"/>
                </a:rPr>
                <a:t>                    </a:t>
              </a:r>
              <a:r>
                <a:rPr lang="zh-CN" altLang="en-US" sz="2400" b="1">
                  <a:latin typeface="+mj-lt"/>
                  <a:ea typeface="楷体" panose="02010609060101010101" pitchFamily="49" charset="-122"/>
                </a:rPr>
                <a:t>与</a:t>
              </a:r>
              <a:r>
                <a:rPr lang="en-US" altLang="zh-CN" sz="2400" b="1">
                  <a:latin typeface="+mj-lt"/>
                  <a:ea typeface="楷体" panose="02010609060101010101" pitchFamily="49" charset="-122"/>
                </a:rPr>
                <a:t>_________</a:t>
              </a:r>
              <a:r>
                <a:rPr lang="zh-CN" altLang="en-US" sz="2400" b="1">
                  <a:latin typeface="+mj-lt"/>
                  <a:ea typeface="楷体" panose="02010609060101010101" pitchFamily="49" charset="-122"/>
                </a:rPr>
                <a:t>成像原理类似</a:t>
              </a:r>
              <a:endParaRPr lang="zh-CN" altLang="en-US" sz="2400" b="1">
                <a:latin typeface="+mj-lt"/>
                <a:ea typeface="楷体" panose="02010609060101010101" pitchFamily="49" charset="-122"/>
              </a:endParaRPr>
            </a:p>
          </p:txBody>
        </p:sp>
      </p:grpSp>
      <p:grpSp>
        <p:nvGrpSpPr>
          <p:cNvPr id="42" name="组合 41" title=""/>
          <p:cNvGrpSpPr/>
          <p:nvPr/>
        </p:nvGrpSpPr>
        <p:grpSpPr>
          <a:xfrm>
            <a:off x="1731591" y="2181187"/>
            <a:ext cx="6737119" cy="1004362"/>
            <a:chOff x="2408739" y="3313439"/>
            <a:chExt cx="6737119" cy="1004362"/>
          </a:xfrm>
        </p:grpSpPr>
        <p:sp>
          <p:nvSpPr>
            <p:cNvPr id="43" name="矩形 42"/>
            <p:cNvSpPr/>
            <p:nvPr/>
          </p:nvSpPr>
          <p:spPr>
            <a:xfrm>
              <a:off x="2471853" y="3341500"/>
              <a:ext cx="6431460" cy="976301"/>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44" name="文本框 43"/>
            <p:cNvSpPr txBox="1"/>
            <p:nvPr/>
          </p:nvSpPr>
          <p:spPr>
            <a:xfrm>
              <a:off x="2408739" y="3584363"/>
              <a:ext cx="1353720" cy="461665"/>
            </a:xfrm>
            <a:prstGeom prst="rect">
              <a:avLst/>
            </a:prstGeom>
            <a:noFill/>
          </p:spPr>
          <p:txBody>
            <a:bodyPr wrap="square" rtlCol="0">
              <a:spAutoFit/>
            </a:bodyPr>
            <a:lstStyle/>
            <a:p>
              <a:r>
                <a:rPr lang="zh-CN" altLang="en-US" sz="2400" b="1">
                  <a:solidFill>
                    <a:srgbClr val="0000FF"/>
                  </a:solidFill>
                  <a:latin typeface="+mj-lt"/>
                  <a:ea typeface="+mj-ea"/>
                </a:rPr>
                <a:t>近视眼</a:t>
              </a:r>
              <a:endParaRPr lang="zh-CN" altLang="en-US" sz="2400" b="1">
                <a:solidFill>
                  <a:srgbClr val="0000FF"/>
                </a:solidFill>
                <a:latin typeface="+mj-lt"/>
                <a:ea typeface="+mj-ea"/>
              </a:endParaRPr>
            </a:p>
          </p:txBody>
        </p:sp>
        <p:sp>
          <p:nvSpPr>
            <p:cNvPr id="45" name="左大括号 44"/>
            <p:cNvSpPr/>
            <p:nvPr/>
          </p:nvSpPr>
          <p:spPr>
            <a:xfrm>
              <a:off x="3452438" y="3569448"/>
              <a:ext cx="244932" cy="556578"/>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46" name="文本框 45"/>
            <p:cNvSpPr txBox="1"/>
            <p:nvPr/>
          </p:nvSpPr>
          <p:spPr>
            <a:xfrm>
              <a:off x="3607639" y="3313439"/>
              <a:ext cx="4402433" cy="461665"/>
            </a:xfrm>
            <a:prstGeom prst="rect">
              <a:avLst/>
            </a:prstGeom>
            <a:noFill/>
          </p:spPr>
          <p:txBody>
            <a:bodyPr wrap="square" rtlCol="0">
              <a:spAutoFit/>
            </a:bodyPr>
            <a:lstStyle/>
            <a:p>
              <a:r>
                <a:rPr lang="zh-CN" altLang="en-US" sz="2400" b="1">
                  <a:latin typeface="+mj-lt"/>
                  <a:ea typeface="楷体" panose="02010609060101010101" pitchFamily="49" charset="-122"/>
                </a:rPr>
                <a:t>远处物体成像在视网膜</a:t>
              </a:r>
              <a:r>
                <a:rPr lang="en-US" altLang="zh-CN" sz="2400" b="1">
                  <a:latin typeface="+mj-lt"/>
                  <a:ea typeface="楷体" panose="02010609060101010101" pitchFamily="49" charset="-122"/>
                </a:rPr>
                <a:t>_______</a:t>
              </a:r>
              <a:endParaRPr lang="zh-CN" altLang="en-US" sz="2400" b="1">
                <a:latin typeface="+mj-lt"/>
                <a:ea typeface="楷体" panose="02010609060101010101" pitchFamily="49" charset="-122"/>
              </a:endParaRPr>
            </a:p>
          </p:txBody>
        </p:sp>
        <p:sp>
          <p:nvSpPr>
            <p:cNvPr id="47" name="文本框 46"/>
            <p:cNvSpPr txBox="1"/>
            <p:nvPr/>
          </p:nvSpPr>
          <p:spPr>
            <a:xfrm>
              <a:off x="3618029" y="3835978"/>
              <a:ext cx="5527829" cy="461665"/>
            </a:xfrm>
            <a:prstGeom prst="rect">
              <a:avLst/>
            </a:prstGeom>
            <a:noFill/>
          </p:spPr>
          <p:txBody>
            <a:bodyPr wrap="square" rtlCol="0">
              <a:spAutoFit/>
            </a:bodyPr>
            <a:lstStyle/>
            <a:p>
              <a:r>
                <a:rPr lang="zh-CN" altLang="en-US" sz="2400" b="1">
                  <a:latin typeface="+mj-lt"/>
                  <a:ea typeface="楷体" panose="02010609060101010101" pitchFamily="49" charset="-122"/>
                </a:rPr>
                <a:t>矫正：配戴用</a:t>
              </a:r>
              <a:r>
                <a:rPr lang="en-US" altLang="zh-CN" sz="2400" b="1">
                  <a:latin typeface="+mj-lt"/>
                  <a:ea typeface="楷体" panose="02010609060101010101" pitchFamily="49" charset="-122"/>
                </a:rPr>
                <a:t>_______</a:t>
              </a:r>
              <a:r>
                <a:rPr lang="zh-CN" altLang="en-US" sz="2400" b="1">
                  <a:latin typeface="+mj-lt"/>
                  <a:ea typeface="楷体" panose="02010609060101010101" pitchFamily="49" charset="-122"/>
                </a:rPr>
                <a:t>透镜制成的眼镜</a:t>
              </a:r>
              <a:endParaRPr lang="zh-CN" altLang="en-US" sz="2400" b="1">
                <a:latin typeface="+mj-lt"/>
                <a:ea typeface="楷体" panose="02010609060101010101" pitchFamily="49" charset="-122"/>
              </a:endParaRPr>
            </a:p>
          </p:txBody>
        </p:sp>
      </p:grpSp>
      <p:grpSp>
        <p:nvGrpSpPr>
          <p:cNvPr id="55" name="组合 54" title=""/>
          <p:cNvGrpSpPr/>
          <p:nvPr/>
        </p:nvGrpSpPr>
        <p:grpSpPr>
          <a:xfrm>
            <a:off x="1731591" y="3283385"/>
            <a:ext cx="6737119" cy="1004362"/>
            <a:chOff x="2408739" y="3313439"/>
            <a:chExt cx="6737119" cy="1004362"/>
          </a:xfrm>
        </p:grpSpPr>
        <p:sp>
          <p:nvSpPr>
            <p:cNvPr id="56" name="矩形 55"/>
            <p:cNvSpPr/>
            <p:nvPr/>
          </p:nvSpPr>
          <p:spPr>
            <a:xfrm>
              <a:off x="2471853" y="3341500"/>
              <a:ext cx="6431460" cy="976301"/>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57" name="文本框 56"/>
            <p:cNvSpPr txBox="1"/>
            <p:nvPr/>
          </p:nvSpPr>
          <p:spPr>
            <a:xfrm>
              <a:off x="2408739" y="3584363"/>
              <a:ext cx="1353720" cy="461665"/>
            </a:xfrm>
            <a:prstGeom prst="rect">
              <a:avLst/>
            </a:prstGeom>
            <a:noFill/>
          </p:spPr>
          <p:txBody>
            <a:bodyPr wrap="square" rtlCol="0">
              <a:spAutoFit/>
            </a:bodyPr>
            <a:lstStyle/>
            <a:p>
              <a:r>
                <a:rPr lang="zh-CN" altLang="en-US" sz="2400" b="1">
                  <a:solidFill>
                    <a:srgbClr val="0000FF"/>
                  </a:solidFill>
                  <a:latin typeface="+mj-lt"/>
                  <a:ea typeface="+mj-ea"/>
                </a:rPr>
                <a:t>远视眼</a:t>
              </a:r>
              <a:endParaRPr lang="zh-CN" altLang="en-US" sz="2400" b="1">
                <a:solidFill>
                  <a:srgbClr val="0000FF"/>
                </a:solidFill>
                <a:latin typeface="+mj-lt"/>
                <a:ea typeface="+mj-ea"/>
              </a:endParaRPr>
            </a:p>
          </p:txBody>
        </p:sp>
        <p:sp>
          <p:nvSpPr>
            <p:cNvPr id="58" name="左大括号 57"/>
            <p:cNvSpPr/>
            <p:nvPr/>
          </p:nvSpPr>
          <p:spPr>
            <a:xfrm>
              <a:off x="3452438" y="3569448"/>
              <a:ext cx="244932" cy="556578"/>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59" name="文本框 58"/>
            <p:cNvSpPr txBox="1"/>
            <p:nvPr/>
          </p:nvSpPr>
          <p:spPr>
            <a:xfrm>
              <a:off x="3607639" y="3313439"/>
              <a:ext cx="4402433" cy="461665"/>
            </a:xfrm>
            <a:prstGeom prst="rect">
              <a:avLst/>
            </a:prstGeom>
            <a:noFill/>
          </p:spPr>
          <p:txBody>
            <a:bodyPr wrap="square" rtlCol="0">
              <a:spAutoFit/>
            </a:bodyPr>
            <a:lstStyle/>
            <a:p>
              <a:r>
                <a:rPr lang="zh-CN" altLang="en-US" sz="2400" b="1">
                  <a:latin typeface="+mj-lt"/>
                  <a:ea typeface="楷体" panose="02010609060101010101" pitchFamily="49" charset="-122"/>
                </a:rPr>
                <a:t>近处物体成像在视网膜</a:t>
              </a:r>
              <a:r>
                <a:rPr lang="en-US" altLang="zh-CN" sz="2400" b="1">
                  <a:latin typeface="+mj-lt"/>
                  <a:ea typeface="楷体" panose="02010609060101010101" pitchFamily="49" charset="-122"/>
                </a:rPr>
                <a:t>_______</a:t>
              </a:r>
              <a:endParaRPr lang="zh-CN" altLang="en-US" sz="2400" b="1">
                <a:latin typeface="+mj-lt"/>
                <a:ea typeface="楷体" panose="02010609060101010101" pitchFamily="49" charset="-122"/>
              </a:endParaRPr>
            </a:p>
          </p:txBody>
        </p:sp>
        <p:sp>
          <p:nvSpPr>
            <p:cNvPr id="60" name="文本框 59"/>
            <p:cNvSpPr txBox="1"/>
            <p:nvPr/>
          </p:nvSpPr>
          <p:spPr>
            <a:xfrm>
              <a:off x="3618029" y="3835978"/>
              <a:ext cx="5527829" cy="461665"/>
            </a:xfrm>
            <a:prstGeom prst="rect">
              <a:avLst/>
            </a:prstGeom>
            <a:noFill/>
          </p:spPr>
          <p:txBody>
            <a:bodyPr wrap="square" rtlCol="0">
              <a:spAutoFit/>
            </a:bodyPr>
            <a:lstStyle/>
            <a:p>
              <a:r>
                <a:rPr lang="zh-CN" altLang="en-US" sz="2400" b="1">
                  <a:latin typeface="+mj-lt"/>
                  <a:ea typeface="楷体" panose="02010609060101010101" pitchFamily="49" charset="-122"/>
                </a:rPr>
                <a:t>矫正：配戴用</a:t>
              </a:r>
              <a:r>
                <a:rPr lang="en-US" altLang="zh-CN" sz="2400" b="1">
                  <a:latin typeface="+mj-lt"/>
                  <a:ea typeface="楷体" panose="02010609060101010101" pitchFamily="49" charset="-122"/>
                </a:rPr>
                <a:t>_______</a:t>
              </a:r>
              <a:r>
                <a:rPr lang="zh-CN" altLang="en-US" sz="2400" b="1">
                  <a:latin typeface="+mj-lt"/>
                  <a:ea typeface="楷体" panose="02010609060101010101" pitchFamily="49" charset="-122"/>
                </a:rPr>
                <a:t>透镜制成的眼镜</a:t>
              </a:r>
              <a:endParaRPr lang="zh-CN" altLang="en-US" sz="2400" b="1">
                <a:latin typeface="+mj-lt"/>
                <a:ea typeface="楷体" panose="02010609060101010101" pitchFamily="49" charset="-122"/>
              </a:endParaRPr>
            </a:p>
          </p:txBody>
        </p:sp>
      </p:grpSp>
      <p:sp>
        <p:nvSpPr>
          <p:cNvPr id="10" name="文本框 9" title=""/>
          <p:cNvSpPr txBox="1"/>
          <p:nvPr/>
        </p:nvSpPr>
        <p:spPr>
          <a:xfrm>
            <a:off x="3794611" y="1347001"/>
            <a:ext cx="1112805"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照相机</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11" name="文本框 10" title=""/>
          <p:cNvSpPr txBox="1"/>
          <p:nvPr/>
        </p:nvSpPr>
        <p:spPr>
          <a:xfrm>
            <a:off x="6315235" y="2147554"/>
            <a:ext cx="494046"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前</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12" name="文本框 11" title=""/>
          <p:cNvSpPr txBox="1"/>
          <p:nvPr/>
        </p:nvSpPr>
        <p:spPr>
          <a:xfrm>
            <a:off x="5129147" y="2676485"/>
            <a:ext cx="494046"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凹</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13" name="文本框 12" title=""/>
          <p:cNvSpPr txBox="1"/>
          <p:nvPr/>
        </p:nvSpPr>
        <p:spPr>
          <a:xfrm>
            <a:off x="6294356" y="3260931"/>
            <a:ext cx="494046"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后</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14" name="文本框 13" title=""/>
          <p:cNvSpPr txBox="1"/>
          <p:nvPr/>
        </p:nvSpPr>
        <p:spPr>
          <a:xfrm>
            <a:off x="5061304" y="3779307"/>
            <a:ext cx="494046"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凸</a:t>
            </a:r>
            <a:endParaRPr lang="zh-CN" altLang="en-US" sz="2400"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9" name="左大括号 18" title=""/>
          <p:cNvSpPr/>
          <p:nvPr/>
        </p:nvSpPr>
        <p:spPr>
          <a:xfrm>
            <a:off x="1416251" y="599438"/>
            <a:ext cx="324324" cy="2604895"/>
          </a:xfrm>
          <a:prstGeom prst="leftBrace">
            <a:avLst>
              <a:gd name="adj1" fmla="val 7811"/>
              <a:gd name="adj2" fmla="val 50000"/>
            </a:avLst>
          </a:prstGeom>
          <a:ln w="19050">
            <a:solidFill>
              <a:srgbClr val="9BE5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2" name="组合 21" title=""/>
          <p:cNvGrpSpPr/>
          <p:nvPr/>
        </p:nvGrpSpPr>
        <p:grpSpPr>
          <a:xfrm>
            <a:off x="467792" y="1516421"/>
            <a:ext cx="1118785" cy="781028"/>
            <a:chOff x="1016353" y="779369"/>
            <a:chExt cx="1657976" cy="398483"/>
          </a:xfrm>
        </p:grpSpPr>
        <p:sp>
          <p:nvSpPr>
            <p:cNvPr id="23" name="矩形 22"/>
            <p:cNvSpPr/>
            <p:nvPr/>
          </p:nvSpPr>
          <p:spPr>
            <a:xfrm>
              <a:off x="1188579" y="785281"/>
              <a:ext cx="1319825" cy="392571"/>
            </a:xfrm>
            <a:prstGeom prst="rect">
              <a:avLst/>
            </a:prstGeom>
            <a:solidFill>
              <a:srgbClr val="9B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a:solidFill>
                  <a:schemeClr val="tx1"/>
                </a:solidFill>
                <a:latin typeface="+mj-ea"/>
                <a:ea typeface="+mj-ea"/>
              </a:endParaRPr>
            </a:p>
          </p:txBody>
        </p:sp>
        <p:sp>
          <p:nvSpPr>
            <p:cNvPr id="24" name="文本框 23"/>
            <p:cNvSpPr txBox="1"/>
            <p:nvPr/>
          </p:nvSpPr>
          <p:spPr>
            <a:xfrm>
              <a:off x="1016353" y="779369"/>
              <a:ext cx="1657976" cy="392571"/>
            </a:xfrm>
            <a:prstGeom prst="rect">
              <a:avLst/>
            </a:prstGeom>
            <a:noFill/>
          </p:spPr>
          <p:txBody>
            <a:bodyPr wrap="square" rtlCol="0">
              <a:spAutoFit/>
            </a:bodyPr>
            <a:lstStyle/>
            <a:p>
              <a:pPr algn="ctr"/>
              <a:r>
                <a:rPr lang="zh-CN" altLang="en-US" sz="2200" b="1">
                  <a:latin typeface="+mj-ea"/>
                  <a:ea typeface="+mj-ea"/>
                </a:rPr>
                <a:t>透镜</a:t>
              </a:r>
              <a:endParaRPr lang="en-US" altLang="zh-CN" sz="2200" b="1">
                <a:latin typeface="+mj-ea"/>
                <a:ea typeface="+mj-ea"/>
              </a:endParaRPr>
            </a:p>
            <a:p>
              <a:pPr algn="ctr"/>
              <a:r>
                <a:rPr lang="zh-CN" altLang="en-US" sz="2200" b="1">
                  <a:latin typeface="+mj-ea"/>
                  <a:ea typeface="+mj-ea"/>
                </a:rPr>
                <a:t>的应用</a:t>
              </a:r>
              <a:endParaRPr lang="zh-CN" altLang="en-US" sz="2200" b="1">
                <a:latin typeface="+mj-ea"/>
                <a:ea typeface="+mj-ea"/>
              </a:endParaRPr>
            </a:p>
          </p:txBody>
        </p:sp>
      </p:grpSp>
      <p:grpSp>
        <p:nvGrpSpPr>
          <p:cNvPr id="55" name="组合 54" title=""/>
          <p:cNvGrpSpPr/>
          <p:nvPr/>
        </p:nvGrpSpPr>
        <p:grpSpPr>
          <a:xfrm>
            <a:off x="1673692" y="2742668"/>
            <a:ext cx="5112062" cy="849122"/>
            <a:chOff x="2419130" y="3313439"/>
            <a:chExt cx="5112062" cy="849122"/>
          </a:xfrm>
        </p:grpSpPr>
        <p:sp>
          <p:nvSpPr>
            <p:cNvPr id="56" name="矩形 55"/>
            <p:cNvSpPr/>
            <p:nvPr/>
          </p:nvSpPr>
          <p:spPr>
            <a:xfrm>
              <a:off x="2471853" y="3341501"/>
              <a:ext cx="5012443" cy="821060"/>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57" name="文本框 56"/>
            <p:cNvSpPr txBox="1"/>
            <p:nvPr/>
          </p:nvSpPr>
          <p:spPr>
            <a:xfrm>
              <a:off x="2419130" y="3532408"/>
              <a:ext cx="1353720" cy="461665"/>
            </a:xfrm>
            <a:prstGeom prst="rect">
              <a:avLst/>
            </a:prstGeom>
            <a:noFill/>
          </p:spPr>
          <p:txBody>
            <a:bodyPr wrap="square" rtlCol="0">
              <a:spAutoFit/>
            </a:bodyPr>
            <a:lstStyle/>
            <a:p>
              <a:r>
                <a:rPr lang="zh-CN" altLang="en-US" sz="2400" b="1">
                  <a:solidFill>
                    <a:srgbClr val="0000FF"/>
                  </a:solidFill>
                  <a:latin typeface="+mj-lt"/>
                  <a:ea typeface="+mj-ea"/>
                </a:rPr>
                <a:t>显微镜</a:t>
              </a:r>
              <a:endParaRPr lang="zh-CN" altLang="en-US" sz="2400" b="1">
                <a:solidFill>
                  <a:srgbClr val="0000FF"/>
                </a:solidFill>
                <a:latin typeface="+mj-lt"/>
                <a:ea typeface="+mj-ea"/>
              </a:endParaRPr>
            </a:p>
          </p:txBody>
        </p:sp>
        <p:sp>
          <p:nvSpPr>
            <p:cNvPr id="58" name="左大括号 57"/>
            <p:cNvSpPr/>
            <p:nvPr/>
          </p:nvSpPr>
          <p:spPr>
            <a:xfrm>
              <a:off x="3452438" y="3569448"/>
              <a:ext cx="228687" cy="414702"/>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59" name="文本框 58"/>
            <p:cNvSpPr txBox="1"/>
            <p:nvPr/>
          </p:nvSpPr>
          <p:spPr>
            <a:xfrm>
              <a:off x="3607640" y="3313439"/>
              <a:ext cx="3876656" cy="461665"/>
            </a:xfrm>
            <a:prstGeom prst="rect">
              <a:avLst/>
            </a:prstGeom>
            <a:noFill/>
          </p:spPr>
          <p:txBody>
            <a:bodyPr wrap="square" rtlCol="0">
              <a:spAutoFit/>
            </a:bodyPr>
            <a:lstStyle/>
            <a:p>
              <a:r>
                <a:rPr lang="zh-CN" altLang="en-US" sz="2400" b="1">
                  <a:latin typeface="+mj-lt"/>
                  <a:ea typeface="楷体" panose="02010609060101010101" pitchFamily="49" charset="-122"/>
                </a:rPr>
                <a:t>物镜：成倒立、放大的实像</a:t>
              </a:r>
              <a:endParaRPr lang="zh-CN" altLang="en-US" sz="2400" b="1">
                <a:latin typeface="+mj-lt"/>
                <a:ea typeface="楷体" panose="02010609060101010101" pitchFamily="49" charset="-122"/>
              </a:endParaRPr>
            </a:p>
          </p:txBody>
        </p:sp>
        <p:sp>
          <p:nvSpPr>
            <p:cNvPr id="60" name="文本框 59"/>
            <p:cNvSpPr txBox="1"/>
            <p:nvPr/>
          </p:nvSpPr>
          <p:spPr>
            <a:xfrm>
              <a:off x="3576466" y="3700895"/>
              <a:ext cx="3954726" cy="461665"/>
            </a:xfrm>
            <a:prstGeom prst="rect">
              <a:avLst/>
            </a:prstGeom>
            <a:noFill/>
          </p:spPr>
          <p:txBody>
            <a:bodyPr wrap="square" rtlCol="0">
              <a:spAutoFit/>
            </a:bodyPr>
            <a:lstStyle/>
            <a:p>
              <a:r>
                <a:rPr lang="zh-CN" altLang="en-US" sz="2400" b="1">
                  <a:latin typeface="+mj-lt"/>
                  <a:ea typeface="楷体" panose="02010609060101010101" pitchFamily="49" charset="-122"/>
                </a:rPr>
                <a:t>目镜：</a:t>
              </a:r>
              <a:r>
                <a:rPr lang="zh-CN" altLang="en-US" sz="2400" b="1">
                  <a:ea typeface="楷体" panose="02010609060101010101" pitchFamily="49" charset="-122"/>
                </a:rPr>
                <a:t>成正立、放大的虚像</a:t>
              </a:r>
              <a:endParaRPr lang="zh-CN" altLang="en-US" sz="2400" b="1">
                <a:latin typeface="+mj-lt"/>
                <a:ea typeface="楷体" panose="02010609060101010101" pitchFamily="49" charset="-122"/>
              </a:endParaRPr>
            </a:p>
          </p:txBody>
        </p:sp>
      </p:grpSp>
      <p:grpSp>
        <p:nvGrpSpPr>
          <p:cNvPr id="31" name="组合 30" title=""/>
          <p:cNvGrpSpPr/>
          <p:nvPr/>
        </p:nvGrpSpPr>
        <p:grpSpPr>
          <a:xfrm>
            <a:off x="1678229" y="191200"/>
            <a:ext cx="7118028" cy="869903"/>
            <a:chOff x="2419130" y="3313439"/>
            <a:chExt cx="7118028" cy="869903"/>
          </a:xfrm>
        </p:grpSpPr>
        <p:sp>
          <p:nvSpPr>
            <p:cNvPr id="32" name="矩形 31"/>
            <p:cNvSpPr/>
            <p:nvPr/>
          </p:nvSpPr>
          <p:spPr>
            <a:xfrm>
              <a:off x="2471853" y="3320719"/>
              <a:ext cx="7022956" cy="812178"/>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33" name="文本框 32"/>
            <p:cNvSpPr txBox="1"/>
            <p:nvPr/>
          </p:nvSpPr>
          <p:spPr>
            <a:xfrm>
              <a:off x="2419130" y="3501235"/>
              <a:ext cx="1353720" cy="461665"/>
            </a:xfrm>
            <a:prstGeom prst="rect">
              <a:avLst/>
            </a:prstGeom>
            <a:noFill/>
          </p:spPr>
          <p:txBody>
            <a:bodyPr wrap="square" rtlCol="0">
              <a:spAutoFit/>
            </a:bodyPr>
            <a:lstStyle/>
            <a:p>
              <a:r>
                <a:rPr lang="zh-CN" altLang="en-US" sz="2400" b="1">
                  <a:solidFill>
                    <a:srgbClr val="0000FF"/>
                  </a:solidFill>
                  <a:latin typeface="+mj-lt"/>
                  <a:ea typeface="+mj-ea"/>
                </a:rPr>
                <a:t>照相机</a:t>
              </a:r>
              <a:endParaRPr lang="zh-CN" altLang="en-US" sz="2400" b="1">
                <a:solidFill>
                  <a:srgbClr val="0000FF"/>
                </a:solidFill>
                <a:latin typeface="+mj-lt"/>
                <a:ea typeface="+mj-ea"/>
              </a:endParaRPr>
            </a:p>
          </p:txBody>
        </p:sp>
        <p:sp>
          <p:nvSpPr>
            <p:cNvPr id="34" name="左大括号 33"/>
            <p:cNvSpPr/>
            <p:nvPr/>
          </p:nvSpPr>
          <p:spPr>
            <a:xfrm>
              <a:off x="3452438" y="3569448"/>
              <a:ext cx="224150" cy="366522"/>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35" name="文本框 34"/>
            <p:cNvSpPr txBox="1"/>
            <p:nvPr/>
          </p:nvSpPr>
          <p:spPr>
            <a:xfrm>
              <a:off x="3607639" y="3313439"/>
              <a:ext cx="5929519" cy="461665"/>
            </a:xfrm>
            <a:prstGeom prst="rect">
              <a:avLst/>
            </a:prstGeom>
            <a:noFill/>
          </p:spPr>
          <p:txBody>
            <a:bodyPr wrap="square" rtlCol="0">
              <a:spAutoFit/>
            </a:bodyPr>
            <a:lstStyle/>
            <a:p>
              <a:r>
                <a:rPr lang="zh-CN" altLang="en-US" sz="2400" b="1">
                  <a:latin typeface="+mj-lt"/>
                  <a:ea typeface="楷体" panose="02010609060101010101" pitchFamily="49" charset="-122"/>
                </a:rPr>
                <a:t>原理：</a:t>
              </a:r>
              <a:r>
                <a:rPr lang="en-US" altLang="zh-CN" sz="2400" b="1" i="1">
                  <a:latin typeface="+mj-lt"/>
                  <a:ea typeface="楷体" panose="02010609060101010101" pitchFamily="49" charset="-122"/>
                </a:rPr>
                <a:t>u</a:t>
              </a:r>
              <a:r>
                <a:rPr lang="zh-CN" altLang="en-US" sz="2400" b="1">
                  <a:latin typeface="+mj-lt"/>
                  <a:ea typeface="楷体" panose="02010609060101010101" pitchFamily="49" charset="-122"/>
                </a:rPr>
                <a:t>＞</a:t>
              </a:r>
              <a:r>
                <a:rPr lang="en-US" altLang="zh-CN" sz="2400" b="1">
                  <a:latin typeface="+mj-lt"/>
                  <a:ea typeface="楷体" panose="02010609060101010101" pitchFamily="49" charset="-122"/>
                </a:rPr>
                <a:t>2</a:t>
              </a:r>
              <a:r>
                <a:rPr lang="en-US" altLang="zh-CN" sz="2400" b="1" i="1">
                  <a:latin typeface="+mj-lt"/>
                  <a:ea typeface="楷体" panose="02010609060101010101" pitchFamily="49" charset="-122"/>
                </a:rPr>
                <a:t>f </a:t>
              </a:r>
              <a:r>
                <a:rPr lang="zh-CN" altLang="en-US" sz="2400" b="1">
                  <a:latin typeface="+mj-lt"/>
                  <a:ea typeface="楷体" panose="02010609060101010101" pitchFamily="49" charset="-122"/>
                </a:rPr>
                <a:t>时，成倒立、缩小的</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像</a:t>
              </a:r>
              <a:endParaRPr lang="zh-CN" altLang="en-US" sz="2400" b="1">
                <a:latin typeface="+mj-lt"/>
                <a:ea typeface="楷体" panose="02010609060101010101" pitchFamily="49" charset="-122"/>
              </a:endParaRPr>
            </a:p>
          </p:txBody>
        </p:sp>
        <p:sp>
          <p:nvSpPr>
            <p:cNvPr id="36" name="文本框 35"/>
            <p:cNvSpPr txBox="1"/>
            <p:nvPr/>
          </p:nvSpPr>
          <p:spPr>
            <a:xfrm>
              <a:off x="3618029" y="3721677"/>
              <a:ext cx="1461429" cy="461665"/>
            </a:xfrm>
            <a:prstGeom prst="rect">
              <a:avLst/>
            </a:prstGeom>
            <a:noFill/>
          </p:spPr>
          <p:txBody>
            <a:bodyPr wrap="square" rtlCol="0">
              <a:spAutoFit/>
            </a:bodyPr>
            <a:lstStyle/>
            <a:p>
              <a:r>
                <a:rPr lang="zh-CN" altLang="en-US" sz="2400" b="1">
                  <a:latin typeface="+mj-lt"/>
                  <a:ea typeface="楷体" panose="02010609060101010101" pitchFamily="49" charset="-122"/>
                </a:rPr>
                <a:t>调节方法</a:t>
              </a:r>
              <a:endParaRPr lang="zh-CN" altLang="en-US" sz="2400" b="1">
                <a:latin typeface="+mj-lt"/>
                <a:ea typeface="楷体" panose="02010609060101010101" pitchFamily="49" charset="-122"/>
              </a:endParaRPr>
            </a:p>
          </p:txBody>
        </p:sp>
      </p:grpSp>
      <p:grpSp>
        <p:nvGrpSpPr>
          <p:cNvPr id="37" name="组合 36" title=""/>
          <p:cNvGrpSpPr/>
          <p:nvPr/>
        </p:nvGrpSpPr>
        <p:grpSpPr>
          <a:xfrm>
            <a:off x="1667838" y="1043795"/>
            <a:ext cx="6737119" cy="838730"/>
            <a:chOff x="2408739" y="3313439"/>
            <a:chExt cx="6737119" cy="838730"/>
          </a:xfrm>
        </p:grpSpPr>
        <p:sp>
          <p:nvSpPr>
            <p:cNvPr id="38" name="矩形 37"/>
            <p:cNvSpPr/>
            <p:nvPr/>
          </p:nvSpPr>
          <p:spPr>
            <a:xfrm>
              <a:off x="2471853" y="3341500"/>
              <a:ext cx="6529515" cy="760199"/>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39" name="文本框 38"/>
            <p:cNvSpPr txBox="1"/>
            <p:nvPr/>
          </p:nvSpPr>
          <p:spPr>
            <a:xfrm>
              <a:off x="2408739" y="3501235"/>
              <a:ext cx="1353720" cy="461665"/>
            </a:xfrm>
            <a:prstGeom prst="rect">
              <a:avLst/>
            </a:prstGeom>
            <a:noFill/>
          </p:spPr>
          <p:txBody>
            <a:bodyPr wrap="square" rtlCol="0">
              <a:spAutoFit/>
            </a:bodyPr>
            <a:lstStyle/>
            <a:p>
              <a:r>
                <a:rPr lang="zh-CN" altLang="en-US" sz="2400" b="1">
                  <a:solidFill>
                    <a:srgbClr val="0000FF"/>
                  </a:solidFill>
                  <a:latin typeface="+mj-lt"/>
                  <a:ea typeface="+mj-ea"/>
                </a:rPr>
                <a:t>放大镜</a:t>
              </a:r>
              <a:endParaRPr lang="zh-CN" altLang="en-US" sz="2400" b="1">
                <a:solidFill>
                  <a:srgbClr val="0000FF"/>
                </a:solidFill>
                <a:latin typeface="+mj-lt"/>
                <a:ea typeface="+mj-ea"/>
              </a:endParaRPr>
            </a:p>
          </p:txBody>
        </p:sp>
        <p:sp>
          <p:nvSpPr>
            <p:cNvPr id="40" name="左大括号 39"/>
            <p:cNvSpPr/>
            <p:nvPr/>
          </p:nvSpPr>
          <p:spPr>
            <a:xfrm>
              <a:off x="3452438" y="3569448"/>
              <a:ext cx="224150" cy="370702"/>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41" name="文本框 40"/>
            <p:cNvSpPr txBox="1"/>
            <p:nvPr/>
          </p:nvSpPr>
          <p:spPr>
            <a:xfrm>
              <a:off x="3607639" y="3313439"/>
              <a:ext cx="5538219" cy="461665"/>
            </a:xfrm>
            <a:prstGeom prst="rect">
              <a:avLst/>
            </a:prstGeom>
            <a:noFill/>
          </p:spPr>
          <p:txBody>
            <a:bodyPr wrap="square" rtlCol="0">
              <a:spAutoFit/>
            </a:bodyPr>
            <a:lstStyle/>
            <a:p>
              <a:r>
                <a:rPr lang="zh-CN" altLang="en-US" sz="2400" b="1">
                  <a:latin typeface="+mj-lt"/>
                  <a:ea typeface="楷体" panose="02010609060101010101" pitchFamily="49" charset="-122"/>
                </a:rPr>
                <a:t>原理：</a:t>
              </a:r>
              <a:r>
                <a:rPr lang="en-US" altLang="zh-CN" sz="2400" b="1" i="1">
                  <a:latin typeface="+mj-lt"/>
                  <a:ea typeface="楷体" panose="02010609060101010101" pitchFamily="49" charset="-122"/>
                </a:rPr>
                <a:t>u</a:t>
              </a:r>
              <a:r>
                <a:rPr lang="zh-CN" altLang="en-US" sz="2400" b="1">
                  <a:latin typeface="+mj-lt"/>
                  <a:ea typeface="楷体" panose="02010609060101010101" pitchFamily="49" charset="-122"/>
                </a:rPr>
                <a:t>＜</a:t>
              </a:r>
              <a:r>
                <a:rPr lang="en-US" altLang="zh-CN" sz="2400" b="1" i="1">
                  <a:latin typeface="+mj-lt"/>
                  <a:ea typeface="楷体" panose="02010609060101010101" pitchFamily="49" charset="-122"/>
                </a:rPr>
                <a:t>f </a:t>
              </a:r>
              <a:r>
                <a:rPr lang="zh-CN" altLang="en-US" sz="2400" b="1">
                  <a:latin typeface="+mj-lt"/>
                  <a:ea typeface="楷体" panose="02010609060101010101" pitchFamily="49" charset="-122"/>
                </a:rPr>
                <a:t>时，成</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、放大的虚像</a:t>
              </a:r>
              <a:endParaRPr lang="zh-CN" altLang="en-US" sz="2400" b="1">
                <a:latin typeface="+mj-lt"/>
                <a:ea typeface="楷体" panose="02010609060101010101" pitchFamily="49" charset="-122"/>
              </a:endParaRPr>
            </a:p>
          </p:txBody>
        </p:sp>
        <p:sp>
          <p:nvSpPr>
            <p:cNvPr id="48" name="文本框 47"/>
            <p:cNvSpPr txBox="1"/>
            <p:nvPr/>
          </p:nvSpPr>
          <p:spPr>
            <a:xfrm>
              <a:off x="3618029" y="3690504"/>
              <a:ext cx="1461429" cy="461665"/>
            </a:xfrm>
            <a:prstGeom prst="rect">
              <a:avLst/>
            </a:prstGeom>
            <a:noFill/>
          </p:spPr>
          <p:txBody>
            <a:bodyPr wrap="square" rtlCol="0">
              <a:spAutoFit/>
            </a:bodyPr>
            <a:lstStyle/>
            <a:p>
              <a:r>
                <a:rPr lang="zh-CN" altLang="en-US" sz="2400" b="1">
                  <a:latin typeface="+mj-lt"/>
                  <a:ea typeface="楷体" panose="02010609060101010101" pitchFamily="49" charset="-122"/>
                </a:rPr>
                <a:t>调节方法</a:t>
              </a:r>
              <a:endParaRPr lang="zh-CN" altLang="en-US" sz="2400" b="1">
                <a:latin typeface="+mj-lt"/>
                <a:ea typeface="楷体" panose="02010609060101010101" pitchFamily="49" charset="-122"/>
              </a:endParaRPr>
            </a:p>
          </p:txBody>
        </p:sp>
      </p:grpSp>
      <p:grpSp>
        <p:nvGrpSpPr>
          <p:cNvPr id="49" name="组合 48" title=""/>
          <p:cNvGrpSpPr/>
          <p:nvPr/>
        </p:nvGrpSpPr>
        <p:grpSpPr>
          <a:xfrm>
            <a:off x="1667838" y="1860267"/>
            <a:ext cx="7201155" cy="849122"/>
            <a:chOff x="2408739" y="3313439"/>
            <a:chExt cx="7201155" cy="849122"/>
          </a:xfrm>
        </p:grpSpPr>
        <p:sp>
          <p:nvSpPr>
            <p:cNvPr id="50" name="矩形 49"/>
            <p:cNvSpPr/>
            <p:nvPr/>
          </p:nvSpPr>
          <p:spPr>
            <a:xfrm>
              <a:off x="2471853" y="3341501"/>
              <a:ext cx="7065305" cy="821060"/>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51" name="文本框 50"/>
            <p:cNvSpPr txBox="1"/>
            <p:nvPr/>
          </p:nvSpPr>
          <p:spPr>
            <a:xfrm>
              <a:off x="2408739" y="3584363"/>
              <a:ext cx="1353720" cy="461665"/>
            </a:xfrm>
            <a:prstGeom prst="rect">
              <a:avLst/>
            </a:prstGeom>
            <a:noFill/>
          </p:spPr>
          <p:txBody>
            <a:bodyPr wrap="square" rtlCol="0">
              <a:spAutoFit/>
            </a:bodyPr>
            <a:lstStyle/>
            <a:p>
              <a:r>
                <a:rPr lang="zh-CN" altLang="en-US" sz="2400" b="1">
                  <a:solidFill>
                    <a:srgbClr val="0000FF"/>
                  </a:solidFill>
                  <a:latin typeface="+mj-lt"/>
                  <a:ea typeface="+mj-ea"/>
                </a:rPr>
                <a:t>投影仪</a:t>
              </a:r>
              <a:endParaRPr lang="zh-CN" altLang="en-US" sz="2400" b="1">
                <a:solidFill>
                  <a:srgbClr val="0000FF"/>
                </a:solidFill>
                <a:latin typeface="+mj-lt"/>
                <a:ea typeface="+mj-ea"/>
              </a:endParaRPr>
            </a:p>
          </p:txBody>
        </p:sp>
        <p:sp>
          <p:nvSpPr>
            <p:cNvPr id="52" name="左大括号 51"/>
            <p:cNvSpPr/>
            <p:nvPr/>
          </p:nvSpPr>
          <p:spPr>
            <a:xfrm>
              <a:off x="3431656" y="3569448"/>
              <a:ext cx="244932" cy="388233"/>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53" name="文本框 52"/>
            <p:cNvSpPr txBox="1"/>
            <p:nvPr/>
          </p:nvSpPr>
          <p:spPr>
            <a:xfrm>
              <a:off x="3566075" y="3313439"/>
              <a:ext cx="6043819" cy="461665"/>
            </a:xfrm>
            <a:prstGeom prst="rect">
              <a:avLst/>
            </a:prstGeom>
            <a:noFill/>
          </p:spPr>
          <p:txBody>
            <a:bodyPr wrap="square" rtlCol="0">
              <a:spAutoFit/>
            </a:bodyPr>
            <a:lstStyle/>
            <a:p>
              <a:r>
                <a:rPr lang="zh-CN" altLang="en-US" sz="2400" b="1">
                  <a:latin typeface="+mj-lt"/>
                  <a:ea typeface="楷体" panose="02010609060101010101" pitchFamily="49" charset="-122"/>
                </a:rPr>
                <a:t>原理：</a:t>
              </a:r>
              <a:r>
                <a:rPr lang="en-US" altLang="zh-CN" sz="2400" b="1" i="1">
                  <a:latin typeface="+mj-lt"/>
                  <a:ea typeface="楷体" panose="02010609060101010101" pitchFamily="49" charset="-122"/>
                </a:rPr>
                <a:t>f</a:t>
              </a:r>
              <a:r>
                <a:rPr lang="zh-CN" altLang="en-US" sz="2400" b="1">
                  <a:latin typeface="+mj-lt"/>
                  <a:ea typeface="楷体" panose="02010609060101010101" pitchFamily="49" charset="-122"/>
                </a:rPr>
                <a:t>＜</a:t>
              </a:r>
              <a:r>
                <a:rPr lang="en-US" altLang="zh-CN" sz="2400" b="1" i="1">
                  <a:latin typeface="+mj-lt"/>
                  <a:ea typeface="楷体" panose="02010609060101010101" pitchFamily="49" charset="-122"/>
                </a:rPr>
                <a:t>u</a:t>
              </a:r>
              <a:r>
                <a:rPr lang="zh-CN" altLang="en-US" sz="2400" b="1">
                  <a:latin typeface="+mj-lt"/>
                  <a:ea typeface="楷体" panose="02010609060101010101" pitchFamily="49" charset="-122"/>
                </a:rPr>
                <a:t>＜</a:t>
              </a:r>
              <a:r>
                <a:rPr lang="en-US" altLang="zh-CN" sz="2400" b="1" i="1">
                  <a:latin typeface="+mj-lt"/>
                  <a:ea typeface="楷体" panose="02010609060101010101" pitchFamily="49" charset="-122"/>
                </a:rPr>
                <a:t>2f </a:t>
              </a:r>
              <a:r>
                <a:rPr lang="zh-CN" altLang="en-US" sz="2400" b="1">
                  <a:latin typeface="+mj-lt"/>
                  <a:ea typeface="楷体" panose="02010609060101010101" pitchFamily="49" charset="-122"/>
                </a:rPr>
                <a:t>时，成</a:t>
              </a:r>
              <a:r>
                <a:rPr lang="en-US" altLang="zh-CN" sz="2400" b="1">
                  <a:latin typeface="+mj-lt"/>
                  <a:ea typeface="楷体" panose="02010609060101010101" pitchFamily="49" charset="-122"/>
                </a:rPr>
                <a:t>______</a:t>
              </a:r>
              <a:r>
                <a:rPr lang="zh-CN" altLang="en-US" sz="2400" b="1">
                  <a:latin typeface="+mj-lt"/>
                  <a:ea typeface="楷体" panose="02010609060101010101" pitchFamily="49" charset="-122"/>
                </a:rPr>
                <a:t>、放大的实像</a:t>
              </a:r>
              <a:endParaRPr lang="zh-CN" altLang="en-US" sz="2400" b="1">
                <a:latin typeface="+mj-lt"/>
                <a:ea typeface="楷体" panose="02010609060101010101" pitchFamily="49" charset="-122"/>
              </a:endParaRPr>
            </a:p>
          </p:txBody>
        </p:sp>
        <p:sp>
          <p:nvSpPr>
            <p:cNvPr id="54" name="文本框 53"/>
            <p:cNvSpPr txBox="1"/>
            <p:nvPr/>
          </p:nvSpPr>
          <p:spPr>
            <a:xfrm>
              <a:off x="3618029" y="3700895"/>
              <a:ext cx="1461429" cy="461665"/>
            </a:xfrm>
            <a:prstGeom prst="rect">
              <a:avLst/>
            </a:prstGeom>
            <a:noFill/>
          </p:spPr>
          <p:txBody>
            <a:bodyPr wrap="square" rtlCol="0">
              <a:spAutoFit/>
            </a:bodyPr>
            <a:lstStyle/>
            <a:p>
              <a:r>
                <a:rPr lang="zh-CN" altLang="en-US" sz="2400" b="1">
                  <a:latin typeface="+mj-lt"/>
                  <a:ea typeface="楷体" panose="02010609060101010101" pitchFamily="49" charset="-122"/>
                </a:rPr>
                <a:t>调节方法</a:t>
              </a:r>
              <a:endParaRPr lang="zh-CN" altLang="en-US" sz="2400" b="1">
                <a:latin typeface="+mj-lt"/>
                <a:ea typeface="楷体" panose="02010609060101010101" pitchFamily="49" charset="-122"/>
              </a:endParaRPr>
            </a:p>
          </p:txBody>
        </p:sp>
      </p:grpSp>
      <p:sp>
        <p:nvSpPr>
          <p:cNvPr id="15" name="文本框 14" title=""/>
          <p:cNvSpPr txBox="1"/>
          <p:nvPr/>
        </p:nvSpPr>
        <p:spPr>
          <a:xfrm>
            <a:off x="7669025" y="137771"/>
            <a:ext cx="494046"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实</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16" name="文本框 15" title=""/>
          <p:cNvSpPr txBox="1"/>
          <p:nvPr/>
        </p:nvSpPr>
        <p:spPr>
          <a:xfrm>
            <a:off x="5445370" y="1046692"/>
            <a:ext cx="803425"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正立</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17" name="文本框 16" title=""/>
          <p:cNvSpPr txBox="1"/>
          <p:nvPr/>
        </p:nvSpPr>
        <p:spPr>
          <a:xfrm>
            <a:off x="6034283" y="1845334"/>
            <a:ext cx="803425" cy="461665"/>
          </a:xfrm>
          <a:prstGeom prst="rect">
            <a:avLst/>
          </a:prstGeom>
          <a:noFill/>
          <a:ln w="9525">
            <a:noFill/>
          </a:ln>
        </p:spPr>
        <p:txBody>
          <a:bodyPr wrap="none">
            <a:spAutoFit/>
          </a:bodyPr>
          <a:lstStyle/>
          <a:p>
            <a:r>
              <a:rPr lang="zh-CN" altLang="en-US" sz="2400" b="1">
                <a:solidFill>
                  <a:srgbClr val="FF0000"/>
                </a:solidFill>
                <a:latin typeface="楷体" panose="02010609060101010101" pitchFamily="49" charset="-122"/>
                <a:ea typeface="楷体" panose="02010609060101010101" pitchFamily="49" charset="-122"/>
              </a:rPr>
              <a:t>倒立</a:t>
            </a:r>
            <a:endParaRPr lang="zh-CN" altLang="en-US" sz="2400" b="1">
              <a:solidFill>
                <a:srgbClr val="FF0000"/>
              </a:solidFill>
              <a:latin typeface="楷体" panose="02010609060101010101" pitchFamily="49" charset="-122"/>
              <a:ea typeface="楷体" panose="02010609060101010101" pitchFamily="49" charset="-122"/>
            </a:endParaRPr>
          </a:p>
        </p:txBody>
      </p:sp>
      <p:grpSp>
        <p:nvGrpSpPr>
          <p:cNvPr id="61" name="组合 60" title=""/>
          <p:cNvGrpSpPr/>
          <p:nvPr/>
        </p:nvGrpSpPr>
        <p:grpSpPr>
          <a:xfrm>
            <a:off x="1678229" y="3625966"/>
            <a:ext cx="5112062" cy="849122"/>
            <a:chOff x="2419130" y="3313439"/>
            <a:chExt cx="5112062" cy="849122"/>
          </a:xfrm>
        </p:grpSpPr>
        <p:sp>
          <p:nvSpPr>
            <p:cNvPr id="62" name="矩形 61"/>
            <p:cNvSpPr/>
            <p:nvPr/>
          </p:nvSpPr>
          <p:spPr>
            <a:xfrm>
              <a:off x="2471853" y="3341501"/>
              <a:ext cx="5012443" cy="821060"/>
            </a:xfrm>
            <a:prstGeom prst="rect">
              <a:avLst/>
            </a:prstGeom>
            <a:solidFill>
              <a:schemeClr val="bg1"/>
            </a:solidFill>
            <a:ln w="19050">
              <a:solidFill>
                <a:srgbClr val="9BE5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lt"/>
              </a:endParaRPr>
            </a:p>
          </p:txBody>
        </p:sp>
        <p:sp>
          <p:nvSpPr>
            <p:cNvPr id="63" name="文本框 62"/>
            <p:cNvSpPr txBox="1"/>
            <p:nvPr/>
          </p:nvSpPr>
          <p:spPr>
            <a:xfrm>
              <a:off x="2419130" y="3532408"/>
              <a:ext cx="1353720" cy="461665"/>
            </a:xfrm>
            <a:prstGeom prst="rect">
              <a:avLst/>
            </a:prstGeom>
            <a:noFill/>
          </p:spPr>
          <p:txBody>
            <a:bodyPr wrap="square" rtlCol="0">
              <a:spAutoFit/>
            </a:bodyPr>
            <a:lstStyle/>
            <a:p>
              <a:r>
                <a:rPr lang="zh-CN" altLang="en-US" sz="2400" b="1">
                  <a:solidFill>
                    <a:srgbClr val="0000FF"/>
                  </a:solidFill>
                  <a:latin typeface="+mj-lt"/>
                  <a:ea typeface="+mj-ea"/>
                </a:rPr>
                <a:t>望远镜</a:t>
              </a:r>
              <a:endParaRPr lang="zh-CN" altLang="en-US" sz="2400" b="1">
                <a:solidFill>
                  <a:srgbClr val="0000FF"/>
                </a:solidFill>
                <a:latin typeface="+mj-lt"/>
                <a:ea typeface="+mj-ea"/>
              </a:endParaRPr>
            </a:p>
          </p:txBody>
        </p:sp>
        <p:sp>
          <p:nvSpPr>
            <p:cNvPr id="64" name="左大括号 63"/>
            <p:cNvSpPr/>
            <p:nvPr/>
          </p:nvSpPr>
          <p:spPr>
            <a:xfrm>
              <a:off x="3452438" y="3569448"/>
              <a:ext cx="228687" cy="414702"/>
            </a:xfrm>
            <a:prstGeom prst="leftBrace">
              <a:avLst>
                <a:gd name="adj1" fmla="val 7811"/>
                <a:gd name="adj2" fmla="val 50000"/>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latin typeface="+mj-lt"/>
              </a:endParaRPr>
            </a:p>
          </p:txBody>
        </p:sp>
        <p:sp>
          <p:nvSpPr>
            <p:cNvPr id="65" name="文本框 64"/>
            <p:cNvSpPr txBox="1"/>
            <p:nvPr/>
          </p:nvSpPr>
          <p:spPr>
            <a:xfrm>
              <a:off x="3607640" y="3313439"/>
              <a:ext cx="3876656" cy="461665"/>
            </a:xfrm>
            <a:prstGeom prst="rect">
              <a:avLst/>
            </a:prstGeom>
            <a:noFill/>
          </p:spPr>
          <p:txBody>
            <a:bodyPr wrap="square" rtlCol="0">
              <a:spAutoFit/>
            </a:bodyPr>
            <a:lstStyle/>
            <a:p>
              <a:r>
                <a:rPr lang="zh-CN" altLang="en-US" sz="2400" b="1">
                  <a:latin typeface="+mj-lt"/>
                  <a:ea typeface="楷体" panose="02010609060101010101" pitchFamily="49" charset="-122"/>
                </a:rPr>
                <a:t>物镜：成倒立、缩小的实像</a:t>
              </a:r>
              <a:endParaRPr lang="zh-CN" altLang="en-US" sz="2400" b="1">
                <a:latin typeface="+mj-lt"/>
                <a:ea typeface="楷体" panose="02010609060101010101" pitchFamily="49" charset="-122"/>
              </a:endParaRPr>
            </a:p>
          </p:txBody>
        </p:sp>
        <p:sp>
          <p:nvSpPr>
            <p:cNvPr id="66" name="文本框 65"/>
            <p:cNvSpPr txBox="1"/>
            <p:nvPr/>
          </p:nvSpPr>
          <p:spPr>
            <a:xfrm>
              <a:off x="3576466" y="3700895"/>
              <a:ext cx="3954726" cy="461665"/>
            </a:xfrm>
            <a:prstGeom prst="rect">
              <a:avLst/>
            </a:prstGeom>
            <a:noFill/>
          </p:spPr>
          <p:txBody>
            <a:bodyPr wrap="square" rtlCol="0">
              <a:spAutoFit/>
            </a:bodyPr>
            <a:lstStyle/>
            <a:p>
              <a:r>
                <a:rPr lang="zh-CN" altLang="en-US" sz="2400" b="1">
                  <a:latin typeface="+mj-lt"/>
                  <a:ea typeface="楷体" panose="02010609060101010101" pitchFamily="49" charset="-122"/>
                </a:rPr>
                <a:t>目镜：</a:t>
              </a:r>
              <a:r>
                <a:rPr lang="zh-CN" altLang="en-US" sz="2400" b="1">
                  <a:ea typeface="楷体" panose="02010609060101010101" pitchFamily="49" charset="-122"/>
                </a:rPr>
                <a:t>成正立、放大的虚像</a:t>
              </a:r>
              <a:endParaRPr lang="zh-CN" altLang="en-US" sz="2400" b="1">
                <a:latin typeface="+mj-lt"/>
                <a:ea typeface="楷体" panose="02010609060101010101" pitchFamily="49" charset="-122"/>
              </a:endParaRPr>
            </a:p>
          </p:txBody>
        </p:sp>
      </p:grpSp>
      <p:grpSp>
        <p:nvGrpSpPr>
          <p:cNvPr id="67" name="组合 66" title=""/>
          <p:cNvGrpSpPr/>
          <p:nvPr/>
        </p:nvGrpSpPr>
        <p:grpSpPr>
          <a:xfrm>
            <a:off x="665197" y="4507217"/>
            <a:ext cx="1973603" cy="430887"/>
            <a:chOff x="1276612" y="1226355"/>
            <a:chExt cx="2924766" cy="219840"/>
          </a:xfrm>
        </p:grpSpPr>
        <p:sp>
          <p:nvSpPr>
            <p:cNvPr id="68" name="矩形 67"/>
            <p:cNvSpPr/>
            <p:nvPr/>
          </p:nvSpPr>
          <p:spPr>
            <a:xfrm>
              <a:off x="1276612" y="1247880"/>
              <a:ext cx="2529268" cy="189696"/>
            </a:xfrm>
            <a:prstGeom prst="rect">
              <a:avLst/>
            </a:prstGeom>
            <a:solidFill>
              <a:srgbClr val="9B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a:solidFill>
                  <a:schemeClr val="tx1"/>
                </a:solidFill>
                <a:latin typeface="+mj-ea"/>
                <a:ea typeface="+mj-ea"/>
              </a:endParaRPr>
            </a:p>
          </p:txBody>
        </p:sp>
        <p:sp>
          <p:nvSpPr>
            <p:cNvPr id="69" name="文本框 68"/>
            <p:cNvSpPr txBox="1"/>
            <p:nvPr/>
          </p:nvSpPr>
          <p:spPr>
            <a:xfrm>
              <a:off x="1278116" y="1226355"/>
              <a:ext cx="2923262" cy="219840"/>
            </a:xfrm>
            <a:prstGeom prst="rect">
              <a:avLst/>
            </a:prstGeom>
            <a:noFill/>
          </p:spPr>
          <p:txBody>
            <a:bodyPr wrap="square" rtlCol="0">
              <a:spAutoFit/>
            </a:bodyPr>
            <a:lstStyle/>
            <a:p>
              <a:r>
                <a:rPr lang="zh-CN" altLang="en-US" sz="2200" b="1">
                  <a:latin typeface="+mj-ea"/>
                  <a:ea typeface="+mj-ea"/>
                </a:rPr>
                <a:t>跨学科实践：</a:t>
              </a:r>
              <a:endParaRPr lang="zh-CN" altLang="en-US" sz="2200" b="1">
                <a:latin typeface="+mj-ea"/>
                <a:ea typeface="+mj-ea"/>
              </a:endParaRPr>
            </a:p>
          </p:txBody>
        </p:sp>
      </p:grpSp>
      <p:sp>
        <p:nvSpPr>
          <p:cNvPr id="70" name="文本框 69" title=""/>
          <p:cNvSpPr txBox="1"/>
          <p:nvPr/>
        </p:nvSpPr>
        <p:spPr>
          <a:xfrm>
            <a:off x="2313525" y="4503534"/>
            <a:ext cx="3001777" cy="461665"/>
          </a:xfrm>
          <a:prstGeom prst="rect">
            <a:avLst/>
          </a:prstGeom>
          <a:noFill/>
        </p:spPr>
        <p:txBody>
          <a:bodyPr wrap="square" rtlCol="0">
            <a:spAutoFit/>
          </a:bodyPr>
          <a:lstStyle/>
          <a:p>
            <a:r>
              <a:rPr lang="zh-CN" altLang="en-US" sz="2400" b="1">
                <a:ea typeface="楷体" panose="02010609060101010101" pitchFamily="49" charset="-122"/>
              </a:rPr>
              <a:t>探究森林火情的缘由</a:t>
            </a:r>
            <a:endParaRPr lang="zh-CN" altLang="en-US" sz="2400" b="1">
              <a:latin typeface="+mj-lt"/>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766474" y="1490379"/>
            <a:ext cx="7224135" cy="1116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1. </a:t>
            </a: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图中画出了光通过透镜前后的方向。</a:t>
            </a:r>
            <a:endPar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endParaRPr>
          </a:p>
          <a:p>
            <a:pPr marL="0" marR="0" lvl="0" indent="0" algn="l" defTabSz="914400" rtl="0" eaLnBrk="1" fontAlgn="base" latinLnBrk="0" hangingPunct="1">
              <a:lnSpc>
                <a:spcPct val="125000"/>
              </a:lnSpc>
              <a:spcBef>
                <a:spcPct val="0"/>
              </a:spcBef>
              <a:spcAft>
                <a:spcPct val="0"/>
              </a:spcAft>
              <a:buClrTx/>
              <a:buSzTx/>
              <a:buFontTx/>
              <a:buNone/>
              <a:defRPr/>
            </a:pPr>
            <a:r>
              <a:rPr lang="zh-CN" altLang="en-US">
                <a:solidFill>
                  <a:srgbClr val="0D0D0D"/>
                </a:solidFill>
                <a:latin typeface="+mj-lt"/>
                <a:ea typeface="黑体" panose="02010609060101010101" pitchFamily="49" charset="-122"/>
              </a:rPr>
              <a:t>在图中虚线框内画上适当类型的透镜</a:t>
            </a:r>
            <a:endPar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sp>
        <p:nvSpPr>
          <p:cNvPr id="27" name="Rectangle 2" title=""/>
          <p:cNvSpPr>
            <a:spLocks noChangeArrowheads="1"/>
          </p:cNvSpPr>
          <p:nvPr/>
        </p:nvSpPr>
        <p:spPr bwMode="auto">
          <a:xfrm>
            <a:off x="3567113" y="367878"/>
            <a:ext cx="2009775" cy="547688"/>
          </a:xfrm>
          <a:prstGeom prst="rect">
            <a:avLst/>
          </a:prstGeom>
          <a:solidFill>
            <a:srgbClr val="FF00FF"/>
          </a:solidFill>
          <a:ln>
            <a:noFill/>
          </a:ln>
          <a:effectLst>
            <a:outerShdw dist="35921" dir="2700000" algn="ctr" rotWithShape="0">
              <a:srgbClr val="E7E6E6"/>
            </a:outerShdw>
          </a:effec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zh-CN" altLang="en-US" sz="2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方正兰亭粗黑简体" panose="02000000000000000000" pitchFamily="2" charset="-122"/>
                <a:ea typeface="方正兰亭粗黑简体" panose="02000000000000000000" pitchFamily="2" charset="-122"/>
                <a:cs typeface="Times New Roman" panose="02020603050405020304" pitchFamily="18" charset="0"/>
              </a:rPr>
              <a:t>本章练习</a:t>
            </a:r>
            <a:endParaRPr kumimoji="0" lang="zh-CN" altLang="en-US" sz="28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方正兰亭粗黑简体" panose="02000000000000000000" pitchFamily="2" charset="-122"/>
              <a:ea typeface="方正兰亭粗黑简体" panose="02000000000000000000" pitchFamily="2" charset="-122"/>
              <a:cs typeface="Times New Roman" panose="02020603050405020304" pitchFamily="18" charset="0"/>
            </a:endParaRPr>
          </a:p>
        </p:txBody>
      </p:sp>
      <p:pic>
        <p:nvPicPr>
          <p:cNvPr id="28" name="图片 27" titl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586" y="979068"/>
            <a:ext cx="585160" cy="585160"/>
          </a:xfrm>
          <a:prstGeom prst="rect">
            <a:avLst/>
          </a:prstGeom>
        </p:spPr>
      </p:pic>
      <p:sp>
        <p:nvSpPr>
          <p:cNvPr id="29" name="文本框 28" title=""/>
          <p:cNvSpPr txBox="1"/>
          <p:nvPr/>
        </p:nvSpPr>
        <p:spPr>
          <a:xfrm>
            <a:off x="760256" y="978068"/>
            <a:ext cx="3158359" cy="523220"/>
          </a:xfrm>
          <a:prstGeom prst="rect">
            <a:avLst/>
          </a:prstGeom>
          <a:noFill/>
        </p:spPr>
        <p:txBody>
          <a:bodyPr wrap="square" rtlCol="0" anchor="ctr">
            <a:spAutoFit/>
          </a:bodyPr>
          <a:lstStyle/>
          <a:p>
            <a:r>
              <a:rPr lang="zh-CN" altLang="en-US" sz="2800" b="1">
                <a:solidFill>
                  <a:srgbClr val="0000FF"/>
                </a:solidFill>
                <a:latin typeface="华文中宋" panose="02010600040101010101" pitchFamily="2" charset="-122"/>
                <a:ea typeface="华文中宋" panose="02010600040101010101" pitchFamily="2" charset="-122"/>
              </a:rPr>
              <a:t>科学认知与辨析</a:t>
            </a:r>
            <a:endParaRPr lang="zh-CN" altLang="en-US" sz="2800" b="1">
              <a:solidFill>
                <a:srgbClr val="0000FF"/>
              </a:solidFill>
              <a:latin typeface="华文中宋" panose="02010600040101010101" pitchFamily="2" charset="-122"/>
              <a:ea typeface="华文中宋" panose="02010600040101010101" pitchFamily="2" charset="-122"/>
            </a:endParaRPr>
          </a:p>
        </p:txBody>
      </p:sp>
      <p:grpSp>
        <p:nvGrpSpPr>
          <p:cNvPr id="34" name="组合 92" title=""/>
          <p:cNvGrpSpPr/>
          <p:nvPr/>
        </p:nvGrpSpPr>
        <p:grpSpPr>
          <a:xfrm>
            <a:off x="1974273" y="3566181"/>
            <a:ext cx="3910011" cy="136402"/>
            <a:chOff x="1032009" y="2960796"/>
            <a:chExt cx="3011488" cy="75797"/>
          </a:xfrm>
        </p:grpSpPr>
        <p:cxnSp>
          <p:nvCxnSpPr>
            <p:cNvPr id="37" name="直接箭头连接符 36"/>
            <p:cNvCxnSpPr/>
            <p:nvPr/>
          </p:nvCxnSpPr>
          <p:spPr>
            <a:xfrm>
              <a:off x="1032009" y="3003695"/>
              <a:ext cx="3011488" cy="0"/>
            </a:xfrm>
            <a:prstGeom prst="straightConnector1">
              <a:avLst/>
            </a:prstGeom>
            <a:ln w="28575">
              <a:solidFill>
                <a:schemeClr val="tx1"/>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1289707" y="2960796"/>
              <a:ext cx="103101" cy="75797"/>
            </a:xfrm>
            <a:prstGeom prst="ellipse">
              <a:avLst/>
            </a:prstGeom>
            <a:solidFill>
              <a:srgbClr val="0000FF"/>
            </a:solidFill>
            <a:ln>
              <a:no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35" name="椭圆 34" title=""/>
          <p:cNvSpPr/>
          <p:nvPr/>
        </p:nvSpPr>
        <p:spPr>
          <a:xfrm>
            <a:off x="4122011" y="2790442"/>
            <a:ext cx="266700" cy="1746250"/>
          </a:xfrm>
          <a:prstGeom prst="ellipse">
            <a:avLst/>
          </a:prstGeom>
          <a:solidFill>
            <a:srgbClr val="FF8585"/>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矩形 1" title=""/>
          <p:cNvSpPr/>
          <p:nvPr/>
        </p:nvSpPr>
        <p:spPr>
          <a:xfrm>
            <a:off x="3952441" y="2730423"/>
            <a:ext cx="660400" cy="1906618"/>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11" title=""/>
          <p:cNvGrpSpPr/>
          <p:nvPr/>
        </p:nvGrpSpPr>
        <p:grpSpPr>
          <a:xfrm>
            <a:off x="4612841" y="3022906"/>
            <a:ext cx="1397000" cy="152400"/>
            <a:chOff x="923227" y="1338143"/>
            <a:chExt cx="1397797" cy="153092"/>
          </a:xfrm>
        </p:grpSpPr>
        <p:cxnSp>
          <p:nvCxnSpPr>
            <p:cNvPr id="42" name="直接箭头连接符 41"/>
            <p:cNvCxnSpPr/>
            <p:nvPr/>
          </p:nvCxnSpPr>
          <p:spPr>
            <a:xfrm>
              <a:off x="923227" y="1406715"/>
              <a:ext cx="1397797" cy="0"/>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等腰三角形 42"/>
            <p:cNvSpPr/>
            <p:nvPr/>
          </p:nvSpPr>
          <p:spPr>
            <a:xfrm rot="5400000">
              <a:off x="1361325" y="1308265"/>
              <a:ext cx="153092" cy="21284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44" name="组合 43" title=""/>
          <p:cNvGrpSpPr/>
          <p:nvPr/>
        </p:nvGrpSpPr>
        <p:grpSpPr>
          <a:xfrm>
            <a:off x="2364750" y="3643395"/>
            <a:ext cx="1587691" cy="542460"/>
            <a:chOff x="2307857" y="1406840"/>
            <a:chExt cx="1262970" cy="824336"/>
          </a:xfrm>
        </p:grpSpPr>
        <p:cxnSp>
          <p:nvCxnSpPr>
            <p:cNvPr id="45" name="直接箭头连接符 44"/>
            <p:cNvCxnSpPr/>
            <p:nvPr/>
          </p:nvCxnSpPr>
          <p:spPr>
            <a:xfrm>
              <a:off x="2307857" y="1406840"/>
              <a:ext cx="1262970" cy="824336"/>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等腰三角形 45"/>
            <p:cNvSpPr/>
            <p:nvPr/>
          </p:nvSpPr>
          <p:spPr>
            <a:xfrm rot="6485433">
              <a:off x="2711793" y="1661093"/>
              <a:ext cx="254905" cy="2112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47" name="组合 46" title=""/>
          <p:cNvGrpSpPr/>
          <p:nvPr/>
        </p:nvGrpSpPr>
        <p:grpSpPr>
          <a:xfrm>
            <a:off x="2364749" y="3100933"/>
            <a:ext cx="1587692" cy="522290"/>
            <a:chOff x="2293889" y="1736991"/>
            <a:chExt cx="1262971" cy="793685"/>
          </a:xfrm>
        </p:grpSpPr>
        <p:cxnSp>
          <p:nvCxnSpPr>
            <p:cNvPr id="51" name="直接箭头连接符 50"/>
            <p:cNvCxnSpPr/>
            <p:nvPr/>
          </p:nvCxnSpPr>
          <p:spPr>
            <a:xfrm flipV="1">
              <a:off x="2293889" y="1736991"/>
              <a:ext cx="1262971" cy="793685"/>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等腰三角形 51"/>
            <p:cNvSpPr/>
            <p:nvPr/>
          </p:nvSpPr>
          <p:spPr>
            <a:xfrm rot="4529078">
              <a:off x="2739420" y="2071039"/>
              <a:ext cx="254905" cy="2112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3" name="组合 11" title=""/>
          <p:cNvGrpSpPr/>
          <p:nvPr/>
        </p:nvGrpSpPr>
        <p:grpSpPr>
          <a:xfrm>
            <a:off x="4612841" y="4109654"/>
            <a:ext cx="1397000" cy="152400"/>
            <a:chOff x="923227" y="1338143"/>
            <a:chExt cx="1397797" cy="153092"/>
          </a:xfrm>
        </p:grpSpPr>
        <p:cxnSp>
          <p:nvCxnSpPr>
            <p:cNvPr id="54" name="直接箭头连接符 53"/>
            <p:cNvCxnSpPr/>
            <p:nvPr/>
          </p:nvCxnSpPr>
          <p:spPr>
            <a:xfrm>
              <a:off x="923227" y="1406715"/>
              <a:ext cx="1397797" cy="0"/>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等腰三角形 54"/>
            <p:cNvSpPr/>
            <p:nvPr/>
          </p:nvSpPr>
          <p:spPr>
            <a:xfrm rot="5400000">
              <a:off x="1361325" y="1308265"/>
              <a:ext cx="153092" cy="21284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3" name="椭圆 2" title=""/>
          <p:cNvSpPr/>
          <p:nvPr/>
        </p:nvSpPr>
        <p:spPr>
          <a:xfrm>
            <a:off x="4234536" y="3612946"/>
            <a:ext cx="48126" cy="4812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title=""/>
          <p:cNvSpPr txBox="1"/>
          <p:nvPr/>
        </p:nvSpPr>
        <p:spPr>
          <a:xfrm>
            <a:off x="4130817" y="3118342"/>
            <a:ext cx="361046" cy="523220"/>
          </a:xfrm>
          <a:prstGeom prst="rect">
            <a:avLst/>
          </a:prstGeom>
          <a:noFill/>
        </p:spPr>
        <p:txBody>
          <a:bodyPr wrap="square" rtlCol="0">
            <a:spAutoFit/>
          </a:bodyPr>
          <a:lstStyle/>
          <a:p>
            <a:pPr algn="l"/>
            <a:r>
              <a:rPr lang="en-US" altLang="zh-CN" sz="2800" b="1" i="1">
                <a:latin typeface="+mj-lt"/>
                <a:ea typeface="黑体" panose="02010609060101010101" pitchFamily="49" charset="-122"/>
              </a:rPr>
              <a:t>O</a:t>
            </a:r>
            <a:endParaRPr lang="zh-CN" altLang="en-US" sz="2800" b="1" i="1">
              <a:latin typeface="+mj-lt"/>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790865" y="754979"/>
            <a:ext cx="7889579" cy="219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marR="0" lvl="0" indent="0" algn="l" defTabSz="914400" rtl="0" eaLnBrk="1" fontAlgn="base" latinLnBrk="0" hangingPunct="1">
              <a:lnSpc>
                <a:spcPct val="125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2. </a:t>
            </a:r>
            <a:r>
              <a:rPr lang="zh-CN" altLang="en-US" noProof="0">
                <a:solidFill>
                  <a:srgbClr val="0D0D0D"/>
                </a:solidFill>
                <a:latin typeface="+mj-lt"/>
                <a:ea typeface="黑体" panose="02010609060101010101" pitchFamily="49" charset="-122"/>
              </a:rPr>
              <a:t>现在很多学生不注意用眼保健，以致近视眼越来越多。表示近视及其矫正的示意图是图中的（         ）</a:t>
            </a:r>
            <a:endParaRPr lang="en-US" altLang="zh-CN" noProof="0">
              <a:solidFill>
                <a:srgbClr val="0D0D0D"/>
              </a:solidFill>
              <a:latin typeface="+mj-lt"/>
              <a:ea typeface="黑体" panose="02010609060101010101" pitchFamily="49" charset="-122"/>
            </a:endParaRPr>
          </a:p>
          <a:p>
            <a:pPr marL="0" marR="0" lvl="0" indent="0" algn="l" defTabSz="914400" rtl="0" eaLnBrk="1" fontAlgn="base" latinLnBrk="0" hangingPunct="1">
              <a:lnSpc>
                <a:spcPct val="125000"/>
              </a:lnSpc>
              <a:spcBef>
                <a:spcPct val="0"/>
              </a:spcBef>
              <a:spcAft>
                <a:spcPct val="0"/>
              </a:spcAft>
              <a:buClrTx/>
              <a:buSzTx/>
              <a:buFontTx/>
              <a:buNone/>
              <a:defRPr/>
            </a:pPr>
            <a:r>
              <a:rPr kumimoji="0" lang="en-US" altLang="zh-CN" sz="2800" b="1" i="0" u="none" strike="noStrike" kern="1200" cap="none" spc="0" normalizeH="0" baseline="0">
                <a:ln>
                  <a:noFill/>
                </a:ln>
                <a:solidFill>
                  <a:srgbClr val="0D0D0D"/>
                </a:solidFill>
                <a:effectLst/>
                <a:uLnTx/>
                <a:uFillTx/>
                <a:latin typeface="+mj-lt"/>
                <a:ea typeface="黑体" panose="02010609060101010101" pitchFamily="49" charset="-122"/>
              </a:rPr>
              <a:t>A. </a:t>
            </a:r>
            <a:r>
              <a:rPr kumimoji="0" lang="zh-CN" altLang="en-US" sz="2800" b="1" i="0" u="none" strike="noStrike" kern="1200" cap="none" spc="0" normalizeH="0" baseline="0">
                <a:ln>
                  <a:noFill/>
                </a:ln>
                <a:solidFill>
                  <a:srgbClr val="0D0D0D"/>
                </a:solidFill>
                <a:effectLst/>
                <a:uLnTx/>
                <a:uFillTx/>
                <a:latin typeface="+mj-lt"/>
                <a:ea typeface="黑体" panose="02010609060101010101" pitchFamily="49" charset="-122"/>
              </a:rPr>
              <a:t>乙、丁     </a:t>
            </a:r>
            <a:r>
              <a:rPr kumimoji="0" lang="en-US" altLang="zh-CN" sz="2800" b="1" i="0" u="none" strike="noStrike" kern="1200" cap="none" spc="0" normalizeH="0" baseline="0">
                <a:ln>
                  <a:noFill/>
                </a:ln>
                <a:solidFill>
                  <a:srgbClr val="0D0D0D"/>
                </a:solidFill>
                <a:effectLst/>
                <a:uLnTx/>
                <a:uFillTx/>
                <a:latin typeface="+mj-lt"/>
                <a:ea typeface="黑体" panose="02010609060101010101" pitchFamily="49" charset="-122"/>
              </a:rPr>
              <a:t>B. </a:t>
            </a:r>
            <a:r>
              <a:rPr kumimoji="0" lang="zh-CN" altLang="en-US" sz="2800" b="1" i="0" u="none" strike="noStrike" kern="1200" cap="none" spc="0" normalizeH="0" baseline="0">
                <a:ln>
                  <a:noFill/>
                </a:ln>
                <a:solidFill>
                  <a:srgbClr val="0D0D0D"/>
                </a:solidFill>
                <a:effectLst/>
                <a:uLnTx/>
                <a:uFillTx/>
                <a:latin typeface="+mj-lt"/>
                <a:ea typeface="黑体" panose="02010609060101010101" pitchFamily="49" charset="-122"/>
              </a:rPr>
              <a:t>乙、甲       </a:t>
            </a:r>
            <a:r>
              <a:rPr lang="en-US" altLang="zh-CN">
                <a:solidFill>
                  <a:srgbClr val="0D0D0D"/>
                </a:solidFill>
                <a:latin typeface="+mj-lt"/>
                <a:ea typeface="黑体" panose="02010609060101010101" pitchFamily="49" charset="-122"/>
              </a:rPr>
              <a:t>C. </a:t>
            </a:r>
            <a:r>
              <a:rPr lang="zh-CN" altLang="en-US">
                <a:solidFill>
                  <a:srgbClr val="0D0D0D"/>
                </a:solidFill>
                <a:latin typeface="+mj-lt"/>
                <a:ea typeface="黑体" panose="02010609060101010101" pitchFamily="49" charset="-122"/>
              </a:rPr>
              <a:t>丙、甲      </a:t>
            </a:r>
            <a:r>
              <a:rPr lang="en-US" altLang="zh-CN">
                <a:solidFill>
                  <a:srgbClr val="0D0D0D"/>
                </a:solidFill>
                <a:latin typeface="+mj-lt"/>
                <a:ea typeface="黑体" panose="02010609060101010101" pitchFamily="49" charset="-122"/>
              </a:rPr>
              <a:t>D. </a:t>
            </a:r>
            <a:r>
              <a:rPr lang="zh-CN" altLang="en-US">
                <a:solidFill>
                  <a:srgbClr val="0D0D0D"/>
                </a:solidFill>
                <a:latin typeface="+mj-lt"/>
                <a:ea typeface="黑体" panose="02010609060101010101" pitchFamily="49" charset="-122"/>
              </a:rPr>
              <a:t>丙、丁</a:t>
            </a:r>
            <a:endPar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sp>
        <p:nvSpPr>
          <p:cNvPr id="23" name="文本框 22" title=""/>
          <p:cNvSpPr txBox="1"/>
          <p:nvPr/>
        </p:nvSpPr>
        <p:spPr>
          <a:xfrm>
            <a:off x="1719690" y="1850920"/>
            <a:ext cx="444352" cy="523220"/>
          </a:xfrm>
          <a:prstGeom prst="rect">
            <a:avLst/>
          </a:prstGeom>
          <a:noFill/>
          <a:ln w="9525">
            <a:noFill/>
          </a:ln>
        </p:spPr>
        <p:txBody>
          <a:bodyPr wrap="none">
            <a:spAutoFit/>
          </a:bodyPr>
          <a:lstStyle/>
          <a:p>
            <a:r>
              <a:rPr lang="en-US" altLang="zh-CN" sz="2800" b="1">
                <a:solidFill>
                  <a:srgbClr val="FF0000"/>
                </a:solidFill>
                <a:latin typeface="+mj-lt"/>
                <a:ea typeface="黑体" panose="02010609060101010101" pitchFamily="49" charset="-122"/>
              </a:rPr>
              <a:t>C</a:t>
            </a:r>
            <a:endParaRPr lang="zh-CN" altLang="en-US" sz="2800" b="1">
              <a:solidFill>
                <a:srgbClr val="FF0000"/>
              </a:solidFill>
              <a:latin typeface="+mj-lt"/>
              <a:ea typeface="黑体" panose="02010609060101010101" pitchFamily="49" charset="-122"/>
            </a:endParaRPr>
          </a:p>
        </p:txBody>
      </p:sp>
      <p:grpSp>
        <p:nvGrpSpPr>
          <p:cNvPr id="11" name="组合 10" title=""/>
          <p:cNvGrpSpPr/>
          <p:nvPr/>
        </p:nvGrpSpPr>
        <p:grpSpPr>
          <a:xfrm>
            <a:off x="463556" y="3120478"/>
            <a:ext cx="1992574" cy="1518117"/>
            <a:chOff x="463556" y="3288118"/>
            <a:chExt cx="1992574" cy="1518117"/>
          </a:xfrm>
        </p:grpSpPr>
        <p:pic>
          <p:nvPicPr>
            <p:cNvPr id="3" name="图片 2"/>
            <p:cNvPicPr>
              <a:picLocks noChangeAspect="1"/>
            </p:cNvPicPr>
            <p:nvPr/>
          </p:nvPicPr>
          <p:blipFill>
            <a:blip r:embed="rId3"/>
            <a:stretch>
              <a:fillRect/>
            </a:stretch>
          </p:blipFill>
          <p:spPr>
            <a:xfrm>
              <a:off x="463556" y="3288118"/>
              <a:ext cx="1992574" cy="1071521"/>
            </a:xfrm>
            <a:prstGeom prst="rect">
              <a:avLst/>
            </a:prstGeom>
          </p:spPr>
        </p:pic>
        <p:sp>
          <p:nvSpPr>
            <p:cNvPr id="26" name="文本框 25"/>
            <p:cNvSpPr txBox="1"/>
            <p:nvPr/>
          </p:nvSpPr>
          <p:spPr>
            <a:xfrm>
              <a:off x="1199996" y="4313792"/>
              <a:ext cx="519694" cy="492443"/>
            </a:xfrm>
            <a:prstGeom prst="rect">
              <a:avLst/>
            </a:prstGeom>
            <a:noFill/>
            <a:ln w="9525">
              <a:noFill/>
            </a:ln>
          </p:spPr>
          <p:txBody>
            <a:bodyPr wrap="none">
              <a:spAutoFit/>
            </a:bodyPr>
            <a:lstStyle/>
            <a:p>
              <a:r>
                <a:rPr lang="zh-CN" altLang="en-US" sz="2600" b="1">
                  <a:latin typeface="+mj-lt"/>
                  <a:ea typeface="黑体" panose="02010609060101010101" pitchFamily="49" charset="-122"/>
                </a:rPr>
                <a:t>甲</a:t>
              </a:r>
              <a:endParaRPr lang="zh-CN" altLang="en-US" sz="2600" b="1">
                <a:latin typeface="+mj-lt"/>
                <a:ea typeface="黑体" panose="02010609060101010101" pitchFamily="49" charset="-122"/>
              </a:endParaRPr>
            </a:p>
          </p:txBody>
        </p:sp>
      </p:grpSp>
      <p:grpSp>
        <p:nvGrpSpPr>
          <p:cNvPr id="13" name="组合 12" title=""/>
          <p:cNvGrpSpPr/>
          <p:nvPr/>
        </p:nvGrpSpPr>
        <p:grpSpPr>
          <a:xfrm>
            <a:off x="4999575" y="3091236"/>
            <a:ext cx="1797465" cy="1564782"/>
            <a:chOff x="4999575" y="3258876"/>
            <a:chExt cx="1797465" cy="1564782"/>
          </a:xfrm>
        </p:grpSpPr>
        <p:pic>
          <p:nvPicPr>
            <p:cNvPr id="4" name="图片 3"/>
            <p:cNvPicPr>
              <a:picLocks noChangeAspect="1"/>
            </p:cNvPicPr>
            <p:nvPr/>
          </p:nvPicPr>
          <p:blipFill>
            <a:blip r:embed="rId4"/>
            <a:stretch>
              <a:fillRect/>
            </a:stretch>
          </p:blipFill>
          <p:spPr>
            <a:xfrm>
              <a:off x="4999575" y="3258876"/>
              <a:ext cx="1797465" cy="1100635"/>
            </a:xfrm>
            <a:prstGeom prst="rect">
              <a:avLst/>
            </a:prstGeom>
          </p:spPr>
        </p:pic>
        <p:sp>
          <p:nvSpPr>
            <p:cNvPr id="30" name="文本框 29"/>
            <p:cNvSpPr txBox="1"/>
            <p:nvPr/>
          </p:nvSpPr>
          <p:spPr>
            <a:xfrm>
              <a:off x="5588256" y="4331215"/>
              <a:ext cx="519694" cy="492443"/>
            </a:xfrm>
            <a:prstGeom prst="rect">
              <a:avLst/>
            </a:prstGeom>
            <a:noFill/>
            <a:ln w="9525">
              <a:noFill/>
            </a:ln>
          </p:spPr>
          <p:txBody>
            <a:bodyPr wrap="none">
              <a:spAutoFit/>
            </a:bodyPr>
            <a:lstStyle/>
            <a:p>
              <a:r>
                <a:rPr lang="zh-CN" altLang="en-US" sz="2600" b="1">
                  <a:latin typeface="+mj-lt"/>
                  <a:ea typeface="黑体" panose="02010609060101010101" pitchFamily="49" charset="-122"/>
                </a:rPr>
                <a:t>丙</a:t>
              </a:r>
              <a:endParaRPr lang="zh-CN" altLang="en-US" sz="2600" b="1">
                <a:latin typeface="+mj-lt"/>
                <a:ea typeface="黑体" panose="02010609060101010101" pitchFamily="49" charset="-122"/>
              </a:endParaRPr>
            </a:p>
          </p:txBody>
        </p:sp>
      </p:grpSp>
      <p:grpSp>
        <p:nvGrpSpPr>
          <p:cNvPr id="12" name="组合 11" title=""/>
          <p:cNvGrpSpPr/>
          <p:nvPr/>
        </p:nvGrpSpPr>
        <p:grpSpPr>
          <a:xfrm>
            <a:off x="2535825" y="3092183"/>
            <a:ext cx="2428730" cy="1563836"/>
            <a:chOff x="2535825" y="3259823"/>
            <a:chExt cx="2428730" cy="1563836"/>
          </a:xfrm>
        </p:grpSpPr>
        <p:pic>
          <p:nvPicPr>
            <p:cNvPr id="5" name="图片 4"/>
            <p:cNvPicPr>
              <a:picLocks noChangeAspect="1"/>
            </p:cNvPicPr>
            <p:nvPr/>
          </p:nvPicPr>
          <p:blipFill>
            <a:blip r:embed="rId5"/>
            <a:stretch>
              <a:fillRect/>
            </a:stretch>
          </p:blipFill>
          <p:spPr>
            <a:xfrm>
              <a:off x="2535825" y="3259823"/>
              <a:ext cx="2428730" cy="1123921"/>
            </a:xfrm>
            <a:prstGeom prst="rect">
              <a:avLst/>
            </a:prstGeom>
          </p:spPr>
        </p:pic>
        <p:sp>
          <p:nvSpPr>
            <p:cNvPr id="31" name="文本框 30"/>
            <p:cNvSpPr txBox="1"/>
            <p:nvPr/>
          </p:nvSpPr>
          <p:spPr>
            <a:xfrm>
              <a:off x="3454099" y="4331216"/>
              <a:ext cx="519694" cy="492443"/>
            </a:xfrm>
            <a:prstGeom prst="rect">
              <a:avLst/>
            </a:prstGeom>
            <a:noFill/>
            <a:ln w="9525">
              <a:noFill/>
            </a:ln>
          </p:spPr>
          <p:txBody>
            <a:bodyPr wrap="none">
              <a:spAutoFit/>
            </a:bodyPr>
            <a:lstStyle/>
            <a:p>
              <a:r>
                <a:rPr lang="zh-CN" altLang="en-US" sz="2600" b="1">
                  <a:latin typeface="+mj-lt"/>
                  <a:ea typeface="黑体" panose="02010609060101010101" pitchFamily="49" charset="-122"/>
                </a:rPr>
                <a:t>乙</a:t>
              </a:r>
              <a:endParaRPr lang="zh-CN" altLang="en-US" sz="2600" b="1">
                <a:latin typeface="+mj-lt"/>
                <a:ea typeface="黑体" panose="02010609060101010101" pitchFamily="49" charset="-122"/>
              </a:endParaRPr>
            </a:p>
          </p:txBody>
        </p:sp>
      </p:grpSp>
      <p:grpSp>
        <p:nvGrpSpPr>
          <p:cNvPr id="14" name="组合 13" title=""/>
          <p:cNvGrpSpPr/>
          <p:nvPr/>
        </p:nvGrpSpPr>
        <p:grpSpPr>
          <a:xfrm>
            <a:off x="6828784" y="3091236"/>
            <a:ext cx="2223808" cy="1545332"/>
            <a:chOff x="6836404" y="3258876"/>
            <a:chExt cx="2223808" cy="1545332"/>
          </a:xfrm>
        </p:grpSpPr>
        <p:pic>
          <p:nvPicPr>
            <p:cNvPr id="6" name="图片 5"/>
            <p:cNvPicPr>
              <a:picLocks noChangeAspect="1"/>
            </p:cNvPicPr>
            <p:nvPr/>
          </p:nvPicPr>
          <p:blipFill>
            <a:blip r:embed="rId6"/>
            <a:stretch>
              <a:fillRect/>
            </a:stretch>
          </p:blipFill>
          <p:spPr>
            <a:xfrm>
              <a:off x="6836404" y="3258876"/>
              <a:ext cx="2223808" cy="1119047"/>
            </a:xfrm>
            <a:prstGeom prst="rect">
              <a:avLst/>
            </a:prstGeom>
          </p:spPr>
        </p:pic>
        <p:sp>
          <p:nvSpPr>
            <p:cNvPr id="32" name="文本框 31"/>
            <p:cNvSpPr txBox="1"/>
            <p:nvPr/>
          </p:nvSpPr>
          <p:spPr>
            <a:xfrm>
              <a:off x="7785633" y="4311765"/>
              <a:ext cx="519694" cy="492443"/>
            </a:xfrm>
            <a:prstGeom prst="rect">
              <a:avLst/>
            </a:prstGeom>
            <a:noFill/>
            <a:ln w="9525">
              <a:noFill/>
            </a:ln>
          </p:spPr>
          <p:txBody>
            <a:bodyPr wrap="none">
              <a:spAutoFit/>
            </a:bodyPr>
            <a:lstStyle/>
            <a:p>
              <a:r>
                <a:rPr lang="zh-CN" altLang="en-US" sz="2600" b="1">
                  <a:latin typeface="+mj-lt"/>
                  <a:ea typeface="黑体" panose="02010609060101010101" pitchFamily="49" charset="-122"/>
                </a:rPr>
                <a:t>丁</a:t>
              </a:r>
              <a:endParaRPr lang="zh-CN" altLang="en-US" sz="2600" b="1">
                <a:latin typeface="+mj-lt"/>
                <a:ea typeface="黑体" panose="02010609060101010101" pitchFamily="49"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1098983" y="660275"/>
            <a:ext cx="7224135" cy="38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3. </a:t>
            </a:r>
            <a:r>
              <a:rPr lang="zh-CN" altLang="en-US">
                <a:solidFill>
                  <a:srgbClr val="0D0D0D"/>
                </a:solidFill>
                <a:latin typeface="+mj-lt"/>
                <a:ea typeface="黑体" panose="02010609060101010101" pitchFamily="49" charset="-122"/>
              </a:rPr>
              <a:t>小明同学发现平时不戴眼镜的门卫大爷在看报时却要戴着眼镜才能看清，对门卫大爷的眼睛判断合理的是（         ）</a:t>
            </a:r>
            <a:endParaRPr lang="en-US" altLang="zh-CN">
              <a:solidFill>
                <a:srgbClr val="0D0D0D"/>
              </a:solidFill>
              <a:latin typeface="+mj-lt"/>
              <a:ea typeface="黑体" panose="02010609060101010101" pitchFamily="49" charset="-122"/>
            </a:endParaRPr>
          </a:p>
          <a:p>
            <a:pPr marL="514350" indent="-514350" eaLnBrk="1" hangingPunct="1">
              <a:lnSpc>
                <a:spcPct val="125000"/>
              </a:lnSpc>
              <a:buAutoNum type="alphaUcPeriod"/>
              <a:defRPr/>
            </a:pPr>
            <a:r>
              <a:rPr lang="zh-CN" altLang="en-US">
                <a:solidFill>
                  <a:srgbClr val="0D0D0D"/>
                </a:solidFill>
                <a:latin typeface="+mj-lt"/>
                <a:ea typeface="黑体" panose="02010609060101010101" pitchFamily="49" charset="-122"/>
              </a:rPr>
              <a:t>老花眼，用凸透镜来矫正</a:t>
            </a:r>
            <a:endParaRPr lang="en-US" altLang="zh-CN">
              <a:solidFill>
                <a:srgbClr val="0D0D0D"/>
              </a:solidFill>
              <a:latin typeface="+mj-lt"/>
              <a:ea typeface="黑体" panose="02010609060101010101" pitchFamily="49" charset="-122"/>
            </a:endParaRPr>
          </a:p>
          <a:p>
            <a:pPr marL="514350" indent="-514350" eaLnBrk="1" hangingPunct="1">
              <a:lnSpc>
                <a:spcPct val="125000"/>
              </a:lnSpc>
              <a:buAutoNum type="alphaUcPeriod"/>
              <a:defRPr/>
            </a:pPr>
            <a:r>
              <a:rPr lang="zh-CN" altLang="en-US">
                <a:solidFill>
                  <a:srgbClr val="0D0D0D"/>
                </a:solidFill>
                <a:latin typeface="+mj-lt"/>
                <a:ea typeface="黑体" panose="02010609060101010101" pitchFamily="49" charset="-122"/>
              </a:rPr>
              <a:t>老花眼，用凹透镜来矫正</a:t>
            </a:r>
            <a:endParaRPr lang="en-US" altLang="zh-CN">
              <a:solidFill>
                <a:srgbClr val="0D0D0D"/>
              </a:solidFill>
              <a:latin typeface="+mj-lt"/>
              <a:ea typeface="黑体" panose="02010609060101010101" pitchFamily="49" charset="-122"/>
            </a:endParaRPr>
          </a:p>
          <a:p>
            <a:pPr eaLnBrk="1" hangingPunct="1">
              <a:lnSpc>
                <a:spcPct val="125000"/>
              </a:lnSpc>
              <a:defRPr/>
            </a:pPr>
            <a:r>
              <a:rPr lang="en-US" altLang="zh-CN">
                <a:solidFill>
                  <a:srgbClr val="0D0D0D"/>
                </a:solidFill>
                <a:latin typeface="+mj-lt"/>
                <a:ea typeface="黑体" panose="02010609060101010101" pitchFamily="49" charset="-122"/>
              </a:rPr>
              <a:t>C. </a:t>
            </a:r>
            <a:r>
              <a:rPr lang="zh-CN" altLang="en-US">
                <a:solidFill>
                  <a:srgbClr val="0D0D0D"/>
                </a:solidFill>
                <a:latin typeface="+mj-lt"/>
                <a:ea typeface="黑体" panose="02010609060101010101" pitchFamily="49" charset="-122"/>
              </a:rPr>
              <a:t>近视眼，用凸透镜来矫正</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D. </a:t>
            </a:r>
            <a:r>
              <a:rPr lang="zh-CN" altLang="en-US">
                <a:solidFill>
                  <a:srgbClr val="0D0D0D"/>
                </a:solidFill>
                <a:latin typeface="+mj-lt"/>
                <a:ea typeface="黑体" panose="02010609060101010101" pitchFamily="49" charset="-122"/>
              </a:rPr>
              <a:t>近视眼，用凹透镜来矫正</a:t>
            </a:r>
            <a:endParaRPr lang="zh-CN" altLang="en-US">
              <a:solidFill>
                <a:srgbClr val="0D0D0D"/>
              </a:solidFill>
              <a:latin typeface="+mj-lt"/>
              <a:ea typeface="黑体" panose="02010609060101010101" pitchFamily="49" charset="-122"/>
            </a:endParaRPr>
          </a:p>
        </p:txBody>
      </p:sp>
      <p:sp>
        <p:nvSpPr>
          <p:cNvPr id="23" name="文本框 22" title=""/>
          <p:cNvSpPr txBox="1"/>
          <p:nvPr/>
        </p:nvSpPr>
        <p:spPr>
          <a:xfrm>
            <a:off x="5685299" y="1762023"/>
            <a:ext cx="444352" cy="523220"/>
          </a:xfrm>
          <a:prstGeom prst="rect">
            <a:avLst/>
          </a:prstGeom>
          <a:noFill/>
          <a:ln w="9525">
            <a:noFill/>
          </a:ln>
        </p:spPr>
        <p:txBody>
          <a:bodyPr wrap="none">
            <a:spAutoFit/>
          </a:bodyPr>
          <a:lstStyle/>
          <a:p>
            <a:r>
              <a:rPr lang="en-US" altLang="zh-CN" sz="2800" b="1">
                <a:solidFill>
                  <a:srgbClr val="FF0000"/>
                </a:solidFill>
                <a:latin typeface="+mj-lt"/>
                <a:ea typeface="黑体" panose="02010609060101010101" pitchFamily="49" charset="-122"/>
              </a:rPr>
              <a:t>A</a:t>
            </a:r>
            <a:endParaRPr lang="zh-CN" altLang="en-US" sz="2800" b="1">
              <a:solidFill>
                <a:srgbClr val="FF0000"/>
              </a:solidFill>
              <a:latin typeface="+mj-lt"/>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982792" y="337631"/>
            <a:ext cx="7425532" cy="38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4. </a:t>
            </a:r>
            <a:r>
              <a:rPr lang="zh-CN" altLang="en-US">
                <a:solidFill>
                  <a:srgbClr val="0D0D0D"/>
                </a:solidFill>
                <a:latin typeface="+mj-lt"/>
                <a:ea typeface="黑体" panose="02010609060101010101" pitchFamily="49" charset="-122"/>
              </a:rPr>
              <a:t>一次微距摄影中，拍摄图像与物体等大，光学镜头等效为一个凸透镜，则物体一定位于（          ）。</a:t>
            </a:r>
            <a:endParaRPr lang="zh-CN" altLang="en-US">
              <a:solidFill>
                <a:srgbClr val="0D0D0D"/>
              </a:solidFill>
              <a:latin typeface="+mj-lt"/>
              <a:ea typeface="黑体" panose="02010609060101010101" pitchFamily="49" charset="-122"/>
            </a:endParaRPr>
          </a:p>
          <a:p>
            <a:pPr marL="514350" lvl="0" indent="-514350" eaLnBrk="1" hangingPunct="1">
              <a:lnSpc>
                <a:spcPct val="125000"/>
              </a:lnSpc>
              <a:buAutoNum type="alphaUcPeriod"/>
              <a:defRPr/>
            </a:pPr>
            <a:r>
              <a:rPr lang="en-US" altLang="zh-CN">
                <a:solidFill>
                  <a:srgbClr val="0D0D0D"/>
                </a:solidFill>
                <a:latin typeface="+mj-lt"/>
                <a:ea typeface="黑体" panose="02010609060101010101" pitchFamily="49" charset="-122"/>
              </a:rPr>
              <a:t>2</a:t>
            </a:r>
            <a:r>
              <a:rPr lang="zh-CN" altLang="en-US">
                <a:solidFill>
                  <a:srgbClr val="0D0D0D"/>
                </a:solidFill>
                <a:latin typeface="+mj-lt"/>
                <a:ea typeface="黑体" panose="02010609060101010101" pitchFamily="49" charset="-122"/>
              </a:rPr>
              <a:t>倍焦距以外            </a:t>
            </a:r>
            <a:endParaRPr lang="en-US" altLang="zh-CN">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B. 2</a:t>
            </a:r>
            <a:r>
              <a:rPr lang="zh-CN" altLang="en-US">
                <a:solidFill>
                  <a:srgbClr val="0D0D0D"/>
                </a:solidFill>
                <a:latin typeface="+mj-lt"/>
                <a:ea typeface="黑体" panose="02010609060101010101" pitchFamily="49" charset="-122"/>
              </a:rPr>
              <a:t>倍焦距处</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C. 2</a:t>
            </a:r>
            <a:r>
              <a:rPr lang="zh-CN" altLang="en-US">
                <a:solidFill>
                  <a:srgbClr val="0D0D0D"/>
                </a:solidFill>
                <a:latin typeface="+mj-lt"/>
                <a:ea typeface="黑体" panose="02010609060101010101" pitchFamily="49" charset="-122"/>
              </a:rPr>
              <a:t>倍焦距与</a:t>
            </a:r>
            <a:r>
              <a:rPr lang="en-US" altLang="zh-CN">
                <a:solidFill>
                  <a:srgbClr val="0D0D0D"/>
                </a:solidFill>
                <a:latin typeface="+mj-lt"/>
                <a:ea typeface="黑体" panose="02010609060101010101" pitchFamily="49" charset="-122"/>
              </a:rPr>
              <a:t>1</a:t>
            </a:r>
            <a:r>
              <a:rPr lang="zh-CN" altLang="en-US">
                <a:solidFill>
                  <a:srgbClr val="0D0D0D"/>
                </a:solidFill>
                <a:latin typeface="+mj-lt"/>
                <a:ea typeface="黑体" panose="02010609060101010101" pitchFamily="49" charset="-122"/>
              </a:rPr>
              <a:t>倍焦距之间</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D. 1</a:t>
            </a:r>
            <a:r>
              <a:rPr lang="zh-CN" altLang="en-US">
                <a:solidFill>
                  <a:srgbClr val="0D0D0D"/>
                </a:solidFill>
                <a:latin typeface="+mj-lt"/>
                <a:ea typeface="黑体" panose="02010609060101010101" pitchFamily="49" charset="-122"/>
              </a:rPr>
              <a:t>倍焦距以内</a:t>
            </a:r>
            <a:endPar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sp>
        <p:nvSpPr>
          <p:cNvPr id="23" name="文本框 22" title=""/>
          <p:cNvSpPr txBox="1"/>
          <p:nvPr/>
        </p:nvSpPr>
        <p:spPr>
          <a:xfrm>
            <a:off x="1601234" y="1431310"/>
            <a:ext cx="423514" cy="523220"/>
          </a:xfrm>
          <a:prstGeom prst="rect">
            <a:avLst/>
          </a:prstGeom>
          <a:noFill/>
          <a:ln w="9525">
            <a:noFill/>
          </a:ln>
        </p:spPr>
        <p:txBody>
          <a:bodyPr wrap="none">
            <a:spAutoFit/>
          </a:bodyPr>
          <a:lstStyle/>
          <a:p>
            <a:r>
              <a:rPr lang="en-US" altLang="zh-CN" sz="2800" b="1">
                <a:solidFill>
                  <a:srgbClr val="FF0000"/>
                </a:solidFill>
                <a:latin typeface="+mj-lt"/>
                <a:ea typeface="黑体" panose="02010609060101010101" pitchFamily="49" charset="-122"/>
              </a:rPr>
              <a:t>B</a:t>
            </a:r>
            <a:endParaRPr lang="zh-CN" altLang="en-US" sz="2800" b="1">
              <a:solidFill>
                <a:srgbClr val="FF0000"/>
              </a:solidFill>
              <a:latin typeface="+mj-lt"/>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1220904" y="752208"/>
            <a:ext cx="7026708" cy="32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5. </a:t>
            </a:r>
            <a:r>
              <a:rPr lang="zh-CN" altLang="en-US">
                <a:solidFill>
                  <a:srgbClr val="0D0D0D"/>
                </a:solidFill>
                <a:latin typeface="+mj-lt"/>
                <a:ea typeface="黑体" panose="02010609060101010101" pitchFamily="49" charset="-122"/>
              </a:rPr>
              <a:t>使用下列光学器材，能使物体成正立放大虚像的是（         ）</a:t>
            </a:r>
            <a:endParaRPr lang="en-US" altLang="zh-CN">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A. </a:t>
            </a:r>
            <a:r>
              <a:rPr lang="zh-CN" altLang="en-US">
                <a:solidFill>
                  <a:srgbClr val="0D0D0D"/>
                </a:solidFill>
                <a:latin typeface="+mj-lt"/>
                <a:ea typeface="黑体" panose="02010609060101010101" pitchFamily="49" charset="-122"/>
              </a:rPr>
              <a:t>放大镜</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B. </a:t>
            </a:r>
            <a:r>
              <a:rPr lang="zh-CN" altLang="en-US">
                <a:solidFill>
                  <a:srgbClr val="0D0D0D"/>
                </a:solidFill>
                <a:latin typeface="+mj-lt"/>
                <a:ea typeface="黑体" panose="02010609060101010101" pitchFamily="49" charset="-122"/>
              </a:rPr>
              <a:t>照相机</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C. </a:t>
            </a:r>
            <a:r>
              <a:rPr lang="zh-CN" altLang="en-US">
                <a:solidFill>
                  <a:srgbClr val="0D0D0D"/>
                </a:solidFill>
                <a:latin typeface="+mj-lt"/>
                <a:ea typeface="黑体" panose="02010609060101010101" pitchFamily="49" charset="-122"/>
              </a:rPr>
              <a:t>投影仪</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D. </a:t>
            </a:r>
            <a:r>
              <a:rPr lang="zh-CN" altLang="en-US">
                <a:solidFill>
                  <a:srgbClr val="0D0D0D"/>
                </a:solidFill>
                <a:latin typeface="+mj-lt"/>
                <a:ea typeface="黑体" panose="02010609060101010101" pitchFamily="49" charset="-122"/>
              </a:rPr>
              <a:t>平面镜</a:t>
            </a:r>
            <a:endPar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sp>
        <p:nvSpPr>
          <p:cNvPr id="23" name="文本框 22" title=""/>
          <p:cNvSpPr txBox="1"/>
          <p:nvPr/>
        </p:nvSpPr>
        <p:spPr>
          <a:xfrm>
            <a:off x="4027603" y="1310761"/>
            <a:ext cx="444352" cy="523220"/>
          </a:xfrm>
          <a:prstGeom prst="rect">
            <a:avLst/>
          </a:prstGeom>
          <a:noFill/>
          <a:ln w="9525">
            <a:noFill/>
          </a:ln>
        </p:spPr>
        <p:txBody>
          <a:bodyPr wrap="none">
            <a:spAutoFit/>
          </a:bodyPr>
          <a:lstStyle/>
          <a:p>
            <a:r>
              <a:rPr lang="en-US" altLang="zh-CN" sz="2800" b="1">
                <a:solidFill>
                  <a:srgbClr val="FF0000"/>
                </a:solidFill>
                <a:latin typeface="+mj-lt"/>
                <a:ea typeface="黑体" panose="02010609060101010101" pitchFamily="49" charset="-122"/>
              </a:rPr>
              <a:t>A</a:t>
            </a:r>
            <a:endParaRPr lang="zh-CN" altLang="en-US" sz="2800" b="1">
              <a:solidFill>
                <a:srgbClr val="FF0000"/>
              </a:solidFill>
              <a:latin typeface="+mj-lt"/>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1058646" y="500639"/>
            <a:ext cx="7026708" cy="1653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6</a:t>
            </a:r>
            <a:r>
              <a:rPr lang="en-US" altLang="zh-CN">
                <a:solidFill>
                  <a:srgbClr val="0D0D0D"/>
                </a:solidFill>
                <a:latin typeface="+mj-lt"/>
                <a:ea typeface="黑体" panose="02010609060101010101" pitchFamily="49" charset="-122"/>
              </a:rPr>
              <a:t>. </a:t>
            </a:r>
            <a:r>
              <a:rPr lang="zh-CN" altLang="en-US">
                <a:solidFill>
                  <a:srgbClr val="0D0D0D"/>
                </a:solidFill>
                <a:latin typeface="+mj-lt"/>
                <a:ea typeface="黑体" panose="02010609060101010101" pitchFamily="49" charset="-122"/>
              </a:rPr>
              <a:t>下图是光束入射到透镜经折射后的光路示意图，能否从图中的光路图确定透镜是凸透镜还是凹透镜，为什么？</a:t>
            </a:r>
            <a:r>
              <a:rPr lang="en-US" altLang="zh-CN">
                <a:solidFill>
                  <a:srgbClr val="0D0D0D"/>
                </a:solidFill>
                <a:latin typeface="+mj-lt"/>
                <a:ea typeface="黑体" panose="02010609060101010101" pitchFamily="49" charset="-122"/>
              </a:rPr>
              <a:t>	</a:t>
            </a:r>
            <a:endParaRPr lang="en-US" altLang="zh-CN">
              <a:solidFill>
                <a:srgbClr val="0D0D0D"/>
              </a:solidFill>
              <a:latin typeface="+mj-lt"/>
              <a:ea typeface="黑体" panose="02010609060101010101" pitchFamily="49" charset="-122"/>
            </a:endParaRPr>
          </a:p>
        </p:txBody>
      </p:sp>
      <p:grpSp>
        <p:nvGrpSpPr>
          <p:cNvPr id="4" name="组合 11" title=""/>
          <p:cNvGrpSpPr/>
          <p:nvPr/>
        </p:nvGrpSpPr>
        <p:grpSpPr>
          <a:xfrm rot="310459">
            <a:off x="1012383" y="2550229"/>
            <a:ext cx="1284224" cy="214794"/>
            <a:chOff x="923227" y="1338143"/>
            <a:chExt cx="1397797" cy="153092"/>
          </a:xfrm>
        </p:grpSpPr>
        <p:cxnSp>
          <p:nvCxnSpPr>
            <p:cNvPr id="5" name="直接箭头连接符 4"/>
            <p:cNvCxnSpPr/>
            <p:nvPr/>
          </p:nvCxnSpPr>
          <p:spPr>
            <a:xfrm>
              <a:off x="923227" y="1406715"/>
              <a:ext cx="1397797" cy="0"/>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等腰三角形 5"/>
            <p:cNvSpPr/>
            <p:nvPr/>
          </p:nvSpPr>
          <p:spPr>
            <a:xfrm rot="5400000">
              <a:off x="1361325" y="1308265"/>
              <a:ext cx="153092" cy="21284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7" name="组合 12" title=""/>
          <p:cNvGrpSpPr/>
          <p:nvPr/>
        </p:nvGrpSpPr>
        <p:grpSpPr>
          <a:xfrm rot="21063420">
            <a:off x="982192" y="3851124"/>
            <a:ext cx="1331493" cy="226177"/>
            <a:chOff x="927552" y="2442120"/>
            <a:chExt cx="1397797" cy="153092"/>
          </a:xfrm>
        </p:grpSpPr>
        <p:cxnSp>
          <p:nvCxnSpPr>
            <p:cNvPr id="8" name="直接箭头连接符 7"/>
            <p:cNvCxnSpPr/>
            <p:nvPr/>
          </p:nvCxnSpPr>
          <p:spPr>
            <a:xfrm>
              <a:off x="927552" y="2528925"/>
              <a:ext cx="1397797" cy="0"/>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等腰三角形 8"/>
            <p:cNvSpPr/>
            <p:nvPr/>
          </p:nvSpPr>
          <p:spPr>
            <a:xfrm rot="5400000">
              <a:off x="1361099" y="2413157"/>
              <a:ext cx="153092" cy="211018"/>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0" name="组合 14" title=""/>
          <p:cNvGrpSpPr/>
          <p:nvPr/>
        </p:nvGrpSpPr>
        <p:grpSpPr>
          <a:xfrm>
            <a:off x="4984030" y="2695790"/>
            <a:ext cx="911226" cy="576334"/>
            <a:chOff x="2293551" y="2019209"/>
            <a:chExt cx="838167" cy="505016"/>
          </a:xfrm>
        </p:grpSpPr>
        <p:cxnSp>
          <p:nvCxnSpPr>
            <p:cNvPr id="11" name="直接箭头连接符 10"/>
            <p:cNvCxnSpPr/>
            <p:nvPr/>
          </p:nvCxnSpPr>
          <p:spPr>
            <a:xfrm flipV="1">
              <a:off x="2293551" y="2019209"/>
              <a:ext cx="838167" cy="505016"/>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等腰三角形 11"/>
            <p:cNvSpPr/>
            <p:nvPr/>
          </p:nvSpPr>
          <p:spPr>
            <a:xfrm rot="3688075">
              <a:off x="2702523" y="2117867"/>
              <a:ext cx="151980" cy="21113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3" name="组合 12" title=""/>
          <p:cNvGrpSpPr/>
          <p:nvPr/>
        </p:nvGrpSpPr>
        <p:grpSpPr>
          <a:xfrm>
            <a:off x="2709258" y="2732410"/>
            <a:ext cx="1262063" cy="823913"/>
            <a:chOff x="2307857" y="1406840"/>
            <a:chExt cx="1262970" cy="824336"/>
          </a:xfrm>
        </p:grpSpPr>
        <p:cxnSp>
          <p:nvCxnSpPr>
            <p:cNvPr id="14" name="直接箭头连接符 13"/>
            <p:cNvCxnSpPr/>
            <p:nvPr/>
          </p:nvCxnSpPr>
          <p:spPr>
            <a:xfrm>
              <a:off x="2307857" y="1406840"/>
              <a:ext cx="1262970" cy="824336"/>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7428946">
              <a:off x="2680409" y="1596622"/>
              <a:ext cx="152478" cy="2112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6" name="组合 173" title=""/>
          <p:cNvGrpSpPr/>
          <p:nvPr/>
        </p:nvGrpSpPr>
        <p:grpSpPr>
          <a:xfrm>
            <a:off x="4996730" y="3259424"/>
            <a:ext cx="898525" cy="574675"/>
            <a:chOff x="2199938" y="1338822"/>
            <a:chExt cx="898938" cy="575618"/>
          </a:xfrm>
        </p:grpSpPr>
        <p:cxnSp>
          <p:nvCxnSpPr>
            <p:cNvPr id="17" name="直接箭头连接符 16"/>
            <p:cNvCxnSpPr/>
            <p:nvPr/>
          </p:nvCxnSpPr>
          <p:spPr>
            <a:xfrm>
              <a:off x="2199938" y="1338822"/>
              <a:ext cx="898938" cy="575618"/>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等腰三角形 17"/>
            <p:cNvSpPr/>
            <p:nvPr/>
          </p:nvSpPr>
          <p:spPr>
            <a:xfrm rot="7428946">
              <a:off x="2548464" y="1506704"/>
              <a:ext cx="152650" cy="211235"/>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9" name="组合 18" title=""/>
          <p:cNvGrpSpPr/>
          <p:nvPr/>
        </p:nvGrpSpPr>
        <p:grpSpPr>
          <a:xfrm>
            <a:off x="2707747" y="2999250"/>
            <a:ext cx="1249363" cy="822325"/>
            <a:chOff x="2293551" y="1700953"/>
            <a:chExt cx="1249613" cy="823272"/>
          </a:xfrm>
        </p:grpSpPr>
        <p:cxnSp>
          <p:nvCxnSpPr>
            <p:cNvPr id="20" name="直接箭头连接符 19"/>
            <p:cNvCxnSpPr/>
            <p:nvPr/>
          </p:nvCxnSpPr>
          <p:spPr>
            <a:xfrm flipV="1">
              <a:off x="2293551" y="1700953"/>
              <a:ext cx="1249613" cy="823272"/>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等腰三角形 20"/>
            <p:cNvSpPr/>
            <p:nvPr/>
          </p:nvSpPr>
          <p:spPr>
            <a:xfrm rot="3688075">
              <a:off x="2701547" y="2096796"/>
              <a:ext cx="154165" cy="211179"/>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30" name="直接箭头连接符 29" title=""/>
          <p:cNvCxnSpPr/>
          <p:nvPr/>
        </p:nvCxnSpPr>
        <p:spPr>
          <a:xfrm>
            <a:off x="1053380" y="3261877"/>
            <a:ext cx="3011487" cy="0"/>
          </a:xfrm>
          <a:prstGeom prst="straightConnector1">
            <a:avLst/>
          </a:prstGeom>
          <a:ln w="28575">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3" name="组合 32" title=""/>
          <p:cNvGrpSpPr/>
          <p:nvPr/>
        </p:nvGrpSpPr>
        <p:grpSpPr>
          <a:xfrm rot="20900638">
            <a:off x="6301194" y="2442305"/>
            <a:ext cx="1397000" cy="152400"/>
            <a:chOff x="927552" y="2461100"/>
            <a:chExt cx="1397797" cy="153092"/>
          </a:xfrm>
        </p:grpSpPr>
        <p:cxnSp>
          <p:nvCxnSpPr>
            <p:cNvPr id="34" name="直接箭头连接符 33"/>
            <p:cNvCxnSpPr/>
            <p:nvPr/>
          </p:nvCxnSpPr>
          <p:spPr>
            <a:xfrm>
              <a:off x="927552" y="2528234"/>
              <a:ext cx="1397797" cy="0"/>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等腰三角形 34"/>
            <p:cNvSpPr/>
            <p:nvPr/>
          </p:nvSpPr>
          <p:spPr>
            <a:xfrm rot="5400000">
              <a:off x="1453322" y="2432017"/>
              <a:ext cx="153092" cy="211258"/>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36" name="组合 35" title=""/>
          <p:cNvGrpSpPr/>
          <p:nvPr/>
        </p:nvGrpSpPr>
        <p:grpSpPr>
          <a:xfrm rot="459267">
            <a:off x="6313687" y="3938068"/>
            <a:ext cx="1348326" cy="182301"/>
            <a:chOff x="923227" y="1346562"/>
            <a:chExt cx="1397797" cy="116603"/>
          </a:xfrm>
        </p:grpSpPr>
        <p:cxnSp>
          <p:nvCxnSpPr>
            <p:cNvPr id="37" name="直接箭头连接符 36"/>
            <p:cNvCxnSpPr/>
            <p:nvPr/>
          </p:nvCxnSpPr>
          <p:spPr>
            <a:xfrm>
              <a:off x="923227" y="1407587"/>
              <a:ext cx="1397797" cy="0"/>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等腰三角形 37"/>
            <p:cNvSpPr/>
            <p:nvPr/>
          </p:nvSpPr>
          <p:spPr>
            <a:xfrm rot="5400000">
              <a:off x="1498887" y="1261015"/>
              <a:ext cx="116603" cy="287697"/>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46" name="直接箭头连接符 45" title=""/>
          <p:cNvCxnSpPr/>
          <p:nvPr/>
        </p:nvCxnSpPr>
        <p:spPr>
          <a:xfrm>
            <a:off x="4466505" y="3259423"/>
            <a:ext cx="3011487" cy="0"/>
          </a:xfrm>
          <a:prstGeom prst="straightConnector1">
            <a:avLst/>
          </a:prstGeom>
          <a:ln w="28575">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矩形 48" title=""/>
          <p:cNvSpPr/>
          <p:nvPr/>
        </p:nvSpPr>
        <p:spPr>
          <a:xfrm>
            <a:off x="2295960" y="2291061"/>
            <a:ext cx="401638" cy="1906618"/>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title=""/>
          <p:cNvSpPr/>
          <p:nvPr/>
        </p:nvSpPr>
        <p:spPr>
          <a:xfrm>
            <a:off x="5902457" y="2286690"/>
            <a:ext cx="401638" cy="1906618"/>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title=""/>
          <p:cNvSpPr txBox="1"/>
          <p:nvPr/>
        </p:nvSpPr>
        <p:spPr>
          <a:xfrm>
            <a:off x="1927544" y="4234308"/>
            <a:ext cx="1085554" cy="523220"/>
          </a:xfrm>
          <a:prstGeom prst="rect">
            <a:avLst/>
          </a:prstGeom>
          <a:noFill/>
          <a:ln w="9525">
            <a:noFill/>
          </a:ln>
        </p:spPr>
        <p:txBody>
          <a:bodyPr wrap="none">
            <a:spAutoFit/>
          </a:bodyPr>
          <a:lstStyle/>
          <a:p>
            <a:r>
              <a:rPr lang="zh-CN" altLang="en-US" sz="2800" b="1">
                <a:latin typeface="+mj-lt"/>
                <a:ea typeface="黑体" panose="02010609060101010101" pitchFamily="49" charset="-122"/>
              </a:rPr>
              <a:t>（</a:t>
            </a:r>
            <a:r>
              <a:rPr lang="en-US" altLang="zh-CN" sz="2800" b="1">
                <a:latin typeface="+mj-lt"/>
                <a:ea typeface="黑体" panose="02010609060101010101" pitchFamily="49" charset="-122"/>
              </a:rPr>
              <a:t>a</a:t>
            </a:r>
            <a:r>
              <a:rPr lang="zh-CN" altLang="en-US" sz="2800" b="1">
                <a:latin typeface="+mj-lt"/>
                <a:ea typeface="黑体" panose="02010609060101010101" pitchFamily="49" charset="-122"/>
              </a:rPr>
              <a:t>）</a:t>
            </a:r>
            <a:endParaRPr lang="zh-CN" altLang="en-US" sz="2800" b="1">
              <a:latin typeface="+mj-lt"/>
              <a:ea typeface="黑体" panose="02010609060101010101" pitchFamily="49" charset="-122"/>
            </a:endParaRPr>
          </a:p>
        </p:txBody>
      </p:sp>
      <p:sp>
        <p:nvSpPr>
          <p:cNvPr id="52" name="文本框 51" title=""/>
          <p:cNvSpPr txBox="1"/>
          <p:nvPr/>
        </p:nvSpPr>
        <p:spPr>
          <a:xfrm>
            <a:off x="5541113" y="4222054"/>
            <a:ext cx="1106393" cy="523220"/>
          </a:xfrm>
          <a:prstGeom prst="rect">
            <a:avLst/>
          </a:prstGeom>
          <a:noFill/>
          <a:ln w="9525">
            <a:noFill/>
          </a:ln>
        </p:spPr>
        <p:txBody>
          <a:bodyPr wrap="none">
            <a:spAutoFit/>
          </a:bodyPr>
          <a:lstStyle/>
          <a:p>
            <a:r>
              <a:rPr lang="zh-CN" altLang="en-US" sz="2800" b="1">
                <a:latin typeface="+mj-lt"/>
                <a:ea typeface="黑体" panose="02010609060101010101" pitchFamily="49" charset="-122"/>
              </a:rPr>
              <a:t>（</a:t>
            </a:r>
            <a:r>
              <a:rPr lang="en-US" altLang="zh-CN" sz="2800" b="1">
                <a:latin typeface="+mj-lt"/>
                <a:ea typeface="黑体" panose="02010609060101010101" pitchFamily="49" charset="-122"/>
              </a:rPr>
              <a:t>b</a:t>
            </a:r>
            <a:r>
              <a:rPr lang="zh-CN" altLang="en-US" sz="2800" b="1">
                <a:latin typeface="+mj-lt"/>
                <a:ea typeface="黑体" panose="02010609060101010101" pitchFamily="49" charset="-122"/>
              </a:rPr>
              <a:t>）</a:t>
            </a:r>
            <a:endParaRPr lang="zh-CN" altLang="en-US" sz="2800" b="1">
              <a:latin typeface="+mj-lt"/>
              <a:ea typeface="黑体" panose="02010609060101010101" pitchFamily="49" charset="-122"/>
            </a:endParaRPr>
          </a:p>
        </p:txBody>
      </p:sp>
      <p:sp>
        <p:nvSpPr>
          <p:cNvPr id="2" name="椭圆 1" title=""/>
          <p:cNvSpPr/>
          <p:nvPr/>
        </p:nvSpPr>
        <p:spPr>
          <a:xfrm>
            <a:off x="2448653" y="3235360"/>
            <a:ext cx="48126" cy="4812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title=""/>
          <p:cNvSpPr txBox="1"/>
          <p:nvPr/>
        </p:nvSpPr>
        <p:spPr>
          <a:xfrm>
            <a:off x="1952209" y="3144366"/>
            <a:ext cx="361046" cy="523220"/>
          </a:xfrm>
          <a:prstGeom prst="rect">
            <a:avLst/>
          </a:prstGeom>
          <a:noFill/>
        </p:spPr>
        <p:txBody>
          <a:bodyPr wrap="square" rtlCol="0">
            <a:spAutoFit/>
          </a:bodyPr>
          <a:lstStyle/>
          <a:p>
            <a:pPr algn="l"/>
            <a:r>
              <a:rPr lang="en-US" altLang="zh-CN" sz="2800" b="1" i="1">
                <a:latin typeface="+mj-lt"/>
                <a:ea typeface="黑体" panose="02010609060101010101" pitchFamily="49" charset="-122"/>
              </a:rPr>
              <a:t>O</a:t>
            </a:r>
            <a:endParaRPr lang="zh-CN" altLang="en-US" sz="2800" b="1" i="1">
              <a:latin typeface="+mj-lt"/>
              <a:ea typeface="黑体" panose="02010609060101010101" pitchFamily="49" charset="-122"/>
            </a:endParaRPr>
          </a:p>
        </p:txBody>
      </p:sp>
      <p:sp>
        <p:nvSpPr>
          <p:cNvPr id="22" name="椭圆 21" title=""/>
          <p:cNvSpPr/>
          <p:nvPr/>
        </p:nvSpPr>
        <p:spPr>
          <a:xfrm>
            <a:off x="6088540" y="3246896"/>
            <a:ext cx="48126" cy="4812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title=""/>
          <p:cNvSpPr txBox="1"/>
          <p:nvPr/>
        </p:nvSpPr>
        <p:spPr>
          <a:xfrm>
            <a:off x="5592096" y="3155902"/>
            <a:ext cx="361046" cy="523220"/>
          </a:xfrm>
          <a:prstGeom prst="rect">
            <a:avLst/>
          </a:prstGeom>
          <a:noFill/>
        </p:spPr>
        <p:txBody>
          <a:bodyPr wrap="square" rtlCol="0">
            <a:spAutoFit/>
          </a:bodyPr>
          <a:lstStyle/>
          <a:p>
            <a:pPr algn="l"/>
            <a:r>
              <a:rPr lang="en-US" altLang="zh-CN" sz="2800" b="1" i="1">
                <a:latin typeface="+mj-lt"/>
                <a:ea typeface="黑体" panose="02010609060101010101" pitchFamily="49" charset="-122"/>
              </a:rPr>
              <a:t>O</a:t>
            </a:r>
            <a:endParaRPr lang="zh-CN" altLang="en-US" sz="2800" b="1" i="1">
              <a:latin typeface="+mj-lt"/>
              <a:ea typeface="黑体" panose="02010609060101010101" pitchFamily="49" charset="-122"/>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文本框 2" title=""/>
          <p:cNvSpPr txBox="1"/>
          <p:nvPr/>
        </p:nvSpPr>
        <p:spPr>
          <a:xfrm>
            <a:off x="788670" y="437287"/>
            <a:ext cx="7749540" cy="1938992"/>
          </a:xfrm>
          <a:prstGeom prst="rect">
            <a:avLst/>
          </a:prstGeom>
          <a:noFill/>
        </p:spPr>
        <p:txBody>
          <a:bodyPr wrap="square">
            <a:spAutoFit/>
          </a:bodyPr>
          <a:lstStyle/>
          <a:p>
            <a:r>
              <a:rPr lang="zh-CN" altLang="en-US" sz="2400" b="1">
                <a:solidFill>
                  <a:srgbClr val="FF0000"/>
                </a:solidFill>
                <a:latin typeface="+mj-lt"/>
                <a:ea typeface="黑体" panose="02010609060101010101" pitchFamily="49" charset="-122"/>
              </a:rPr>
              <a:t>能。图(a)中折射光线比入射光线更靠近主光轴(折射光线往主光轴方向偏折)，说明透镜对光有会聚作用，是凸透镜；图(b)中折射光线也比入射光线更靠近主光轴(折射光线往主光轴方向偏折)，说明透镜对光有会聚作用，是凸透镜。</a:t>
            </a:r>
            <a:endParaRPr lang="zh-CN" altLang="en-US" sz="2400" b="1">
              <a:solidFill>
                <a:srgbClr val="FF0000"/>
              </a:solidFill>
              <a:latin typeface="+mj-lt"/>
              <a:ea typeface="黑体" panose="02010609060101010101" pitchFamily="49" charset="-122"/>
            </a:endParaRPr>
          </a:p>
        </p:txBody>
      </p:sp>
      <p:grpSp>
        <p:nvGrpSpPr>
          <p:cNvPr id="4" name="组合 11" title=""/>
          <p:cNvGrpSpPr/>
          <p:nvPr/>
        </p:nvGrpSpPr>
        <p:grpSpPr>
          <a:xfrm rot="310459">
            <a:off x="1012383" y="2550229"/>
            <a:ext cx="1284224" cy="214794"/>
            <a:chOff x="923227" y="1338143"/>
            <a:chExt cx="1397797" cy="153092"/>
          </a:xfrm>
        </p:grpSpPr>
        <p:cxnSp>
          <p:nvCxnSpPr>
            <p:cNvPr id="5" name="直接箭头连接符 4"/>
            <p:cNvCxnSpPr/>
            <p:nvPr/>
          </p:nvCxnSpPr>
          <p:spPr>
            <a:xfrm>
              <a:off x="923227" y="1406715"/>
              <a:ext cx="1397797" cy="0"/>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等腰三角形 5"/>
            <p:cNvSpPr/>
            <p:nvPr/>
          </p:nvSpPr>
          <p:spPr>
            <a:xfrm rot="5400000">
              <a:off x="1361325" y="1308265"/>
              <a:ext cx="153092" cy="21284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7" name="组合 12" title=""/>
          <p:cNvGrpSpPr/>
          <p:nvPr/>
        </p:nvGrpSpPr>
        <p:grpSpPr>
          <a:xfrm rot="21063420">
            <a:off x="982192" y="3851124"/>
            <a:ext cx="1331493" cy="226177"/>
            <a:chOff x="927552" y="2442120"/>
            <a:chExt cx="1397797" cy="153092"/>
          </a:xfrm>
        </p:grpSpPr>
        <p:cxnSp>
          <p:nvCxnSpPr>
            <p:cNvPr id="8" name="直接箭头连接符 7"/>
            <p:cNvCxnSpPr/>
            <p:nvPr/>
          </p:nvCxnSpPr>
          <p:spPr>
            <a:xfrm>
              <a:off x="927552" y="2528925"/>
              <a:ext cx="1397797" cy="0"/>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等腰三角形 8"/>
            <p:cNvSpPr/>
            <p:nvPr/>
          </p:nvSpPr>
          <p:spPr>
            <a:xfrm rot="5400000">
              <a:off x="1361099" y="2413157"/>
              <a:ext cx="153092" cy="211018"/>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0" name="组合 14" title=""/>
          <p:cNvGrpSpPr/>
          <p:nvPr/>
        </p:nvGrpSpPr>
        <p:grpSpPr>
          <a:xfrm>
            <a:off x="4984030" y="2695790"/>
            <a:ext cx="911226" cy="576334"/>
            <a:chOff x="2293551" y="2019209"/>
            <a:chExt cx="838167" cy="505016"/>
          </a:xfrm>
        </p:grpSpPr>
        <p:cxnSp>
          <p:nvCxnSpPr>
            <p:cNvPr id="11" name="直接箭头连接符 10"/>
            <p:cNvCxnSpPr/>
            <p:nvPr/>
          </p:nvCxnSpPr>
          <p:spPr>
            <a:xfrm flipV="1">
              <a:off x="2293551" y="2019209"/>
              <a:ext cx="838167" cy="505016"/>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等腰三角形 11"/>
            <p:cNvSpPr/>
            <p:nvPr/>
          </p:nvSpPr>
          <p:spPr>
            <a:xfrm rot="3688075">
              <a:off x="2702523" y="2117867"/>
              <a:ext cx="151980" cy="21113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3" name="组合 12" title=""/>
          <p:cNvGrpSpPr/>
          <p:nvPr/>
        </p:nvGrpSpPr>
        <p:grpSpPr>
          <a:xfrm>
            <a:off x="2709258" y="2732410"/>
            <a:ext cx="1262063" cy="823913"/>
            <a:chOff x="2307857" y="1406840"/>
            <a:chExt cx="1262970" cy="824336"/>
          </a:xfrm>
        </p:grpSpPr>
        <p:cxnSp>
          <p:nvCxnSpPr>
            <p:cNvPr id="14" name="直接箭头连接符 13"/>
            <p:cNvCxnSpPr/>
            <p:nvPr/>
          </p:nvCxnSpPr>
          <p:spPr>
            <a:xfrm>
              <a:off x="2307857" y="1406840"/>
              <a:ext cx="1262970" cy="824336"/>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7428946">
              <a:off x="2680409" y="1596622"/>
              <a:ext cx="152478" cy="2112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6" name="组合 173" title=""/>
          <p:cNvGrpSpPr/>
          <p:nvPr/>
        </p:nvGrpSpPr>
        <p:grpSpPr>
          <a:xfrm>
            <a:off x="4996730" y="3259424"/>
            <a:ext cx="898525" cy="574675"/>
            <a:chOff x="2199938" y="1338822"/>
            <a:chExt cx="898938" cy="575618"/>
          </a:xfrm>
        </p:grpSpPr>
        <p:cxnSp>
          <p:nvCxnSpPr>
            <p:cNvPr id="17" name="直接箭头连接符 16"/>
            <p:cNvCxnSpPr/>
            <p:nvPr/>
          </p:nvCxnSpPr>
          <p:spPr>
            <a:xfrm>
              <a:off x="2199938" y="1338822"/>
              <a:ext cx="898938" cy="575618"/>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等腰三角形 17"/>
            <p:cNvSpPr/>
            <p:nvPr/>
          </p:nvSpPr>
          <p:spPr>
            <a:xfrm rot="7428946">
              <a:off x="2548464" y="1506704"/>
              <a:ext cx="152650" cy="211235"/>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9" name="组合 18" title=""/>
          <p:cNvGrpSpPr/>
          <p:nvPr/>
        </p:nvGrpSpPr>
        <p:grpSpPr>
          <a:xfrm>
            <a:off x="2707747" y="2999250"/>
            <a:ext cx="1249363" cy="822325"/>
            <a:chOff x="2293551" y="1700953"/>
            <a:chExt cx="1249613" cy="823272"/>
          </a:xfrm>
        </p:grpSpPr>
        <p:cxnSp>
          <p:nvCxnSpPr>
            <p:cNvPr id="20" name="直接箭头连接符 19"/>
            <p:cNvCxnSpPr/>
            <p:nvPr/>
          </p:nvCxnSpPr>
          <p:spPr>
            <a:xfrm flipV="1">
              <a:off x="2293551" y="1700953"/>
              <a:ext cx="1249613" cy="823272"/>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等腰三角形 20"/>
            <p:cNvSpPr/>
            <p:nvPr/>
          </p:nvSpPr>
          <p:spPr>
            <a:xfrm rot="3688075">
              <a:off x="2701547" y="2096796"/>
              <a:ext cx="154165" cy="211179"/>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22" name="直接箭头连接符 21" title=""/>
          <p:cNvCxnSpPr/>
          <p:nvPr/>
        </p:nvCxnSpPr>
        <p:spPr>
          <a:xfrm>
            <a:off x="1053380" y="3261877"/>
            <a:ext cx="3011487" cy="0"/>
          </a:xfrm>
          <a:prstGeom prst="straightConnector1">
            <a:avLst/>
          </a:prstGeom>
          <a:ln w="28575">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椭圆 22" title=""/>
          <p:cNvSpPr/>
          <p:nvPr/>
        </p:nvSpPr>
        <p:spPr>
          <a:xfrm>
            <a:off x="2347362" y="2373857"/>
            <a:ext cx="266700" cy="1746250"/>
          </a:xfrm>
          <a:prstGeom prst="ellipse">
            <a:avLst/>
          </a:prstGeom>
          <a:solidFill>
            <a:srgbClr val="FF8585"/>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4" name="组合 23" title=""/>
          <p:cNvGrpSpPr/>
          <p:nvPr/>
        </p:nvGrpSpPr>
        <p:grpSpPr>
          <a:xfrm rot="20900638">
            <a:off x="6301194" y="2442305"/>
            <a:ext cx="1397000" cy="152400"/>
            <a:chOff x="927552" y="2461100"/>
            <a:chExt cx="1397797" cy="153092"/>
          </a:xfrm>
        </p:grpSpPr>
        <p:cxnSp>
          <p:nvCxnSpPr>
            <p:cNvPr id="25" name="直接箭头连接符 24"/>
            <p:cNvCxnSpPr/>
            <p:nvPr/>
          </p:nvCxnSpPr>
          <p:spPr>
            <a:xfrm>
              <a:off x="927552" y="2528234"/>
              <a:ext cx="1397797" cy="0"/>
            </a:xfrm>
            <a:prstGeom prst="straightConnector1">
              <a:avLst/>
            </a:prstGeom>
            <a:ln w="28575">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等腰三角形 25"/>
            <p:cNvSpPr/>
            <p:nvPr/>
          </p:nvSpPr>
          <p:spPr>
            <a:xfrm rot="5400000">
              <a:off x="1453322" y="2432017"/>
              <a:ext cx="153092" cy="211258"/>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7" name="组合 26" title=""/>
          <p:cNvGrpSpPr/>
          <p:nvPr/>
        </p:nvGrpSpPr>
        <p:grpSpPr>
          <a:xfrm rot="459267">
            <a:off x="6313687" y="3938068"/>
            <a:ext cx="1348326" cy="182301"/>
            <a:chOff x="923227" y="1346562"/>
            <a:chExt cx="1397797" cy="116603"/>
          </a:xfrm>
        </p:grpSpPr>
        <p:cxnSp>
          <p:nvCxnSpPr>
            <p:cNvPr id="28" name="直接箭头连接符 27"/>
            <p:cNvCxnSpPr/>
            <p:nvPr/>
          </p:nvCxnSpPr>
          <p:spPr>
            <a:xfrm>
              <a:off x="923227" y="1407587"/>
              <a:ext cx="1397797" cy="0"/>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等腰三角形 28"/>
            <p:cNvSpPr/>
            <p:nvPr/>
          </p:nvSpPr>
          <p:spPr>
            <a:xfrm rot="5400000">
              <a:off x="1498887" y="1261015"/>
              <a:ext cx="116603" cy="287697"/>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30" name="直接箭头连接符 29" title=""/>
          <p:cNvCxnSpPr/>
          <p:nvPr/>
        </p:nvCxnSpPr>
        <p:spPr>
          <a:xfrm>
            <a:off x="4466505" y="3259423"/>
            <a:ext cx="3011487" cy="0"/>
          </a:xfrm>
          <a:prstGeom prst="straightConnector1">
            <a:avLst/>
          </a:prstGeom>
          <a:ln w="28575">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椭圆 30" title=""/>
          <p:cNvSpPr/>
          <p:nvPr/>
        </p:nvSpPr>
        <p:spPr>
          <a:xfrm>
            <a:off x="5972248" y="2386299"/>
            <a:ext cx="266700" cy="1746250"/>
          </a:xfrm>
          <a:prstGeom prst="ellipse">
            <a:avLst/>
          </a:prstGeom>
          <a:solidFill>
            <a:srgbClr val="FF8585"/>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2" name="矩形 31" title=""/>
          <p:cNvSpPr/>
          <p:nvPr/>
        </p:nvSpPr>
        <p:spPr>
          <a:xfrm>
            <a:off x="2295960" y="2291061"/>
            <a:ext cx="401638" cy="1906618"/>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title=""/>
          <p:cNvSpPr/>
          <p:nvPr/>
        </p:nvSpPr>
        <p:spPr>
          <a:xfrm>
            <a:off x="5902457" y="2286690"/>
            <a:ext cx="401638" cy="1906618"/>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title=""/>
          <p:cNvSpPr txBox="1"/>
          <p:nvPr/>
        </p:nvSpPr>
        <p:spPr>
          <a:xfrm>
            <a:off x="1927544" y="4234308"/>
            <a:ext cx="1085554" cy="523220"/>
          </a:xfrm>
          <a:prstGeom prst="rect">
            <a:avLst/>
          </a:prstGeom>
          <a:noFill/>
          <a:ln w="9525">
            <a:noFill/>
          </a:ln>
        </p:spPr>
        <p:txBody>
          <a:bodyPr wrap="none">
            <a:spAutoFit/>
          </a:bodyPr>
          <a:lstStyle/>
          <a:p>
            <a:r>
              <a:rPr lang="zh-CN" altLang="en-US" sz="2800" b="1">
                <a:latin typeface="+mj-lt"/>
                <a:ea typeface="黑体" panose="02010609060101010101" pitchFamily="49" charset="-122"/>
              </a:rPr>
              <a:t>（</a:t>
            </a:r>
            <a:r>
              <a:rPr lang="en-US" altLang="zh-CN" sz="2800" b="1">
                <a:latin typeface="+mj-lt"/>
                <a:ea typeface="黑体" panose="02010609060101010101" pitchFamily="49" charset="-122"/>
              </a:rPr>
              <a:t>a</a:t>
            </a:r>
            <a:r>
              <a:rPr lang="zh-CN" altLang="en-US" sz="2800" b="1">
                <a:latin typeface="+mj-lt"/>
                <a:ea typeface="黑体" panose="02010609060101010101" pitchFamily="49" charset="-122"/>
              </a:rPr>
              <a:t>）</a:t>
            </a:r>
            <a:endParaRPr lang="zh-CN" altLang="en-US" sz="2800" b="1">
              <a:latin typeface="+mj-lt"/>
              <a:ea typeface="黑体" panose="02010609060101010101" pitchFamily="49" charset="-122"/>
            </a:endParaRPr>
          </a:p>
        </p:txBody>
      </p:sp>
      <p:sp>
        <p:nvSpPr>
          <p:cNvPr id="35" name="文本框 34" title=""/>
          <p:cNvSpPr txBox="1"/>
          <p:nvPr/>
        </p:nvSpPr>
        <p:spPr>
          <a:xfrm>
            <a:off x="5541113" y="4222054"/>
            <a:ext cx="1106393" cy="523220"/>
          </a:xfrm>
          <a:prstGeom prst="rect">
            <a:avLst/>
          </a:prstGeom>
          <a:noFill/>
          <a:ln w="9525">
            <a:noFill/>
          </a:ln>
        </p:spPr>
        <p:txBody>
          <a:bodyPr wrap="none">
            <a:spAutoFit/>
          </a:bodyPr>
          <a:lstStyle/>
          <a:p>
            <a:r>
              <a:rPr lang="zh-CN" altLang="en-US" sz="2800" b="1">
                <a:latin typeface="+mj-lt"/>
                <a:ea typeface="黑体" panose="02010609060101010101" pitchFamily="49" charset="-122"/>
              </a:rPr>
              <a:t>（</a:t>
            </a:r>
            <a:r>
              <a:rPr lang="en-US" altLang="zh-CN" sz="2800" b="1">
                <a:latin typeface="+mj-lt"/>
                <a:ea typeface="黑体" panose="02010609060101010101" pitchFamily="49" charset="-122"/>
              </a:rPr>
              <a:t>b</a:t>
            </a:r>
            <a:r>
              <a:rPr lang="zh-CN" altLang="en-US" sz="2800" b="1">
                <a:latin typeface="+mj-lt"/>
                <a:ea typeface="黑体" panose="02010609060101010101" pitchFamily="49" charset="-122"/>
              </a:rPr>
              <a:t>）</a:t>
            </a:r>
            <a:endParaRPr lang="zh-CN" altLang="en-US" sz="2800" b="1">
              <a:latin typeface="+mj-lt"/>
              <a:ea typeface="黑体" panose="02010609060101010101" pitchFamily="49" charset="-122"/>
            </a:endParaRPr>
          </a:p>
        </p:txBody>
      </p:sp>
      <p:sp>
        <p:nvSpPr>
          <p:cNvPr id="36" name="椭圆 35" title=""/>
          <p:cNvSpPr/>
          <p:nvPr/>
        </p:nvSpPr>
        <p:spPr>
          <a:xfrm>
            <a:off x="2448653" y="3235360"/>
            <a:ext cx="48126" cy="4812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title=""/>
          <p:cNvSpPr txBox="1"/>
          <p:nvPr/>
        </p:nvSpPr>
        <p:spPr>
          <a:xfrm>
            <a:off x="1952209" y="3144366"/>
            <a:ext cx="361046" cy="523220"/>
          </a:xfrm>
          <a:prstGeom prst="rect">
            <a:avLst/>
          </a:prstGeom>
          <a:noFill/>
        </p:spPr>
        <p:txBody>
          <a:bodyPr wrap="square" rtlCol="0">
            <a:spAutoFit/>
          </a:bodyPr>
          <a:lstStyle/>
          <a:p>
            <a:pPr algn="l"/>
            <a:r>
              <a:rPr lang="en-US" altLang="zh-CN" sz="2800" b="1" i="1">
                <a:latin typeface="+mj-lt"/>
                <a:ea typeface="黑体" panose="02010609060101010101" pitchFamily="49" charset="-122"/>
              </a:rPr>
              <a:t>O</a:t>
            </a:r>
            <a:endParaRPr lang="zh-CN" altLang="en-US" sz="2800" b="1" i="1">
              <a:latin typeface="+mj-lt"/>
              <a:ea typeface="黑体" panose="02010609060101010101" pitchFamily="49" charset="-122"/>
            </a:endParaRPr>
          </a:p>
        </p:txBody>
      </p:sp>
      <p:sp>
        <p:nvSpPr>
          <p:cNvPr id="38" name="椭圆 37" title=""/>
          <p:cNvSpPr/>
          <p:nvPr/>
        </p:nvSpPr>
        <p:spPr>
          <a:xfrm>
            <a:off x="6088540" y="3246896"/>
            <a:ext cx="48126" cy="4812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title=""/>
          <p:cNvSpPr txBox="1"/>
          <p:nvPr/>
        </p:nvSpPr>
        <p:spPr>
          <a:xfrm>
            <a:off x="5592096" y="3155902"/>
            <a:ext cx="361046" cy="523220"/>
          </a:xfrm>
          <a:prstGeom prst="rect">
            <a:avLst/>
          </a:prstGeom>
          <a:noFill/>
        </p:spPr>
        <p:txBody>
          <a:bodyPr wrap="square" rtlCol="0">
            <a:spAutoFit/>
          </a:bodyPr>
          <a:lstStyle/>
          <a:p>
            <a:pPr algn="l"/>
            <a:r>
              <a:rPr lang="en-US" altLang="zh-CN" sz="2800" b="1" i="1">
                <a:latin typeface="+mj-lt"/>
                <a:ea typeface="黑体" panose="02010609060101010101" pitchFamily="49" charset="-122"/>
              </a:rPr>
              <a:t>O</a:t>
            </a:r>
            <a:endParaRPr lang="zh-CN" altLang="en-US" sz="2800" b="1" i="1">
              <a:latin typeface="+mj-lt"/>
              <a:ea typeface="黑体" panose="02010609060101010101" pitchFamily="49" charset="-122"/>
            </a:endParaRPr>
          </a:p>
        </p:txBody>
      </p:sp>
      <p:pic>
        <p:nvPicPr>
          <p:cNvPr id="2" name="Picture 2"/>
          <p:cNvPicPr>
            <a:picLocks noChangeAspect="1"/>
          </p:cNvPicPr>
          <p:nvPr/>
        </p:nvPicPr>
        <p:blipFill>
          <a:blip r:embed="rId2"/>
          <a:stretch>
            <a:fillRect/>
          </a:stretch>
        </p:blipFill>
        <p:spPr>
          <a:xfrm flipH="1">
            <a:off x="10363200" y="10680700"/>
            <a:ext cx="0" cy="0"/>
          </a:xfrm>
          <a:prstGeom prst="rect">
            <a:avLst/>
          </a:prstGeom>
          <a:ln>
            <a:noFill/>
          </a:ln>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911946" y="629795"/>
            <a:ext cx="7577426" cy="38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800" b="1" i="0" u="none" strike="noStrike" kern="1200" cap="none" spc="0" normalizeH="0" baseline="0" noProof="0">
                <a:ln>
                  <a:noFill/>
                </a:ln>
                <a:solidFill>
                  <a:srgbClr val="0D0D0D"/>
                </a:solidFill>
                <a:effectLst/>
                <a:uLnTx/>
                <a:uFillTx/>
                <a:latin typeface="+mj-lt"/>
                <a:ea typeface="黑体" panose="02010609060101010101" pitchFamily="49" charset="-122"/>
              </a:rPr>
              <a:t>7*. </a:t>
            </a:r>
            <a:r>
              <a:rPr lang="zh-CN" altLang="en-US">
                <a:solidFill>
                  <a:srgbClr val="0D0D0D"/>
                </a:solidFill>
                <a:latin typeface="+mj-lt"/>
                <a:ea typeface="黑体" panose="02010609060101010101" pitchFamily="49" charset="-122"/>
              </a:rPr>
              <a:t>在我国首次“太空授课”中，航天员王亚平制造了一个小水球，我们看到了她在水球中的“倒影”。下列说法中正确的是（        ）</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A.</a:t>
            </a:r>
            <a:r>
              <a:rPr lang="zh-CN" altLang="en-US">
                <a:solidFill>
                  <a:srgbClr val="0D0D0D"/>
                </a:solidFill>
                <a:latin typeface="+mj-lt"/>
                <a:ea typeface="黑体" panose="02010609060101010101" pitchFamily="49" charset="-122"/>
              </a:rPr>
              <a:t>“倒影”是光的反射形成的</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B.</a:t>
            </a:r>
            <a:r>
              <a:rPr lang="zh-CN" altLang="en-US">
                <a:solidFill>
                  <a:srgbClr val="0D0D0D"/>
                </a:solidFill>
                <a:latin typeface="+mj-lt"/>
                <a:ea typeface="黑体" panose="02010609060101010101" pitchFamily="49" charset="-122"/>
              </a:rPr>
              <a:t>“倒影”不能成在光屏上</a:t>
            </a:r>
            <a:endParaRPr lang="zh-CN" altLang="en-US">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C. </a:t>
            </a:r>
            <a:r>
              <a:rPr lang="zh-CN" altLang="en-US">
                <a:solidFill>
                  <a:srgbClr val="0D0D0D"/>
                </a:solidFill>
                <a:latin typeface="+mj-lt"/>
                <a:ea typeface="黑体" panose="02010609060101010101" pitchFamily="49" charset="-122"/>
              </a:rPr>
              <a:t>照相机是利用这一成像原理制成的</a:t>
            </a:r>
            <a:endParaRPr lang="en-US" altLang="zh-CN">
              <a:solidFill>
                <a:srgbClr val="0D0D0D"/>
              </a:solidFill>
              <a:latin typeface="+mj-lt"/>
              <a:ea typeface="黑体" panose="02010609060101010101" pitchFamily="49" charset="-122"/>
            </a:endParaRPr>
          </a:p>
          <a:p>
            <a:pPr lvl="0" eaLnBrk="1" hangingPunct="1">
              <a:lnSpc>
                <a:spcPct val="125000"/>
              </a:lnSpc>
              <a:defRPr/>
            </a:pPr>
            <a:r>
              <a:rPr lang="en-US" altLang="zh-CN">
                <a:solidFill>
                  <a:srgbClr val="0D0D0D"/>
                </a:solidFill>
                <a:latin typeface="+mj-lt"/>
                <a:ea typeface="黑体" panose="02010609060101010101" pitchFamily="49" charset="-122"/>
              </a:rPr>
              <a:t>D. </a:t>
            </a:r>
            <a:r>
              <a:rPr lang="zh-CN" altLang="en-US">
                <a:solidFill>
                  <a:srgbClr val="0D0D0D"/>
                </a:solidFill>
                <a:latin typeface="+mj-lt"/>
                <a:ea typeface="黑体" panose="02010609060101010101" pitchFamily="49" charset="-122"/>
              </a:rPr>
              <a:t>若王亚平距水球变远，“倒影”会变大</a:t>
            </a:r>
            <a:endParaRPr kumimoji="0" lang="zh-CN" altLang="en-US" sz="2800"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sp>
        <p:nvSpPr>
          <p:cNvPr id="23" name="文本框 22" title=""/>
          <p:cNvSpPr txBox="1"/>
          <p:nvPr/>
        </p:nvSpPr>
        <p:spPr>
          <a:xfrm>
            <a:off x="7261947" y="1740592"/>
            <a:ext cx="444352" cy="523220"/>
          </a:xfrm>
          <a:prstGeom prst="rect">
            <a:avLst/>
          </a:prstGeom>
          <a:noFill/>
          <a:ln w="9525">
            <a:noFill/>
          </a:ln>
        </p:spPr>
        <p:txBody>
          <a:bodyPr wrap="none">
            <a:spAutoFit/>
          </a:bodyPr>
          <a:lstStyle/>
          <a:p>
            <a:r>
              <a:rPr lang="en-US" altLang="zh-CN" sz="2800" b="1">
                <a:solidFill>
                  <a:srgbClr val="FF0000"/>
                </a:solidFill>
                <a:latin typeface="+mj-lt"/>
                <a:ea typeface="黑体" panose="02010609060101010101" pitchFamily="49" charset="-122"/>
              </a:rPr>
              <a:t>C</a:t>
            </a:r>
            <a:endParaRPr lang="zh-CN" altLang="en-US" sz="2800" b="1">
              <a:solidFill>
                <a:srgbClr val="FF0000"/>
              </a:solidFill>
              <a:latin typeface="+mj-lt"/>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585450" y="857816"/>
            <a:ext cx="8142914" cy="219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kumimoji="0" lang="zh-CN" altLang="en-US"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b="1" i="0" u="none" strike="noStrike" kern="1200" cap="none" spc="0" normalizeH="0" baseline="0" noProof="0">
                <a:ln>
                  <a:noFill/>
                </a:ln>
                <a:solidFill>
                  <a:srgbClr val="0D0D0D"/>
                </a:solidFill>
                <a:effectLst/>
                <a:uLnTx/>
                <a:uFillTx/>
                <a:latin typeface="+mj-lt"/>
                <a:ea typeface="黑体" panose="02010609060101010101" pitchFamily="49" charset="-122"/>
              </a:rPr>
              <a:t>8</a:t>
            </a:r>
            <a:r>
              <a:rPr lang="en-US" altLang="zh-CN">
                <a:solidFill>
                  <a:srgbClr val="0D0D0D"/>
                </a:solidFill>
                <a:latin typeface="+mj-lt"/>
                <a:ea typeface="黑体" panose="02010609060101010101" pitchFamily="49" charset="-122"/>
              </a:rPr>
              <a:t>. </a:t>
            </a:r>
            <a:r>
              <a:rPr lang="zh-CN" altLang="en-US">
                <a:solidFill>
                  <a:srgbClr val="0D0D0D"/>
                </a:solidFill>
                <a:latin typeface="+mj-lt"/>
                <a:ea typeface="黑体" panose="02010609060101010101" pitchFamily="49" charset="-122"/>
              </a:rPr>
              <a:t>在“探究凸透镜成像规律”的实验中，当光屏上有清晰的烛焰像时，蜡烛、透镜、光屏位置如图所示，则光屏上的像应为倒立、</a:t>
            </a:r>
            <a:r>
              <a:rPr lang="en-US" altLang="zh-CN">
                <a:solidFill>
                  <a:srgbClr val="0D0D0D"/>
                </a:solidFill>
                <a:latin typeface="+mj-lt"/>
                <a:ea typeface="黑体" panose="02010609060101010101" pitchFamily="49" charset="-122"/>
              </a:rPr>
              <a:t>_________(</a:t>
            </a:r>
            <a:r>
              <a:rPr lang="zh-CN" altLang="en-US">
                <a:solidFill>
                  <a:srgbClr val="0D0D0D"/>
                </a:solidFill>
                <a:latin typeface="+mj-lt"/>
                <a:ea typeface="黑体" panose="02010609060101010101" pitchFamily="49" charset="-122"/>
              </a:rPr>
              <a:t>选填“放大”“缩小”或“等大”） 的实像，</a:t>
            </a:r>
            <a:endParaRPr kumimoji="0" lang="zh-CN" altLang="en-US"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pic>
        <p:nvPicPr>
          <p:cNvPr id="28" name="图片 27" titl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214" y="359595"/>
            <a:ext cx="585160" cy="585160"/>
          </a:xfrm>
          <a:prstGeom prst="rect">
            <a:avLst/>
          </a:prstGeom>
        </p:spPr>
      </p:pic>
      <p:sp>
        <p:nvSpPr>
          <p:cNvPr id="29" name="文本框 28" title=""/>
          <p:cNvSpPr txBox="1"/>
          <p:nvPr/>
        </p:nvSpPr>
        <p:spPr>
          <a:xfrm>
            <a:off x="1468885" y="358595"/>
            <a:ext cx="1682466" cy="523220"/>
          </a:xfrm>
          <a:prstGeom prst="rect">
            <a:avLst/>
          </a:prstGeom>
          <a:noFill/>
        </p:spPr>
        <p:txBody>
          <a:bodyPr wrap="square" rtlCol="0" anchor="ctr">
            <a:spAutoFit/>
          </a:bodyPr>
          <a:lstStyle/>
          <a:p>
            <a:r>
              <a:rPr lang="zh-CN" altLang="en-US" sz="2800" b="1">
                <a:solidFill>
                  <a:srgbClr val="0000FF"/>
                </a:solidFill>
                <a:latin typeface="华文中宋" panose="02010600040101010101" pitchFamily="2" charset="-122"/>
                <a:ea typeface="华文中宋" panose="02010600040101010101" pitchFamily="2" charset="-122"/>
              </a:rPr>
              <a:t>科学实验</a:t>
            </a:r>
            <a:endParaRPr lang="zh-CN" altLang="en-US" sz="2800" b="1">
              <a:solidFill>
                <a:srgbClr val="0000FF"/>
              </a:solidFill>
              <a:latin typeface="华文中宋" panose="02010600040101010101" pitchFamily="2" charset="-122"/>
              <a:ea typeface="华文中宋" panose="02010600040101010101" pitchFamily="2" charset="-122"/>
            </a:endParaRPr>
          </a:p>
        </p:txBody>
      </p:sp>
      <p:pic>
        <p:nvPicPr>
          <p:cNvPr id="3" name="图片 2" title=""/>
          <p:cNvPicPr>
            <a:picLocks noChangeAspect="1"/>
          </p:cNvPicPr>
          <p:nvPr/>
        </p:nvPicPr>
        <p:blipFill>
          <a:blip r:embed="rId3">
            <a:clrChange>
              <a:clrFrom>
                <a:srgbClr val="FFFFFF"/>
              </a:clrFrom>
              <a:clrTo>
                <a:srgbClr val="FFFFFF">
                  <a:alpha val="0"/>
                </a:srgbClr>
              </a:clrTo>
            </a:clrChange>
          </a:blip>
          <a:stretch>
            <a:fillRect/>
          </a:stretch>
        </p:blipFill>
        <p:spPr>
          <a:xfrm>
            <a:off x="1557374" y="3111710"/>
            <a:ext cx="5389254" cy="1592020"/>
          </a:xfrm>
          <a:prstGeom prst="rect">
            <a:avLst/>
          </a:prstGeom>
        </p:spPr>
      </p:pic>
      <p:sp>
        <p:nvSpPr>
          <p:cNvPr id="24" name="文本框 23" title=""/>
          <p:cNvSpPr txBox="1"/>
          <p:nvPr/>
        </p:nvSpPr>
        <p:spPr>
          <a:xfrm>
            <a:off x="6383562" y="1953757"/>
            <a:ext cx="906017" cy="523220"/>
          </a:xfrm>
          <a:prstGeom prst="rect">
            <a:avLst/>
          </a:prstGeom>
          <a:noFill/>
          <a:ln w="9525">
            <a:noFill/>
          </a:ln>
        </p:spPr>
        <p:txBody>
          <a:bodyPr wrap="none">
            <a:spAutoFit/>
          </a:bodyPr>
          <a:lstStyle/>
          <a:p>
            <a:r>
              <a:rPr lang="zh-CN" altLang="en-US" sz="2800" b="1">
                <a:solidFill>
                  <a:srgbClr val="FF0000"/>
                </a:solidFill>
                <a:latin typeface="楷体" panose="02010609060101010101" pitchFamily="49" charset="-122"/>
                <a:ea typeface="楷体" panose="02010609060101010101" pitchFamily="49" charset="-122"/>
              </a:rPr>
              <a:t>缩小</a:t>
            </a:r>
            <a:endParaRPr lang="zh-CN" altLang="en-US" sz="2800"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845223" y="707246"/>
            <a:ext cx="7767455" cy="273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lang="zh-CN" altLang="en-US">
                <a:solidFill>
                  <a:srgbClr val="0D0D0D"/>
                </a:solidFill>
                <a:latin typeface="+mj-lt"/>
                <a:ea typeface="黑体" panose="02010609060101010101" pitchFamily="49" charset="-122"/>
              </a:rPr>
              <a:t>生活中</a:t>
            </a:r>
            <a:r>
              <a:rPr lang="en-US" altLang="zh-CN">
                <a:solidFill>
                  <a:srgbClr val="0D0D0D"/>
                </a:solidFill>
                <a:latin typeface="+mj-lt"/>
                <a:ea typeface="黑体" panose="02010609060101010101" pitchFamily="49" charset="-122"/>
              </a:rPr>
              <a:t>_________(</a:t>
            </a:r>
            <a:r>
              <a:rPr lang="zh-CN" altLang="en-US">
                <a:solidFill>
                  <a:srgbClr val="0D0D0D"/>
                </a:solidFill>
                <a:latin typeface="+mj-lt"/>
                <a:ea typeface="黑体" panose="02010609060101010101" pitchFamily="49" charset="-122"/>
              </a:rPr>
              <a:t>选填“照相机”“放大镜”或“投影仪”）就是根据这一原理制成的；某同学用不透明的硬纸板挡住凸透镜的下半部分后，发现光屏上呈现的像是</a:t>
            </a:r>
            <a:r>
              <a:rPr lang="en-US" altLang="zh-CN">
                <a:solidFill>
                  <a:srgbClr val="0D0D0D"/>
                </a:solidFill>
                <a:latin typeface="+mj-lt"/>
                <a:ea typeface="黑体" panose="02010609060101010101" pitchFamily="49" charset="-122"/>
              </a:rPr>
              <a:t>_________(</a:t>
            </a:r>
            <a:r>
              <a:rPr lang="zh-CN" altLang="en-US">
                <a:solidFill>
                  <a:srgbClr val="0D0D0D"/>
                </a:solidFill>
                <a:latin typeface="+mj-lt"/>
                <a:ea typeface="黑体" panose="02010609060101010101" pitchFamily="49" charset="-122"/>
              </a:rPr>
              <a:t>选填“完整”或“不完整”）的。</a:t>
            </a:r>
            <a:endParaRPr kumimoji="0" lang="zh-CN" altLang="en-US"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pic>
        <p:nvPicPr>
          <p:cNvPr id="5" name="图片 4" title=""/>
          <p:cNvPicPr>
            <a:picLocks noChangeAspect="1"/>
          </p:cNvPicPr>
          <p:nvPr/>
        </p:nvPicPr>
        <p:blipFill>
          <a:blip r:embed="rId2">
            <a:clrChange>
              <a:clrFrom>
                <a:srgbClr val="FFFFFF"/>
              </a:clrFrom>
              <a:clrTo>
                <a:srgbClr val="FFFFFF">
                  <a:alpha val="0"/>
                </a:srgbClr>
              </a:clrTo>
            </a:clrChange>
          </a:blip>
          <a:stretch>
            <a:fillRect/>
          </a:stretch>
        </p:blipFill>
        <p:spPr>
          <a:xfrm>
            <a:off x="1667175" y="2961537"/>
            <a:ext cx="5389254" cy="1592020"/>
          </a:xfrm>
          <a:prstGeom prst="rect">
            <a:avLst/>
          </a:prstGeom>
        </p:spPr>
      </p:pic>
      <p:sp>
        <p:nvSpPr>
          <p:cNvPr id="6" name="文本框 5" title=""/>
          <p:cNvSpPr txBox="1"/>
          <p:nvPr/>
        </p:nvSpPr>
        <p:spPr>
          <a:xfrm>
            <a:off x="2133680" y="729494"/>
            <a:ext cx="1266693" cy="523220"/>
          </a:xfrm>
          <a:prstGeom prst="rect">
            <a:avLst/>
          </a:prstGeom>
          <a:noFill/>
          <a:ln w="9525">
            <a:noFill/>
          </a:ln>
        </p:spPr>
        <p:txBody>
          <a:bodyPr wrap="none">
            <a:spAutoFit/>
          </a:bodyPr>
          <a:lstStyle/>
          <a:p>
            <a:r>
              <a:rPr lang="zh-CN" altLang="en-US" sz="2800" b="1">
                <a:solidFill>
                  <a:srgbClr val="FF0000"/>
                </a:solidFill>
                <a:latin typeface="楷体" panose="02010609060101010101" pitchFamily="49" charset="-122"/>
                <a:ea typeface="楷体" panose="02010609060101010101" pitchFamily="49" charset="-122"/>
              </a:rPr>
              <a:t>照相机</a:t>
            </a:r>
            <a:endParaRPr lang="zh-CN" altLang="en-US" sz="2800" b="1">
              <a:solidFill>
                <a:srgbClr val="FF0000"/>
              </a:solidFill>
              <a:latin typeface="楷体" panose="02010609060101010101" pitchFamily="49" charset="-122"/>
              <a:ea typeface="楷体" panose="02010609060101010101" pitchFamily="49" charset="-122"/>
            </a:endParaRPr>
          </a:p>
        </p:txBody>
      </p:sp>
      <p:sp>
        <p:nvSpPr>
          <p:cNvPr id="7" name="文本框 6" title=""/>
          <p:cNvSpPr txBox="1"/>
          <p:nvPr/>
        </p:nvSpPr>
        <p:spPr>
          <a:xfrm>
            <a:off x="4418386" y="2330922"/>
            <a:ext cx="906017" cy="523220"/>
          </a:xfrm>
          <a:prstGeom prst="rect">
            <a:avLst/>
          </a:prstGeom>
          <a:noFill/>
          <a:ln w="9525">
            <a:noFill/>
          </a:ln>
        </p:spPr>
        <p:txBody>
          <a:bodyPr wrap="none">
            <a:spAutoFit/>
          </a:bodyPr>
          <a:lstStyle/>
          <a:p>
            <a:r>
              <a:rPr lang="zh-CN" altLang="en-US" sz="2800" b="1">
                <a:solidFill>
                  <a:srgbClr val="FF0000"/>
                </a:solidFill>
                <a:latin typeface="楷体" panose="02010609060101010101" pitchFamily="49" charset="-122"/>
                <a:ea typeface="楷体" panose="02010609060101010101" pitchFamily="49" charset="-122"/>
              </a:rPr>
              <a:t>完整</a:t>
            </a:r>
            <a:endParaRPr lang="zh-CN" altLang="en-US" sz="2800" b="1">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688272" y="398591"/>
            <a:ext cx="7767455" cy="4346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hangingPunct="1">
              <a:lnSpc>
                <a:spcPct val="125000"/>
              </a:lnSpc>
              <a:defRPr/>
            </a:pPr>
            <a:r>
              <a:rPr lang="en-US" altLang="zh-CN">
                <a:solidFill>
                  <a:srgbClr val="0D0D0D"/>
                </a:solidFill>
                <a:latin typeface="+mj-lt"/>
                <a:ea typeface="黑体" panose="02010609060101010101" pitchFamily="49" charset="-122"/>
              </a:rPr>
              <a:t>        9. </a:t>
            </a:r>
            <a:r>
              <a:rPr lang="zh-CN" altLang="en-US">
                <a:solidFill>
                  <a:srgbClr val="0D0D0D"/>
                </a:solidFill>
                <a:latin typeface="+mj-lt"/>
                <a:ea typeface="黑体" panose="02010609060101010101" pitchFamily="49" charset="-122"/>
              </a:rPr>
              <a:t>小宇收到了一份特别的生日礼物</a:t>
            </a:r>
            <a:r>
              <a:rPr lang="en-US" altLang="zh-CN">
                <a:solidFill>
                  <a:srgbClr val="0D0D0D"/>
                </a:solidFill>
                <a:latin typeface="+mj-lt"/>
                <a:ea typeface="黑体" panose="02010609060101010101" pitchFamily="49" charset="-122"/>
              </a:rPr>
              <a:t>——</a:t>
            </a:r>
            <a:r>
              <a:rPr lang="zh-CN" altLang="en-US">
                <a:solidFill>
                  <a:srgbClr val="0D0D0D"/>
                </a:solidFill>
                <a:latin typeface="+mj-lt"/>
                <a:ea typeface="黑体" panose="02010609060101010101" pitchFamily="49" charset="-122"/>
              </a:rPr>
              <a:t>三个大小、形状完全相同的凸透镜，分别由玻璃、水晶、塑料制成。他想用这三个凸透镜来探究大小、形状完全相同的凸透镜的焦距与制作材料是否有关。</a:t>
            </a:r>
            <a:endParaRPr lang="zh-CN" altLang="en-US">
              <a:solidFill>
                <a:srgbClr val="0D0D0D"/>
              </a:solidFill>
              <a:latin typeface="+mj-lt"/>
              <a:ea typeface="黑体" panose="02010609060101010101" pitchFamily="49" charset="-122"/>
            </a:endParaRPr>
          </a:p>
          <a:p>
            <a:pPr lvl="0" eaLnBrk="1" hangingPunct="1">
              <a:lnSpc>
                <a:spcPct val="125000"/>
              </a:lnSpc>
              <a:defRPr/>
            </a:pPr>
            <a:r>
              <a:rPr lang="zh-CN" altLang="en-US">
                <a:solidFill>
                  <a:srgbClr val="0D0D0D"/>
                </a:solidFill>
                <a:latin typeface="+mj-lt"/>
                <a:ea typeface="黑体" panose="02010609060101010101" pitchFamily="49" charset="-122"/>
              </a:rPr>
              <a:t>（</a:t>
            </a:r>
            <a:r>
              <a:rPr lang="en-US" altLang="zh-CN">
                <a:solidFill>
                  <a:srgbClr val="0D0D0D"/>
                </a:solidFill>
                <a:latin typeface="+mj-lt"/>
                <a:ea typeface="黑体" panose="02010609060101010101" pitchFamily="49" charset="-122"/>
              </a:rPr>
              <a:t>1</a:t>
            </a:r>
            <a:r>
              <a:rPr lang="zh-CN" altLang="en-US">
                <a:solidFill>
                  <a:srgbClr val="0D0D0D"/>
                </a:solidFill>
                <a:latin typeface="+mj-lt"/>
                <a:ea typeface="黑体" panose="02010609060101010101" pitchFamily="49" charset="-122"/>
              </a:rPr>
              <a:t>）请写出实验的主要步骤；</a:t>
            </a:r>
            <a:endParaRPr lang="en-US" altLang="zh-CN">
              <a:solidFill>
                <a:srgbClr val="0D0D0D"/>
              </a:solidFill>
              <a:latin typeface="+mj-lt"/>
              <a:ea typeface="黑体" panose="02010609060101010101" pitchFamily="49" charset="-122"/>
            </a:endParaRPr>
          </a:p>
          <a:p>
            <a:pPr lvl="0" eaLnBrk="1" hangingPunct="1">
              <a:lnSpc>
                <a:spcPct val="125000"/>
              </a:lnSpc>
              <a:defRPr/>
            </a:pPr>
            <a:r>
              <a:rPr lang="zh-CN" altLang="en-US">
                <a:solidFill>
                  <a:srgbClr val="0D0D0D"/>
                </a:solidFill>
                <a:latin typeface="+mj-lt"/>
                <a:ea typeface="黑体" panose="02010609060101010101" pitchFamily="49" charset="-122"/>
              </a:rPr>
              <a:t>（</a:t>
            </a:r>
            <a:r>
              <a:rPr lang="en-US" altLang="zh-CN">
                <a:solidFill>
                  <a:srgbClr val="0D0D0D"/>
                </a:solidFill>
                <a:latin typeface="+mj-lt"/>
                <a:ea typeface="黑体" panose="02010609060101010101" pitchFamily="49" charset="-122"/>
              </a:rPr>
              <a:t>2</a:t>
            </a:r>
            <a:r>
              <a:rPr lang="zh-CN" altLang="en-US">
                <a:solidFill>
                  <a:srgbClr val="0D0D0D"/>
                </a:solidFill>
                <a:latin typeface="+mj-lt"/>
                <a:ea typeface="黑体" panose="02010609060101010101" pitchFamily="49" charset="-122"/>
              </a:rPr>
              <a:t>）在探究凸透镜的焦距与制作材料是否有关时，凸透镜的选用应在哪些方面保持相同？</a:t>
            </a:r>
            <a:endParaRPr kumimoji="0" lang="zh-CN" altLang="en-US"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文本框 1" title=""/>
          <p:cNvSpPr txBox="1"/>
          <p:nvPr/>
        </p:nvSpPr>
        <p:spPr>
          <a:xfrm>
            <a:off x="882274" y="331173"/>
            <a:ext cx="7677757" cy="4493538"/>
          </a:xfrm>
          <a:prstGeom prst="rect">
            <a:avLst/>
          </a:prstGeom>
          <a:noFill/>
          <a:ln w="9525">
            <a:noFill/>
          </a:ln>
        </p:spPr>
        <p:txBody>
          <a:bodyPr wrap="square">
            <a:spAutoFit/>
          </a:bodyPr>
          <a:lstStyle/>
          <a:p>
            <a:pPr eaLnBrk="1" latinLnBrk="1" hangingPunct="1"/>
            <a:r>
              <a:rPr lang="zh-CN" altLang="en-US" sz="2600" b="1">
                <a:solidFill>
                  <a:srgbClr val="FF0000"/>
                </a:solidFill>
                <a:latin typeface="+mj-lt"/>
                <a:ea typeface="楷体" panose="02010609060101010101" pitchFamily="49" charset="-122"/>
              </a:rPr>
              <a:t>（</a:t>
            </a:r>
            <a:r>
              <a:rPr lang="en-US" altLang="zh-CN" sz="2600" b="1">
                <a:solidFill>
                  <a:srgbClr val="FF0000"/>
                </a:solidFill>
                <a:latin typeface="+mj-lt"/>
                <a:ea typeface="楷体" panose="02010609060101010101" pitchFamily="49" charset="-122"/>
              </a:rPr>
              <a:t>1</a:t>
            </a:r>
            <a:r>
              <a:rPr lang="zh-CN" altLang="en-US" sz="2600" b="1">
                <a:solidFill>
                  <a:srgbClr val="FF0000"/>
                </a:solidFill>
                <a:latin typeface="+mj-lt"/>
                <a:ea typeface="楷体" panose="02010609060101010101" pitchFamily="49" charset="-122"/>
              </a:rPr>
              <a:t>）实验步骤</a:t>
            </a:r>
            <a:r>
              <a:rPr lang="en-US" altLang="zh-CN" sz="2600" b="1">
                <a:solidFill>
                  <a:srgbClr val="FF0000"/>
                </a:solidFill>
                <a:latin typeface="+mj-lt"/>
                <a:ea typeface="楷体" panose="02010609060101010101" pitchFamily="49" charset="-122"/>
              </a:rPr>
              <a:t>:①</a:t>
            </a:r>
            <a:r>
              <a:rPr lang="zh-CN" altLang="en-US" sz="2600" b="1">
                <a:solidFill>
                  <a:srgbClr val="FF0000"/>
                </a:solidFill>
                <a:latin typeface="+mj-lt"/>
                <a:ea typeface="楷体" panose="02010609060101010101" pitchFamily="49" charset="-122"/>
              </a:rPr>
              <a:t>将由玻璃制成的凸透镜正对着太阳光，再把一张纸放在它的另一侧，调整透镜与纸的距离，直到纸上出现一个最小、最亮的光斑，测出光斑到透镜光心的距离，就是该透镜的焦距，将数据记录在表格中；</a:t>
            </a:r>
            <a:r>
              <a:rPr lang="en-US" altLang="zh-CN" sz="2600" b="1">
                <a:solidFill>
                  <a:srgbClr val="FF0000"/>
                </a:solidFill>
                <a:latin typeface="+mj-lt"/>
                <a:ea typeface="楷体" panose="02010609060101010101" pitchFamily="49" charset="-122"/>
              </a:rPr>
              <a:t>②</a:t>
            </a:r>
            <a:r>
              <a:rPr lang="zh-CN" altLang="en-US" sz="2600" b="1">
                <a:solidFill>
                  <a:srgbClr val="FF0000"/>
                </a:solidFill>
                <a:latin typeface="+mj-lt"/>
                <a:ea typeface="楷体" panose="02010609060101010101" pitchFamily="49" charset="-122"/>
              </a:rPr>
              <a:t>依次换用由水晶、塑料制成的凸透镜，重复以上步骤。</a:t>
            </a:r>
            <a:endParaRPr lang="en-US" altLang="zh-CN" sz="2600" b="1">
              <a:solidFill>
                <a:srgbClr val="FF0000"/>
              </a:solidFill>
              <a:latin typeface="+mj-lt"/>
              <a:ea typeface="楷体" panose="02010609060101010101" pitchFamily="49" charset="-122"/>
            </a:endParaRPr>
          </a:p>
          <a:p>
            <a:pPr eaLnBrk="1" latinLnBrk="1" hangingPunct="1"/>
            <a:endParaRPr lang="en-US" altLang="zh-CN" sz="2600" b="1">
              <a:solidFill>
                <a:srgbClr val="FF0000"/>
              </a:solidFill>
              <a:latin typeface="+mj-lt"/>
              <a:ea typeface="楷体" panose="02010609060101010101" pitchFamily="49" charset="-122"/>
            </a:endParaRPr>
          </a:p>
          <a:p>
            <a:pPr eaLnBrk="1" latinLnBrk="1" hangingPunct="1"/>
            <a:endParaRPr lang="en-US" altLang="zh-CN" sz="2600" b="1">
              <a:solidFill>
                <a:srgbClr val="FF0000"/>
              </a:solidFill>
              <a:latin typeface="+mj-lt"/>
              <a:ea typeface="楷体" panose="02010609060101010101" pitchFamily="49" charset="-122"/>
            </a:endParaRPr>
          </a:p>
          <a:p>
            <a:pPr eaLnBrk="1" latinLnBrk="1" hangingPunct="1"/>
            <a:endParaRPr lang="en-US" altLang="zh-CN" sz="2600" b="1">
              <a:solidFill>
                <a:srgbClr val="FF0000"/>
              </a:solidFill>
              <a:latin typeface="+mj-lt"/>
              <a:ea typeface="楷体" panose="02010609060101010101" pitchFamily="49" charset="-122"/>
            </a:endParaRPr>
          </a:p>
          <a:p>
            <a:pPr eaLnBrk="1" latinLnBrk="1" hangingPunct="1"/>
            <a:endParaRPr lang="en-US" altLang="zh-CN" sz="2600" b="1">
              <a:solidFill>
                <a:srgbClr val="FF0000"/>
              </a:solidFill>
              <a:latin typeface="+mj-lt"/>
              <a:ea typeface="楷体" panose="02010609060101010101" pitchFamily="49" charset="-122"/>
            </a:endParaRPr>
          </a:p>
          <a:p>
            <a:pPr eaLnBrk="1" latinLnBrk="1" hangingPunct="1"/>
            <a:r>
              <a:rPr lang="zh-CN" altLang="en-US" sz="2600" b="1">
                <a:solidFill>
                  <a:srgbClr val="FF0000"/>
                </a:solidFill>
                <a:latin typeface="+mj-lt"/>
                <a:ea typeface="楷体" panose="02010609060101010101" pitchFamily="49" charset="-122"/>
              </a:rPr>
              <a:t>（</a:t>
            </a:r>
            <a:r>
              <a:rPr lang="en-US" altLang="zh-CN" sz="2600" b="1">
                <a:solidFill>
                  <a:srgbClr val="FF0000"/>
                </a:solidFill>
                <a:latin typeface="+mj-lt"/>
                <a:ea typeface="楷体" panose="02010609060101010101" pitchFamily="49" charset="-122"/>
              </a:rPr>
              <a:t>2</a:t>
            </a:r>
            <a:r>
              <a:rPr lang="zh-CN" altLang="en-US" sz="2600" b="1">
                <a:solidFill>
                  <a:srgbClr val="FF0000"/>
                </a:solidFill>
                <a:latin typeface="+mj-lt"/>
                <a:ea typeface="楷体" panose="02010609060101010101" pitchFamily="49" charset="-122"/>
              </a:rPr>
              <a:t>）选择的凸透镜应大小、形状应完全相同。</a:t>
            </a:r>
            <a:endParaRPr lang="en-US" altLang="zh-CN" sz="2600" b="1">
              <a:solidFill>
                <a:srgbClr val="FF0000"/>
              </a:solidFill>
              <a:latin typeface="+mj-lt"/>
              <a:ea typeface="楷体" panose="02010609060101010101" pitchFamily="49" charset="-122"/>
            </a:endParaRPr>
          </a:p>
        </p:txBody>
      </p:sp>
      <p:pic>
        <p:nvPicPr>
          <p:cNvPr id="3" name="图片 2" title=""/>
          <p:cNvPicPr>
            <a:picLocks noChangeAspect="1"/>
          </p:cNvPicPr>
          <p:nvPr/>
        </p:nvPicPr>
        <p:blipFill>
          <a:blip r:embed="rId2"/>
          <a:stretch>
            <a:fillRect/>
          </a:stretch>
        </p:blipFill>
        <p:spPr>
          <a:xfrm>
            <a:off x="1512781" y="2926080"/>
            <a:ext cx="6269187" cy="117362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2" name="Text Box 23" title=""/>
          <p:cNvSpPr txBox="1">
            <a:spLocks noChangeArrowheads="1"/>
          </p:cNvSpPr>
          <p:nvPr/>
        </p:nvSpPr>
        <p:spPr bwMode="auto">
          <a:xfrm>
            <a:off x="585450" y="697102"/>
            <a:ext cx="8309168" cy="404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Times New Roman" panose="02020603050405020304" pitchFamily="18" charset="0"/>
                <a:ea typeface="楷体_GB2312" pitchFamily="49" charset="-122"/>
              </a:defRPr>
            </a:lvl1pPr>
            <a:lvl2pPr marL="742950" indent="-285750" eaLnBrk="0" hangingPunct="0">
              <a:defRPr sz="2800" b="1">
                <a:solidFill>
                  <a:schemeClr val="tx1"/>
                </a:solidFill>
                <a:latin typeface="Times New Roman" panose="02020603050405020304" pitchFamily="18" charset="0"/>
                <a:ea typeface="楷体_GB2312" pitchFamily="49" charset="-122"/>
              </a:defRPr>
            </a:lvl2pPr>
            <a:lvl3pPr marL="1143000" indent="-228600" eaLnBrk="0" hangingPunct="0">
              <a:defRPr sz="2800" b="1">
                <a:solidFill>
                  <a:schemeClr val="tx1"/>
                </a:solidFill>
                <a:latin typeface="Times New Roman" panose="02020603050405020304" pitchFamily="18" charset="0"/>
                <a:ea typeface="楷体_GB2312" pitchFamily="49" charset="-122"/>
              </a:defRPr>
            </a:lvl3pPr>
            <a:lvl4pPr marL="1600200" indent="-228600" eaLnBrk="0" hangingPunct="0">
              <a:defRPr sz="2800" b="1">
                <a:solidFill>
                  <a:schemeClr val="tx1"/>
                </a:solidFill>
                <a:latin typeface="Times New Roman" panose="02020603050405020304" pitchFamily="18" charset="0"/>
                <a:ea typeface="楷体_GB2312" pitchFamily="49" charset="-122"/>
              </a:defRPr>
            </a:lvl4pPr>
            <a:lvl5pPr marL="2057400" indent="-228600" eaLnBrk="0" hangingPunct="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0" eaLnBrk="1" latinLnBrk="1" hangingPunct="1">
              <a:lnSpc>
                <a:spcPct val="125000"/>
              </a:lnSpc>
              <a:defRPr/>
            </a:pPr>
            <a:r>
              <a:rPr kumimoji="0" lang="zh-CN" altLang="en-US" sz="2600" b="1" i="0" u="none" strike="noStrike" kern="1200" cap="none" spc="0" normalizeH="0" baseline="0" noProof="0">
                <a:ln>
                  <a:noFill/>
                </a:ln>
                <a:solidFill>
                  <a:srgbClr val="0D0D0D"/>
                </a:solidFill>
                <a:effectLst/>
                <a:uLnTx/>
                <a:uFillTx/>
                <a:latin typeface="+mj-lt"/>
                <a:ea typeface="黑体" panose="02010609060101010101" pitchFamily="49" charset="-122"/>
              </a:rPr>
              <a:t>　　</a:t>
            </a:r>
            <a:r>
              <a:rPr kumimoji="0" lang="en-US" altLang="zh-CN" sz="2600" b="1" i="0" u="none" strike="noStrike" kern="1200" cap="none" spc="0" normalizeH="0" baseline="0" noProof="0">
                <a:ln>
                  <a:noFill/>
                </a:ln>
                <a:solidFill>
                  <a:srgbClr val="0D0D0D"/>
                </a:solidFill>
                <a:effectLst/>
                <a:uLnTx/>
                <a:uFillTx/>
                <a:latin typeface="+mj-lt"/>
                <a:ea typeface="黑体" panose="02010609060101010101" pitchFamily="49" charset="-122"/>
              </a:rPr>
              <a:t>10</a:t>
            </a:r>
            <a:r>
              <a:rPr lang="en-US" altLang="zh-CN" sz="2600">
                <a:solidFill>
                  <a:srgbClr val="0D0D0D"/>
                </a:solidFill>
                <a:latin typeface="+mj-lt"/>
                <a:ea typeface="黑体" panose="02010609060101010101" pitchFamily="49" charset="-122"/>
              </a:rPr>
              <a:t>. </a:t>
            </a:r>
            <a:r>
              <a:rPr lang="zh-CN" altLang="en-US" sz="2600">
                <a:solidFill>
                  <a:srgbClr val="0D0D0D"/>
                </a:solidFill>
                <a:latin typeface="+mj-lt"/>
                <a:ea typeface="黑体" panose="02010609060101010101" pitchFamily="49" charset="-122"/>
              </a:rPr>
              <a:t>像的成因有三个：光沿直线传播成像、反射成像、折射成像，所成的像有实像和虚像两种。请分析下列实例中所成的像：</a:t>
            </a:r>
            <a:r>
              <a:rPr lang="en-US" altLang="zh-CN" sz="2600">
                <a:solidFill>
                  <a:srgbClr val="0D0D0D"/>
                </a:solidFill>
                <a:latin typeface="+mj-lt"/>
                <a:ea typeface="黑体" panose="02010609060101010101" pitchFamily="49" charset="-122"/>
              </a:rPr>
              <a:t>①</a:t>
            </a:r>
            <a:r>
              <a:rPr lang="zh-CN" altLang="en-US" sz="2600">
                <a:solidFill>
                  <a:srgbClr val="0D0D0D"/>
                </a:solidFill>
                <a:latin typeface="+mj-lt"/>
                <a:ea typeface="黑体" panose="02010609060101010101" pitchFamily="49" charset="-122"/>
              </a:rPr>
              <a:t>针孔照相机内所成的像（小孔成像）；</a:t>
            </a:r>
            <a:r>
              <a:rPr lang="en-US" altLang="zh-CN" sz="2600">
                <a:solidFill>
                  <a:srgbClr val="0D0D0D"/>
                </a:solidFill>
                <a:latin typeface="+mj-lt"/>
                <a:ea typeface="黑体" panose="02010609060101010101" pitchFamily="49" charset="-122"/>
              </a:rPr>
              <a:t>②</a:t>
            </a:r>
            <a:r>
              <a:rPr lang="zh-CN" altLang="en-US" sz="2600">
                <a:solidFill>
                  <a:srgbClr val="0D0D0D"/>
                </a:solidFill>
                <a:latin typeface="+mj-lt"/>
                <a:ea typeface="黑体" panose="02010609060101010101" pitchFamily="49" charset="-122"/>
              </a:rPr>
              <a:t>在潜望镜中看到的景物的像；③放大镜中看到的物体的像；</a:t>
            </a:r>
            <a:r>
              <a:rPr lang="en-US" altLang="zh-CN" sz="2600">
                <a:solidFill>
                  <a:srgbClr val="0D0D0D"/>
                </a:solidFill>
                <a:latin typeface="+mj-lt"/>
                <a:ea typeface="黑体" panose="02010609060101010101" pitchFamily="49" charset="-122"/>
              </a:rPr>
              <a:t>④</a:t>
            </a:r>
            <a:r>
              <a:rPr lang="zh-CN" altLang="en-US" sz="2600">
                <a:solidFill>
                  <a:srgbClr val="0D0D0D"/>
                </a:solidFill>
                <a:latin typeface="+mj-lt"/>
                <a:ea typeface="黑体" panose="02010609060101010101" pitchFamily="49" charset="-122"/>
              </a:rPr>
              <a:t>幻灯机屏幕上的像；</a:t>
            </a:r>
            <a:r>
              <a:rPr lang="en-US" altLang="zh-CN" sz="2600">
                <a:solidFill>
                  <a:srgbClr val="0D0D0D"/>
                </a:solidFill>
                <a:latin typeface="+mj-lt"/>
                <a:ea typeface="黑体" panose="02010609060101010101" pitchFamily="49" charset="-122"/>
              </a:rPr>
              <a:t>⑤</a:t>
            </a:r>
            <a:r>
              <a:rPr lang="zh-CN" altLang="en-US" sz="2600">
                <a:solidFill>
                  <a:srgbClr val="0D0D0D"/>
                </a:solidFill>
                <a:latin typeface="+mj-lt"/>
                <a:ea typeface="黑体" panose="02010609060101010101" pitchFamily="49" charset="-122"/>
              </a:rPr>
              <a:t>天上的月亮在水中成的像。由分析可知，下列说法中正确的是（          ）。</a:t>
            </a:r>
            <a:endParaRPr lang="en-US" altLang="zh-CN" sz="2600">
              <a:solidFill>
                <a:srgbClr val="0D0D0D"/>
              </a:solidFill>
              <a:latin typeface="+mj-lt"/>
              <a:ea typeface="黑体" panose="02010609060101010101" pitchFamily="49" charset="-122"/>
            </a:endParaRPr>
          </a:p>
          <a:p>
            <a:pPr lvl="0" eaLnBrk="1" latinLnBrk="1" hangingPunct="1">
              <a:lnSpc>
                <a:spcPct val="125000"/>
              </a:lnSpc>
              <a:defRPr/>
            </a:pPr>
            <a:r>
              <a:rPr lang="en-US" altLang="zh-CN" sz="2600">
                <a:solidFill>
                  <a:srgbClr val="0D0D0D"/>
                </a:solidFill>
                <a:latin typeface="+mj-lt"/>
                <a:ea typeface="黑体" panose="02010609060101010101" pitchFamily="49" charset="-122"/>
              </a:rPr>
              <a:t>A. ①④</a:t>
            </a:r>
            <a:r>
              <a:rPr lang="zh-CN" altLang="en-US" sz="2600">
                <a:solidFill>
                  <a:srgbClr val="0D0D0D"/>
                </a:solidFill>
                <a:latin typeface="+mj-lt"/>
                <a:ea typeface="黑体" panose="02010609060101010101" pitchFamily="49" charset="-122"/>
              </a:rPr>
              <a:t>属于实像                </a:t>
            </a:r>
            <a:r>
              <a:rPr lang="en-US" altLang="zh-CN" sz="2600">
                <a:solidFill>
                  <a:srgbClr val="0D0D0D"/>
                </a:solidFill>
                <a:latin typeface="+mj-lt"/>
                <a:ea typeface="黑体" panose="02010609060101010101" pitchFamily="49" charset="-122"/>
              </a:rPr>
              <a:t>B. </a:t>
            </a:r>
            <a:r>
              <a:rPr lang="zh-CN" altLang="en-US" sz="2600">
                <a:solidFill>
                  <a:srgbClr val="0D0D0D"/>
                </a:solidFill>
                <a:latin typeface="+mj-lt"/>
                <a:ea typeface="黑体" panose="02010609060101010101" pitchFamily="49" charset="-122"/>
              </a:rPr>
              <a:t>②③</a:t>
            </a:r>
            <a:r>
              <a:rPr lang="en-US" altLang="zh-CN" sz="2600">
                <a:solidFill>
                  <a:srgbClr val="0D0D0D"/>
                </a:solidFill>
                <a:latin typeface="+mj-lt"/>
                <a:ea typeface="黑体" panose="02010609060101010101" pitchFamily="49" charset="-122"/>
              </a:rPr>
              <a:t>④</a:t>
            </a:r>
            <a:r>
              <a:rPr lang="zh-CN" altLang="en-US" sz="2600">
                <a:solidFill>
                  <a:srgbClr val="0D0D0D"/>
                </a:solidFill>
                <a:latin typeface="+mj-lt"/>
                <a:ea typeface="黑体" panose="02010609060101010101" pitchFamily="49" charset="-122"/>
              </a:rPr>
              <a:t>属于虚像</a:t>
            </a:r>
            <a:endParaRPr lang="zh-CN" altLang="en-US" sz="2600">
              <a:solidFill>
                <a:srgbClr val="0D0D0D"/>
              </a:solidFill>
              <a:latin typeface="+mj-lt"/>
              <a:ea typeface="黑体" panose="02010609060101010101" pitchFamily="49" charset="-122"/>
            </a:endParaRPr>
          </a:p>
          <a:p>
            <a:pPr lvl="0" eaLnBrk="1" latinLnBrk="1" hangingPunct="1">
              <a:lnSpc>
                <a:spcPct val="125000"/>
              </a:lnSpc>
              <a:defRPr/>
            </a:pPr>
            <a:r>
              <a:rPr lang="en-US" altLang="zh-CN" sz="2600">
                <a:solidFill>
                  <a:srgbClr val="0D0D0D"/>
                </a:solidFill>
                <a:latin typeface="+mj-lt"/>
                <a:ea typeface="黑体" panose="02010609060101010101" pitchFamily="49" charset="-122"/>
              </a:rPr>
              <a:t>C. ①③</a:t>
            </a:r>
            <a:r>
              <a:rPr lang="zh-CN" altLang="en-US" sz="2600">
                <a:solidFill>
                  <a:srgbClr val="0D0D0D"/>
                </a:solidFill>
                <a:latin typeface="+mj-lt"/>
                <a:ea typeface="黑体" panose="02010609060101010101" pitchFamily="49" charset="-122"/>
              </a:rPr>
              <a:t>属于折射成像        </a:t>
            </a:r>
            <a:r>
              <a:rPr lang="en-US" altLang="zh-CN" sz="2600">
                <a:solidFill>
                  <a:srgbClr val="0D0D0D"/>
                </a:solidFill>
                <a:latin typeface="+mj-lt"/>
                <a:ea typeface="黑体" panose="02010609060101010101" pitchFamily="49" charset="-122"/>
              </a:rPr>
              <a:t>D. ①②</a:t>
            </a:r>
            <a:r>
              <a:rPr lang="zh-CN" altLang="en-US" sz="2600">
                <a:solidFill>
                  <a:srgbClr val="0D0D0D"/>
                </a:solidFill>
                <a:latin typeface="+mj-lt"/>
                <a:ea typeface="黑体" panose="02010609060101010101" pitchFamily="49" charset="-122"/>
              </a:rPr>
              <a:t>⑤属于反射成像</a:t>
            </a:r>
            <a:endParaRPr kumimoji="0" lang="zh-CN" altLang="en-US" sz="2600" b="1" i="0" u="none" strike="noStrike" kern="1200" cap="none" spc="0" normalizeH="0" baseline="0" noProof="0">
              <a:ln>
                <a:noFill/>
              </a:ln>
              <a:solidFill>
                <a:srgbClr val="0D0D0D"/>
              </a:solidFill>
              <a:effectLst/>
              <a:uLnTx/>
              <a:uFillTx/>
              <a:latin typeface="+mj-lt"/>
              <a:ea typeface="黑体" panose="02010609060101010101" pitchFamily="49" charset="-122"/>
            </a:endParaRPr>
          </a:p>
        </p:txBody>
      </p:sp>
      <p:pic>
        <p:nvPicPr>
          <p:cNvPr id="28" name="图片 27" tit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114" y="188490"/>
            <a:ext cx="585160" cy="585160"/>
          </a:xfrm>
          <a:prstGeom prst="rect">
            <a:avLst/>
          </a:prstGeom>
        </p:spPr>
      </p:pic>
      <p:sp>
        <p:nvSpPr>
          <p:cNvPr id="29" name="文本框 28" title=""/>
          <p:cNvSpPr txBox="1"/>
          <p:nvPr/>
        </p:nvSpPr>
        <p:spPr>
          <a:xfrm>
            <a:off x="1430785" y="187490"/>
            <a:ext cx="946655" cy="523220"/>
          </a:xfrm>
          <a:prstGeom prst="rect">
            <a:avLst/>
          </a:prstGeom>
          <a:noFill/>
        </p:spPr>
        <p:txBody>
          <a:bodyPr wrap="square" rtlCol="0" anchor="ctr">
            <a:spAutoFit/>
          </a:bodyPr>
          <a:lstStyle/>
          <a:p>
            <a:r>
              <a:rPr lang="zh-CN" altLang="en-US" sz="2800" b="1">
                <a:solidFill>
                  <a:srgbClr val="0000FF"/>
                </a:solidFill>
                <a:latin typeface="华文中宋" panose="02010600040101010101" pitchFamily="2" charset="-122"/>
                <a:ea typeface="华文中宋" panose="02010600040101010101" pitchFamily="2" charset="-122"/>
              </a:rPr>
              <a:t>综合</a:t>
            </a:r>
            <a:endParaRPr lang="zh-CN" altLang="en-US" sz="2800" b="1">
              <a:solidFill>
                <a:srgbClr val="0000FF"/>
              </a:solidFill>
              <a:latin typeface="华文中宋" panose="02010600040101010101" pitchFamily="2" charset="-122"/>
              <a:ea typeface="华文中宋" panose="02010600040101010101" pitchFamily="2" charset="-122"/>
            </a:endParaRPr>
          </a:p>
        </p:txBody>
      </p:sp>
      <p:sp>
        <p:nvSpPr>
          <p:cNvPr id="24" name="文本框 23" title=""/>
          <p:cNvSpPr txBox="1"/>
          <p:nvPr/>
        </p:nvSpPr>
        <p:spPr>
          <a:xfrm>
            <a:off x="7777628" y="3158945"/>
            <a:ext cx="444352" cy="523220"/>
          </a:xfrm>
          <a:prstGeom prst="rect">
            <a:avLst/>
          </a:prstGeom>
          <a:noFill/>
          <a:ln w="9525">
            <a:noFill/>
          </a:ln>
        </p:spPr>
        <p:txBody>
          <a:bodyPr wrap="none">
            <a:spAutoFit/>
          </a:bodyPr>
          <a:lstStyle/>
          <a:p>
            <a:r>
              <a:rPr lang="en-US" altLang="zh-CN" sz="2800" b="1">
                <a:solidFill>
                  <a:srgbClr val="FF0000"/>
                </a:solidFill>
                <a:latin typeface="+mj-lt"/>
                <a:ea typeface="楷体" panose="02010609060101010101" pitchFamily="49" charset="-122"/>
              </a:rPr>
              <a:t>A</a:t>
            </a:r>
            <a:endParaRPr lang="zh-CN" altLang="en-US" sz="2800" b="1">
              <a:solidFill>
                <a:srgbClr val="FF0000"/>
              </a:solidFill>
              <a:latin typeface="+mj-lt"/>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tags/tag1.xml><?xml version="1.0" encoding="utf-8"?>
<p:tagLst xmlns:p="http://schemas.openxmlformats.org/presentationml/2006/main">
  <p:tag name="AS_OS" val="Unix 3.10 unknown"/>
  <p:tag name="AS_RELEASE_DATE" val="2023.03.31"/>
  <p:tag name="AS_TITLE" val="Aspose.Slides for Java"/>
  <p:tag name="AS_VERSION" val="23.3"/>
  <p:tag name="COMMONDATA" val="eyJoZGlkIjoiNTFmYzMxYzE1NGFjZjA3YzNlZjRkZGVhNjQyYmRkOTYifQ=="/>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宋-黑-T-A">
      <a:majorFont>
        <a:latin typeface="Times New Roman"/>
        <a:ea typeface="黑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a:latin typeface="黑体" panose="02010609060101010101" pitchFamily="49" charset="-122"/>
            <a:ea typeface="黑体" panose="02010609060101010101" pitchFamily="49"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resentationFormat>On-screen Show (16:9)</PresentationFormat>
  <Paragraphs>129</Paragraphs>
  <Slides>18</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Times New Roman</vt:lpstr>
      <vt:lpstr>黑体</vt:lpstr>
      <vt:lpstr>宋体</vt:lpstr>
      <vt:lpstr>楷体_GB2312</vt:lpstr>
      <vt:lpstr>等线 Light</vt:lpstr>
      <vt:lpstr>等线</vt:lpstr>
      <vt:lpstr>方正兰亭粗黑简体</vt:lpstr>
      <vt:lpstr>楷体</vt:lpstr>
      <vt:lpstr>华文中宋</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2024-08-07T15:22:16Z</cp:lastPrinted>
  <dcterms:created xsi:type="dcterms:W3CDTF">2024-08-07T15:22:16Z</dcterms:created>
  <dcterms:modified xsi:type="dcterms:W3CDTF">2024-08-07T07:22:16Z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