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67" r:id="rId4"/>
    <p:sldId id="368" r:id="rId5"/>
    <p:sldId id="257" r:id="rId6"/>
    <p:sldId id="260" r:id="rId7"/>
    <p:sldId id="262" r:id="rId8"/>
    <p:sldId id="376" r:id="rId9"/>
    <p:sldId id="263" r:id="rId10"/>
    <p:sldId id="377" r:id="rId11"/>
    <p:sldId id="265" r:id="rId12"/>
    <p:sldId id="266" r:id="rId13"/>
    <p:sldId id="267" r:id="rId14"/>
    <p:sldId id="370" r:id="rId15"/>
    <p:sldId id="268" r:id="rId16"/>
    <p:sldId id="378" r:id="rId17"/>
    <p:sldId id="270" r:id="rId18"/>
    <p:sldId id="379" r:id="rId19"/>
    <p:sldId id="380" r:id="rId20"/>
    <p:sldId id="276" r:id="rId21"/>
    <p:sldId id="272" r:id="rId22"/>
    <p:sldId id="273" r:id="rId23"/>
    <p:sldId id="371" r:id="rId24"/>
    <p:sldId id="274" r:id="rId25"/>
    <p:sldId id="372" r:id="rId26"/>
    <p:sldId id="373" r:id="rId27"/>
    <p:sldId id="374" r:id="rId28"/>
    <p:sldId id="375" r:id="rId29"/>
    <p:sldId id="275" r:id="rId30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0"/>
    <p:restoredTop sz="94660"/>
  </p:normalViewPr>
  <p:slideViewPr>
    <p:cSldViewPr snapToGrid="0" showGuides="1">
      <p:cViewPr varScale="1">
        <p:scale>
          <a:sx n="139" d="100"/>
          <a:sy n="139" d="100"/>
        </p:scale>
        <p:origin x="81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wmf" /><Relationship Id="rId2" Type="http://schemas.openxmlformats.org/officeDocument/2006/relationships/image" Target="../media/image18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A47C8-BF21-4CCE-A1CF-FE8119FDBF6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DD506-6099-40A7-9285-E0F672C9EC6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85D453-FDC4-4FBC-ADBD-51F7D69C616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9DD506-6099-40A7-9285-E0F672C9EC6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9950" y="3283743"/>
            <a:ext cx="7772400" cy="110251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912" y="4309244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1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组合 15"/>
          <p:cNvGrpSpPr/>
          <p:nvPr userDrawn="1"/>
        </p:nvGrpSpPr>
        <p:grpSpPr>
          <a:xfrm>
            <a:off x="0" y="33338"/>
            <a:ext cx="9128125" cy="5110162"/>
            <a:chOff x="1962819" y="1467988"/>
            <a:chExt cx="8266359" cy="3878175"/>
          </a:xfrm>
        </p:grpSpPr>
        <p:sp>
          <p:nvSpPr>
            <p:cNvPr id="4" name="矩形 3"/>
            <p:cNvSpPr/>
            <p:nvPr/>
          </p:nvSpPr>
          <p:spPr>
            <a:xfrm>
              <a:off x="2054827" y="1566780"/>
              <a:ext cx="8073717" cy="3709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62819" y="1467988"/>
              <a:ext cx="8266359" cy="3878175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026075" y="1530636"/>
              <a:ext cx="8141286" cy="376854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file:///D:\qq&#25991;&#20214;\712321467\Image\C2C\Image2\%7b75232B38-A165-1FB7-499C-2E1C792CACB5%7d.png" TargetMode="External" /><Relationship Id="rId8" Type="http://schemas.openxmlformats.org/officeDocument/2006/relationships/image" Target="../media/image1.png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 title=""/>
          <p:cNvPicPr>
            <a:picLocks noChangeAspect="1"/>
          </p:cNvPicPr>
          <p:nvPr/>
        </p:nvPicPr>
        <p:blipFill>
          <a:blip r:embed="rId8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7.w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18.wmf" /><Relationship Id="rId6" Type="http://schemas.openxmlformats.org/officeDocument/2006/relationships/image" Target="../media/image19.png" /><Relationship Id="rId7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2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2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hyperlink" Target="&#30524;&#30555;.swf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文本框 2" title=""/>
          <p:cNvSpPr txBox="1"/>
          <p:nvPr/>
        </p:nvSpPr>
        <p:spPr>
          <a:xfrm>
            <a:off x="993775" y="2147888"/>
            <a:ext cx="451117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第三节 神奇的“眼睛”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文本框 4" title=""/>
          <p:cNvSpPr txBox="1"/>
          <p:nvPr/>
        </p:nvSpPr>
        <p:spPr>
          <a:xfrm>
            <a:off x="2605088" y="3644900"/>
            <a:ext cx="41544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 眼睛与视力矫正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 title=""/>
          <p:cNvCxnSpPr/>
          <p:nvPr/>
        </p:nvCxnSpPr>
        <p:spPr>
          <a:xfrm>
            <a:off x="2690813" y="4221163"/>
            <a:ext cx="39639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文本框 8" title=""/>
          <p:cNvSpPr txBox="1"/>
          <p:nvPr/>
        </p:nvSpPr>
        <p:spPr>
          <a:xfrm>
            <a:off x="3060700" y="4273550"/>
            <a:ext cx="30226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沪科版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八年级物理上册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" name="TextBox 2" title=""/>
          <p:cNvSpPr txBox="1"/>
          <p:nvPr/>
        </p:nvSpPr>
        <p:spPr>
          <a:xfrm>
            <a:off x="1016000" y="1520244"/>
            <a:ext cx="1273175" cy="538163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成因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3" title=""/>
          <p:cNvSpPr txBox="1"/>
          <p:nvPr/>
        </p:nvSpPr>
        <p:spPr>
          <a:xfrm>
            <a:off x="2719388" y="1521832"/>
            <a:ext cx="5761037" cy="538162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晶状体太厚或眼球前后方向上太长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4" title=""/>
          <p:cNvSpPr txBox="1"/>
          <p:nvPr/>
        </p:nvSpPr>
        <p:spPr>
          <a:xfrm>
            <a:off x="658813" y="2496557"/>
            <a:ext cx="1989137" cy="965200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远处物体的</a:t>
            </a:r>
            <a:endParaRPr lang="en-US" altLang="zh-CN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成像位置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 Box 3" title=""/>
          <p:cNvSpPr txBox="1"/>
          <p:nvPr/>
        </p:nvSpPr>
        <p:spPr>
          <a:xfrm>
            <a:off x="2962275" y="2755319"/>
            <a:ext cx="1714500" cy="538163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视网膜前</a:t>
            </a:r>
            <a:endParaRPr lang="zh-CN" altLang="en-US" sz="28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3" name="Picture 22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00" r="67061" b="26549"/>
          <a:stretch>
            <a:fillRect/>
          </a:stretch>
        </p:blipFill>
        <p:spPr>
          <a:xfrm>
            <a:off x="4810125" y="2010782"/>
            <a:ext cx="3629025" cy="193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 title=""/>
          <p:cNvSpPr txBox="1"/>
          <p:nvPr/>
        </p:nvSpPr>
        <p:spPr>
          <a:xfrm>
            <a:off x="785955" y="704269"/>
            <a:ext cx="1420813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近视眼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3" name="组合 2" title=""/>
          <p:cNvGrpSpPr/>
          <p:nvPr/>
        </p:nvGrpSpPr>
        <p:grpSpPr>
          <a:xfrm>
            <a:off x="658813" y="4052023"/>
            <a:ext cx="7775575" cy="617538"/>
            <a:chOff x="658813" y="4322189"/>
            <a:chExt cx="7775575" cy="617538"/>
          </a:xfrm>
        </p:grpSpPr>
        <p:sp>
          <p:nvSpPr>
            <p:cNvPr id="12" name="矩形: 圆角 11"/>
            <p:cNvSpPr/>
            <p:nvPr/>
          </p:nvSpPr>
          <p:spPr>
            <a:xfrm>
              <a:off x="658813" y="4322189"/>
              <a:ext cx="7775575" cy="617538"/>
            </a:xfrm>
            <a:prstGeom prst="roundRect">
              <a:avLst>
                <a:gd name="adj" fmla="val 28445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671009" y="4369348"/>
              <a:ext cx="7722104" cy="5232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近视眼只能</a:t>
              </a: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看清近处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的物体，看不清</a:t>
              </a: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远处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的物体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TextBox 2" title=""/>
          <p:cNvSpPr txBox="1"/>
          <p:nvPr/>
        </p:nvSpPr>
        <p:spPr>
          <a:xfrm>
            <a:off x="1098550" y="1722438"/>
            <a:ext cx="1187450" cy="538162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成因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TextBox 3" title=""/>
          <p:cNvSpPr txBox="1"/>
          <p:nvPr/>
        </p:nvSpPr>
        <p:spPr>
          <a:xfrm>
            <a:off x="2914650" y="1716088"/>
            <a:ext cx="5626100" cy="538162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晶状体太薄或眼球前后方向上太短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4" title=""/>
          <p:cNvSpPr txBox="1"/>
          <p:nvPr/>
        </p:nvSpPr>
        <p:spPr>
          <a:xfrm>
            <a:off x="723900" y="2711450"/>
            <a:ext cx="1989138" cy="965200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近处物体的</a:t>
            </a:r>
            <a:endParaRPr lang="en-US" altLang="zh-CN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成像位置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 Box 3" title=""/>
          <p:cNvSpPr txBox="1"/>
          <p:nvPr/>
        </p:nvSpPr>
        <p:spPr>
          <a:xfrm>
            <a:off x="3122613" y="2871788"/>
            <a:ext cx="1714500" cy="538162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视网膜后</a:t>
            </a:r>
            <a:endParaRPr lang="zh-CN" altLang="en-US" sz="28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Picture 22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0" r="59702" b="25359"/>
          <a:stretch>
            <a:fillRect/>
          </a:stretch>
        </p:blipFill>
        <p:spPr>
          <a:xfrm>
            <a:off x="4624388" y="2254250"/>
            <a:ext cx="4051300" cy="176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文本框 51" title=""/>
          <p:cNvSpPr txBox="1"/>
          <p:nvPr/>
        </p:nvSpPr>
        <p:spPr>
          <a:xfrm>
            <a:off x="782638" y="758825"/>
            <a:ext cx="14208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远视眼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9" name="组合 8" title=""/>
          <p:cNvGrpSpPr/>
          <p:nvPr/>
        </p:nvGrpSpPr>
        <p:grpSpPr>
          <a:xfrm>
            <a:off x="684212" y="4075906"/>
            <a:ext cx="7775575" cy="617538"/>
            <a:chOff x="658813" y="4322189"/>
            <a:chExt cx="7775575" cy="617538"/>
          </a:xfrm>
        </p:grpSpPr>
        <p:sp>
          <p:nvSpPr>
            <p:cNvPr id="10" name="矩形: 圆角 9"/>
            <p:cNvSpPr/>
            <p:nvPr/>
          </p:nvSpPr>
          <p:spPr>
            <a:xfrm>
              <a:off x="658813" y="4322189"/>
              <a:ext cx="7775575" cy="617538"/>
            </a:xfrm>
            <a:prstGeom prst="roundRect">
              <a:avLst>
                <a:gd name="adj" fmla="val 28445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671009" y="4369348"/>
              <a:ext cx="7722104" cy="5232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远视眼只能</a:t>
              </a: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看清远处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的物体，看不清</a:t>
              </a: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近处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的物体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446792" y="3713927"/>
            <a:ext cx="5234563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我们如何借助眼镜矫正视力呢？</a:t>
            </a:r>
            <a:endParaRPr kumimoji="0" lang="zh-CN" altLang="en-US" sz="2800" b="1" kern="1200" cap="none" spc="0" normalizeH="0" baseline="0" noProof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653618" y="1433374"/>
            <a:ext cx="7929273" cy="2172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rPr>
              <a:t>    </a:t>
            </a:r>
            <a:r>
              <a:rPr lang="zh-CN" altLang="en-US" sz="2800" b="1">
                <a:latin typeface="+mj-ea"/>
                <a:ea typeface="+mj-ea"/>
              </a:rPr>
              <a:t>无论是近视眼还是远视眼</a:t>
            </a:r>
            <a:r>
              <a:rPr lang="en-US" altLang="zh-CN" sz="2800" b="1">
                <a:latin typeface="+mj-ea"/>
                <a:ea typeface="+mj-ea"/>
              </a:rPr>
              <a:t>,</a:t>
            </a:r>
            <a:r>
              <a:rPr lang="zh-CN" altLang="en-US" sz="2800" b="1">
                <a:latin typeface="+mj-ea"/>
                <a:ea typeface="+mj-ea"/>
              </a:rPr>
              <a:t>都会给人们的学习和生活带来诸多不便。为了消除这些烦恼，人们已掌握了多种矫正近视眼和远视眼的有效方法，最常见的就是戴眼镜矫正视力。</a:t>
            </a:r>
            <a:endParaRPr kumimoji="0" lang="zh-CN" altLang="en-US" sz="2800" b="1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sp>
        <p:nvSpPr>
          <p:cNvPr id="4" name="矩形 4" title=""/>
          <p:cNvSpPr>
            <a:spLocks noChangeArrowheads="1"/>
          </p:cNvSpPr>
          <p:nvPr/>
        </p:nvSpPr>
        <p:spPr bwMode="auto">
          <a:xfrm>
            <a:off x="991324" y="679161"/>
            <a:ext cx="1646235" cy="578882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 title=""/>
          <p:cNvSpPr>
            <a:spLocks noChangeArrowheads="1"/>
          </p:cNvSpPr>
          <p:nvPr/>
        </p:nvSpPr>
        <p:spPr bwMode="auto">
          <a:xfrm>
            <a:off x="2677104" y="675986"/>
            <a:ext cx="235123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视力的矫正</a:t>
            </a:r>
            <a:endParaRPr lang="zh-CN" altLang="en-US" sz="32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102" y="1392526"/>
            <a:ext cx="3332264" cy="1784324"/>
          </a:xfrm>
          <a:prstGeom prst="rect">
            <a:avLst/>
          </a:prstGeom>
        </p:spPr>
      </p:pic>
      <p:sp>
        <p:nvSpPr>
          <p:cNvPr id="12336" name="TextBox 5" title=""/>
          <p:cNvSpPr txBox="1"/>
          <p:nvPr/>
        </p:nvSpPr>
        <p:spPr>
          <a:xfrm>
            <a:off x="3338512" y="759667"/>
            <a:ext cx="2466975" cy="523875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近视眼的矫正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 title=""/>
          <p:cNvGrpSpPr/>
          <p:nvPr/>
        </p:nvGrpSpPr>
        <p:grpSpPr>
          <a:xfrm>
            <a:off x="736027" y="3462168"/>
            <a:ext cx="7272649" cy="1213939"/>
            <a:chOff x="901051" y="2931450"/>
            <a:chExt cx="7026744" cy="1213939"/>
          </a:xfrm>
        </p:grpSpPr>
        <p:sp>
          <p:nvSpPr>
            <p:cNvPr id="2" name="文本框 1"/>
            <p:cNvSpPr txBox="1"/>
            <p:nvPr/>
          </p:nvSpPr>
          <p:spPr>
            <a:xfrm>
              <a:off x="912946" y="2975900"/>
              <a:ext cx="7014849" cy="1057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latin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latin typeface="+mj-ea"/>
                  <a:ea typeface="+mj-ea"/>
                  <a:cs typeface="+mn-cs"/>
                </a:rPr>
                <a:t>    在近视眼模型前加一个焦距合适的凹透镜，能改善物体在“视网膜”上的成像情况。</a:t>
              </a:r>
              <a:endPara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901051" y="2931450"/>
              <a:ext cx="7014850" cy="1213939"/>
            </a:xfrm>
            <a:prstGeom prst="roundRect">
              <a:avLst/>
            </a:prstGeom>
            <a:noFill/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6" title=""/>
          <p:cNvGrpSpPr/>
          <p:nvPr/>
        </p:nvGrpSpPr>
        <p:grpSpPr>
          <a:xfrm>
            <a:off x="1007918" y="323241"/>
            <a:ext cx="664251" cy="603959"/>
            <a:chOff x="1007918" y="323241"/>
            <a:chExt cx="664251" cy="603959"/>
          </a:xfrm>
        </p:grpSpPr>
        <p:sp>
          <p:nvSpPr>
            <p:cNvPr id="6" name="六边形 5"/>
            <p:cNvSpPr/>
            <p:nvPr/>
          </p:nvSpPr>
          <p:spPr>
            <a:xfrm>
              <a:off x="1007918" y="354678"/>
              <a:ext cx="664251" cy="572522"/>
            </a:xfrm>
            <a:prstGeom prst="hexag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44669" y="323241"/>
              <a:ext cx="569966" cy="5727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latin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000" b="1" kern="1200" cap="none" spc="0" normalizeH="0" baseline="0" noProof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做</a:t>
              </a:r>
              <a:endParaRPr kumimoji="0" lang="zh-CN" altLang="en-US" sz="30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 title=""/>
          <p:cNvGrpSpPr/>
          <p:nvPr/>
        </p:nvGrpSpPr>
        <p:grpSpPr>
          <a:xfrm>
            <a:off x="1588273" y="323241"/>
            <a:ext cx="664251" cy="603959"/>
            <a:chOff x="1007918" y="323241"/>
            <a:chExt cx="664251" cy="603959"/>
          </a:xfrm>
        </p:grpSpPr>
        <p:sp>
          <p:nvSpPr>
            <p:cNvPr id="14" name="六边形 13"/>
            <p:cNvSpPr/>
            <p:nvPr/>
          </p:nvSpPr>
          <p:spPr>
            <a:xfrm>
              <a:off x="1007918" y="354678"/>
              <a:ext cx="664251" cy="572522"/>
            </a:xfrm>
            <a:prstGeom prst="hexag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44669" y="323241"/>
              <a:ext cx="569966" cy="5727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latin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000" b="1" kern="1200" cap="none" spc="0" normalizeH="0" baseline="0" noProof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中</a:t>
              </a:r>
              <a:endParaRPr kumimoji="0" lang="zh-CN" altLang="en-US" sz="30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 title=""/>
          <p:cNvGrpSpPr/>
          <p:nvPr/>
        </p:nvGrpSpPr>
        <p:grpSpPr>
          <a:xfrm>
            <a:off x="2173215" y="307654"/>
            <a:ext cx="664251" cy="603959"/>
            <a:chOff x="1007918" y="323241"/>
            <a:chExt cx="664251" cy="603959"/>
          </a:xfrm>
        </p:grpSpPr>
        <p:sp>
          <p:nvSpPr>
            <p:cNvPr id="17" name="六边形 16"/>
            <p:cNvSpPr/>
            <p:nvPr/>
          </p:nvSpPr>
          <p:spPr>
            <a:xfrm>
              <a:off x="1007918" y="354678"/>
              <a:ext cx="664251" cy="572522"/>
            </a:xfrm>
            <a:prstGeom prst="hexag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44669" y="323241"/>
              <a:ext cx="569966" cy="5727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latin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000" b="1" kern="1200" cap="none" spc="0" normalizeH="0" baseline="0" noProof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学</a:t>
              </a:r>
              <a:endParaRPr kumimoji="0" lang="zh-CN" altLang="en-US" sz="30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19" name="Picture 22" title="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00" r="67061" b="26549"/>
          <a:stretch>
            <a:fillRect/>
          </a:stretch>
        </p:blipFill>
        <p:spPr>
          <a:xfrm>
            <a:off x="749482" y="1274910"/>
            <a:ext cx="3629025" cy="19383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 title=""/>
          <p:cNvGrpSpPr/>
          <p:nvPr/>
        </p:nvGrpSpPr>
        <p:grpSpPr>
          <a:xfrm>
            <a:off x="4561608" y="1622225"/>
            <a:ext cx="4417241" cy="1354020"/>
            <a:chOff x="4561608" y="1622225"/>
            <a:chExt cx="4417241" cy="1354020"/>
          </a:xfrm>
        </p:grpSpPr>
        <p:grpSp>
          <p:nvGrpSpPr>
            <p:cNvPr id="38" name="组合 37"/>
            <p:cNvGrpSpPr/>
            <p:nvPr/>
          </p:nvGrpSpPr>
          <p:grpSpPr>
            <a:xfrm>
              <a:off x="4561608" y="1622225"/>
              <a:ext cx="4417241" cy="1354020"/>
              <a:chOff x="4571999" y="1443203"/>
              <a:chExt cx="4417241" cy="1354020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571999" y="1443203"/>
                <a:ext cx="1888856" cy="1354020"/>
                <a:chOff x="6348117" y="49566"/>
                <a:chExt cx="1888856" cy="1354020"/>
              </a:xfrm>
            </p:grpSpPr>
            <p:grpSp>
              <p:nvGrpSpPr>
                <p:cNvPr id="43" name="组合 11"/>
                <p:cNvGrpSpPr/>
                <p:nvPr/>
              </p:nvGrpSpPr>
              <p:grpSpPr>
                <a:xfrm>
                  <a:off x="6348117" y="303770"/>
                  <a:ext cx="1209826" cy="152400"/>
                  <a:chOff x="1110508" y="1395242"/>
                  <a:chExt cx="1210516" cy="153092"/>
                </a:xfrm>
              </p:grpSpPr>
              <p:cxnSp>
                <p:nvCxnSpPr>
                  <p:cNvPr id="56" name="直接箭头连接符 55"/>
                  <p:cNvCxnSpPr/>
                  <p:nvPr/>
                </p:nvCxnSpPr>
                <p:spPr>
                  <a:xfrm>
                    <a:off x="1110508" y="1474235"/>
                    <a:ext cx="1210516" cy="0"/>
                  </a:xfrm>
                  <a:prstGeom prst="straightConnector1">
                    <a:avLst/>
                  </a:prstGeom>
                  <a:ln w="285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7" name="等腰三角形 56"/>
                  <p:cNvSpPr/>
                  <p:nvPr/>
                </p:nvSpPr>
                <p:spPr>
                  <a:xfrm rot="5400000">
                    <a:off x="1725217" y="1365365"/>
                    <a:ext cx="153092" cy="212846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7552616" y="986249"/>
                  <a:ext cx="684357" cy="417337"/>
                  <a:chOff x="2315236" y="2078235"/>
                  <a:chExt cx="684849" cy="417551"/>
                </a:xfrm>
              </p:grpSpPr>
              <p:cxnSp>
                <p:nvCxnSpPr>
                  <p:cNvPr id="54" name="直接箭头连接符 53"/>
                  <p:cNvCxnSpPr/>
                  <p:nvPr/>
                </p:nvCxnSpPr>
                <p:spPr>
                  <a:xfrm>
                    <a:off x="2315236" y="2078235"/>
                    <a:ext cx="684849" cy="417551"/>
                  </a:xfrm>
                  <a:prstGeom prst="straightConnector1">
                    <a:avLst/>
                  </a:prstGeom>
                  <a:ln w="285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等腰三角形 54"/>
                  <p:cNvSpPr/>
                  <p:nvPr/>
                </p:nvSpPr>
                <p:spPr>
                  <a:xfrm rot="7422938">
                    <a:off x="2687792" y="2247221"/>
                    <a:ext cx="152478" cy="211290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5" name="组合 11"/>
                <p:cNvGrpSpPr/>
                <p:nvPr/>
              </p:nvGrpSpPr>
              <p:grpSpPr>
                <a:xfrm>
                  <a:off x="6358508" y="646037"/>
                  <a:ext cx="1871093" cy="167776"/>
                  <a:chOff x="1173138" y="1330093"/>
                  <a:chExt cx="1872160" cy="168537"/>
                </a:xfrm>
              </p:grpSpPr>
              <p:cxnSp>
                <p:nvCxnSpPr>
                  <p:cNvPr id="52" name="直接箭头连接符 51"/>
                  <p:cNvCxnSpPr/>
                  <p:nvPr/>
                </p:nvCxnSpPr>
                <p:spPr>
                  <a:xfrm>
                    <a:off x="1173138" y="1393960"/>
                    <a:ext cx="1872160" cy="23023"/>
                  </a:xfrm>
                  <a:prstGeom prst="straightConnector1">
                    <a:avLst/>
                  </a:prstGeom>
                  <a:ln w="285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3" name="等腰三角形 52"/>
                  <p:cNvSpPr/>
                  <p:nvPr/>
                </p:nvSpPr>
                <p:spPr>
                  <a:xfrm rot="5400000">
                    <a:off x="1777451" y="1300216"/>
                    <a:ext cx="153092" cy="212846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等腰三角形 59"/>
                  <p:cNvSpPr/>
                  <p:nvPr/>
                </p:nvSpPr>
                <p:spPr>
                  <a:xfrm rot="5400000">
                    <a:off x="2751251" y="1315661"/>
                    <a:ext cx="153092" cy="212846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6" name="组合 11"/>
                <p:cNvGrpSpPr/>
                <p:nvPr/>
              </p:nvGrpSpPr>
              <p:grpSpPr>
                <a:xfrm>
                  <a:off x="6366889" y="994934"/>
                  <a:ext cx="1191054" cy="152400"/>
                  <a:chOff x="1181525" y="1270342"/>
                  <a:chExt cx="1191734" cy="153092"/>
                </a:xfrm>
              </p:grpSpPr>
              <p:cxnSp>
                <p:nvCxnSpPr>
                  <p:cNvPr id="50" name="直接箭头连接符 49"/>
                  <p:cNvCxnSpPr/>
                  <p:nvPr/>
                </p:nvCxnSpPr>
                <p:spPr>
                  <a:xfrm>
                    <a:off x="1181525" y="1335446"/>
                    <a:ext cx="1191734" cy="5364"/>
                  </a:xfrm>
                  <a:prstGeom prst="straightConnector1">
                    <a:avLst/>
                  </a:prstGeom>
                  <a:ln w="285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1" name="等腰三角形 50"/>
                  <p:cNvSpPr/>
                  <p:nvPr/>
                </p:nvSpPr>
                <p:spPr>
                  <a:xfrm rot="5400000">
                    <a:off x="1777452" y="1240465"/>
                    <a:ext cx="153092" cy="212846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7" name="组合 46"/>
                <p:cNvGrpSpPr/>
                <p:nvPr/>
              </p:nvGrpSpPr>
              <p:grpSpPr>
                <a:xfrm>
                  <a:off x="7557943" y="49566"/>
                  <a:ext cx="671513" cy="396894"/>
                  <a:chOff x="2332226" y="407179"/>
                  <a:chExt cx="672136" cy="365967"/>
                </a:xfrm>
              </p:grpSpPr>
              <p:cxnSp>
                <p:nvCxnSpPr>
                  <p:cNvPr id="48" name="直接箭头连接符 47"/>
                  <p:cNvCxnSpPr/>
                  <p:nvPr/>
                </p:nvCxnSpPr>
                <p:spPr>
                  <a:xfrm flipV="1">
                    <a:off x="2332226" y="407179"/>
                    <a:ext cx="672136" cy="365967"/>
                  </a:xfrm>
                  <a:prstGeom prst="straightConnector1">
                    <a:avLst/>
                  </a:prstGeom>
                  <a:ln w="285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9" name="等腰三角形 48"/>
                  <p:cNvSpPr/>
                  <p:nvPr/>
                </p:nvSpPr>
                <p:spPr>
                  <a:xfrm rot="3637982">
                    <a:off x="2693041" y="421586"/>
                    <a:ext cx="152478" cy="211290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40" name="文本框 39"/>
              <p:cNvSpPr txBox="1"/>
              <p:nvPr/>
            </p:nvSpPr>
            <p:spPr>
              <a:xfrm>
                <a:off x="6728251" y="1675524"/>
                <a:ext cx="1370490" cy="540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kern="1200" cap="none" spc="0" normalizeH="0" baseline="0" noProof="0">
                    <a:solidFill>
                      <a:srgbClr val="0070C0"/>
                    </a:solidFill>
                    <a:latin typeface="+mj-ea"/>
                    <a:ea typeface="+mj-ea"/>
                    <a:cs typeface="+mn-cs"/>
                  </a:rPr>
                  <a:t>凹透镜</a:t>
                </a:r>
                <a:endParaRPr kumimoji="0" lang="zh-CN" altLang="en-US" sz="2800" b="1" kern="1200" cap="none" spc="0" normalizeH="0" baseline="0" noProof="0">
                  <a:solidFill>
                    <a:srgbClr val="0070C0"/>
                  </a:solidFill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220361" y="2200687"/>
                <a:ext cx="2768879" cy="540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kern="1200" cap="none" spc="0" normalizeH="0" baseline="0" noProof="0">
                    <a:solidFill>
                      <a:srgbClr val="0070C0"/>
                    </a:solidFill>
                    <a:latin typeface="+mj-ea"/>
                    <a:ea typeface="+mj-ea"/>
                    <a:cs typeface="+mn-cs"/>
                  </a:rPr>
                  <a:t>对光有发散作用</a:t>
                </a:r>
                <a:endParaRPr kumimoji="0" lang="zh-CN" altLang="en-US" sz="2800" b="1" kern="1200" cap="none" spc="0" normalizeH="0" baseline="0" noProof="0">
                  <a:solidFill>
                    <a:srgbClr val="0070C0"/>
                  </a:solidFill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58" name="矩形 19"/>
            <p:cNvSpPr/>
            <p:nvPr/>
          </p:nvSpPr>
          <p:spPr>
            <a:xfrm>
              <a:off x="5635506" y="1708445"/>
              <a:ext cx="343190" cy="1136308"/>
            </a:xfrm>
            <a:custGeom>
              <a:gdLst>
                <a:gd name="connsiteX0" fmla="*/ 0 w 463920"/>
                <a:gd name="connsiteY0" fmla="*/ 0 h 1766435"/>
                <a:gd name="connsiteX1" fmla="*/ 463920 w 463920"/>
                <a:gd name="connsiteY1" fmla="*/ 0 h 1766435"/>
                <a:gd name="connsiteX2" fmla="*/ 463920 w 463920"/>
                <a:gd name="connsiteY2" fmla="*/ 1766435 h 1766435"/>
                <a:gd name="connsiteX3" fmla="*/ 0 w 463920"/>
                <a:gd name="connsiteY3" fmla="*/ 1766435 h 1766435"/>
                <a:gd name="connsiteX4" fmla="*/ 0 w 463920"/>
                <a:gd name="connsiteY4" fmla="*/ 0 h 1766435"/>
                <a:gd name="connsiteX0-1" fmla="*/ 57990 w 521910"/>
                <a:gd name="connsiteY0-2" fmla="*/ 0 h 1766435"/>
                <a:gd name="connsiteX1-3" fmla="*/ 521910 w 521910"/>
                <a:gd name="connsiteY1-4" fmla="*/ 0 h 1766435"/>
                <a:gd name="connsiteX2-5" fmla="*/ 521910 w 521910"/>
                <a:gd name="connsiteY2-6" fmla="*/ 1766435 h 1766435"/>
                <a:gd name="connsiteX3-7" fmla="*/ 57990 w 521910"/>
                <a:gd name="connsiteY3-8" fmla="*/ 1766435 h 1766435"/>
                <a:gd name="connsiteX4-9" fmla="*/ 57990 w 521910"/>
                <a:gd name="connsiteY4-10" fmla="*/ 0 h 1766435"/>
                <a:gd name="connsiteX0-11" fmla="*/ 57990 w 579900"/>
                <a:gd name="connsiteY0-12" fmla="*/ 0 h 1766435"/>
                <a:gd name="connsiteX1-13" fmla="*/ 521910 w 579900"/>
                <a:gd name="connsiteY1-14" fmla="*/ 0 h 1766435"/>
                <a:gd name="connsiteX2-15" fmla="*/ 521910 w 579900"/>
                <a:gd name="connsiteY2-16" fmla="*/ 1766435 h 1766435"/>
                <a:gd name="connsiteX3-17" fmla="*/ 57990 w 579900"/>
                <a:gd name="connsiteY3-18" fmla="*/ 1766435 h 1766435"/>
                <a:gd name="connsiteX4-19" fmla="*/ 57990 w 579900"/>
                <a:gd name="connsiteY4-20" fmla="*/ 0 h 1766435"/>
                <a:gd name="connsiteX0-21" fmla="*/ 22560 w 544470"/>
                <a:gd name="connsiteY0-22" fmla="*/ 0 h 1766435"/>
                <a:gd name="connsiteX1-23" fmla="*/ 486480 w 544470"/>
                <a:gd name="connsiteY1-24" fmla="*/ 0 h 1766435"/>
                <a:gd name="connsiteX2-25" fmla="*/ 486480 w 544470"/>
                <a:gd name="connsiteY2-26" fmla="*/ 1766435 h 1766435"/>
                <a:gd name="connsiteX3-27" fmla="*/ 22560 w 544470"/>
                <a:gd name="connsiteY3-28" fmla="*/ 1766435 h 1766435"/>
                <a:gd name="connsiteX4-29" fmla="*/ 22560 w 544470"/>
                <a:gd name="connsiteY4-30" fmla="*/ 0 h 1766435"/>
                <a:gd name="connsiteX0-31" fmla="*/ 0 w 521910"/>
                <a:gd name="connsiteY0-32" fmla="*/ 0 h 1766435"/>
                <a:gd name="connsiteX1-33" fmla="*/ 463920 w 521910"/>
                <a:gd name="connsiteY1-34" fmla="*/ 0 h 1766435"/>
                <a:gd name="connsiteX2-35" fmla="*/ 463920 w 521910"/>
                <a:gd name="connsiteY2-36" fmla="*/ 1766435 h 1766435"/>
                <a:gd name="connsiteX3-37" fmla="*/ 0 w 521910"/>
                <a:gd name="connsiteY3-38" fmla="*/ 1766435 h 1766435"/>
                <a:gd name="connsiteX4-39" fmla="*/ 0 w 521910"/>
                <a:gd name="connsiteY4-40" fmla="*/ 0 h 1766435"/>
                <a:gd name="connsiteX0-41" fmla="*/ 0 w 521910"/>
                <a:gd name="connsiteY0-42" fmla="*/ 0 h 1766435"/>
                <a:gd name="connsiteX1-43" fmla="*/ 463920 w 521910"/>
                <a:gd name="connsiteY1-44" fmla="*/ 0 h 1766435"/>
                <a:gd name="connsiteX2-45" fmla="*/ 463920 w 521910"/>
                <a:gd name="connsiteY2-46" fmla="*/ 1766435 h 1766435"/>
                <a:gd name="connsiteX3-47" fmla="*/ 0 w 521910"/>
                <a:gd name="connsiteY3-48" fmla="*/ 1766435 h 1766435"/>
                <a:gd name="connsiteX4-49" fmla="*/ 0 w 521910"/>
                <a:gd name="connsiteY4-50" fmla="*/ 0 h 1766435"/>
                <a:gd name="connsiteX0-51" fmla="*/ 0 w 521910"/>
                <a:gd name="connsiteY0-52" fmla="*/ 0 h 1766435"/>
                <a:gd name="connsiteX1-53" fmla="*/ 463920 w 521910"/>
                <a:gd name="connsiteY1-54" fmla="*/ 0 h 1766435"/>
                <a:gd name="connsiteX2-55" fmla="*/ 463920 w 521910"/>
                <a:gd name="connsiteY2-56" fmla="*/ 1766435 h 1766435"/>
                <a:gd name="connsiteX3-57" fmla="*/ 0 w 521910"/>
                <a:gd name="connsiteY3-58" fmla="*/ 1766435 h 1766435"/>
                <a:gd name="connsiteX4-59" fmla="*/ 0 w 521910"/>
                <a:gd name="connsiteY4-60" fmla="*/ 0 h 1766435"/>
                <a:gd name="connsiteX0-61" fmla="*/ 0 w 479664"/>
                <a:gd name="connsiteY0-62" fmla="*/ 0 h 1766435"/>
                <a:gd name="connsiteX1-63" fmla="*/ 463920 w 479664"/>
                <a:gd name="connsiteY1-64" fmla="*/ 0 h 1766435"/>
                <a:gd name="connsiteX2-65" fmla="*/ 463920 w 479664"/>
                <a:gd name="connsiteY2-66" fmla="*/ 1766435 h 1766435"/>
                <a:gd name="connsiteX3-67" fmla="*/ 0 w 479664"/>
                <a:gd name="connsiteY3-68" fmla="*/ 1766435 h 1766435"/>
                <a:gd name="connsiteX4-69" fmla="*/ 0 w 479664"/>
                <a:gd name="connsiteY4-70" fmla="*/ 0 h 1766435"/>
                <a:gd name="connsiteX0-71" fmla="*/ 0 w 463920"/>
                <a:gd name="connsiteY0-72" fmla="*/ 0 h 1766435"/>
                <a:gd name="connsiteX1-73" fmla="*/ 463920 w 463920"/>
                <a:gd name="connsiteY1-74" fmla="*/ 0 h 1766435"/>
                <a:gd name="connsiteX2-75" fmla="*/ 463920 w 463920"/>
                <a:gd name="connsiteY2-76" fmla="*/ 1766435 h 1766435"/>
                <a:gd name="connsiteX3-77" fmla="*/ 0 w 463920"/>
                <a:gd name="connsiteY3-78" fmla="*/ 1766435 h 1766435"/>
                <a:gd name="connsiteX4-79" fmla="*/ 0 w 463920"/>
                <a:gd name="connsiteY4-80" fmla="*/ 0 h 1766435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63920" h="1766435">
                  <a:moveTo>
                    <a:pt x="0" y="0"/>
                  </a:moveTo>
                  <a:lnTo>
                    <a:pt x="463920" y="0"/>
                  </a:lnTo>
                  <a:cubicBezTo>
                    <a:pt x="299940" y="294406"/>
                    <a:pt x="255490" y="1560929"/>
                    <a:pt x="463920" y="1766435"/>
                  </a:cubicBezTo>
                  <a:lnTo>
                    <a:pt x="0" y="1766435"/>
                  </a:lnTo>
                  <a:cubicBezTo>
                    <a:pt x="157630" y="1491079"/>
                    <a:pt x="132230" y="326156"/>
                    <a:pt x="0" y="0"/>
                  </a:cubicBezTo>
                  <a:close/>
                </a:path>
              </a:pathLst>
            </a:custGeom>
            <a:solidFill>
              <a:srgbClr val="DFF2FC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60" name="TextBox 5" title=""/>
          <p:cNvSpPr txBox="1"/>
          <p:nvPr/>
        </p:nvSpPr>
        <p:spPr>
          <a:xfrm>
            <a:off x="3338512" y="382816"/>
            <a:ext cx="2466975" cy="522288"/>
          </a:xfrm>
          <a:prstGeom prst="rect">
            <a:avLst/>
          </a:prstGeom>
          <a:noFill/>
          <a:ln w="1905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远视眼的矫正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" name="组合 49" title=""/>
          <p:cNvGrpSpPr/>
          <p:nvPr/>
        </p:nvGrpSpPr>
        <p:grpSpPr>
          <a:xfrm>
            <a:off x="745356" y="3299365"/>
            <a:ext cx="7174529" cy="1198894"/>
            <a:chOff x="901051" y="2931451"/>
            <a:chExt cx="7174207" cy="1198894"/>
          </a:xfrm>
        </p:grpSpPr>
        <p:sp>
          <p:nvSpPr>
            <p:cNvPr id="51" name="文本框 50"/>
            <p:cNvSpPr txBox="1"/>
            <p:nvPr/>
          </p:nvSpPr>
          <p:spPr>
            <a:xfrm>
              <a:off x="909500" y="2990648"/>
              <a:ext cx="7092020" cy="1057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latin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latin typeface="+mj-ea"/>
                  <a:ea typeface="+mj-ea"/>
                  <a:cs typeface="+mn-cs"/>
                </a:rPr>
                <a:t>    在远视眼模型前加一个焦距合适的凸透镜，能改善物体在“视网膜”上的成像情况。</a:t>
              </a:r>
              <a:endPara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矩形: 圆角 51"/>
            <p:cNvSpPr/>
            <p:nvPr/>
          </p:nvSpPr>
          <p:spPr>
            <a:xfrm>
              <a:off x="901051" y="2931451"/>
              <a:ext cx="7174207" cy="1198894"/>
            </a:xfrm>
            <a:prstGeom prst="roundRect">
              <a:avLst/>
            </a:prstGeom>
            <a:noFill/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810" y="1239177"/>
            <a:ext cx="3526428" cy="1763214"/>
          </a:xfrm>
          <a:prstGeom prst="rect">
            <a:avLst/>
          </a:prstGeom>
        </p:spPr>
      </p:pic>
      <p:pic>
        <p:nvPicPr>
          <p:cNvPr id="8" name="Picture 22" title="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0" r="59702" b="25359"/>
          <a:stretch>
            <a:fillRect/>
          </a:stretch>
        </p:blipFill>
        <p:spPr>
          <a:xfrm>
            <a:off x="308589" y="1114987"/>
            <a:ext cx="4456430" cy="193659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 title=""/>
          <p:cNvGrpSpPr/>
          <p:nvPr/>
        </p:nvGrpSpPr>
        <p:grpSpPr>
          <a:xfrm>
            <a:off x="4571999" y="1457432"/>
            <a:ext cx="4417241" cy="1310672"/>
            <a:chOff x="4571999" y="1465448"/>
            <a:chExt cx="4417241" cy="1310672"/>
          </a:xfrm>
        </p:grpSpPr>
        <p:grpSp>
          <p:nvGrpSpPr>
            <p:cNvPr id="9" name="组合 8"/>
            <p:cNvGrpSpPr/>
            <p:nvPr/>
          </p:nvGrpSpPr>
          <p:grpSpPr>
            <a:xfrm>
              <a:off x="4571999" y="1465448"/>
              <a:ext cx="1881484" cy="1310672"/>
              <a:chOff x="6348117" y="71811"/>
              <a:chExt cx="1881484" cy="1310672"/>
            </a:xfrm>
          </p:grpSpPr>
          <p:sp>
            <p:nvSpPr>
              <p:cNvPr id="10" name="新月形 9"/>
              <p:cNvSpPr/>
              <p:nvPr/>
            </p:nvSpPr>
            <p:spPr>
              <a:xfrm>
                <a:off x="7505739" y="71811"/>
                <a:ext cx="198680" cy="1310672"/>
              </a:xfrm>
              <a:prstGeom prst="moon">
                <a:avLst>
                  <a:gd name="adj" fmla="val 75000"/>
                </a:avLst>
              </a:prstGeom>
              <a:solidFill>
                <a:srgbClr val="DFF2FC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1"/>
              <p:cNvGrpSpPr/>
              <p:nvPr/>
            </p:nvGrpSpPr>
            <p:grpSpPr>
              <a:xfrm>
                <a:off x="6348117" y="236537"/>
                <a:ext cx="1209826" cy="152400"/>
                <a:chOff x="1110508" y="1327704"/>
                <a:chExt cx="1210516" cy="153092"/>
              </a:xfrm>
            </p:grpSpPr>
            <p:cxnSp>
              <p:nvCxnSpPr>
                <p:cNvPr id="24" name="直接箭头连接符 23"/>
                <p:cNvCxnSpPr/>
                <p:nvPr/>
              </p:nvCxnSpPr>
              <p:spPr>
                <a:xfrm>
                  <a:off x="1110508" y="1406715"/>
                  <a:ext cx="1210516" cy="0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等腰三角形 24"/>
                <p:cNvSpPr/>
                <p:nvPr/>
              </p:nvSpPr>
              <p:spPr>
                <a:xfrm rot="5400000">
                  <a:off x="1725217" y="1297827"/>
                  <a:ext cx="153092" cy="212846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7545242" y="315192"/>
                <a:ext cx="684357" cy="417337"/>
                <a:chOff x="2307857" y="1406840"/>
                <a:chExt cx="684849" cy="417551"/>
              </a:xfrm>
            </p:grpSpPr>
            <p:cxnSp>
              <p:nvCxnSpPr>
                <p:cNvPr id="22" name="直接箭头连接符 21"/>
                <p:cNvCxnSpPr/>
                <p:nvPr/>
              </p:nvCxnSpPr>
              <p:spPr>
                <a:xfrm>
                  <a:off x="2307857" y="1406840"/>
                  <a:ext cx="684849" cy="417551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等腰三角形 22"/>
                <p:cNvSpPr/>
                <p:nvPr/>
              </p:nvSpPr>
              <p:spPr>
                <a:xfrm rot="7002979">
                  <a:off x="2617786" y="1516621"/>
                  <a:ext cx="152478" cy="211290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" name="组合 11"/>
              <p:cNvGrpSpPr/>
              <p:nvPr/>
            </p:nvGrpSpPr>
            <p:grpSpPr>
              <a:xfrm>
                <a:off x="6348118" y="646033"/>
                <a:ext cx="1881483" cy="159977"/>
                <a:chOff x="1162742" y="1330093"/>
                <a:chExt cx="1882556" cy="160703"/>
              </a:xfrm>
            </p:grpSpPr>
            <p:cxnSp>
              <p:nvCxnSpPr>
                <p:cNvPr id="20" name="直接箭头连接符 19"/>
                <p:cNvCxnSpPr/>
                <p:nvPr/>
              </p:nvCxnSpPr>
              <p:spPr>
                <a:xfrm>
                  <a:off x="1162742" y="1409565"/>
                  <a:ext cx="1882556" cy="7418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等腰三角形 20"/>
                <p:cNvSpPr/>
                <p:nvPr/>
              </p:nvSpPr>
              <p:spPr>
                <a:xfrm rot="5400000">
                  <a:off x="1777451" y="1300216"/>
                  <a:ext cx="153092" cy="212846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2635420" y="1307827"/>
                  <a:ext cx="153092" cy="212846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" name="组合 11"/>
              <p:cNvGrpSpPr/>
              <p:nvPr/>
            </p:nvGrpSpPr>
            <p:grpSpPr>
              <a:xfrm>
                <a:off x="6419095" y="1075200"/>
                <a:ext cx="1138848" cy="152400"/>
                <a:chOff x="1233761" y="1350969"/>
                <a:chExt cx="1139498" cy="153092"/>
              </a:xfrm>
            </p:grpSpPr>
            <p:cxnSp>
              <p:nvCxnSpPr>
                <p:cNvPr id="18" name="直接箭头连接符 17"/>
                <p:cNvCxnSpPr/>
                <p:nvPr/>
              </p:nvCxnSpPr>
              <p:spPr>
                <a:xfrm flipV="1">
                  <a:off x="1233761" y="1421453"/>
                  <a:ext cx="1139498" cy="4516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等腰三角形 18"/>
                <p:cNvSpPr/>
                <p:nvPr/>
              </p:nvSpPr>
              <p:spPr>
                <a:xfrm rot="5400000">
                  <a:off x="1777452" y="1321092"/>
                  <a:ext cx="153092" cy="212846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557943" y="742748"/>
                <a:ext cx="671513" cy="396894"/>
                <a:chOff x="2332226" y="1046351"/>
                <a:chExt cx="672136" cy="365967"/>
              </a:xfrm>
            </p:grpSpPr>
            <p:cxnSp>
              <p:nvCxnSpPr>
                <p:cNvPr id="16" name="直接箭头连接符 15"/>
                <p:cNvCxnSpPr/>
                <p:nvPr/>
              </p:nvCxnSpPr>
              <p:spPr>
                <a:xfrm flipV="1">
                  <a:off x="2332226" y="1046351"/>
                  <a:ext cx="672136" cy="365967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等腰三角形 16"/>
                <p:cNvSpPr/>
                <p:nvPr/>
              </p:nvSpPr>
              <p:spPr>
                <a:xfrm rot="3321810">
                  <a:off x="2628665" y="1108351"/>
                  <a:ext cx="152478" cy="211290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6" name="文本框 25"/>
            <p:cNvSpPr txBox="1"/>
            <p:nvPr/>
          </p:nvSpPr>
          <p:spPr>
            <a:xfrm>
              <a:off x="6728251" y="1675524"/>
              <a:ext cx="1370490" cy="540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0070C0"/>
                  </a:solidFill>
                  <a:latin typeface="+mj-ea"/>
                  <a:ea typeface="+mj-ea"/>
                  <a:cs typeface="+mn-cs"/>
                </a:rPr>
                <a:t>凸透镜</a:t>
              </a:r>
              <a:endParaRPr kumimoji="0" lang="zh-CN" altLang="en-US" sz="2800" b="1" kern="1200" cap="none" spc="0" normalizeH="0" baseline="0" noProof="0">
                <a:solidFill>
                  <a:srgbClr val="0070C0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20361" y="2200687"/>
              <a:ext cx="2768879" cy="540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0070C0"/>
                  </a:solidFill>
                  <a:latin typeface="+mj-ea"/>
                  <a:ea typeface="+mj-ea"/>
                  <a:cs typeface="+mn-cs"/>
                </a:rPr>
                <a:t>对光有会聚作用</a:t>
              </a:r>
              <a:endParaRPr kumimoji="0" lang="zh-CN" altLang="en-US" sz="2800" b="1" kern="1200" cap="none" spc="0" normalizeH="0" baseline="0" noProof="0">
                <a:solidFill>
                  <a:srgbClr val="0070C0"/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93" y="509200"/>
            <a:ext cx="3753855" cy="248790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647" y="670173"/>
            <a:ext cx="3505065" cy="2326932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1231096" y="3464569"/>
            <a:ext cx="3114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近视眼镜的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缩小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264370" y="3461207"/>
            <a:ext cx="3114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远视眼镜的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1311088" y="3922872"/>
            <a:ext cx="1243853" cy="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7" name="对话气泡: 圆角矩形 6" title=""/>
          <p:cNvSpPr/>
          <p:nvPr/>
        </p:nvSpPr>
        <p:spPr bwMode="auto">
          <a:xfrm>
            <a:off x="1875864" y="4319561"/>
            <a:ext cx="1183341" cy="461664"/>
          </a:xfrm>
          <a:prstGeom prst="wedgeRoundRectCallout">
            <a:avLst>
              <a:gd name="adj1" fmla="val -42313"/>
              <a:gd name="adj2" fmla="val -116169"/>
              <a:gd name="adj3" fmla="val 16667"/>
            </a:avLst>
          </a:prstGeom>
          <a:noFill/>
          <a:ln w="19050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algn="ctr">
              <a:lnSpc>
                <a:spcPct val="11000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凹透镜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 title=""/>
          <p:cNvCxnSpPr/>
          <p:nvPr/>
        </p:nvCxnSpPr>
        <p:spPr>
          <a:xfrm>
            <a:off x="5336241" y="3913906"/>
            <a:ext cx="1243853" cy="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9" name="对话气泡: 圆角矩形 8" title=""/>
          <p:cNvSpPr/>
          <p:nvPr/>
        </p:nvSpPr>
        <p:spPr bwMode="auto">
          <a:xfrm>
            <a:off x="5493126" y="4326285"/>
            <a:ext cx="1183341" cy="461664"/>
          </a:xfrm>
          <a:prstGeom prst="wedgeRoundRectCallout">
            <a:avLst>
              <a:gd name="adj1" fmla="val -3677"/>
              <a:gd name="adj2" fmla="val -120538"/>
              <a:gd name="adj3" fmla="val 16667"/>
            </a:avLst>
          </a:prstGeom>
          <a:noFill/>
          <a:ln w="19050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algn="ctr">
              <a:lnSpc>
                <a:spcPct val="11000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凸透镜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409" name="标题 3" title=""/>
          <p:cNvSpPr txBox="1"/>
          <p:nvPr/>
        </p:nvSpPr>
        <p:spPr>
          <a:xfrm>
            <a:off x="977179" y="200436"/>
            <a:ext cx="1880321" cy="771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2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科学书屋</a:t>
            </a:r>
            <a:endParaRPr lang="zh-CN" altLang="en-US" sz="3200" b="1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副标题 4" title=""/>
          <p:cNvSpPr txBox="1"/>
          <p:nvPr/>
        </p:nvSpPr>
        <p:spPr bwMode="auto">
          <a:xfrm>
            <a:off x="2852115" y="730694"/>
            <a:ext cx="4433893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200"/>
              <a:t>眼镜的度数与保护眼睛</a:t>
            </a:r>
            <a:endParaRPr lang="en-US" altLang="zh-CN" sz="3200"/>
          </a:p>
        </p:txBody>
      </p:sp>
      <p:sp>
        <p:nvSpPr>
          <p:cNvPr id="6" name="副标题 4" title=""/>
          <p:cNvSpPr txBox="1"/>
          <p:nvPr/>
        </p:nvSpPr>
        <p:spPr bwMode="auto">
          <a:xfrm>
            <a:off x="620169" y="1338957"/>
            <a:ext cx="4361889" cy="92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9455"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indent="0">
              <a:lnSpc>
                <a:spcPct val="125000"/>
              </a:lnSpc>
            </a:pPr>
            <a:r>
              <a:rPr lang="zh-CN" altLang="en-US" sz="2400">
                <a:latin typeface="+mn-ea"/>
                <a:ea typeface="+mn-ea"/>
              </a:rPr>
              <a:t>通常把透镜焦距的倒数叫做透镜焦度。用</a:t>
            </a:r>
            <a:r>
              <a:rPr lang="en-US" altLang="zh-CN" sz="2400" i="1">
                <a:latin typeface="+mj-lt"/>
                <a:ea typeface="+mn-ea"/>
              </a:rPr>
              <a:t>Φ</a:t>
            </a:r>
            <a:r>
              <a:rPr lang="zh-CN" altLang="en-US" sz="2400">
                <a:latin typeface="+mn-ea"/>
                <a:ea typeface="+mn-ea"/>
              </a:rPr>
              <a:t>表示。即</a:t>
            </a:r>
            <a:endParaRPr lang="en-US" altLang="zh-CN" sz="2400">
              <a:latin typeface="+mn-ea"/>
              <a:ea typeface="+mn-ea"/>
            </a:endParaRPr>
          </a:p>
        </p:txBody>
      </p:sp>
      <p:graphicFrame>
        <p:nvGraphicFramePr>
          <p:cNvPr id="7" name="对象 6" title=""/>
          <p:cNvGraphicFramePr>
            <a:graphicFrameLocks noChangeAspect="1"/>
          </p:cNvGraphicFramePr>
          <p:nvPr/>
        </p:nvGraphicFramePr>
        <p:xfrm>
          <a:off x="1849005" y="2216151"/>
          <a:ext cx="970523" cy="8927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Equation" r:id="rId2" imgW="469900" imgH="431800" progId="Equation.DSMT4">
                  <p:embed/>
                </p:oleObj>
              </mc:Choice>
              <mc:Fallback>
                <p:oleObj name="Equation" r:id="rId2" imgW="469900" imgH="431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49005" y="2216151"/>
                        <a:ext cx="970523" cy="892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副标题 4" title=""/>
          <p:cNvSpPr txBox="1"/>
          <p:nvPr/>
        </p:nvSpPr>
        <p:spPr bwMode="auto">
          <a:xfrm>
            <a:off x="620169" y="2994561"/>
            <a:ext cx="4187078" cy="115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9455"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indent="0">
              <a:lnSpc>
                <a:spcPct val="125000"/>
              </a:lnSpc>
            </a:pPr>
            <a:r>
              <a:rPr lang="zh-CN" altLang="en-US" sz="2400">
                <a:latin typeface="+mj-lt"/>
                <a:ea typeface="+mn-ea"/>
              </a:rPr>
              <a:t>眼镜的度数就是焦度</a:t>
            </a:r>
            <a:r>
              <a:rPr lang="en-US" altLang="zh-CN" sz="2400">
                <a:latin typeface="+mj-lt"/>
                <a:ea typeface="+mn-ea"/>
              </a:rPr>
              <a:t>×100</a:t>
            </a:r>
            <a:r>
              <a:rPr lang="zh-CN" altLang="en-US" sz="2400">
                <a:latin typeface="+mj-lt"/>
                <a:ea typeface="+mn-ea"/>
              </a:rPr>
              <a:t>的值，用</a:t>
            </a:r>
            <a:r>
              <a:rPr lang="en-US" altLang="zh-CN" sz="2400">
                <a:latin typeface="+mj-lt"/>
                <a:ea typeface="+mn-ea"/>
              </a:rPr>
              <a:t>D</a:t>
            </a:r>
            <a:r>
              <a:rPr lang="zh-CN" altLang="en-US" sz="2400">
                <a:latin typeface="+mj-lt"/>
                <a:ea typeface="+mn-ea"/>
              </a:rPr>
              <a:t>表示</a:t>
            </a:r>
            <a:endParaRPr lang="en-US" altLang="zh-CN" sz="2400">
              <a:latin typeface="+mj-lt"/>
              <a:ea typeface="+mn-ea"/>
            </a:endParaRPr>
          </a:p>
        </p:txBody>
      </p:sp>
      <p:graphicFrame>
        <p:nvGraphicFramePr>
          <p:cNvPr id="10" name="对象 9" title=""/>
          <p:cNvGraphicFramePr>
            <a:graphicFrameLocks noChangeAspect="1"/>
          </p:cNvGraphicFramePr>
          <p:nvPr/>
        </p:nvGraphicFramePr>
        <p:xfrm>
          <a:off x="1294821" y="3798340"/>
          <a:ext cx="2078891" cy="84145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Equation" r:id="rId4" imgW="25603200" imgH="10363200" progId="Equation.DSMT4">
                  <p:embed/>
                </p:oleObj>
              </mc:Choice>
              <mc:Fallback>
                <p:oleObj name="Equation" r:id="rId4" imgW="25603200" imgH="1036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4821" y="3798340"/>
                        <a:ext cx="2078891" cy="841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 title=""/>
          <p:cNvGrpSpPr/>
          <p:nvPr/>
        </p:nvGrpSpPr>
        <p:grpSpPr>
          <a:xfrm>
            <a:off x="4982058" y="1460353"/>
            <a:ext cx="3502957" cy="3068415"/>
            <a:chOff x="5264524" y="1460354"/>
            <a:chExt cx="3502957" cy="306841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4524" y="1460354"/>
              <a:ext cx="3502957" cy="306841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341917" y="1655733"/>
              <a:ext cx="3348170" cy="2676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l"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眼镜度数越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深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，说明镜片焦距越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短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，折射越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明显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>
                <a:buFont typeface="Wingdings" panose="05000000000000000000" pitchFamily="2" charset="2"/>
                <a:buChar char="l"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凸透镜（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远视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镜片）的度数是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的，凹透镜（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近视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镜片）的度数是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的。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度数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-3572" y="0"/>
            <a:ext cx="9147572" cy="5141492"/>
          </a:xfrm>
          <a:prstGeom prst="rect">
            <a:avLst/>
          </a:prstGeom>
        </p:spPr>
      </p:pic>
      <p:sp>
        <p:nvSpPr>
          <p:cNvPr id="2" name="动作按钮: 后退或前一项 1" title="">
            <a:hlinkClick action="ppaction://hlinkshowjump?jump=previousslide" highlightClick="1"/>
          </p:cNvPr>
          <p:cNvSpPr/>
          <p:nvPr/>
        </p:nvSpPr>
        <p:spPr>
          <a:xfrm>
            <a:off x="0" y="4578875"/>
            <a:ext cx="598141" cy="564625"/>
          </a:xfrm>
          <a:prstGeom prst="actionButtonBackPrevious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前进或下一项 3" title="">
            <a:hlinkClick action="ppaction://hlinkshowjump?jump=nextslide" highlightClick="1"/>
          </p:cNvPr>
          <p:cNvSpPr/>
          <p:nvPr/>
        </p:nvSpPr>
        <p:spPr>
          <a:xfrm>
            <a:off x="8545859" y="4578874"/>
            <a:ext cx="598141" cy="562617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8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686405" y="253660"/>
            <a:ext cx="3879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关爱视力，拒绝近视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6412" y="873390"/>
            <a:ext cx="2619986" cy="167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9337" y="873390"/>
            <a:ext cx="2185169" cy="163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9034" y="3024356"/>
            <a:ext cx="2848909" cy="158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title="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7" t="7843" r="51373" b="61544"/>
          <a:stretch>
            <a:fillRect/>
          </a:stretch>
        </p:blipFill>
        <p:spPr bwMode="auto">
          <a:xfrm>
            <a:off x="5399337" y="3024354"/>
            <a:ext cx="2185169" cy="158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 title=""/>
          <p:cNvSpPr txBox="1"/>
          <p:nvPr/>
        </p:nvSpPr>
        <p:spPr>
          <a:xfrm>
            <a:off x="1593820" y="2509404"/>
            <a:ext cx="2185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少玩电子游戏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2001714" y="4528415"/>
            <a:ext cx="2185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卫生用眼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5762407" y="2509403"/>
            <a:ext cx="2185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正确坐姿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815977" y="4528414"/>
            <a:ext cx="2185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做眼保健操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副标题 4" title=""/>
          <p:cNvSpPr txBox="1"/>
          <p:nvPr/>
        </p:nvSpPr>
        <p:spPr>
          <a:xfrm>
            <a:off x="1054100" y="686669"/>
            <a:ext cx="3517900" cy="631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怎么保护眼睛？</a:t>
            </a:r>
            <a:endParaRPr lang="en-US" altLang="zh-CN" sz="32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副标题 4" title=""/>
          <p:cNvSpPr txBox="1"/>
          <p:nvPr/>
        </p:nvSpPr>
        <p:spPr>
          <a:xfrm>
            <a:off x="803275" y="1318494"/>
            <a:ext cx="8096250" cy="317038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①读书、写字姿势要正确，眼与书的距离约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25 cm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看书约一小时后休息或远眺几分钟。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③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不要在直射强光下看书。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④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不在光暗的地方看书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⑤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不躺卧着看书。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⑥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不在走路时看书。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917718" y="1166538"/>
            <a:ext cx="7537162" cy="3222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将透镜成像与人眼成像、视力矫正联系起来，知道科学用眼；</a:t>
            </a:r>
            <a:endParaRPr lang="en-US" altLang="zh-CN" sz="280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知道透镜成像在放大镜、显微镜和望远镜中的应用；</a:t>
            </a:r>
            <a:endParaRPr lang="en-US" altLang="zh-CN" sz="280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能为我国在观察外太空方面的成就感到自豪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758882" y="508621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本节要点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Rectangle 3" title=""/>
          <p:cNvSpPr>
            <a:spLocks noChangeArrowheads="1"/>
          </p:cNvSpPr>
          <p:nvPr/>
        </p:nvSpPr>
        <p:spPr bwMode="auto">
          <a:xfrm>
            <a:off x="643803" y="1267692"/>
            <a:ext cx="7856393" cy="272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latin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        1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人的眼睛相当于一个照相机，物体在视网膜上成一个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_____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______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的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____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像。</a:t>
            </a:r>
            <a:endParaRPr lang="zh-CN" altLang="en-US" sz="2800" b="1"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 title=""/>
          <p:cNvSpPr txBox="1"/>
          <p:nvPr/>
        </p:nvSpPr>
        <p:spPr>
          <a:xfrm>
            <a:off x="2493962" y="2706453"/>
            <a:ext cx="9060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倒立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 title=""/>
          <p:cNvSpPr txBox="1"/>
          <p:nvPr/>
        </p:nvSpPr>
        <p:spPr>
          <a:xfrm>
            <a:off x="3758882" y="508621"/>
            <a:ext cx="172751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作   业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891112" y="2765509"/>
            <a:ext cx="9060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288262" y="2706453"/>
            <a:ext cx="5453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Rectangle 4" title=""/>
          <p:cNvSpPr>
            <a:spLocks noChangeArrowheads="1"/>
          </p:cNvSpPr>
          <p:nvPr/>
        </p:nvSpPr>
        <p:spPr bwMode="auto">
          <a:xfrm>
            <a:off x="713430" y="437743"/>
            <a:ext cx="7883395" cy="288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        2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如图是甲、乙两人的眼睛看物体时的成像示意图，请从下列说法中选出正确的选项并说出理由。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A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6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甲同学是近视眼，他戴的眼镜对光起会聚作用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B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600" b="1">
                <a:ea typeface="黑体" panose="02010609060101010101" pitchFamily="49" charset="-122"/>
                <a:cs typeface="Arial" panose="020b0604020202020204" pitchFamily="34" charset="0"/>
              </a:rPr>
              <a:t>甲同学是远视眼，他戴的眼镜对光起发散作用</a:t>
            </a:r>
            <a:b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</a:b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C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600" b="1">
                <a:ea typeface="黑体" panose="02010609060101010101" pitchFamily="49" charset="-122"/>
                <a:cs typeface="Arial" panose="020b0604020202020204" pitchFamily="34" charset="0"/>
              </a:rPr>
              <a:t>乙同学是近视眼，他戴的眼镜对光起发散作用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600" b="1">
                <a:ea typeface="黑体" panose="02010609060101010101" pitchFamily="49" charset="-122"/>
                <a:cs typeface="Arial" panose="020b0604020202020204" pitchFamily="34" charset="0"/>
              </a:rPr>
              <a:t>乙同学是远视眼，他戴的眼镜对光起会聚作用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4" title=""/>
          <p:cNvGrpSpPr/>
          <p:nvPr/>
        </p:nvGrpSpPr>
        <p:grpSpPr>
          <a:xfrm>
            <a:off x="4276358" y="3416543"/>
            <a:ext cx="1968578" cy="1523269"/>
            <a:chOff x="6386627" y="2593790"/>
            <a:chExt cx="1857143" cy="14321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6627" y="2593790"/>
              <a:ext cx="1857143" cy="116190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63293" y="3711615"/>
              <a:ext cx="303809" cy="314285"/>
            </a:xfrm>
            <a:prstGeom prst="rect">
              <a:avLst/>
            </a:prstGeom>
          </p:spPr>
        </p:pic>
      </p:grpSp>
      <p:grpSp>
        <p:nvGrpSpPr>
          <p:cNvPr id="10" name="组合 9" title=""/>
          <p:cNvGrpSpPr/>
          <p:nvPr/>
        </p:nvGrpSpPr>
        <p:grpSpPr>
          <a:xfrm>
            <a:off x="1878213" y="3416543"/>
            <a:ext cx="2107131" cy="1523269"/>
            <a:chOff x="1297224" y="1217629"/>
            <a:chExt cx="2107131" cy="152326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rcRect l="46874"/>
            <a:stretch>
              <a:fillRect/>
            </a:stretch>
          </p:blipFill>
          <p:spPr>
            <a:xfrm>
              <a:off x="2062556" y="1217629"/>
              <a:ext cx="1341799" cy="152326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r="55790"/>
            <a:stretch>
              <a:fillRect/>
            </a:stretch>
          </p:blipFill>
          <p:spPr>
            <a:xfrm>
              <a:off x="1297224" y="1244302"/>
              <a:ext cx="798276" cy="113357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5" title=""/>
          <p:cNvSpPr>
            <a:spLocks noChangeArrowheads="1"/>
          </p:cNvSpPr>
          <p:nvPr/>
        </p:nvSpPr>
        <p:spPr bwMode="auto">
          <a:xfrm>
            <a:off x="1103136" y="821005"/>
            <a:ext cx="7311799" cy="3252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        C.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甲同学看近处物体时成像在视网膜后，是远视眼，应戴用凸透镜制成的远视眼镜，该眼镜对光起会聚作用，故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错误；乙同学看远处物体时成像在视网膜前，是近视眼，应戴用凹透镜制成的近视眼镜，该眼镜对光起发散作用，故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正确、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错误。</a:t>
            </a:r>
            <a:endParaRPr kumimoji="0" lang="el-GR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Rectangle 8" title=""/>
          <p:cNvSpPr>
            <a:spLocks noChangeArrowheads="1"/>
          </p:cNvSpPr>
          <p:nvPr/>
        </p:nvSpPr>
        <p:spPr bwMode="auto">
          <a:xfrm>
            <a:off x="967365" y="725778"/>
            <a:ext cx="7705725" cy="328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小明用奶奶的老花镜镜片在太阳光下距镜片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40 cm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处得到一个最亮、最小的光斑。若小明想通过此镜片看清微雕作品上较小的图案，则作品到镜片的距离应（        ）</a:t>
            </a:r>
            <a:endParaRPr lang="zh-CN" altLang="en-US" sz="2800" b="1"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A.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小于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40 cm                B.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大于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40 cm</a:t>
            </a:r>
            <a:endParaRPr lang="en-US" altLang="zh-CN" sz="2800" b="1"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C.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大于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80 cm                D.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大于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40 cm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、小于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80 cm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Rectangle 9" title=""/>
          <p:cNvSpPr>
            <a:spLocks noChangeArrowheads="1"/>
          </p:cNvSpPr>
          <p:nvPr/>
        </p:nvSpPr>
        <p:spPr bwMode="auto">
          <a:xfrm>
            <a:off x="3681356" y="2368335"/>
            <a:ext cx="456189" cy="4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kumimoji="0" lang="el-GR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Rectangle 8" title=""/>
          <p:cNvSpPr>
            <a:spLocks noChangeArrowheads="1"/>
          </p:cNvSpPr>
          <p:nvPr/>
        </p:nvSpPr>
        <p:spPr bwMode="auto">
          <a:xfrm>
            <a:off x="780329" y="662642"/>
            <a:ext cx="7705725" cy="219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latin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        4.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隐形眼镜是一种直接贴在角膜表面的超薄镜片，某款供近视眼使用的软质隐形眼镜的中心厚度只有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0.04 mm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，这款超薄镜片的边缘厚度比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0.04 mm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大还是小呢？为什么？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Rectangle 9" title=""/>
          <p:cNvSpPr>
            <a:spLocks noChangeArrowheads="1"/>
          </p:cNvSpPr>
          <p:nvPr/>
        </p:nvSpPr>
        <p:spPr bwMode="auto">
          <a:xfrm>
            <a:off x="697202" y="2856709"/>
            <a:ext cx="7023244" cy="161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        这款超薄镜片的边缘厚度比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0.04 mm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大。近视眼镜的镜片是凹透镜，其中央较薄、边缘较厚，所以边缘厚度比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0.04 mm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大。</a:t>
            </a:r>
            <a:endParaRPr kumimoji="0" lang="el-GR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Rectangle 8" title=""/>
          <p:cNvSpPr>
            <a:spLocks noChangeArrowheads="1"/>
          </p:cNvSpPr>
          <p:nvPr/>
        </p:nvSpPr>
        <p:spPr bwMode="auto">
          <a:xfrm>
            <a:off x="780329" y="880853"/>
            <a:ext cx="7705725" cy="162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latin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        5.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纺织工人在检查纺织品的质量时，要观看纺织品的布纹是否有缺陷。他们应该用什么样的诱镜？应怎样使用？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Rectangle 9" title=""/>
          <p:cNvSpPr>
            <a:spLocks noChangeArrowheads="1"/>
          </p:cNvSpPr>
          <p:nvPr/>
        </p:nvSpPr>
        <p:spPr bwMode="auto">
          <a:xfrm>
            <a:off x="780329" y="2505002"/>
            <a:ext cx="7023244" cy="161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        他们应该用凸透镜。观看纺织品时应将纺织品置于凸透镜的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倍焦距以内，使之通过凸透镜成正立、放大的虚像。</a:t>
            </a:r>
            <a:endParaRPr kumimoji="0" lang="el-GR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Rectangle 8" title=""/>
          <p:cNvSpPr>
            <a:spLocks noChangeArrowheads="1"/>
          </p:cNvSpPr>
          <p:nvPr/>
        </p:nvSpPr>
        <p:spPr bwMode="auto">
          <a:xfrm>
            <a:off x="811502" y="1431570"/>
            <a:ext cx="7705725" cy="162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latin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        6.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Arial" panose="020b0604020202020204" pitchFamily="34" charset="0"/>
              </a:rPr>
              <a:t>查阅资料，了解正常眼睛看物体时，是如何通过调节晶状体的焦距长短来看清远处和近处的物体的，并与同学交流。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" name="Rectangle 9" title=""/>
          <p:cNvSpPr>
            <a:spLocks noChangeArrowheads="1"/>
          </p:cNvSpPr>
          <p:nvPr/>
        </p:nvSpPr>
        <p:spPr bwMode="auto">
          <a:xfrm>
            <a:off x="712285" y="780109"/>
            <a:ext cx="7704354" cy="323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Arial" panose="020b0604020202020204" pitchFamily="34" charset="0"/>
              </a:rPr>
              <a:t>        眼睛通过睫状体来改变晶状体的形状。当睫状体放松时，晶状体比较薄，晶状体的焦距比较长，远处物体射来的光刚好会聚在视网膜上，眼睛可以看清远处的物体；当睫状体收缩时，晶状体变厚，晶状体的焦距变短，近处物体射来的光会聚在视网膜上，眼睛就可以看清近处的物体。</a:t>
            </a:r>
            <a:endParaRPr kumimoji="0" lang="el-GR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379200" y="105664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57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151" y="2467009"/>
            <a:ext cx="5786875" cy="24888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文本框 49" title=""/>
          <p:cNvSpPr txBox="1"/>
          <p:nvPr/>
        </p:nvSpPr>
        <p:spPr>
          <a:xfrm>
            <a:off x="3758882" y="263661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课堂小结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161" y="851982"/>
            <a:ext cx="4602130" cy="158109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3758882" y="476368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新知导入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5" name="组合 4" title=""/>
          <p:cNvGrpSpPr/>
          <p:nvPr/>
        </p:nvGrpSpPr>
        <p:grpSpPr>
          <a:xfrm>
            <a:off x="675092" y="1182524"/>
            <a:ext cx="7903543" cy="3222998"/>
            <a:chOff x="675092" y="1182524"/>
            <a:chExt cx="7903543" cy="3222998"/>
          </a:xfrm>
        </p:grpSpPr>
        <p:sp>
          <p:nvSpPr>
            <p:cNvPr id="3" name="矩形 4"/>
            <p:cNvSpPr>
              <a:spLocks noChangeArrowheads="1"/>
            </p:cNvSpPr>
            <p:nvPr/>
          </p:nvSpPr>
          <p:spPr bwMode="auto">
            <a:xfrm>
              <a:off x="675092" y="1182524"/>
              <a:ext cx="5069406" cy="32229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眼睛是心灵的窗户，通过眼睛，人们能交流信息、相互了解。那么，从物理学角度分析，我们是怎样通过眼睛看到五彩缤纷的世界的呢？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7663" y="1746529"/>
              <a:ext cx="2760972" cy="209498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 title=""/>
          <p:cNvGrpSpPr/>
          <p:nvPr/>
        </p:nvGrpSpPr>
        <p:grpSpPr>
          <a:xfrm>
            <a:off x="1179513" y="1708874"/>
            <a:ext cx="6648450" cy="2181225"/>
            <a:chOff x="1179808" y="1491235"/>
            <a:chExt cx="6647736" cy="2181345"/>
          </a:xfrm>
        </p:grpSpPr>
        <p:pic>
          <p:nvPicPr>
            <p:cNvPr id="4146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43821" y="1732918"/>
              <a:ext cx="1983723" cy="14568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47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808" y="1491235"/>
              <a:ext cx="2196211" cy="21813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箭头: 左 6"/>
            <p:cNvSpPr/>
            <p:nvPr/>
          </p:nvSpPr>
          <p:spPr>
            <a:xfrm>
              <a:off x="3730646" y="2364408"/>
              <a:ext cx="1984162" cy="434999"/>
            </a:xfrm>
            <a:prstGeom prst="leftArrow">
              <a:avLst/>
            </a:prstGeom>
            <a:solidFill>
              <a:srgbClr val="FFE0C1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文本框 7" title=""/>
          <p:cNvSpPr txBox="1"/>
          <p:nvPr/>
        </p:nvSpPr>
        <p:spPr>
          <a:xfrm>
            <a:off x="1023648" y="4015222"/>
            <a:ext cx="703738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人眼看物体和凸透镜成像的原理是一样的。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52" title=""/>
          <p:cNvSpPr txBox="1"/>
          <p:nvPr/>
        </p:nvSpPr>
        <p:spPr>
          <a:xfrm>
            <a:off x="3758882" y="269628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新知探究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54" name="矩形 4" title=""/>
          <p:cNvSpPr>
            <a:spLocks noChangeArrowheads="1"/>
          </p:cNvSpPr>
          <p:nvPr/>
        </p:nvSpPr>
        <p:spPr bwMode="auto">
          <a:xfrm>
            <a:off x="752331" y="928544"/>
            <a:ext cx="1638172" cy="578882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5" name="矩形 4" title=""/>
          <p:cNvSpPr>
            <a:spLocks noChangeArrowheads="1"/>
          </p:cNvSpPr>
          <p:nvPr/>
        </p:nvSpPr>
        <p:spPr bwMode="auto">
          <a:xfrm>
            <a:off x="2405454" y="925369"/>
            <a:ext cx="445106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我们是如何看见物体的</a:t>
            </a:r>
            <a:endParaRPr lang="zh-CN" altLang="en-US" sz="32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: 圆角 4" title=""/>
          <p:cNvSpPr/>
          <p:nvPr/>
        </p:nvSpPr>
        <p:spPr>
          <a:xfrm>
            <a:off x="1273175" y="1806576"/>
            <a:ext cx="1141413" cy="1047750"/>
          </a:xfrm>
          <a:prstGeom prst="roundRect">
            <a:avLst/>
          </a:prstGeom>
          <a:solidFill>
            <a:srgbClr val="92D050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" name="Picture 27" title="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rcRect l="13791" t="7285" r="14732" b="6412"/>
          <a:stretch>
            <a:fillRect/>
          </a:stretch>
        </p:blipFill>
        <p:spPr>
          <a:xfrm>
            <a:off x="2938463" y="1416050"/>
            <a:ext cx="4129087" cy="316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Text Box 12" title=""/>
          <p:cNvSpPr txBox="1"/>
          <p:nvPr/>
        </p:nvSpPr>
        <p:spPr>
          <a:xfrm>
            <a:off x="1474788" y="1806575"/>
            <a:ext cx="11779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角膜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 Box 13" title=""/>
          <p:cNvSpPr txBox="1"/>
          <p:nvPr/>
        </p:nvSpPr>
        <p:spPr>
          <a:xfrm>
            <a:off x="1227138" y="2297113"/>
            <a:ext cx="1441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晶状体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 Box 20" title=""/>
          <p:cNvSpPr txBox="1"/>
          <p:nvPr/>
        </p:nvSpPr>
        <p:spPr>
          <a:xfrm>
            <a:off x="2141538" y="2982913"/>
            <a:ext cx="10652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瞳孔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Text Box 22" title=""/>
          <p:cNvSpPr txBox="1"/>
          <p:nvPr/>
        </p:nvSpPr>
        <p:spPr>
          <a:xfrm>
            <a:off x="2052638" y="1200150"/>
            <a:ext cx="14620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睫状体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 Box 23" title=""/>
          <p:cNvSpPr txBox="1"/>
          <p:nvPr/>
        </p:nvSpPr>
        <p:spPr>
          <a:xfrm>
            <a:off x="5313363" y="746125"/>
            <a:ext cx="14906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玻璃体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Line 24" title=""/>
          <p:cNvSpPr/>
          <p:nvPr/>
        </p:nvSpPr>
        <p:spPr>
          <a:xfrm flipH="1">
            <a:off x="6099463" y="3195638"/>
            <a:ext cx="194974" cy="82515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8" name="Text Box 25" title=""/>
          <p:cNvSpPr txBox="1"/>
          <p:nvPr/>
        </p:nvSpPr>
        <p:spPr>
          <a:xfrm>
            <a:off x="5664200" y="3935869"/>
            <a:ext cx="14192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视神经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Line 30" title=""/>
          <p:cNvSpPr/>
          <p:nvPr/>
        </p:nvSpPr>
        <p:spPr>
          <a:xfrm flipV="1">
            <a:off x="5187950" y="1370013"/>
            <a:ext cx="441325" cy="12207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0" name="Line 31" title=""/>
          <p:cNvSpPr/>
          <p:nvPr/>
        </p:nvSpPr>
        <p:spPr>
          <a:xfrm flipV="1">
            <a:off x="5994400" y="2590800"/>
            <a:ext cx="6365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1" name="Line 32" title=""/>
          <p:cNvSpPr/>
          <p:nvPr/>
        </p:nvSpPr>
        <p:spPr>
          <a:xfrm flipH="1" flipV="1">
            <a:off x="3206750" y="1600200"/>
            <a:ext cx="604838" cy="4191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2" name="Line 33" title=""/>
          <p:cNvSpPr/>
          <p:nvPr/>
        </p:nvSpPr>
        <p:spPr>
          <a:xfrm flipH="1" flipV="1">
            <a:off x="2368550" y="2120900"/>
            <a:ext cx="871538" cy="5032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3" name="Line 34" title=""/>
          <p:cNvSpPr/>
          <p:nvPr/>
        </p:nvSpPr>
        <p:spPr>
          <a:xfrm flipH="1" flipV="1">
            <a:off x="2368550" y="2590800"/>
            <a:ext cx="1376363" cy="368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4" name="Line 35" title=""/>
          <p:cNvSpPr/>
          <p:nvPr/>
        </p:nvSpPr>
        <p:spPr>
          <a:xfrm flipH="1">
            <a:off x="2938463" y="3094038"/>
            <a:ext cx="503237" cy="1349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" name="文本框 1" title="">
            <a:hlinkClick r:id="rId3" action="ppaction://hlinkfile"/>
          </p:cNvPr>
          <p:cNvSpPr txBox="1"/>
          <p:nvPr/>
        </p:nvSpPr>
        <p:spPr>
          <a:xfrm>
            <a:off x="1020763" y="325438"/>
            <a:ext cx="3263900" cy="585788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j-ea"/>
                <a:ea typeface="+mj-ea"/>
                <a:cs typeface="+mn-cs"/>
              </a:rPr>
              <a:t>眼睛的主要结构</a:t>
            </a:r>
            <a:endParaRPr kumimoji="0" lang="zh-CN" altLang="en-US" sz="3200" b="1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 title=""/>
          <p:cNvGrpSpPr/>
          <p:nvPr/>
        </p:nvGrpSpPr>
        <p:grpSpPr>
          <a:xfrm>
            <a:off x="6312694" y="1353571"/>
            <a:ext cx="2047535" cy="587375"/>
            <a:chOff x="6275607" y="1375103"/>
            <a:chExt cx="2521669" cy="586581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6275607" y="1375103"/>
              <a:ext cx="2521669" cy="586581"/>
            </a:xfrm>
            <a:prstGeom prst="wedgeRoundRectCallout">
              <a:avLst>
                <a:gd name="adj1" fmla="val -19977"/>
                <a:gd name="adj2" fmla="val 106877"/>
                <a:gd name="adj3" fmla="val 16667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94650" y="1425834"/>
              <a:ext cx="1988453" cy="5231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latin typeface="+mj-ea"/>
                  <a:ea typeface="+mj-ea"/>
                  <a:cs typeface="+mn-cs"/>
                </a:rPr>
                <a:t>相当于光屏</a:t>
              </a:r>
              <a:endPara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0" name="矩形: 圆角 69" title=""/>
          <p:cNvSpPr/>
          <p:nvPr/>
        </p:nvSpPr>
        <p:spPr>
          <a:xfrm>
            <a:off x="6700838" y="2281238"/>
            <a:ext cx="1139825" cy="523875"/>
          </a:xfrm>
          <a:prstGeom prst="roundRect">
            <a:avLst/>
          </a:prstGeom>
          <a:solidFill>
            <a:srgbClr val="92D050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Text Box 14" title=""/>
          <p:cNvSpPr txBox="1"/>
          <p:nvPr/>
        </p:nvSpPr>
        <p:spPr>
          <a:xfrm>
            <a:off x="6619875" y="2293938"/>
            <a:ext cx="1417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视网膜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 title=""/>
          <p:cNvGrpSpPr/>
          <p:nvPr/>
        </p:nvGrpSpPr>
        <p:grpSpPr>
          <a:xfrm>
            <a:off x="663575" y="3695353"/>
            <a:ext cx="2005013" cy="1004906"/>
            <a:chOff x="662857" y="3755141"/>
            <a:chExt cx="2005585" cy="1003548"/>
          </a:xfrm>
        </p:grpSpPr>
        <p:sp>
          <p:nvSpPr>
            <p:cNvPr id="71" name="对话气泡: 圆角矩形 70"/>
            <p:cNvSpPr/>
            <p:nvPr/>
          </p:nvSpPr>
          <p:spPr>
            <a:xfrm>
              <a:off x="662857" y="3755141"/>
              <a:ext cx="2005585" cy="1001946"/>
            </a:xfrm>
            <a:prstGeom prst="wedgeRoundRectCallout">
              <a:avLst>
                <a:gd name="adj1" fmla="val -5787"/>
                <a:gd name="adj2" fmla="val -131492"/>
                <a:gd name="adj3" fmla="val 16667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81912" y="3805872"/>
              <a:ext cx="1970650" cy="952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latin typeface="+mj-ea"/>
                  <a:ea typeface="+mj-ea"/>
                  <a:cs typeface="+mn-cs"/>
                </a:rPr>
                <a:t>可发挥凸透镜的作用</a:t>
              </a:r>
              <a:endPara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6" name="Text Box 23" title="">
            <a:hlinkClick r:id="rId3" action="ppaction://hlinkfile"/>
          </p:cNvPr>
          <p:cNvSpPr txBox="1"/>
          <p:nvPr/>
        </p:nvSpPr>
        <p:spPr>
          <a:xfrm>
            <a:off x="3132209" y="4490267"/>
            <a:ext cx="3071812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点击图片观看动画</a:t>
            </a:r>
            <a:r>
              <a:rPr lang="en-US" altLang="zh-CN" sz="2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0" grpId="0"/>
      <p:bldP spid="51" grpId="0"/>
      <p:bldP spid="54" grpId="0"/>
      <p:bldP spid="55" grpId="0"/>
      <p:bldP spid="56" grpId="0"/>
      <p:bldP spid="58" grpId="0"/>
      <p:bldP spid="70" grpId="0" animBg="1"/>
      <p:bldP spid="5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/>
        </p:nvGrpSpPr>
        <p:grpSpPr>
          <a:xfrm>
            <a:off x="4547057" y="326127"/>
            <a:ext cx="4454559" cy="2668225"/>
            <a:chOff x="4547057" y="326127"/>
            <a:chExt cx="4454559" cy="2668225"/>
          </a:xfrm>
        </p:grpSpPr>
        <p:pic>
          <p:nvPicPr>
            <p:cNvPr id="47" name="Picture 27" descr="100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13791" t="7285" r="14732" b="6412"/>
            <a:stretch>
              <a:fillRect/>
            </a:stretch>
          </p:blipFill>
          <p:spPr>
            <a:xfrm>
              <a:off x="4547057" y="340697"/>
              <a:ext cx="3490814" cy="26536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7074126" y="326127"/>
              <a:ext cx="1927490" cy="11331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800" b="1">
                  <a:latin typeface="+mj-ea"/>
                  <a:ea typeface="+mj-ea"/>
                </a:rPr>
                <a:t>成像在视网膜上</a:t>
              </a:r>
              <a:endPara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7216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06256" y="1188334"/>
            <a:ext cx="1247775" cy="97334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217" name="组合 7" title=""/>
          <p:cNvGrpSpPr/>
          <p:nvPr/>
        </p:nvGrpSpPr>
        <p:grpSpPr>
          <a:xfrm>
            <a:off x="1754700" y="1211588"/>
            <a:ext cx="5323345" cy="932365"/>
            <a:chOff x="1571268" y="2148054"/>
            <a:chExt cx="5722992" cy="101233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599843" y="2148054"/>
              <a:ext cx="5694417" cy="72468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1571268" y="2346706"/>
              <a:ext cx="5722992" cy="8136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等腰三角形 6"/>
            <p:cNvSpPr/>
            <p:nvPr/>
          </p:nvSpPr>
          <p:spPr>
            <a:xfrm rot="5895057">
              <a:off x="2910246" y="2188731"/>
              <a:ext cx="170047" cy="28257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4859450">
              <a:off x="2917390" y="2807732"/>
              <a:ext cx="171636" cy="28257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4859450">
              <a:off x="6312326" y="2379388"/>
              <a:ext cx="103300" cy="190502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6133463">
              <a:off x="6331376" y="2665447"/>
              <a:ext cx="103300" cy="190502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文本框 12" title=""/>
          <p:cNvSpPr txBox="1"/>
          <p:nvPr/>
        </p:nvSpPr>
        <p:spPr>
          <a:xfrm>
            <a:off x="562454" y="2217498"/>
            <a:ext cx="2384492" cy="573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>
                <a:latin typeface="+mj-ea"/>
                <a:ea typeface="+mj-ea"/>
              </a:rPr>
              <a:t>来自物体的光</a:t>
            </a:r>
            <a:endParaRPr kumimoji="0" lang="zh-CN" altLang="en-US" sz="2800" b="1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grpSp>
        <p:nvGrpSpPr>
          <p:cNvPr id="11" name="组合 10" title=""/>
          <p:cNvGrpSpPr/>
          <p:nvPr/>
        </p:nvGrpSpPr>
        <p:grpSpPr>
          <a:xfrm>
            <a:off x="2789192" y="2657627"/>
            <a:ext cx="5042249" cy="2145176"/>
            <a:chOff x="2789192" y="2657627"/>
            <a:chExt cx="5042249" cy="2145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9192" y="2657627"/>
              <a:ext cx="1915619" cy="214517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02233" y="3085237"/>
              <a:ext cx="3129208" cy="16933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hangingPunct="1">
                <a:lnSpc>
                  <a:spcPct val="130000"/>
                </a:lnSpc>
                <a:defRPr/>
              </a:pPr>
              <a:r>
                <a:rPr lang="zh-CN" altLang="en-US" sz="2800" b="1">
                  <a:latin typeface="+mj-ea"/>
                  <a:ea typeface="+mj-ea"/>
                </a:rPr>
                <a:t>由神经系统传到大脑，大脑处理后我们就看到了物体</a:t>
              </a:r>
              <a:endParaRPr kumimoji="0" lang="zh-CN" altLang="en-US" sz="2800" b="1" kern="12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</p:grpSp>
      <p:cxnSp>
        <p:nvCxnSpPr>
          <p:cNvPr id="17" name="直接连接符 16" title=""/>
          <p:cNvCxnSpPr/>
          <p:nvPr/>
        </p:nvCxnSpPr>
        <p:spPr>
          <a:xfrm flipV="1">
            <a:off x="4167051" y="1879027"/>
            <a:ext cx="3500846" cy="1329023"/>
          </a:xfrm>
          <a:prstGeom prst="line">
            <a:avLst/>
          </a:prstGeom>
          <a:ln w="28575">
            <a:solidFill>
              <a:srgbClr val="FF000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80" y="810726"/>
            <a:ext cx="4475620" cy="3421517"/>
          </a:xfrm>
          <a:prstGeom prst="rect">
            <a:avLst/>
          </a:prstGeom>
        </p:spPr>
      </p:pic>
      <p:sp>
        <p:nvSpPr>
          <p:cNvPr id="16" name="文本框 15" title=""/>
          <p:cNvSpPr txBox="1"/>
          <p:nvPr/>
        </p:nvSpPr>
        <p:spPr>
          <a:xfrm>
            <a:off x="4944639" y="1147162"/>
            <a:ext cx="4110355" cy="263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 b="1">
                <a:latin typeface="+mj-lt"/>
                <a:ea typeface="楷体" panose="02010609060101010101" pitchFamily="49" charset="-122"/>
              </a:rPr>
              <a:t>眼球好像一架</a:t>
            </a: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照相机，</a:t>
            </a:r>
            <a:endParaRPr lang="en-US" altLang="zh-CN" sz="2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晶状体和角膜的共同作用相当于一个凸透镜</a:t>
            </a:r>
            <a:r>
              <a:rPr lang="zh-CN" altLang="en-US" sz="2600" b="1">
                <a:latin typeface="+mj-lt"/>
                <a:ea typeface="楷体" panose="02010609060101010101" pitchFamily="49" charset="-122"/>
              </a:rPr>
              <a:t>，视网膜相当于胶片，像落在视网膜上。</a:t>
            </a:r>
            <a:endParaRPr lang="zh-CN" altLang="en-US" sz="2600" b="1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" name="Text Box 6" title=""/>
          <p:cNvSpPr txBox="1"/>
          <p:nvPr/>
        </p:nvSpPr>
        <p:spPr>
          <a:xfrm>
            <a:off x="5927138" y="2857892"/>
            <a:ext cx="2941831" cy="988797"/>
          </a:xfrm>
          <a:prstGeom prst="rect">
            <a:avLst/>
          </a:prstGeom>
          <a:noFill/>
          <a:ln w="1905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晶状体变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，折光能力变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____.</a:t>
            </a:r>
            <a:endParaRPr lang="zh-CN" altLang="en-US" sz="2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6" title=""/>
          <p:cNvSpPr txBox="1"/>
          <p:nvPr/>
        </p:nvSpPr>
        <p:spPr>
          <a:xfrm>
            <a:off x="5927138" y="927064"/>
            <a:ext cx="2897369" cy="988797"/>
          </a:xfrm>
          <a:prstGeom prst="rect">
            <a:avLst/>
          </a:prstGeom>
          <a:noFill/>
          <a:ln w="1905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晶状体变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，折光能力变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____.</a:t>
            </a:r>
            <a:endParaRPr lang="zh-CN" altLang="en-US" sz="2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 title=""/>
          <p:cNvGrpSpPr/>
          <p:nvPr/>
        </p:nvGrpSpPr>
        <p:grpSpPr>
          <a:xfrm>
            <a:off x="742020" y="692968"/>
            <a:ext cx="4925271" cy="1497620"/>
            <a:chOff x="742020" y="692968"/>
            <a:chExt cx="4925271" cy="1497620"/>
          </a:xfrm>
        </p:grpSpPr>
        <p:pic>
          <p:nvPicPr>
            <p:cNvPr id="6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4802" y="692968"/>
              <a:ext cx="4112489" cy="14976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" name="组合 9"/>
            <p:cNvGrpSpPr/>
            <p:nvPr/>
          </p:nvGrpSpPr>
          <p:grpSpPr>
            <a:xfrm>
              <a:off x="742020" y="791610"/>
              <a:ext cx="592713" cy="1300336"/>
              <a:chOff x="1496045" y="355879"/>
              <a:chExt cx="592713" cy="1300336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1536235" y="363553"/>
                <a:ext cx="491669" cy="1292662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496045" y="355879"/>
                <a:ext cx="592713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zh-CN" altLang="en-US" sz="2600" b="1" kern="1200" cap="none" spc="0" normalizeH="0" baseline="0" noProof="0">
                    <a:latin typeface="+mj-ea"/>
                    <a:ea typeface="+mj-ea"/>
                    <a:cs typeface="+mn-cs"/>
                  </a:rPr>
                  <a:t>看远处</a:t>
                </a:r>
                <a:endParaRPr kumimoji="0" lang="zh-CN" altLang="en-US" sz="2600" b="1" kern="1200" cap="none" spc="0" normalizeH="0" baseline="0" noProof="0">
                  <a:latin typeface="+mj-ea"/>
                  <a:ea typeface="+mj-ea"/>
                  <a:cs typeface="+mn-cs"/>
                </a:endParaRPr>
              </a:p>
            </p:txBody>
          </p:sp>
        </p:grpSp>
      </p:grpSp>
      <p:sp>
        <p:nvSpPr>
          <p:cNvPr id="4" name="矩形 3" title=""/>
          <p:cNvSpPr/>
          <p:nvPr/>
        </p:nvSpPr>
        <p:spPr>
          <a:xfrm>
            <a:off x="7433749" y="2841282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7693596" y="3333725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7492031" y="928898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 title=""/>
          <p:cNvSpPr/>
          <p:nvPr/>
        </p:nvSpPr>
        <p:spPr>
          <a:xfrm>
            <a:off x="7751878" y="1395312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 title=""/>
          <p:cNvGrpSpPr/>
          <p:nvPr/>
        </p:nvGrpSpPr>
        <p:grpSpPr>
          <a:xfrm>
            <a:off x="742020" y="2516471"/>
            <a:ext cx="4925271" cy="1611032"/>
            <a:chOff x="742020" y="2516471"/>
            <a:chExt cx="4925271" cy="1611032"/>
          </a:xfrm>
        </p:grpSpPr>
        <p:pic>
          <p:nvPicPr>
            <p:cNvPr id="8240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4801" y="2516471"/>
              <a:ext cx="4112490" cy="161103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742020" y="2631918"/>
              <a:ext cx="592713" cy="1300336"/>
              <a:chOff x="1496045" y="355879"/>
              <a:chExt cx="592713" cy="1300336"/>
            </a:xfrm>
          </p:grpSpPr>
          <p:sp>
            <p:nvSpPr>
              <p:cNvPr id="18" name="矩形: 圆角 17"/>
              <p:cNvSpPr/>
              <p:nvPr/>
            </p:nvSpPr>
            <p:spPr>
              <a:xfrm>
                <a:off x="1536235" y="363553"/>
                <a:ext cx="491669" cy="1292662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496045" y="355879"/>
                <a:ext cx="592713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zh-CN" altLang="en-US" sz="2600" b="1" kern="1200" cap="none" spc="0" normalizeH="0" baseline="0" noProof="0">
                    <a:latin typeface="+mj-ea"/>
                    <a:ea typeface="+mj-ea"/>
                    <a:cs typeface="+mn-cs"/>
                  </a:rPr>
                  <a:t>看近处</a:t>
                </a:r>
                <a:endParaRPr kumimoji="0" lang="zh-CN" altLang="en-US" sz="2600" b="1" kern="1200" cap="none" spc="0" normalizeH="0" baseline="0" noProof="0">
                  <a:latin typeface="+mj-ea"/>
                  <a:ea typeface="+mj-ea"/>
                  <a:cs typeface="+mn-cs"/>
                </a:endParaRPr>
              </a:p>
            </p:txBody>
          </p:sp>
        </p:grpSp>
      </p:grpSp>
      <p:sp>
        <p:nvSpPr>
          <p:cNvPr id="22" name="Text Box 16" title=""/>
          <p:cNvSpPr txBox="1"/>
          <p:nvPr/>
        </p:nvSpPr>
        <p:spPr>
          <a:xfrm>
            <a:off x="359781" y="4302001"/>
            <a:ext cx="7333815" cy="541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人眼调节原理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改变晶状体的厚度（焦距）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12" grpId="0" animBg="1"/>
      <p:bldP spid="4" grpId="0"/>
      <p:bldP spid="11" grpId="0"/>
      <p:bldP spid="13" grpId="0"/>
      <p:bldP spid="14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3" title=""/>
          <p:cNvSpPr txBox="1">
            <a:spLocks noChangeArrowheads="1"/>
          </p:cNvSpPr>
          <p:nvPr/>
        </p:nvSpPr>
        <p:spPr bwMode="auto">
          <a:xfrm>
            <a:off x="476251" y="309563"/>
            <a:ext cx="763905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0066CC"/>
                </a:solidFill>
                <a:latin typeface="黑体" panose="02010609060101010101" pitchFamily="49" charset="-122"/>
              </a:rPr>
              <a:t>　　</a:t>
            </a:r>
            <a:r>
              <a:rPr kumimoji="1" lang="zh-CN" altLang="en-US">
                <a:solidFill>
                  <a:prstClr val="black"/>
                </a:solidFill>
                <a:latin typeface="黑体" panose="02010609060101010101" pitchFamily="49" charset="-122"/>
              </a:rPr>
              <a:t>若晶状体不能调节或调节能力减弱会出现什么情况呢？</a:t>
            </a:r>
            <a:endParaRPr kumimoji="1"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TextBox 2" title=""/>
          <p:cNvSpPr txBox="1">
            <a:spLocks noChangeArrowheads="1"/>
          </p:cNvSpPr>
          <p:nvPr/>
        </p:nvSpPr>
        <p:spPr bwMode="auto">
          <a:xfrm>
            <a:off x="2290763" y="1301433"/>
            <a:ext cx="4456112" cy="528637"/>
          </a:xfrm>
          <a:prstGeom prst="rect">
            <a:avLst/>
          </a:prstGeom>
          <a:noFill/>
          <a:ln w="9525">
            <a:solidFill>
              <a:srgbClr val="3D8F95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FF0000"/>
                </a:solidFill>
                <a:latin typeface="黑体" panose="02010609060101010101" pitchFamily="49" charset="-122"/>
              </a:rPr>
              <a:t>看清物体的范围减小了</a:t>
            </a:r>
            <a:endParaRPr kumimoji="1" lang="zh-CN" altLang="en-US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AutoShape 9" title=""/>
          <p:cNvSpPr>
            <a:spLocks noChangeArrowheads="1"/>
          </p:cNvSpPr>
          <p:nvPr/>
        </p:nvSpPr>
        <p:spPr bwMode="auto">
          <a:xfrm>
            <a:off x="2546350" y="1884045"/>
            <a:ext cx="500063" cy="674688"/>
          </a:xfrm>
          <a:prstGeom prst="downArrow">
            <a:avLst>
              <a:gd name="adj1" fmla="val 50000"/>
              <a:gd name="adj2" fmla="val 36279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kumimoji="1"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5" name="TextBox 4" title=""/>
          <p:cNvSpPr txBox="1">
            <a:spLocks noChangeArrowheads="1"/>
          </p:cNvSpPr>
          <p:nvPr/>
        </p:nvSpPr>
        <p:spPr bwMode="auto">
          <a:xfrm>
            <a:off x="1016000" y="2593658"/>
            <a:ext cx="3408363" cy="955675"/>
          </a:xfrm>
          <a:prstGeom prst="rect">
            <a:avLst/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1F497D"/>
                </a:solidFill>
                <a:latin typeface="黑体" panose="02010609060101010101" pitchFamily="49" charset="-122"/>
              </a:rPr>
              <a:t>只能看清近处的物体</a:t>
            </a:r>
            <a:endParaRPr kumimoji="1" lang="en-US" altLang="zh-CN">
              <a:solidFill>
                <a:srgbClr val="1F497D"/>
              </a:solidFill>
              <a:latin typeface="黑体" panose="02010609060101010101" pitchFamily="49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1F497D"/>
                </a:solidFill>
                <a:latin typeface="黑体" panose="02010609060101010101" pitchFamily="49" charset="-122"/>
              </a:rPr>
              <a:t>看不清远处的物体</a:t>
            </a:r>
            <a:endParaRPr kumimoji="1" lang="zh-CN" altLang="en-US">
              <a:solidFill>
                <a:srgbClr val="1F497D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AutoShape 9" title=""/>
          <p:cNvSpPr>
            <a:spLocks noChangeArrowheads="1"/>
          </p:cNvSpPr>
          <p:nvPr/>
        </p:nvSpPr>
        <p:spPr bwMode="auto">
          <a:xfrm>
            <a:off x="6078538" y="1884045"/>
            <a:ext cx="498475" cy="674688"/>
          </a:xfrm>
          <a:prstGeom prst="downArrow">
            <a:avLst>
              <a:gd name="adj1" fmla="val 50000"/>
              <a:gd name="adj2" fmla="val 36394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kumimoji="1"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TextBox 6" title=""/>
          <p:cNvSpPr txBox="1">
            <a:spLocks noChangeArrowheads="1"/>
          </p:cNvSpPr>
          <p:nvPr/>
        </p:nvSpPr>
        <p:spPr bwMode="auto">
          <a:xfrm>
            <a:off x="4706938" y="2593658"/>
            <a:ext cx="3408362" cy="955675"/>
          </a:xfrm>
          <a:prstGeom prst="rect">
            <a:avLst/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1F497D"/>
                </a:solidFill>
                <a:latin typeface="黑体" panose="02010609060101010101" pitchFamily="49" charset="-122"/>
              </a:rPr>
              <a:t>只能看清远处的物体</a:t>
            </a:r>
            <a:endParaRPr kumimoji="1" lang="en-US" altLang="zh-CN">
              <a:solidFill>
                <a:srgbClr val="1F497D"/>
              </a:solidFill>
              <a:latin typeface="黑体" panose="02010609060101010101" pitchFamily="49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1F497D"/>
                </a:solidFill>
                <a:latin typeface="黑体" panose="02010609060101010101" pitchFamily="49" charset="-122"/>
              </a:rPr>
              <a:t>看不清近处的物体</a:t>
            </a:r>
            <a:endParaRPr kumimoji="1" lang="zh-CN" altLang="en-US">
              <a:solidFill>
                <a:srgbClr val="1F497D"/>
              </a:solidFill>
              <a:latin typeface="黑体" panose="02010609060101010101" pitchFamily="49" charset="-122"/>
            </a:endParaRPr>
          </a:p>
        </p:txBody>
      </p:sp>
      <p:sp>
        <p:nvSpPr>
          <p:cNvPr id="8" name="AutoShape 9" title=""/>
          <p:cNvSpPr>
            <a:spLocks noChangeArrowheads="1"/>
          </p:cNvSpPr>
          <p:nvPr/>
        </p:nvSpPr>
        <p:spPr bwMode="auto">
          <a:xfrm>
            <a:off x="2546350" y="3625533"/>
            <a:ext cx="500063" cy="674687"/>
          </a:xfrm>
          <a:prstGeom prst="downArrow">
            <a:avLst>
              <a:gd name="adj1" fmla="val 50000"/>
              <a:gd name="adj2" fmla="val 36279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kumimoji="1"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9" name="AutoShape 9" title=""/>
          <p:cNvSpPr>
            <a:spLocks noChangeArrowheads="1"/>
          </p:cNvSpPr>
          <p:nvPr/>
        </p:nvSpPr>
        <p:spPr bwMode="auto">
          <a:xfrm>
            <a:off x="6122988" y="3625533"/>
            <a:ext cx="498475" cy="674687"/>
          </a:xfrm>
          <a:prstGeom prst="downArrow">
            <a:avLst>
              <a:gd name="adj1" fmla="val 50000"/>
              <a:gd name="adj2" fmla="val 36394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kumimoji="1"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10" name="TextBox 9" title=""/>
          <p:cNvSpPr txBox="1">
            <a:spLocks noChangeArrowheads="1"/>
          </p:cNvSpPr>
          <p:nvPr/>
        </p:nvSpPr>
        <p:spPr bwMode="auto">
          <a:xfrm>
            <a:off x="2222500" y="4352608"/>
            <a:ext cx="1265238" cy="528637"/>
          </a:xfrm>
          <a:prstGeom prst="rect">
            <a:avLst/>
          </a:prstGeom>
          <a:noFill/>
          <a:ln w="9525">
            <a:solidFill>
              <a:srgbClr val="3D8F95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FF0000"/>
                </a:solidFill>
                <a:latin typeface="黑体" panose="02010609060101010101" pitchFamily="49" charset="-122"/>
              </a:rPr>
              <a:t>近视眼</a:t>
            </a:r>
            <a:endParaRPr kumimoji="1" lang="zh-CN" altLang="en-US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1" name="TextBox 10" title=""/>
          <p:cNvSpPr txBox="1">
            <a:spLocks noChangeArrowheads="1"/>
          </p:cNvSpPr>
          <p:nvPr/>
        </p:nvSpPr>
        <p:spPr bwMode="auto">
          <a:xfrm>
            <a:off x="5788025" y="4363720"/>
            <a:ext cx="1265238" cy="528638"/>
          </a:xfrm>
          <a:prstGeom prst="rect">
            <a:avLst/>
          </a:prstGeom>
          <a:noFill/>
          <a:ln w="9525">
            <a:solidFill>
              <a:srgbClr val="3D8F95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kumimoji="1" lang="zh-CN" altLang="en-US">
                <a:solidFill>
                  <a:srgbClr val="FF0000"/>
                </a:solidFill>
                <a:latin typeface="黑体" panose="02010609060101010101" pitchFamily="49" charset="-122"/>
              </a:rPr>
              <a:t>远视眼</a:t>
            </a:r>
            <a:endParaRPr kumimoji="1" lang="zh-CN" altLang="en-US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TFmYzMxYzE1NGFjZjA3YzNlZjRkZGVhNjQyYmRkOTYifQ==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2800" b="1" dirty="0" smtClean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resentationFormat>On-screen Show (16:9)</PresentationFormat>
  <Paragraphs>118</Paragraphs>
  <Slides>28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Times New Roman</vt:lpstr>
      <vt:lpstr>黑体</vt:lpstr>
      <vt:lpstr>楷体</vt:lpstr>
      <vt:lpstr>等线 Light</vt:lpstr>
      <vt:lpstr>等线</vt:lpstr>
      <vt:lpstr>宋体</vt:lpstr>
      <vt:lpstr>Wingdings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2024-08-07T15:21:59Z</cp:lastPrinted>
  <dcterms:created xsi:type="dcterms:W3CDTF">2024-08-07T15:21:59Z</dcterms:created>
  <dcterms:modified xsi:type="dcterms:W3CDTF">2024-08-07T07:21:59Z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