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7" r:id="rId4"/>
    <p:sldId id="428" r:id="rId5"/>
    <p:sldId id="292" r:id="rId6"/>
    <p:sldId id="415" r:id="rId7"/>
    <p:sldId id="418" r:id="rId8"/>
    <p:sldId id="422" r:id="rId9"/>
    <p:sldId id="429" r:id="rId10"/>
    <p:sldId id="419" r:id="rId11"/>
    <p:sldId id="416" r:id="rId12"/>
    <p:sldId id="430" r:id="rId13"/>
    <p:sldId id="417" r:id="rId14"/>
    <p:sldId id="435" r:id="rId15"/>
    <p:sldId id="454" r:id="rId16"/>
    <p:sldId id="453" r:id="rId17"/>
    <p:sldId id="455" r:id="rId18"/>
    <p:sldId id="456" r:id="rId19"/>
    <p:sldId id="457" r:id="rId20"/>
    <p:sldId id="458" r:id="rId21"/>
    <p:sldId id="459" r:id="rId22"/>
    <p:sldId id="465" r:id="rId23"/>
    <p:sldId id="466" r:id="rId24"/>
  </p:sldIdLst>
  <p:sldSz cx="12192000" cy="6858000"/>
  <p:notesSz cx="6858000" cy="9144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89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3" d="100"/>
          <a:sy n="103" d="100"/>
        </p:scale>
        <p:origin x="-1206" y="-96"/>
      </p:cViewPr>
      <p:guideLst>
        <p:guide orient="horz" pos="2231"/>
        <p:guide pos="3896"/>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9.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p:sp>
        <p:nvSpPr>
          <p:cNvPr id="27650" name="页眉占位符 27649"/>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27651" name="日期占位符 27650"/>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a:p>
        </p:txBody>
      </p:sp>
      <p:sp>
        <p:nvSpPr>
          <p:cNvPr id="27652" name="幻灯片图像占位符 27651"/>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27653" name="文本占位符 27652"/>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7654" name="页脚占位符 27653"/>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a:p>
        </p:txBody>
      </p:sp>
      <p:sp>
        <p:nvSpPr>
          <p:cNvPr id="27655" name="灯片编号占位符 27654"/>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a:t/>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
        <p:nvSpPr>
          <p:cNvPr id="5" name="文本框 4"/>
          <p:cNvSpPr txBox="1"/>
          <p:nvPr userDrawn="1"/>
        </p:nvSpPr>
        <p:spPr>
          <a:xfrm>
            <a:off x="1343660" y="2997200"/>
            <a:ext cx="9804400" cy="521970"/>
          </a:xfrm>
          <a:prstGeom prst="rect">
            <a:avLst/>
          </a:prstGeom>
          <a:noFill/>
        </p:spPr>
        <p:txBody>
          <a:bodyPr wrap="square" rtlCol="0" anchor="t">
            <a:spAutoFit/>
          </a:bodyPr>
          <a:lstStyle/>
          <a:p>
            <a:r>
              <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endPar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endParaRPr>
          </a:p>
        </p:txBody>
      </p:sp>
      <p:cxnSp>
        <p:nvCxnSpPr>
          <p:cNvPr id="6" name="直接连接符 5"/>
          <p:cNvCxnSpPr/>
          <p:nvPr userDrawn="1"/>
        </p:nvCxnSpPr>
        <p:spPr>
          <a:xfrm flipV="1">
            <a:off x="839630" y="621119"/>
            <a:ext cx="5556738" cy="0"/>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76919" y="362522"/>
            <a:ext cx="445481" cy="469613"/>
            <a:chOff x="2121873" y="1511588"/>
            <a:chExt cx="445481" cy="469613"/>
          </a:xfrm>
        </p:grpSpPr>
        <p:sp>
          <p:nvSpPr>
            <p:cNvPr id="8" name="矩形 7"/>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userDrawn="1"/>
        </p:nvSpPr>
        <p:spPr>
          <a:xfrm>
            <a:off x="640080" y="65405"/>
            <a:ext cx="6411595" cy="553085"/>
          </a:xfrm>
          <a:prstGeom prst="rect">
            <a:avLst/>
          </a:prstGeom>
          <a:noFill/>
        </p:spPr>
        <p:txBody>
          <a:bodyPr wrap="square" rtlCol="0">
            <a:spAutoFit/>
          </a:bodyPr>
          <a:lstStyle/>
          <a:p>
            <a:pPr algn="ctr"/>
            <a:r>
              <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跨学科实践：探究厨房中的物态变化</a:t>
            </a:r>
            <a:endPar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
        <p:nvSpPr>
          <p:cNvPr id="5" name="文本框 4"/>
          <p:cNvSpPr txBox="1"/>
          <p:nvPr userDrawn="1"/>
        </p:nvSpPr>
        <p:spPr>
          <a:xfrm>
            <a:off x="1343660" y="2997200"/>
            <a:ext cx="9804400" cy="521970"/>
          </a:xfrm>
          <a:prstGeom prst="rect">
            <a:avLst/>
          </a:prstGeom>
          <a:noFill/>
        </p:spPr>
        <p:txBody>
          <a:bodyPr wrap="square" rtlCol="0" anchor="t">
            <a:spAutoFit/>
          </a:bodyPr>
          <a:lstStyle/>
          <a:p>
            <a:r>
              <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endPar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endParaRPr>
          </a:p>
        </p:txBody>
      </p:sp>
      <p:cxnSp>
        <p:nvCxnSpPr>
          <p:cNvPr id="6" name="直接连接符 5"/>
          <p:cNvCxnSpPr/>
          <p:nvPr userDrawn="1"/>
        </p:nvCxnSpPr>
        <p:spPr>
          <a:xfrm flipV="1">
            <a:off x="839630" y="621119"/>
            <a:ext cx="5556738" cy="0"/>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76919" y="362522"/>
            <a:ext cx="445481" cy="469613"/>
            <a:chOff x="2121873" y="1511588"/>
            <a:chExt cx="445481" cy="469613"/>
          </a:xfrm>
        </p:grpSpPr>
        <p:sp>
          <p:nvSpPr>
            <p:cNvPr id="8" name="矩形 7"/>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userDrawn="1"/>
        </p:nvSpPr>
        <p:spPr>
          <a:xfrm>
            <a:off x="640080" y="65405"/>
            <a:ext cx="6411595" cy="553085"/>
          </a:xfrm>
          <a:prstGeom prst="rect">
            <a:avLst/>
          </a:prstGeom>
          <a:noFill/>
        </p:spPr>
        <p:txBody>
          <a:bodyPr wrap="square" rtlCol="0">
            <a:spAutoFit/>
          </a:bodyPr>
          <a:lstStyle/>
          <a:p>
            <a:pPr algn="ctr"/>
            <a:r>
              <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跨学科实践：探究厨房中的物态变化</a:t>
            </a:r>
            <a:endPar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image" Target="../media/image3.png" /><Relationship Id="rId16"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2.png" /><Relationship Id="rId15" Type="http://schemas.openxmlformats.org/officeDocument/2006/relationships/image" Target="../media/image3.png"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5"/>
          <a:stretch>
            <a:fillRect/>
          </a:stretch>
        </a:blipFill>
        <a:effectLst/>
      </p:bgPr>
    </p:bg>
    <p:spTree>
      <p:nvGrpSpPr>
        <p:cNvPr id="1" name=""/>
        <p:cNvGrpSpPr/>
        <p:nvPr/>
      </p:nvGrpSpPr>
      <p:grpSpPr/>
      <p:pic>
        <p:nvPicPr>
          <p:cNvPr id="1031" name="图片 1030" descr="课件母版背景副本"/>
          <p:cNvPicPr>
            <a:picLocks noChangeAspect="1"/>
          </p:cNvPicPr>
          <p:nvPr userDrawn="1"/>
        </p:nvPicPr>
        <p:blipFill>
          <a:blip r:embed="rId12"/>
          <a:stretch>
            <a:fillRect/>
          </a:stretch>
        </p:blipFill>
        <p:spPr>
          <a:xfrm>
            <a:off x="0" y="0"/>
            <a:ext cx="12192000" cy="6858000"/>
          </a:xfrm>
          <a:prstGeom prst="rect">
            <a:avLst/>
          </a:prstGeom>
          <a:noFill/>
          <a:ln w="9525">
            <a:noFill/>
          </a:ln>
        </p:spPr>
      </p:pic>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pic>
        <p:nvPicPr>
          <p:cNvPr id="103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5"/>
          <a:stretch>
            <a:fillRect/>
          </a:stretch>
        </a:blipFill>
        <a:effectLst/>
      </p:bgPr>
    </p:bg>
    <p:spTree>
      <p:nvGrpSpPr>
        <p:cNvPr id="1" name=""/>
        <p:cNvGrpSpPr/>
        <p:nvPr/>
      </p:nvGrpSpPr>
      <p:grpSpPr/>
      <p:pic>
        <p:nvPicPr>
          <p:cNvPr id="1031" name="图片 1030" descr="课件母版背景副本"/>
          <p:cNvPicPr>
            <a:picLocks noChangeAspect="1"/>
          </p:cNvPicPr>
          <p:nvPr userDrawn="1"/>
        </p:nvPicPr>
        <p:blipFill>
          <a:blip r:embed="rId12"/>
          <a:stretch>
            <a:fillRect/>
          </a:stretch>
        </p:blipFill>
        <p:spPr>
          <a:xfrm>
            <a:off x="0" y="0"/>
            <a:ext cx="12192000" cy="6858000"/>
          </a:xfrm>
          <a:prstGeom prst="rect">
            <a:avLst/>
          </a:prstGeom>
          <a:noFill/>
          <a:ln w="9525">
            <a:noFill/>
          </a:ln>
        </p:spPr>
      </p:pic>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pic>
        <p:nvPicPr>
          <p:cNvPr id="103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 Id="rId3"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2.xml" /><Relationship Id="rId3" Type="http://schemas.openxmlformats.org/officeDocument/2006/relationships/image" Target="../media/image14.png" /><Relationship Id="rId4"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xml" /><Relationship Id="rId3" Type="http://schemas.openxmlformats.org/officeDocument/2006/relationships/image" Target="../media/image17.jpeg" /><Relationship Id="rId4" Type="http://schemas.openxmlformats.org/officeDocument/2006/relationships/image" Target="../media/image1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4.xml"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19.jpeg" /><Relationship Id="rId6"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xml" /><Relationship Id="rId3" Type="http://schemas.openxmlformats.org/officeDocument/2006/relationships/image" Target="../media/image17.jpeg" /><Relationship Id="rId4"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6.xml" /><Relationship Id="rId3" Type="http://schemas.openxmlformats.org/officeDocument/2006/relationships/image" Target="../media/image17.jpeg" /><Relationship Id="rId4" Type="http://schemas.openxmlformats.org/officeDocument/2006/relationships/image" Target="../media/image1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7.xml" /><Relationship Id="rId3" Type="http://schemas.openxmlformats.org/officeDocument/2006/relationships/image" Target="../media/image21.jpeg" /><Relationship Id="rId4" Type="http://schemas.openxmlformats.org/officeDocument/2006/relationships/image" Target="../media/image2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8.xml" /><Relationship Id="rId3" Type="http://schemas.openxmlformats.org/officeDocument/2006/relationships/image" Target="../media/image21.jpeg" /><Relationship Id="rId4"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1.png" /><Relationship Id="rId3" Type="http://schemas.openxmlformats.org/officeDocument/2006/relationships/image" Target="../media/image1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spTree>
      <p:nvGrpSpPr>
        <p:cNvPr id="1" name=""/>
        <p:cNvGrpSpPr/>
        <p:nvPr/>
      </p:nvGrpSpPr>
      <p:grpSpPr>
        <a:xfrm>
          <a:off x="0" y="0"/>
          <a:ext cx="0" cy="0"/>
        </a:xfrm>
      </p:grpSpPr>
      <p:sp>
        <p:nvSpPr>
          <p:cNvPr id="3" name="Text Box 4" title=""/>
          <p:cNvSpPr txBox="1"/>
          <p:nvPr/>
        </p:nvSpPr>
        <p:spPr>
          <a:xfrm>
            <a:off x="177800" y="1703388"/>
            <a:ext cx="7845425" cy="829945"/>
          </a:xfrm>
          <a:prstGeom prst="rect">
            <a:avLst/>
          </a:prstGeom>
          <a:noFill/>
          <a:ln w="9525">
            <a:noFill/>
          </a:ln>
        </p:spPr>
        <p:txBody>
          <a:bodyPr anchor="t" anchorCtr="0">
            <a:spAutoFit/>
          </a:bodyPr>
          <a:lstStyle/>
          <a:p>
            <a:r>
              <a:rPr lang="zh-CN" altLang="en-US" sz="4800">
                <a:solidFill>
                  <a:srgbClr val="070707"/>
                </a:solidFill>
                <a:latin typeface="隶书" panose="02010509060101010101" pitchFamily="49" charset="-122"/>
                <a:ea typeface="隶书" panose="02010509060101010101" pitchFamily="49" charset="-122"/>
              </a:rPr>
              <a:t>第三章    物态变化</a:t>
            </a:r>
            <a:endParaRPr lang="zh-CN" altLang="en-US" sz="4800">
              <a:solidFill>
                <a:srgbClr val="070707"/>
              </a:solidFill>
              <a:latin typeface="隶书" panose="02010509060101010101" pitchFamily="49" charset="-122"/>
              <a:ea typeface="隶书" panose="02010509060101010101" pitchFamily="49" charset="-122"/>
            </a:endParaRPr>
          </a:p>
        </p:txBody>
      </p:sp>
      <p:sp>
        <p:nvSpPr>
          <p:cNvPr id="4" name="Rectangle 5" title=""/>
          <p:cNvSpPr/>
          <p:nvPr/>
        </p:nvSpPr>
        <p:spPr>
          <a:xfrm>
            <a:off x="637858" y="3213101"/>
            <a:ext cx="11414760" cy="970915"/>
          </a:xfrm>
          <a:prstGeom prst="rect">
            <a:avLst/>
          </a:prstGeom>
          <a:noFill/>
          <a:ln w="9525">
            <a:noFill/>
          </a:ln>
        </p:spPr>
        <p:txBody>
          <a:bodyPr wrap="none" anchor="ctr" anchorCtr="0">
            <a:spAutoFit/>
          </a:bodyPr>
          <a:lstStyle/>
          <a:p>
            <a:pPr algn="ctr">
              <a:lnSpc>
                <a:spcPct val="130000"/>
              </a:lnSpc>
            </a:pPr>
            <a:r>
              <a:rPr lang="zh-CN"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第</a:t>
            </a:r>
            <a:r>
              <a:rPr lang="en-US"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5</a:t>
            </a:r>
            <a:r>
              <a:rPr lang="zh-CN" altLang="en-US" sz="4400" b="1">
                <a:solidFill>
                  <a:srgbClr val="FF0000"/>
                </a:solidFill>
                <a:latin typeface="隶书" panose="02010509060101010101" pitchFamily="49" charset="-122"/>
                <a:ea typeface="隶书" panose="02010509060101010101" pitchFamily="49" charset="-122"/>
                <a:cs typeface="隶书" panose="02010509060101010101" pitchFamily="49" charset="-122"/>
              </a:rPr>
              <a:t>节</a:t>
            </a:r>
            <a:r>
              <a:rPr lang="en-US"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  </a:t>
            </a:r>
            <a:r>
              <a:rPr lang="zh-CN"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跨学科实践：探究厨房中的物态变化</a:t>
            </a:r>
            <a:r>
              <a:rPr lang="zh-CN" altLang="zh-CN" sz="4400" b="1">
                <a:latin typeface="隶书" panose="02010509060101010101" pitchFamily="49" charset="-122"/>
                <a:ea typeface="隶书" panose="02010509060101010101" pitchFamily="49" charset="-122"/>
                <a:cs typeface="隶书" panose="02010509060101010101" pitchFamily="49" charset="-122"/>
              </a:rPr>
              <a:t> </a:t>
            </a:r>
            <a:endParaRPr lang="zh-CN" altLang="zh-CN" sz="4400" b="1">
              <a:latin typeface="隶书" panose="02010509060101010101" pitchFamily="49" charset="-122"/>
              <a:ea typeface="隶书" panose="02010509060101010101" pitchFamily="49" charset="-122"/>
              <a:cs typeface="隶书" panose="02010509060101010101" pitchFamily="49" charset="-122"/>
            </a:endParaRPr>
          </a:p>
        </p:txBody>
      </p:sp>
    </p:spTree>
  </p:cSld>
  <p:clrMapOvr>
    <a:masterClrMapping/>
  </p:clrMapOvr>
  <p:transition spd="slow">
    <p:randomBar dir="vert"/>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title=""/>
          <p:cNvSpPr txBox="1"/>
          <p:nvPr/>
        </p:nvSpPr>
        <p:spPr>
          <a:xfrm>
            <a:off x="983615" y="1844675"/>
            <a:ext cx="6096000" cy="3322955"/>
          </a:xfrm>
          <a:prstGeom prst="rect">
            <a:avLst/>
          </a:prstGeom>
          <a:noFill/>
        </p:spPr>
        <p:txBody>
          <a:bodyPr wrap="square" rtlCol="0" anchor="t">
            <a:spAutoFit/>
          </a:bodyPr>
          <a:lstStyle/>
          <a:p>
            <a:pPr>
              <a:lnSpc>
                <a:spcPct val="150000"/>
              </a:lnSpc>
            </a:pPr>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注意</a:t>
            </a:r>
            <a:r>
              <a:rPr lang="zh-CN" altLang="en-US" sz="2800" b="1" smtClean="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a:t>
            </a:r>
            <a:endParaRPr lang="en-US" alt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a:lnSpc>
                <a:spcPct val="150000"/>
              </a:lnSpc>
            </a:pPr>
            <a:r>
              <a:rPr lang="zh-CN" altLang="en-US" sz="2800">
                <a:latin typeface="华文楷体" panose="02010600040101010101" pitchFamily="2" charset="-122"/>
                <a:ea typeface="华文楷体" panose="02010600040101010101" pitchFamily="2" charset="-122"/>
                <a:cs typeface="华文楷体" panose="02010600040101010101" pitchFamily="2" charset="-122"/>
                <a:sym typeface="+mn-ea"/>
              </a:rPr>
              <a:t>在家中实验前</a:t>
            </a:r>
            <a:r>
              <a:rPr lang="en-US" altLang="zh-CN" sz="280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800">
                <a:latin typeface="华文楷体" panose="02010600040101010101" pitchFamily="2" charset="-122"/>
                <a:ea typeface="华文楷体" panose="02010600040101010101" pitchFamily="2" charset="-122"/>
                <a:cs typeface="华文楷体" panose="02010600040101010101" pitchFamily="2" charset="-122"/>
                <a:sym typeface="+mn-ea"/>
              </a:rPr>
              <a:t>请确保你处于安全的操作环境中，并能正确使用各种厨具，家中还应有成年人在场，操作时须注意避免烫伤</a:t>
            </a:r>
            <a:r>
              <a:rPr lang="en-US" altLang="zh-CN" sz="280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en-US" altLang="zh-CN" sz="2800">
              <a:latin typeface="华文楷体" panose="02010600040101010101" pitchFamily="2" charset="-122"/>
              <a:ea typeface="华文楷体" panose="02010600040101010101" pitchFamily="2" charset="-122"/>
              <a:cs typeface="华文楷体" panose="02010600040101010101" pitchFamily="2" charset="-122"/>
              <a:sym typeface="+mn-ea"/>
            </a:endParaRPr>
          </a:p>
        </p:txBody>
      </p:sp>
      <p:pic>
        <p:nvPicPr>
          <p:cNvPr id="3" name="图片 2" title=""/>
          <p:cNvPicPr>
            <a:picLocks noChangeAspect="1"/>
          </p:cNvPicPr>
          <p:nvPr/>
        </p:nvPicPr>
        <p:blipFill>
          <a:blip r:embed="rId2"/>
          <a:stretch>
            <a:fillRect/>
          </a:stretch>
        </p:blipFill>
        <p:spPr>
          <a:xfrm>
            <a:off x="7607935" y="1484630"/>
            <a:ext cx="2881630" cy="3852545"/>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title=""/>
          <p:cNvSpPr txBox="1"/>
          <p:nvPr/>
        </p:nvSpPr>
        <p:spPr>
          <a:xfrm>
            <a:off x="1494155" y="2564765"/>
            <a:ext cx="9587230" cy="2676525"/>
          </a:xfrm>
          <a:prstGeom prst="rect">
            <a:avLst/>
          </a:prstGeom>
          <a:noFill/>
        </p:spPr>
        <p:txBody>
          <a:bodyPr wrap="square" rtlCol="0" anchor="t">
            <a:spAutoFit/>
          </a:bodyPr>
          <a:lstStyle/>
          <a:p>
            <a:pPr indent="457200">
              <a:lnSpc>
                <a:spcPct val="150000"/>
              </a:lnSpc>
            </a:pPr>
            <a:r>
              <a:rPr lang="zh-CN" altLang="en-US" sz="2800">
                <a:latin typeface="Times New Roman" panose="02020603050405020304" pitchFamily="18" charset="0"/>
                <a:ea typeface="华文楷体" panose="02010600040101010101" pitchFamily="2" charset="-122"/>
                <a:sym typeface="+mn-ea"/>
              </a:rPr>
              <a:t>整理汇总自己的发现、所学到的知识以及提出的改进建议，用幻灯片、海报或视频记录等形式汇报。</a:t>
            </a:r>
            <a:endParaRPr lang="en-US" altLang="zh-CN" sz="2800">
              <a:latin typeface="Times New Roman" panose="02020603050405020304" pitchFamily="18" charset="0"/>
              <a:ea typeface="华文楷体" panose="02010600040101010101" pitchFamily="2" charset="-122"/>
            </a:endParaRPr>
          </a:p>
          <a:p>
            <a:pPr indent="457200">
              <a:lnSpc>
                <a:spcPct val="150000"/>
              </a:lnSpc>
            </a:pPr>
            <a:r>
              <a:rPr lang="zh-CN" altLang="en-US" sz="2800">
                <a:latin typeface="Times New Roman" panose="02020603050405020304" pitchFamily="18" charset="0"/>
                <a:ea typeface="华文楷体" panose="02010600040101010101" pitchFamily="2" charset="-122"/>
                <a:sym typeface="+mn-ea"/>
              </a:rPr>
              <a:t>也可以通过辩论、角色扮演、烹饪比赛等形式进行交流，并互相评价，共同提高。</a:t>
            </a:r>
            <a:endParaRPr lang="zh-CN" altLang="en-US" sz="2800">
              <a:latin typeface="Times New Roman" panose="02020603050405020304" pitchFamily="18" charset="0"/>
              <a:ea typeface="华文楷体" panose="02010600040101010101" pitchFamily="2" charset="-122"/>
              <a:sym typeface="+mn-ea"/>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nvGraphicFramePr>
        <p:xfrm>
          <a:off x="335590" y="1844432"/>
          <a:ext cx="11699875" cy="3652520"/>
        </p:xfrm>
        <a:graphic>
          <a:graphicData uri="http://schemas.openxmlformats.org/drawingml/2006/table">
            <a:tbl>
              <a:tblPr>
                <a:effectLst/>
                <a:tableStyleId>{5940675A-B579-460E-94D1-54222C63F5DA}</a:tableStyleId>
              </a:tblPr>
              <a:tblGrid>
                <a:gridCol w="3312160"/>
                <a:gridCol w="3710305"/>
                <a:gridCol w="4677410"/>
              </a:tblGrid>
              <a:tr h="10922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92405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1.烧水</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将水倒入煮锅中，持续烧水一段时间直至水沸腾</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在烧水过程中，需要不断加热，水沸腾后保持在</a:t>
                      </a:r>
                      <a:r>
                        <a:rPr lang="en-US" altLang="zh-CN"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100℃</a:t>
                      </a: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，一些水从液态变为气态，这是</a:t>
                      </a:r>
                      <a:r>
                        <a:rPr lang="zh-CN" altLang="en-US" sz="2400" u="sng"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（填物态变化名称）现象</a:t>
                      </a: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建议：</a:t>
                      </a:r>
                      <a:r>
                        <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1）加水时，确保锅中的水足以覆盖需要煮的饺子</a:t>
                      </a:r>
                      <a:r>
                        <a:rPr lang="zh-CN" altLang="en-US"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（2）使用_____把水烧开以节约时间</a:t>
                      </a:r>
                      <a:r>
                        <a:rPr lang="zh-CN" altLang="en-US"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zh-CN" altLang="en-US"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6" name="QB_5_AN.14_1#d5dfe09bc.blank?vcp=1&amp;vopoq=1&amp;pid=ce2398838&amp;color=0,0,0&amp;vpa=8&amp;vtp=1&amp;bbb=1" title=""/>
          <p:cNvSpPr/>
          <p:nvPr/>
        </p:nvSpPr>
        <p:spPr>
          <a:xfrm>
            <a:off x="8870103" y="3843765"/>
            <a:ext cx="727472" cy="376095"/>
          </a:xfrm>
          <a:prstGeom prst="rect">
            <a:avLst/>
          </a:prstGeom>
          <a:noFill/>
        </p:spPr>
        <p:txBody>
          <a:bodyPr wrap="none" lIns="0" tIns="0" rIns="0" bIns="0" rtlCol="0" anchor="t"/>
          <a:lstStyle/>
          <a:p>
            <a:pPr algn="ctr" latinLnBrk="1">
              <a:lnSpc>
                <a:spcPts val="3225"/>
              </a:lnSpc>
            </a:pPr>
            <a:r>
              <a:rPr lang="en-US" altLang="zh-CN" sz="20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大火</a:t>
            </a:r>
            <a:endParaRPr lang="en-US" altLang="zh-CN" sz="20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endParaRPr>
          </a:p>
        </p:txBody>
      </p:sp>
      <p:sp>
        <p:nvSpPr>
          <p:cNvPr id="8" name="QB_5_AN.13_1#d5dfe09bc.blank?vcp=1&amp;vopoq=1&amp;pid=ce2398838&amp;color=0,0,0&amp;vpa=7&amp;vtp=1&amp;bbb=1" title=""/>
          <p:cNvSpPr/>
          <p:nvPr/>
        </p:nvSpPr>
        <p:spPr>
          <a:xfrm>
            <a:off x="5015678" y="4004897"/>
            <a:ext cx="727472" cy="376095"/>
          </a:xfrm>
          <a:prstGeom prst="rect">
            <a:avLst/>
          </a:prstGeom>
          <a:noFill/>
        </p:spPr>
        <p:txBody>
          <a:bodyPr wrap="none" lIns="0" tIns="0" rIns="0" bIns="0" rtlCol="0" anchor="t"/>
          <a:lstStyle/>
          <a:p>
            <a:pPr algn="ctr" latinLnBrk="1">
              <a:lnSpc>
                <a:spcPts val="3225"/>
              </a:lnSpc>
            </a:pPr>
            <a:r>
              <a:rPr lang="en-US" altLang="zh-CN" sz="20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汽化</a:t>
            </a:r>
            <a:endParaRPr lang="en-US" altLang="zh-CN" sz="2000"/>
          </a:p>
        </p:txBody>
      </p:sp>
      <p:pic>
        <p:nvPicPr>
          <p:cNvPr id="4" name="图片 3" title=""/>
          <p:cNvPicPr>
            <a:picLocks noChangeAspect="1"/>
          </p:cNvPicPr>
          <p:nvPr/>
        </p:nvPicPr>
        <p:blipFill>
          <a:blip r:embed="rId2"/>
          <a:stretch>
            <a:fillRect/>
          </a:stretch>
        </p:blipFill>
        <p:spPr>
          <a:xfrm>
            <a:off x="7248525" y="188595"/>
            <a:ext cx="2349500" cy="1566545"/>
          </a:xfrm>
          <a:prstGeom prst="rect">
            <a:avLst/>
          </a:prstGeom>
        </p:spPr>
      </p:pic>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endParaRPr lang="zh-CN" altLang="en-US" sz="32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nvGraphicFramePr>
        <p:xfrm>
          <a:off x="335590" y="1844432"/>
          <a:ext cx="11699875" cy="4951730"/>
        </p:xfrm>
        <a:graphic>
          <a:graphicData uri="http://schemas.openxmlformats.org/drawingml/2006/table">
            <a:tbl>
              <a:tblPr>
                <a:effectLst/>
                <a:tableStyleId>{5940675A-B579-460E-94D1-54222C63F5DA}</a:tableStyleId>
              </a:tblPr>
              <a:tblGrid>
                <a:gridCol w="2092960"/>
                <a:gridCol w="5709285"/>
                <a:gridCol w="3897630"/>
              </a:tblGrid>
              <a:tr h="56261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438912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2.下饺子</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打开锅盖，将饺子下入锅中，继续加热至饺子浮起</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（1）缓慢将饺子下入锅中，以避免水溅出烫伤</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zh-CN" altLang="en-US"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（2）锅周围出现大量“白气”，这是锅内产生的高温水蒸气接触周围冷空气</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遇冷</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______（填物态变化名称）成小水滴</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（3）冷冻的饺子下入高温的水中，饺子中冰冻的水分</a:t>
                      </a:r>
                      <a:r>
                        <a:rPr lang="en-US" altLang="zh-CN" sz="2400" smtClean="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_____（</a:t>
                      </a: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填物态变化名称）为液态</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（4）饺子内部的水分部分汽化，所受浮力变大，饺子浮起</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建议：</a:t>
                      </a:r>
                      <a:r>
                        <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打开锅盖时与锅保持距离，以免被烫伤</a:t>
                      </a: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原理：</a:t>
                      </a:r>
                      <a:r>
                        <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水蒸气的温度和开水虽然差不多，但是水蒸气在人的皮肤表面</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______（填物态变化名称）成水会释放大量的热，导致皮肤严重烫伤</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400" err="1">
                          <a:latin typeface="Times New Roman" panose="02020603050405020304" pitchFamily="18" charset="0"/>
                          <a:ea typeface="华文楷体" panose="02010600040101010101" pitchFamily="2" charset="-122"/>
                          <a:cs typeface="Times New Roman" panose="02020603050405020304" pitchFamily="18" charset="0"/>
                          <a:sym typeface="+mn-ea"/>
                        </a:rPr>
                        <a:t>水蒸气烫伤比开水烫伤更严重！</a:t>
                      </a:r>
                      <a:endParaRPr lang="en-US" altLang="zh-CN" sz="2400">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8" name="QB_5_AN.13_1#d5dfe09bc.blank?vcp=1&amp;vopoq=1&amp;pid=ce2398838&amp;color=0,0,0&amp;vpa=7&amp;vtp=1&amp;bbb=1" title=""/>
          <p:cNvSpPr/>
          <p:nvPr/>
        </p:nvSpPr>
        <p:spPr>
          <a:xfrm>
            <a:off x="2495363" y="3788997"/>
            <a:ext cx="727472" cy="376095"/>
          </a:xfrm>
          <a:prstGeom prst="rect">
            <a:avLst/>
          </a:prstGeom>
          <a:noFill/>
        </p:spPr>
        <p:txBody>
          <a:bodyPr wrap="none" lIns="0" tIns="0" rIns="0" bIns="0" rtlCol="0" anchor="t"/>
          <a:lstStyle/>
          <a:p>
            <a:pPr algn="ctr" latinLnBrk="1">
              <a:lnSpc>
                <a:spcPts val="3225"/>
              </a:lnSpc>
            </a:pPr>
            <a:r>
              <a:rPr lang="zh-CN" altLang="en-US"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a:t>
            </a: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化</a:t>
            </a:r>
            <a:endParaRPr lang="en-US" altLang="zh-CN" sz="2400">
              <a:latin typeface="华文楷体" panose="02010600040101010101" pitchFamily="2" charset="-122"/>
              <a:ea typeface="华文楷体" panose="02010600040101010101" pitchFamily="2" charset="-122"/>
            </a:endParaRPr>
          </a:p>
        </p:txBody>
      </p:sp>
      <p:pic>
        <p:nvPicPr>
          <p:cNvPr id="4" name="图片 3" title=""/>
          <p:cNvPicPr>
            <a:picLocks noChangeAspect="1"/>
          </p:cNvPicPr>
          <p:nvPr/>
        </p:nvPicPr>
        <p:blipFill>
          <a:blip r:embed="rId2"/>
          <a:stretch>
            <a:fillRect/>
          </a:stretch>
        </p:blipFill>
        <p:spPr>
          <a:xfrm>
            <a:off x="7248525" y="188595"/>
            <a:ext cx="2349500" cy="1566545"/>
          </a:xfrm>
          <a:prstGeom prst="rect">
            <a:avLst/>
          </a:prstGeom>
        </p:spPr>
      </p:pic>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endParaRPr lang="zh-CN" altLang="en-US" sz="3200">
              <a:latin typeface="华文楷体" panose="02010600040101010101" pitchFamily="2" charset="-122"/>
              <a:ea typeface="华文楷体" panose="02010600040101010101" pitchFamily="2" charset="-122"/>
            </a:endParaRPr>
          </a:p>
        </p:txBody>
      </p:sp>
      <p:sp>
        <p:nvSpPr>
          <p:cNvPr id="2" name="QB_5_AN.13_1#d5dfe09bc.blank?vcp=1&amp;vopoq=1&amp;pid=ce2398838&amp;color=0,0,0&amp;vpa=7&amp;vtp=1&amp;bbb=1" title=""/>
          <p:cNvSpPr/>
          <p:nvPr/>
        </p:nvSpPr>
        <p:spPr>
          <a:xfrm>
            <a:off x="10128063" y="3933142"/>
            <a:ext cx="727472" cy="376095"/>
          </a:xfrm>
          <a:prstGeom prst="rect">
            <a:avLst/>
          </a:prstGeom>
          <a:noFill/>
        </p:spPr>
        <p:txBody>
          <a:bodyPr wrap="none" lIns="0" tIns="0" rIns="0" bIns="0" rtlCol="0" anchor="t"/>
          <a:lstStyle/>
          <a:p>
            <a:pPr algn="ctr" latinLnBrk="1">
              <a:lnSpc>
                <a:spcPts val="3225"/>
              </a:lnSpc>
            </a:pPr>
            <a:r>
              <a:rPr lang="zh-CN" altLang="en-US"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a:t>
            </a: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化</a:t>
            </a:r>
            <a:endParaRPr lang="en-US" altLang="zh-CN" sz="2400">
              <a:latin typeface="华文楷体" panose="02010600040101010101" pitchFamily="2" charset="-122"/>
              <a:ea typeface="华文楷体" panose="02010600040101010101" pitchFamily="2" charset="-122"/>
            </a:endParaRPr>
          </a:p>
        </p:txBody>
      </p:sp>
      <p:sp>
        <p:nvSpPr>
          <p:cNvPr id="9" name="QB_5_AN.18_1#d5dfe09bc.blank?vcp=1&amp;vopoq=1&amp;pid=ce2398838&amp;color=0,0,0&amp;mp=1&amp;vpa=10&amp;vtp=1&amp;bbb=1" title=""/>
          <p:cNvSpPr/>
          <p:nvPr/>
        </p:nvSpPr>
        <p:spPr>
          <a:xfrm>
            <a:off x="4368177" y="4509084"/>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熔化</a:t>
            </a:r>
            <a:endParaRPr lang="en-US" altLang="zh-CN" sz="24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 grpId="0" build="p" animBg="1"/>
      <p:bldP spid="9" grpId="0" build="p"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nvGraphicFramePr>
        <p:xfrm>
          <a:off x="335590" y="1844432"/>
          <a:ext cx="11699875" cy="4951730"/>
        </p:xfrm>
        <a:graphic>
          <a:graphicData uri="http://schemas.openxmlformats.org/drawingml/2006/table">
            <a:tbl>
              <a:tblPr>
                <a:effectLst/>
                <a:tableStyleId>{5940675A-B579-460E-94D1-54222C63F5DA}</a:tableStyleId>
              </a:tblPr>
              <a:tblGrid>
                <a:gridCol w="2092960"/>
                <a:gridCol w="5709285"/>
                <a:gridCol w="3897630"/>
              </a:tblGrid>
              <a:tr h="56261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4389120">
                <a:tc>
                  <a:txBody>
                    <a:bodyPr vert="horz" wrap="square"/>
                    <a:lstStyle/>
                    <a:p>
                      <a:pPr marL="0" indent="0" algn="l" latinLnBrk="1" hangingPunct="0">
                        <a:lnSpc>
                          <a:spcPct val="100000"/>
                        </a:lnSpc>
                      </a:pP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3.点水</a:t>
                      </a:r>
                      <a:endParaRPr lang="en-US" altLang="zh-CN"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持续用小火</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加热一段时</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间（此过程可少量点入几次冷水）</a:t>
                      </a:r>
                      <a:endPar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fontAlgn="auto"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锅里的水沸腾后，用勺子盛出一勺水，</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fontAlgn="auto"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勺中水却不沸腾，此时将勺子底放回沸水中，勺中水仍不沸腾</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这是因为勺中的水的温度________（</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选</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填“能”或“不能”）达到沸点，不能沸腾的原因是_________________________</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（1）沸腾后改用小火加热是因为水在沸腾后继续吸热，温度_______，改用小火可节约燃气</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（2）点入冷水可使沸水温度稍微降低，因为在持续加热，所以饺子可持续吸热达到煮馅的目的</a:t>
                      </a:r>
                      <a:endParaRPr lang="zh-CN" altLang="en-US"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pic>
        <p:nvPicPr>
          <p:cNvPr id="4" name="图片 3" title=""/>
          <p:cNvPicPr>
            <a:picLocks noChangeAspect="1"/>
          </p:cNvPicPr>
          <p:nvPr/>
        </p:nvPicPr>
        <p:blipFill>
          <a:blip r:embed="rId2"/>
          <a:stretch>
            <a:fillRect/>
          </a:stretch>
        </p:blipFill>
        <p:spPr>
          <a:xfrm>
            <a:off x="7248525" y="188595"/>
            <a:ext cx="2349500" cy="1566545"/>
          </a:xfrm>
          <a:prstGeom prst="rect">
            <a:avLst/>
          </a:prstGeom>
        </p:spPr>
      </p:pic>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endParaRPr lang="zh-CN" altLang="en-US" sz="3200">
              <a:latin typeface="华文楷体" panose="02010600040101010101" pitchFamily="2" charset="-122"/>
              <a:ea typeface="华文楷体" panose="02010600040101010101" pitchFamily="2" charset="-122"/>
            </a:endParaRPr>
          </a:p>
        </p:txBody>
      </p:sp>
      <p:sp>
        <p:nvSpPr>
          <p:cNvPr id="12" name="QB_5_AN.23_1#d5dfe09bc.blank?vcp=1&amp;vopoq=1&amp;pid=ce2398838&amp;color=0,0,0&amp;mp=1&amp;vpa=13&amp;vtp=1" title=""/>
          <p:cNvSpPr/>
          <p:nvPr/>
        </p:nvSpPr>
        <p:spPr>
          <a:xfrm>
            <a:off x="3791332" y="4149370"/>
            <a:ext cx="460772" cy="368951"/>
          </a:xfrm>
          <a:prstGeom prst="rect">
            <a:avLst/>
          </a:prstGeom>
          <a:noFill/>
        </p:spPr>
        <p:txBody>
          <a:bodyPr wrap="none" lIns="0" tIns="0" rIns="0" bIns="0" rtlCol="0" anchor="t"/>
          <a:lstStyle/>
          <a:p>
            <a:pPr algn="ctr" latinLnBrk="1">
              <a:lnSpc>
                <a:spcPts val="3150"/>
              </a:lnSpc>
            </a:pPr>
            <a:r>
              <a:rPr lang="en-US" altLang="zh-CN" sz="2400" b="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能</a:t>
            </a:r>
            <a:endParaRPr lang="en-US" altLang="zh-CN" sz="2400">
              <a:latin typeface="华文楷体" panose="02010600040101010101" pitchFamily="2" charset="-122"/>
              <a:ea typeface="华文楷体" panose="02010600040101010101" pitchFamily="2" charset="-122"/>
            </a:endParaRPr>
          </a:p>
        </p:txBody>
      </p:sp>
      <p:sp>
        <p:nvSpPr>
          <p:cNvPr id="13" name="QB_5_AN.24_1#d5dfe09bc.blank?vcp=1&amp;vopoq=1&amp;pid=ce2398838&amp;color=0,0,0&amp;mp=1&amp;vpa=14&amp;vtp=1&amp;bbb=1&amp;hb=1" title=""/>
          <p:cNvSpPr/>
          <p:nvPr/>
        </p:nvSpPr>
        <p:spPr>
          <a:xfrm>
            <a:off x="3143885" y="4869180"/>
            <a:ext cx="1864995" cy="492760"/>
          </a:xfrm>
          <a:prstGeom prst="rect">
            <a:avLst/>
          </a:prstGeom>
          <a:noFill/>
        </p:spPr>
        <p:txBody>
          <a:bodyPr wrap="square" lIns="0" tIns="0" rIns="0" bIns="0" rtlCol="0" anchor="t"/>
          <a:lstStyle/>
          <a:p>
            <a:pPr algn="ctr" latinLnBrk="1">
              <a:lnSpc>
                <a:spcPct val="130000"/>
              </a:lnSpc>
            </a:pPr>
            <a:r>
              <a:rPr lang="en-US" altLang="zh-CN" sz="21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不能继续吸热</a:t>
            </a:r>
            <a:endParaRPr lang="en-US" altLang="zh-CN" sz="2100"/>
          </a:p>
        </p:txBody>
      </p:sp>
      <p:sp>
        <p:nvSpPr>
          <p:cNvPr id="15" name="QB_5_AN.21_1#d5dfe09bc.blank?vcp=1&amp;vopoq=1&amp;pid=ce2398838&amp;color=0,0,0&amp;vpa=12&amp;vtp=1&amp;bbb=1" title=""/>
          <p:cNvSpPr/>
          <p:nvPr/>
        </p:nvSpPr>
        <p:spPr>
          <a:xfrm>
            <a:off x="9631489" y="3428819"/>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不变</a:t>
            </a:r>
            <a:endParaRPr lang="en-US" altLang="zh-CN" sz="2400">
              <a:latin typeface="华文楷体" panose="02010600040101010101" pitchFamily="2" charset="-122"/>
              <a:ea typeface="华文楷体" panose="02010600040101010101" pitchFamily="2" charset="-122"/>
            </a:endParaRPr>
          </a:p>
        </p:txBody>
      </p:sp>
      <p:pic>
        <p:nvPicPr>
          <p:cNvPr id="16" name="图片 15" title=""/>
          <p:cNvPicPr/>
          <p:nvPr/>
        </p:nvPicPr>
        <p:blipFill>
          <a:blip r:embed="rId3"/>
          <a:srcRect r="3233" b="7475"/>
          <a:stretch>
            <a:fillRect/>
          </a:stretch>
        </p:blipFill>
        <p:spPr>
          <a:xfrm>
            <a:off x="9768205" y="189230"/>
            <a:ext cx="2350800" cy="156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build="p" animBg="1"/>
      <p:bldP spid="15" grpId="0" build="p"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092960"/>
                <a:gridCol w="5709285"/>
                <a:gridCol w="3897630"/>
              </a:tblGrid>
              <a:tr h="5461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342900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4.装盘</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关火，捞出饺子放在盘中</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fontAlgn="auto" latinLnBrk="1" hangingPunct="0">
                        <a:lnSpc>
                          <a:spcPct val="100000"/>
                        </a:lnSpc>
                      </a:pPr>
                      <a:r>
                        <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rPr>
                        <a:t>（1）关火后，锅内的水继续沸腾一会</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fontAlgn="auto" latinLnBrk="1" hangingPunct="0">
                        <a:lnSpc>
                          <a:spcPct val="100000"/>
                        </a:lnSpc>
                      </a:pPr>
                      <a:r>
                        <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rPr>
                        <a:t>儿，这是因为锅底的温度_____（选填“高于”或“低于”） ，锅内的水能从锅底_____热量，继续沸腾一会儿。</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（2）饺子变瘪，这是因为饺子里的水蒸气遇冷发生了______（填物态变化名称）</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zh-CN" altLang="en-US"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建议：</a:t>
                      </a:r>
                      <a:r>
                        <a:rPr lang="en-US" altLang="zh-CN"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要用漏勺缓慢捞出饺子，注意不要用手碰锅，避免烫伤</a:t>
                      </a:r>
                      <a:r>
                        <a:rPr lang="zh-CN" altLang="en-US"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a:t>
                      </a:r>
                      <a:endParaRPr lang="en-US" altLang="zh-CN" sz="2400">
                        <a:latin typeface="华文楷体" panose="02010600040101010101" pitchFamily="2" charset="-122"/>
                        <a:ea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pic>
        <p:nvPicPr>
          <p:cNvPr id="4" name="图片 3" title=""/>
          <p:cNvPicPr>
            <a:picLocks noChangeAspect="1"/>
          </p:cNvPicPr>
          <p:nvPr/>
        </p:nvPicPr>
        <p:blipFill>
          <a:blip r:embed="rId3"/>
          <a:stretch>
            <a:fillRect/>
          </a:stretch>
        </p:blipFill>
        <p:spPr>
          <a:xfrm>
            <a:off x="7248525" y="188595"/>
            <a:ext cx="2349500" cy="1566545"/>
          </a:xfrm>
          <a:prstGeom prst="rect">
            <a:avLst/>
          </a:prstGeom>
        </p:spPr>
      </p:pic>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endParaRPr lang="zh-CN" altLang="en-US" sz="3200">
              <a:latin typeface="华文楷体" panose="02010600040101010101" pitchFamily="2" charset="-122"/>
              <a:ea typeface="华文楷体" panose="02010600040101010101" pitchFamily="2" charset="-122"/>
            </a:endParaRPr>
          </a:p>
        </p:txBody>
      </p:sp>
      <p:sp>
        <p:nvSpPr>
          <p:cNvPr id="6" name="QB_5_AN.26_1#d5dfe09bc.blank?vcp=1&amp;vopoq=1&amp;pid=ce2398838&amp;color=0,0,0&amp;vpa=15&amp;vtp=1&amp;bbb=1" title=""/>
          <p:cNvSpPr/>
          <p:nvPr/>
        </p:nvSpPr>
        <p:spPr>
          <a:xfrm>
            <a:off x="5951579" y="292450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高于</a:t>
            </a:r>
            <a:endPar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endParaRPr>
          </a:p>
        </p:txBody>
      </p:sp>
      <p:sp>
        <p:nvSpPr>
          <p:cNvPr id="11" name="QB_5_AN.27_1#d5dfe09bc.blank?vcp=1&amp;vopoq=1&amp;pid=ce2398838&amp;color=0,0,0&amp;vpa=16&amp;vtp=1&amp;bbb=1" title=""/>
          <p:cNvSpPr/>
          <p:nvPr/>
        </p:nvSpPr>
        <p:spPr>
          <a:xfrm>
            <a:off x="7319997" y="335713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吸收</a:t>
            </a:r>
            <a:endPar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endParaRPr>
          </a:p>
        </p:txBody>
      </p:sp>
      <p:sp>
        <p:nvSpPr>
          <p:cNvPr id="12" name="QB_5_AN.29_1#d5dfe09bc.blank?vcp=1&amp;vopoq=1&amp;pid=ce2398838&amp;color=0,0,0&amp;mp=1&amp;vpa=17&amp;vtp=1&amp;bbb=1" title=""/>
          <p:cNvSpPr/>
          <p:nvPr/>
        </p:nvSpPr>
        <p:spPr>
          <a:xfrm>
            <a:off x="4439623" y="443744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液化</a:t>
            </a:r>
            <a:endPar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endParaRPr>
          </a:p>
        </p:txBody>
      </p:sp>
      <p:pic>
        <p:nvPicPr>
          <p:cNvPr id="13" name="图片 12" title=""/>
          <p:cNvPicPr/>
          <p:nvPr/>
        </p:nvPicPr>
        <p:blipFill>
          <a:blip r:embed="rId4"/>
          <a:stretch>
            <a:fillRect/>
          </a:stretch>
        </p:blipFill>
        <p:spPr>
          <a:xfrm>
            <a:off x="9696450" y="189230"/>
            <a:ext cx="2350800" cy="156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build="p" animBg="1"/>
      <p:bldP spid="12" grpId="0" build="p"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99085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发面，制作面团</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在家人的帮助下和面制作面团，盖上保鲜膜让面团发酵</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l" latinLnBrk="1" hangingPunct="0">
                        <a:lnSpc>
                          <a:spcPct val="15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盖上保鲜膜发酵是为了</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防止</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面团中的水分________________，以防变干</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algn="l" latinLnBrk="1" hangingPunct="0">
                        <a:lnSpc>
                          <a:spcPct val="150000"/>
                        </a:lnSpc>
                      </a:pPr>
                      <a:r>
                        <a:rPr lang="en-US" altLang="zh-CN" sz="2400" err="1">
                          <a:latin typeface="Times New Roman" panose="02020603050405020304" pitchFamily="18" charset="0"/>
                          <a:ea typeface="华文楷体" panose="02010600040101010101" pitchFamily="2" charset="-122"/>
                          <a:cs typeface="Times New Roman" panose="02020603050405020304" pitchFamily="18" charset="0"/>
                          <a:sym typeface="+mn-ea"/>
                        </a:rPr>
                        <a:t>将发酵好的面团排气揉光滑，切成大小合适的小面团，揉成光滑的馒头状</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sym typeface="+mn-ea"/>
                        </a:rPr>
                        <a:t>建议：</a:t>
                      </a:r>
                      <a:r>
                        <a:rPr lang="zh-CN" altLang="en-US" sz="2400" b="0" err="1">
                          <a:solidFill>
                            <a:schemeClr val="tx1"/>
                          </a:solidFill>
                          <a:latin typeface="Times New Roman" panose="02020603050405020304" pitchFamily="18" charset="0"/>
                          <a:ea typeface="华文楷体" panose="02010600040101010101" pitchFamily="2" charset="-122"/>
                          <a:cs typeface="Times New Roman" panose="02020603050405020304" pitchFamily="34" charset="-120"/>
                          <a:sym typeface="+mn-ea"/>
                        </a:rPr>
                        <a:t>将面盆置于温度稍高的位置发酵更快。</a:t>
                      </a: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endParaRPr lang="zh-CN" altLang="en-US" sz="3200">
              <a:latin typeface="华文楷体" panose="02010600040101010101" pitchFamily="2" charset="-122"/>
              <a:ea typeface="华文楷体" panose="02010600040101010101" pitchFamily="2" charset="-122"/>
            </a:endParaRPr>
          </a:p>
        </p:txBody>
      </p:sp>
      <p:pic>
        <p:nvPicPr>
          <p:cNvPr id="2" name="图片 1" title=""/>
          <p:cNvPicPr/>
          <p:nvPr/>
        </p:nvPicPr>
        <p:blipFill>
          <a:blip r:embed="rId3"/>
          <a:stretch>
            <a:fillRect/>
          </a:stretch>
        </p:blipFill>
        <p:spPr>
          <a:xfrm>
            <a:off x="7104380" y="188595"/>
            <a:ext cx="2350800" cy="1566000"/>
          </a:xfrm>
          <a:prstGeom prst="rect">
            <a:avLst/>
          </a:prstGeom>
        </p:spPr>
      </p:pic>
      <p:pic>
        <p:nvPicPr>
          <p:cNvPr id="8" name="图片 7" title=""/>
          <p:cNvPicPr/>
          <p:nvPr/>
        </p:nvPicPr>
        <p:blipFill>
          <a:blip r:embed="rId4"/>
          <a:stretch>
            <a:fillRect/>
          </a:stretch>
        </p:blipFill>
        <p:spPr>
          <a:xfrm>
            <a:off x="9573276" y="188595"/>
            <a:ext cx="2350800" cy="1566000"/>
          </a:xfrm>
          <a:prstGeom prst="rect">
            <a:avLst/>
          </a:prstGeom>
        </p:spPr>
      </p:pic>
      <p:sp>
        <p:nvSpPr>
          <p:cNvPr id="9" name="QB_5_AN.31_1#43ff05f8e.blank?vcp=1&amp;vopoq=1&amp;pid=ce2398838&amp;color=0,0,0&amp;vpa=18&amp;vtp=1&amp;bbb=1" title=""/>
          <p:cNvSpPr/>
          <p:nvPr/>
        </p:nvSpPr>
        <p:spPr>
          <a:xfrm>
            <a:off x="4040984" y="2997272"/>
            <a:ext cx="2060972" cy="368951"/>
          </a:xfrm>
          <a:prstGeom prst="rect">
            <a:avLst/>
          </a:prstGeom>
          <a:noFill/>
        </p:spPr>
        <p:txBody>
          <a:bodyPr wrap="none" lIns="0" tIns="0" rIns="0" bIns="0" rtlCol="0" anchor="t"/>
          <a:lstStyle/>
          <a:p>
            <a:pPr algn="ctr" latinLnBrk="1">
              <a:lnSpc>
                <a:spcPts val="3150"/>
              </a:lnSpc>
            </a:pPr>
            <a:r>
              <a:rPr lang="en-US" altLang="zh-CN" sz="2400" b="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蒸发（或汽化）</a:t>
            </a:r>
            <a:endParaRPr lang="en-US" altLang="zh-CN" sz="2400" b="1">
              <a:solidFill>
                <a:srgbClr val="FF0000"/>
              </a:solidFill>
              <a:latin typeface="华文楷体" panose="02010600040101010101" pitchFamily="2" charset="-122"/>
              <a:ea typeface="华文楷体" panose="02010600040101010101" pitchFamily="2" charset="-122"/>
              <a:cs typeface="Times New Roman" panose="020206030504050203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99085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2.</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烧水，蒸馒头</a:t>
                      </a:r>
                      <a:endParaRPr lang="en-US" altLang="zh-CN" sz="2400">
                        <a:solidFill>
                          <a:schemeClr val="accent6"/>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将适量水加入</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锅中，用大火</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lv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煮至沸腾</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水沸腾前，观察到水中气泡的</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上升过程如图____（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填“甲”或“乙”）所示，水沸腾时如图____（填“甲”或“乙”）所示</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判断水已沸腾的</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现象</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是_______________________________ （</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填“水的温度保持不变”或“出现大量气泡，且气泡上升变大”）</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sym typeface="+mn-ea"/>
                        </a:rPr>
                        <a:t>建议：</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sym typeface="+mn-ea"/>
                        </a:rPr>
                        <a:t>在家人的指导下向锅</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sym typeface="+mn-ea"/>
                        </a:rPr>
                        <a:t>中加入适量的水，水不能没过蒸笼底，在蒸馒头过程中水不能被烧干</a:t>
                      </a:r>
                      <a:endParaRPr lang="en-US" altLang="zh-CN" sz="2400">
                        <a:latin typeface="Times New Roman" panose="02020603050405020304" pitchFamily="18" charset="0"/>
                        <a:ea typeface="华文楷体" panose="02010600040101010101" pitchFamily="2" charset="-122"/>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endParaRPr lang="zh-CN" altLang="en-US" sz="3200">
              <a:latin typeface="华文楷体" panose="02010600040101010101" pitchFamily="2" charset="-122"/>
              <a:ea typeface="华文楷体" panose="02010600040101010101" pitchFamily="2" charset="-122"/>
            </a:endParaRPr>
          </a:p>
        </p:txBody>
      </p:sp>
      <p:pic>
        <p:nvPicPr>
          <p:cNvPr id="2" name="图片 1" title=""/>
          <p:cNvPicPr/>
          <p:nvPr/>
        </p:nvPicPr>
        <p:blipFill>
          <a:blip r:embed="rId3"/>
          <a:stretch>
            <a:fillRect/>
          </a:stretch>
        </p:blipFill>
        <p:spPr>
          <a:xfrm>
            <a:off x="7104380" y="188595"/>
            <a:ext cx="2350800" cy="1566000"/>
          </a:xfrm>
          <a:prstGeom prst="rect">
            <a:avLst/>
          </a:prstGeom>
        </p:spPr>
      </p:pic>
      <p:pic>
        <p:nvPicPr>
          <p:cNvPr id="8" name="图片 7" title=""/>
          <p:cNvPicPr/>
          <p:nvPr/>
        </p:nvPicPr>
        <p:blipFill>
          <a:blip r:embed="rId4"/>
          <a:stretch>
            <a:fillRect/>
          </a:stretch>
        </p:blipFill>
        <p:spPr>
          <a:xfrm>
            <a:off x="9573276" y="188595"/>
            <a:ext cx="2350800" cy="1566000"/>
          </a:xfrm>
          <a:prstGeom prst="rect">
            <a:avLst/>
          </a:prstGeom>
        </p:spPr>
      </p:pic>
      <p:grpSp>
        <p:nvGrpSpPr>
          <p:cNvPr id="13" name="组合 12" title=""/>
          <p:cNvGrpSpPr/>
          <p:nvPr/>
        </p:nvGrpSpPr>
        <p:grpSpPr>
          <a:xfrm>
            <a:off x="7320280" y="4869180"/>
            <a:ext cx="4701540" cy="2043430"/>
            <a:chOff x="11528" y="7668"/>
            <a:chExt cx="7404" cy="3218"/>
          </a:xfrm>
        </p:grpSpPr>
        <p:pic>
          <p:nvPicPr>
            <p:cNvPr id="4" name="图片 3"/>
            <p:cNvPicPr/>
            <p:nvPr/>
          </p:nvPicPr>
          <p:blipFill>
            <a:blip r:embed="rId5"/>
            <a:srcRect b="48996"/>
            <a:stretch>
              <a:fillRect/>
            </a:stretch>
          </p:blipFill>
          <p:spPr>
            <a:xfrm>
              <a:off x="11528" y="7668"/>
              <a:ext cx="3702" cy="2466"/>
            </a:xfrm>
            <a:prstGeom prst="rect">
              <a:avLst/>
            </a:prstGeom>
          </p:spPr>
        </p:pic>
        <p:pic>
          <p:nvPicPr>
            <p:cNvPr id="11" name="图片 10"/>
            <p:cNvPicPr/>
            <p:nvPr/>
          </p:nvPicPr>
          <p:blipFill>
            <a:blip r:embed="rId6"/>
            <a:srcRect l="9348"/>
            <a:stretch>
              <a:fillRect/>
            </a:stretch>
          </p:blipFill>
          <p:spPr>
            <a:xfrm>
              <a:off x="15230" y="7668"/>
              <a:ext cx="3702" cy="2466"/>
            </a:xfrm>
            <a:prstGeom prst="rect">
              <a:avLst/>
            </a:prstGeom>
          </p:spPr>
        </p:pic>
        <p:sp>
          <p:nvSpPr>
            <p:cNvPr id="12" name="文本框 11"/>
            <p:cNvSpPr txBox="1"/>
            <p:nvPr/>
          </p:nvSpPr>
          <p:spPr>
            <a:xfrm>
              <a:off x="12435" y="10162"/>
              <a:ext cx="5596" cy="725"/>
            </a:xfrm>
            <a:prstGeom prst="rect">
              <a:avLst/>
            </a:prstGeom>
            <a:noFill/>
          </p:spPr>
          <p:txBody>
            <a:bodyPr wrap="square" rtlCol="0">
              <a:spAutoFit/>
            </a:bodyPr>
            <a:lstStyle/>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甲</a:t>
              </a:r>
              <a:r>
                <a:rPr lang="en-US" altLang="zh-CN" sz="2400" b="1">
                  <a:latin typeface="华文楷体" panose="02010600040101010101" pitchFamily="2" charset="-122"/>
                  <a:ea typeface="华文楷体" panose="02010600040101010101" pitchFamily="2" charset="-122"/>
                  <a:cs typeface="华文楷体" panose="02010600040101010101" pitchFamily="2" charset="-122"/>
                </a:rPr>
                <a:t>                               </a:t>
              </a:r>
              <a:r>
                <a:rPr lang="zh-CN" altLang="en-US" sz="2400" b="1">
                  <a:latin typeface="华文楷体" panose="02010600040101010101" pitchFamily="2" charset="-122"/>
                  <a:ea typeface="华文楷体" panose="02010600040101010101" pitchFamily="2" charset="-122"/>
                  <a:cs typeface="华文楷体" panose="02010600040101010101" pitchFamily="2" charset="-122"/>
                </a:rPr>
                <a:t>乙</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p:txBody>
        </p:sp>
      </p:grpSp>
      <p:sp>
        <p:nvSpPr>
          <p:cNvPr id="14" name="QB_5_AN.33_1#43ff05f8e.blank?vcp=1&amp;vopoq=1&amp;pid=ce2398838&amp;color=0,0,0&amp;vpa=19&amp;vtp=1" title=""/>
          <p:cNvSpPr/>
          <p:nvPr/>
        </p:nvSpPr>
        <p:spPr>
          <a:xfrm>
            <a:off x="4944420" y="2724661"/>
            <a:ext cx="460772" cy="368951"/>
          </a:xfrm>
          <a:prstGeom prst="rect">
            <a:avLst/>
          </a:prstGeom>
          <a:noFill/>
        </p:spPr>
        <p:txBody>
          <a:bodyPr wrap="none" lIns="0" tIns="0" rIns="0" bIns="0" rtlCol="0" anchor="t"/>
          <a:lstStyle/>
          <a:p>
            <a:pPr algn="ctr" latinLnBrk="1">
              <a:lnSpc>
                <a:spcPts val="3150"/>
              </a:lnSpc>
            </a:pPr>
            <a:r>
              <a:rPr lang="en-US" altLang="zh-CN"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甲</a:t>
            </a:r>
            <a:endParaRPr lang="en-US" altLang="zh-CN" sz="2100"/>
          </a:p>
        </p:txBody>
      </p:sp>
      <p:sp>
        <p:nvSpPr>
          <p:cNvPr id="15" name="QB_5_AN.33_1#43ff05f8e.blank?vcp=1&amp;vopoq=1&amp;pid=ce2398838&amp;color=0,0,0&amp;vpa=19&amp;vtp=1" title=""/>
          <p:cNvSpPr/>
          <p:nvPr/>
        </p:nvSpPr>
        <p:spPr>
          <a:xfrm>
            <a:off x="6859580" y="3093596"/>
            <a:ext cx="460772" cy="368951"/>
          </a:xfrm>
          <a:prstGeom prst="rect">
            <a:avLst/>
          </a:prstGeom>
          <a:noFill/>
        </p:spPr>
        <p:txBody>
          <a:bodyPr wrap="none" lIns="0" tIns="0" rIns="0" bIns="0" rtlCol="0" anchor="t"/>
          <a:lstStyle/>
          <a:p>
            <a:pPr algn="ctr" latinLnBrk="1">
              <a:lnSpc>
                <a:spcPts val="3150"/>
              </a:lnSpc>
            </a:pPr>
            <a:r>
              <a:rPr lang="en-US" altLang="zh-CN"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甲</a:t>
            </a:r>
            <a:endParaRPr lang="en-US" altLang="zh-CN" sz="2100"/>
          </a:p>
        </p:txBody>
      </p:sp>
      <p:sp>
        <p:nvSpPr>
          <p:cNvPr id="17" name="QB_5_AN.36_1#43ff05f8e.blank?vcp=1&amp;vopoq=1&amp;pid=ce2398838&amp;color=0,0,0&amp;mp=1&amp;vpa=21&amp;vtp=1&amp;bbb=1&amp;hb=1" title=""/>
          <p:cNvSpPr/>
          <p:nvPr/>
        </p:nvSpPr>
        <p:spPr>
          <a:xfrm>
            <a:off x="4079875" y="3716655"/>
            <a:ext cx="3880485" cy="463550"/>
          </a:xfrm>
          <a:prstGeom prst="rect">
            <a:avLst/>
          </a:prstGeom>
          <a:noFill/>
        </p:spPr>
        <p:txBody>
          <a:bodyPr wrap="square" lIns="0" tIns="0" rIns="0" bIns="0" rtlCol="0" anchor="t"/>
          <a:lstStyle/>
          <a:p>
            <a:pPr algn="ctr" latinLnBrk="1">
              <a:lnSpc>
                <a:spcPct val="130000"/>
              </a:lnSpc>
            </a:pPr>
            <a:r>
              <a:rPr lang="en-US" altLang="zh-CN" sz="21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出现大</a:t>
            </a:r>
            <a:r>
              <a:rPr lang="zh-CN" altLang="en-US"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量气泡且气泡上升变大</a:t>
            </a:r>
            <a:endParaRPr lang="zh-CN" altLang="en-US"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17" grpId="0" build="p"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latin typeface="华文楷体" panose="02010600040101010101" pitchFamily="2" charset="-122"/>
              <a:ea typeface="华文楷体" panose="02010600040101010101" pitchFamily="2" charset="-122"/>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990850">
                <a:tc>
                  <a:txBody>
                    <a:bodyPr vert="horz" wrap="square"/>
                    <a:lstStyle/>
                    <a:p>
                      <a:pPr marL="0" indent="0" algn="l" latinLnBrk="1" hangingPunct="0">
                        <a:lnSpc>
                          <a:spcPct val="100000"/>
                        </a:lnSpc>
                      </a:pP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3.</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蒸馒头</a:t>
                      </a:r>
                      <a:endParaRPr lang="en-US" altLang="zh-CN" sz="2400">
                        <a:solidFill>
                          <a:schemeClr val="accent6"/>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将适量水加入</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锅中，用大火</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lv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煮至沸腾</a:t>
                      </a:r>
                      <a:endPar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上层的馒头先被蒸熟，这是因为水蒸气在上升的过程中遇到冷的蒸笼盖时，大量水蒸气发生______（填物态变化名称）并______（</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选</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填“吸收”或“放出”）大量的热</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zh-CN" altLang="en-US" sz="2400" spc="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沸腾后改用小火加热是因为水在沸腾后继续吸热，</a:t>
                      </a:r>
                      <a:endPar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温度______</a:t>
                      </a:r>
                      <a:r>
                        <a:rPr lang="en-US" altLang="zh-CN" sz="2400" u="sng">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，改用小火可以节省资源</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endParaRPr lang="zh-CN" altLang="en-US" sz="3200">
              <a:latin typeface="华文楷体" panose="02010600040101010101" pitchFamily="2" charset="-122"/>
              <a:ea typeface="华文楷体" panose="02010600040101010101" pitchFamily="2" charset="-122"/>
            </a:endParaRPr>
          </a:p>
        </p:txBody>
      </p:sp>
      <p:pic>
        <p:nvPicPr>
          <p:cNvPr id="2" name="图片 1" title=""/>
          <p:cNvPicPr/>
          <p:nvPr/>
        </p:nvPicPr>
        <p:blipFill>
          <a:blip r:embed="rId3"/>
          <a:stretch>
            <a:fillRect/>
          </a:stretch>
        </p:blipFill>
        <p:spPr>
          <a:xfrm>
            <a:off x="7104380" y="188595"/>
            <a:ext cx="2350800" cy="1566000"/>
          </a:xfrm>
          <a:prstGeom prst="rect">
            <a:avLst/>
          </a:prstGeom>
        </p:spPr>
      </p:pic>
      <p:pic>
        <p:nvPicPr>
          <p:cNvPr id="8" name="图片 7" title=""/>
          <p:cNvPicPr/>
          <p:nvPr/>
        </p:nvPicPr>
        <p:blipFill>
          <a:blip r:embed="rId4"/>
          <a:stretch>
            <a:fillRect/>
          </a:stretch>
        </p:blipFill>
        <p:spPr>
          <a:xfrm>
            <a:off x="9573276" y="188595"/>
            <a:ext cx="2350800" cy="1566000"/>
          </a:xfrm>
          <a:prstGeom prst="rect">
            <a:avLst/>
          </a:prstGeom>
        </p:spPr>
      </p:pic>
      <p:sp>
        <p:nvSpPr>
          <p:cNvPr id="14" name="QB_5_AN.33_1#43ff05f8e.blank?vcp=1&amp;vopoq=1&amp;pid=ce2398838&amp;color=0,0,0&amp;vpa=19&amp;vtp=1" title=""/>
          <p:cNvSpPr/>
          <p:nvPr/>
        </p:nvSpPr>
        <p:spPr>
          <a:xfrm>
            <a:off x="5955340" y="3244726"/>
            <a:ext cx="460772" cy="368951"/>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液化</a:t>
            </a:r>
            <a:endParaRPr lang="zh-CN" altLang="en-US" sz="2100" b="1">
              <a:solidFill>
                <a:srgbClr val="FF0000"/>
              </a:solidFill>
              <a:latin typeface="华文楷体" panose="02010600040101010101" pitchFamily="2" charset="-122"/>
              <a:ea typeface="华文楷体" panose="02010600040101010101" pitchFamily="2" charset="-122"/>
            </a:endParaRPr>
          </a:p>
        </p:txBody>
      </p:sp>
      <p:sp>
        <p:nvSpPr>
          <p:cNvPr id="15" name="QB_5_AN.33_1#43ff05f8e.blank?vcp=1&amp;vopoq=1&amp;pid=ce2398838&amp;color=0,0,0&amp;vpa=19&amp;vtp=1" title=""/>
          <p:cNvSpPr/>
          <p:nvPr/>
        </p:nvSpPr>
        <p:spPr>
          <a:xfrm>
            <a:off x="5088255" y="3644900"/>
            <a:ext cx="688340" cy="368935"/>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放出</a:t>
            </a:r>
            <a:endParaRPr lang="zh-CN" altLang="en-US" sz="2100" b="1">
              <a:solidFill>
                <a:srgbClr val="FF0000"/>
              </a:solidFill>
              <a:latin typeface="华文楷体" panose="02010600040101010101" pitchFamily="2" charset="-122"/>
              <a:ea typeface="华文楷体" panose="02010600040101010101" pitchFamily="2" charset="-122"/>
            </a:endParaRPr>
          </a:p>
        </p:txBody>
      </p:sp>
      <p:sp>
        <p:nvSpPr>
          <p:cNvPr id="6" name="QB_5_AN.33_1#43ff05f8e.blank?vcp=1&amp;vopoq=1&amp;pid=ce2398838&amp;color=0,0,0&amp;vpa=19&amp;vtp=1" title=""/>
          <p:cNvSpPr/>
          <p:nvPr/>
        </p:nvSpPr>
        <p:spPr>
          <a:xfrm>
            <a:off x="9048115" y="3244850"/>
            <a:ext cx="688340" cy="368935"/>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不变</a:t>
            </a:r>
            <a:endParaRPr lang="zh-CN" altLang="en-US" sz="2100" b="1">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6" grpId="0" build="p"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Times New Roman" panose="02020603050405020304" pitchFamily="18" charset="0"/>
                <a:ea typeface="华文楷体" panose="02010600040101010101" pitchFamily="2" charset="-122"/>
              </a:rPr>
              <a:t>展示交流</a:t>
            </a:r>
            <a:endParaRPr lang="zh-CN" altLang="en-US" sz="2400" b="1">
              <a:solidFill>
                <a:prstClr val="black"/>
              </a:solidFill>
              <a:latin typeface="Times New Roman" panose="02020603050405020304" pitchFamily="18" charset="0"/>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990850">
                <a:tc>
                  <a:txBody>
                    <a:bodyPr vert="horz" wrap="square"/>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4.</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取馒头</a:t>
                      </a:r>
                      <a:endParaRPr lang="en-US" altLang="zh-CN" sz="2400">
                        <a:solidFill>
                          <a:schemeClr val="accent6"/>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馒头被蒸熟后，关火，将馒头取出</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馒头蒸熟以后，不要立即取出。应等待</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4-5</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分钟，让馒头在蒸锅中自然降温，</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打开锅盖时，发现有些馒头回缩，这时用筷子或牙签迅速在回缩的馒头上扎个洞，也可以用手拍一下，馒头会重新变饱满</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在拿刚出笼的馒头时，先将手沾点水，这样做主要是利用水汽化______（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填“吸热”或“放热”），使手不会被烫伤</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460375"/>
          </a:xfrm>
          <a:prstGeom prst="rect">
            <a:avLst/>
          </a:prstGeom>
          <a:noFill/>
        </p:spPr>
        <p:txBody>
          <a:bodyPr wrap="square" rtlCol="0">
            <a:spAutoFit/>
          </a:bodyPr>
          <a:lstStyle/>
          <a:p>
            <a:r>
              <a:rPr lang="zh-CN" altLang="en-US" sz="2400">
                <a:latin typeface="Times New Roman" panose="02020603050405020304" pitchFamily="18" charset="0"/>
                <a:ea typeface="华文楷体" panose="02010600040101010101" pitchFamily="2" charset="-122"/>
              </a:rPr>
              <a:t>蒸馒头</a:t>
            </a:r>
            <a:endParaRPr lang="zh-CN" altLang="en-US" sz="2400">
              <a:latin typeface="Times New Roman" panose="02020603050405020304" pitchFamily="18" charset="0"/>
              <a:ea typeface="华文楷体" panose="02010600040101010101" pitchFamily="2" charset="-122"/>
            </a:endParaRPr>
          </a:p>
        </p:txBody>
      </p:sp>
      <p:pic>
        <p:nvPicPr>
          <p:cNvPr id="2" name="图片 1" title=""/>
          <p:cNvPicPr/>
          <p:nvPr/>
        </p:nvPicPr>
        <p:blipFill>
          <a:blip r:embed="rId3"/>
          <a:stretch>
            <a:fillRect/>
          </a:stretch>
        </p:blipFill>
        <p:spPr>
          <a:xfrm>
            <a:off x="7104380" y="188595"/>
            <a:ext cx="2350800" cy="1566000"/>
          </a:xfrm>
          <a:prstGeom prst="rect">
            <a:avLst/>
          </a:prstGeom>
        </p:spPr>
      </p:pic>
      <p:pic>
        <p:nvPicPr>
          <p:cNvPr id="8" name="图片 7" title=""/>
          <p:cNvPicPr/>
          <p:nvPr/>
        </p:nvPicPr>
        <p:blipFill>
          <a:blip r:embed="rId4"/>
          <a:stretch>
            <a:fillRect/>
          </a:stretch>
        </p:blipFill>
        <p:spPr>
          <a:xfrm>
            <a:off x="9573276" y="188595"/>
            <a:ext cx="2350800" cy="1566000"/>
          </a:xfrm>
          <a:prstGeom prst="rect">
            <a:avLst/>
          </a:prstGeom>
        </p:spPr>
      </p:pic>
      <p:sp>
        <p:nvSpPr>
          <p:cNvPr id="6" name="QB_5_AN.33_1#43ff05f8e.blank?vcp=1&amp;vopoq=1&amp;pid=ce2398838&amp;color=0,0,0&amp;vpa=19&amp;vtp=1" title=""/>
          <p:cNvSpPr/>
          <p:nvPr/>
        </p:nvSpPr>
        <p:spPr>
          <a:xfrm>
            <a:off x="9552305" y="3068955"/>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吸热</a:t>
            </a:r>
            <a:endParaRPr lang="zh-CN" altLang="en-US" sz="2400" b="1">
              <a:solidFill>
                <a:srgbClr val="FF0000"/>
              </a:solidFill>
              <a:latin typeface="Times New Roman" panose="02020603050405020304" pitchFamily="18" charset="0"/>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7" name="文本框 5" title=""/>
          <p:cNvSpPr txBox="1"/>
          <p:nvPr/>
        </p:nvSpPr>
        <p:spPr>
          <a:xfrm>
            <a:off x="3124835" y="3587115"/>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smtClean="0">
                <a:solidFill>
                  <a:prstClr val="white"/>
                </a:solidFill>
                <a:latin typeface="Times New Roman" panose="02020603050405020304" pitchFamily="18" charset="0"/>
                <a:ea typeface="华文楷体" panose="02010600040101010101" pitchFamily="2" charset="-122"/>
              </a:rPr>
              <a:t>固</a:t>
            </a:r>
            <a:endParaRPr lang="zh-CN" altLang="en-US" sz="3200" b="1" smtClean="0">
              <a:solidFill>
                <a:prstClr val="white"/>
              </a:solidFill>
              <a:latin typeface="Times New Roman" panose="02020603050405020304" pitchFamily="18" charset="0"/>
              <a:ea typeface="华文楷体" panose="02010600040101010101" pitchFamily="2" charset="-122"/>
            </a:endParaRPr>
          </a:p>
        </p:txBody>
      </p:sp>
      <p:sp>
        <p:nvSpPr>
          <p:cNvPr id="248" name="文本框 5" title=""/>
          <p:cNvSpPr txBox="1"/>
          <p:nvPr/>
        </p:nvSpPr>
        <p:spPr>
          <a:xfrm>
            <a:off x="6494145" y="3573780"/>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smtClean="0">
                <a:solidFill>
                  <a:schemeClr val="bg1"/>
                </a:solidFill>
                <a:latin typeface="Times New Roman" panose="02020603050405020304" pitchFamily="18" charset="0"/>
                <a:ea typeface="华文楷体" panose="02010600040101010101" pitchFamily="2" charset="-122"/>
              </a:rPr>
              <a:t>液</a:t>
            </a:r>
            <a:endParaRPr lang="zh-CN" altLang="en-US" sz="3200" b="1" smtClean="0">
              <a:solidFill>
                <a:schemeClr val="bg1"/>
              </a:solidFill>
              <a:latin typeface="Times New Roman" panose="02020603050405020304" pitchFamily="18" charset="0"/>
              <a:ea typeface="华文楷体" panose="02010600040101010101" pitchFamily="2" charset="-122"/>
            </a:endParaRPr>
          </a:p>
        </p:txBody>
      </p:sp>
      <p:sp>
        <p:nvSpPr>
          <p:cNvPr id="249" name="文本框 5" title=""/>
          <p:cNvSpPr txBox="1"/>
          <p:nvPr/>
        </p:nvSpPr>
        <p:spPr>
          <a:xfrm>
            <a:off x="9649460" y="3538220"/>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smtClean="0">
                <a:solidFill>
                  <a:prstClr val="white"/>
                </a:solidFill>
                <a:latin typeface="Times New Roman" panose="02020603050405020304" pitchFamily="18" charset="0"/>
                <a:ea typeface="华文楷体" panose="02010600040101010101" pitchFamily="2" charset="-122"/>
              </a:rPr>
              <a:t>气</a:t>
            </a:r>
            <a:endParaRPr lang="zh-CN" altLang="en-US" sz="3200" b="1" smtClean="0">
              <a:solidFill>
                <a:prstClr val="white"/>
              </a:solidFill>
              <a:latin typeface="Times New Roman" panose="02020603050405020304" pitchFamily="18" charset="0"/>
              <a:ea typeface="华文楷体" panose="02010600040101010101" pitchFamily="2" charset="-122"/>
            </a:endParaRPr>
          </a:p>
        </p:txBody>
      </p:sp>
      <p:sp>
        <p:nvSpPr>
          <p:cNvPr id="259" name="TextBox 258" title=""/>
          <p:cNvSpPr txBox="1"/>
          <p:nvPr/>
        </p:nvSpPr>
        <p:spPr>
          <a:xfrm rot="16200000">
            <a:off x="5165725" y="3705225"/>
            <a:ext cx="490220" cy="1585595"/>
          </a:xfrm>
          <a:prstGeom prst="rect">
            <a:avLst/>
          </a:prstGeom>
          <a:noFill/>
          <a:ln>
            <a:solidFill>
              <a:srgbClr val="5B9BD5">
                <a:lumMod val="75000"/>
              </a:srgbClr>
            </a:solidFill>
            <a:prstDash val="sysDash"/>
          </a:ln>
        </p:spPr>
        <p:txBody>
          <a:bodyPr vert="eaVert" wrap="square" rtlCol="0">
            <a:spAutoFit/>
          </a:bodyPr>
          <a:lstStyle/>
          <a:p>
            <a:pP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凝固放热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260" name="TextBox 259" title=""/>
          <p:cNvSpPr txBox="1"/>
          <p:nvPr/>
        </p:nvSpPr>
        <p:spPr>
          <a:xfrm rot="16200000">
            <a:off x="8152765" y="2472055"/>
            <a:ext cx="490220" cy="1644015"/>
          </a:xfrm>
          <a:prstGeom prst="rect">
            <a:avLst/>
          </a:prstGeom>
          <a:noFill/>
          <a:ln>
            <a:solidFill>
              <a:srgbClr val="ED7D31">
                <a:lumMod val="75000"/>
              </a:srgbClr>
            </a:solidFill>
            <a:prstDash val="sysDash"/>
          </a:ln>
        </p:spPr>
        <p:txBody>
          <a:bodyPr vert="eaVert" wrap="square" rtlCol="0">
            <a:spAutoFit/>
          </a:bodyPr>
          <a:lstStyle/>
          <a:p>
            <a:pP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汽化吸热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261" name="TextBox 260" title=""/>
          <p:cNvSpPr txBox="1"/>
          <p:nvPr/>
        </p:nvSpPr>
        <p:spPr>
          <a:xfrm rot="16200000">
            <a:off x="6727190" y="436245"/>
            <a:ext cx="490220" cy="1663700"/>
          </a:xfrm>
          <a:prstGeom prst="rect">
            <a:avLst/>
          </a:prstGeom>
          <a:noFill/>
          <a:ln>
            <a:solidFill>
              <a:srgbClr val="ED7D31">
                <a:lumMod val="75000"/>
              </a:srgbClr>
            </a:solidFill>
            <a:prstDash val="sysDash"/>
          </a:ln>
        </p:spPr>
        <p:txBody>
          <a:bodyPr vert="eaVert" wrap="square" rtlCol="0">
            <a:spAutoFit/>
          </a:bodyPr>
          <a:lstStyle/>
          <a:p>
            <a:pPr algn="ct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升华吸热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262" name="TextBox 261" title=""/>
          <p:cNvSpPr txBox="1"/>
          <p:nvPr/>
        </p:nvSpPr>
        <p:spPr>
          <a:xfrm rot="16200000">
            <a:off x="8388985" y="3750945"/>
            <a:ext cx="490220" cy="1659890"/>
          </a:xfrm>
          <a:prstGeom prst="rect">
            <a:avLst/>
          </a:prstGeom>
          <a:noFill/>
          <a:ln>
            <a:solidFill>
              <a:srgbClr val="5B9BD5">
                <a:lumMod val="75000"/>
              </a:srgbClr>
            </a:solidFill>
            <a:prstDash val="sysDash"/>
          </a:ln>
        </p:spPr>
        <p:txBody>
          <a:bodyPr vert="eaVert" wrap="square" rtlCol="0">
            <a:spAutoFit/>
          </a:bodyPr>
          <a:lstStyle/>
          <a:p>
            <a:pP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液化放热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263" name="TextBox 262" title=""/>
          <p:cNvSpPr txBox="1"/>
          <p:nvPr/>
        </p:nvSpPr>
        <p:spPr>
          <a:xfrm rot="16200000">
            <a:off x="6927215" y="5521325"/>
            <a:ext cx="490220" cy="1719580"/>
          </a:xfrm>
          <a:prstGeom prst="rect">
            <a:avLst/>
          </a:prstGeom>
          <a:noFill/>
          <a:ln>
            <a:solidFill>
              <a:srgbClr val="5B9BD5">
                <a:lumMod val="75000"/>
              </a:srgbClr>
            </a:solidFill>
            <a:prstDash val="sysDash"/>
          </a:ln>
        </p:spPr>
        <p:txBody>
          <a:bodyPr vert="eaVert" wrap="square" rtlCol="0">
            <a:spAutoFit/>
          </a:bodyPr>
          <a:lstStyle/>
          <a:p>
            <a:pPr algn="ct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凝华放热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265" name="TextBox 264" title=""/>
          <p:cNvSpPr txBox="1"/>
          <p:nvPr/>
        </p:nvSpPr>
        <p:spPr>
          <a:xfrm rot="16200000">
            <a:off x="5110480" y="2433320"/>
            <a:ext cx="490220" cy="1723390"/>
          </a:xfrm>
          <a:prstGeom prst="rect">
            <a:avLst/>
          </a:prstGeom>
          <a:noFill/>
          <a:ln>
            <a:solidFill>
              <a:srgbClr val="ED7D31">
                <a:lumMod val="75000"/>
              </a:srgbClr>
            </a:solidFill>
            <a:prstDash val="sysDash"/>
          </a:ln>
        </p:spPr>
        <p:txBody>
          <a:bodyPr vert="eaVert" wrap="square" rtlCol="0">
            <a:spAutoFit/>
          </a:bodyPr>
          <a:lstStyle/>
          <a:p>
            <a:pPr>
              <a:lnSpc>
                <a:spcPts val="2400"/>
              </a:lnSpc>
            </a:pPr>
            <a:r>
              <a:rPr lang="zh-CN" altLang="en-US" sz="2800" b="1" smtClean="0">
                <a:solidFill>
                  <a:schemeClr val="tx1"/>
                </a:solidFill>
                <a:latin typeface="Times New Roman" panose="02020603050405020304" pitchFamily="18" charset="0"/>
                <a:ea typeface="华文楷体" panose="02010600040101010101" pitchFamily="2" charset="-122"/>
              </a:rPr>
              <a:t>熔化吸热</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
        <p:nvSpPr>
          <p:cNvPr id="305" name=" 148" title=""/>
          <p:cNvSpPr/>
          <p:nvPr/>
        </p:nvSpPr>
        <p:spPr>
          <a:xfrm flipH="1" flipV="1">
            <a:off x="4392930" y="3943350"/>
            <a:ext cx="1896745" cy="309880"/>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6" name=" 148" title=""/>
          <p:cNvSpPr/>
          <p:nvPr/>
        </p:nvSpPr>
        <p:spPr>
          <a:xfrm flipH="1" flipV="1">
            <a:off x="7524115" y="3955415"/>
            <a:ext cx="1896745" cy="309880"/>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7" name=" 148" title=""/>
          <p:cNvSpPr/>
          <p:nvPr/>
        </p:nvSpPr>
        <p:spPr>
          <a:xfrm rot="10800000" flipH="1">
            <a:off x="4427220" y="3453130"/>
            <a:ext cx="1896745" cy="309880"/>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ED7D31">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8" name=" 148" title=""/>
          <p:cNvSpPr/>
          <p:nvPr/>
        </p:nvSpPr>
        <p:spPr>
          <a:xfrm rot="10800000" flipH="1">
            <a:off x="7558405" y="3432175"/>
            <a:ext cx="1896745" cy="309880"/>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ED7D31">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5" name="组合 4" title=""/>
          <p:cNvGrpSpPr/>
          <p:nvPr/>
        </p:nvGrpSpPr>
        <p:grpSpPr>
          <a:xfrm rot="5400000">
            <a:off x="5883275" y="1710055"/>
            <a:ext cx="1627505" cy="6692265"/>
            <a:chOff x="9293859" y="468475"/>
            <a:chExt cx="598445" cy="2957776"/>
          </a:xfrm>
        </p:grpSpPr>
        <p:sp>
          <p:nvSpPr>
            <p:cNvPr id="309" name=" 148"/>
            <p:cNvSpPr/>
            <p:nvPr/>
          </p:nvSpPr>
          <p:spPr>
            <a:xfrm flipH="1" flipV="1">
              <a:off x="9296381" y="3191299"/>
              <a:ext cx="595923" cy="234952"/>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a:solidFill>
                  <a:srgbClr val="5B9BD5">
                    <a:lumMod val="60000"/>
                    <a:lumOff val="40000"/>
                  </a:srgb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1" name="矩形 310"/>
            <p:cNvSpPr/>
            <p:nvPr/>
          </p:nvSpPr>
          <p:spPr>
            <a:xfrm rot="5400000" flipH="1">
              <a:off x="9569862" y="192472"/>
              <a:ext cx="45719" cy="597725"/>
            </a:xfrm>
            <a:prstGeom prst="rect">
              <a:avLst/>
            </a:prstGeom>
            <a:solidFill>
              <a:srgbClr val="5B9BD5">
                <a:lumMod val="75000"/>
              </a:srgbClr>
            </a:solid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2" name="矩形 311"/>
            <p:cNvSpPr/>
            <p:nvPr/>
          </p:nvSpPr>
          <p:spPr>
            <a:xfrm>
              <a:off x="9845867" y="509774"/>
              <a:ext cx="45719" cy="2785141"/>
            </a:xfrm>
            <a:prstGeom prst="rect">
              <a:avLst/>
            </a:prstGeom>
            <a:solidFill>
              <a:srgbClr val="5B9BD5">
                <a:lumMod val="75000"/>
              </a:srgbClr>
            </a:solid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313" name="组合 312" title=""/>
          <p:cNvGrpSpPr/>
          <p:nvPr/>
        </p:nvGrpSpPr>
        <p:grpSpPr>
          <a:xfrm rot="5400000" flipH="1" flipV="1">
            <a:off x="6157595" y="-792480"/>
            <a:ext cx="1572260" cy="6663055"/>
            <a:chOff x="9292094" y="464214"/>
            <a:chExt cx="599492" cy="2946818"/>
          </a:xfrm>
          <a:solidFill>
            <a:srgbClr val="ED7D31">
              <a:lumMod val="75000"/>
            </a:srgbClr>
          </a:solidFill>
        </p:grpSpPr>
        <p:sp>
          <p:nvSpPr>
            <p:cNvPr id="314" name=" 148"/>
            <p:cNvSpPr/>
            <p:nvPr/>
          </p:nvSpPr>
          <p:spPr>
            <a:xfrm flipH="1" flipV="1">
              <a:off x="9292343" y="3176080"/>
              <a:ext cx="595923" cy="234952"/>
            </a:xfrm>
            <a:custGeom>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grp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a:solidFill>
                  <a:srgbClr val="5B9BD5">
                    <a:lumMod val="60000"/>
                    <a:lumOff val="40000"/>
                  </a:srgb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5" name="矩形 314"/>
            <p:cNvSpPr/>
            <p:nvPr/>
          </p:nvSpPr>
          <p:spPr>
            <a:xfrm rot="5400000" flipH="1">
              <a:off x="9568097" y="188211"/>
              <a:ext cx="45719" cy="597725"/>
            </a:xfrm>
            <a:prstGeom prst="rect">
              <a:avLst/>
            </a:prstGeom>
            <a:grp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6" name="矩形 315"/>
            <p:cNvSpPr/>
            <p:nvPr/>
          </p:nvSpPr>
          <p:spPr>
            <a:xfrm>
              <a:off x="9845867" y="509774"/>
              <a:ext cx="45719" cy="2785141"/>
            </a:xfrm>
            <a:prstGeom prst="rect">
              <a:avLst/>
            </a:prstGeom>
            <a:grp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文本框 26" title=""/>
          <p:cNvSpPr txBox="1"/>
          <p:nvPr/>
        </p:nvSpPr>
        <p:spPr>
          <a:xfrm>
            <a:off x="1143635" y="2887980"/>
            <a:ext cx="613410" cy="1828165"/>
          </a:xfrm>
          <a:prstGeom prst="rect">
            <a:avLst/>
          </a:prstGeom>
          <a:noFill/>
          <a:ln w="19050">
            <a:solidFill>
              <a:sysClr val="window" lastClr="FFFFFF"/>
            </a:solidFill>
            <a:prstDash val="sysDash"/>
          </a:ln>
          <a:effectLst>
            <a:glow rad="63500">
              <a:srgbClr val="70AD47">
                <a:satMod val="175000"/>
                <a:alpha val="40000"/>
              </a:srgbClr>
            </a:glow>
          </a:effectLst>
        </p:spPr>
        <p:txBody>
          <a:bodyPr vert="eaVert" wrap="square" rtlCol="0">
            <a:spAutoFit/>
          </a:bodyPr>
          <a:lstStyle/>
          <a:p>
            <a:pPr marL="421005" indent="-421005" algn="ctr"/>
            <a:r>
              <a:rPr lang="zh-CN" altLang="en-US" sz="2800" b="1" smtClean="0">
                <a:solidFill>
                  <a:schemeClr val="tx1"/>
                </a:solidFill>
                <a:latin typeface="Times New Roman" panose="02020603050405020304" pitchFamily="18" charset="0"/>
                <a:ea typeface="华文楷体" panose="02010600040101010101" pitchFamily="2" charset="-122"/>
              </a:rPr>
              <a:t>物态变化</a:t>
            </a:r>
            <a:endParaRPr lang="zh-CN" altLang="en-US" sz="2800" b="1" smtClean="0">
              <a:solidFill>
                <a:schemeClr val="tx1"/>
              </a:solidFill>
              <a:latin typeface="Times New Roman" panose="02020603050405020304" pitchFamily="18" charset="0"/>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animBg="1"/>
      <p:bldP spid="265" grpId="0" animBg="1"/>
      <p:bldP spid="305" grpId="0" animBg="1"/>
      <p:bldP spid="259" grpId="0" animBg="1"/>
      <p:bldP spid="308" grpId="0" animBg="1"/>
      <p:bldP spid="260" grpId="0" animBg="1"/>
      <p:bldP spid="306" grpId="0" animBg="1"/>
      <p:bldP spid="262" grpId="0" animBg="1"/>
      <p:bldP spid="261" grpId="0" animBg="1"/>
      <p:bldP spid="263"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华文楷体" panose="02010600040101010101" pitchFamily="2" charset="-122"/>
                <a:ea typeface="华文楷体" panose="02010600040101010101" pitchFamily="2" charset="-122"/>
              </a:rPr>
              <a:t>展示交流</a:t>
            </a:r>
            <a:endParaRPr lang="zh-CN" altLang="en-US" sz="2400" b="1">
              <a:solidFill>
                <a:prstClr val="black"/>
              </a:solidFill>
              <a:latin typeface="华文楷体" panose="02010600040101010101" pitchFamily="2" charset="-122"/>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990850">
                <a:tc>
                  <a:txBody>
                    <a:bodyPr vert="horz" wrap="square"/>
                    <a:lstStyle/>
                    <a:p>
                      <a:pPr marL="0" indent="0" algn="l" latinLnBrk="1" hangingPunct="0">
                        <a:lnSpc>
                          <a:spcPct val="100000"/>
                        </a:lnSpc>
                      </a:pPr>
                      <a:r>
                        <a:rPr lang="en-US" altLang="zh-CN"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1.</a:t>
                      </a:r>
                      <a:r>
                        <a:rPr lang="zh-CN" altLang="en-US"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制作冰块</a:t>
                      </a:r>
                      <a:endParaRPr lang="zh-CN" altLang="en-US"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将纯净水倒入模具中，放进冰箱冷冻室冷冻</a:t>
                      </a:r>
                      <a:endPar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纯净水______（填“吸热”或“</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放</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热”），______（填物态变化名称）成冰块</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zh-CN" altLang="en-US" sz="2400" spc="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模具中的纯净水不要加满</a:t>
                      </a:r>
                      <a:endParaRPr lang="en-US" altLang="zh-CN" sz="2400">
                        <a:solidFill>
                          <a:sysClr val="windowText" lastClr="000000"/>
                        </a:solidFill>
                        <a:latin typeface="华文楷体" panose="02010600040101010101" pitchFamily="2" charset="-122"/>
                        <a:ea typeface="华文楷体" panose="02010600040101010101" pitchFamily="2" charset="-122"/>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460375"/>
          </a:xfrm>
          <a:prstGeom prst="rect">
            <a:avLst/>
          </a:prstGeom>
          <a:noFill/>
        </p:spPr>
        <p:txBody>
          <a:bodyPr wrap="square" rtlCol="0">
            <a:spAutoFit/>
          </a:bodyPr>
          <a:lstStyle/>
          <a:p>
            <a:r>
              <a:rPr lang="zh-CN" altLang="en-US" sz="2400">
                <a:latin typeface="华文楷体" panose="02010600040101010101" pitchFamily="2" charset="-122"/>
                <a:ea typeface="华文楷体" panose="02010600040101010101" pitchFamily="2" charset="-122"/>
              </a:rPr>
              <a:t>做冷饮</a:t>
            </a:r>
            <a:endParaRPr lang="zh-CN" altLang="en-US" sz="2400">
              <a:latin typeface="华文楷体" panose="02010600040101010101" pitchFamily="2" charset="-122"/>
              <a:ea typeface="华文楷体" panose="02010600040101010101" pitchFamily="2" charset="-122"/>
            </a:endParaRPr>
          </a:p>
        </p:txBody>
      </p:sp>
      <p:pic>
        <p:nvPicPr>
          <p:cNvPr id="2" name="图片 1" title=""/>
          <p:cNvPicPr/>
          <p:nvPr/>
        </p:nvPicPr>
        <p:blipFill>
          <a:blip r:embed="rId3"/>
          <a:stretch>
            <a:fillRect/>
          </a:stretch>
        </p:blipFill>
        <p:spPr>
          <a:xfrm>
            <a:off x="7320280" y="116840"/>
            <a:ext cx="2350800" cy="1566000"/>
          </a:xfrm>
          <a:prstGeom prst="rect">
            <a:avLst/>
          </a:prstGeom>
        </p:spPr>
      </p:pic>
      <p:pic>
        <p:nvPicPr>
          <p:cNvPr id="6" name="图片 5" title=""/>
          <p:cNvPicPr/>
          <p:nvPr/>
        </p:nvPicPr>
        <p:blipFill>
          <a:blip r:embed="rId4"/>
          <a:stretch>
            <a:fillRect/>
          </a:stretch>
        </p:blipFill>
        <p:spPr>
          <a:xfrm>
            <a:off x="9840595" y="116840"/>
            <a:ext cx="2350800" cy="1566000"/>
          </a:xfrm>
          <a:prstGeom prst="rect">
            <a:avLst/>
          </a:prstGeom>
        </p:spPr>
      </p:pic>
      <p:sp>
        <p:nvSpPr>
          <p:cNvPr id="8" name="QB_5_AN.33_1#43ff05f8e.blank?vcp=1&amp;vopoq=1&amp;pid=ce2398838&amp;color=0,0,0&amp;vpa=19&amp;vtp=1" title=""/>
          <p:cNvSpPr/>
          <p:nvPr/>
        </p:nvSpPr>
        <p:spPr>
          <a:xfrm>
            <a:off x="4151630" y="292481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华文楷体" panose="02010600040101010101" pitchFamily="2" charset="-122"/>
                <a:ea typeface="华文楷体" panose="02010600040101010101" pitchFamily="2" charset="-122"/>
              </a:rPr>
              <a:t>放热</a:t>
            </a:r>
            <a:endParaRPr lang="zh-CN" altLang="en-US" sz="2400" b="1">
              <a:solidFill>
                <a:srgbClr val="FF0000"/>
              </a:solidFill>
              <a:latin typeface="华文楷体" panose="02010600040101010101" pitchFamily="2" charset="-122"/>
              <a:ea typeface="华文楷体" panose="02010600040101010101" pitchFamily="2" charset="-122"/>
            </a:endParaRPr>
          </a:p>
        </p:txBody>
      </p:sp>
      <p:sp>
        <p:nvSpPr>
          <p:cNvPr id="9" name="QB_5_AN.33_1#43ff05f8e.blank?vcp=1&amp;vopoq=1&amp;pid=ce2398838&amp;color=0,0,0&amp;vpa=19&amp;vtp=1" title=""/>
          <p:cNvSpPr/>
          <p:nvPr/>
        </p:nvSpPr>
        <p:spPr>
          <a:xfrm>
            <a:off x="4368165" y="3293745"/>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华文楷体" panose="02010600040101010101" pitchFamily="2" charset="-122"/>
                <a:ea typeface="华文楷体" panose="02010600040101010101" pitchFamily="2" charset="-122"/>
              </a:rPr>
              <a:t>凝固</a:t>
            </a:r>
            <a:endParaRPr lang="zh-CN" altLang="en-US" sz="2400" b="1">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Times New Roman" panose="02020603050405020304" pitchFamily="18" charset="0"/>
                <a:ea typeface="华文楷体" panose="02010600040101010101" pitchFamily="2" charset="-122"/>
              </a:rPr>
              <a:t>展示交流</a:t>
            </a:r>
            <a:endParaRPr lang="zh-CN" altLang="en-US" sz="2400" b="1">
              <a:solidFill>
                <a:prstClr val="black"/>
              </a:solidFill>
              <a:latin typeface="Times New Roman" panose="02020603050405020304" pitchFamily="18" charset="0"/>
              <a:ea typeface="华文楷体" panose="02010600040101010101" pitchFamily="2" charset="-122"/>
            </a:endParaRPr>
          </a:p>
        </p:txBody>
      </p:sp>
      <p:sp>
        <p:nvSpPr>
          <p:cNvPr id="3" name="菱形 2"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title=""/>
          <p:cNvGraphicFramePr>
            <a:graphicFrameLocks noGrp="1"/>
          </p:cNvGraphicFramePr>
          <p:nvPr>
            <p:custDataLst>
              <p:tags r:id="rId2"/>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gridCol w="5137785"/>
                <a:gridCol w="3897630"/>
              </a:tblGrid>
              <a:tr h="546100">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endPar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4012565">
                <a:tc>
                  <a:txBody>
                    <a:bodyPr vert="horz" wrap="square"/>
                    <a:lstStyle/>
                    <a:p>
                      <a:pPr marL="0" indent="0" algn="l" latinLnBrk="1" hangingPunct="0">
                        <a:lnSpc>
                          <a:spcPct val="100000"/>
                        </a:lnSpc>
                      </a:pPr>
                      <a:r>
                        <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制作冷饮</a:t>
                      </a:r>
                      <a:endParaRPr lang="zh-CN" altLang="en-US"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取出做好的冰块，在饮料中加入适量冰块</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fontAlgn="auto" latinLnBrk="1" hangingPunct="0">
                        <a:lnSpc>
                          <a:spcPct val="100000"/>
                        </a:lnSpc>
                      </a:pPr>
                      <a:r>
                        <a:rPr lang="en-US" altLang="zh-CN" sz="2400" kern="0" spc="-99900">
                          <a:solidFill>
                            <a:srgbClr val="FFFFFF"/>
                          </a:solidFill>
                          <a:latin typeface="Times New Roman" panose="02020603050405020304" pitchFamily="18" charset="0"/>
                          <a:ea typeface="华文楷体" panose="02010600040101010101" pitchFamily="2" charset="-122"/>
                          <a:cs typeface="Times New Roman" panose="02020603050405020304" pitchFamily="18" charset="0"/>
                          <a:sym typeface="+mn-ea"/>
                        </a:rPr>
                        <a:t>_</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将取出的模具放在桌面上，一会儿模</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fontAlgn="auto"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具周围结了一层白霜，这是空气中的________遇冷_______（填物态变化名称）形成的</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fontAlgn="auto" latinLnBrk="1" hangingPunct="0">
                        <a:lnSpc>
                          <a:spcPct val="100000"/>
                        </a:lnSpc>
                      </a:pP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饮料杯外壁周围有水珠，</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这是空气中的________遇冷_______（填物态变化名称）形成的</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fontAlgn="auto" latinLnBrk="1" hangingPunct="0">
                        <a:lnSpc>
                          <a:spcPct val="100000"/>
                        </a:lnSpc>
                      </a:pPr>
                      <a:endPar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vert="horz" wrap="square"/>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在饮料中加入冰块而不是直</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接加入冷水，一方面是因为</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冰块的温度更____，另一</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方面是因为冰块______</a:t>
                      </a:r>
                      <a:endParaRPr lang="en-US" altLang="zh-CN" sz="240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（填物态变化名称）成水的</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过程中______（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填“吸收”或“放出”）热量，从而使饮料的温度下降得更多</a:t>
                      </a:r>
                      <a:endPar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5" name="文本框 4" title=""/>
          <p:cNvSpPr txBox="1"/>
          <p:nvPr/>
        </p:nvSpPr>
        <p:spPr>
          <a:xfrm>
            <a:off x="5384165" y="1124585"/>
            <a:ext cx="1602105" cy="460375"/>
          </a:xfrm>
          <a:prstGeom prst="rect">
            <a:avLst/>
          </a:prstGeom>
          <a:noFill/>
        </p:spPr>
        <p:txBody>
          <a:bodyPr wrap="square" rtlCol="0">
            <a:spAutoFit/>
          </a:bodyPr>
          <a:lstStyle/>
          <a:p>
            <a:r>
              <a:rPr lang="zh-CN" altLang="en-US" sz="2400">
                <a:latin typeface="Times New Roman" panose="02020603050405020304" pitchFamily="18" charset="0"/>
                <a:ea typeface="华文楷体" panose="02010600040101010101" pitchFamily="2" charset="-122"/>
              </a:rPr>
              <a:t>做冷饮</a:t>
            </a:r>
            <a:endParaRPr lang="zh-CN" altLang="en-US" sz="2400">
              <a:latin typeface="Times New Roman" panose="02020603050405020304" pitchFamily="18" charset="0"/>
              <a:ea typeface="华文楷体" panose="02010600040101010101" pitchFamily="2" charset="-122"/>
            </a:endParaRPr>
          </a:p>
        </p:txBody>
      </p:sp>
      <p:pic>
        <p:nvPicPr>
          <p:cNvPr id="2" name="图片 1" title=""/>
          <p:cNvPicPr/>
          <p:nvPr/>
        </p:nvPicPr>
        <p:blipFill>
          <a:blip r:embed="rId3"/>
          <a:stretch>
            <a:fillRect/>
          </a:stretch>
        </p:blipFill>
        <p:spPr>
          <a:xfrm>
            <a:off x="7320280" y="116840"/>
            <a:ext cx="2350800" cy="1566000"/>
          </a:xfrm>
          <a:prstGeom prst="rect">
            <a:avLst/>
          </a:prstGeom>
        </p:spPr>
      </p:pic>
      <p:pic>
        <p:nvPicPr>
          <p:cNvPr id="6" name="图片 5" title=""/>
          <p:cNvPicPr/>
          <p:nvPr/>
        </p:nvPicPr>
        <p:blipFill>
          <a:blip r:embed="rId4"/>
          <a:stretch>
            <a:fillRect/>
          </a:stretch>
        </p:blipFill>
        <p:spPr>
          <a:xfrm>
            <a:off x="9840595" y="116840"/>
            <a:ext cx="2350800" cy="1566000"/>
          </a:xfrm>
          <a:prstGeom prst="rect">
            <a:avLst/>
          </a:prstGeom>
        </p:spPr>
      </p:pic>
      <p:sp>
        <p:nvSpPr>
          <p:cNvPr id="8" name="QB_5_AN.33_1#43ff05f8e.blank?vcp=1&amp;vopoq=1&amp;pid=ce2398838&amp;color=0,0,0&amp;vpa=19&amp;vtp=1" title=""/>
          <p:cNvSpPr/>
          <p:nvPr/>
        </p:nvSpPr>
        <p:spPr>
          <a:xfrm>
            <a:off x="3266440" y="321310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水蒸气</a:t>
            </a:r>
            <a:endParaRPr lang="zh-CN" altLang="en-US" sz="2400" b="1">
              <a:solidFill>
                <a:srgbClr val="FF0000"/>
              </a:solidFill>
              <a:latin typeface="Times New Roman" panose="02020603050405020304" pitchFamily="18" charset="0"/>
              <a:ea typeface="华文楷体" panose="02010600040101010101" pitchFamily="2" charset="-122"/>
            </a:endParaRPr>
          </a:p>
        </p:txBody>
      </p:sp>
      <p:sp>
        <p:nvSpPr>
          <p:cNvPr id="9" name="QB_5_AN.33_1#43ff05f8e.blank?vcp=1&amp;vopoq=1&amp;pid=ce2398838&amp;color=0,0,0&amp;vpa=19&amp;vtp=1" title=""/>
          <p:cNvSpPr/>
          <p:nvPr/>
        </p:nvSpPr>
        <p:spPr>
          <a:xfrm>
            <a:off x="5015865" y="321310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凝华</a:t>
            </a:r>
            <a:endParaRPr lang="zh-CN" altLang="en-US" sz="2400" b="1">
              <a:solidFill>
                <a:srgbClr val="FF0000"/>
              </a:solidFill>
              <a:latin typeface="Times New Roman" panose="02020603050405020304" pitchFamily="18" charset="0"/>
              <a:ea typeface="华文楷体" panose="02010600040101010101" pitchFamily="2" charset="-122"/>
            </a:endParaRPr>
          </a:p>
        </p:txBody>
      </p:sp>
      <p:sp>
        <p:nvSpPr>
          <p:cNvPr id="12" name="QB_5_AN.33_1#43ff05f8e.blank?vcp=1&amp;vopoq=1&amp;pid=ce2398838&amp;color=0,0,0&amp;vpa=19&amp;vtp=1" title=""/>
          <p:cNvSpPr/>
          <p:nvPr/>
        </p:nvSpPr>
        <p:spPr>
          <a:xfrm>
            <a:off x="3648075" y="436499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水蒸气</a:t>
            </a:r>
            <a:endParaRPr lang="zh-CN" altLang="en-US" sz="2400" b="1">
              <a:solidFill>
                <a:srgbClr val="FF0000"/>
              </a:solidFill>
              <a:latin typeface="Times New Roman" panose="02020603050405020304" pitchFamily="18" charset="0"/>
              <a:ea typeface="华文楷体" panose="02010600040101010101" pitchFamily="2" charset="-122"/>
            </a:endParaRPr>
          </a:p>
        </p:txBody>
      </p:sp>
      <p:sp>
        <p:nvSpPr>
          <p:cNvPr id="13" name="QB_5_AN.33_1#43ff05f8e.blank?vcp=1&amp;vopoq=1&amp;pid=ce2398838&amp;color=0,0,0&amp;vpa=19&amp;vtp=1" title=""/>
          <p:cNvSpPr/>
          <p:nvPr/>
        </p:nvSpPr>
        <p:spPr>
          <a:xfrm>
            <a:off x="5160010" y="4437380"/>
            <a:ext cx="106045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液化</a:t>
            </a:r>
            <a:endParaRPr lang="zh-CN" altLang="en-US" sz="2400" b="1">
              <a:solidFill>
                <a:srgbClr val="FF0000"/>
              </a:solidFill>
              <a:latin typeface="Times New Roman" panose="02020603050405020304" pitchFamily="18" charset="0"/>
              <a:ea typeface="华文楷体" panose="02010600040101010101" pitchFamily="2" charset="-122"/>
            </a:endParaRPr>
          </a:p>
        </p:txBody>
      </p:sp>
      <p:sp>
        <p:nvSpPr>
          <p:cNvPr id="14" name="QB_5_AN.49_1#d731ca572.blank?vcp=1&amp;vopoq=1&amp;pid=ce2398838&amp;color=0,0,0&amp;vpa=30&amp;vtp=1" title=""/>
          <p:cNvSpPr/>
          <p:nvPr/>
        </p:nvSpPr>
        <p:spPr>
          <a:xfrm>
            <a:off x="10056409" y="3068829"/>
            <a:ext cx="460772" cy="361808"/>
          </a:xfrm>
          <a:prstGeom prst="rect">
            <a:avLst/>
          </a:prstGeom>
          <a:noFill/>
        </p:spPr>
        <p:txBody>
          <a:bodyPr wrap="none" lIns="0" tIns="0" rIns="0" bIns="0" rtlCol="0" anchor="t"/>
          <a:lstStyle/>
          <a:p>
            <a:pPr algn="ctr" latinLnBrk="1">
              <a:lnSpc>
                <a:spcPts val="3075"/>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低</a:t>
            </a:r>
            <a:endPar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endParaRPr>
          </a:p>
        </p:txBody>
      </p:sp>
      <p:sp>
        <p:nvSpPr>
          <p:cNvPr id="15" name="QB_5_AN.50_1#d731ca572.blank?vcp=1&amp;vopoq=1&amp;pid=ce2398838&amp;color=0,0,0&amp;vpa=31&amp;vtp=1&amp;bbb=1" title=""/>
          <p:cNvSpPr/>
          <p:nvPr/>
        </p:nvSpPr>
        <p:spPr>
          <a:xfrm>
            <a:off x="10344650" y="3501405"/>
            <a:ext cx="727472" cy="361808"/>
          </a:xfrm>
          <a:prstGeom prst="rect">
            <a:avLst/>
          </a:prstGeom>
          <a:noFill/>
        </p:spPr>
        <p:txBody>
          <a:bodyPr wrap="none" lIns="0" tIns="0" rIns="0" bIns="0" rtlCol="0" anchor="t"/>
          <a:lstStyle/>
          <a:p>
            <a:pPr algn="ctr" latinLnBrk="1">
              <a:lnSpc>
                <a:spcPts val="3075"/>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熔化</a:t>
            </a:r>
            <a:endPar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endParaRPr>
          </a:p>
        </p:txBody>
      </p:sp>
      <p:sp>
        <p:nvSpPr>
          <p:cNvPr id="16" name="QB_5_AN.51_1#d731ca572.blank?vcp=1&amp;vopoq=1&amp;pid=ce2398838&amp;color=0,0,0&amp;vpa=32&amp;vtp=1&amp;bbb=1" title=""/>
          <p:cNvSpPr/>
          <p:nvPr/>
        </p:nvSpPr>
        <p:spPr>
          <a:xfrm>
            <a:off x="9271510" y="4148822"/>
            <a:ext cx="727472" cy="361808"/>
          </a:xfrm>
          <a:prstGeom prst="rect">
            <a:avLst/>
          </a:prstGeom>
          <a:noFill/>
        </p:spPr>
        <p:txBody>
          <a:bodyPr wrap="none" lIns="0" tIns="0" rIns="0" bIns="0" rtlCol="0" anchor="t"/>
          <a:lstStyle/>
          <a:p>
            <a:pPr algn="ctr" latinLnBrk="1">
              <a:lnSpc>
                <a:spcPts val="3075"/>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吸收</a:t>
            </a:r>
            <a:endPar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2" grpId="0" build="p" animBg="1"/>
      <p:bldP spid="13" grpId="0" build="p" animBg="1"/>
      <p:bldP spid="14" grpId="0" build="p"/>
      <p:bldP spid="15" grpId="0" build="p" animBg="1"/>
      <p:bldP spid="16" grpId="0" build="p"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项目提出</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8" name="文本框 7" title=""/>
          <p:cNvSpPr txBox="1"/>
          <p:nvPr/>
        </p:nvSpPr>
        <p:spPr>
          <a:xfrm>
            <a:off x="1991360" y="1844675"/>
            <a:ext cx="8293735" cy="4831080"/>
          </a:xfrm>
          <a:prstGeom prst="rect">
            <a:avLst/>
          </a:prstGeom>
          <a:noFill/>
        </p:spPr>
        <p:txBody>
          <a:bodyPr wrap="square" rtlCol="0" anchor="t">
            <a:spAutoFit/>
          </a:bodyPr>
          <a:lstStyle/>
          <a:p>
            <a:pPr indent="457200" algn="just" fontAlgn="auto" latinLnBrk="1">
              <a:lnSpc>
                <a:spcPct val="125000"/>
              </a:lnSpc>
              <a:spcBef>
                <a:spcPct val="0"/>
              </a:spcBef>
              <a:spcAft>
                <a:spcPct val="0"/>
              </a:spcAft>
              <a:buFont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厨房不仅是加工食材、制做家庭美味的场所，也是日常生活中充满物态变化的“实验室”。</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a:p>
            <a:pPr indent="457200" algn="just" fontAlgn="auto" latinLnBrk="1">
              <a:lnSpc>
                <a:spcPct val="125000"/>
              </a:lnSpc>
              <a:spcBef>
                <a:spcPct val="0"/>
              </a:spcBef>
              <a:spcAft>
                <a:spcPct val="0"/>
              </a:spcAft>
              <a:buFontTx/>
              <a:buNone/>
            </a:pPr>
            <a:r>
              <a:rPr lang="zh-CN" altLang="en-US"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例如，水的沸腾、食用油从液态到气态的蒸发、冰冻水饺中的冰在热水中熔化等。</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gn="just" fontAlgn="auto" latinLnBrk="1">
              <a:lnSpc>
                <a:spcPct val="125000"/>
              </a:lnSpc>
              <a:spcBef>
                <a:spcPct val="0"/>
              </a:spcBef>
              <a:spcAft>
                <a:spcPct val="0"/>
              </a:spcAft>
              <a:buFont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    请你利用周末时间配合妈妈为家人准备一顿丰盛的午餐，对烹饪过程进行拍照，解释其中涉及的物态变化，并通过思考，试着从提高烹饪效率、提升食品品质等方面给出自己的改进建议。</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endParaRPr lang="zh-CN" altLang="en-US" sz="2800" b="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项目分析</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9" name="文本框 8" title=""/>
          <p:cNvSpPr txBox="1"/>
          <p:nvPr/>
        </p:nvSpPr>
        <p:spPr>
          <a:xfrm>
            <a:off x="1415415" y="1988820"/>
            <a:ext cx="9770110" cy="3969385"/>
          </a:xfrm>
          <a:prstGeom prst="rect">
            <a:avLst/>
          </a:prstGeom>
          <a:noFill/>
        </p:spPr>
        <p:txBody>
          <a:bodyPr wrap="square" rtlCol="0" anchor="t">
            <a:spAutoFit/>
          </a:bodyPr>
          <a:lstStyle/>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我们可以先观察厨房中都有哪些现象与物态变化有关，再分析这些现象中的物理问题。具体任务如下：</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1.观察厨房中的物态变化，分析这些物态变化对烹饪的影响。</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2.从物理学的视角，对烹饪过程中发现的一些问题提出改进建议或总结认识体会。</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3.实施改进建议，描述实施后的情况，并评估其效果。</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pic>
        <p:nvPicPr>
          <p:cNvPr id="3" name="Picture 3"/>
          <p:cNvPicPr>
            <a:picLocks noChangeAspect="1"/>
          </p:cNvPicPr>
          <p:nvPr/>
        </p:nvPicPr>
        <p:blipFill>
          <a:blip r:embed="rId2"/>
          <a:stretch>
            <a:fillRect/>
          </a:stretch>
        </p:blipFill>
        <p:spPr>
          <a:xfrm flipH="1">
            <a:off x="10426700" y="11328400"/>
            <a:ext cx="0" cy="0"/>
          </a:xfrm>
          <a:prstGeom prst="rect">
            <a:avLst/>
          </a:prstGeom>
          <a:ln>
            <a:noFill/>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项目分析</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pic>
        <p:nvPicPr>
          <p:cNvPr id="3" name="Picture 8" title=""/>
          <p:cNvPicPr>
            <a:picLocks noChangeAspect="1" noChangeArrowheads="1"/>
          </p:cNvPicPr>
          <p:nvPr/>
        </p:nvPicPr>
        <p:blipFill>
          <a:blip r:embed="rId2"/>
          <a:srcRect l="3351" r="3351"/>
          <a:stretch>
            <a:fillRect/>
          </a:stretch>
        </p:blipFill>
        <p:spPr bwMode="auto">
          <a:xfrm>
            <a:off x="1991360" y="1916430"/>
            <a:ext cx="2208530" cy="17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title=""/>
          <p:cNvPicPr>
            <a:picLocks noChangeArrowheads="1"/>
          </p:cNvPicPr>
          <p:nvPr/>
        </p:nvPicPr>
        <p:blipFill>
          <a:blip r:embed="rId3"/>
          <a:srcRect l="2344" r="2344"/>
          <a:stretch>
            <a:fillRect/>
          </a:stretch>
        </p:blipFill>
        <p:spPr bwMode="auto">
          <a:xfrm>
            <a:off x="5128779" y="1915844"/>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title=""/>
          <p:cNvPicPr>
            <a:picLocks noChangeArrowheads="1"/>
          </p:cNvPicPr>
          <p:nvPr/>
        </p:nvPicPr>
        <p:blipFill>
          <a:blip r:embed="rId4"/>
          <a:srcRect l="23894" r="23894"/>
          <a:stretch>
            <a:fillRect/>
          </a:stretch>
        </p:blipFill>
        <p:spPr bwMode="auto">
          <a:xfrm>
            <a:off x="8329575" y="1929248"/>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title=""/>
          <p:cNvPicPr>
            <a:picLocks noChangeArrowheads="1"/>
          </p:cNvPicPr>
          <p:nvPr/>
        </p:nvPicPr>
        <p:blipFill>
          <a:blip r:embed="rId5"/>
          <a:srcRect t="12506" b="12506"/>
          <a:stretch>
            <a:fillRect/>
          </a:stretch>
        </p:blipFill>
        <p:spPr bwMode="auto">
          <a:xfrm>
            <a:off x="1928349" y="400512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title=""/>
          <p:cNvPicPr>
            <a:picLocks noChangeArrowheads="1"/>
          </p:cNvPicPr>
          <p:nvPr/>
        </p:nvPicPr>
        <p:blipFill>
          <a:blip r:embed="rId6"/>
          <a:srcRect l="12778" r="12778"/>
          <a:stretch>
            <a:fillRect/>
          </a:stretch>
        </p:blipFill>
        <p:spPr bwMode="auto">
          <a:xfrm>
            <a:off x="5160201" y="4023849"/>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title=""/>
          <p:cNvPicPr>
            <a:picLocks noChangeArrowheads="1"/>
          </p:cNvPicPr>
          <p:nvPr/>
        </p:nvPicPr>
        <p:blipFill>
          <a:blip r:embed="rId7"/>
          <a:srcRect l="5629" r="5629"/>
          <a:stretch>
            <a:fillRect/>
          </a:stretch>
        </p:blipFill>
        <p:spPr bwMode="auto">
          <a:xfrm>
            <a:off x="8328333" y="407660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title=""/>
          <p:cNvSpPr txBox="1"/>
          <p:nvPr/>
        </p:nvSpPr>
        <p:spPr>
          <a:xfrm>
            <a:off x="407670" y="1708150"/>
            <a:ext cx="11637010" cy="2030095"/>
          </a:xfrm>
          <a:prstGeom prst="rect">
            <a:avLst/>
          </a:prstGeom>
          <a:noFill/>
        </p:spPr>
        <p:txBody>
          <a:bodyPr wrap="square" rtlCol="0" anchor="t">
            <a:spAutoFit/>
          </a:bodyPr>
          <a:lstStyle/>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1.观察厨房中的物态变化，描述这些物态变化发生的条件、过程与结果。分析物态变化的有关规律或相关参数对烹饪的影响。</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例如，由于食用油和水的沸点差异就会形成炸、煮和蒸等不同的烹饪方式。</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pic>
        <p:nvPicPr>
          <p:cNvPr id="9" name="Picture 10" title=""/>
          <p:cNvPicPr>
            <a:picLocks noChangeArrowheads="1"/>
          </p:cNvPicPr>
          <p:nvPr/>
        </p:nvPicPr>
        <p:blipFill>
          <a:blip r:embed="rId2"/>
          <a:srcRect t="10948" b="10948"/>
          <a:stretch>
            <a:fillRect/>
          </a:stretch>
        </p:blipFill>
        <p:spPr bwMode="auto">
          <a:xfrm>
            <a:off x="2936729" y="405846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title=""/>
          <p:cNvPicPr>
            <a:picLocks noChangeArrowheads="1"/>
          </p:cNvPicPr>
          <p:nvPr/>
        </p:nvPicPr>
        <p:blipFill>
          <a:blip r:embed="rId3"/>
          <a:srcRect l="2039" r="2039"/>
          <a:stretch>
            <a:fillRect/>
          </a:stretch>
        </p:blipFill>
        <p:spPr bwMode="auto">
          <a:xfrm>
            <a:off x="6168581" y="4077189"/>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3" name="表格 2" title=""/>
          <p:cNvGraphicFramePr>
            <a:graphicFrameLocks noGrp="1"/>
          </p:cNvGraphicFramePr>
          <p:nvPr>
            <p:custDataLst>
              <p:tags r:id="rId2"/>
            </p:custDataLst>
          </p:nvPr>
        </p:nvGraphicFramePr>
        <p:xfrm>
          <a:off x="119380" y="2924810"/>
          <a:ext cx="11840210" cy="4389120"/>
        </p:xfrm>
        <a:graphic>
          <a:graphicData uri="http://schemas.openxmlformats.org/drawingml/2006/table">
            <a:tbl>
              <a:tblPr firstRow="1" bandRow="1">
                <a:tableStyleId>{5940675A-B579-460E-94D1-54222C63F5DA}</a:tableStyleId>
              </a:tblPr>
              <a:tblGrid>
                <a:gridCol w="5439410"/>
                <a:gridCol w="6400800"/>
              </a:tblGrid>
              <a:tr h="0">
                <a:tc>
                  <a:txBody>
                    <a:bodyPr vert="horz" wrap="square"/>
                    <a:lstStyle/>
                    <a:p>
                      <a:pPr indent="0" algn="ctr">
                        <a:lnSpc>
                          <a:spcPct val="150000"/>
                        </a:lnSpc>
                        <a:buNone/>
                      </a:pPr>
                      <a:r>
                        <a:rPr lang="en-US" sz="2400" b="1" err="1">
                          <a:solidFill>
                            <a:srgbClr val="000000"/>
                          </a:solidFill>
                          <a:latin typeface="Times New Roman" panose="02020603050405020304" pitchFamily="18" charset="0"/>
                          <a:ea typeface="华文楷体" panose="02010600040101010101" pitchFamily="2" charset="-122"/>
                          <a:cs typeface="宋体" panose="02010600030101010101" pitchFamily="2" charset="-122"/>
                        </a:rPr>
                        <a:t>厨房中现象</a:t>
                      </a:r>
                      <a:endParaRPr lang="en-US" altLang="en-US" sz="2400" b="1" err="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CFF3"/>
                    </a:solidFill>
                  </a:tcPr>
                </a:tc>
                <a:tc>
                  <a:txBody>
                    <a:bodyPr vert="horz" wrap="square"/>
                    <a:lstStyle/>
                    <a:p>
                      <a:pPr indent="0" algn="ctr">
                        <a:lnSpc>
                          <a:spcPct val="150000"/>
                        </a:lnSpc>
                        <a:buNone/>
                      </a:pPr>
                      <a:r>
                        <a:rPr lang="en-US" sz="2400" b="1">
                          <a:solidFill>
                            <a:srgbClr val="000000"/>
                          </a:solidFill>
                          <a:latin typeface="Times New Roman" panose="02020603050405020304" pitchFamily="18" charset="0"/>
                          <a:ea typeface="华文楷体" panose="02010600040101010101" pitchFamily="2" charset="-122"/>
                          <a:cs typeface="宋体" panose="02010600030101010101" pitchFamily="2" charset="-122"/>
                        </a:rPr>
                        <a:t>涉及的物态变化</a:t>
                      </a:r>
                      <a:endParaRPr lang="en-US" altLang="en-US" sz="2400" b="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CFF3"/>
                    </a:solidFill>
                  </a:tcPr>
                </a:tc>
              </a:tr>
              <a:tr h="0">
                <a:tc>
                  <a:txBody>
                    <a:bodyPr vert="horz" wrap="square"/>
                    <a:lstStyle/>
                    <a:p>
                      <a:pPr indent="0" algn="ctr">
                        <a:lnSpc>
                          <a:spcPct val="150000"/>
                        </a:lnSpc>
                        <a:buNone/>
                      </a:pPr>
                      <a:r>
                        <a:rPr lang="en-US" sz="2400" b="0" err="1">
                          <a:solidFill>
                            <a:srgbClr val="000000"/>
                          </a:solidFill>
                          <a:latin typeface="Times New Roman" panose="02020603050405020304" pitchFamily="18" charset="0"/>
                          <a:ea typeface="华文楷体" panose="02010600040101010101" pitchFamily="2" charset="-122"/>
                          <a:cs typeface="宋体" panose="02010600030101010101" pitchFamily="2" charset="-122"/>
                        </a:rPr>
                        <a:t>为了煮熟饺子，需要持续烧水一段时间</a:t>
                      </a:r>
                      <a:endParaRPr lang="en-US" altLang="en-US" sz="2400" b="0" err="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在烧水的过程中，需要不断加热，水沸腾后温度稳定在100℃，一些水会从液态变为气态的水蒸气</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vert="horz" wrap="square"/>
                    <a:lstStyle/>
                    <a:p>
                      <a:pPr indent="0" algn="ctr">
                        <a:lnSpc>
                          <a:spcPct val="150000"/>
                        </a:lnSpc>
                        <a:buNone/>
                      </a:pPr>
                      <a:r>
                        <a:rPr lang="en-US" sz="2400" b="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水沸腾后打开锅盖，会出现大量“白雾”</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宋体" panose="02010600030101010101" pitchFamily="2" charset="-122"/>
                        </a:rPr>
                        <a:t>水蒸气接触周围的冷空气或低温物品，会液化成小水滴</a:t>
                      </a:r>
                      <a:endParaRPr lang="en-US" altLang="en-US" sz="2400" b="0">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vert="horz" wrap="square"/>
                    <a:lstStyle/>
                    <a:p>
                      <a:pPr indent="0">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title=""/>
          <p:cNvSpPr txBox="1"/>
          <p:nvPr/>
        </p:nvSpPr>
        <p:spPr>
          <a:xfrm>
            <a:off x="2063750" y="1628775"/>
            <a:ext cx="8303895" cy="1383665"/>
          </a:xfrm>
          <a:prstGeom prst="rect">
            <a:avLst/>
          </a:prstGeom>
          <a:noFill/>
        </p:spPr>
        <p:txBody>
          <a:bodyPr wrap="square" rtlCol="0" anchor="t">
            <a:spAutoFit/>
          </a:bodyPr>
          <a:lstStyle/>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下面的表格中记录了一些在厨房中观察到的现象和相应的物态变化，请把你的观察结果补充在表格中。</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4" name="菱形 3"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endParaRPr lang="zh-CN" altLang="en-US"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title=""/>
          <p:cNvSpPr txBox="1"/>
          <p:nvPr/>
        </p:nvSpPr>
        <p:spPr>
          <a:xfrm>
            <a:off x="623570" y="2061210"/>
            <a:ext cx="11117580" cy="1706880"/>
          </a:xfrm>
          <a:prstGeom prst="rect">
            <a:avLst/>
          </a:prstGeom>
          <a:noFill/>
        </p:spPr>
        <p:txBody>
          <a:bodyPr wrap="square">
            <a:spAutoFit/>
          </a:bodyPr>
          <a:lstStyle/>
          <a:p>
            <a:pPr>
              <a:lnSpc>
                <a:spcPct val="125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rPr>
              <a:t>2.从物理学的视角找出这些现象对烹饪过程的影响，对烹饪中可能存在的问题提出具体的改进建议。进一步说明这些建议是怎样优化烹饪过程或解决安全隐患的，并解释这些建议的科学依据。</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p:txBody>
      </p:sp>
      <p:sp>
        <p:nvSpPr>
          <p:cNvPr id="5" name="文本框 4" title=""/>
          <p:cNvSpPr txBox="1"/>
          <p:nvPr/>
        </p:nvSpPr>
        <p:spPr>
          <a:xfrm>
            <a:off x="695325" y="4004945"/>
            <a:ext cx="11184255" cy="1168400"/>
          </a:xfrm>
          <a:prstGeom prst="rect">
            <a:avLst/>
          </a:prstGeom>
          <a:noFill/>
        </p:spPr>
        <p:txBody>
          <a:bodyPr wrap="square">
            <a:spAutoFit/>
          </a:bodyPr>
          <a:lstStyle/>
          <a:p>
            <a:pPr algn="l">
              <a:lnSpc>
                <a:spcPct val="125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rPr>
              <a:t>还可以撰写一篇观察报告，从物理学的视角分析物态变化规律在烹饪过程中所起的作用，总结认识体会。</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文本框 6" title=""/>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endParaRPr lang="en-US" altLang="zh-CN" sz="3200" b="1">
              <a:solidFill>
                <a:prstClr val="black"/>
              </a:solidFill>
              <a:latin typeface="华文楷体" panose="02010600040101010101" pitchFamily="2" charset="-122"/>
              <a:ea typeface="华文楷体" panose="02010600040101010101" pitchFamily="2" charset="-122"/>
            </a:endParaRPr>
          </a:p>
        </p:txBody>
      </p:sp>
      <p:sp>
        <p:nvSpPr>
          <p:cNvPr id="2" name="菱形 1" title=""/>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title=""/>
          <p:cNvSpPr txBox="1"/>
          <p:nvPr/>
        </p:nvSpPr>
        <p:spPr>
          <a:xfrm>
            <a:off x="839470" y="2132965"/>
            <a:ext cx="10895965" cy="3322955"/>
          </a:xfrm>
          <a:prstGeom prst="rect">
            <a:avLst/>
          </a:prstGeom>
          <a:noFill/>
        </p:spPr>
        <p:txBody>
          <a:bodyPr wrap="square" rtlCol="0" anchor="t">
            <a:spAutoFit/>
          </a:bodyPr>
          <a:lstStyle/>
          <a:p>
            <a:pPr algn="l">
              <a:lnSpc>
                <a:spcPct val="150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3.选择一个改进建议，在家人的帮助下，在厨房中进行实际操作，检验效果。操作时要记录实施过程中的观察结果和有关数据包括必要的调整措施和遇到的问题。</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gn="l">
              <a:lnSpc>
                <a:spcPct val="150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分析实施改进建议后的结果，并与改进前的情况进行比较，看看改进建议是否有效。</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spTree>
  </p:cSld>
  <p:clrMapOvr>
    <a:masterClrMapping/>
  </p:clrMapOvr>
  <p:transition/>
  <p:timing/>
</p:sld>
</file>

<file path=ppt/tags/tag1.xml><?xml version="1.0" encoding="utf-8"?>
<p:tagLst xmlns:p="http://schemas.openxmlformats.org/presentationml/2006/main">
  <p:tag name="TABLE_ENDDRAG_ORIGIN_RECT" val="895*345"/>
  <p:tag name="TABLE_ENDDRAG_RECT" val="40*247*895*345"/>
</p:tagLst>
</file>

<file path=ppt/tags/tag2.xml><?xml version="1.0" encoding="utf-8"?>
<p:tagLst xmlns:p="http://schemas.openxmlformats.org/presentationml/2006/main">
  <p:tag name="TABLE_ENDDRAG_ORIGIN_RECT" val="921*304"/>
  <p:tag name="TABLE_ENDDRAG_RECT" val="26*145*921*304"/>
</p:tagLst>
</file>

<file path=ppt/tags/tag3.xml><?xml version="1.0" encoding="utf-8"?>
<p:tagLst xmlns:p="http://schemas.openxmlformats.org/presentationml/2006/main">
  <p:tag name="TABLE_ENDDRAG_ORIGIN_RECT" val="921*304"/>
  <p:tag name="TABLE_ENDDRAG_RECT" val="26*145*921*304"/>
</p:tagLst>
</file>

<file path=ppt/tags/tag4.xml><?xml version="1.0" encoding="utf-8"?>
<p:tagLst xmlns:p="http://schemas.openxmlformats.org/presentationml/2006/main">
  <p:tag name="TABLE_ENDDRAG_ORIGIN_RECT" val="921*304"/>
  <p:tag name="TABLE_ENDDRAG_RECT" val="26*145*921*304"/>
</p:tagLst>
</file>

<file path=ppt/tags/tag5.xml><?xml version="1.0" encoding="utf-8"?>
<p:tagLst xmlns:p="http://schemas.openxmlformats.org/presentationml/2006/main">
  <p:tag name="TABLE_ENDDRAG_ORIGIN_RECT" val="921*304"/>
  <p:tag name="TABLE_ENDDRAG_RECT" val="26*145*921*304"/>
</p:tagLst>
</file>

<file path=ppt/tags/tag6.xml><?xml version="1.0" encoding="utf-8"?>
<p:tagLst xmlns:p="http://schemas.openxmlformats.org/presentationml/2006/main">
  <p:tag name="TABLE_ENDDRAG_ORIGIN_RECT" val="921*304"/>
  <p:tag name="TABLE_ENDDRAG_RECT" val="26*145*921*304"/>
</p:tagLst>
</file>

<file path=ppt/tags/tag7.xml><?xml version="1.0" encoding="utf-8"?>
<p:tagLst xmlns:p="http://schemas.openxmlformats.org/presentationml/2006/main">
  <p:tag name="TABLE_ENDDRAG_ORIGIN_RECT" val="921*304"/>
  <p:tag name="TABLE_ENDDRAG_RECT" val="26*145*921*304"/>
</p:tagLst>
</file>

<file path=ppt/tags/tag8.xml><?xml version="1.0" encoding="utf-8"?>
<p:tagLst xmlns:p="http://schemas.openxmlformats.org/presentationml/2006/main">
  <p:tag name="TABLE_ENDDRAG_ORIGIN_RECT" val="921*304"/>
  <p:tag name="TABLE_ENDDRAG_RECT" val="26*145*921*304"/>
</p:tagLst>
</file>

<file path=ppt/tags/tag9.xml><?xml version="1.0" encoding="utf-8"?>
<p:tagLst xmlns:p="http://schemas.openxmlformats.org/presentationml/2006/main">
  <p:tag name="AS_OS" val="Unix 3.10 unknown"/>
  <p:tag name="AS_RELEASE_DATE" val="2023.03.31"/>
  <p:tag name="AS_TITLE" val="Aspose.Slides for Java"/>
  <p:tag name="AS_VERSION" val="23.3"/>
  <p:tag name="COMMONDATA" val="eyJoZGlkIjoiMDg3N2I3NjM1ZDM3ODgyNmY0NzY3OGM5N2YzYWQ3MzgifQ=="/>
</p:tagLst>
</file>

<file path=ppt/theme/theme1.xml><?xml version="1.0" encoding="utf-8"?>
<a:theme xmlns:r="http://schemas.openxmlformats.org/officeDocument/2006/relationships" xmlns:a="http://schemas.openxmlformats.org/drawingml/2006/main" name="mykonglong.taobao.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mykonglong.taobao.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87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宋体</vt:lpstr>
      <vt:lpstr>华文楷体</vt:lpstr>
      <vt:lpstr>Cambria</vt:lpstr>
      <vt:lpstr>Calibri</vt:lpstr>
      <vt:lpstr>隶书</vt:lpstr>
      <vt:lpstr>Times New Roman</vt:lpstr>
      <vt:lpstr>微软雅黑</vt:lpstr>
      <vt:lpstr>方正中等线简体</vt:lpstr>
      <vt:lpstr>mykonglong.taobao.com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2024-08-21T14:59:20Z</cp:lastPrinted>
  <dcterms:created xsi:type="dcterms:W3CDTF">2024-08-21T14:59:20Z</dcterms:created>
  <dcterms:modified xsi:type="dcterms:W3CDTF">2024-08-21T06:59:20Z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