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9" r:id="rId2"/>
    <p:sldId id="560" r:id="rId3"/>
    <p:sldId id="561" r:id="rId4"/>
    <p:sldId id="562" r:id="rId5"/>
    <p:sldId id="570" r:id="rId6"/>
    <p:sldId id="563" r:id="rId7"/>
    <p:sldId id="564" r:id="rId8"/>
    <p:sldId id="565" r:id="rId9"/>
    <p:sldId id="566" r:id="rId10"/>
    <p:sldId id="567" r:id="rId11"/>
    <p:sldId id="568" r:id="rId12"/>
    <p:sldId id="569" r:id="rId13"/>
  </p:sldIdLst>
  <p:sldSz cx="9144000" cy="5143500" type="screen16x9"/>
  <p:notesSz cx="6858000" cy="9144000"/>
  <p:embeddedFontLst>
    <p:embeddedFont>
      <p:font typeface="Cambria Math" pitchFamily="18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楷体" pitchFamily="49" charset="-122"/>
      <p:regular r:id="rId21"/>
    </p:embeddedFont>
    <p:embeddedFont>
      <p:font typeface="黑体" pitchFamily="49" charset="-122"/>
      <p:regular r:id="rId2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3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28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复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生活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791" y="1131590"/>
            <a:ext cx="71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44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4400" dirty="0" smtClean="0">
                <a:latin typeface="+mn-ea"/>
                <a:ea typeface="+mn-ea"/>
                <a:cs typeface="+mn-ea"/>
              </a:rPr>
              <a:t>章 运动与能量</a:t>
            </a:r>
            <a:endParaRPr lang="en-US" altLang="zh-CN" sz="4400" dirty="0" smtClean="0">
              <a:latin typeface="+mn-ea"/>
              <a:ea typeface="+mn-ea"/>
              <a:cs typeface="+mn-ea"/>
            </a:endParaRPr>
          </a:p>
          <a:p>
            <a:pPr algn="ctr"/>
            <a:endParaRPr lang="zh-CN" altLang="en-US" sz="4000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40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40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4000" dirty="0" smtClean="0">
                <a:latin typeface="+mn-ea"/>
                <a:ea typeface="+mn-ea"/>
                <a:cs typeface="+mn-ea"/>
              </a:rPr>
              <a:t>节 运动的描述</a:t>
            </a:r>
          </a:p>
          <a:p>
            <a:pPr algn="ctr"/>
            <a:endParaRPr lang="zh-CN" altLang="en-US" sz="4000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第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课时 速度</a:t>
            </a:r>
            <a:endParaRPr lang="zh-CN" altLang="en-US" sz="40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7302" y="1075110"/>
            <a:ext cx="796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某运动员以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秒的成绩获得男子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400m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自由泳冠军。他游泳的速度是多少？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85455" y="2571750"/>
                <a:ext cx="7848872" cy="208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解：该运动员运动的路程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=400 m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该运动员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运动的时间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=3 min40 s=220 s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，该运动员游泳的速度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zh-CN" altLang="en-US" sz="24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400 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220 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1.82m/s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5" y="2571750"/>
                <a:ext cx="7848872" cy="2089033"/>
              </a:xfrm>
              <a:prstGeom prst="rect">
                <a:avLst/>
              </a:prstGeom>
              <a:blipFill rotWithShape="1">
                <a:blip r:embed="rId2"/>
                <a:stretch>
                  <a:fillRect l="-1243" b="-2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491880" y="1851670"/>
            <a:ext cx="2494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47664" y="1995686"/>
            <a:ext cx="6198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评价第</a:t>
            </a:r>
            <a:r>
              <a:rPr kumimoji="1"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课后练习册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36304" y="1144971"/>
            <a:ext cx="732155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知道如何比较物体运动的快慢；理解速度的概念和公式，能用速度进行简单的运算。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通过对物体运动快慢的分析比较，培养学生的分析概括能力和初步的探究能力。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培养学生理论联系实际、运用物理知识解决实际问题的能力。</a:t>
            </a:r>
            <a:endParaRPr lang="zh-CN" altLang="en-US" sz="24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660856"/>
            <a:ext cx="8145844" cy="130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latinLnBrk="0" hangingPunct="1">
              <a:lnSpc>
                <a:spcPct val="150000"/>
              </a:lnSpc>
            </a:pPr>
            <a:r>
              <a:rPr lang="en-US" altLang="zh-CN" sz="2800" b="1" dirty="0" smtClean="0"/>
              <a:t>      </a:t>
            </a:r>
            <a:r>
              <a:rPr lang="zh-CN" altLang="en-US" sz="2800" dirty="0" smtClean="0"/>
              <a:t>既然我们知道了如何描述物体到底是运动的还是静止的，那么我们如何判断物体运动的快和慢呢？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187624" y="1698987"/>
            <a:ext cx="6868478" cy="1824514"/>
            <a:chOff x="2451" y="3217"/>
            <a:chExt cx="14422" cy="3831"/>
          </a:xfrm>
        </p:grpSpPr>
        <p:sp>
          <p:nvSpPr>
            <p:cNvPr id="7" name="Text Box 7"/>
            <p:cNvSpPr txBox="1"/>
            <p:nvPr>
              <p:custDataLst>
                <p:tags r:id="rId2"/>
              </p:custDataLst>
            </p:nvPr>
          </p:nvSpPr>
          <p:spPr>
            <a:xfrm>
              <a:off x="2451" y="3312"/>
              <a:ext cx="7371" cy="36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lstStyle/>
            <a:p>
              <a:pPr indent="609600">
                <a:lnSpc>
                  <a:spcPts val="4265"/>
                </a:lnSpc>
              </a:pPr>
              <a:r>
                <a:rPr lang="zh-CN" altLang="en-US" sz="2800" dirty="0">
                  <a:latin typeface="Times New Roman" pitchFamily="18" charset="0"/>
                  <a:ea typeface="+mj-ea"/>
                  <a:cs typeface="Times New Roman" pitchFamily="18" charset="0"/>
                </a:rPr>
                <a:t>这是</a:t>
              </a:r>
              <a:r>
                <a:rPr lang="en-US" altLang="zh-CN" sz="2800" dirty="0">
                  <a:latin typeface="Times New Roman" pitchFamily="18" charset="0"/>
                  <a:ea typeface="+mj-ea"/>
                  <a:cs typeface="Times New Roman" pitchFamily="18" charset="0"/>
                </a:rPr>
                <a:t>2021</a:t>
              </a:r>
              <a:r>
                <a:rPr lang="zh-CN" altLang="en-US" sz="2800" dirty="0">
                  <a:latin typeface="Times New Roman" pitchFamily="18" charset="0"/>
                  <a:ea typeface="+mj-ea"/>
                  <a:cs typeface="Times New Roman" pitchFamily="18" charset="0"/>
                </a:rPr>
                <a:t>年东京奥运会男子</a:t>
              </a:r>
              <a:r>
                <a:rPr lang="en-US" altLang="zh-CN" sz="2800" dirty="0">
                  <a:latin typeface="Times New Roman" pitchFamily="18" charset="0"/>
                  <a:ea typeface="+mj-ea"/>
                  <a:cs typeface="Times New Roman" pitchFamily="18" charset="0"/>
                </a:rPr>
                <a:t>100</a:t>
              </a:r>
              <a:r>
                <a:rPr lang="zh-CN" altLang="en-US" sz="2800" dirty="0">
                  <a:latin typeface="Times New Roman" pitchFamily="18" charset="0"/>
                  <a:ea typeface="+mj-ea"/>
                  <a:cs typeface="Times New Roman" pitchFamily="18" charset="0"/>
                </a:rPr>
                <a:t>米半决赛中的一个镜头。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14636"/>
            <a:stretch>
              <a:fillRect/>
            </a:stretch>
          </p:blipFill>
          <p:spPr>
            <a:xfrm>
              <a:off x="10137" y="3217"/>
              <a:ext cx="6736" cy="3831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683568" y="1635646"/>
            <a:ext cx="8141970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400" dirty="0">
                <a:latin typeface="+mn-ea"/>
                <a:ea typeface="+mn-ea"/>
                <a:cs typeface="Times New Roman" pitchFamily="18" charset="0"/>
              </a:rPr>
              <a:t>运动会上，在短跑比赛过程中，观众是如何判断谁跑得快的</a:t>
            </a:r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?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dirty="0">
                <a:latin typeface="+mn-ea"/>
                <a:ea typeface="+mn-ea"/>
                <a:cs typeface="Times New Roman" pitchFamily="18" charset="0"/>
              </a:rPr>
              <a:t>运动员跑完全程后，裁判员又是怎样计算成绩的</a:t>
            </a:r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?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dirty="0">
                <a:latin typeface="+mn-ea"/>
                <a:ea typeface="+mn-ea"/>
                <a:cs typeface="Times New Roman" pitchFamily="18" charset="0"/>
              </a:rPr>
              <a:t>观众与裁判员所用的方法一样吗</a:t>
            </a:r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?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dirty="0">
                <a:latin typeface="+mn-ea"/>
                <a:ea typeface="+mn-ea"/>
                <a:cs typeface="Times New Roman" pitchFamily="18" charset="0"/>
              </a:rPr>
              <a:t>你认为应该怎样比较运动的快慢</a:t>
            </a:r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17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7584" y="1563638"/>
            <a:ext cx="7954158" cy="18169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某运动员</a:t>
            </a:r>
            <a:r>
              <a:rPr lang="en-US" altLang="zh-C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60m</a:t>
            </a:r>
            <a:r>
              <a:rPr lang="zh-CN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短跑的成绩是</a:t>
            </a:r>
            <a:r>
              <a:rPr lang="en-US" altLang="zh-C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6.65s</a:t>
            </a:r>
            <a:r>
              <a:rPr lang="zh-CN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100m</a:t>
            </a:r>
            <a:r>
              <a:rPr lang="zh-CN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短跑的成绩是</a:t>
            </a:r>
            <a:r>
              <a:rPr lang="en-US" altLang="zh-C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10.23s</a:t>
            </a:r>
            <a:r>
              <a:rPr lang="zh-CN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时间不同，距离也不相等，怎样比较他运动的快慢呢？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1059582"/>
                <a:ext cx="7416824" cy="3700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600" b="1" dirty="0" smtClean="0"/>
                  <a:t>1.</a:t>
                </a:r>
                <a:r>
                  <a:rPr lang="zh-CN" altLang="en-US" sz="2600" b="1" dirty="0" smtClean="0"/>
                  <a:t>速度</a:t>
                </a:r>
                <a:endParaRPr lang="en-US" altLang="zh-CN" sz="26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600" b="1" dirty="0" smtClean="0">
                    <a:solidFill>
                      <a:srgbClr val="0070C0"/>
                    </a:solidFill>
                  </a:rPr>
                  <a:t>① 物理意义：</a:t>
                </a:r>
                <a:r>
                  <a:rPr lang="zh-CN" altLang="en-US" sz="2600" b="1" dirty="0" smtClean="0"/>
                  <a:t>表示物体运动的快慢。</a:t>
                </a:r>
                <a:endParaRPr lang="en-US" altLang="zh-CN" sz="26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600" b="1" dirty="0">
                    <a:solidFill>
                      <a:srgbClr val="0070C0"/>
                    </a:solidFill>
                  </a:rPr>
                  <a:t>② 定义：</a:t>
                </a:r>
                <a:r>
                  <a:rPr lang="zh-CN" altLang="en-US" sz="2600" b="1" dirty="0"/>
                  <a:t>物体在单位时间内通过的路程</a:t>
                </a:r>
                <a:r>
                  <a:rPr lang="zh-CN" altLang="en-US" sz="2600" b="1" dirty="0" smtClean="0"/>
                  <a:t>。</a:t>
                </a:r>
                <a:endParaRPr lang="en-US" altLang="zh-CN" sz="26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600" b="1" dirty="0" smtClean="0">
                    <a:solidFill>
                      <a:srgbClr val="0070C0"/>
                    </a:solidFill>
                  </a:rPr>
                  <a:t>③ 公式：</a:t>
                </a:r>
                <a:r>
                  <a:rPr lang="zh-CN" altLang="en-US" sz="2600" b="1" dirty="0" smtClean="0"/>
                  <a:t>速度</a:t>
                </a:r>
                <a:r>
                  <a:rPr lang="en-US" altLang="zh-CN" sz="26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600" b="1" i="1">
                            <a:latin typeface="Cambria Math"/>
                          </a:rPr>
                          <m:t>路程</m:t>
                        </m:r>
                      </m:num>
                      <m:den>
                        <m:r>
                          <a:rPr lang="zh-CN" altLang="en-US" sz="2600" b="1" i="1">
                            <a:latin typeface="Cambria Math"/>
                          </a:rPr>
                          <m:t>时间</m:t>
                        </m:r>
                      </m:den>
                    </m:f>
                  </m:oMath>
                </a14:m>
                <a:r>
                  <a:rPr lang="zh-CN" altLang="en-US" sz="2600" b="1" dirty="0" smtClean="0"/>
                  <a:t>            </a:t>
                </a:r>
                <a:r>
                  <a:rPr lang="en-US" altLang="zh-CN" sz="2600" b="1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sz="26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6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6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zh-CN" altLang="en-US" sz="2600" b="1" dirty="0"/>
                          <m:t> </m:t>
                        </m:r>
                      </m:den>
                    </m:f>
                  </m:oMath>
                </a14:m>
                <a:r>
                  <a:rPr lang="zh-CN" altLang="en-US" sz="2600" b="1" dirty="0"/>
                  <a:t> </a:t>
                </a:r>
                <a:endParaRPr lang="en-US" altLang="zh-CN" sz="26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1" i="1" dirty="0" smtClean="0">
                        <a:latin typeface="Cambria Math"/>
                        <a:cs typeface="Times New Roman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altLang="zh-CN" sz="2600" b="1" i="1" dirty="0">
                        <a:latin typeface="Times New Roman" pitchFamily="18" charset="0"/>
                        <a:cs typeface="Times New Roman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600" b="1" dirty="0" smtClean="0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zh-CN" altLang="en-US" sz="2600" b="1" dirty="0" smtClean="0">
                    <a:latin typeface="Times New Roman" pitchFamily="18" charset="0"/>
                    <a:cs typeface="Times New Roman" pitchFamily="18" charset="0"/>
                  </a:rPr>
                  <a:t>路程       </a:t>
                </a:r>
                <a:r>
                  <a:rPr lang="en-US" altLang="zh-CN" sz="2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600" b="1" i="1" dirty="0" smtClean="0"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600" b="1" dirty="0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a:rPr lang="zh-CN" altLang="en-US" sz="2600" b="1" i="1" dirty="0">
                        <a:latin typeface="Cambria Math"/>
                        <a:cs typeface="Times New Roman" pitchFamily="18" charset="0"/>
                      </a:rPr>
                      <m:t>时间</m:t>
                    </m:r>
                    <m:r>
                      <a:rPr lang="en-US" altLang="zh-CN" sz="2600" b="1" i="1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</m:oMath>
                </a14:m>
                <a:r>
                  <a:rPr lang="en-US" altLang="zh-CN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600" b="1" i="1" dirty="0" smtClean="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2600" b="1" dirty="0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a:rPr lang="zh-CN" altLang="en-US" sz="2600" b="1" i="1" dirty="0">
                        <a:latin typeface="Cambria Math"/>
                        <a:cs typeface="Times New Roman" pitchFamily="18" charset="0"/>
                      </a:rPr>
                      <m:t>速度</m:t>
                    </m:r>
                  </m:oMath>
                </a14:m>
                <a:r>
                  <a:rPr lang="en-US" altLang="zh-CN" sz="2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9582"/>
                <a:ext cx="7416824" cy="3700180"/>
              </a:xfrm>
              <a:prstGeom prst="rect">
                <a:avLst/>
              </a:prstGeom>
              <a:blipFill rotWithShape="1">
                <a:blip r:embed="rId2"/>
                <a:stretch>
                  <a:fillRect l="-1480" b="-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5826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④ 单位：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109" y="1785115"/>
            <a:ext cx="5326394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国际单位：米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秒（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m/s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读：米每秒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常用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单位：千米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时（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km/h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39752" y="1131590"/>
            <a:ext cx="4607560" cy="3388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363</Words>
  <PresentationFormat>全屏显示(16:9)</PresentationFormat>
  <Paragraphs>31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Times New Roman</vt:lpstr>
      <vt:lpstr>Wingdings</vt:lpstr>
      <vt:lpstr>Cambria Math</vt:lpstr>
      <vt:lpstr>Calibri</vt:lpstr>
      <vt:lpstr>楷体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