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5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</p:sldIdLst>
  <p:sldSz cx="9144000" cy="5143500" type="screen16x9"/>
  <p:notesSz cx="6858000" cy="9144000"/>
  <p:embeddedFontLst>
    <p:embeddedFont>
      <p:font typeface="Tahoma" pitchFamily="34" charset="0"/>
      <p:regular r:id="rId22"/>
      <p:bold r:id="rId23"/>
    </p:embeddedFont>
    <p:embeddedFont>
      <p:font typeface="华文行楷" pitchFamily="2" charset="-122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楷体" pitchFamily="49" charset="-122"/>
      <p:regular r:id="rId29"/>
    </p:embeddedFont>
    <p:embeddedFont>
      <p:font typeface="黑体" pitchFamily="49" charset="-122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40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83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1160;&#19982;&#19981;&#21160;.sw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&#21160;&#19982;&#19981;&#21160;.sw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1538" y="1285866"/>
            <a:ext cx="714380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36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3600" dirty="0" smtClean="0">
                <a:latin typeface="+mn-ea"/>
                <a:ea typeface="+mn-ea"/>
                <a:cs typeface="+mn-ea"/>
              </a:rPr>
              <a:t>章 运动与能量</a:t>
            </a:r>
            <a:endParaRPr lang="en-US" altLang="zh-CN" sz="3600" dirty="0" smtClean="0">
              <a:latin typeface="+mn-ea"/>
              <a:ea typeface="+mn-ea"/>
              <a:cs typeface="+mn-ea"/>
            </a:endParaRPr>
          </a:p>
          <a:p>
            <a:pPr algn="ctr"/>
            <a:endParaRPr lang="zh-CN" altLang="en-US" sz="3200" b="1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32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32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3200" dirty="0" smtClean="0">
                <a:latin typeface="+mn-ea"/>
                <a:ea typeface="+mn-ea"/>
                <a:cs typeface="+mn-ea"/>
              </a:rPr>
              <a:t>节   运动的描述</a:t>
            </a:r>
          </a:p>
          <a:p>
            <a:pPr algn="ctr"/>
            <a:endParaRPr lang="zh-CN" altLang="en-US" sz="3200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课时  参照物  动与静</a:t>
            </a:r>
            <a:endParaRPr lang="zh-CN" altLang="en-US" sz="32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tangle 5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83768" y="876320"/>
            <a:ext cx="5567680" cy="780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 l="37451" t="29626" r="33025" b="42857"/>
          <a:stretch>
            <a:fillRect/>
          </a:stretch>
        </p:blipFill>
        <p:spPr bwMode="auto">
          <a:xfrm>
            <a:off x="611560" y="1860319"/>
            <a:ext cx="2873862" cy="251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326" y="1644285"/>
            <a:ext cx="5143500" cy="968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我们通常所说的“太阳东升西落”，是以谁为参照物呢？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89511" y="2534555"/>
            <a:ext cx="5100955" cy="968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sz="24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altLang="zh-CN" sz="24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zh-CN" altLang="en-US" sz="24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而地理学科中所说的“地球绕着太阳转”又是以谁为参照物呢？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631726" y="3436890"/>
            <a:ext cx="5158740" cy="1430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地球同步卫星与地球一起在做同步运动，如果以地球为参照物，地球同步卫星是运动还是静止？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tangle 2"/>
          <p:cNvPicPr>
            <a:picLocks noRo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58949" y="987574"/>
            <a:ext cx="5758815" cy="769620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750" y="1759578"/>
            <a:ext cx="8197215" cy="27286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25000"/>
              </a:lnSpc>
              <a:buFontTx/>
              <a:buNone/>
            </a:pP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zh-CN" altLang="en-US" sz="2800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第一次世界大战期间，一名法国飞行员在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2000</a:t>
            </a:r>
            <a:r>
              <a:rPr lang="zh-CN" altLang="en-US" sz="2800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米的高空飞行的时候，发现脸旁有一个小东西，飞行员以为是昆虫，敏捷地一把抓了过来，令他吃惊的是，抓到的竟是一颗德国子弹。这名法国飞行员怎么会有这么大的本领呢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67581" y="1275606"/>
            <a:ext cx="6577965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buFontTx/>
              <a:buNone/>
            </a:pPr>
            <a:r>
              <a:rPr kumimoji="1" lang="en-US" altLang="zh-CN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下列运动中，属于直线运动的是（       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zh-CN" altLang="en-US"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①打算盘时，算盘珠子在杆上的运动</a:t>
            </a: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②推铅球时，铅球离手后的运动</a:t>
            </a: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③没有风时，雨滴的下落运动</a:t>
            </a: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④飞机起飞前在跑道上滑行的运动</a:t>
            </a: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⑤</a:t>
            </a: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太阳相对于地球的运动</a:t>
            </a:r>
          </a:p>
          <a:p>
            <a:pPr fontAlgn="base">
              <a:lnSpc>
                <a:spcPct val="125000"/>
              </a:lnSpc>
              <a:buFontTx/>
              <a:buNone/>
            </a:pPr>
            <a:r>
              <a:rPr kumimoji="1" lang="zh-CN" altLang="en-US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⑥</a:t>
            </a:r>
            <a:r>
              <a:rPr kumimoji="1" lang="zh-CN" altLang="en-US"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跳高运动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940152" y="1284384"/>
            <a:ext cx="109728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en-US" altLang="zh-CN" sz="2400" dirty="0">
                <a:solidFill>
                  <a:srgbClr val="FF3300"/>
                </a:solidFill>
                <a:latin typeface="黑体" panose="02010609060101010101" pitchFamily="49" charset="-122"/>
              </a:rPr>
              <a:t>①③④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39552" y="1137240"/>
            <a:ext cx="6480720" cy="35825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35000"/>
              </a:lnSpc>
              <a:spcBef>
                <a:spcPts val="0"/>
              </a:spcBef>
              <a:buFontTx/>
              <a:buNone/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坐在汽车里的乘客、司机和路旁的学生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有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35000"/>
              </a:lnSpc>
              <a:spcBef>
                <a:spcPts val="0"/>
              </a:spcBef>
              <a:buFontTx/>
              <a:buNone/>
            </a:pP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如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图的对话，以下分析正确的是（   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b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学生认为汽车前进得快，是以汽车为参照物</a:t>
            </a:r>
            <a:b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不论选择什么为参照物，乘客都是不动的</a:t>
            </a:r>
            <a:b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司机说乘客没有动，是以汽车为参照物</a:t>
            </a:r>
            <a:b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</a:b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D.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画面中的人物都是以地面为参照物判断物体是运动的</a:t>
            </a:r>
          </a:p>
        </p:txBody>
      </p:sp>
      <p:pic>
        <p:nvPicPr>
          <p:cNvPr id="10" name="Picture 3" descr="p14_4"/>
          <p:cNvPicPr>
            <a:picLocks noChangeAspect="1" noChangeArrowheads="1"/>
          </p:cNvPicPr>
          <p:nvPr/>
        </p:nvPicPr>
        <p:blipFill>
          <a:blip r:embed="rId2"/>
          <a:srcRect b="10478"/>
          <a:stretch>
            <a:fillRect/>
          </a:stretch>
        </p:blipFill>
        <p:spPr>
          <a:xfrm>
            <a:off x="6300192" y="2164800"/>
            <a:ext cx="2680943" cy="1803348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20072" y="1641580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46966" y="1203598"/>
            <a:ext cx="8364220" cy="31107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3.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在平直轨道上行驶的一列火车中，放在车厢小桌上的苹果相对哪个物体是运动的？</a:t>
            </a:r>
            <a:r>
              <a:rPr kumimoji="1" lang="zh-CN" altLang="en-US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。</a:t>
            </a:r>
          </a:p>
          <a:p>
            <a:pPr fontAlgn="base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A.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这列火车的机车        </a:t>
            </a:r>
          </a:p>
          <a:p>
            <a:pPr fontAlgn="base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B.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关着的车门</a:t>
            </a:r>
          </a:p>
          <a:p>
            <a:pPr fontAlgn="base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C.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在旁边走过的列车员</a:t>
            </a:r>
          </a:p>
          <a:p>
            <a:pPr fontAlgn="base">
              <a:lnSpc>
                <a:spcPct val="125000"/>
              </a:lnSpc>
              <a:spcBef>
                <a:spcPct val="20000"/>
              </a:spcBef>
              <a:buFontTx/>
              <a:buNone/>
            </a:pPr>
            <a:r>
              <a:rPr kumimoji="1" lang="en-US" altLang="zh-CN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D.</a:t>
            </a:r>
            <a:r>
              <a:rPr kumimoji="1"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坐在车厢椅子上的乘客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31448" y="1652350"/>
            <a:ext cx="44435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en-US" altLang="zh-CN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536" y="1347614"/>
            <a:ext cx="8583295" cy="27757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4.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乘客坐在南北向的火车里，他从左边窗口看到车站的建筑物在向南运动，从右边窗口看到另一列火车却没有运动。如果以（          ）为参照物，乘客的火车是静止的，以（     ）为参照物，乘客的火车是运动的，且运动的方向是向（   ）（选填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“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东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”“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南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”“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西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”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或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“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北</a:t>
            </a:r>
            <a:r>
              <a:rPr kumimoji="1" lang="en-US" altLang="zh-CN" sz="2400" dirty="0">
                <a:solidFill>
                  <a:schemeClr val="tx1"/>
                </a:solidFill>
                <a:latin typeface="黑体" panose="02010609060101010101" pitchFamily="49" charset="-122"/>
              </a:rPr>
              <a:t>”</a:t>
            </a:r>
            <a:r>
              <a:rPr kumimoji="1" lang="zh-CN" altLang="en-US" sz="2400" dirty="0">
                <a:solidFill>
                  <a:schemeClr val="tx1"/>
                </a:solidFill>
                <a:latin typeface="黑体" panose="02010609060101010101" pitchFamily="49" charset="-122"/>
              </a:rPr>
              <a:t>）</a:t>
            </a:r>
            <a:r>
              <a:rPr kumimoji="1" lang="zh-CN" altLang="en-US" sz="2400" dirty="0">
                <a:latin typeface="黑体" panose="02010609060101010101" pitchFamily="49" charset="-122"/>
                <a:sym typeface="+mn-ea"/>
              </a:rPr>
              <a:t>。</a:t>
            </a:r>
            <a:endParaRPr kumimoji="1" lang="zh-CN" altLang="en-US" sz="2400" dirty="0">
              <a:solidFill>
                <a:srgbClr val="FF3300"/>
              </a:solidFill>
              <a:latin typeface="黑体" panose="02010609060101010101" pitchFamily="49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78324" y="2525133"/>
            <a:ext cx="172354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zh-CN" altLang="en-US" sz="2400" dirty="0">
                <a:solidFill>
                  <a:srgbClr val="FF3300"/>
                </a:solidFill>
                <a:latin typeface="黑体" panose="02010609060101010101" pitchFamily="49" charset="-122"/>
              </a:rPr>
              <a:t>另一列火车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801569" y="2525873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zh-CN" altLang="en-US" sz="2400" dirty="0">
                <a:solidFill>
                  <a:srgbClr val="FF3300"/>
                </a:solidFill>
                <a:latin typeface="黑体" panose="02010609060101010101" pitchFamily="49" charset="-122"/>
              </a:rPr>
              <a:t>车站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798246" y="3089454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fontAlgn="base">
              <a:buFontTx/>
              <a:buNone/>
            </a:pPr>
            <a:r>
              <a:rPr kumimoji="1" lang="zh-CN" altLang="en-US" sz="2400" dirty="0">
                <a:solidFill>
                  <a:srgbClr val="FF3300"/>
                </a:solidFill>
                <a:latin typeface="黑体" panose="02010609060101010101" pitchFamily="49" charset="-122"/>
              </a:rPr>
              <a:t>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1" grpId="0" bldLvl="0" animBg="1" autoUpdateAnimBg="0"/>
      <p:bldP spid="12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79514" y="915566"/>
            <a:ext cx="7598410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kumimoji="1" lang="zh-CN" altLang="en-US" sz="2400" b="1" dirty="0">
                <a:latin typeface="+mj-ea"/>
                <a:ea typeface="+mj-ea"/>
              </a:rPr>
              <a:t>关于参照物须注意</a:t>
            </a:r>
            <a:r>
              <a:rPr kumimoji="1" lang="en-US" altLang="zh-CN" sz="2400" b="1" dirty="0">
                <a:latin typeface="+mj-ea"/>
                <a:ea typeface="+mj-ea"/>
              </a:rPr>
              <a:t>5</a:t>
            </a:r>
            <a:r>
              <a:rPr kumimoji="1" lang="zh-CN" altLang="en-US" sz="2400" b="1" dirty="0">
                <a:latin typeface="+mj-ea"/>
                <a:ea typeface="+mj-ea"/>
              </a:rPr>
              <a:t>点</a:t>
            </a:r>
            <a:r>
              <a:rPr kumimoji="1" lang="en-US" altLang="zh-CN" sz="2400" b="1" dirty="0">
                <a:latin typeface="+mj-ea"/>
                <a:ea typeface="+mj-ea"/>
              </a:rPr>
              <a:t>:</a:t>
            </a:r>
            <a:br>
              <a:rPr kumimoji="1" lang="en-US" altLang="zh-CN" sz="2400" b="1" dirty="0">
                <a:latin typeface="+mj-ea"/>
                <a:ea typeface="+mj-ea"/>
              </a:rPr>
            </a:br>
            <a:r>
              <a:rPr kumimoji="1" lang="en-US" altLang="zh-CN" sz="2400" b="1" dirty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kumimoji="1"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要描述物体的运动必须首先选择参照物。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kumimoji="1"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参照物是研究机械运动时被选来作参照的物体，并不说明物体是不动的。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kumimoji="1"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参照物可以任意选择。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kumimoji="1"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对同一物体，参照物不同，运动状态可以不同。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kumimoji="1" lang="en-US" altLang="zh-CN" sz="2400" b="1" dirty="0">
                <a:solidFill>
                  <a:srgbClr val="0070C0"/>
                </a:solidFill>
                <a:latin typeface="+mj-ea"/>
                <a:ea typeface="+mj-ea"/>
              </a:rPr>
              <a:t>5.</a:t>
            </a:r>
            <a:r>
              <a:rPr kumimoji="1" lang="zh-CN" altLang="en-US" sz="2400" b="1" dirty="0">
                <a:solidFill>
                  <a:srgbClr val="0070C0"/>
                </a:solidFill>
                <a:latin typeface="+mj-ea"/>
                <a:ea typeface="+mj-ea"/>
              </a:rPr>
              <a:t>一般选择地面或相对地面静止的物体为参照物。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419872" y="1995686"/>
            <a:ext cx="2494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84530" y="1358900"/>
            <a:ext cx="777557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知道描写运动必须要有参照物、学会根据具体情况选取合适的参照物。能用事例解释运动与静止的相对性。</a:t>
            </a:r>
          </a:p>
          <a:p>
            <a:pPr latinLnBrk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通过交流知道选定参照物来确定物体的运动的方法。</a:t>
            </a:r>
          </a:p>
          <a:p>
            <a:pPr latinLnBrk="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培养学生理论联系实际、应用物理知识解决实际问题的能力。</a:t>
            </a:r>
            <a:endParaRPr lang="zh-CN" altLang="en-US" sz="2400" b="1" dirty="0" smtClean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67921" y="2094860"/>
            <a:ext cx="3057247" cy="1301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小小竹排江中游，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 smtClean="0"/>
              <a:t>巍巍青山两岸走。</a:t>
            </a:r>
            <a:endParaRPr lang="en-US" altLang="zh-CN" sz="2800" dirty="0" smtClean="0"/>
          </a:p>
        </p:txBody>
      </p:sp>
      <p:pic>
        <p:nvPicPr>
          <p:cNvPr id="2" name="图片 1" descr="u=3177175646,2972347979&amp;fm=253&amp;fmt=auto&amp;app=138&amp;f=JPEG.web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0" y="1489710"/>
            <a:ext cx="3637280" cy="272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动与不动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150" y="1301115"/>
            <a:ext cx="3224530" cy="19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14375" y="3277235"/>
            <a:ext cx="809307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ea"/>
                <a:ea typeface="+mn-ea"/>
              </a:rPr>
              <a:t>为什么小朋友说乘客是运动的，而司机却说乘客是静止的？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20898" y="3969732"/>
            <a:ext cx="239712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0066"/>
                </a:solidFill>
                <a:latin typeface="+mn-ea"/>
                <a:ea typeface="+mn-ea"/>
              </a:rPr>
              <a:t>比较标准不同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89439" y="1492676"/>
            <a:ext cx="8496300" cy="12840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说物体是运动还是静止，要看以哪个物体做标准。这个</a:t>
            </a:r>
            <a:r>
              <a:rPr lang="zh-CN" altLang="en-US" sz="2800" b="1" dirty="0">
                <a:solidFill>
                  <a:srgbClr val="FF0066"/>
                </a:solidFill>
                <a:latin typeface="+mj-ea"/>
                <a:ea typeface="+mj-ea"/>
              </a:rPr>
              <a:t>被选作标准的物体</a:t>
            </a:r>
            <a:r>
              <a:rPr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叫</a:t>
            </a:r>
            <a:r>
              <a:rPr lang="zh-CN" altLang="en-US" sz="2800" b="1" dirty="0" smtClean="0">
                <a:solidFill>
                  <a:srgbClr val="0066FF"/>
                </a:solidFill>
                <a:latin typeface="+mj-ea"/>
                <a:ea typeface="+mj-ea"/>
              </a:rPr>
              <a:t>参照物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249863" y="3420773"/>
            <a:ext cx="26676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lang="zh-CN" altLang="en-US" sz="3200" b="0" dirty="0">
                <a:solidFill>
                  <a:srgbClr val="FF0066"/>
                </a:solidFill>
                <a:ea typeface="华文行楷" panose="02010800040101010101" pitchFamily="2" charset="-122"/>
              </a:rPr>
              <a:t>假定不动的</a:t>
            </a: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749802" y="2232047"/>
            <a:ext cx="2951162" cy="1008062"/>
            <a:chOff x="0" y="0"/>
            <a:chExt cx="1859" cy="635"/>
          </a:xfrm>
        </p:grpSpPr>
        <p:sp>
          <p:nvSpPr>
            <p:cNvPr id="12" name="Line 24"/>
            <p:cNvSpPr>
              <a:spLocks noChangeShapeType="1"/>
            </p:cNvSpPr>
            <p:nvPr/>
          </p:nvSpPr>
          <p:spPr bwMode="auto">
            <a:xfrm>
              <a:off x="952" y="408"/>
              <a:ext cx="0" cy="227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0" y="0"/>
              <a:ext cx="1859" cy="363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</a:ln>
          </p:spPr>
          <p:txBody>
            <a:bodyPr wrap="none" anchor="ctr"/>
            <a:lstStyle/>
            <a:p>
              <a:pPr fontAlgn="base">
                <a:buFontTx/>
                <a:buNone/>
              </a:pPr>
              <a:endParaRPr lang="zh-CN" altLang="zh-CN" sz="1800" b="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Line 28"/>
          <p:cNvSpPr>
            <a:spLocks noChangeShapeType="1"/>
          </p:cNvSpPr>
          <p:nvPr/>
        </p:nvSpPr>
        <p:spPr bwMode="auto">
          <a:xfrm flipH="1">
            <a:off x="3078664" y="2699413"/>
            <a:ext cx="1480820" cy="72136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53354" y="1118870"/>
            <a:ext cx="12553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做一做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5576" y="1682115"/>
            <a:ext cx="8051800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将课本放在课桌上，再将文具盒放在课本上，用手慢慢拉动课本，观察并思考：</a:t>
            </a:r>
          </a:p>
          <a:p>
            <a:pPr fontAlgn="base">
              <a:lnSpc>
                <a:spcPct val="15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如果以课桌为参照物，文具盒是运动的还是静止的？</a:t>
            </a:r>
          </a:p>
          <a:p>
            <a:pPr fontAlgn="base">
              <a:lnSpc>
                <a:spcPct val="150000"/>
              </a:lnSpc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如果以课本为参照物，文具盒是运动的还是静止的？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2760" y="2043655"/>
            <a:ext cx="2099945" cy="1128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判断物体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是</a:t>
            </a:r>
            <a:endParaRPr lang="en-US" altLang="zh-CN" sz="2400" b="1" dirty="0" smtClean="0">
              <a:solidFill>
                <a:schemeClr val="tx1"/>
              </a:solidFill>
            </a:endParaRPr>
          </a:p>
          <a:p>
            <a:pPr algn="ctr" fontAlgn="base">
              <a:lnSpc>
                <a:spcPct val="150000"/>
              </a:lnSpc>
              <a:buFontTx/>
              <a:buNone/>
            </a:pPr>
            <a:r>
              <a:rPr lang="zh-CN" altLang="en-US" sz="2400" b="1" dirty="0" smtClean="0">
                <a:solidFill>
                  <a:schemeClr val="tx1"/>
                </a:solidFill>
              </a:rPr>
              <a:t>运动</a:t>
            </a:r>
            <a:r>
              <a:rPr lang="zh-CN" altLang="en-US" sz="2400" b="1" dirty="0">
                <a:solidFill>
                  <a:schemeClr val="tx1"/>
                </a:solidFill>
              </a:rPr>
              <a:t>还是静止</a:t>
            </a:r>
          </a:p>
        </p:txBody>
      </p:sp>
      <p:sp>
        <p:nvSpPr>
          <p:cNvPr id="10" name="AutoShape 7"/>
          <p:cNvSpPr/>
          <p:nvPr/>
        </p:nvSpPr>
        <p:spPr bwMode="auto">
          <a:xfrm>
            <a:off x="2736880" y="1611213"/>
            <a:ext cx="288925" cy="1800225"/>
          </a:xfrm>
          <a:prstGeom prst="leftBrace">
            <a:avLst>
              <a:gd name="adj1" fmla="val 51923"/>
              <a:gd name="adj2" fmla="val 50000"/>
            </a:avLst>
          </a:prstGeom>
          <a:noFill/>
          <a:ln w="3048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buFontTx/>
              <a:buNone/>
            </a:pPr>
            <a:endParaRPr lang="zh-CN" altLang="zh-CN" sz="18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097242" y="1466751"/>
            <a:ext cx="5256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buFontTx/>
              <a:buNone/>
            </a:pPr>
            <a:r>
              <a:rPr lang="zh-CN" altLang="en-US" sz="2400" b="1">
                <a:solidFill>
                  <a:schemeClr val="tx1"/>
                </a:solidFill>
              </a:rPr>
              <a:t>一看选哪个物体作</a:t>
            </a:r>
            <a:r>
              <a:rPr lang="zh-CN" altLang="en-US" sz="2400" b="1">
                <a:solidFill>
                  <a:srgbClr val="FF0066"/>
                </a:solidFill>
              </a:rPr>
              <a:t>参照物</a:t>
            </a:r>
            <a:r>
              <a:rPr lang="zh-CN" altLang="en-US" sz="2400" b="1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097242" y="2403376"/>
            <a:ext cx="5761038" cy="1890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二看</a:t>
            </a:r>
            <a:r>
              <a:rPr lang="zh-CN" altLang="en-US" sz="2400" b="1" dirty="0">
                <a:solidFill>
                  <a:srgbClr val="FF0066"/>
                </a:solidFill>
              </a:rPr>
              <a:t>被判断物体与参照物之间是否发生位置变化</a:t>
            </a:r>
            <a:r>
              <a:rPr lang="zh-CN" altLang="en-US" sz="2400" b="1" dirty="0">
                <a:solidFill>
                  <a:schemeClr val="tx1"/>
                </a:solidFill>
              </a:rPr>
              <a:t>，如果发生了位置变化，那么被判断物体就是运动的；如果没有发生位置变化，那么被判断物体就是静止的。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nimBg="1" autoUpdateAnimBg="0"/>
      <p:bldP spid="11" grpId="0" autoUpdateAnimBg="0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539750" y="1500180"/>
            <a:ext cx="184150" cy="1393825"/>
            <a:chOff x="0" y="0"/>
            <a:chExt cx="116" cy="87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fontAlgn="base">
                <a:buFontTx/>
                <a:buNone/>
              </a:pPr>
              <a:endParaRPr lang="zh-CN" altLang="zh-CN" sz="24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0" y="59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fontAlgn="base">
                <a:buFontTx/>
                <a:buNone/>
              </a:pPr>
              <a:endParaRPr lang="zh-CN" altLang="zh-CN" sz="24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771800" y="1897276"/>
            <a:ext cx="72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771801" y="2833901"/>
            <a:ext cx="720000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1293007" y="1930065"/>
            <a:ext cx="720000" cy="28892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93007" y="2361865"/>
            <a:ext cx="720000" cy="43338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tailEnd type="arrow" w="med" len="med"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399786" y="1635666"/>
            <a:ext cx="132745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运动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399786" y="2570703"/>
            <a:ext cx="1223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静止</a:t>
            </a:r>
          </a:p>
        </p:txBody>
      </p:sp>
      <p:sp>
        <p:nvSpPr>
          <p:cNvPr id="18" name="AutoShape 19"/>
          <p:cNvSpPr/>
          <p:nvPr/>
        </p:nvSpPr>
        <p:spPr bwMode="auto">
          <a:xfrm>
            <a:off x="4248740" y="1670098"/>
            <a:ext cx="288925" cy="1439862"/>
          </a:xfrm>
          <a:prstGeom prst="rightBrace">
            <a:avLst>
              <a:gd name="adj1" fmla="val 41529"/>
              <a:gd name="adj2" fmla="val 50000"/>
            </a:avLst>
          </a:prstGeom>
          <a:noFill/>
          <a:ln w="28575">
            <a:solidFill>
              <a:srgbClr val="0066FF"/>
            </a:solidFill>
            <a:round/>
          </a:ln>
        </p:spPr>
        <p:txBody>
          <a:bodyPr wrap="none" anchor="ctr">
            <a:spAutoFit/>
          </a:bodyPr>
          <a:lstStyle/>
          <a:p>
            <a:pPr fontAlgn="base">
              <a:buFontTx/>
              <a:buNone/>
            </a:pPr>
            <a:endParaRPr lang="zh-CN" altLang="zh-CN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537665" y="1957380"/>
            <a:ext cx="44639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物体的运动和静止是</a:t>
            </a:r>
            <a:r>
              <a:rPr lang="zh-CN" altLang="en-US" sz="2800" dirty="0">
                <a:solidFill>
                  <a:srgbClr val="FF0066"/>
                </a:solidFill>
                <a:ea typeface="宋体" panose="02010600030101010101" pitchFamily="2" charset="-122"/>
              </a:rPr>
              <a:t>相对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的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22064" y="3277580"/>
            <a:ext cx="835183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2800" b="0" dirty="0">
                <a:solidFill>
                  <a:schemeClr val="tx1"/>
                </a:solidFill>
              </a:rPr>
              <a:t>我们通常所说的运动或静止是以</a:t>
            </a:r>
            <a:r>
              <a:rPr lang="zh-CN" altLang="en-US" sz="2800" dirty="0">
                <a:solidFill>
                  <a:srgbClr val="FF0066"/>
                </a:solidFill>
              </a:rPr>
              <a:t>地面</a:t>
            </a:r>
            <a:r>
              <a:rPr lang="zh-CN" altLang="en-US" sz="2800" b="0" dirty="0">
                <a:solidFill>
                  <a:schemeClr val="tx1"/>
                </a:solidFill>
              </a:rPr>
              <a:t>或</a:t>
            </a:r>
            <a:r>
              <a:rPr lang="zh-CN" altLang="en-US" sz="2800" dirty="0">
                <a:solidFill>
                  <a:srgbClr val="FF0066"/>
                </a:solidFill>
              </a:rPr>
              <a:t>地面上固定不动的物体</a:t>
            </a:r>
            <a:r>
              <a:rPr lang="zh-CN" altLang="en-US" sz="2800" b="0" dirty="0">
                <a:solidFill>
                  <a:schemeClr val="tx1"/>
                </a:solidFill>
              </a:rPr>
              <a:t>为参照物的。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172638" y="2042066"/>
            <a:ext cx="178844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文具盒</a:t>
            </a:r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1962383" y="2556562"/>
            <a:ext cx="12239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课本</a:t>
            </a:r>
          </a:p>
        </p:txBody>
      </p: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2013007" y="1612872"/>
            <a:ext cx="11227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课桌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utoUpdateAnimBg="0"/>
      <p:bldP spid="17" grpId="0" autoUpdateAnimBg="0"/>
      <p:bldP spid="18" grpId="0" animBg="1" autoUpdateAnimBg="0"/>
      <p:bldP spid="19" grpId="0" autoUpdateAnimBg="0"/>
      <p:bldP spid="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11470" y="1560586"/>
            <a:ext cx="4536504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buFontTx/>
              <a:buNone/>
            </a:pPr>
            <a:r>
              <a:rPr lang="zh-CN" altLang="en-US" sz="2600" dirty="0">
                <a:solidFill>
                  <a:schemeClr val="tx1"/>
                </a:solidFill>
                <a:ea typeface="宋体" panose="02010600030101010101" pitchFamily="2" charset="-122"/>
              </a:rPr>
              <a:t>为什么小朋友说乘客是运动的，而司机却说乘客是静止的？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4256" y="3393554"/>
            <a:ext cx="8208912" cy="10926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zh-CN" altLang="en-US" sz="2600" dirty="0">
                <a:solidFill>
                  <a:srgbClr val="0000CC"/>
                </a:solidFill>
                <a:ea typeface="宋体" panose="02010600030101010101" pitchFamily="2" charset="-122"/>
              </a:rPr>
              <a:t>小朋友是选择地面作为参照物的，而司机是选择汽车作为参照物的。</a:t>
            </a:r>
          </a:p>
        </p:txBody>
      </p:sp>
      <p:pic>
        <p:nvPicPr>
          <p:cNvPr id="3" name="Picture 10" descr="动与不动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7974" y="1121053"/>
            <a:ext cx="3340224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709</Words>
  <PresentationFormat>全屏显示(16:9)</PresentationFormat>
  <Paragraphs>63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楷体_GB2312</vt:lpstr>
      <vt:lpstr>Times New Roman</vt:lpstr>
      <vt:lpstr>Tahoma</vt:lpstr>
      <vt:lpstr>华文行楷</vt:lpstr>
      <vt:lpstr>Calibri</vt:lpstr>
      <vt:lpstr>楷体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